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1" r:id="rId2"/>
    <p:sldId id="256" r:id="rId3"/>
    <p:sldId id="394" r:id="rId4"/>
    <p:sldId id="391" r:id="rId5"/>
    <p:sldId id="372" r:id="rId6"/>
    <p:sldId id="390" r:id="rId7"/>
    <p:sldId id="384" r:id="rId8"/>
    <p:sldId id="395" r:id="rId9"/>
    <p:sldId id="383" r:id="rId10"/>
    <p:sldId id="385" r:id="rId11"/>
    <p:sldId id="396" r:id="rId12"/>
    <p:sldId id="276" r:id="rId13"/>
    <p:sldId id="397" r:id="rId14"/>
    <p:sldId id="375" r:id="rId15"/>
    <p:sldId id="314" r:id="rId16"/>
    <p:sldId id="392" r:id="rId17"/>
    <p:sldId id="3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1596F3"/>
    <a:srgbClr val="0000FF"/>
    <a:srgbClr val="FFFFCC"/>
    <a:srgbClr val="FFFF99"/>
    <a:srgbClr val="00FFCC"/>
    <a:srgbClr val="FFCC99"/>
    <a:srgbClr val="FF9933"/>
    <a:srgbClr val="5DD2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showGuides="1">
      <p:cViewPr varScale="1">
        <p:scale>
          <a:sx n="112" d="100"/>
          <a:sy n="112" d="100"/>
        </p:scale>
        <p:origin x="30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07069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9821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1425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49788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94851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52022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5920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04859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5468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1821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96053" y="2007289"/>
            <a:ext cx="10536161" cy="2053204"/>
          </a:xfrm>
        </p:spPr>
        <p:txBody>
          <a:bodyPr>
            <a:noAutofit/>
          </a:bodyPr>
          <a:lstStyle/>
          <a:p>
            <a:pPr marL="0" indent="0">
              <a:buNone/>
            </a:pPr>
            <a:r>
              <a:rPr lang="en-US" sz="3200" smtClean="0"/>
              <a:t>1. Mai </a:t>
            </a:r>
            <a:r>
              <a:rPr lang="en-US" sz="3200" dirty="0"/>
              <a:t>is the head of </a:t>
            </a:r>
            <a:r>
              <a:rPr lang="en-US" sz="3200"/>
              <a:t>the </a:t>
            </a:r>
            <a:r>
              <a:rPr lang="en-US" sz="3200" smtClean="0"/>
              <a:t>music club</a:t>
            </a:r>
            <a:r>
              <a:rPr lang="en-US" sz="3200" dirty="0" smtClean="0"/>
              <a:t>. She </a:t>
            </a:r>
            <a:r>
              <a:rPr lang="en-US" sz="3200" dirty="0"/>
              <a:t>knows the </a:t>
            </a:r>
            <a:r>
              <a:rPr lang="en-US" sz="3200"/>
              <a:t>members </a:t>
            </a:r>
            <a:r>
              <a:rPr lang="en-US" sz="3200" smtClean="0"/>
              <a:t/>
            </a:r>
            <a:br>
              <a:rPr lang="en-US" sz="3200" smtClean="0"/>
            </a:br>
            <a:r>
              <a:rPr lang="en-US" sz="3200" smtClean="0"/>
              <a:t>very </a:t>
            </a:r>
            <a:r>
              <a:rPr lang="en-US" sz="3200" dirty="0"/>
              <a:t>well.  </a:t>
            </a:r>
            <a:r>
              <a:rPr lang="en-US" sz="3200" b="1" dirty="0" smtClean="0">
                <a:solidFill>
                  <a:srgbClr val="FF0000"/>
                </a:solidFill>
              </a:rPr>
              <a:t>SO</a:t>
            </a:r>
          </a:p>
          <a:p>
            <a:pPr marL="0" indent="0">
              <a:buNone/>
            </a:pPr>
            <a:endParaRPr lang="en-US" sz="3200" smtClean="0"/>
          </a:p>
          <a:p>
            <a:pPr marL="0" indent="0">
              <a:buNone/>
            </a:pPr>
            <a:endParaRPr lang="en-US" sz="3200" dirty="0"/>
          </a:p>
          <a:p>
            <a:pPr marL="0" indent="0">
              <a:buNone/>
            </a:pPr>
            <a:r>
              <a:rPr lang="en-US" sz="3200" dirty="0"/>
              <a:t>2. Lan wanted to go to the </a:t>
            </a:r>
            <a:r>
              <a:rPr lang="en-US" sz="3200" dirty="0" smtClean="0"/>
              <a:t>party. She </a:t>
            </a:r>
            <a:r>
              <a:rPr lang="en-US" sz="3200" dirty="0"/>
              <a:t>couldn’t choose a suitable dress. </a:t>
            </a:r>
            <a:r>
              <a:rPr lang="en-US" sz="3200" b="1" dirty="0" smtClean="0">
                <a:solidFill>
                  <a:srgbClr val="FF0000"/>
                </a:solidFill>
              </a:rPr>
              <a:t>BUT</a:t>
            </a:r>
            <a:endParaRPr lang="en-US" sz="3200" b="1" dirty="0">
              <a:solidFill>
                <a:srgbClr val="FF0000"/>
              </a:solidFill>
            </a:endParaRPr>
          </a:p>
          <a:p>
            <a:pPr marL="0" indent="0">
              <a:buNone/>
            </a:pPr>
            <a:endParaRPr lang="en-US" sz="3200" dirty="0" smtClean="0"/>
          </a:p>
        </p:txBody>
      </p:sp>
      <p:sp>
        <p:nvSpPr>
          <p:cNvPr id="15" name="Content Placeholder 2"/>
          <p:cNvSpPr txBox="1">
            <a:spLocks/>
          </p:cNvSpPr>
          <p:nvPr/>
        </p:nvSpPr>
        <p:spPr>
          <a:xfrm>
            <a:off x="613859" y="2848537"/>
            <a:ext cx="10536161"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Mai is the head of </a:t>
            </a:r>
            <a:r>
              <a:rPr lang="en-US" sz="3200" smtClean="0">
                <a:solidFill>
                  <a:srgbClr val="00B0F0"/>
                </a:solidFill>
              </a:rPr>
              <a:t>the music club</a:t>
            </a:r>
            <a:r>
              <a:rPr lang="en-US" sz="3200" b="1" dirty="0" smtClean="0">
                <a:solidFill>
                  <a:srgbClr val="F37D91"/>
                </a:solidFill>
              </a:rPr>
              <a:t>, so </a:t>
            </a:r>
            <a:r>
              <a:rPr lang="en-US" sz="3200" dirty="0" smtClean="0">
                <a:solidFill>
                  <a:srgbClr val="00B0F0"/>
                </a:solidFill>
              </a:rPr>
              <a:t>she knows the members very well.  </a:t>
            </a:r>
          </a:p>
        </p:txBody>
      </p:sp>
      <p:sp>
        <p:nvSpPr>
          <p:cNvPr id="16" name="Content Placeholder 2"/>
          <p:cNvSpPr txBox="1">
            <a:spLocks/>
          </p:cNvSpPr>
          <p:nvPr/>
        </p:nvSpPr>
        <p:spPr>
          <a:xfrm>
            <a:off x="593949" y="5072307"/>
            <a:ext cx="10138265" cy="447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smtClean="0">
                <a:solidFill>
                  <a:srgbClr val="00B0F0"/>
                </a:solidFill>
              </a:rPr>
              <a:t>Lan </a:t>
            </a:r>
            <a:r>
              <a:rPr lang="en-US" sz="3200" dirty="0" smtClean="0">
                <a:solidFill>
                  <a:srgbClr val="00B0F0"/>
                </a:solidFill>
              </a:rPr>
              <a:t>wanted to go to the party</a:t>
            </a:r>
            <a:r>
              <a:rPr lang="en-US" sz="3200" b="1" dirty="0" smtClean="0">
                <a:solidFill>
                  <a:srgbClr val="F37D91"/>
                </a:solidFill>
              </a:rPr>
              <a:t>, but </a:t>
            </a:r>
            <a:r>
              <a:rPr lang="en-US" sz="3200" dirty="0" smtClean="0">
                <a:solidFill>
                  <a:srgbClr val="00B0F0"/>
                </a:solidFill>
              </a:rPr>
              <a:t>she couldn’t choose a suitable dress.  </a:t>
            </a:r>
          </a:p>
        </p:txBody>
      </p:sp>
    </p:spTree>
    <p:extLst>
      <p:ext uri="{BB962C8B-B14F-4D97-AF65-F5344CB8AC3E}">
        <p14:creationId xmlns:p14="http://schemas.microsoft.com/office/powerpoint/2010/main" val="3785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p:tgtEl>
                                          <p:spTgt spid="16"/>
                                        </p:tgtEl>
                                      </p:cBhvr>
                                    </p:animEffect>
                                    <p:anim calcmode="lin" valueType="num">
                                      <p:cBhvr>
                                        <p:cTn id="15" dur="800" fill="hold"/>
                                        <p:tgtEl>
                                          <p:spTgt spid="16"/>
                                        </p:tgtEl>
                                        <p:attrNameLst>
                                          <p:attrName>ppt_x</p:attrName>
                                        </p:attrNameLst>
                                      </p:cBhvr>
                                      <p:tavLst>
                                        <p:tav tm="0">
                                          <p:val>
                                            <p:strVal val="#ppt_x"/>
                                          </p:val>
                                        </p:tav>
                                        <p:tav tm="100000">
                                          <p:val>
                                            <p:strVal val="#ppt_x"/>
                                          </p:val>
                                        </p:tav>
                                      </p:tavLst>
                                    </p:anim>
                                    <p:anim calcmode="lin" valueType="num">
                                      <p:cBhvr>
                                        <p:cTn id="16"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75349" y="1784946"/>
            <a:ext cx="12488091" cy="4707294"/>
          </a:xfrm>
        </p:spPr>
        <p:txBody>
          <a:bodyPr>
            <a:normAutofit/>
          </a:bodyPr>
          <a:lstStyle/>
          <a:p>
            <a:pPr marL="0" indent="0">
              <a:buNone/>
            </a:pPr>
            <a:r>
              <a:rPr lang="en-US" sz="3200" smtClean="0"/>
              <a:t>3</a:t>
            </a:r>
            <a:r>
              <a:rPr lang="en-US" sz="3200" dirty="0"/>
              <a:t>. Tom felt </a:t>
            </a:r>
            <a:r>
              <a:rPr lang="en-US" sz="3200" dirty="0" smtClean="0"/>
              <a:t>stressed. He </a:t>
            </a:r>
            <a:r>
              <a:rPr lang="en-US" sz="3200" dirty="0"/>
              <a:t>tried to finish his homework.</a:t>
            </a:r>
            <a:r>
              <a:rPr lang="en-US" sz="3200"/>
              <a:t> </a:t>
            </a:r>
            <a:r>
              <a:rPr lang="en-US" sz="3200" b="1" smtClean="0">
                <a:solidFill>
                  <a:srgbClr val="FF0000"/>
                </a:solidFill>
              </a:rPr>
              <a:t>HOWEVER</a:t>
            </a:r>
            <a:endParaRPr lang="en-US" sz="3200" b="1" dirty="0">
              <a:solidFill>
                <a:srgbClr val="FF0000"/>
              </a:solidFill>
            </a:endParaRPr>
          </a:p>
          <a:p>
            <a:pPr marL="0" indent="0">
              <a:buNone/>
            </a:pPr>
            <a:endParaRPr lang="en-US" sz="3200" smtClean="0"/>
          </a:p>
          <a:p>
            <a:pPr marL="0" indent="0">
              <a:buNone/>
            </a:pPr>
            <a:endParaRPr lang="en-US" sz="1000" dirty="0" smtClean="0"/>
          </a:p>
          <a:p>
            <a:pPr marL="0" indent="0">
              <a:buNone/>
            </a:pPr>
            <a:r>
              <a:rPr lang="en-US" sz="3200" dirty="0" smtClean="0"/>
              <a:t>4</a:t>
            </a:r>
            <a:r>
              <a:rPr lang="en-US" sz="3200" dirty="0"/>
              <a:t>. He isn’t a member of the chess </a:t>
            </a:r>
            <a:r>
              <a:rPr lang="en-US" sz="3200" dirty="0" smtClean="0"/>
              <a:t>club. He </a:t>
            </a:r>
            <a:r>
              <a:rPr lang="en-US" sz="3200" dirty="0"/>
              <a:t>didn’t join the chess competition. </a:t>
            </a:r>
            <a:r>
              <a:rPr lang="en-US" sz="3200" b="1" dirty="0" smtClean="0">
                <a:solidFill>
                  <a:srgbClr val="FF0000"/>
                </a:solidFill>
              </a:rPr>
              <a:t>THEREFORE</a:t>
            </a:r>
            <a:endParaRPr lang="en-US" sz="3200" b="1" dirty="0">
              <a:solidFill>
                <a:srgbClr val="FF0000"/>
              </a:solidFill>
            </a:endParaRPr>
          </a:p>
          <a:p>
            <a:pPr marL="0" indent="0">
              <a:buNone/>
            </a:pPr>
            <a:endParaRPr lang="en-US" sz="3200"/>
          </a:p>
          <a:p>
            <a:pPr marL="0" indent="0">
              <a:buNone/>
            </a:pPr>
            <a:endParaRPr lang="en-US" sz="3600" dirty="0"/>
          </a:p>
          <a:p>
            <a:pPr marL="0" indent="0">
              <a:buNone/>
            </a:pPr>
            <a:r>
              <a:rPr lang="en-US" sz="3200" dirty="0" smtClean="0"/>
              <a:t>5</a:t>
            </a:r>
            <a:r>
              <a:rPr lang="en-US" sz="3200" dirty="0"/>
              <a:t>. We will have a short </a:t>
            </a:r>
            <a:r>
              <a:rPr lang="en-US" sz="3200" dirty="0" smtClean="0"/>
              <a:t>holiday. We </a:t>
            </a:r>
            <a:r>
              <a:rPr lang="en-US" sz="3200" dirty="0"/>
              <a:t>will feel very </a:t>
            </a:r>
            <a:r>
              <a:rPr lang="en-US" sz="3200"/>
              <a:t>stressed</a:t>
            </a:r>
            <a:r>
              <a:rPr lang="en-US" sz="3200" smtClean="0"/>
              <a:t>.</a:t>
            </a:r>
            <a:r>
              <a:rPr lang="en-US" sz="3200" dirty="0"/>
              <a:t> </a:t>
            </a:r>
            <a:r>
              <a:rPr lang="en-US" sz="3200" b="1" dirty="0" smtClean="0">
                <a:solidFill>
                  <a:srgbClr val="FF0000"/>
                </a:solidFill>
              </a:rPr>
              <a:t>OTHERWISE</a:t>
            </a:r>
            <a:endParaRPr lang="en-US" sz="3200" b="1" dirty="0">
              <a:solidFill>
                <a:srgbClr val="FF0000"/>
              </a:solidFill>
            </a:endParaRPr>
          </a:p>
        </p:txBody>
      </p:sp>
      <p:sp>
        <p:nvSpPr>
          <p:cNvPr id="19" name="Content Placeholder 2"/>
          <p:cNvSpPr txBox="1">
            <a:spLocks/>
          </p:cNvSpPr>
          <p:nvPr/>
        </p:nvSpPr>
        <p:spPr>
          <a:xfrm>
            <a:off x="487067" y="2272719"/>
            <a:ext cx="10865968" cy="482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 Tom felt stressed</a:t>
            </a:r>
            <a:r>
              <a:rPr lang="en-US" sz="3200" b="1" dirty="0" smtClean="0">
                <a:solidFill>
                  <a:srgbClr val="F37D91"/>
                </a:solidFill>
              </a:rPr>
              <a:t>; however, </a:t>
            </a:r>
            <a:r>
              <a:rPr lang="en-US" sz="3200" dirty="0" smtClean="0">
                <a:solidFill>
                  <a:srgbClr val="00B0F0"/>
                </a:solidFill>
              </a:rPr>
              <a:t>he tried to finish his homework.  </a:t>
            </a:r>
          </a:p>
        </p:txBody>
      </p:sp>
      <p:sp>
        <p:nvSpPr>
          <p:cNvPr id="24" name="Content Placeholder 2"/>
          <p:cNvSpPr txBox="1">
            <a:spLocks/>
          </p:cNvSpPr>
          <p:nvPr/>
        </p:nvSpPr>
        <p:spPr>
          <a:xfrm>
            <a:off x="622110" y="4067976"/>
            <a:ext cx="10215223" cy="47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He isn’t a member of the chess club</a:t>
            </a:r>
            <a:r>
              <a:rPr lang="en-US" sz="3200" b="1" dirty="0" smtClean="0">
                <a:solidFill>
                  <a:srgbClr val="F37D91"/>
                </a:solidFill>
              </a:rPr>
              <a:t>; therefore, </a:t>
            </a:r>
            <a:r>
              <a:rPr lang="en-US" sz="3200" dirty="0" smtClean="0">
                <a:solidFill>
                  <a:srgbClr val="00B0F0"/>
                </a:solidFill>
              </a:rPr>
              <a:t>he didn’t join the chess competition.  </a:t>
            </a:r>
          </a:p>
        </p:txBody>
      </p:sp>
      <p:sp>
        <p:nvSpPr>
          <p:cNvPr id="25" name="Content Placeholder 2"/>
          <p:cNvSpPr txBox="1">
            <a:spLocks/>
          </p:cNvSpPr>
          <p:nvPr/>
        </p:nvSpPr>
        <p:spPr>
          <a:xfrm>
            <a:off x="622110" y="5850947"/>
            <a:ext cx="11234625" cy="479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We will have a short holiday</a:t>
            </a:r>
            <a:r>
              <a:rPr lang="en-US" sz="3200" b="1" dirty="0" smtClean="0">
                <a:solidFill>
                  <a:srgbClr val="F37D91"/>
                </a:solidFill>
              </a:rPr>
              <a:t>; otherwise, </a:t>
            </a:r>
            <a:r>
              <a:rPr lang="en-US" sz="3200" dirty="0" smtClean="0">
                <a:solidFill>
                  <a:srgbClr val="00B0F0"/>
                </a:solidFill>
              </a:rPr>
              <a:t>we will feel very stressed. </a:t>
            </a:r>
            <a:endParaRPr lang="en-US" sz="3200" dirty="0">
              <a:solidFill>
                <a:srgbClr val="00B0F0"/>
              </a:solidFill>
            </a:endParaRPr>
          </a:p>
        </p:txBody>
      </p:sp>
    </p:spTree>
    <p:extLst>
      <p:ext uri="{BB962C8B-B14F-4D97-AF65-F5344CB8AC3E}">
        <p14:creationId xmlns:p14="http://schemas.microsoft.com/office/powerpoint/2010/main" val="24115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p:tgtEl>
                                          <p:spTgt spid="19"/>
                                        </p:tgtEl>
                                      </p:cBhvr>
                                    </p:animEffect>
                                    <p:anim calcmode="lin" valueType="num">
                                      <p:cBhvr>
                                        <p:cTn id="8" dur="800" fill="hold"/>
                                        <p:tgtEl>
                                          <p:spTgt spid="19"/>
                                        </p:tgtEl>
                                        <p:attrNameLst>
                                          <p:attrName>ppt_x</p:attrName>
                                        </p:attrNameLst>
                                      </p:cBhvr>
                                      <p:tavLst>
                                        <p:tav tm="0">
                                          <p:val>
                                            <p:strVal val="#ppt_x"/>
                                          </p:val>
                                        </p:tav>
                                        <p:tav tm="100000">
                                          <p:val>
                                            <p:strVal val="#ppt_x"/>
                                          </p:val>
                                        </p:tav>
                                      </p:tavLst>
                                    </p:anim>
                                    <p:anim calcmode="lin" valueType="num">
                                      <p:cBhvr>
                                        <p:cTn id="9"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anim calcmode="lin" valueType="num">
                                      <p:cBhvr>
                                        <p:cTn id="15" dur="800" fill="hold"/>
                                        <p:tgtEl>
                                          <p:spTgt spid="24"/>
                                        </p:tgtEl>
                                        <p:attrNameLst>
                                          <p:attrName>ppt_x</p:attrName>
                                        </p:attrNameLst>
                                      </p:cBhvr>
                                      <p:tavLst>
                                        <p:tav tm="0">
                                          <p:val>
                                            <p:strVal val="#ppt_x"/>
                                          </p:val>
                                        </p:tav>
                                        <p:tav tm="100000">
                                          <p:val>
                                            <p:strVal val="#ppt_x"/>
                                          </p:val>
                                        </p:tav>
                                      </p:tavLst>
                                    </p:anim>
                                    <p:anim calcmode="lin" valueType="num">
                                      <p:cBhvr>
                                        <p:cTn id="16" dur="8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p:tgtEl>
                                          <p:spTgt spid="25"/>
                                        </p:tgtEl>
                                      </p:cBhvr>
                                    </p:animEffect>
                                    <p:anim calcmode="lin" valueType="num">
                                      <p:cBhvr>
                                        <p:cTn id="22" dur="800" fill="hold"/>
                                        <p:tgtEl>
                                          <p:spTgt spid="25"/>
                                        </p:tgtEl>
                                        <p:attrNameLst>
                                          <p:attrName>ppt_x</p:attrName>
                                        </p:attrNameLst>
                                      </p:cBhvr>
                                      <p:tavLst>
                                        <p:tav tm="0">
                                          <p:val>
                                            <p:strVal val="#ppt_x"/>
                                          </p:val>
                                        </p:tav>
                                        <p:tav tm="100000">
                                          <p:val>
                                            <p:strVal val="#ppt_x"/>
                                          </p:val>
                                        </p:tav>
                                      </p:tavLst>
                                    </p:anim>
                                    <p:anim calcmode="lin" valueType="num">
                                      <p:cBhvr>
                                        <p:cTn id="23"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39978" y="1193227"/>
            <a:ext cx="1100617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437372" y="115678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013" y="10410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87067" y="199630"/>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Content Placeholder 2"/>
          <p:cNvSpPr>
            <a:spLocks noGrp="1"/>
          </p:cNvSpPr>
          <p:nvPr>
            <p:ph idx="1"/>
          </p:nvPr>
        </p:nvSpPr>
        <p:spPr>
          <a:xfrm>
            <a:off x="199019" y="1975135"/>
            <a:ext cx="11432149" cy="3941033"/>
          </a:xfrm>
        </p:spPr>
        <p:txBody>
          <a:bodyPr>
            <a:noAutofit/>
          </a:bodyPr>
          <a:lstStyle/>
          <a:p>
            <a:pPr marL="0" indent="0">
              <a:lnSpc>
                <a:spcPct val="100000"/>
              </a:lnSpc>
              <a:buNone/>
            </a:pPr>
            <a:r>
              <a:rPr lang="en-US" sz="3200" smtClean="0"/>
              <a:t>1. Teens </a:t>
            </a:r>
            <a:r>
              <a:rPr lang="en-US" sz="3200" dirty="0" smtClean="0"/>
              <a:t>need to have good health, </a:t>
            </a:r>
            <a:r>
              <a:rPr lang="en-US" sz="3200" smtClean="0">
                <a:solidFill>
                  <a:srgbClr val="1596F3"/>
                </a:solidFill>
              </a:rPr>
              <a:t>so</a:t>
            </a:r>
            <a:r>
              <a:rPr lang="en-US" sz="3200" smtClean="0"/>
              <a:t> _______________________.</a:t>
            </a:r>
          </a:p>
          <a:p>
            <a:pPr marL="0" indent="0">
              <a:lnSpc>
                <a:spcPct val="100000"/>
              </a:lnSpc>
              <a:buNone/>
            </a:pPr>
            <a:endParaRPr lang="en-US" sz="2000" dirty="0"/>
          </a:p>
          <a:p>
            <a:pPr marL="0" indent="0">
              <a:lnSpc>
                <a:spcPct val="100000"/>
              </a:lnSpc>
              <a:buNone/>
            </a:pPr>
            <a:r>
              <a:rPr lang="en-US" sz="3200" dirty="0"/>
              <a:t>2. </a:t>
            </a:r>
            <a:r>
              <a:rPr lang="en-US" sz="3200" dirty="0" smtClean="0"/>
              <a:t>His parents have high expectations of him</a:t>
            </a:r>
            <a:r>
              <a:rPr lang="en-US" sz="3200" smtClean="0"/>
              <a:t>, </a:t>
            </a:r>
            <a:r>
              <a:rPr lang="en-US" sz="3200" smtClean="0">
                <a:solidFill>
                  <a:srgbClr val="1596F3"/>
                </a:solidFill>
              </a:rPr>
              <a:t>but </a:t>
            </a:r>
            <a:r>
              <a:rPr lang="en-US" sz="3200" smtClean="0"/>
              <a:t>______________ </a:t>
            </a:r>
            <a:br>
              <a:rPr lang="en-US" sz="3200" smtClean="0"/>
            </a:br>
            <a:r>
              <a:rPr lang="en-US" sz="3200" smtClean="0"/>
              <a:t>________________.</a:t>
            </a:r>
          </a:p>
          <a:p>
            <a:pPr marL="0" indent="0">
              <a:lnSpc>
                <a:spcPct val="100000"/>
              </a:lnSpc>
              <a:buNone/>
            </a:pPr>
            <a:endParaRPr lang="en-US" sz="2000" dirty="0" smtClean="0"/>
          </a:p>
          <a:p>
            <a:pPr marL="0" indent="0">
              <a:lnSpc>
                <a:spcPct val="100000"/>
              </a:lnSpc>
              <a:buNone/>
            </a:pPr>
            <a:r>
              <a:rPr lang="en-US" sz="3200" dirty="0" smtClean="0"/>
              <a:t>3</a:t>
            </a:r>
            <a:r>
              <a:rPr lang="en-US" sz="3200" dirty="0"/>
              <a:t>. </a:t>
            </a:r>
            <a:r>
              <a:rPr lang="en-US" sz="3200" dirty="0" smtClean="0"/>
              <a:t>Teenagers should develop social skills; </a:t>
            </a:r>
            <a:r>
              <a:rPr lang="en-US" sz="3200" smtClean="0">
                <a:solidFill>
                  <a:srgbClr val="1596F3"/>
                </a:solidFill>
              </a:rPr>
              <a:t>otherwise</a:t>
            </a:r>
            <a:r>
              <a:rPr lang="en-US" sz="3200" smtClean="0"/>
              <a:t> ____________</a:t>
            </a:r>
            <a:br>
              <a:rPr lang="en-US" sz="3200" smtClean="0"/>
            </a:br>
            <a:r>
              <a:rPr lang="en-US" sz="3200" smtClean="0"/>
              <a:t>____________________________________________.</a:t>
            </a:r>
          </a:p>
        </p:txBody>
      </p:sp>
      <p:sp>
        <p:nvSpPr>
          <p:cNvPr id="13" name="Content Placeholder 2"/>
          <p:cNvSpPr txBox="1">
            <a:spLocks/>
          </p:cNvSpPr>
          <p:nvPr/>
        </p:nvSpPr>
        <p:spPr>
          <a:xfrm>
            <a:off x="6558092" y="2012136"/>
            <a:ext cx="5073076"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they </a:t>
            </a:r>
            <a:r>
              <a:rPr lang="en-US" sz="3200">
                <a:solidFill>
                  <a:srgbClr val="F37D91"/>
                </a:solidFill>
              </a:rPr>
              <a:t>should do some </a:t>
            </a:r>
            <a:r>
              <a:rPr lang="en-US" sz="3200" smtClean="0">
                <a:solidFill>
                  <a:srgbClr val="F37D91"/>
                </a:solidFill>
              </a:rPr>
              <a:t>sports</a:t>
            </a:r>
            <a:endParaRPr lang="en-US" sz="3200" dirty="0" smtClean="0">
              <a:solidFill>
                <a:srgbClr val="F37D91"/>
              </a:solidFill>
            </a:endParaRPr>
          </a:p>
        </p:txBody>
      </p:sp>
      <p:sp>
        <p:nvSpPr>
          <p:cNvPr id="14" name="Content Placeholder 2"/>
          <p:cNvSpPr txBox="1">
            <a:spLocks/>
          </p:cNvSpPr>
          <p:nvPr/>
        </p:nvSpPr>
        <p:spPr>
          <a:xfrm>
            <a:off x="8289105" y="3085502"/>
            <a:ext cx="2693454"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they don’t care </a:t>
            </a:r>
            <a:endParaRPr lang="en-US" sz="3200" dirty="0" smtClean="0">
              <a:solidFill>
                <a:srgbClr val="F37D91"/>
              </a:solidFill>
            </a:endParaRPr>
          </a:p>
        </p:txBody>
      </p:sp>
      <p:sp>
        <p:nvSpPr>
          <p:cNvPr id="15" name="Content Placeholder 2"/>
          <p:cNvSpPr txBox="1">
            <a:spLocks/>
          </p:cNvSpPr>
          <p:nvPr/>
        </p:nvSpPr>
        <p:spPr>
          <a:xfrm>
            <a:off x="8727985" y="4680035"/>
            <a:ext cx="2254574" cy="4865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they may </a:t>
            </a:r>
            <a:r>
              <a:rPr lang="en-US" sz="3200" smtClean="0">
                <a:solidFill>
                  <a:srgbClr val="F37D91"/>
                </a:solidFill>
              </a:rPr>
              <a:t>not</a:t>
            </a:r>
            <a:endParaRPr lang="en-US" sz="3200" dirty="0" smtClean="0">
              <a:solidFill>
                <a:srgbClr val="F37D91"/>
              </a:solidFill>
            </a:endParaRPr>
          </a:p>
        </p:txBody>
      </p:sp>
      <p:sp>
        <p:nvSpPr>
          <p:cNvPr id="22" name="Content Placeholder 2"/>
          <p:cNvSpPr txBox="1">
            <a:spLocks/>
          </p:cNvSpPr>
          <p:nvPr/>
        </p:nvSpPr>
        <p:spPr>
          <a:xfrm>
            <a:off x="232887" y="5124149"/>
            <a:ext cx="9077321"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be able to communicate with peers and other </a:t>
            </a:r>
            <a:r>
              <a:rPr lang="en-US" sz="3200" smtClean="0">
                <a:solidFill>
                  <a:srgbClr val="F37D91"/>
                </a:solidFill>
              </a:rPr>
              <a:t>people</a:t>
            </a:r>
            <a:endParaRPr lang="en-US" sz="3200">
              <a:solidFill>
                <a:srgbClr val="F37D91"/>
              </a:solidFill>
            </a:endParaRPr>
          </a:p>
        </p:txBody>
      </p:sp>
      <p:sp>
        <p:nvSpPr>
          <p:cNvPr id="24" name="Content Placeholder 2"/>
          <p:cNvSpPr txBox="1">
            <a:spLocks/>
          </p:cNvSpPr>
          <p:nvPr/>
        </p:nvSpPr>
        <p:spPr>
          <a:xfrm>
            <a:off x="199019" y="3601545"/>
            <a:ext cx="3318696"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about </a:t>
            </a:r>
            <a:r>
              <a:rPr lang="en-US" sz="3200">
                <a:solidFill>
                  <a:srgbClr val="F37D91"/>
                </a:solidFill>
              </a:rPr>
              <a:t>his </a:t>
            </a:r>
            <a:r>
              <a:rPr lang="en-US" sz="3200" smtClean="0">
                <a:solidFill>
                  <a:srgbClr val="F37D91"/>
                </a:solidFill>
              </a:rPr>
              <a:t>abilities</a:t>
            </a:r>
            <a:endParaRPr lang="en-US" sz="3200" dirty="0" smtClean="0">
              <a:solidFill>
                <a:srgbClr val="F37D91"/>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39978" y="1193227"/>
            <a:ext cx="1100617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437372" y="115678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013" y="10410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87067" y="199630"/>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Content Placeholder 2"/>
          <p:cNvSpPr>
            <a:spLocks noGrp="1"/>
          </p:cNvSpPr>
          <p:nvPr>
            <p:ph idx="1"/>
          </p:nvPr>
        </p:nvSpPr>
        <p:spPr>
          <a:xfrm>
            <a:off x="199019" y="1975135"/>
            <a:ext cx="11432149" cy="2952465"/>
          </a:xfrm>
        </p:spPr>
        <p:txBody>
          <a:bodyPr>
            <a:noAutofit/>
          </a:bodyPr>
          <a:lstStyle/>
          <a:p>
            <a:pPr marL="0" indent="0">
              <a:lnSpc>
                <a:spcPct val="100000"/>
              </a:lnSpc>
              <a:buNone/>
            </a:pPr>
            <a:r>
              <a:rPr lang="en-US" sz="3200" smtClean="0"/>
              <a:t>4</a:t>
            </a:r>
            <a:r>
              <a:rPr lang="en-US" sz="3200" dirty="0"/>
              <a:t>. </a:t>
            </a:r>
            <a:r>
              <a:rPr lang="en-US" sz="3200" dirty="0" smtClean="0"/>
              <a:t>We sometimes feel lonely and sad; </a:t>
            </a:r>
            <a:r>
              <a:rPr lang="en-US" sz="3200" dirty="0" smtClean="0">
                <a:solidFill>
                  <a:srgbClr val="1596F3"/>
                </a:solidFill>
              </a:rPr>
              <a:t>therefore</a:t>
            </a:r>
            <a:r>
              <a:rPr lang="en-US" sz="3200" smtClean="0"/>
              <a:t>, ________________</a:t>
            </a:r>
            <a:br>
              <a:rPr lang="en-US" sz="3200" smtClean="0"/>
            </a:br>
            <a:r>
              <a:rPr lang="en-US" sz="3200" smtClean="0"/>
              <a:t>___________.</a:t>
            </a:r>
          </a:p>
          <a:p>
            <a:pPr marL="0" indent="0">
              <a:lnSpc>
                <a:spcPct val="100000"/>
              </a:lnSpc>
              <a:buNone/>
            </a:pPr>
            <a:endParaRPr lang="en-US" sz="2400" dirty="0"/>
          </a:p>
          <a:p>
            <a:pPr marL="0" indent="0">
              <a:lnSpc>
                <a:spcPct val="100000"/>
              </a:lnSpc>
              <a:buNone/>
            </a:pPr>
            <a:r>
              <a:rPr lang="en-US" sz="3200" dirty="0" smtClean="0"/>
              <a:t>5</a:t>
            </a:r>
            <a:r>
              <a:rPr lang="en-US" sz="3200" dirty="0"/>
              <a:t>. </a:t>
            </a:r>
            <a:r>
              <a:rPr lang="en-US" sz="3200" dirty="0" smtClean="0"/>
              <a:t>He does very well at school; </a:t>
            </a:r>
            <a:r>
              <a:rPr lang="en-US" sz="3200" dirty="0" smtClean="0">
                <a:solidFill>
                  <a:srgbClr val="1596F3"/>
                </a:solidFill>
              </a:rPr>
              <a:t>however</a:t>
            </a:r>
            <a:r>
              <a:rPr lang="en-US" sz="3200" smtClean="0"/>
              <a:t>, ______________________</a:t>
            </a:r>
            <a:br>
              <a:rPr lang="en-US" sz="3200" smtClean="0"/>
            </a:br>
            <a:r>
              <a:rPr lang="en-US" sz="3200" smtClean="0"/>
              <a:t>____________________.</a:t>
            </a:r>
            <a:endParaRPr lang="en-US" sz="3200" b="1" dirty="0">
              <a:solidFill>
                <a:srgbClr val="FF0000"/>
              </a:solidFill>
            </a:endParaRPr>
          </a:p>
        </p:txBody>
      </p:sp>
      <p:sp>
        <p:nvSpPr>
          <p:cNvPr id="23" name="Content Placeholder 2"/>
          <p:cNvSpPr txBox="1">
            <a:spLocks/>
          </p:cNvSpPr>
          <p:nvPr/>
        </p:nvSpPr>
        <p:spPr>
          <a:xfrm>
            <a:off x="8188650" y="2050818"/>
            <a:ext cx="3004284"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we need </a:t>
            </a:r>
            <a:r>
              <a:rPr lang="en-US" sz="3200" smtClean="0">
                <a:solidFill>
                  <a:srgbClr val="F37D91"/>
                </a:solidFill>
              </a:rPr>
              <a:t>parents</a:t>
            </a:r>
            <a:endParaRPr lang="en-US" sz="3200" dirty="0" smtClean="0">
              <a:solidFill>
                <a:srgbClr val="F37D91"/>
              </a:solidFill>
            </a:endParaRPr>
          </a:p>
        </p:txBody>
      </p:sp>
      <p:sp>
        <p:nvSpPr>
          <p:cNvPr id="28" name="Content Placeholder 2"/>
          <p:cNvSpPr txBox="1">
            <a:spLocks/>
          </p:cNvSpPr>
          <p:nvPr/>
        </p:nvSpPr>
        <p:spPr>
          <a:xfrm>
            <a:off x="6902419" y="3612642"/>
            <a:ext cx="4600082" cy="537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he doesn’t have teamwork </a:t>
            </a:r>
            <a:endParaRPr lang="en-US" sz="3200" dirty="0" smtClean="0">
              <a:solidFill>
                <a:srgbClr val="F37D91"/>
              </a:solidFill>
            </a:endParaRPr>
          </a:p>
        </p:txBody>
      </p:sp>
      <p:sp>
        <p:nvSpPr>
          <p:cNvPr id="29" name="Content Placeholder 2"/>
          <p:cNvSpPr txBox="1">
            <a:spLocks/>
          </p:cNvSpPr>
          <p:nvPr/>
        </p:nvSpPr>
        <p:spPr>
          <a:xfrm>
            <a:off x="199019" y="4121938"/>
            <a:ext cx="4283585" cy="537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or communication </a:t>
            </a:r>
            <a:r>
              <a:rPr lang="en-US" sz="3200">
                <a:solidFill>
                  <a:srgbClr val="F37D91"/>
                </a:solidFill>
              </a:rPr>
              <a:t>skills</a:t>
            </a:r>
          </a:p>
        </p:txBody>
      </p:sp>
      <p:sp>
        <p:nvSpPr>
          <p:cNvPr id="31" name="Content Placeholder 2"/>
          <p:cNvSpPr txBox="1">
            <a:spLocks/>
          </p:cNvSpPr>
          <p:nvPr/>
        </p:nvSpPr>
        <p:spPr>
          <a:xfrm>
            <a:off x="199019" y="2554338"/>
            <a:ext cx="2098352"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and friends</a:t>
            </a:r>
            <a:endParaRPr lang="en-US" sz="3200" dirty="0" smtClean="0">
              <a:solidFill>
                <a:srgbClr val="F37D91"/>
              </a:solidFill>
            </a:endParaRPr>
          </a:p>
        </p:txBody>
      </p:sp>
    </p:spTree>
    <p:extLst>
      <p:ext uri="{BB962C8B-B14F-4D97-AF65-F5344CB8AC3E}">
        <p14:creationId xmlns:p14="http://schemas.microsoft.com/office/powerpoint/2010/main" val="39122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9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487067" y="199630"/>
            <a:ext cx="2557885"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PROJECT</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13078" r="5667"/>
          <a:stretch/>
        </p:blipFill>
        <p:spPr>
          <a:xfrm>
            <a:off x="788430" y="1125920"/>
            <a:ext cx="10458691" cy="1018360"/>
          </a:xfrm>
          <a:prstGeom prst="rect">
            <a:avLst/>
          </a:prstGeom>
        </p:spPr>
      </p:pic>
      <p:pic>
        <p:nvPicPr>
          <p:cNvPr id="10" name="Picture 9"/>
          <p:cNvPicPr>
            <a:picLocks noChangeAspect="1"/>
          </p:cNvPicPr>
          <p:nvPr/>
        </p:nvPicPr>
        <p:blipFill>
          <a:blip r:embed="rId4"/>
          <a:stretch>
            <a:fillRect/>
          </a:stretch>
        </p:blipFill>
        <p:spPr>
          <a:xfrm>
            <a:off x="7537151" y="2276586"/>
            <a:ext cx="3566161" cy="4542922"/>
          </a:xfrm>
          <a:prstGeom prst="rect">
            <a:avLst/>
          </a:prstGeom>
        </p:spPr>
      </p:pic>
      <p:pic>
        <p:nvPicPr>
          <p:cNvPr id="13" name="Picture 12"/>
          <p:cNvPicPr>
            <a:picLocks noChangeAspect="1"/>
          </p:cNvPicPr>
          <p:nvPr/>
        </p:nvPicPr>
        <p:blipFill>
          <a:blip r:embed="rId5"/>
          <a:stretch>
            <a:fillRect/>
          </a:stretch>
        </p:blipFill>
        <p:spPr>
          <a:xfrm>
            <a:off x="919331" y="2280457"/>
            <a:ext cx="6617821" cy="4577544"/>
          </a:xfrm>
          <a:prstGeom prst="rect">
            <a:avLst/>
          </a:prstGeom>
        </p:spPr>
      </p:pic>
    </p:spTree>
    <p:extLst>
      <p:ext uri="{BB962C8B-B14F-4D97-AF65-F5344CB8AC3E}">
        <p14:creationId xmlns:p14="http://schemas.microsoft.com/office/powerpoint/2010/main" val="2886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208" y="3400688"/>
            <a:ext cx="3778099" cy="253841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28982" y="1896217"/>
            <a:ext cx="9639729" cy="4524315"/>
          </a:xfrm>
          <a:prstGeom prst="rect">
            <a:avLst/>
          </a:prstGeom>
          <a:noFill/>
        </p:spPr>
        <p:txBody>
          <a:bodyPr wrap="square" rtlCol="0">
            <a:spAutoFit/>
          </a:bodyPr>
          <a:lstStyle/>
          <a:p>
            <a:pPr>
              <a:lnSpc>
                <a:spcPct val="150000"/>
              </a:lnSpc>
            </a:pPr>
            <a:r>
              <a:rPr lang="en-US" sz="3200" dirty="0"/>
              <a:t>What have we </a:t>
            </a:r>
            <a:r>
              <a:rPr lang="en-US" sz="3200" dirty="0" smtClean="0"/>
              <a:t>learned </a:t>
            </a:r>
            <a:r>
              <a:rPr lang="en-US" sz="3200" dirty="0"/>
              <a:t>in this lesson?</a:t>
            </a:r>
          </a:p>
          <a:p>
            <a:pPr marL="457200" indent="-457200">
              <a:lnSpc>
                <a:spcPct val="150000"/>
              </a:lnSpc>
              <a:buFont typeface="Wingdings" panose="05000000000000000000" pitchFamily="2" charset="2"/>
              <a:buChar char="ü"/>
            </a:pPr>
            <a:r>
              <a:rPr lang="en-US" sz="3200" dirty="0" smtClean="0"/>
              <a:t>Review vocabulary related to teen pressure, activities on social media, school clubs</a:t>
            </a:r>
          </a:p>
          <a:p>
            <a:pPr marL="457200" indent="-457200">
              <a:lnSpc>
                <a:spcPct val="150000"/>
              </a:lnSpc>
              <a:buFont typeface="Wingdings" panose="05000000000000000000" pitchFamily="2" charset="2"/>
              <a:buChar char="ü"/>
            </a:pPr>
            <a:r>
              <a:rPr lang="en-US" sz="3200" dirty="0" smtClean="0"/>
              <a:t>Review compound sentences and conjunctions</a:t>
            </a:r>
            <a:r>
              <a:rPr lang="en-US" sz="3200" dirty="0" smtClean="0"/>
              <a:t>.</a:t>
            </a:r>
          </a:p>
          <a:p>
            <a:pPr marL="457200" indent="-457200">
              <a:lnSpc>
                <a:spcPct val="150000"/>
              </a:lnSpc>
              <a:buFont typeface="Wingdings" panose="05000000000000000000" pitchFamily="2" charset="2"/>
              <a:buChar char="ü"/>
            </a:pPr>
            <a:r>
              <a:rPr lang="en-US" sz="3200" dirty="0" smtClean="0"/>
              <a:t>Present posters about our school clubs</a:t>
            </a:r>
            <a:endParaRPr lang="en-US" sz="3200" dirty="0" smtClean="0"/>
          </a:p>
          <a:p>
            <a:pPr marL="457200" indent="-457200">
              <a:lnSpc>
                <a:spcPct val="150000"/>
              </a:lnSpc>
              <a:buFont typeface="Wingdings" panose="05000000000000000000" pitchFamily="2" charset="2"/>
              <a:buChar char="ü"/>
            </a:pPr>
            <a:endParaRPr lang="en-US" sz="3200" dirty="0"/>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927890" y="2220848"/>
            <a:ext cx="8149852" cy="837473"/>
          </a:xfrm>
          <a:prstGeom prst="rect">
            <a:avLst/>
          </a:prstGeom>
          <a:noFill/>
        </p:spPr>
        <p:txBody>
          <a:bodyPr wrap="square" rtlCol="0">
            <a:spAutoFit/>
          </a:bodyPr>
          <a:lstStyle/>
          <a:p>
            <a:pPr>
              <a:lnSpc>
                <a:spcPct val="150000"/>
              </a:lnSpc>
            </a:pPr>
            <a:r>
              <a:rPr lang="en-US" sz="3600" smtClean="0"/>
              <a:t>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406" y="3058322"/>
            <a:ext cx="3414917" cy="3414917"/>
          </a:xfrm>
          <a:prstGeom prst="rect">
            <a:avLst/>
          </a:prstGeom>
        </p:spPr>
      </p:pic>
    </p:spTree>
    <p:extLst>
      <p:ext uri="{BB962C8B-B14F-4D97-AF65-F5344CB8AC3E}">
        <p14:creationId xmlns:p14="http://schemas.microsoft.com/office/powerpoint/2010/main" val="86040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23332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93" y="-7620"/>
            <a:ext cx="12192000" cy="1083309"/>
            <a:chOff x="0" y="-3"/>
            <a:chExt cx="12192000" cy="1083309"/>
          </a:xfrm>
        </p:grpSpPr>
        <p:sp>
          <p:nvSpPr>
            <p:cNvPr id="17" name="Round Single Corner Rectangle 16"/>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8" y="169354"/>
            <a:ext cx="6521108" cy="707886"/>
          </a:xfrm>
          <a:prstGeom prst="rect">
            <a:avLst/>
          </a:prstGeom>
          <a:noFill/>
        </p:spPr>
        <p:txBody>
          <a:bodyPr wrap="square" rtlCol="0">
            <a:spAutoFit/>
          </a:bodyPr>
          <a:lstStyle/>
          <a:p>
            <a:r>
              <a:rPr lang="en-GB" sz="4000" b="1" dirty="0" smtClean="0">
                <a:solidFill>
                  <a:schemeClr val="bg1"/>
                </a:solidFill>
              </a:rPr>
              <a:t>TEENAGERS</a:t>
            </a:r>
            <a:endParaRPr lang="en-US" sz="4000" dirty="0">
              <a:solidFill>
                <a:schemeClr val="bg1"/>
              </a:solidFill>
            </a:endParaRP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3</a:t>
            </a:r>
          </a:p>
        </p:txBody>
      </p:sp>
      <p:pic>
        <p:nvPicPr>
          <p:cNvPr id="3" name="Picture 2"/>
          <p:cNvPicPr>
            <a:picLocks noChangeAspect="1"/>
          </p:cNvPicPr>
          <p:nvPr/>
        </p:nvPicPr>
        <p:blipFill rotWithShape="1">
          <a:blip r:embed="rId2"/>
          <a:srcRect l="1969" t="2954" r="798"/>
          <a:stretch/>
        </p:blipFill>
        <p:spPr>
          <a:xfrm>
            <a:off x="3250339" y="2866499"/>
            <a:ext cx="5636030" cy="3521831"/>
          </a:xfrm>
          <a:prstGeom prst="rect">
            <a:avLst/>
          </a:prstGeom>
        </p:spPr>
      </p:pic>
      <p:sp>
        <p:nvSpPr>
          <p:cNvPr id="22" name="Rounded Rectangle 21"/>
          <p:cNvSpPr/>
          <p:nvPr/>
        </p:nvSpPr>
        <p:spPr>
          <a:xfrm>
            <a:off x="3675339" y="1743250"/>
            <a:ext cx="4786030"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078243" y="1574854"/>
            <a:ext cx="964452" cy="916490"/>
          </a:xfrm>
          <a:prstGeom prst="rect">
            <a:avLst/>
          </a:prstGeom>
        </p:spPr>
      </p:pic>
      <p:sp>
        <p:nvSpPr>
          <p:cNvPr id="27" name="TextBox 26"/>
          <p:cNvSpPr txBox="1"/>
          <p:nvPr/>
        </p:nvSpPr>
        <p:spPr>
          <a:xfrm>
            <a:off x="4042695" y="1856015"/>
            <a:ext cx="4295582" cy="400110"/>
          </a:xfrm>
          <a:prstGeom prst="rect">
            <a:avLst/>
          </a:prstGeom>
          <a:noFill/>
        </p:spPr>
        <p:txBody>
          <a:bodyPr wrap="square" rtlCol="0">
            <a:spAutoFit/>
          </a:bodyPr>
          <a:lstStyle/>
          <a:p>
            <a:r>
              <a:rPr lang="en-US" sz="2000" b="1" dirty="0">
                <a:solidFill>
                  <a:schemeClr val="bg1"/>
                </a:solidFill>
              </a:rPr>
              <a:t>LESSON 7: </a:t>
            </a:r>
            <a:r>
              <a:rPr lang="en-US" sz="2000" b="1">
                <a:solidFill>
                  <a:schemeClr val="bg1"/>
                </a:solidFill>
              </a:rPr>
              <a:t>LOOKING </a:t>
            </a:r>
            <a:r>
              <a:rPr lang="en-US" sz="2000" b="1" smtClean="0">
                <a:solidFill>
                  <a:schemeClr val="bg1"/>
                </a:solidFill>
              </a:rPr>
              <a:t>BACK &amp; PROJECT</a:t>
            </a:r>
            <a:endParaRPr lang="en-US" sz="20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6" y="379976"/>
            <a:ext cx="4735231"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731925" y="2261073"/>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VOCABULARY</a:t>
            </a:r>
            <a:endParaRPr lang="en-GB" b="1" dirty="0">
              <a:solidFill>
                <a:schemeClr val="tx1"/>
              </a:solidFill>
            </a:endParaRPr>
          </a:p>
        </p:txBody>
      </p:sp>
      <p:sp>
        <p:nvSpPr>
          <p:cNvPr id="18" name="Rounded Rectangle 17"/>
          <p:cNvSpPr/>
          <p:nvPr/>
        </p:nvSpPr>
        <p:spPr>
          <a:xfrm>
            <a:off x="669161" y="348751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GRAMMAR</a:t>
            </a:r>
            <a:endParaRPr lang="en-GB" b="1" dirty="0">
              <a:solidFill>
                <a:schemeClr val="tx1"/>
              </a:solidFill>
            </a:endParaRPr>
          </a:p>
        </p:txBody>
      </p:sp>
      <p:sp>
        <p:nvSpPr>
          <p:cNvPr id="19" name="Rounded Rectangle 18"/>
          <p:cNvSpPr/>
          <p:nvPr/>
        </p:nvSpPr>
        <p:spPr>
          <a:xfrm>
            <a:off x="2731925" y="481115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PROJECT</a:t>
            </a:r>
            <a:endParaRPr lang="en-GB" b="1" dirty="0">
              <a:solidFill>
                <a:schemeClr val="tx1"/>
              </a:solidFill>
            </a:endParaRPr>
          </a:p>
        </p:txBody>
      </p:sp>
      <p:sp>
        <p:nvSpPr>
          <p:cNvPr id="20" name="Rectangle 19"/>
          <p:cNvSpPr/>
          <p:nvPr/>
        </p:nvSpPr>
        <p:spPr>
          <a:xfrm>
            <a:off x="5588839" y="1234448"/>
            <a:ext cx="6223546"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mtClean="0">
                <a:solidFill>
                  <a:schemeClr val="tx1"/>
                </a:solidFill>
              </a:rPr>
              <a:t>Kim’s game </a:t>
            </a:r>
            <a:endParaRPr lang="en-GB" dirty="0">
              <a:solidFill>
                <a:schemeClr val="tx1"/>
              </a:solidFill>
            </a:endParaRPr>
          </a:p>
        </p:txBody>
      </p:sp>
      <p:sp>
        <p:nvSpPr>
          <p:cNvPr id="21" name="Rectangle 20"/>
          <p:cNvSpPr/>
          <p:nvPr/>
        </p:nvSpPr>
        <p:spPr>
          <a:xfrm>
            <a:off x="5588839" y="2081283"/>
            <a:ext cx="6223546" cy="91420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a:t>
            </a:r>
            <a:r>
              <a:rPr lang="en-US">
                <a:solidFill>
                  <a:schemeClr val="tx1"/>
                </a:solidFill>
              </a:rPr>
              <a:t>: Complete the </a:t>
            </a:r>
            <a:r>
              <a:rPr lang="en-US" smtClean="0">
                <a:solidFill>
                  <a:schemeClr val="tx1"/>
                </a:solidFill>
              </a:rPr>
              <a:t>webs </a:t>
            </a:r>
            <a:r>
              <a:rPr lang="en-US">
                <a:solidFill>
                  <a:schemeClr val="tx1"/>
                </a:solidFill>
              </a:rPr>
              <a:t>with suitable words and phrases</a:t>
            </a:r>
            <a:r>
              <a:rPr lang="en-US" smtClean="0">
                <a:solidFill>
                  <a:schemeClr val="tx1"/>
                </a:solidFill>
              </a:rPr>
              <a:t>.</a:t>
            </a:r>
            <a:endParaRPr lang="en-GB" sz="1800" dirty="0">
              <a:solidFill>
                <a:schemeClr val="tx1"/>
              </a:solidFill>
              <a:effectLst/>
            </a:endParaRPr>
          </a:p>
          <a:p>
            <a:r>
              <a:rPr lang="en-GB" dirty="0">
                <a:solidFill>
                  <a:schemeClr val="tx1"/>
                </a:solidFill>
              </a:rPr>
              <a:t>Task 2</a:t>
            </a:r>
            <a:r>
              <a:rPr lang="en-GB">
                <a:solidFill>
                  <a:schemeClr val="tx1"/>
                </a:solidFill>
              </a:rPr>
              <a:t>: </a:t>
            </a:r>
            <a:r>
              <a:rPr lang="en-US">
                <a:solidFill>
                  <a:schemeClr val="tx1"/>
                </a:solidFill>
              </a:rPr>
              <a:t>Fill in each blank with the </a:t>
            </a:r>
            <a:r>
              <a:rPr lang="en-US" smtClean="0">
                <a:solidFill>
                  <a:schemeClr val="tx1"/>
                </a:solidFill>
              </a:rPr>
              <a:t>correct form </a:t>
            </a:r>
            <a:r>
              <a:rPr lang="en-US">
                <a:solidFill>
                  <a:schemeClr val="tx1"/>
                </a:solidFill>
              </a:rPr>
              <a:t>of the word from the box. </a:t>
            </a:r>
            <a:endParaRPr lang="en-US" dirty="0">
              <a:solidFill>
                <a:schemeClr val="tx1"/>
              </a:solidFill>
            </a:endParaRPr>
          </a:p>
        </p:txBody>
      </p:sp>
      <p:sp>
        <p:nvSpPr>
          <p:cNvPr id="22" name="Rectangle 21"/>
          <p:cNvSpPr/>
          <p:nvPr/>
        </p:nvSpPr>
        <p:spPr>
          <a:xfrm>
            <a:off x="5588839" y="3226510"/>
            <a:ext cx="6223547" cy="112346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3</a:t>
            </a:r>
            <a:r>
              <a:rPr lang="vi-VN"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Use </a:t>
            </a:r>
            <a:r>
              <a:rPr lang="en-US" dirty="0">
                <a:solidFill>
                  <a:schemeClr val="tx1"/>
                </a:solidFill>
                <a:latin typeface="Calibri" panose="020F0502020204030204" pitchFamily="34" charset="0"/>
                <a:cs typeface="Calibri" panose="020F0502020204030204" pitchFamily="34" charset="0"/>
              </a:rPr>
              <a:t>the conjunctions provided </a:t>
            </a:r>
            <a:r>
              <a:rPr lang="en-US" dirty="0" smtClean="0">
                <a:solidFill>
                  <a:schemeClr val="tx1"/>
                </a:solidFill>
                <a:latin typeface="Calibri" panose="020F0502020204030204" pitchFamily="34" charset="0"/>
                <a:cs typeface="Calibri" panose="020F0502020204030204" pitchFamily="34" charset="0"/>
              </a:rPr>
              <a:t>to connect </a:t>
            </a:r>
            <a:r>
              <a:rPr lang="en-US" dirty="0">
                <a:solidFill>
                  <a:schemeClr val="tx1"/>
                </a:solidFill>
                <a:latin typeface="Calibri" panose="020F0502020204030204" pitchFamily="34" charset="0"/>
                <a:cs typeface="Calibri" panose="020F0502020204030204" pitchFamily="34" charset="0"/>
              </a:rPr>
              <a:t>the sentences</a:t>
            </a:r>
            <a:r>
              <a:rPr lang="en-US" dirty="0" smtClean="0">
                <a:solidFill>
                  <a:schemeClr val="tx1"/>
                </a:solidFill>
                <a:latin typeface="Calibri" panose="020F0502020204030204" pitchFamily="34" charset="0"/>
                <a:cs typeface="Calibri" panose="020F0502020204030204" pitchFamily="34" charset="0"/>
              </a:rPr>
              <a:t>.</a:t>
            </a:r>
          </a:p>
          <a:p>
            <a:r>
              <a:rPr lang="vi-VN" dirty="0" smtClean="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4</a:t>
            </a:r>
            <a:r>
              <a:rPr lang="vi-VN"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Complete </a:t>
            </a:r>
            <a:r>
              <a:rPr lang="en-US" dirty="0">
                <a:solidFill>
                  <a:schemeClr val="tx1"/>
                </a:solidFill>
                <a:latin typeface="Calibri" panose="020F0502020204030204" pitchFamily="34" charset="0"/>
                <a:cs typeface="Calibri" panose="020F0502020204030204" pitchFamily="34" charset="0"/>
              </a:rPr>
              <a:t>the </a:t>
            </a:r>
            <a:r>
              <a:rPr lang="en-US" dirty="0" smtClean="0">
                <a:solidFill>
                  <a:schemeClr val="tx1"/>
                </a:solidFill>
                <a:latin typeface="Calibri" panose="020F0502020204030204" pitchFamily="34" charset="0"/>
                <a:cs typeface="Calibri" panose="020F0502020204030204" pitchFamily="34" charset="0"/>
              </a:rPr>
              <a:t>sentences. Then </a:t>
            </a:r>
            <a:r>
              <a:rPr lang="en-US" dirty="0">
                <a:solidFill>
                  <a:schemeClr val="tx1"/>
                </a:solidFill>
                <a:latin typeface="Calibri" panose="020F0502020204030204" pitchFamily="34" charset="0"/>
                <a:cs typeface="Calibri" panose="020F0502020204030204" pitchFamily="34" charset="0"/>
              </a:rPr>
              <a:t>compare your </a:t>
            </a:r>
            <a:r>
              <a:rPr lang="en-US" dirty="0" smtClean="0">
                <a:solidFill>
                  <a:schemeClr val="tx1"/>
                </a:solidFill>
                <a:latin typeface="Calibri" panose="020F0502020204030204" pitchFamily="34" charset="0"/>
                <a:cs typeface="Calibri" panose="020F0502020204030204" pitchFamily="34" charset="0"/>
              </a:rPr>
              <a:t>sentences with </a:t>
            </a:r>
            <a:r>
              <a:rPr lang="en-US" dirty="0">
                <a:solidFill>
                  <a:schemeClr val="tx1"/>
                </a:solidFill>
                <a:latin typeface="Calibri" panose="020F0502020204030204" pitchFamily="34" charset="0"/>
                <a:cs typeface="Calibri" panose="020F0502020204030204" pitchFamily="34" charset="0"/>
              </a:rPr>
              <a:t>your partners’.</a:t>
            </a:r>
            <a:r>
              <a:rPr lang="en-US" sz="1800" dirty="0" smtClean="0">
                <a:solidFill>
                  <a:schemeClr val="tx1"/>
                </a:solidFill>
                <a:effectLst/>
                <a:latin typeface="Calibri" panose="020F0502020204030204" pitchFamily="34" charset="0"/>
                <a:cs typeface="Calibri" panose="020F0502020204030204" pitchFamily="34" charset="0"/>
              </a:rPr>
              <a:t> </a:t>
            </a:r>
            <a:endParaRPr lang="en-US" dirty="0">
              <a:solidFill>
                <a:schemeClr val="tx1"/>
              </a:solidFill>
              <a:latin typeface="Calibri" panose="020F0502020204030204" pitchFamily="34" charset="0"/>
              <a:cs typeface="Calibri" panose="020F0502020204030204" pitchFamily="34" charset="0"/>
            </a:endParaRPr>
          </a:p>
        </p:txBody>
      </p:sp>
      <p:sp>
        <p:nvSpPr>
          <p:cNvPr id="23" name="Rectangle 22"/>
          <p:cNvSpPr/>
          <p:nvPr/>
        </p:nvSpPr>
        <p:spPr>
          <a:xfrm>
            <a:off x="5588839" y="4580994"/>
            <a:ext cx="6226438" cy="87313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effectLst/>
              </a:rPr>
              <a:t>OUR SCHOOL </a:t>
            </a:r>
            <a:r>
              <a:rPr lang="en-US" sz="1800" dirty="0" smtClean="0">
                <a:solidFill>
                  <a:schemeClr val="tx1"/>
                </a:solidFill>
                <a:effectLst/>
              </a:rPr>
              <a:t>CLUB</a:t>
            </a:r>
            <a:r>
              <a:rPr lang="en-US" dirty="0" smtClean="0">
                <a:solidFill>
                  <a:schemeClr val="tx1"/>
                </a:solidFill>
              </a:rPr>
              <a:t>: Poster presentation</a:t>
            </a:r>
            <a:endParaRPr lang="en-US" sz="1800" dirty="0" smtClean="0">
              <a:solidFill>
                <a:schemeClr val="tx1"/>
              </a:solidFill>
              <a:effectLst/>
            </a:endParaRPr>
          </a:p>
        </p:txBody>
      </p:sp>
      <p:cxnSp>
        <p:nvCxnSpPr>
          <p:cNvPr id="24" name="Curved Connector 23"/>
          <p:cNvCxnSpPr>
            <a:stCxn id="16" idx="3"/>
            <a:endCxn id="17" idx="0"/>
          </p:cNvCxnSpPr>
          <p:nvPr/>
        </p:nvCxnSpPr>
        <p:spPr>
          <a:xfrm>
            <a:off x="2505075" y="1409153"/>
            <a:ext cx="1144807" cy="85192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9" y="2569877"/>
            <a:ext cx="1144807" cy="91764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05075" y="3788241"/>
            <a:ext cx="1144807" cy="1022917"/>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4471066" cy="400110"/>
          </a:xfrm>
          <a:prstGeom prst="rect">
            <a:avLst/>
          </a:prstGeom>
          <a:noFill/>
        </p:spPr>
        <p:txBody>
          <a:bodyPr wrap="square" rtlCol="0">
            <a:spAutoFit/>
          </a:bodyPr>
          <a:lstStyle/>
          <a:p>
            <a:r>
              <a:rPr lang="en-US" sz="2000" b="1">
                <a:solidFill>
                  <a:schemeClr val="bg1"/>
                </a:solidFill>
              </a:rPr>
              <a:t>LESSON </a:t>
            </a:r>
            <a:r>
              <a:rPr lang="en-US" sz="2000" b="1" smtClean="0">
                <a:solidFill>
                  <a:schemeClr val="bg1"/>
                </a:solidFill>
              </a:rPr>
              <a:t>7: LOOKING BACK &amp; PROJECT</a:t>
            </a:r>
            <a:endParaRPr lang="en-US" sz="2000" b="1" dirty="0">
              <a:solidFill>
                <a:schemeClr val="bg1"/>
              </a:solidFill>
            </a:endParaRPr>
          </a:p>
        </p:txBody>
      </p:sp>
      <p:sp>
        <p:nvSpPr>
          <p:cNvPr id="27" name="Rounded Rectangle 26"/>
          <p:cNvSpPr/>
          <p:nvPr/>
        </p:nvSpPr>
        <p:spPr>
          <a:xfrm>
            <a:off x="669161" y="5758135"/>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119" y="5111881"/>
            <a:ext cx="1144807" cy="64625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0310" y="5717731"/>
            <a:ext cx="6232075"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extLst>
      <p:ext uri="{BB962C8B-B14F-4D97-AF65-F5344CB8AC3E}">
        <p14:creationId xmlns:p14="http://schemas.microsoft.com/office/powerpoint/2010/main" val="904064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9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 name="Rectangle 1"/>
          <p:cNvSpPr/>
          <p:nvPr/>
        </p:nvSpPr>
        <p:spPr>
          <a:xfrm>
            <a:off x="704832" y="1134425"/>
            <a:ext cx="184858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RULE:</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1" name="Content Placeholder 2"/>
          <p:cNvSpPr>
            <a:spLocks noGrp="1"/>
          </p:cNvSpPr>
          <p:nvPr>
            <p:ph idx="1"/>
          </p:nvPr>
        </p:nvSpPr>
        <p:spPr>
          <a:xfrm>
            <a:off x="796924" y="2129315"/>
            <a:ext cx="10515600" cy="3835969"/>
          </a:xfrm>
        </p:spPr>
        <p:txBody>
          <a:bodyPr/>
          <a:lstStyle/>
          <a:p>
            <a:pPr>
              <a:lnSpc>
                <a:spcPct val="100000"/>
              </a:lnSpc>
            </a:pPr>
            <a:r>
              <a:rPr lang="en-US" dirty="0" smtClean="0"/>
              <a:t>Work in groups of three or four students</a:t>
            </a:r>
          </a:p>
          <a:p>
            <a:pPr>
              <a:lnSpc>
                <a:spcPct val="100000"/>
              </a:lnSpc>
            </a:pPr>
            <a:r>
              <a:rPr lang="en-US" dirty="0" smtClean="0"/>
              <a:t>Look at the pictures about kinds of pressure on the screen. </a:t>
            </a:r>
          </a:p>
          <a:p>
            <a:pPr>
              <a:lnSpc>
                <a:spcPct val="100000"/>
              </a:lnSpc>
            </a:pPr>
            <a:r>
              <a:rPr lang="en-US" dirty="0"/>
              <a:t>They will disappear after 2 </a:t>
            </a:r>
            <a:r>
              <a:rPr lang="en-US" dirty="0" smtClean="0"/>
              <a:t>seconds, so try to remember all the pictures without writing </a:t>
            </a:r>
            <a:r>
              <a:rPr lang="en-US" smtClean="0"/>
              <a:t>them down.</a:t>
            </a:r>
            <a:endParaRPr lang="en-US" dirty="0" smtClean="0"/>
          </a:p>
          <a:p>
            <a:pPr>
              <a:lnSpc>
                <a:spcPct val="100000"/>
              </a:lnSpc>
            </a:pPr>
            <a:r>
              <a:rPr lang="en-US" dirty="0" smtClean="0"/>
              <a:t>After all the pictures disappear, you have 1 minute to write down the kinds of pressure in each picture on </a:t>
            </a:r>
            <a:r>
              <a:rPr lang="en-US" smtClean="0"/>
              <a:t>your poster.</a:t>
            </a:r>
            <a:endParaRPr lang="en-US" dirty="0" smtClean="0"/>
          </a:p>
          <a:p>
            <a:pPr>
              <a:lnSpc>
                <a:spcPct val="100000"/>
              </a:lnSpc>
            </a:pPr>
            <a:r>
              <a:rPr lang="en-US" dirty="0" smtClean="0"/>
              <a:t>2 points for each correct answer</a:t>
            </a:r>
            <a:endParaRPr lang="en-US" dirty="0"/>
          </a:p>
        </p:txBody>
      </p:sp>
    </p:spTree>
    <p:extLst>
      <p:ext uri="{BB962C8B-B14F-4D97-AF65-F5344CB8AC3E}">
        <p14:creationId xmlns:p14="http://schemas.microsoft.com/office/powerpoint/2010/main" val="19406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93"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07939" y="1479210"/>
            <a:ext cx="7953648" cy="4452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776671" y="1408446"/>
            <a:ext cx="8637271" cy="5781213"/>
          </a:xfrm>
          <a:prstGeom prst="rect">
            <a:avLst/>
          </a:prstGeom>
        </p:spPr>
      </p:pic>
      <p:pic>
        <p:nvPicPr>
          <p:cNvPr id="4" name="Picture 3"/>
          <p:cNvPicPr>
            <a:picLocks noChangeAspect="1"/>
          </p:cNvPicPr>
          <p:nvPr/>
        </p:nvPicPr>
        <p:blipFill>
          <a:blip r:embed="rId7"/>
          <a:stretch>
            <a:fillRect/>
          </a:stretch>
        </p:blipFill>
        <p:spPr>
          <a:xfrm>
            <a:off x="1294216" y="1203641"/>
            <a:ext cx="8963353" cy="5822327"/>
          </a:xfrm>
          <a:prstGeom prst="rect">
            <a:avLst/>
          </a:prstGeom>
        </p:spPr>
      </p:pic>
      <p:pic>
        <p:nvPicPr>
          <p:cNvPr id="6" name="Picture 5"/>
          <p:cNvPicPr>
            <a:picLocks noChangeAspect="1"/>
          </p:cNvPicPr>
          <p:nvPr/>
        </p:nvPicPr>
        <p:blipFill>
          <a:blip r:embed="rId8"/>
          <a:stretch>
            <a:fillRect/>
          </a:stretch>
        </p:blipFill>
        <p:spPr>
          <a:xfrm>
            <a:off x="793931" y="1322088"/>
            <a:ext cx="10181664" cy="5737505"/>
          </a:xfrm>
          <a:prstGeom prst="rect">
            <a:avLst/>
          </a:prstGeom>
        </p:spPr>
      </p:pic>
      <p:pic>
        <p:nvPicPr>
          <p:cNvPr id="8" name="Picture 7"/>
          <p:cNvPicPr>
            <a:picLocks noChangeAspect="1"/>
          </p:cNvPicPr>
          <p:nvPr/>
        </p:nvPicPr>
        <p:blipFill>
          <a:blip r:embed="rId9"/>
          <a:stretch>
            <a:fillRect/>
          </a:stretch>
        </p:blipFill>
        <p:spPr>
          <a:xfrm>
            <a:off x="1619460" y="1075689"/>
            <a:ext cx="8869143" cy="5784224"/>
          </a:xfrm>
          <a:prstGeom prst="rect">
            <a:avLst/>
          </a:prstGeom>
        </p:spPr>
      </p:pic>
      <p:pic>
        <p:nvPicPr>
          <p:cNvPr id="2" name="Seorita-ShawnMendesCamilaCabello-61636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05880" y="1355725"/>
            <a:ext cx="1056549" cy="1056549"/>
          </a:xfrm>
          <a:prstGeom prst="rect">
            <a:avLst/>
          </a:prstGeom>
        </p:spPr>
      </p:pic>
    </p:spTree>
    <p:extLst>
      <p:ext uri="{BB962C8B-B14F-4D97-AF65-F5344CB8AC3E}">
        <p14:creationId xmlns:p14="http://schemas.microsoft.com/office/powerpoint/2010/main" val="26387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02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3000"/>
                            </p:stCondLst>
                            <p:childTnLst>
                              <p:par>
                                <p:cTn id="14" presetID="1" presetClass="exit" presetSubtype="0" fill="hold" nodeType="afterEffect">
                                  <p:stCondLst>
                                    <p:cond delay="2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5000"/>
                            </p:stCondLst>
                            <p:childTnLst>
                              <p:par>
                                <p:cTn id="17" presetID="1"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6000"/>
                            </p:stCondLst>
                            <p:childTnLst>
                              <p:par>
                                <p:cTn id="20" presetID="1" presetClass="exit" presetSubtype="0" fill="hold" nodeType="afterEffect">
                                  <p:stCondLst>
                                    <p:cond delay="250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8500"/>
                            </p:stCondLst>
                            <p:childTnLst>
                              <p:par>
                                <p:cTn id="23" presetID="1" presetClass="entr" presetSubtype="0"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9500"/>
                            </p:stCondLst>
                            <p:childTnLst>
                              <p:par>
                                <p:cTn id="26" presetID="1" presetClass="exit" presetSubtype="0" fill="hold" nodeType="afterEffect">
                                  <p:stCondLst>
                                    <p:cond delay="200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p:stCondLst>
                              <p:cond delay="11500"/>
                            </p:stCondLst>
                            <p:childTnLst>
                              <p:par>
                                <p:cTn id="29" presetID="1"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12500"/>
                            </p:stCondLst>
                            <p:childTnLst>
                              <p:par>
                                <p:cTn id="32" presetID="1" presetClass="exit" presetSubtype="0" fill="hold" nodeType="afterEffect">
                                  <p:stCondLst>
                                    <p:cond delay="250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91059" fill="hold"/>
                                        <p:tgtEl>
                                          <p:spTgt spid="2"/>
                                        </p:tgtEl>
                                      </p:cBhvr>
                                    </p:cmd>
                                  </p:childTnLst>
                                </p:cTn>
                              </p:par>
                            </p:childTnLst>
                          </p:cTn>
                        </p:par>
                      </p:childTnLst>
                    </p:cTn>
                  </p:par>
                </p:childTnLst>
              </p:cTn>
              <p:nextCondLst>
                <p:cond evt="onClick" delay="0">
                  <p:tgtEl>
                    <p:spTgt spid="2"/>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93" y="-7620"/>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Picture 2"/>
          <p:cNvPicPr>
            <a:picLocks noChangeAspect="1"/>
          </p:cNvPicPr>
          <p:nvPr/>
        </p:nvPicPr>
        <p:blipFill>
          <a:blip r:embed="rId3"/>
          <a:stretch>
            <a:fillRect/>
          </a:stretch>
        </p:blipFill>
        <p:spPr>
          <a:xfrm>
            <a:off x="3408679" y="2533369"/>
            <a:ext cx="4318000" cy="2890181"/>
          </a:xfrm>
          <a:prstGeom prst="rect">
            <a:avLst/>
          </a:prstGeom>
        </p:spPr>
      </p:pic>
      <p:pic>
        <p:nvPicPr>
          <p:cNvPr id="4" name="Picture 3"/>
          <p:cNvPicPr>
            <a:picLocks noChangeAspect="1"/>
          </p:cNvPicPr>
          <p:nvPr/>
        </p:nvPicPr>
        <p:blipFill>
          <a:blip r:embed="rId4"/>
          <a:stretch>
            <a:fillRect/>
          </a:stretch>
        </p:blipFill>
        <p:spPr>
          <a:xfrm>
            <a:off x="148025" y="4024017"/>
            <a:ext cx="3780452" cy="2455670"/>
          </a:xfrm>
          <a:prstGeom prst="rect">
            <a:avLst/>
          </a:prstGeom>
        </p:spPr>
      </p:pic>
      <p:pic>
        <p:nvPicPr>
          <p:cNvPr id="6" name="Picture 5"/>
          <p:cNvPicPr>
            <a:picLocks noChangeAspect="1"/>
          </p:cNvPicPr>
          <p:nvPr/>
        </p:nvPicPr>
        <p:blipFill>
          <a:blip r:embed="rId5"/>
          <a:stretch>
            <a:fillRect/>
          </a:stretch>
        </p:blipFill>
        <p:spPr>
          <a:xfrm>
            <a:off x="7294879" y="1105164"/>
            <a:ext cx="4719319" cy="2659400"/>
          </a:xfrm>
          <a:prstGeom prst="rect">
            <a:avLst/>
          </a:prstGeom>
        </p:spPr>
      </p:pic>
      <p:pic>
        <p:nvPicPr>
          <p:cNvPr id="12" name="Picture 11"/>
          <p:cNvPicPr>
            <a:picLocks noChangeAspect="1"/>
          </p:cNvPicPr>
          <p:nvPr/>
        </p:nvPicPr>
        <p:blipFill>
          <a:blip r:embed="rId6"/>
          <a:stretch>
            <a:fillRect/>
          </a:stretch>
        </p:blipFill>
        <p:spPr>
          <a:xfrm>
            <a:off x="7948563" y="3845120"/>
            <a:ext cx="3947612" cy="2574530"/>
          </a:xfrm>
          <a:prstGeom prst="rect">
            <a:avLst/>
          </a:prstGeom>
        </p:spPr>
      </p:pic>
      <p:sp>
        <p:nvSpPr>
          <p:cNvPr id="13" name="Rectangle 12"/>
          <p:cNvSpPr/>
          <p:nvPr/>
        </p:nvSpPr>
        <p:spPr>
          <a:xfrm>
            <a:off x="3850641" y="5069840"/>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parents </a:t>
            </a:r>
            <a:endParaRPr lang="en-US" sz="2800" b="1" dirty="0">
              <a:solidFill>
                <a:srgbClr val="FF0000"/>
              </a:solidFill>
            </a:endParaRPr>
          </a:p>
        </p:txBody>
      </p:sp>
      <p:sp>
        <p:nvSpPr>
          <p:cNvPr id="14" name="Rectangle 13"/>
          <p:cNvSpPr/>
          <p:nvPr/>
        </p:nvSpPr>
        <p:spPr>
          <a:xfrm>
            <a:off x="-98592" y="3427900"/>
            <a:ext cx="4273687" cy="523220"/>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schoolwork</a:t>
            </a:r>
            <a:endParaRPr lang="en-US" sz="2800" b="1" dirty="0">
              <a:solidFill>
                <a:srgbClr val="FF0000"/>
              </a:solidFill>
            </a:endParaRPr>
          </a:p>
        </p:txBody>
      </p:sp>
      <p:sp>
        <p:nvSpPr>
          <p:cNvPr id="15" name="Rectangle 14"/>
          <p:cNvSpPr/>
          <p:nvPr/>
        </p:nvSpPr>
        <p:spPr>
          <a:xfrm>
            <a:off x="9480750" y="3263199"/>
            <a:ext cx="1506583" cy="523220"/>
          </a:xfrm>
          <a:prstGeom prst="rect">
            <a:avLst/>
          </a:prstGeom>
        </p:spPr>
        <p:txBody>
          <a:bodyPr wrap="square">
            <a:spAutoFit/>
          </a:bodyPr>
          <a:lstStyle/>
          <a:p>
            <a:r>
              <a:rPr lang="en-US" sz="2800" b="1" dirty="0" smtClean="0">
                <a:solidFill>
                  <a:srgbClr val="FF0000"/>
                </a:solidFill>
              </a:rPr>
              <a:t>bullying</a:t>
            </a:r>
            <a:endParaRPr lang="en-US" sz="2800" b="1" dirty="0">
              <a:solidFill>
                <a:srgbClr val="FF0000"/>
              </a:solidFill>
            </a:endParaRPr>
          </a:p>
        </p:txBody>
      </p:sp>
      <p:sp>
        <p:nvSpPr>
          <p:cNvPr id="18" name="Rectangle 17"/>
          <p:cNvSpPr/>
          <p:nvPr/>
        </p:nvSpPr>
        <p:spPr>
          <a:xfrm>
            <a:off x="-207459" y="6308209"/>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friends</a:t>
            </a:r>
            <a:endParaRPr lang="en-US" sz="2800" b="1" dirty="0">
              <a:solidFill>
                <a:srgbClr val="FF0000"/>
              </a:solidFill>
            </a:endParaRPr>
          </a:p>
        </p:txBody>
      </p:sp>
      <p:sp>
        <p:nvSpPr>
          <p:cNvPr id="20" name="Rectangle 19"/>
          <p:cNvSpPr/>
          <p:nvPr/>
        </p:nvSpPr>
        <p:spPr>
          <a:xfrm>
            <a:off x="7584808" y="6334780"/>
            <a:ext cx="4524641" cy="523220"/>
          </a:xfrm>
          <a:prstGeom prst="rect">
            <a:avLst/>
          </a:prstGeom>
        </p:spPr>
        <p:txBody>
          <a:bodyPr wrap="square">
            <a:spAutoFit/>
          </a:bodyPr>
          <a:lstStyle/>
          <a:p>
            <a:pPr algn="ctr"/>
            <a:r>
              <a:rPr lang="en-US" sz="2800" b="1" dirty="0" smtClean="0">
                <a:solidFill>
                  <a:srgbClr val="FF0000"/>
                </a:solidFill>
              </a:rPr>
              <a:t>pressure from social media </a:t>
            </a:r>
            <a:endParaRPr lang="en-US" sz="2800" b="1" dirty="0">
              <a:solidFill>
                <a:srgbClr val="FF0000"/>
              </a:solidFill>
            </a:endParaRPr>
          </a:p>
        </p:txBody>
      </p:sp>
      <p:pic>
        <p:nvPicPr>
          <p:cNvPr id="2" name="Picture 1"/>
          <p:cNvPicPr>
            <a:picLocks noChangeAspect="1"/>
          </p:cNvPicPr>
          <p:nvPr/>
        </p:nvPicPr>
        <p:blipFill>
          <a:blip r:embed="rId7"/>
          <a:stretch>
            <a:fillRect/>
          </a:stretch>
        </p:blipFill>
        <p:spPr>
          <a:xfrm>
            <a:off x="132463" y="1408371"/>
            <a:ext cx="3718178" cy="2081671"/>
          </a:xfrm>
          <a:prstGeom prst="rect">
            <a:avLst/>
          </a:prstGeom>
        </p:spPr>
      </p:pic>
    </p:spTree>
    <p:extLst>
      <p:ext uri="{BB962C8B-B14F-4D97-AF65-F5344CB8AC3E}">
        <p14:creationId xmlns:p14="http://schemas.microsoft.com/office/powerpoint/2010/main" val="34175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9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TextBox 15"/>
          <p:cNvSpPr txBox="1"/>
          <p:nvPr/>
        </p:nvSpPr>
        <p:spPr>
          <a:xfrm>
            <a:off x="931713" y="1227066"/>
            <a:ext cx="104769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406175" y="1203641"/>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55427" y="10869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 name="Picture 1"/>
          <p:cNvPicPr>
            <a:picLocks noChangeAspect="1"/>
          </p:cNvPicPr>
          <p:nvPr/>
        </p:nvPicPr>
        <p:blipFill rotWithShape="1">
          <a:blip r:embed="rId3"/>
          <a:srcRect l="11752" t="10278" b="10340"/>
          <a:stretch/>
        </p:blipFill>
        <p:spPr>
          <a:xfrm>
            <a:off x="8188036" y="2044931"/>
            <a:ext cx="4003964" cy="4023360"/>
          </a:xfrm>
          <a:prstGeom prst="rect">
            <a:avLst/>
          </a:prstGeom>
        </p:spPr>
      </p:pic>
      <p:pic>
        <p:nvPicPr>
          <p:cNvPr id="4" name="Picture 3"/>
          <p:cNvPicPr>
            <a:picLocks noChangeAspect="1"/>
          </p:cNvPicPr>
          <p:nvPr/>
        </p:nvPicPr>
        <p:blipFill rotWithShape="1">
          <a:blip r:embed="rId4"/>
          <a:srcRect l="2920" t="6368" r="2028" b="4000"/>
          <a:stretch/>
        </p:blipFill>
        <p:spPr>
          <a:xfrm>
            <a:off x="-693" y="2025354"/>
            <a:ext cx="7032569" cy="4442570"/>
          </a:xfrm>
          <a:prstGeom prst="rect">
            <a:avLst/>
          </a:prstGeom>
        </p:spPr>
      </p:pic>
      <p:pic>
        <p:nvPicPr>
          <p:cNvPr id="3" name="Picture 2"/>
          <p:cNvPicPr>
            <a:picLocks noChangeAspect="1"/>
          </p:cNvPicPr>
          <p:nvPr/>
        </p:nvPicPr>
        <p:blipFill rotWithShape="1">
          <a:blip r:embed="rId5"/>
          <a:srcRect l="18792"/>
          <a:stretch/>
        </p:blipFill>
        <p:spPr>
          <a:xfrm>
            <a:off x="5570553" y="3506593"/>
            <a:ext cx="2142606" cy="908310"/>
          </a:xfrm>
          <a:prstGeom prst="rect">
            <a:avLst/>
          </a:prstGeom>
        </p:spPr>
      </p:pic>
      <p:sp>
        <p:nvSpPr>
          <p:cNvPr id="27" name="Rectangle 26"/>
          <p:cNvSpPr/>
          <p:nvPr/>
        </p:nvSpPr>
        <p:spPr>
          <a:xfrm>
            <a:off x="4456784" y="3705466"/>
            <a:ext cx="3277045" cy="461665"/>
          </a:xfrm>
          <a:prstGeom prst="rect">
            <a:avLst/>
          </a:prstGeom>
        </p:spPr>
        <p:txBody>
          <a:bodyPr wrap="square">
            <a:spAutoFit/>
          </a:bodyPr>
          <a:lstStyle/>
          <a:p>
            <a:pPr algn="ctr"/>
            <a:r>
              <a:rPr lang="en-US" sz="2400" b="1"/>
              <a:t>browsing websites</a:t>
            </a:r>
            <a:endParaRPr lang="en-US" sz="2400" b="1" dirty="0"/>
          </a:p>
        </p:txBody>
      </p:sp>
      <p:pic>
        <p:nvPicPr>
          <p:cNvPr id="5" name="Picture 4"/>
          <p:cNvPicPr>
            <a:picLocks noChangeAspect="1"/>
          </p:cNvPicPr>
          <p:nvPr/>
        </p:nvPicPr>
        <p:blipFill rotWithShape="1">
          <a:blip r:embed="rId6"/>
          <a:srcRect l="25008"/>
          <a:stretch/>
        </p:blipFill>
        <p:spPr>
          <a:xfrm>
            <a:off x="5462976" y="4471439"/>
            <a:ext cx="1964060" cy="943346"/>
          </a:xfrm>
          <a:prstGeom prst="rect">
            <a:avLst/>
          </a:prstGeom>
        </p:spPr>
      </p:pic>
      <p:sp>
        <p:nvSpPr>
          <p:cNvPr id="28" name="Rectangle 27"/>
          <p:cNvSpPr/>
          <p:nvPr/>
        </p:nvSpPr>
        <p:spPr>
          <a:xfrm>
            <a:off x="4298373" y="4751526"/>
            <a:ext cx="2733503" cy="461665"/>
          </a:xfrm>
          <a:prstGeom prst="rect">
            <a:avLst/>
          </a:prstGeom>
        </p:spPr>
        <p:txBody>
          <a:bodyPr wrap="square">
            <a:spAutoFit/>
          </a:bodyPr>
          <a:lstStyle/>
          <a:p>
            <a:r>
              <a:rPr lang="en-US" sz="2400" b="1" smtClean="0"/>
              <a:t>uploading pictures</a:t>
            </a:r>
            <a:endParaRPr lang="en-US" sz="2400" b="1" dirty="0"/>
          </a:p>
        </p:txBody>
      </p:sp>
      <p:pic>
        <p:nvPicPr>
          <p:cNvPr id="6" name="Picture 5"/>
          <p:cNvPicPr>
            <a:picLocks noChangeAspect="1"/>
          </p:cNvPicPr>
          <p:nvPr/>
        </p:nvPicPr>
        <p:blipFill rotWithShape="1">
          <a:blip r:embed="rId7"/>
          <a:srcRect l="30888" t="6214" b="4756"/>
          <a:stretch/>
        </p:blipFill>
        <p:spPr>
          <a:xfrm>
            <a:off x="5244744" y="5576653"/>
            <a:ext cx="1850897" cy="878129"/>
          </a:xfrm>
          <a:prstGeom prst="rect">
            <a:avLst/>
          </a:prstGeom>
        </p:spPr>
      </p:pic>
      <p:sp>
        <p:nvSpPr>
          <p:cNvPr id="29" name="Rectangle 28"/>
          <p:cNvSpPr/>
          <p:nvPr/>
        </p:nvSpPr>
        <p:spPr>
          <a:xfrm>
            <a:off x="3946764" y="5797586"/>
            <a:ext cx="3436719" cy="461665"/>
          </a:xfrm>
          <a:prstGeom prst="rect">
            <a:avLst/>
          </a:prstGeom>
        </p:spPr>
        <p:txBody>
          <a:bodyPr wrap="square">
            <a:spAutoFit/>
          </a:bodyPr>
          <a:lstStyle/>
          <a:p>
            <a:r>
              <a:rPr lang="en-US" sz="2400" b="1"/>
              <a:t>checking notifcations</a:t>
            </a:r>
            <a:endParaRPr lang="en-US" sz="2400" b="1" dirty="0"/>
          </a:p>
        </p:txBody>
      </p:sp>
    </p:spTree>
    <p:extLst>
      <p:ext uri="{BB962C8B-B14F-4D97-AF65-F5344CB8AC3E}">
        <p14:creationId xmlns:p14="http://schemas.microsoft.com/office/powerpoint/2010/main" val="13157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63808" y="1881786"/>
            <a:ext cx="7328192" cy="4722224"/>
          </a:xfrm>
          <a:prstGeom prst="rect">
            <a:avLst/>
          </a:prstGeom>
        </p:spPr>
      </p:pic>
      <p:grpSp>
        <p:nvGrpSpPr>
          <p:cNvPr id="21" name="Group 20"/>
          <p:cNvGrpSpPr/>
          <p:nvPr/>
        </p:nvGrpSpPr>
        <p:grpSpPr>
          <a:xfrm>
            <a:off x="-69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TextBox 15"/>
          <p:cNvSpPr txBox="1"/>
          <p:nvPr/>
        </p:nvSpPr>
        <p:spPr>
          <a:xfrm>
            <a:off x="931713" y="1227066"/>
            <a:ext cx="104769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406175" y="1203641"/>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55427" y="10869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7" name="Picture 26"/>
          <p:cNvPicPr>
            <a:picLocks noChangeAspect="1"/>
          </p:cNvPicPr>
          <p:nvPr/>
        </p:nvPicPr>
        <p:blipFill rotWithShape="1">
          <a:blip r:embed="rId4"/>
          <a:srcRect l="7836" r="8471"/>
          <a:stretch/>
        </p:blipFill>
        <p:spPr>
          <a:xfrm>
            <a:off x="153073" y="1922762"/>
            <a:ext cx="3642641" cy="2843197"/>
          </a:xfrm>
          <a:prstGeom prst="rect">
            <a:avLst/>
          </a:prstGeom>
        </p:spPr>
      </p:pic>
      <p:sp>
        <p:nvSpPr>
          <p:cNvPr id="30" name="Rectangle 29"/>
          <p:cNvSpPr/>
          <p:nvPr/>
        </p:nvSpPr>
        <p:spPr>
          <a:xfrm>
            <a:off x="6170193" y="5694286"/>
            <a:ext cx="1668882" cy="523220"/>
          </a:xfrm>
          <a:prstGeom prst="rect">
            <a:avLst/>
          </a:prstGeom>
        </p:spPr>
        <p:txBody>
          <a:bodyPr wrap="square">
            <a:spAutoFit/>
          </a:bodyPr>
          <a:lstStyle/>
          <a:p>
            <a:r>
              <a:rPr lang="en-US" sz="2800" b="1"/>
              <a:t>bullying</a:t>
            </a:r>
            <a:endParaRPr lang="en-US" sz="2800" b="1" dirty="0"/>
          </a:p>
        </p:txBody>
      </p:sp>
      <p:pic>
        <p:nvPicPr>
          <p:cNvPr id="5" name="Picture 4"/>
          <p:cNvPicPr>
            <a:picLocks noChangeAspect="1"/>
          </p:cNvPicPr>
          <p:nvPr/>
        </p:nvPicPr>
        <p:blipFill rotWithShape="1">
          <a:blip r:embed="rId5"/>
          <a:srcRect r="17740"/>
          <a:stretch/>
        </p:blipFill>
        <p:spPr>
          <a:xfrm>
            <a:off x="3928824" y="3495674"/>
            <a:ext cx="2199822" cy="962028"/>
          </a:xfrm>
          <a:prstGeom prst="rect">
            <a:avLst/>
          </a:prstGeom>
        </p:spPr>
      </p:pic>
      <p:pic>
        <p:nvPicPr>
          <p:cNvPr id="6" name="Picture 5"/>
          <p:cNvPicPr>
            <a:picLocks noChangeAspect="1"/>
          </p:cNvPicPr>
          <p:nvPr/>
        </p:nvPicPr>
        <p:blipFill rotWithShape="1">
          <a:blip r:embed="rId6"/>
          <a:srcRect r="11408"/>
          <a:stretch/>
        </p:blipFill>
        <p:spPr>
          <a:xfrm>
            <a:off x="3795714" y="4540255"/>
            <a:ext cx="2313883" cy="925384"/>
          </a:xfrm>
          <a:prstGeom prst="rect">
            <a:avLst/>
          </a:prstGeom>
        </p:spPr>
      </p:pic>
      <p:sp>
        <p:nvSpPr>
          <p:cNvPr id="28" name="Rectangle 27"/>
          <p:cNvSpPr/>
          <p:nvPr/>
        </p:nvSpPr>
        <p:spPr>
          <a:xfrm>
            <a:off x="4377409" y="3704116"/>
            <a:ext cx="3277045" cy="461665"/>
          </a:xfrm>
          <a:prstGeom prst="rect">
            <a:avLst/>
          </a:prstGeom>
        </p:spPr>
        <p:txBody>
          <a:bodyPr wrap="square">
            <a:spAutoFit/>
          </a:bodyPr>
          <a:lstStyle/>
          <a:p>
            <a:pPr algn="ctr"/>
            <a:r>
              <a:rPr lang="en-US" sz="2400" b="1"/>
              <a:t>pressure from parents</a:t>
            </a:r>
            <a:endParaRPr lang="en-US" sz="2400" b="1" dirty="0"/>
          </a:p>
        </p:txBody>
      </p:sp>
      <p:sp>
        <p:nvSpPr>
          <p:cNvPr id="29" name="Rectangle 28"/>
          <p:cNvSpPr/>
          <p:nvPr/>
        </p:nvSpPr>
        <p:spPr>
          <a:xfrm>
            <a:off x="4296383" y="4715108"/>
            <a:ext cx="3626427" cy="461665"/>
          </a:xfrm>
          <a:prstGeom prst="rect">
            <a:avLst/>
          </a:prstGeom>
        </p:spPr>
        <p:txBody>
          <a:bodyPr wrap="square">
            <a:spAutoFit/>
          </a:bodyPr>
          <a:lstStyle/>
          <a:p>
            <a:r>
              <a:rPr lang="en-US" sz="2400" b="1"/>
              <a:t>pressure </a:t>
            </a:r>
            <a:r>
              <a:rPr lang="en-US" sz="2400" b="1" smtClean="0"/>
              <a:t>from schoolwork</a:t>
            </a:r>
            <a:endParaRPr lang="en-US" sz="2400" b="1" dirty="0"/>
          </a:p>
        </p:txBody>
      </p:sp>
    </p:spTree>
    <p:extLst>
      <p:ext uri="{BB962C8B-B14F-4D97-AF65-F5344CB8AC3E}">
        <p14:creationId xmlns:p14="http://schemas.microsoft.com/office/powerpoint/2010/main" val="29017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93" y="-7620"/>
            <a:ext cx="12192000" cy="1083309"/>
            <a:chOff x="0" y="-3"/>
            <a:chExt cx="12192000" cy="1083309"/>
          </a:xfrm>
        </p:grpSpPr>
        <p:sp>
          <p:nvSpPr>
            <p:cNvPr id="29" name="Round Single Corner Rectangle 2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9"/>
          <p:cNvSpPr txBox="1"/>
          <p:nvPr/>
        </p:nvSpPr>
        <p:spPr>
          <a:xfrm>
            <a:off x="939978" y="1165496"/>
            <a:ext cx="10738217"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Fill in each blank with the correct form of the word from the box.</a:t>
            </a:r>
            <a:endParaRPr lang="en-US" sz="2400" b="1" dirty="0">
              <a:effectLst>
                <a:glow rad="88900">
                  <a:schemeClr val="bg1"/>
                </a:glow>
              </a:effectLst>
              <a:cs typeface="Arial" panose="020B0604020202020204" pitchFamily="34" charset="0"/>
            </a:endParaRPr>
          </a:p>
        </p:txBody>
      </p:sp>
      <p:sp>
        <p:nvSpPr>
          <p:cNvPr id="11" name="Rounded Rectangle 10"/>
          <p:cNvSpPr/>
          <p:nvPr/>
        </p:nvSpPr>
        <p:spPr>
          <a:xfrm>
            <a:off x="437372" y="1165496"/>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484178" y="1032719"/>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Content Placeholder 2"/>
          <p:cNvSpPr>
            <a:spLocks noGrp="1"/>
          </p:cNvSpPr>
          <p:nvPr>
            <p:ph idx="1"/>
          </p:nvPr>
        </p:nvSpPr>
        <p:spPr>
          <a:xfrm>
            <a:off x="193940" y="2637265"/>
            <a:ext cx="11365768" cy="4059644"/>
          </a:xfrm>
        </p:spPr>
        <p:txBody>
          <a:bodyPr>
            <a:normAutofit fontScale="85000" lnSpcReduction="20000"/>
          </a:bodyPr>
          <a:lstStyle/>
          <a:p>
            <a:pPr marL="0" indent="0" algn="just">
              <a:lnSpc>
                <a:spcPct val="150000"/>
              </a:lnSpc>
              <a:buNone/>
            </a:pPr>
            <a:r>
              <a:rPr lang="en-US" dirty="0" smtClean="0"/>
              <a:t>Mike has a busy and active life. He does well at school and (1)_____________ in many (</a:t>
            </a:r>
            <a:r>
              <a:rPr lang="en-US" smtClean="0"/>
              <a:t>2)______ </a:t>
            </a:r>
            <a:r>
              <a:rPr lang="en-US" dirty="0" smtClean="0"/>
              <a:t>like basketball and chess clubs. He is also a member of the school community projects, where he (3)___________ with other teens and learns new (4)________. He has many classes, but he can still manage his schoolwork well. Mike is also an active member of his class forum. He and his friends (5)___________ pictures and videos about their class activities. They also discuss homework, their problems, and how to deal with pressure from parents, friends, and schoolwork. The most common problem they discuss is how to deal with (</a:t>
            </a:r>
            <a:r>
              <a:rPr lang="en-US" smtClean="0"/>
              <a:t>6)_________________. </a:t>
            </a:r>
            <a:endParaRPr lang="en-US" dirty="0"/>
          </a:p>
        </p:txBody>
      </p:sp>
      <p:sp>
        <p:nvSpPr>
          <p:cNvPr id="14" name="Rectangle 13"/>
          <p:cNvSpPr/>
          <p:nvPr/>
        </p:nvSpPr>
        <p:spPr>
          <a:xfrm>
            <a:off x="8125457" y="2637265"/>
            <a:ext cx="2465371" cy="523220"/>
          </a:xfrm>
          <a:prstGeom prst="rect">
            <a:avLst/>
          </a:prstGeom>
        </p:spPr>
        <p:txBody>
          <a:bodyPr wrap="square">
            <a:spAutoFit/>
          </a:bodyPr>
          <a:lstStyle/>
          <a:p>
            <a:pPr algn="ctr"/>
            <a:r>
              <a:rPr lang="en-US" sz="2800" b="1" dirty="0" smtClean="0">
                <a:solidFill>
                  <a:srgbClr val="F37D91"/>
                </a:solidFill>
              </a:rPr>
              <a:t>participates</a:t>
            </a:r>
            <a:endParaRPr lang="en-US" sz="2800" b="1" dirty="0">
              <a:solidFill>
                <a:srgbClr val="F37D91"/>
              </a:solidFill>
            </a:endParaRPr>
          </a:p>
        </p:txBody>
      </p:sp>
      <p:sp>
        <p:nvSpPr>
          <p:cNvPr id="15" name="Rectangle 14"/>
          <p:cNvSpPr/>
          <p:nvPr/>
        </p:nvSpPr>
        <p:spPr>
          <a:xfrm>
            <a:off x="594245" y="3160485"/>
            <a:ext cx="985174" cy="523220"/>
          </a:xfrm>
          <a:prstGeom prst="rect">
            <a:avLst/>
          </a:prstGeom>
        </p:spPr>
        <p:txBody>
          <a:bodyPr wrap="square">
            <a:spAutoFit/>
          </a:bodyPr>
          <a:lstStyle/>
          <a:p>
            <a:pPr algn="ctr"/>
            <a:r>
              <a:rPr lang="en-US" sz="2800" b="1" dirty="0" smtClean="0">
                <a:solidFill>
                  <a:srgbClr val="F37D91"/>
                </a:solidFill>
              </a:rPr>
              <a:t>clubs</a:t>
            </a:r>
            <a:endParaRPr lang="en-US" sz="2800" b="1" dirty="0">
              <a:solidFill>
                <a:srgbClr val="F37D91"/>
              </a:solidFill>
            </a:endParaRPr>
          </a:p>
        </p:txBody>
      </p:sp>
      <p:sp>
        <p:nvSpPr>
          <p:cNvPr id="16" name="Rectangle 15"/>
          <p:cNvSpPr/>
          <p:nvPr/>
        </p:nvSpPr>
        <p:spPr>
          <a:xfrm>
            <a:off x="2903264" y="3614033"/>
            <a:ext cx="1949174" cy="523220"/>
          </a:xfrm>
          <a:prstGeom prst="rect">
            <a:avLst/>
          </a:prstGeom>
        </p:spPr>
        <p:txBody>
          <a:bodyPr wrap="square">
            <a:spAutoFit/>
          </a:bodyPr>
          <a:lstStyle/>
          <a:p>
            <a:pPr algn="ctr"/>
            <a:r>
              <a:rPr lang="en-US" sz="2800" b="1" dirty="0" smtClean="0">
                <a:solidFill>
                  <a:srgbClr val="F37D91"/>
                </a:solidFill>
              </a:rPr>
              <a:t>connects</a:t>
            </a:r>
            <a:endParaRPr lang="en-US" sz="2800" b="1" dirty="0">
              <a:solidFill>
                <a:srgbClr val="F37D91"/>
              </a:solidFill>
            </a:endParaRPr>
          </a:p>
        </p:txBody>
      </p:sp>
      <p:sp>
        <p:nvSpPr>
          <p:cNvPr id="17" name="Rectangle 16"/>
          <p:cNvSpPr/>
          <p:nvPr/>
        </p:nvSpPr>
        <p:spPr>
          <a:xfrm>
            <a:off x="9131297" y="3617399"/>
            <a:ext cx="1365699" cy="523220"/>
          </a:xfrm>
          <a:prstGeom prst="rect">
            <a:avLst/>
          </a:prstGeom>
        </p:spPr>
        <p:txBody>
          <a:bodyPr wrap="square">
            <a:spAutoFit/>
          </a:bodyPr>
          <a:lstStyle/>
          <a:p>
            <a:pPr algn="ctr"/>
            <a:r>
              <a:rPr lang="en-US" sz="2800" b="1" dirty="0" smtClean="0">
                <a:solidFill>
                  <a:srgbClr val="F37D91"/>
                </a:solidFill>
              </a:rPr>
              <a:t>skills</a:t>
            </a:r>
            <a:endParaRPr lang="en-US" sz="2800" b="1" dirty="0">
              <a:solidFill>
                <a:srgbClr val="F37D91"/>
              </a:solidFill>
            </a:endParaRPr>
          </a:p>
        </p:txBody>
      </p:sp>
      <p:sp>
        <p:nvSpPr>
          <p:cNvPr id="18" name="Rectangle 17"/>
          <p:cNvSpPr/>
          <p:nvPr/>
        </p:nvSpPr>
        <p:spPr>
          <a:xfrm>
            <a:off x="5239571" y="4574544"/>
            <a:ext cx="1539262" cy="523220"/>
          </a:xfrm>
          <a:prstGeom prst="rect">
            <a:avLst/>
          </a:prstGeom>
        </p:spPr>
        <p:txBody>
          <a:bodyPr wrap="square">
            <a:spAutoFit/>
          </a:bodyPr>
          <a:lstStyle/>
          <a:p>
            <a:pPr algn="ctr"/>
            <a:r>
              <a:rPr lang="en-US" sz="2800" b="1" dirty="0" smtClean="0">
                <a:solidFill>
                  <a:srgbClr val="F37D91"/>
                </a:solidFill>
              </a:rPr>
              <a:t>upload</a:t>
            </a:r>
            <a:endParaRPr lang="en-US" sz="2800" b="1" dirty="0">
              <a:solidFill>
                <a:srgbClr val="F37D91"/>
              </a:solidFill>
            </a:endParaRPr>
          </a:p>
        </p:txBody>
      </p:sp>
      <p:sp>
        <p:nvSpPr>
          <p:cNvPr id="19" name="Rectangle 18"/>
          <p:cNvSpPr/>
          <p:nvPr/>
        </p:nvSpPr>
        <p:spPr>
          <a:xfrm>
            <a:off x="1579419" y="5989775"/>
            <a:ext cx="3075790" cy="523220"/>
          </a:xfrm>
          <a:prstGeom prst="rect">
            <a:avLst/>
          </a:prstGeom>
        </p:spPr>
        <p:txBody>
          <a:bodyPr wrap="square">
            <a:spAutoFit/>
          </a:bodyPr>
          <a:lstStyle/>
          <a:p>
            <a:pPr algn="ctr"/>
            <a:r>
              <a:rPr lang="en-US" sz="2800" b="1" smtClean="0">
                <a:solidFill>
                  <a:srgbClr val="F37D91"/>
                </a:solidFill>
              </a:rPr>
              <a:t>bullies / bullying</a:t>
            </a:r>
            <a:endParaRPr lang="en-US" sz="2800" b="1" dirty="0">
              <a:solidFill>
                <a:srgbClr val="F37D91"/>
              </a:solidFill>
            </a:endParaRPr>
          </a:p>
        </p:txBody>
      </p:sp>
      <p:pic>
        <p:nvPicPr>
          <p:cNvPr id="3" name="Picture 2"/>
          <p:cNvPicPr>
            <a:picLocks noChangeAspect="1"/>
          </p:cNvPicPr>
          <p:nvPr/>
        </p:nvPicPr>
        <p:blipFill rotWithShape="1">
          <a:blip r:embed="rId2"/>
          <a:srcRect l="957" t="4405" r="430"/>
          <a:stretch/>
        </p:blipFill>
        <p:spPr>
          <a:xfrm>
            <a:off x="2553415" y="1609263"/>
            <a:ext cx="5932491" cy="1013714"/>
          </a:xfrm>
          <a:prstGeom prst="rect">
            <a:avLst/>
          </a:prstGeom>
        </p:spPr>
      </p:pic>
    </p:spTree>
    <p:extLst>
      <p:ext uri="{BB962C8B-B14F-4D97-AF65-F5344CB8AC3E}">
        <p14:creationId xmlns:p14="http://schemas.microsoft.com/office/powerpoint/2010/main" val="22632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5919</TotalTime>
  <Words>658</Words>
  <Application>Microsoft Office PowerPoint</Application>
  <PresentationFormat>Widescreen</PresentationFormat>
  <Paragraphs>132</Paragraphs>
  <Slides>17</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Gothic Std B</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340</cp:revision>
  <dcterms:created xsi:type="dcterms:W3CDTF">2020-12-09T02:04:09Z</dcterms:created>
  <dcterms:modified xsi:type="dcterms:W3CDTF">2023-05-11T09:51:50Z</dcterms:modified>
</cp:coreProperties>
</file>