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385" r:id="rId4"/>
    <p:sldId id="372" r:id="rId5"/>
    <p:sldId id="376" r:id="rId6"/>
    <p:sldId id="378" r:id="rId7"/>
    <p:sldId id="377" r:id="rId8"/>
    <p:sldId id="379" r:id="rId9"/>
    <p:sldId id="380" r:id="rId10"/>
    <p:sldId id="387" r:id="rId11"/>
    <p:sldId id="276" r:id="rId12"/>
    <p:sldId id="386" r:id="rId13"/>
    <p:sldId id="298" r:id="rId14"/>
    <p:sldId id="381" r:id="rId15"/>
    <p:sldId id="375" r:id="rId16"/>
    <p:sldId id="314" r:id="rId17"/>
    <p:sldId id="384" r:id="rId18"/>
    <p:sldId id="3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FF9933"/>
    <a:srgbClr val="1596F3"/>
    <a:srgbClr val="00FFCC"/>
    <a:srgbClr val="FFCC99"/>
    <a:srgbClr val="5DD2FF"/>
    <a:srgbClr val="66FFFF"/>
    <a:srgbClr val="0000FF"/>
    <a:srgbClr val="AD4F0F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3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92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00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15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16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1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94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8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21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57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17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68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130570"/>
              </p:ext>
            </p:extLst>
          </p:nvPr>
        </p:nvGraphicFramePr>
        <p:xfrm>
          <a:off x="897774" y="1895301"/>
          <a:ext cx="10770027" cy="390588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22630">
                  <a:extLst>
                    <a:ext uri="{9D8B030D-6E8A-4147-A177-3AD203B41FA5}">
                      <a16:colId xmlns:a16="http://schemas.microsoft.com/office/drawing/2014/main" val="2635401996"/>
                    </a:ext>
                  </a:extLst>
                </a:gridCol>
                <a:gridCol w="2999776">
                  <a:extLst>
                    <a:ext uri="{9D8B030D-6E8A-4147-A177-3AD203B41FA5}">
                      <a16:colId xmlns:a16="http://schemas.microsoft.com/office/drawing/2014/main" val="843587419"/>
                    </a:ext>
                  </a:extLst>
                </a:gridCol>
                <a:gridCol w="3947621">
                  <a:extLst>
                    <a:ext uri="{9D8B030D-6E8A-4147-A177-3AD203B41FA5}">
                      <a16:colId xmlns:a16="http://schemas.microsoft.com/office/drawing/2014/main" val="2223378672"/>
                    </a:ext>
                  </a:extLst>
                </a:gridCol>
              </a:tblGrid>
              <a:tr h="140255"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solidFill>
                            <a:schemeClr val="bg1"/>
                          </a:solidFill>
                          <a:latin typeface="+mn-lt"/>
                        </a:rPr>
                        <a:t>New words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466335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1</a:t>
                      </a:r>
                      <a:r>
                        <a:rPr lang="en-US" sz="3200">
                          <a:effectLst/>
                          <a:latin typeface="+mn-lt"/>
                        </a:rPr>
                        <a:t>. </a:t>
                      </a:r>
                      <a:r>
                        <a:rPr lang="en-US" sz="3200" smtClean="0">
                          <a:effectLst/>
                          <a:latin typeface="+mn-lt"/>
                        </a:rPr>
                        <a:t>concentrate (v)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/ˈkɒnsntreɪt/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tập trung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675918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3200">
                          <a:effectLst/>
                          <a:latin typeface="+mn-lt"/>
                        </a:rPr>
                        <a:t>. </a:t>
                      </a:r>
                      <a:r>
                        <a:rPr lang="en-US" sz="3200" smtClean="0">
                          <a:effectLst/>
                          <a:latin typeface="+mn-lt"/>
                        </a:rPr>
                        <a:t>focused (adj)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/krɑːft/</a:t>
                      </a: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chuyên</a:t>
                      </a:r>
                      <a:r>
                        <a:rPr lang="en-US" sz="3200" baseline="0" smtClean="0">
                          <a:effectLst/>
                          <a:latin typeface="+mn-lt"/>
                        </a:rPr>
                        <a:t> tâm, tập trung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15224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3</a:t>
                      </a:r>
                      <a:r>
                        <a:rPr lang="en-US" sz="3200">
                          <a:effectLst/>
                          <a:latin typeface="+mn-lt"/>
                        </a:rPr>
                        <a:t>. </a:t>
                      </a:r>
                      <a:r>
                        <a:rPr lang="en-US" sz="3200" smtClean="0">
                          <a:effectLst/>
                          <a:latin typeface="+mn-lt"/>
                        </a:rPr>
                        <a:t>craft (n)</a:t>
                      </a: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/ˈ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stresfl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thủ công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846974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4</a:t>
                      </a:r>
                      <a:r>
                        <a:rPr lang="en-US" sz="3200">
                          <a:effectLst/>
                          <a:latin typeface="+mn-lt"/>
                        </a:rPr>
                        <a:t>. </a:t>
                      </a:r>
                      <a:r>
                        <a:rPr lang="en-US" sz="3200" smtClean="0">
                          <a:effectLst/>
                          <a:latin typeface="+mn-lt"/>
                        </a:rPr>
                        <a:t>beforehand (adv)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/bɪˈfɔːhænd/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trước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67749"/>
                  </a:ext>
                </a:extLst>
              </a:tr>
              <a:tr h="658622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5</a:t>
                      </a:r>
                      <a:r>
                        <a:rPr lang="en-US" sz="3200">
                          <a:effectLst/>
                          <a:latin typeface="+mn-lt"/>
                        </a:rPr>
                        <a:t>. </a:t>
                      </a:r>
                      <a:r>
                        <a:rPr lang="en-US" sz="3200" smtClean="0">
                          <a:effectLst/>
                          <a:latin typeface="+mn-lt"/>
                        </a:rPr>
                        <a:t>practical (adj)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/ˈpræktɪkl/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thực tế, thực tiễn</a:t>
                      </a: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28529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045573" y="124679"/>
            <a:ext cx="37519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VOCABULARY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9" name="concentra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31081" y="2521999"/>
            <a:ext cx="566693" cy="566693"/>
          </a:xfrm>
          <a:prstGeom prst="rect">
            <a:avLst/>
          </a:prstGeom>
        </p:spPr>
      </p:pic>
      <p:pic>
        <p:nvPicPr>
          <p:cNvPr id="20" name="focuse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31081" y="3200399"/>
            <a:ext cx="581341" cy="581341"/>
          </a:xfrm>
          <a:prstGeom prst="rect">
            <a:avLst/>
          </a:prstGeom>
        </p:spPr>
      </p:pic>
      <p:pic>
        <p:nvPicPr>
          <p:cNvPr id="21" name="craf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31081" y="3893447"/>
            <a:ext cx="566691" cy="566691"/>
          </a:xfrm>
          <a:prstGeom prst="rect">
            <a:avLst/>
          </a:prstGeom>
        </p:spPr>
      </p:pic>
      <p:pic>
        <p:nvPicPr>
          <p:cNvPr id="22" name="beforeha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31081" y="4535002"/>
            <a:ext cx="589371" cy="589371"/>
          </a:xfrm>
          <a:prstGeom prst="rect">
            <a:avLst/>
          </a:prstGeom>
        </p:spPr>
      </p:pic>
      <p:pic>
        <p:nvPicPr>
          <p:cNvPr id="23" name="practical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32666" y="5168886"/>
            <a:ext cx="587786" cy="58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5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4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8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2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7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9977" y="1156497"/>
            <a:ext cx="110061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tick T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(true) or F (false) for each sentence.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464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954302"/>
              </p:ext>
            </p:extLst>
          </p:nvPr>
        </p:nvGraphicFramePr>
        <p:xfrm>
          <a:off x="357052" y="1750289"/>
          <a:ext cx="11235678" cy="47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840">
                  <a:extLst>
                    <a:ext uri="{9D8B030D-6E8A-4147-A177-3AD203B41FA5}">
                      <a16:colId xmlns:a16="http://schemas.microsoft.com/office/drawing/2014/main" val="3459058007"/>
                    </a:ext>
                  </a:extLst>
                </a:gridCol>
                <a:gridCol w="916021">
                  <a:extLst>
                    <a:ext uri="{9D8B030D-6E8A-4147-A177-3AD203B41FA5}">
                      <a16:colId xmlns:a16="http://schemas.microsoft.com/office/drawing/2014/main" val="3563289499"/>
                    </a:ext>
                  </a:extLst>
                </a:gridCol>
                <a:gridCol w="931817">
                  <a:extLst>
                    <a:ext uri="{9D8B030D-6E8A-4147-A177-3AD203B41FA5}">
                      <a16:colId xmlns:a16="http://schemas.microsoft.com/office/drawing/2014/main" val="102535563"/>
                    </a:ext>
                  </a:extLst>
                </a:gridCol>
              </a:tblGrid>
              <a:tr h="618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n-lt"/>
                        </a:rPr>
                        <a:t>Sentences</a:t>
                      </a:r>
                      <a:endParaRPr lang="en-US" sz="3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n-lt"/>
                        </a:rPr>
                        <a:t>T</a:t>
                      </a:r>
                      <a:endParaRPr lang="en-US" sz="3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n-lt"/>
                        </a:rPr>
                        <a:t>F</a:t>
                      </a:r>
                      <a:endParaRPr lang="en-US" sz="3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162454"/>
                  </a:ext>
                </a:extLst>
              </a:tr>
              <a:tr h="96556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1. The school has</a:t>
                      </a:r>
                      <a:r>
                        <a:rPr lang="en-US" sz="3200" baseline="0" dirty="0" smtClean="0"/>
                        <a:t> badminton, chess, and arts and crafts clubs.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132058"/>
                  </a:ext>
                </a:extLst>
              </a:tr>
              <a:tr h="96556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2. The badminton</a:t>
                      </a:r>
                      <a:r>
                        <a:rPr lang="en-US" sz="3200" baseline="0" dirty="0" smtClean="0"/>
                        <a:t> club activities are after school.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568916"/>
                  </a:ext>
                </a:extLst>
              </a:tr>
              <a:tr h="96556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3.</a:t>
                      </a:r>
                      <a:r>
                        <a:rPr lang="en-US" sz="3200" baseline="0" dirty="0" smtClean="0"/>
                        <a:t> Tom stayed playing chess when he was five.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973685"/>
                  </a:ext>
                </a:extLst>
              </a:tr>
              <a:tr h="96556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4. Members of</a:t>
                      </a:r>
                      <a:r>
                        <a:rPr lang="en-US" sz="3200" baseline="0" dirty="0" smtClean="0"/>
                        <a:t> the arts and crafts club do community activities.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7551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065618" y="4654335"/>
            <a:ext cx="2881349" cy="4615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f</a:t>
            </a:r>
            <a:r>
              <a:rPr lang="en-US" sz="3200" dirty="0" smtClean="0"/>
              <a:t>ive years ago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487067" y="208434"/>
            <a:ext cx="319547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7" y="2475807"/>
            <a:ext cx="714589" cy="7145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6" y="3507701"/>
            <a:ext cx="714589" cy="7145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660" y="4461315"/>
            <a:ext cx="714589" cy="7145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5" y="5339378"/>
            <a:ext cx="714589" cy="71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84395" y="1758286"/>
            <a:ext cx="11577650" cy="48632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1.</a:t>
            </a:r>
            <a:r>
              <a:rPr lang="en-US" sz="3200" dirty="0" smtClean="0"/>
              <a:t> Tom and Mai are discussing _________. </a:t>
            </a:r>
          </a:p>
          <a:p>
            <a:pPr marL="0" indent="0">
              <a:buNone/>
            </a:pPr>
            <a:r>
              <a:rPr lang="en-US" sz="3200" dirty="0" smtClean="0"/>
              <a:t>	A. their leisure time activities</a:t>
            </a:r>
            <a:r>
              <a:rPr lang="en-US" sz="3200" dirty="0"/>
              <a:t> </a:t>
            </a:r>
            <a:r>
              <a:rPr lang="en-US" sz="3200" dirty="0" smtClean="0"/>
              <a:t>  </a:t>
            </a:r>
          </a:p>
          <a:p>
            <a:pPr marL="0" indent="0">
              <a:buNone/>
            </a:pPr>
            <a:r>
              <a:rPr lang="en-US" sz="3200" dirty="0" smtClean="0"/>
              <a:t>	B. their school club activities   </a:t>
            </a:r>
          </a:p>
          <a:p>
            <a:pPr marL="0" indent="0">
              <a:buNone/>
            </a:pPr>
            <a:r>
              <a:rPr lang="en-US" sz="3200" dirty="0" smtClean="0"/>
              <a:t>	C. their likes and dislikes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2</a:t>
            </a:r>
            <a:r>
              <a:rPr lang="en-US" sz="3200" b="1" dirty="0" smtClean="0">
                <a:solidFill>
                  <a:srgbClr val="FF9933"/>
                </a:solidFill>
              </a:rPr>
              <a:t>.</a:t>
            </a:r>
            <a:r>
              <a:rPr lang="en-US" sz="3200" dirty="0" smtClean="0"/>
              <a:t> Tom started playing chess because ________. </a:t>
            </a:r>
          </a:p>
          <a:p>
            <a:pPr marL="0" indent="0">
              <a:buNone/>
            </a:pPr>
            <a:r>
              <a:rPr lang="en-US" sz="3200" dirty="0" smtClean="0"/>
              <a:t>	A. he loved it		</a:t>
            </a:r>
          </a:p>
          <a:p>
            <a:pPr marL="0" indent="0">
              <a:buNone/>
            </a:pPr>
            <a:r>
              <a:rPr lang="en-US" sz="3200" dirty="0" smtClean="0"/>
              <a:t>	B. he wanted to stay focused</a:t>
            </a:r>
            <a:r>
              <a:rPr lang="en-US" sz="3200" dirty="0"/>
              <a:t> </a:t>
            </a:r>
            <a:r>
              <a:rPr lang="en-US" sz="3200" dirty="0" smtClean="0"/>
              <a:t>         </a:t>
            </a:r>
          </a:p>
          <a:p>
            <a:pPr marL="0" indent="0">
              <a:buNone/>
            </a:pPr>
            <a:r>
              <a:rPr lang="en-US" sz="3200" dirty="0" smtClean="0"/>
              <a:t>	C. his mum wanted him to play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07118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298" y="1120792"/>
            <a:ext cx="1085474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choose the correct answer A, B, or 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9685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Oval 1"/>
          <p:cNvSpPr/>
          <p:nvPr/>
        </p:nvSpPr>
        <p:spPr>
          <a:xfrm>
            <a:off x="1289885" y="5766458"/>
            <a:ext cx="467139" cy="4515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289886" y="2919473"/>
            <a:ext cx="467139" cy="4362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87067" y="208434"/>
            <a:ext cx="319547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03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26423" y="1203641"/>
            <a:ext cx="11965577" cy="5037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smtClean="0">
                <a:solidFill>
                  <a:srgbClr val="FF9933"/>
                </a:solidFill>
              </a:rPr>
              <a:t>3</a:t>
            </a:r>
            <a:r>
              <a:rPr lang="en-US" sz="3200" b="1" dirty="0" smtClean="0">
                <a:solidFill>
                  <a:srgbClr val="FF9933"/>
                </a:solidFill>
              </a:rPr>
              <a:t>.</a:t>
            </a:r>
            <a:r>
              <a:rPr lang="en-US" sz="3200" dirty="0" smtClean="0"/>
              <a:t> Playing chess helps Tom________. </a:t>
            </a:r>
          </a:p>
          <a:p>
            <a:pPr marL="0" indent="0">
              <a:buNone/>
            </a:pPr>
            <a:r>
              <a:rPr lang="en-US" sz="3200" smtClean="0"/>
              <a:t>	A. connect </a:t>
            </a:r>
            <a:r>
              <a:rPr lang="en-US" sz="3200" dirty="0" smtClean="0"/>
              <a:t>with other members</a:t>
            </a:r>
            <a:r>
              <a:rPr lang="en-US" sz="3200" smtClean="0"/>
              <a:t>	</a:t>
            </a:r>
          </a:p>
          <a:p>
            <a:pPr marL="0" indent="0">
              <a:buNone/>
            </a:pPr>
            <a:r>
              <a:rPr lang="en-US" sz="3200" smtClean="0"/>
              <a:t>	B</a:t>
            </a:r>
            <a:r>
              <a:rPr lang="en-US" sz="3200" dirty="0" smtClean="0"/>
              <a:t>. concentrate </a:t>
            </a:r>
            <a:r>
              <a:rPr lang="en-US" sz="3200" smtClean="0"/>
              <a:t>better</a:t>
            </a:r>
            <a:r>
              <a:rPr lang="en-US" sz="3200"/>
              <a:t> </a:t>
            </a:r>
            <a:endParaRPr lang="en-US" sz="3200" smtClean="0"/>
          </a:p>
          <a:p>
            <a:pPr marL="0" indent="0">
              <a:buNone/>
            </a:pPr>
            <a:r>
              <a:rPr lang="en-US" sz="3200" smtClean="0"/>
              <a:t>	C</a:t>
            </a:r>
            <a:r>
              <a:rPr lang="en-US" sz="3200" dirty="0" smtClean="0"/>
              <a:t>. do </a:t>
            </a:r>
            <a:r>
              <a:rPr lang="en-US" sz="3200" smtClean="0"/>
              <a:t>community service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4.</a:t>
            </a:r>
            <a:r>
              <a:rPr lang="en-US" sz="3200" dirty="0" smtClean="0"/>
              <a:t> The word “</a:t>
            </a:r>
            <a:r>
              <a:rPr lang="en-US" sz="3200" b="1" dirty="0" smtClean="0"/>
              <a:t>it</a:t>
            </a:r>
            <a:r>
              <a:rPr lang="en-US" sz="3200" dirty="0" smtClean="0"/>
              <a:t>” refers________. </a:t>
            </a:r>
          </a:p>
          <a:p>
            <a:pPr marL="0" indent="0">
              <a:buNone/>
            </a:pPr>
            <a:r>
              <a:rPr lang="en-US" sz="3200" smtClean="0"/>
              <a:t>	A. chess </a:t>
            </a:r>
            <a:r>
              <a:rPr lang="en-US" sz="3200" dirty="0" smtClean="0"/>
              <a:t>club</a:t>
            </a:r>
            <a:r>
              <a:rPr lang="en-US" sz="3200" smtClean="0"/>
              <a:t>	B</a:t>
            </a:r>
            <a:r>
              <a:rPr lang="en-US" sz="3200" dirty="0" smtClean="0"/>
              <a:t>. arts and crafts club		C. </a:t>
            </a:r>
            <a:r>
              <a:rPr lang="en-US" sz="3200" smtClean="0"/>
              <a:t>community service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5.</a:t>
            </a:r>
            <a:r>
              <a:rPr lang="en-US" sz="3200" dirty="0" smtClean="0"/>
              <a:t> Mai will participate in the arts and crafts club to ________. </a:t>
            </a:r>
          </a:p>
          <a:p>
            <a:pPr marL="0" indent="0">
              <a:buNone/>
            </a:pPr>
            <a:r>
              <a:rPr lang="en-US" sz="3200" smtClean="0"/>
              <a:t>	A</a:t>
            </a:r>
            <a:r>
              <a:rPr lang="en-US" sz="3200" dirty="0" smtClean="0"/>
              <a:t>. help the school</a:t>
            </a:r>
            <a:r>
              <a:rPr lang="en-US" sz="3200" smtClean="0"/>
              <a:t>	B</a:t>
            </a:r>
            <a:r>
              <a:rPr lang="en-US" sz="3200" dirty="0" smtClean="0"/>
              <a:t>. coach </a:t>
            </a:r>
            <a:r>
              <a:rPr lang="en-US" sz="3200" smtClean="0"/>
              <a:t>her friends	C</a:t>
            </a:r>
            <a:r>
              <a:rPr lang="en-US" sz="3200" dirty="0" smtClean="0"/>
              <a:t>. do art projects</a:t>
            </a:r>
            <a:endParaRPr lang="en-US" sz="3200" dirty="0"/>
          </a:p>
        </p:txBody>
      </p:sp>
      <p:sp>
        <p:nvSpPr>
          <p:cNvPr id="2" name="Oval 1"/>
          <p:cNvSpPr/>
          <p:nvPr/>
        </p:nvSpPr>
        <p:spPr>
          <a:xfrm>
            <a:off x="1137549" y="2372059"/>
            <a:ext cx="467139" cy="448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862461" y="4349866"/>
            <a:ext cx="467139" cy="44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445266" y="5697302"/>
            <a:ext cx="467139" cy="4356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87067" y="208434"/>
            <a:ext cx="319547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9977" y="1201853"/>
            <a:ext cx="104915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groups.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Make conversations using the given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information.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497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111931" y="2307771"/>
            <a:ext cx="6294120" cy="3546974"/>
          </a:xfrm>
        </p:spPr>
        <p:txBody>
          <a:bodyPr/>
          <a:lstStyle/>
          <a:p>
            <a:r>
              <a:rPr lang="en-US" b="1" i="1" dirty="0" smtClean="0"/>
              <a:t>Example:</a:t>
            </a:r>
          </a:p>
          <a:p>
            <a:pPr marL="0" indent="0">
              <a:buNone/>
            </a:pPr>
            <a:r>
              <a:rPr lang="en-US" b="1" dirty="0" smtClean="0"/>
              <a:t>A: </a:t>
            </a:r>
            <a:r>
              <a:rPr lang="en-US" dirty="0" smtClean="0"/>
              <a:t>What time does the </a:t>
            </a:r>
            <a:r>
              <a:rPr lang="en-US" u="sng" dirty="0" smtClean="0"/>
              <a:t>guitar club</a:t>
            </a:r>
            <a:r>
              <a:rPr lang="en-US" dirty="0" smtClean="0"/>
              <a:t> meet?</a:t>
            </a:r>
          </a:p>
          <a:p>
            <a:pPr marL="0" indent="0">
              <a:buNone/>
            </a:pPr>
            <a:r>
              <a:rPr lang="en-US" b="1" dirty="0" smtClean="0"/>
              <a:t>B: </a:t>
            </a:r>
            <a:r>
              <a:rPr lang="en-US" dirty="0" smtClean="0"/>
              <a:t>It meets on </a:t>
            </a:r>
            <a:r>
              <a:rPr lang="en-US" u="sng" dirty="0" smtClean="0"/>
              <a:t>Mondays, from 5:00 p.m. to 6:30 p.m.</a:t>
            </a:r>
          </a:p>
          <a:p>
            <a:pPr marL="0" indent="0">
              <a:buNone/>
            </a:pPr>
            <a:r>
              <a:rPr lang="en-US" b="1" dirty="0" smtClean="0"/>
              <a:t>A: </a:t>
            </a:r>
            <a:r>
              <a:rPr lang="en-US" dirty="0" smtClean="0"/>
              <a:t>Where does it meet?</a:t>
            </a:r>
          </a:p>
          <a:p>
            <a:pPr marL="0" indent="0">
              <a:buNone/>
            </a:pPr>
            <a:r>
              <a:rPr lang="en-US" b="1" dirty="0" smtClean="0"/>
              <a:t>B: </a:t>
            </a:r>
            <a:r>
              <a:rPr lang="en-US" dirty="0" smtClean="0"/>
              <a:t>It meets </a:t>
            </a:r>
            <a:r>
              <a:rPr lang="en-US" u="sng" dirty="0" smtClean="0"/>
              <a:t>in the music room, on the second floor.</a:t>
            </a:r>
            <a:endParaRPr lang="en-US" u="sng" dirty="0"/>
          </a:p>
        </p:txBody>
      </p:sp>
      <p:sp>
        <p:nvSpPr>
          <p:cNvPr id="3" name="Rectangle 2"/>
          <p:cNvSpPr/>
          <p:nvPr/>
        </p:nvSpPr>
        <p:spPr>
          <a:xfrm>
            <a:off x="5007429" y="1721046"/>
            <a:ext cx="6888480" cy="4898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FF00"/>
                </a:solidFill>
              </a:rPr>
              <a:t>Suggested questions:  </a:t>
            </a:r>
          </a:p>
          <a:p>
            <a:r>
              <a:rPr lang="en-US" sz="3200" dirty="0"/>
              <a:t>- What time does the club meet?  </a:t>
            </a:r>
          </a:p>
          <a:p>
            <a:r>
              <a:rPr lang="en-US" sz="3200" dirty="0"/>
              <a:t>- Where does it meet?  </a:t>
            </a:r>
          </a:p>
          <a:p>
            <a:r>
              <a:rPr lang="en-US" sz="3200" dirty="0"/>
              <a:t>- How can I contact the club? / What is the contact number of the club?  </a:t>
            </a:r>
          </a:p>
          <a:p>
            <a:r>
              <a:rPr lang="en-US" sz="3200" dirty="0"/>
              <a:t>- Who will coach the club?  </a:t>
            </a:r>
          </a:p>
          <a:p>
            <a:r>
              <a:rPr lang="en-US" sz="3200" dirty="0"/>
              <a:t>- What are the benefits you get when you join the club? / Why do you want to join this club?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67" y="1719338"/>
            <a:ext cx="3905869" cy="491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9977" y="1115066"/>
            <a:ext cx="986116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Ask and answer questions about a club at your school. Report the answers to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your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class.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497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87" y="2081050"/>
            <a:ext cx="6682835" cy="4560851"/>
          </a:xfrm>
          <a:prstGeom prst="rect">
            <a:avLst/>
          </a:prstGeom>
        </p:spPr>
      </p:pic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6967218" y="2265709"/>
            <a:ext cx="5398518" cy="332984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mtClean="0"/>
              <a:t>The music </a:t>
            </a:r>
            <a:r>
              <a:rPr lang="en-US" dirty="0" smtClean="0"/>
              <a:t>club at my school meets on </a:t>
            </a:r>
            <a:r>
              <a:rPr lang="en-US" u="sng" dirty="0" smtClean="0"/>
              <a:t>Tuesdays, from 5:00 p.m. to 6:30p.m</a:t>
            </a:r>
            <a:r>
              <a:rPr lang="en-US" dirty="0" smtClean="0"/>
              <a:t>. It meets </a:t>
            </a:r>
            <a:r>
              <a:rPr lang="en-US" u="sng" dirty="0" smtClean="0"/>
              <a:t>in the music room, on the second floor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9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2" y="1896217"/>
            <a:ext cx="9831753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Retell </a:t>
            </a:r>
            <a:r>
              <a:rPr lang="en-US" sz="3600" dirty="0"/>
              <a:t>some school clubs they have </a:t>
            </a:r>
            <a:r>
              <a:rPr lang="en-US" sz="3600" dirty="0" smtClean="0"/>
              <a:t>learned </a:t>
            </a:r>
            <a:r>
              <a:rPr lang="en-US" sz="3600" dirty="0"/>
              <a:t>after the lesson and their benefits.</a:t>
            </a:r>
            <a:r>
              <a:rPr lang="en-US" sz="3600" dirty="0" smtClean="0"/>
              <a:t> 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21" y="4116514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7710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8804" y="2176589"/>
            <a:ext cx="8149852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smtClean="0"/>
              <a:t>Do exercises in the workbook</a:t>
            </a:r>
            <a:r>
              <a:rPr lang="en-US" sz="4000" dirty="0"/>
              <a:t>.</a:t>
            </a:r>
            <a:endParaRPr lang="en-US" sz="400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260" y="3053860"/>
            <a:ext cx="3239071" cy="323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6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8" y="169354"/>
            <a:ext cx="3389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TEENAGERS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785" y="2605881"/>
            <a:ext cx="6475535" cy="366539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</a:t>
            </a:r>
            <a:r>
              <a:rPr lang="en-US" sz="2000" b="1" dirty="0" smtClean="0">
                <a:solidFill>
                  <a:schemeClr val="bg1"/>
                </a:solidFill>
              </a:rPr>
              <a:t>SKILLS </a:t>
            </a:r>
            <a:r>
              <a:rPr lang="en-US" sz="20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9692" y="1232828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98755" y="2649261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19692" y="4263380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595" y="1311252"/>
            <a:ext cx="5758577" cy="64981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Brainstorming (Task 1)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0" y="2265038"/>
            <a:ext cx="5755112" cy="149762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conversation and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tick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(True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or F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(False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for each sentence. </a:t>
            </a:r>
          </a:p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Read the conversation again and choose the correct answer A, B, or C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7595" y="3929075"/>
            <a:ext cx="5758577" cy="140272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pairs. Make conversations using the given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Work in groups. Ask and answer questions about a club at your school. Report the answers to your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8" idx="0"/>
          </p:cNvCxnSpPr>
          <p:nvPr/>
        </p:nvCxnSpPr>
        <p:spPr>
          <a:xfrm>
            <a:off x="2355606" y="1538931"/>
            <a:ext cx="1361106" cy="111033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1"/>
            <a:endCxn id="19" idx="0"/>
          </p:cNvCxnSpPr>
          <p:nvPr/>
        </p:nvCxnSpPr>
        <p:spPr>
          <a:xfrm rot="10800000" flipV="1">
            <a:off x="1437649" y="2949984"/>
            <a:ext cx="1361106" cy="131339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770219" y="5729915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3"/>
            <a:endCxn id="27" idx="0"/>
          </p:cNvCxnSpPr>
          <p:nvPr/>
        </p:nvCxnSpPr>
        <p:spPr>
          <a:xfrm>
            <a:off x="2355606" y="4564104"/>
            <a:ext cx="1332570" cy="116581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67595" y="5625124"/>
            <a:ext cx="5758577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1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175095" y="157318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BRAINSTORMING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9977" y="1207346"/>
            <a:ext cx="245161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pairs: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0508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9977" y="1750289"/>
            <a:ext cx="104915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a. Look at the picture and say what club it is.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9977" y="5807932"/>
            <a:ext cx="104915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b. Which of your school clubs do you want to join?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17770" y="2581722"/>
            <a:ext cx="24694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1596F3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Chess club</a:t>
            </a:r>
            <a:endParaRPr lang="en-US" sz="3200" b="1" dirty="0">
              <a:solidFill>
                <a:srgbClr val="1596F3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5654" y="4367535"/>
            <a:ext cx="2469428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1596F3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Arts and crafts </a:t>
            </a:r>
            <a:r>
              <a:rPr lang="en-US" sz="3200" b="1" dirty="0" smtClean="0">
                <a:solidFill>
                  <a:srgbClr val="1596F3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club</a:t>
            </a:r>
            <a:endParaRPr lang="en-US" sz="3200" b="1" dirty="0">
              <a:solidFill>
                <a:srgbClr val="1596F3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90" t="4343" r="1870" b="4990"/>
          <a:stretch/>
        </p:blipFill>
        <p:spPr>
          <a:xfrm>
            <a:off x="2785082" y="2216919"/>
            <a:ext cx="4582553" cy="3378204"/>
          </a:xfrm>
          <a:prstGeom prst="rect">
            <a:avLst/>
          </a:prstGeom>
        </p:spPr>
      </p:pic>
      <p:cxnSp>
        <p:nvCxnSpPr>
          <p:cNvPr id="4" name="Straight Arrow Connector 3"/>
          <p:cNvCxnSpPr>
            <a:endCxn id="22" idx="1"/>
          </p:cNvCxnSpPr>
          <p:nvPr/>
        </p:nvCxnSpPr>
        <p:spPr>
          <a:xfrm flipV="1">
            <a:off x="5494713" y="2874110"/>
            <a:ext cx="2323057" cy="123248"/>
          </a:xfrm>
          <a:prstGeom prst="straightConnector1">
            <a:avLst/>
          </a:prstGeom>
          <a:ln w="28575">
            <a:solidFill>
              <a:srgbClr val="F37D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626822" y="4646815"/>
            <a:ext cx="1828800" cy="259329"/>
          </a:xfrm>
          <a:prstGeom prst="straightConnector1">
            <a:avLst/>
          </a:prstGeom>
          <a:ln w="28575">
            <a:solidFill>
              <a:srgbClr val="F37D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72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7671" y="1592419"/>
            <a:ext cx="57991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 smtClean="0">
                <a:solidFill>
                  <a:srgbClr val="AD4F0F"/>
                </a:solidFill>
              </a:rPr>
              <a:t>concentrate</a:t>
            </a:r>
            <a:r>
              <a:rPr lang="en-US" sz="60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(v</a:t>
            </a:r>
            <a:r>
              <a:rPr lang="en-US" sz="6000" b="1" dirty="0" smtClean="0">
                <a:solidFill>
                  <a:srgbClr val="AD4F0F"/>
                </a:solidFill>
              </a:rPr>
              <a:t>)</a:t>
            </a:r>
            <a:endParaRPr lang="en-US" sz="48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8777" y="4349138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smtClean="0"/>
              <a:t>tập </a:t>
            </a:r>
            <a:r>
              <a:rPr lang="en-US" sz="4400" dirty="0" err="1" smtClean="0"/>
              <a:t>trung</a:t>
            </a:r>
            <a:endParaRPr lang="en-US" sz="6000" dirty="0"/>
          </a:p>
        </p:txBody>
      </p:sp>
      <p:sp>
        <p:nvSpPr>
          <p:cNvPr id="2" name="Rectangle 1"/>
          <p:cNvSpPr/>
          <p:nvPr/>
        </p:nvSpPr>
        <p:spPr>
          <a:xfrm>
            <a:off x="1328898" y="3174967"/>
            <a:ext cx="32844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kɒnsntreɪt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319547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4071" y="1626226"/>
            <a:ext cx="5506853" cy="4130140"/>
          </a:xfrm>
          <a:prstGeom prst="rect">
            <a:avLst/>
          </a:prstGeom>
        </p:spPr>
      </p:pic>
      <p:pic>
        <p:nvPicPr>
          <p:cNvPr id="4" name="concentra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29437" y="5381580"/>
            <a:ext cx="749572" cy="74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1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96412" y="154719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focused</a:t>
            </a:r>
            <a:r>
              <a:rPr lang="en-US" sz="6600" b="1" smtClean="0">
                <a:solidFill>
                  <a:srgbClr val="AD4F0F"/>
                </a:solidFill>
              </a:rPr>
              <a:t> </a:t>
            </a:r>
            <a:r>
              <a:rPr lang="en-US" sz="5400" b="1" smtClean="0">
                <a:solidFill>
                  <a:srgbClr val="AD4F0F"/>
                </a:solidFill>
              </a:rPr>
              <a:t>(</a:t>
            </a:r>
            <a:r>
              <a:rPr lang="en-US" sz="5400" b="1" dirty="0" err="1" smtClean="0">
                <a:solidFill>
                  <a:srgbClr val="AD4F0F"/>
                </a:solidFill>
              </a:rPr>
              <a:t>adj</a:t>
            </a:r>
            <a:r>
              <a:rPr lang="en-US" sz="5400" b="1" dirty="0">
                <a:solidFill>
                  <a:srgbClr val="AD4F0F"/>
                </a:solidFill>
              </a:rPr>
              <a:t>)</a:t>
            </a:r>
            <a:endParaRPr lang="en-US" sz="4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77842" y="4395344"/>
            <a:ext cx="2671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chuyên </a:t>
            </a:r>
            <a:r>
              <a:rPr lang="en-US" sz="3600" dirty="0" err="1"/>
              <a:t>tâm</a:t>
            </a:r>
            <a:r>
              <a:rPr lang="en-US" sz="3600" dirty="0"/>
              <a:t>, </a:t>
            </a:r>
            <a:r>
              <a:rPr lang="en-US" sz="3600" dirty="0" err="1"/>
              <a:t>tập</a:t>
            </a:r>
            <a:r>
              <a:rPr lang="en-US" sz="3600" dirty="0"/>
              <a:t> </a:t>
            </a:r>
            <a:r>
              <a:rPr lang="en-US" sz="3600" dirty="0" err="1"/>
              <a:t>trung</a:t>
            </a:r>
            <a:endParaRPr lang="en-US" sz="9600" dirty="0"/>
          </a:p>
        </p:txBody>
      </p:sp>
      <p:sp>
        <p:nvSpPr>
          <p:cNvPr id="2" name="Rectangle 1"/>
          <p:cNvSpPr/>
          <p:nvPr/>
        </p:nvSpPr>
        <p:spPr>
          <a:xfrm>
            <a:off x="1256879" y="3273538"/>
            <a:ext cx="25924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fəʊkəst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2050" name="Picture 2" descr="Infographic: How To Focus At Work In The Age Of Distracti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26" y="1642232"/>
            <a:ext cx="6213083" cy="41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focus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29923" y="5786359"/>
            <a:ext cx="695734" cy="69573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7067" y="208434"/>
            <a:ext cx="319547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94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62149" y="131514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craft</a:t>
            </a:r>
            <a:r>
              <a:rPr lang="en-US" sz="72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 smtClean="0">
                <a:solidFill>
                  <a:srgbClr val="AD4F0F"/>
                </a:solidFill>
              </a:rPr>
              <a:t>(n)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8871" y="4331673"/>
            <a:ext cx="4050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/>
              <a:t>(</a:t>
            </a:r>
            <a:r>
              <a:rPr lang="en-US" sz="3600" dirty="0" err="1"/>
              <a:t>nghề</a:t>
            </a:r>
            <a:r>
              <a:rPr lang="en-US" sz="3600" dirty="0"/>
              <a:t>, </a:t>
            </a:r>
            <a:r>
              <a:rPr lang="en-US" sz="3600" dirty="0" err="1"/>
              <a:t>đồ</a:t>
            </a:r>
            <a:r>
              <a:rPr lang="en-US" sz="3600" dirty="0"/>
              <a:t>, </a:t>
            </a:r>
            <a:r>
              <a:rPr lang="en-US" sz="3600" dirty="0" err="1"/>
              <a:t>kỹ</a:t>
            </a:r>
            <a:r>
              <a:rPr lang="en-US" sz="3600" dirty="0"/>
              <a:t> </a:t>
            </a:r>
            <a:r>
              <a:rPr lang="en-US" sz="3600" dirty="0" err="1"/>
              <a:t>nghệ</a:t>
            </a:r>
            <a:r>
              <a:rPr lang="en-US" sz="3600" dirty="0"/>
              <a:t>) </a:t>
            </a:r>
            <a:r>
              <a:rPr lang="en-US" sz="3600" dirty="0" err="1"/>
              <a:t>thủ</a:t>
            </a:r>
            <a:r>
              <a:rPr lang="en-US" sz="3600" dirty="0"/>
              <a:t> </a:t>
            </a:r>
            <a:r>
              <a:rPr lang="en-US" sz="3600" dirty="0" err="1"/>
              <a:t>công</a:t>
            </a:r>
            <a:endParaRPr lang="en-US" sz="9600" dirty="0"/>
          </a:p>
        </p:txBody>
      </p:sp>
      <p:sp>
        <p:nvSpPr>
          <p:cNvPr id="2" name="Rectangle 1"/>
          <p:cNvSpPr/>
          <p:nvPr/>
        </p:nvSpPr>
        <p:spPr>
          <a:xfrm>
            <a:off x="1566606" y="3073603"/>
            <a:ext cx="19736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krɑːft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646" y="1875278"/>
            <a:ext cx="6077703" cy="4035072"/>
          </a:xfrm>
          <a:prstGeom prst="rect">
            <a:avLst/>
          </a:prstGeom>
        </p:spPr>
      </p:pic>
      <p:pic>
        <p:nvPicPr>
          <p:cNvPr id="5" name="craf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68200" y="5739820"/>
            <a:ext cx="723446" cy="7234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7067" y="208434"/>
            <a:ext cx="319547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08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84747" y="1327408"/>
            <a:ext cx="752463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beforehand</a:t>
            </a:r>
            <a:r>
              <a:rPr lang="en-US" sz="6600" b="1" dirty="0" smtClean="0">
                <a:solidFill>
                  <a:srgbClr val="AD4F0F"/>
                </a:solidFill>
              </a:rPr>
              <a:t> </a:t>
            </a:r>
            <a:r>
              <a:rPr lang="en-US" sz="5400" b="1" dirty="0">
                <a:solidFill>
                  <a:srgbClr val="AD4F0F"/>
                </a:solidFill>
              </a:rPr>
              <a:t>(</a:t>
            </a:r>
            <a:r>
              <a:rPr lang="en-US" sz="5400" b="1" dirty="0" err="1">
                <a:solidFill>
                  <a:srgbClr val="AD4F0F"/>
                </a:solidFill>
              </a:rPr>
              <a:t>adv</a:t>
            </a:r>
            <a:r>
              <a:rPr lang="en-US" sz="5400" b="1" dirty="0">
                <a:solidFill>
                  <a:srgbClr val="AD4F0F"/>
                </a:solidFill>
              </a:rPr>
              <a:t>)</a:t>
            </a:r>
            <a:endParaRPr lang="en-US" sz="4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3321" y="4503499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smtClean="0"/>
              <a:t>trước</a:t>
            </a:r>
            <a:endParaRPr lang="en-US" sz="13800" dirty="0"/>
          </a:p>
        </p:txBody>
      </p:sp>
      <p:sp>
        <p:nvSpPr>
          <p:cNvPr id="2" name="Rectangle 1"/>
          <p:cNvSpPr/>
          <p:nvPr/>
        </p:nvSpPr>
        <p:spPr>
          <a:xfrm>
            <a:off x="1191776" y="3279641"/>
            <a:ext cx="32399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bɪˈfɔːhænd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b="9157"/>
          <a:stretch/>
        </p:blipFill>
        <p:spPr>
          <a:xfrm>
            <a:off x="4792725" y="2634405"/>
            <a:ext cx="7315553" cy="3738187"/>
          </a:xfrm>
          <a:prstGeom prst="rect">
            <a:avLst/>
          </a:prstGeom>
        </p:spPr>
      </p:pic>
      <p:pic>
        <p:nvPicPr>
          <p:cNvPr id="4" name="beforeh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90918" y="5578013"/>
            <a:ext cx="775698" cy="7756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7067" y="208434"/>
            <a:ext cx="319547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7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236529" y="1452213"/>
            <a:ext cx="662653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practical</a:t>
            </a:r>
            <a:r>
              <a:rPr lang="en-US" sz="72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</a:t>
            </a:r>
            <a:r>
              <a:rPr lang="en-US" sz="6000" b="1" dirty="0" err="1">
                <a:solidFill>
                  <a:srgbClr val="AD4F0F"/>
                </a:solidFill>
              </a:rPr>
              <a:t>adj</a:t>
            </a:r>
            <a:r>
              <a:rPr lang="en-US" sz="6000" b="1" dirty="0">
                <a:solidFill>
                  <a:srgbClr val="AD4F0F"/>
                </a:solidFill>
              </a:rPr>
              <a:t>)</a:t>
            </a:r>
            <a:endParaRPr lang="en-US" sz="48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6553" y="4644176"/>
            <a:ext cx="4050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smtClean="0"/>
              <a:t>thực </a:t>
            </a:r>
            <a:r>
              <a:rPr lang="en-US" sz="4000" dirty="0" err="1"/>
              <a:t>tế</a:t>
            </a:r>
            <a:r>
              <a:rPr lang="en-US" sz="4000" dirty="0"/>
              <a:t>, </a:t>
            </a:r>
            <a:r>
              <a:rPr lang="en-US" sz="4000" dirty="0" err="1"/>
              <a:t>thực</a:t>
            </a:r>
            <a:r>
              <a:rPr lang="en-US" sz="4000" dirty="0"/>
              <a:t> </a:t>
            </a:r>
            <a:r>
              <a:rPr lang="en-US" sz="4000" dirty="0" err="1"/>
              <a:t>tiễn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1336649" y="3403606"/>
            <a:ext cx="28176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præktɪkl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3972" y="2400079"/>
            <a:ext cx="6229056" cy="3260522"/>
          </a:xfrm>
          <a:prstGeom prst="rect">
            <a:avLst/>
          </a:prstGeom>
        </p:spPr>
      </p:pic>
      <p:pic>
        <p:nvPicPr>
          <p:cNvPr id="5" name="practic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14254" y="5687022"/>
            <a:ext cx="662486" cy="6624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7067" y="208434"/>
            <a:ext cx="319547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63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5465</TotalTime>
  <Words>617</Words>
  <Application>Microsoft Office PowerPoint</Application>
  <PresentationFormat>Widescreen</PresentationFormat>
  <Paragraphs>141</Paragraphs>
  <Slides>18</Slides>
  <Notes>15</Notes>
  <HiddenSlides>0</HiddenSlides>
  <MMClips>10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290</cp:revision>
  <dcterms:created xsi:type="dcterms:W3CDTF">2020-12-09T02:04:09Z</dcterms:created>
  <dcterms:modified xsi:type="dcterms:W3CDTF">2023-05-11T09:11:36Z</dcterms:modified>
</cp:coreProperties>
</file>