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7" r:id="rId3"/>
    <p:sldId id="257" r:id="rId4"/>
    <p:sldId id="265" r:id="rId5"/>
    <p:sldId id="258" r:id="rId6"/>
    <p:sldId id="259" r:id="rId7"/>
    <p:sldId id="260" r:id="rId8"/>
    <p:sldId id="269" r:id="rId9"/>
    <p:sldId id="256" r:id="rId10"/>
    <p:sldId id="266"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283"/>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67454-FCCF-4E34-BF60-FBFF2A4173BC}" type="datetimeFigureOut">
              <a:rPr lang="en-US" smtClean="0"/>
              <a:pPr/>
              <a:t>3/6/2021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E26DF-1379-4269-A813-58DDBFCC3446}" type="slidenum">
              <a:rPr lang="en-US" smtClean="0"/>
              <a:pPr/>
              <a:t>‹#›</a:t>
            </a:fld>
            <a:endParaRPr lang="en-US"/>
          </a:p>
        </p:txBody>
      </p:sp>
    </p:spTree>
    <p:extLst>
      <p:ext uri="{BB962C8B-B14F-4D97-AF65-F5344CB8AC3E}">
        <p14:creationId xmlns="" xmlns:p14="http://schemas.microsoft.com/office/powerpoint/2010/main" val="175552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234BAE-90DA-42E2-9DED-1F8D91AA2264}" type="datetime1">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179056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40CF7-0B9E-4198-B10B-DC4571A48675}" type="datetime1">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294746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45909-9E5D-4354-A627-E04646D8898D}" type="datetime1">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305057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39437-9871-4D5A-8B10-E5D4EEBA92EC}" type="datetime1">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275808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DFF0A-CDA8-4DC6-9186-865FF3143A39}" type="datetime1">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51557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77E16-0855-4EC4-9682-3EEE7A6B1F21}" type="datetime1">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100512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7C751D-AF43-4BC6-91AE-9F6FC5F72D55}" type="datetime1">
              <a:rPr lang="en-US" smtClean="0"/>
              <a:pPr/>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216781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C1412-6679-4A75-ACAC-3CFBECFB18F5}" type="datetime1">
              <a:rPr lang="en-US" smtClean="0"/>
              <a:pPr/>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19866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49299-8910-4FCC-A28D-8E8ACDE6641C}" type="datetime1">
              <a:rPr lang="en-US" smtClean="0"/>
              <a:pPr/>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312772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F124F-1EA5-4407-BDA8-0EE247B86B74}" type="datetime1">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314971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9BB85-8AFC-44CA-9152-24FB286E4EF0}" type="datetime1">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270366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64BE7-500C-40E6-AB32-FFCCFBF5916C}" type="datetime1">
              <a:rPr lang="en-US" smtClean="0"/>
              <a:pPr/>
              <a:t>3/6/2021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0A97-102C-4B78-AF9A-D66DED30B9C6}" type="slidenum">
              <a:rPr lang="en-US" smtClean="0"/>
              <a:pPr/>
              <a:t>‹#›</a:t>
            </a:fld>
            <a:endParaRPr lang="en-US"/>
          </a:p>
        </p:txBody>
      </p:sp>
    </p:spTree>
    <p:extLst>
      <p:ext uri="{BB962C8B-B14F-4D97-AF65-F5344CB8AC3E}">
        <p14:creationId xmlns="" xmlns:p14="http://schemas.microsoft.com/office/powerpoint/2010/main" val="22370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a:blip r:embed="rId2">
            <a:extLst>
              <a:ext uri="{28A0092B-C50C-407E-A947-70E740481C1C}">
                <a14:useLocalDpi xmlns="" xmlns:a14="http://schemas.microsoft.com/office/drawing/2010/main" val="0"/>
              </a:ext>
            </a:extLst>
          </a:blip>
          <a:srcRect l="7185" r="7185"/>
          <a:stretch>
            <a:fillRect/>
          </a:stretch>
        </p:blipFill>
        <p:spPr>
          <a:xfrm>
            <a:off x="304800" y="228600"/>
            <a:ext cx="8534399" cy="4876800"/>
          </a:xfrm>
        </p:spPr>
      </p:pic>
      <p:sp>
        <p:nvSpPr>
          <p:cNvPr id="8" name="Rectangle 7"/>
          <p:cNvSpPr/>
          <p:nvPr/>
        </p:nvSpPr>
        <p:spPr>
          <a:xfrm>
            <a:off x="457200" y="5334000"/>
            <a:ext cx="8153400" cy="1143000"/>
          </a:xfrm>
          <a:prstGeom prst="rect">
            <a:avLst/>
          </a:prstGeom>
          <a:noFill/>
        </p:spPr>
        <p:txBody>
          <a:bodyPr wrap="none" lIns="91440" tIns="45720" rIns="91440" bIns="45720">
            <a:prstTxWarp prst="textWave2">
              <a:avLst>
                <a:gd name="adj1" fmla="val 12500"/>
                <a:gd name="adj2" fmla="val -234"/>
              </a:avLst>
            </a:prstTxWarp>
            <a:spAutoFit/>
          </a:bodyPr>
          <a:lstStyle/>
          <a:p>
            <a:pPr algn="ctr"/>
            <a:r>
              <a:rPr lang="en-US" sz="5400" b="1" cap="none" spc="50" smtClean="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rPr>
              <a:t>CÔNG NGHỆ 9</a:t>
            </a:r>
            <a:endParaRPr lang="en-US" sz="5400" b="1" cap="none" spc="50">
              <a:ln w="12700" cmpd="sng">
                <a:solidFill>
                  <a:schemeClr val="accent6">
                    <a:satMod val="120000"/>
                    <a:shade val="80000"/>
                  </a:schemeClr>
                </a:solidFill>
                <a:prstDash val="solid"/>
              </a:ln>
              <a:solidFill>
                <a:srgbClr val="00B050"/>
              </a:solidFill>
              <a:effectLst>
                <a:glow rad="53100">
                  <a:schemeClr val="accent6">
                    <a:satMod val="180000"/>
                    <a:alpha val="30000"/>
                  </a:schemeClr>
                </a:glow>
              </a:effectLst>
            </a:endParaRPr>
          </a:p>
        </p:txBody>
      </p:sp>
    </p:spTree>
    <p:extLst>
      <p:ext uri="{BB962C8B-B14F-4D97-AF65-F5344CB8AC3E}">
        <p14:creationId xmlns="" xmlns:p14="http://schemas.microsoft.com/office/powerpoint/2010/main" val="8507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301657"/>
            <a:ext cx="8458200" cy="3108543"/>
          </a:xfrm>
          <a:prstGeom prst="rect">
            <a:avLst/>
          </a:prstGeom>
          <a:noFill/>
        </p:spPr>
        <p:txBody>
          <a:bodyPr wrap="square" rtlCol="0">
            <a:spAutoFit/>
          </a:bodyPr>
          <a:lstStyle/>
          <a:p>
            <a:r>
              <a:rPr lang="en-US" sz="2800" smtClean="0">
                <a:latin typeface="Times New Roman" pitchFamily="18" charset="0"/>
                <a:cs typeface="Times New Roman" pitchFamily="18" charset="0"/>
              </a:rPr>
              <a:t>IV. Đánh giá kết quả</a:t>
            </a:r>
          </a:p>
          <a:p>
            <a:r>
              <a:rPr lang="en-US" sz="2800" smtClean="0">
                <a:latin typeface="Times New Roman" pitchFamily="18" charset="0"/>
                <a:cs typeface="Times New Roman" pitchFamily="18" charset="0"/>
              </a:rPr>
              <a:t>Học sinh tự dánh giá kết quả thực hành theo nội dung sau:</a:t>
            </a:r>
          </a:p>
          <a:p>
            <a:pPr marL="457200" indent="-457200">
              <a:buFontTx/>
              <a:buChar char="-"/>
            </a:pPr>
            <a:r>
              <a:rPr lang="en-US" sz="2800" smtClean="0">
                <a:latin typeface="Times New Roman" pitchFamily="18" charset="0"/>
                <a:cs typeface="Times New Roman" pitchFamily="18" charset="0"/>
              </a:rPr>
              <a:t>Sự chuẩn bị thực hành.</a:t>
            </a:r>
          </a:p>
          <a:p>
            <a:r>
              <a:rPr lang="en-US" sz="2800" smtClean="0">
                <a:latin typeface="Times New Roman" pitchFamily="18" charset="0"/>
                <a:cs typeface="Times New Roman" pitchFamily="18" charset="0"/>
              </a:rPr>
              <a:t>-  Thực hiện quy trình thực hành.</a:t>
            </a:r>
          </a:p>
          <a:p>
            <a:pPr marL="457200" indent="-457200">
              <a:buFontTx/>
              <a:buChar char="-"/>
            </a:pPr>
            <a:r>
              <a:rPr lang="en-US" sz="2800" smtClean="0">
                <a:latin typeface="Times New Roman" pitchFamily="18" charset="0"/>
                <a:cs typeface="Times New Roman" pitchFamily="18" charset="0"/>
              </a:rPr>
              <a:t>Số cây trồng được.</a:t>
            </a:r>
          </a:p>
          <a:p>
            <a:pPr marL="457200" indent="-457200">
              <a:buFontTx/>
              <a:buChar char="-"/>
            </a:pPr>
            <a:r>
              <a:rPr lang="en-US" sz="2800" smtClean="0">
                <a:latin typeface="Times New Roman" pitchFamily="18" charset="0"/>
                <a:cs typeface="Times New Roman" pitchFamily="18" charset="0"/>
              </a:rPr>
              <a:t>Đảm bảo vệ sinh, an toàn lao động.</a:t>
            </a:r>
            <a:endParaRPr lang="en-US" sz="2800">
              <a:latin typeface="Times New Roman" pitchFamily="18" charset="0"/>
              <a:cs typeface="Times New Roman" pitchFamily="18" charset="0"/>
            </a:endParaRPr>
          </a:p>
        </p:txBody>
      </p:sp>
      <p:sp>
        <p:nvSpPr>
          <p:cNvPr id="6" name="TextBox 5"/>
          <p:cNvSpPr txBox="1"/>
          <p:nvPr/>
        </p:nvSpPr>
        <p:spPr>
          <a:xfrm>
            <a:off x="609600" y="533400"/>
            <a:ext cx="6248400" cy="1384995"/>
          </a:xfrm>
          <a:prstGeom prst="rect">
            <a:avLst/>
          </a:prstGeom>
          <a:noFill/>
        </p:spPr>
        <p:txBody>
          <a:bodyPr wrap="square" rtlCol="0">
            <a:spAutoFit/>
          </a:bodyPr>
          <a:lstStyle/>
          <a:p>
            <a:r>
              <a:rPr lang="en-US" sz="2800" smtClean="0">
                <a:latin typeface="Times New Roman" pitchFamily="18" charset="0"/>
                <a:cs typeface="Times New Roman" pitchFamily="18" charset="0"/>
              </a:rPr>
              <a:t>III . Thực hành</a:t>
            </a:r>
          </a:p>
          <a:p>
            <a:pPr marL="285750" indent="-285750">
              <a:buFontTx/>
              <a:buChar char="-"/>
            </a:pPr>
            <a:r>
              <a:rPr lang="en-US" sz="2800" smtClean="0">
                <a:latin typeface="Times New Roman" pitchFamily="18" charset="0"/>
                <a:cs typeface="Times New Roman" pitchFamily="18" charset="0"/>
              </a:rPr>
              <a:t>HS làm thực hành theo nhóm</a:t>
            </a:r>
          </a:p>
          <a:p>
            <a:pPr marL="285750" indent="-285750">
              <a:buFontTx/>
              <a:buChar char="-"/>
            </a:pPr>
            <a:r>
              <a:rPr lang="en-US" sz="2800" smtClean="0">
                <a:latin typeface="Times New Roman" pitchFamily="18" charset="0"/>
                <a:cs typeface="Times New Roman" pitchFamily="18" charset="0"/>
              </a:rPr>
              <a:t>Hoàn thành báo cáo</a:t>
            </a:r>
            <a:endParaRPr lang="en-US" sz="2800">
              <a:latin typeface="Times New Roman" pitchFamily="18" charset="0"/>
              <a:cs typeface="Times New Roman" pitchFamily="18" charset="0"/>
            </a:endParaRPr>
          </a:p>
        </p:txBody>
      </p:sp>
    </p:spTree>
    <p:extLst>
      <p:ext uri="{BB962C8B-B14F-4D97-AF65-F5344CB8AC3E}">
        <p14:creationId xmlns="" xmlns:p14="http://schemas.microsoft.com/office/powerpoint/2010/main" val="4320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a:t>Dặn dò</a:t>
            </a:r>
          </a:p>
        </p:txBody>
      </p:sp>
      <p:sp>
        <p:nvSpPr>
          <p:cNvPr id="54275" name="Rectangle 3"/>
          <p:cNvSpPr>
            <a:spLocks noGrp="1" noChangeArrowheads="1"/>
          </p:cNvSpPr>
          <p:nvPr>
            <p:ph type="body" idx="1"/>
          </p:nvPr>
        </p:nvSpPr>
        <p:spPr/>
        <p:txBody>
          <a:bodyPr/>
          <a:lstStyle/>
          <a:p>
            <a:r>
              <a:rPr lang="en-US" sz="4000" smtClean="0">
                <a:latin typeface="Times New Roman" pitchFamily="18" charset="0"/>
                <a:cs typeface="Times New Roman" pitchFamily="18" charset="0"/>
              </a:rPr>
              <a:t>Học bài</a:t>
            </a:r>
            <a:endParaRPr lang="en-US" sz="4000">
              <a:latin typeface="Times New Roman" pitchFamily="18" charset="0"/>
              <a:cs typeface="Times New Roman" pitchFamily="18" charset="0"/>
            </a:endParaRPr>
          </a:p>
          <a:p>
            <a:r>
              <a:rPr lang="en-US" sz="4000" smtClean="0">
                <a:latin typeface="Times New Roman" pitchFamily="18" charset="0"/>
                <a:cs typeface="Times New Roman" pitchFamily="18" charset="0"/>
              </a:rPr>
              <a:t>Học sinh thực hành ở nhà và báo cáo kết quả (bằng video) </a:t>
            </a:r>
          </a:p>
          <a:p>
            <a:r>
              <a:rPr lang="en-US" sz="4000" smtClean="0">
                <a:latin typeface="Times New Roman" pitchFamily="18" charset="0"/>
                <a:cs typeface="Times New Roman" pitchFamily="18" charset="0"/>
              </a:rPr>
              <a:t>Mỗi HS viết một bản báo cáo và nộp sau khi trở lại trường</a:t>
            </a:r>
            <a:r>
              <a:rPr lang="vi-VN" sz="4000" smtClean="0">
                <a:latin typeface="Times New Roman" pitchFamily="18" charset="0"/>
                <a:cs typeface="Times New Roman" pitchFamily="18" charset="0"/>
              </a:rPr>
              <a:t>.</a:t>
            </a:r>
            <a:r>
              <a:rPr lang="en-US" sz="4000" smtClean="0">
                <a:latin typeface="Times New Roman" pitchFamily="18" charset="0"/>
                <a:cs typeface="Times New Roman" pitchFamily="18" charset="0"/>
              </a:rPr>
              <a:t> </a:t>
            </a:r>
          </a:p>
          <a:p>
            <a:endParaRPr lang="vi-VN" sz="4000">
              <a:latin typeface="Times New Roman" pitchFamily="18" charset="0"/>
              <a:cs typeface="Times New Roman" pitchFamily="18" charset="0"/>
            </a:endParaRPr>
          </a:p>
        </p:txBody>
      </p:sp>
    </p:spTree>
    <p:extLst>
      <p:ext uri="{BB962C8B-B14F-4D97-AF65-F5344CB8AC3E}">
        <p14:creationId xmlns="" xmlns:p14="http://schemas.microsoft.com/office/powerpoint/2010/main" val="263560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5" descr="buom hoa dong"/>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2314575"/>
            <a:ext cx="3810000" cy="42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6" name="WordArt 14"/>
          <p:cNvSpPr>
            <a:spLocks noChangeArrowheads="1" noChangeShapeType="1" noTextEdit="1"/>
          </p:cNvSpPr>
          <p:nvPr/>
        </p:nvSpPr>
        <p:spPr bwMode="auto">
          <a:xfrm>
            <a:off x="1066800" y="533400"/>
            <a:ext cx="6858000" cy="1362075"/>
          </a:xfrm>
          <a:prstGeom prst="rect">
            <a:avLst/>
          </a:prstGeom>
        </p:spPr>
        <p:txBody>
          <a:bodyPr wrap="none" fromWordArt="1">
            <a:prstTxWarp prst="textDeflate">
              <a:avLst>
                <a:gd name="adj" fmla="val 12537"/>
              </a:avLst>
            </a:prstTxWarp>
          </a:bodyPr>
          <a:lstStyle/>
          <a:p>
            <a:pPr algn="ctr"/>
            <a:r>
              <a:rPr lang="vi-VN" b="1"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a:cs typeface="Arial"/>
              </a:rPr>
              <a:t>Bài học hôm nay tạm dừng ở đây. </a:t>
            </a:r>
            <a:endParaRPr lang="en-US" b="1"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a:cs typeface="Arial"/>
            </a:endParaRPr>
          </a:p>
        </p:txBody>
      </p:sp>
      <p:sp>
        <p:nvSpPr>
          <p:cNvPr id="49167" name="WordArt 15" descr="Narrow vertical"/>
          <p:cNvSpPr>
            <a:spLocks noChangeArrowheads="1" noChangeShapeType="1" noTextEdit="1"/>
          </p:cNvSpPr>
          <p:nvPr/>
        </p:nvSpPr>
        <p:spPr bwMode="auto">
          <a:xfrm>
            <a:off x="4343400" y="3048000"/>
            <a:ext cx="3810000" cy="1160463"/>
          </a:xfrm>
          <a:prstGeom prst="rect">
            <a:avLst/>
          </a:prstGeom>
        </p:spPr>
        <p:txBody>
          <a:bodyPr wrap="none" fromWordArt="1">
            <a:prstTxWarp prst="textCurveUp">
              <a:avLst>
                <a:gd name="adj" fmla="val 24014"/>
              </a:avLst>
            </a:prstTxWarp>
          </a:bodyPr>
          <a:lstStyle/>
          <a:p>
            <a:pPr algn="ctr"/>
            <a:r>
              <a:rPr lang="en-US" b="1" kern="1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Chúc các em học tốt và</a:t>
            </a:r>
            <a:endParaRPr lang="vi-VN" b="1" kern="1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a:p>
            <a:pPr algn="ctr"/>
            <a:r>
              <a:rPr lang="vi-VN" b="1" kern="1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HẸN GẶP LẠI TRONG GIỜ HỌC LẦN SAU.</a:t>
            </a:r>
            <a:endParaRPr lang="en-US"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p:txBody>
      </p:sp>
    </p:spTree>
    <p:extLst>
      <p:ext uri="{BB962C8B-B14F-4D97-AF65-F5344CB8AC3E}">
        <p14:creationId xmlns="" xmlns:p14="http://schemas.microsoft.com/office/powerpoint/2010/main" val="403302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166"/>
                                        </p:tgtEl>
                                        <p:attrNameLst>
                                          <p:attrName>style.visibility</p:attrName>
                                        </p:attrNameLst>
                                      </p:cBhvr>
                                      <p:to>
                                        <p:strVal val="visible"/>
                                      </p:to>
                                    </p:set>
                                    <p:animEffect transition="in" filter="wedge">
                                      <p:cBhvr>
                                        <p:cTn id="7" dur="1000"/>
                                        <p:tgtEl>
                                          <p:spTgt spid="49166"/>
                                        </p:tgtEl>
                                      </p:cBhvr>
                                    </p:animEffect>
                                  </p:childTnLst>
                                </p:cTn>
                              </p:par>
                            </p:childTnLst>
                          </p:cTn>
                        </p:par>
                        <p:par>
                          <p:cTn id="8" fill="hold" nodeType="afterGroup">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49167"/>
                                        </p:tgtEl>
                                        <p:attrNameLst>
                                          <p:attrName>style.visibility</p:attrName>
                                        </p:attrNameLst>
                                      </p:cBhvr>
                                      <p:to>
                                        <p:strVal val="visible"/>
                                      </p:to>
                                    </p:set>
                                    <p:animEffect transition="in" filter="plus(in)">
                                      <p:cBhvr>
                                        <p:cTn id="11" dur="1000"/>
                                        <p:tgtEl>
                                          <p:spTgt spid="49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animBg="1"/>
      <p:bldP spid="49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52600"/>
            <a:ext cx="8458200" cy="2677656"/>
          </a:xfrm>
          <a:prstGeom prst="rect">
            <a:avLst/>
          </a:prstGeom>
          <a:noFill/>
        </p:spPr>
        <p:txBody>
          <a:bodyPr wrap="square" rtlCol="0">
            <a:spAutoFit/>
          </a:bodyPr>
          <a:lstStyle/>
          <a:p>
            <a:pPr marL="342900" indent="-342900">
              <a:buFontTx/>
              <a:buAutoNum type="arabicPeriod"/>
            </a:pPr>
            <a:r>
              <a:rPr lang="en-US" sz="2800" smtClean="0">
                <a:latin typeface="Times New Roman" pitchFamily="18" charset="0"/>
                <a:cs typeface="Times New Roman" pitchFamily="18" charset="0"/>
              </a:rPr>
              <a:t>Nhà em  thường trồng những loại cây ăn quả gì? Vào thời gian nào trong năm? </a:t>
            </a:r>
            <a:r>
              <a:rPr lang="en-US" sz="2800">
                <a:latin typeface="Times New Roman" pitchFamily="18" charset="0"/>
                <a:cs typeface="Times New Roman" pitchFamily="18" charset="0"/>
              </a:rPr>
              <a:t>Tại sao trồng vào thời gian trên</a:t>
            </a:r>
            <a:r>
              <a:rPr lang="en-US" sz="2800" smtClean="0">
                <a:latin typeface="Times New Roman" pitchFamily="18" charset="0"/>
                <a:cs typeface="Times New Roman" pitchFamily="18" charset="0"/>
              </a:rPr>
              <a:t>?</a:t>
            </a:r>
          </a:p>
          <a:p>
            <a:pPr marL="342900" indent="-342900">
              <a:buAutoNum type="arabicPeriod"/>
            </a:pPr>
            <a:r>
              <a:rPr lang="en-US" sz="2800" smtClean="0">
                <a:latin typeface="Times New Roman" pitchFamily="18" charset="0"/>
                <a:cs typeface="Times New Roman" pitchFamily="18" charset="0"/>
              </a:rPr>
              <a:t>Kể tên các loại phân bón vào nêu đặc điểm của chúng.</a:t>
            </a:r>
          </a:p>
          <a:p>
            <a:pPr marL="342900" indent="-342900">
              <a:buAutoNum type="arabicPeriod"/>
            </a:pPr>
            <a:r>
              <a:rPr lang="en-US" sz="2800" smtClean="0">
                <a:latin typeface="Times New Roman" pitchFamily="18" charset="0"/>
                <a:cs typeface="Times New Roman" pitchFamily="18" charset="0"/>
              </a:rPr>
              <a:t>Hãy cho biết các thời kỳ bón phân cho cây</a:t>
            </a:r>
          </a:p>
          <a:p>
            <a:pPr marL="342900" indent="-342900">
              <a:buAutoNum type="arabicPeriod"/>
            </a:pPr>
            <a:endParaRPr lang="en-US" sz="2800">
              <a:latin typeface="Times New Roman" pitchFamily="18" charset="0"/>
              <a:cs typeface="Times New Roman" pitchFamily="18" charset="0"/>
            </a:endParaRPr>
          </a:p>
        </p:txBody>
      </p:sp>
      <p:sp>
        <p:nvSpPr>
          <p:cNvPr id="3" name="TextBox 2"/>
          <p:cNvSpPr txBox="1"/>
          <p:nvPr/>
        </p:nvSpPr>
        <p:spPr>
          <a:xfrm>
            <a:off x="2514600" y="533400"/>
            <a:ext cx="3733800" cy="523220"/>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KIỂM TRA BÀI CŨ</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43946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57699"/>
            <a:ext cx="8686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Bài 13</a:t>
            </a:r>
            <a:r>
              <a:rPr lang="en-US" sz="3200" smtClean="0"/>
              <a:t>: </a:t>
            </a:r>
            <a:r>
              <a:rPr lang="en-US" sz="3200" b="1" smtClean="0">
                <a:solidFill>
                  <a:srgbClr val="FF0000"/>
                </a:solidFill>
                <a:latin typeface="Times New Roman" pitchFamily="18" charset="0"/>
                <a:cs typeface="Times New Roman" pitchFamily="18" charset="0"/>
              </a:rPr>
              <a:t>THỰC HÀNH TRỒNG CÂY ĂN QUẢ</a:t>
            </a:r>
            <a:endParaRPr lang="en-US" sz="3200" b="1">
              <a:solidFill>
                <a:srgbClr val="FF0000"/>
              </a:solidFill>
              <a:latin typeface="Times New Roman" pitchFamily="18" charset="0"/>
              <a:cs typeface="Times New Roman" pitchFamily="18" charset="0"/>
            </a:endParaRPr>
          </a:p>
        </p:txBody>
      </p:sp>
      <p:sp>
        <p:nvSpPr>
          <p:cNvPr id="3" name="TextBox 2"/>
          <p:cNvSpPr txBox="1"/>
          <p:nvPr/>
        </p:nvSpPr>
        <p:spPr>
          <a:xfrm>
            <a:off x="457200" y="2438400"/>
            <a:ext cx="6705600" cy="707886"/>
          </a:xfrm>
          <a:prstGeom prst="rect">
            <a:avLst/>
          </a:prstGeom>
          <a:noFill/>
        </p:spPr>
        <p:txBody>
          <a:bodyPr wrap="square" rtlCol="0">
            <a:spAutoFit/>
          </a:bodyPr>
          <a:lstStyle/>
          <a:p>
            <a:r>
              <a:rPr lang="en-US" sz="4000" smtClean="0">
                <a:latin typeface="Times New Roman" pitchFamily="18" charset="0"/>
                <a:cs typeface="Times New Roman" pitchFamily="18" charset="0"/>
              </a:rPr>
              <a:t>I. Dụng cụ và vật liệu</a:t>
            </a:r>
            <a:endParaRPr lang="en-US" sz="4000">
              <a:latin typeface="Times New Roman" pitchFamily="18" charset="0"/>
              <a:cs typeface="Times New Roman" pitchFamily="18" charset="0"/>
            </a:endParaRPr>
          </a:p>
        </p:txBody>
      </p:sp>
      <p:sp>
        <p:nvSpPr>
          <p:cNvPr id="4" name="TextBox 3"/>
          <p:cNvSpPr txBox="1"/>
          <p:nvPr/>
        </p:nvSpPr>
        <p:spPr>
          <a:xfrm>
            <a:off x="990600" y="3505200"/>
            <a:ext cx="7620000" cy="1938992"/>
          </a:xfrm>
          <a:prstGeom prst="rect">
            <a:avLst/>
          </a:prstGeom>
          <a:noFill/>
        </p:spPr>
        <p:txBody>
          <a:bodyPr wrap="square" rtlCol="0">
            <a:spAutoFit/>
          </a:bodyPr>
          <a:lstStyle/>
          <a:p>
            <a:pPr marL="285750" indent="-285750">
              <a:buFontTx/>
              <a:buChar char="-"/>
            </a:pPr>
            <a:r>
              <a:rPr lang="en-US" sz="3000" dirty="0" err="1" smtClean="0">
                <a:latin typeface="Times New Roman" pitchFamily="18" charset="0"/>
                <a:cs typeface="Times New Roman" pitchFamily="18" charset="0"/>
              </a:rPr>
              <a:t>Cuốc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xẻng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găng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xô</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nước</a:t>
            </a:r>
            <a:endParaRPr lang="en-US" sz="3000" dirty="0" smtClean="0">
              <a:latin typeface="Times New Roman" pitchFamily="18" charset="0"/>
              <a:cs typeface="Times New Roman" pitchFamily="18" charset="0"/>
            </a:endParaRPr>
          </a:p>
          <a:p>
            <a:pPr marL="285750" indent="-285750">
              <a:buFontTx/>
              <a:buChar char="-"/>
            </a:pPr>
            <a:r>
              <a:rPr lang="en-US" sz="3000" dirty="0" err="1" smtClean="0">
                <a:latin typeface="Times New Roman" pitchFamily="18" charset="0"/>
                <a:cs typeface="Times New Roman" pitchFamily="18" charset="0"/>
              </a:rPr>
              <a:t>Phân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hữu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chuồng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lân</a:t>
            </a:r>
            <a:r>
              <a:rPr lang="en-US" sz="3000" dirty="0" smtClean="0">
                <a:latin typeface="Times New Roman" pitchFamily="18" charset="0"/>
                <a:cs typeface="Times New Roman" pitchFamily="18" charset="0"/>
              </a:rPr>
              <a:t>, kali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vôi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chua</a:t>
            </a:r>
            <a:r>
              <a:rPr lang="en-US" sz="3000"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giống</a:t>
            </a:r>
            <a:r>
              <a:rPr lang="en-US" sz="3000" dirty="0" smtClean="0">
                <a:latin typeface="Times New Roman" pitchFamily="18" charset="0"/>
                <a:cs typeface="Times New Roman" pitchFamily="18" charset="0"/>
              </a:rPr>
              <a:t>: Cam, </a:t>
            </a:r>
            <a:r>
              <a:rPr lang="en-US" sz="3000" dirty="0" err="1" smtClean="0">
                <a:latin typeface="Times New Roman" pitchFamily="18" charset="0"/>
                <a:cs typeface="Times New Roman" pitchFamily="18" charset="0"/>
              </a:rPr>
              <a:t>chanh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bưởi</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898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848380"/>
            <a:ext cx="5410200" cy="707886"/>
          </a:xfrm>
          <a:prstGeom prst="rect">
            <a:avLst/>
          </a:prstGeom>
          <a:noFill/>
        </p:spPr>
        <p:txBody>
          <a:bodyPr wrap="square" rtlCol="0">
            <a:spAutoFit/>
          </a:bodyPr>
          <a:lstStyle/>
          <a:p>
            <a:r>
              <a:rPr lang="en-US" sz="4000" smtClean="0">
                <a:solidFill>
                  <a:srgbClr val="0070C0"/>
                </a:solidFill>
                <a:latin typeface="Times New Roman" pitchFamily="18" charset="0"/>
                <a:cs typeface="Times New Roman" pitchFamily="18" charset="0"/>
              </a:rPr>
              <a:t>II. Quy trình thực hành</a:t>
            </a:r>
            <a:endParaRPr lang="en-US" sz="4000">
              <a:solidFill>
                <a:srgbClr val="0070C0"/>
              </a:solidFill>
              <a:latin typeface="Times New Roman" pitchFamily="18" charset="0"/>
              <a:cs typeface="Times New Roman" pitchFamily="18" charset="0"/>
            </a:endParaRPr>
          </a:p>
        </p:txBody>
      </p:sp>
      <p:sp>
        <p:nvSpPr>
          <p:cNvPr id="3" name="TextBox 2"/>
          <p:cNvSpPr txBox="1"/>
          <p:nvPr/>
        </p:nvSpPr>
        <p:spPr>
          <a:xfrm>
            <a:off x="680357" y="4294172"/>
            <a:ext cx="1981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latin typeface="Times New Roman" pitchFamily="18" charset="0"/>
                <a:cs typeface="Times New Roman" pitchFamily="18" charset="0"/>
              </a:rPr>
              <a:t>Đào hố đất</a:t>
            </a:r>
            <a:endParaRPr lang="en-US" sz="2400">
              <a:latin typeface="Times New Roman" pitchFamily="18" charset="0"/>
              <a:cs typeface="Times New Roman" pitchFamily="18" charset="0"/>
            </a:endParaRPr>
          </a:p>
        </p:txBody>
      </p:sp>
      <p:sp>
        <p:nvSpPr>
          <p:cNvPr id="4" name="TextBox 3"/>
          <p:cNvSpPr txBox="1"/>
          <p:nvPr/>
        </p:nvSpPr>
        <p:spPr>
          <a:xfrm>
            <a:off x="3695700" y="4294172"/>
            <a:ext cx="1828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latin typeface="Times New Roman" pitchFamily="18" charset="0"/>
                <a:cs typeface="Times New Roman" pitchFamily="18" charset="0"/>
              </a:rPr>
              <a:t>Bón phân lót</a:t>
            </a:r>
            <a:endParaRPr lang="en-US" sz="2400">
              <a:latin typeface="Times New Roman" pitchFamily="18" charset="0"/>
              <a:cs typeface="Times New Roman" pitchFamily="18" charset="0"/>
            </a:endParaRPr>
          </a:p>
        </p:txBody>
      </p:sp>
      <p:sp>
        <p:nvSpPr>
          <p:cNvPr id="5" name="TextBox 4"/>
          <p:cNvSpPr txBox="1"/>
          <p:nvPr/>
        </p:nvSpPr>
        <p:spPr>
          <a:xfrm>
            <a:off x="6629400" y="4262735"/>
            <a:ext cx="19431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smtClean="0">
                <a:latin typeface="Times New Roman" pitchFamily="18" charset="0"/>
                <a:cs typeface="Times New Roman" pitchFamily="18" charset="0"/>
              </a:rPr>
              <a:t>Trồng cây</a:t>
            </a:r>
            <a:endParaRPr lang="en-US" sz="2400">
              <a:latin typeface="Times New Roman" pitchFamily="18" charset="0"/>
              <a:cs typeface="Times New Roman" pitchFamily="18" charset="0"/>
            </a:endParaRPr>
          </a:p>
        </p:txBody>
      </p:sp>
      <p:cxnSp>
        <p:nvCxnSpPr>
          <p:cNvPr id="6" name="Straight Arrow Connector 5"/>
          <p:cNvCxnSpPr/>
          <p:nvPr/>
        </p:nvCxnSpPr>
        <p:spPr>
          <a:xfrm>
            <a:off x="2937411" y="4525004"/>
            <a:ext cx="4953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5715000" y="4524720"/>
            <a:ext cx="4953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785998" y="3210580"/>
            <a:ext cx="26670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Sơ đồ</a:t>
            </a:r>
            <a:endParaRPr lang="en-US" sz="2800">
              <a:latin typeface="Times New Roman" pitchFamily="18" charset="0"/>
              <a:cs typeface="Times New Roman" pitchFamily="18" charset="0"/>
            </a:endParaRPr>
          </a:p>
        </p:txBody>
      </p:sp>
      <p:sp>
        <p:nvSpPr>
          <p:cNvPr id="9" name="TextBox 8"/>
          <p:cNvSpPr txBox="1"/>
          <p:nvPr/>
        </p:nvSpPr>
        <p:spPr>
          <a:xfrm>
            <a:off x="609600" y="1712893"/>
            <a:ext cx="8229599" cy="1384995"/>
          </a:xfrm>
          <a:prstGeom prst="rect">
            <a:avLst/>
          </a:prstGeom>
          <a:noFill/>
        </p:spPr>
        <p:txBody>
          <a:bodyPr wrap="square" rtlCol="0">
            <a:spAutoFit/>
          </a:bodyPr>
          <a:lstStyle/>
          <a:p>
            <a:r>
              <a:rPr lang="en-US" sz="2800" smtClean="0">
                <a:latin typeface="Times New Roman" pitchFamily="18" charset="0"/>
                <a:cs typeface="Times New Roman" pitchFamily="18" charset="0"/>
              </a:rPr>
              <a:t>Quan sát sơ đồ SGK/64 hãy cho biết trồng cây ăn quả phải thực hiện những công việc gì? Theo trình tự như thế nào?</a:t>
            </a:r>
            <a:endParaRPr lang="en-US" sz="2800">
              <a:latin typeface="Times New Roman" pitchFamily="18" charset="0"/>
              <a:cs typeface="Times New Roman" pitchFamily="18" charset="0"/>
            </a:endParaRPr>
          </a:p>
        </p:txBody>
      </p:sp>
    </p:spTree>
    <p:extLst>
      <p:ext uri="{BB962C8B-B14F-4D97-AF65-F5344CB8AC3E}">
        <p14:creationId xmlns="" xmlns:p14="http://schemas.microsoft.com/office/powerpoint/2010/main" val="23415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029200" cy="685800"/>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sz="3600" smtClean="0">
                <a:latin typeface="Times New Roman" pitchFamily="18" charset="0"/>
                <a:cs typeface="Times New Roman" pitchFamily="18" charset="0"/>
              </a:rPr>
              <a:t>Bước 1: Đào hố đất</a:t>
            </a:r>
            <a:endParaRPr lang="en-US" sz="3600"/>
          </a:p>
        </p:txBody>
      </p:sp>
      <p:pic>
        <p:nvPicPr>
          <p:cNvPr id="1026" name="Picture 2" descr="D:\Users\Administrator\Downloads\Bai 13 Thuc hanh Trong cay an qua\Package - Tiet 24. Thuc hanh. Trong cay an qua\Data\0.6.jpg"/>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5791200" y="1066800"/>
            <a:ext cx="3200400" cy="269831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172200" y="4038600"/>
            <a:ext cx="2667000" cy="707886"/>
          </a:xfrm>
          <a:prstGeom prst="rect">
            <a:avLst/>
          </a:prstGeom>
          <a:noFill/>
        </p:spPr>
        <p:txBody>
          <a:bodyPr wrap="square" rtlCol="0">
            <a:spAutoFit/>
          </a:bodyPr>
          <a:lstStyle/>
          <a:p>
            <a:r>
              <a:rPr lang="en-US" sz="2000" smtClean="0">
                <a:latin typeface="Times New Roman" pitchFamily="18" charset="0"/>
                <a:cs typeface="Times New Roman" pitchFamily="18" charset="0"/>
              </a:rPr>
              <a:t>Hình 34  đào hố trên đất dốc</a:t>
            </a:r>
            <a:endParaRPr lang="en-US" sz="2000">
              <a:latin typeface="Times New Roman" pitchFamily="18" charset="0"/>
              <a:cs typeface="Times New Roman" pitchFamily="18" charset="0"/>
            </a:endParaRPr>
          </a:p>
        </p:txBody>
      </p:sp>
      <p:sp>
        <p:nvSpPr>
          <p:cNvPr id="7" name="TextBox 6"/>
          <p:cNvSpPr txBox="1"/>
          <p:nvPr/>
        </p:nvSpPr>
        <p:spPr>
          <a:xfrm>
            <a:off x="748144" y="3969603"/>
            <a:ext cx="4738255" cy="892552"/>
          </a:xfrm>
          <a:prstGeom prst="rect">
            <a:avLst/>
          </a:prstGeom>
          <a:noFill/>
        </p:spPr>
        <p:txBody>
          <a:bodyPr wrap="square" rtlCol="0">
            <a:spAutoFit/>
          </a:bodyPr>
          <a:lstStyle/>
          <a:p>
            <a:r>
              <a:rPr lang="en-US" sz="2600" smtClean="0">
                <a:solidFill>
                  <a:srgbClr val="C00000"/>
                </a:solidFill>
                <a:latin typeface="Times New Roman" pitchFamily="18" charset="0"/>
                <a:cs typeface="Times New Roman" pitchFamily="18" charset="0"/>
              </a:rPr>
              <a:t>Chú ý: cần để riêng lớp đất mặt trên miệng hố</a:t>
            </a:r>
            <a:endParaRPr lang="en-US" sz="2600">
              <a:solidFill>
                <a:srgbClr val="C00000"/>
              </a:solidFill>
              <a:latin typeface="Times New Roman" pitchFamily="18" charset="0"/>
              <a:cs typeface="Times New Roman" pitchFamily="18" charset="0"/>
            </a:endParaRPr>
          </a:p>
        </p:txBody>
      </p:sp>
      <p:sp>
        <p:nvSpPr>
          <p:cNvPr id="12" name="TextBox 11"/>
          <p:cNvSpPr txBox="1"/>
          <p:nvPr/>
        </p:nvSpPr>
        <p:spPr>
          <a:xfrm>
            <a:off x="304800" y="1378565"/>
            <a:ext cx="5410200" cy="2523768"/>
          </a:xfrm>
          <a:prstGeom prst="rect">
            <a:avLst/>
          </a:prstGeom>
          <a:noFill/>
        </p:spPr>
        <p:txBody>
          <a:bodyPr wrap="square" rtlCol="0">
            <a:spAutoFit/>
          </a:bodyPr>
          <a:lstStyle/>
          <a:p>
            <a:r>
              <a:rPr lang="en-US" sz="4000" b="1" smtClean="0">
                <a:solidFill>
                  <a:srgbClr val="0070C0"/>
                </a:solidFill>
                <a:latin typeface="Times New Roman" pitchFamily="18" charset="0"/>
                <a:cs typeface="Times New Roman" pitchFamily="18" charset="0"/>
                <a:sym typeface="Wingdings"/>
              </a:rPr>
              <a:t></a:t>
            </a:r>
            <a:r>
              <a:rPr lang="en-US" sz="3600" b="1" smtClean="0">
                <a:solidFill>
                  <a:srgbClr val="0070C0"/>
                </a:solidFill>
                <a:latin typeface="Times New Roman" pitchFamily="18" charset="0"/>
                <a:cs typeface="Times New Roman" pitchFamily="18" charset="0"/>
                <a:sym typeface="Wingdings"/>
              </a:rPr>
              <a:t>-</a:t>
            </a:r>
            <a:r>
              <a:rPr lang="en-US" sz="2400" smtClean="0">
                <a:solidFill>
                  <a:srgbClr val="C00000"/>
                </a:solidFill>
                <a:latin typeface="Times New Roman" pitchFamily="18" charset="0"/>
                <a:cs typeface="Times New Roman" pitchFamily="18" charset="0"/>
              </a:rPr>
              <a:t> </a:t>
            </a:r>
            <a:r>
              <a:rPr lang="en-US" sz="2600" smtClean="0">
                <a:solidFill>
                  <a:srgbClr val="C00000"/>
                </a:solidFill>
                <a:latin typeface="Times New Roman" pitchFamily="18" charset="0"/>
                <a:cs typeface="Times New Roman" pitchFamily="18" charset="0"/>
              </a:rPr>
              <a:t>Đào hố cần xác định vị trí đào, kích thước hố: chiều rộng và chiều sâu của hố </a:t>
            </a:r>
            <a:r>
              <a:rPr lang="en-US" sz="2600" smtClean="0">
                <a:solidFill>
                  <a:srgbClr val="C00000"/>
                </a:solidFill>
                <a:latin typeface="Times New Roman" pitchFamily="18" charset="0"/>
                <a:cs typeface="Times New Roman" pitchFamily="18" charset="0"/>
                <a:sym typeface="Wingdings" pitchFamily="2" charset="2"/>
              </a:rPr>
              <a:t></a:t>
            </a:r>
            <a:r>
              <a:rPr lang="en-US" sz="2600" smtClean="0">
                <a:solidFill>
                  <a:srgbClr val="C00000"/>
                </a:solidFill>
                <a:latin typeface="Times New Roman" pitchFamily="18" charset="0"/>
                <a:cs typeface="Times New Roman" pitchFamily="18" charset="0"/>
              </a:rPr>
              <a:t>Kích </a:t>
            </a:r>
            <a:r>
              <a:rPr lang="en-US" sz="2600">
                <a:solidFill>
                  <a:srgbClr val="C00000"/>
                </a:solidFill>
                <a:latin typeface="Times New Roman" pitchFamily="18" charset="0"/>
                <a:cs typeface="Times New Roman" pitchFamily="18" charset="0"/>
              </a:rPr>
              <a:t>thước tùy theo loại cây </a:t>
            </a:r>
            <a:endParaRPr lang="en-US" sz="2600" smtClean="0">
              <a:solidFill>
                <a:srgbClr val="C00000"/>
              </a:solidFill>
              <a:latin typeface="Times New Roman" pitchFamily="18" charset="0"/>
              <a:cs typeface="Times New Roman" pitchFamily="18" charset="0"/>
            </a:endParaRPr>
          </a:p>
          <a:p>
            <a:r>
              <a:rPr lang="en-US" sz="3600" b="1" smtClean="0">
                <a:solidFill>
                  <a:srgbClr val="0070C0"/>
                </a:solidFill>
                <a:latin typeface="Times New Roman" pitchFamily="18" charset="0"/>
                <a:cs typeface="Times New Roman" pitchFamily="18" charset="0"/>
                <a:sym typeface="Wingdings"/>
              </a:rPr>
              <a:t>-</a:t>
            </a:r>
            <a:r>
              <a:rPr lang="en-US" sz="4000" smtClean="0">
                <a:solidFill>
                  <a:srgbClr val="C00000"/>
                </a:solidFill>
                <a:latin typeface="Times New Roman" pitchFamily="18" charset="0"/>
                <a:cs typeface="Times New Roman" pitchFamily="18" charset="0"/>
              </a:rPr>
              <a:t> </a:t>
            </a:r>
            <a:r>
              <a:rPr lang="en-US" sz="2600" smtClean="0">
                <a:solidFill>
                  <a:srgbClr val="C00000"/>
                </a:solidFill>
                <a:latin typeface="Times New Roman" pitchFamily="18" charset="0"/>
                <a:cs typeface="Times New Roman" pitchFamily="18" charset="0"/>
              </a:rPr>
              <a:t>Đào đất mặt để bên cạnh hố, lớp đất bên dưới để xa hơn</a:t>
            </a:r>
          </a:p>
        </p:txBody>
      </p:sp>
      <p:sp>
        <p:nvSpPr>
          <p:cNvPr id="3" name="TextBox 2"/>
          <p:cNvSpPr txBox="1"/>
          <p:nvPr/>
        </p:nvSpPr>
        <p:spPr>
          <a:xfrm>
            <a:off x="1384300" y="1055399"/>
            <a:ext cx="61214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Đào hố đất cần thực hiện công việc gì</a:t>
            </a:r>
            <a:endParaRPr lang="en-US" sz="2800">
              <a:latin typeface="Times New Roman" pitchFamily="18" charset="0"/>
              <a:cs typeface="Times New Roman" pitchFamily="18" charset="0"/>
            </a:endParaRPr>
          </a:p>
        </p:txBody>
      </p:sp>
    </p:spTree>
    <p:extLst>
      <p:ext uri="{BB962C8B-B14F-4D97-AF65-F5344CB8AC3E}">
        <p14:creationId xmlns="" xmlns:p14="http://schemas.microsoft.com/office/powerpoint/2010/main" val="4039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4800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Bước 2: Bón phân lót vào hố</a:t>
            </a:r>
            <a:endParaRPr lang="en-US" sz="2800">
              <a:latin typeface="Times New Roman" pitchFamily="18" charset="0"/>
              <a:cs typeface="Times New Roman" pitchFamily="18" charset="0"/>
            </a:endParaRPr>
          </a:p>
        </p:txBody>
      </p:sp>
      <p:sp>
        <p:nvSpPr>
          <p:cNvPr id="3" name="TextBox 2"/>
          <p:cNvSpPr txBox="1"/>
          <p:nvPr/>
        </p:nvSpPr>
        <p:spPr>
          <a:xfrm>
            <a:off x="457200" y="2667000"/>
            <a:ext cx="4724400" cy="1569660"/>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Trộn lớp đất mặt đào lên với phân hữu cơ từ 30-50 kg và bón phân hóa học (lân, kali) tùy theo loại cây, cho vào hố và lấp kín đất</a:t>
            </a:r>
            <a:endParaRPr lang="en-US" sz="2400">
              <a:solidFill>
                <a:srgbClr val="C00000"/>
              </a:solidFill>
              <a:latin typeface="Times New Roman" pitchFamily="18" charset="0"/>
              <a:cs typeface="Times New Roman" pitchFamily="18" charset="0"/>
            </a:endParaRPr>
          </a:p>
        </p:txBody>
      </p:sp>
      <p:pic>
        <p:nvPicPr>
          <p:cNvPr id="2050" name="Picture 2" descr="D:\Users\Administrator\Downloads\Bai 13 Thuc hanh Trong cay an qua\Package - Tiet 24. Thuc hanh. Trong cay an qua\Data\0.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05250" y="1371601"/>
            <a:ext cx="3500623"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172200" y="5029200"/>
            <a:ext cx="2362200" cy="369332"/>
          </a:xfrm>
          <a:prstGeom prst="rect">
            <a:avLst/>
          </a:prstGeom>
          <a:noFill/>
        </p:spPr>
        <p:txBody>
          <a:bodyPr wrap="square" rtlCol="0">
            <a:spAutoFit/>
          </a:bodyPr>
          <a:lstStyle/>
          <a:p>
            <a:r>
              <a:rPr lang="en-US" smtClean="0">
                <a:latin typeface="Times New Roman" pitchFamily="18" charset="0"/>
                <a:cs typeface="Times New Roman" pitchFamily="18" charset="0"/>
              </a:rPr>
              <a:t>Hình 35 bón phân lót</a:t>
            </a:r>
            <a:endParaRPr lang="en-US">
              <a:latin typeface="Times New Roman" pitchFamily="18" charset="0"/>
              <a:cs typeface="Times New Roman" pitchFamily="18" charset="0"/>
            </a:endParaRPr>
          </a:p>
        </p:txBody>
      </p:sp>
      <p:sp>
        <p:nvSpPr>
          <p:cNvPr id="5" name="TextBox 4"/>
          <p:cNvSpPr txBox="1"/>
          <p:nvPr/>
        </p:nvSpPr>
        <p:spPr>
          <a:xfrm>
            <a:off x="457200" y="1219200"/>
            <a:ext cx="4948050" cy="1200329"/>
          </a:xfrm>
          <a:prstGeom prst="rect">
            <a:avLst/>
          </a:prstGeom>
          <a:noFill/>
        </p:spPr>
        <p:txBody>
          <a:bodyPr wrap="square" rtlCol="0">
            <a:spAutoFit/>
          </a:bodyPr>
          <a:lstStyle/>
          <a:p>
            <a:r>
              <a:rPr lang="en-US" sz="2400" smtClean="0">
                <a:latin typeface="Times New Roman" pitchFamily="18" charset="0"/>
                <a:cs typeface="Times New Roman" pitchFamily="18" charset="0"/>
              </a:rPr>
              <a:t>Phân bón lót là phân gì?</a:t>
            </a:r>
          </a:p>
          <a:p>
            <a:r>
              <a:rPr lang="en-US" sz="2400" smtClean="0">
                <a:latin typeface="Times New Roman" pitchFamily="18" charset="0"/>
                <a:cs typeface="Times New Roman" pitchFamily="18" charset="0"/>
              </a:rPr>
              <a:t>Khi trồng cây ăn quả ta thường bón phân lót như thế nào?</a:t>
            </a:r>
            <a:endParaRPr lang="en-US" sz="2400">
              <a:latin typeface="Times New Roman" pitchFamily="18" charset="0"/>
              <a:cs typeface="Times New Roman" pitchFamily="18" charset="0"/>
            </a:endParaRPr>
          </a:p>
        </p:txBody>
      </p:sp>
      <p:sp>
        <p:nvSpPr>
          <p:cNvPr id="6" name="TextBox 5"/>
          <p:cNvSpPr txBox="1"/>
          <p:nvPr/>
        </p:nvSpPr>
        <p:spPr>
          <a:xfrm>
            <a:off x="457201" y="4495800"/>
            <a:ext cx="5181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Thông thường bón phân lót bao lâu thì trồng cây là tốt nhất. Vì sao?</a:t>
            </a:r>
            <a:endParaRPr lang="en-US" sz="2400">
              <a:latin typeface="Times New Roman" pitchFamily="18" charset="0"/>
              <a:cs typeface="Times New Roman" pitchFamily="18" charset="0"/>
            </a:endParaRPr>
          </a:p>
        </p:txBody>
      </p:sp>
      <p:sp>
        <p:nvSpPr>
          <p:cNvPr id="7" name="TextBox 6"/>
          <p:cNvSpPr txBox="1"/>
          <p:nvPr/>
        </p:nvSpPr>
        <p:spPr>
          <a:xfrm>
            <a:off x="457200" y="5505271"/>
            <a:ext cx="8077200" cy="1200329"/>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Sau khi đào hố bón lót khoảng 15-30 ngày. Vì để phân có thời gian phân hủy và hào tan vào đất do đó khi trồng cây sẽ hấp thụ được ngay </a:t>
            </a:r>
            <a:endParaRPr lang="en-US" sz="2400">
              <a:solidFill>
                <a:srgbClr val="FF0000"/>
              </a:solidFill>
              <a:latin typeface="Times New Roman" pitchFamily="18" charset="0"/>
              <a:cs typeface="Times New Roman" pitchFamily="18" charset="0"/>
            </a:endParaRPr>
          </a:p>
        </p:txBody>
      </p:sp>
      <p:sp>
        <p:nvSpPr>
          <p:cNvPr id="9" name="Title 1"/>
          <p:cNvSpPr txBox="1">
            <a:spLocks/>
          </p:cNvSpPr>
          <p:nvPr/>
        </p:nvSpPr>
        <p:spPr>
          <a:xfrm>
            <a:off x="533401" y="304800"/>
            <a:ext cx="5029200" cy="685800"/>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smtClean="0">
                <a:latin typeface="Times New Roman" pitchFamily="18" charset="0"/>
                <a:cs typeface="Times New Roman" pitchFamily="18" charset="0"/>
              </a:rPr>
              <a:t>Bước 2: Bón phân  lót vào hố </a:t>
            </a:r>
            <a:endParaRPr lang="en-US" sz="3600"/>
          </a:p>
        </p:txBody>
      </p:sp>
    </p:spTree>
    <p:extLst>
      <p:ext uri="{BB962C8B-B14F-4D97-AF65-F5344CB8AC3E}">
        <p14:creationId xmlns="" xmlns:p14="http://schemas.microsoft.com/office/powerpoint/2010/main" val="8264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45720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Bước</a:t>
            </a:r>
            <a:r>
              <a:rPr lang="en-US" sz="2800" smtClean="0"/>
              <a:t> 3: Trồng cây</a:t>
            </a:r>
            <a:endParaRPr lang="en-US" sz="2800"/>
          </a:p>
        </p:txBody>
      </p:sp>
      <p:pic>
        <p:nvPicPr>
          <p:cNvPr id="3083" name="Picture 11" descr="D:\Users\Administrator\Downloads\Bai 13 Thuc hanh Trong cay an qua\Package - Tiet 24. Thuc hanh. Trong cay an qua\Data\0.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905001"/>
            <a:ext cx="2286000" cy="1981199"/>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D:\Users\Administrator\Downloads\Bai 13 Thuc hanh Trong cay an qua\Package - Tiet 24. Thuc hanh. Trong cay an qua\Data\0.1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3001" y="4343400"/>
            <a:ext cx="1657536" cy="2030142"/>
          </a:xfrm>
          <a:prstGeom prst="rect">
            <a:avLst/>
          </a:prstGeom>
          <a:noFill/>
          <a:extLst>
            <a:ext uri="{909E8E84-426E-40DD-AFC4-6F175D3DCCD1}">
              <a14:hiddenFill xmlns="" xmlns:a14="http://schemas.microsoft.com/office/drawing/2010/main">
                <a:solidFill>
                  <a:srgbClr val="FFFFFF"/>
                </a:solidFill>
              </a14:hiddenFill>
            </a:ext>
          </a:extLst>
        </p:spPr>
      </p:pic>
      <p:pic>
        <p:nvPicPr>
          <p:cNvPr id="3085" name="Picture 13" descr="D:\Users\Administrator\Downloads\Bai 13 Thuc hanh Trong cay an qua\Package - Tiet 24. Thuc hanh. Trong cay an qua\Data\0.1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781800" y="4267200"/>
            <a:ext cx="2047875"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7" descr="D:\Users\Administrator\Downloads\Bai 13 Thuc hanh Trong cay an qua\Package - Tiet 24. Thuc hanh. Trong cay an qua\Data\0.1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65450" y="2124705"/>
            <a:ext cx="2176756" cy="1695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4" descr="D:\Users\Administrator\Downloads\Bai 13 Thuc hanh Trong cay an qua\Package - Tiet 24. Thuc hanh. Trong cay an qua\Data\0.14.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581400" y="4471989"/>
            <a:ext cx="2427544" cy="1852611"/>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itle 1"/>
          <p:cNvSpPr txBox="1">
            <a:spLocks/>
          </p:cNvSpPr>
          <p:nvPr/>
        </p:nvSpPr>
        <p:spPr>
          <a:xfrm>
            <a:off x="457200" y="123700"/>
            <a:ext cx="4038600" cy="68580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smtClean="0">
                <a:latin typeface="Times New Roman" pitchFamily="18" charset="0"/>
                <a:cs typeface="Times New Roman" pitchFamily="18" charset="0"/>
              </a:rPr>
              <a:t>Bước 3: Trồng cây</a:t>
            </a:r>
            <a:endParaRPr lang="en-US" sz="3600"/>
          </a:p>
        </p:txBody>
      </p:sp>
      <p:sp>
        <p:nvSpPr>
          <p:cNvPr id="4" name="TextBox 3"/>
          <p:cNvSpPr txBox="1"/>
          <p:nvPr/>
        </p:nvSpPr>
        <p:spPr>
          <a:xfrm>
            <a:off x="838200" y="885825"/>
            <a:ext cx="79248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Tham khảo thông tin sgk/tr65 hãy sắp xếp các hình sau theo đúng quy trình trồng cây ăn quả</a:t>
            </a:r>
            <a:endParaRPr lang="en-US" sz="3200">
              <a:latin typeface="Times New Roman" pitchFamily="18" charset="0"/>
              <a:cs typeface="Times New Roman" pitchFamily="18" charset="0"/>
            </a:endParaRPr>
          </a:p>
        </p:txBody>
      </p:sp>
      <p:sp>
        <p:nvSpPr>
          <p:cNvPr id="5" name="TextBox 4"/>
          <p:cNvSpPr txBox="1"/>
          <p:nvPr/>
        </p:nvSpPr>
        <p:spPr>
          <a:xfrm>
            <a:off x="1447800" y="6324600"/>
            <a:ext cx="12573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Hình 3</a:t>
            </a:r>
            <a:endParaRPr lang="en-US" sz="2800">
              <a:solidFill>
                <a:srgbClr val="FF0000"/>
              </a:solidFill>
              <a:latin typeface="Times New Roman" pitchFamily="18" charset="0"/>
              <a:cs typeface="Times New Roman" pitchFamily="18" charset="0"/>
            </a:endParaRPr>
          </a:p>
        </p:txBody>
      </p:sp>
      <p:sp>
        <p:nvSpPr>
          <p:cNvPr id="23" name="TextBox 22"/>
          <p:cNvSpPr txBox="1"/>
          <p:nvPr/>
        </p:nvSpPr>
        <p:spPr>
          <a:xfrm>
            <a:off x="6019800" y="3733800"/>
            <a:ext cx="12573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Hình 2</a:t>
            </a:r>
            <a:endParaRPr lang="en-US" sz="2800">
              <a:solidFill>
                <a:srgbClr val="FF0000"/>
              </a:solidFill>
              <a:latin typeface="Times New Roman" pitchFamily="18" charset="0"/>
              <a:cs typeface="Times New Roman" pitchFamily="18" charset="0"/>
            </a:endParaRPr>
          </a:p>
        </p:txBody>
      </p:sp>
      <p:sp>
        <p:nvSpPr>
          <p:cNvPr id="24" name="TextBox 23"/>
          <p:cNvSpPr txBox="1"/>
          <p:nvPr/>
        </p:nvSpPr>
        <p:spPr>
          <a:xfrm>
            <a:off x="1371600" y="3810000"/>
            <a:ext cx="12573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Hình 1</a:t>
            </a:r>
            <a:endParaRPr lang="en-US" sz="2800">
              <a:solidFill>
                <a:srgbClr val="FF0000"/>
              </a:solidFill>
              <a:latin typeface="Times New Roman" pitchFamily="18" charset="0"/>
              <a:cs typeface="Times New Roman" pitchFamily="18" charset="0"/>
            </a:endParaRPr>
          </a:p>
        </p:txBody>
      </p:sp>
      <p:sp>
        <p:nvSpPr>
          <p:cNvPr id="25" name="TextBox 24"/>
          <p:cNvSpPr txBox="1"/>
          <p:nvPr/>
        </p:nvSpPr>
        <p:spPr>
          <a:xfrm>
            <a:off x="4724400" y="6258580"/>
            <a:ext cx="12573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Hình 4</a:t>
            </a:r>
            <a:endParaRPr lang="en-US" sz="2800">
              <a:solidFill>
                <a:srgbClr val="FF0000"/>
              </a:solidFill>
              <a:latin typeface="Times New Roman" pitchFamily="18" charset="0"/>
              <a:cs typeface="Times New Roman" pitchFamily="18" charset="0"/>
            </a:endParaRPr>
          </a:p>
        </p:txBody>
      </p:sp>
      <p:sp>
        <p:nvSpPr>
          <p:cNvPr id="26" name="TextBox 25"/>
          <p:cNvSpPr txBox="1"/>
          <p:nvPr/>
        </p:nvSpPr>
        <p:spPr>
          <a:xfrm>
            <a:off x="7351731" y="6248400"/>
            <a:ext cx="12573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Hình 5</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206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wheel(1)">
                                      <p:cBhvr>
                                        <p:cTn id="12" dur="2000"/>
                                        <p:tgtEl>
                                          <p:spTgt spid="308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2000"/>
                                        <p:tgtEl>
                                          <p:spTgt spid="23"/>
                                        </p:tgtEl>
                                      </p:cBhvr>
                                    </p:animEffect>
                                  </p:childTnLst>
                                </p:cTn>
                              </p:par>
                              <p:par>
                                <p:cTn id="22" presetID="21" presetClass="entr" presetSubtype="1" fill="hold" nodeType="withEffect">
                                  <p:stCondLst>
                                    <p:cond delay="0"/>
                                  </p:stCondLst>
                                  <p:childTnLst>
                                    <p:set>
                                      <p:cBhvr>
                                        <p:cTn id="23" dur="1" fill="hold">
                                          <p:stCondLst>
                                            <p:cond delay="0"/>
                                          </p:stCondLst>
                                        </p:cTn>
                                        <p:tgtEl>
                                          <p:spTgt spid="3084"/>
                                        </p:tgtEl>
                                        <p:attrNameLst>
                                          <p:attrName>style.visibility</p:attrName>
                                        </p:attrNameLst>
                                      </p:cBhvr>
                                      <p:to>
                                        <p:strVal val="visible"/>
                                      </p:to>
                                    </p:set>
                                    <p:animEffect transition="in" filter="wheel(1)">
                                      <p:cBhvr>
                                        <p:cTn id="24" dur="2000"/>
                                        <p:tgtEl>
                                          <p:spTgt spid="308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heel(1)">
                                      <p:cBhvr>
                                        <p:cTn id="30" dur="2000"/>
                                        <p:tgtEl>
                                          <p:spTgt spid="2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2000"/>
                                        <p:tgtEl>
                                          <p:spTgt spid="25"/>
                                        </p:tgtEl>
                                      </p:cBhvr>
                                    </p:animEffect>
                                  </p:childTnLst>
                                </p:cTn>
                              </p:par>
                              <p:par>
                                <p:cTn id="34" presetID="21" presetClass="entr" presetSubtype="1" fill="hold" nodeType="withEffect">
                                  <p:stCondLst>
                                    <p:cond delay="0"/>
                                  </p:stCondLst>
                                  <p:childTnLst>
                                    <p:set>
                                      <p:cBhvr>
                                        <p:cTn id="35" dur="1" fill="hold">
                                          <p:stCondLst>
                                            <p:cond delay="0"/>
                                          </p:stCondLst>
                                        </p:cTn>
                                        <p:tgtEl>
                                          <p:spTgt spid="3085"/>
                                        </p:tgtEl>
                                        <p:attrNameLst>
                                          <p:attrName>style.visibility</p:attrName>
                                        </p:attrNameLst>
                                      </p:cBhvr>
                                      <p:to>
                                        <p:strVal val="visible"/>
                                      </p:to>
                                    </p:set>
                                    <p:animEffect transition="in" filter="wheel(1)">
                                      <p:cBhvr>
                                        <p:cTn id="36" dur="2000"/>
                                        <p:tgtEl>
                                          <p:spTgt spid="3085"/>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45720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Bước</a:t>
            </a:r>
            <a:r>
              <a:rPr lang="en-US" sz="2800" smtClean="0"/>
              <a:t> 3: Trồng cây</a:t>
            </a:r>
            <a:endParaRPr lang="en-US" sz="2800"/>
          </a:p>
        </p:txBody>
      </p:sp>
      <p:pic>
        <p:nvPicPr>
          <p:cNvPr id="3079" name="Picture 7" descr="D:\Users\Administrator\Downloads\Bai 13 Thuc hanh Trong cay an qua\Package - Tiet 24. Thuc hanh. Trong cay an qua\Data\0.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838200"/>
            <a:ext cx="2176756" cy="2081211"/>
          </a:xfrm>
          <a:prstGeom prst="rect">
            <a:avLst/>
          </a:prstGeom>
          <a:noFill/>
          <a:extLst>
            <a:ext uri="{909E8E84-426E-40DD-AFC4-6F175D3DCCD1}">
              <a14:hiddenFill xmlns="" xmlns:a14="http://schemas.microsoft.com/office/drawing/2010/main">
                <a:solidFill>
                  <a:srgbClr val="FFFFFF"/>
                </a:solidFill>
              </a14:hiddenFill>
            </a:ext>
          </a:extLst>
        </p:spPr>
      </p:pic>
      <p:pic>
        <p:nvPicPr>
          <p:cNvPr id="3083" name="Picture 11" descr="D:\Users\Administrator\Downloads\Bai 13 Thuc hanh Trong cay an qua\Package - Tiet 24. Thuc hanh. Trong cay an qua\Data\0.1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3505200"/>
            <a:ext cx="2286000" cy="2465659"/>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D:\Users\Administrator\Downloads\Bai 13 Thuc hanh Trong cay an qua\Package - Tiet 24. Thuc hanh. Trong cay an qua\Data\0.1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0" y="3200400"/>
            <a:ext cx="1847850" cy="2676524"/>
          </a:xfrm>
          <a:prstGeom prst="rect">
            <a:avLst/>
          </a:prstGeom>
          <a:noFill/>
          <a:extLst>
            <a:ext uri="{909E8E84-426E-40DD-AFC4-6F175D3DCCD1}">
              <a14:hiddenFill xmlns="" xmlns:a14="http://schemas.microsoft.com/office/drawing/2010/main">
                <a:solidFill>
                  <a:srgbClr val="FFFFFF"/>
                </a:solidFill>
              </a14:hiddenFill>
            </a:ext>
          </a:extLst>
        </p:spPr>
      </p:pic>
      <p:pic>
        <p:nvPicPr>
          <p:cNvPr id="3085" name="Picture 13" descr="D:\Users\Administrator\Downloads\Bai 13 Thuc hanh Trong cay an qua\Package - Tiet 24. Thuc hanh. Trong cay an qua\Data\0.13.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781800" y="3424456"/>
            <a:ext cx="2047875" cy="2519143"/>
          </a:xfrm>
          <a:prstGeom prst="rect">
            <a:avLst/>
          </a:prstGeom>
          <a:noFill/>
          <a:extLst>
            <a:ext uri="{909E8E84-426E-40DD-AFC4-6F175D3DCCD1}">
              <a14:hiddenFill xmlns="" xmlns:a14="http://schemas.microsoft.com/office/drawing/2010/main">
                <a:solidFill>
                  <a:srgbClr val="FFFFFF"/>
                </a:solidFill>
              </a14:hiddenFill>
            </a:ext>
          </a:extLst>
        </p:spPr>
      </p:pic>
      <p:pic>
        <p:nvPicPr>
          <p:cNvPr id="3086" name="Picture 14" descr="D:\Users\Administrator\Downloads\Bai 13 Thuc hanh Trong cay an qua\Package - Tiet 24. Thuc hanh. Trong cay an qua\Data\0.14.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733925" y="609600"/>
            <a:ext cx="2427544" cy="22679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066800" y="2967335"/>
            <a:ext cx="2514600" cy="430887"/>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1. Đào hố trồng</a:t>
            </a:r>
            <a:endParaRPr lang="en-US" sz="2200">
              <a:solidFill>
                <a:srgbClr val="FF0000"/>
              </a:solidFill>
              <a:latin typeface="Times New Roman" pitchFamily="18" charset="0"/>
              <a:cs typeface="Times New Roman" pitchFamily="18" charset="0"/>
            </a:endParaRPr>
          </a:p>
        </p:txBody>
      </p:sp>
      <p:sp>
        <p:nvSpPr>
          <p:cNvPr id="17" name="TextBox 16"/>
          <p:cNvSpPr txBox="1"/>
          <p:nvPr/>
        </p:nvSpPr>
        <p:spPr>
          <a:xfrm>
            <a:off x="3472156" y="5943600"/>
            <a:ext cx="3157244" cy="769441"/>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4. lấp đất cao hơn mặt bầu từ 3-4cm và ấn chặt.</a:t>
            </a:r>
            <a:endParaRPr lang="en-US" sz="2200">
              <a:solidFill>
                <a:srgbClr val="FF0000"/>
              </a:solidFill>
              <a:latin typeface="Times New Roman" pitchFamily="18" charset="0"/>
              <a:cs typeface="Times New Roman" pitchFamily="18" charset="0"/>
            </a:endParaRPr>
          </a:p>
        </p:txBody>
      </p:sp>
      <p:sp>
        <p:nvSpPr>
          <p:cNvPr id="18" name="TextBox 17"/>
          <p:cNvSpPr txBox="1"/>
          <p:nvPr/>
        </p:nvSpPr>
        <p:spPr>
          <a:xfrm>
            <a:off x="381000" y="5994902"/>
            <a:ext cx="2438400" cy="769441"/>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3. Đặt bầu cây vào giữa hố.</a:t>
            </a:r>
            <a:endParaRPr lang="en-US" sz="2200">
              <a:solidFill>
                <a:srgbClr val="FF0000"/>
              </a:solidFill>
              <a:latin typeface="Times New Roman" pitchFamily="18" charset="0"/>
              <a:cs typeface="Times New Roman" pitchFamily="18" charset="0"/>
            </a:endParaRPr>
          </a:p>
        </p:txBody>
      </p:sp>
      <p:sp>
        <p:nvSpPr>
          <p:cNvPr id="19" name="TextBox 18"/>
          <p:cNvSpPr txBox="1"/>
          <p:nvPr/>
        </p:nvSpPr>
        <p:spPr>
          <a:xfrm>
            <a:off x="5486400" y="2971800"/>
            <a:ext cx="2667000" cy="430887"/>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2. Bóc vỏ bầu cây</a:t>
            </a:r>
            <a:endParaRPr lang="en-US" sz="2200">
              <a:solidFill>
                <a:srgbClr val="FF0000"/>
              </a:solidFill>
              <a:latin typeface="Times New Roman" pitchFamily="18" charset="0"/>
              <a:cs typeface="Times New Roman" pitchFamily="18" charset="0"/>
            </a:endParaRPr>
          </a:p>
        </p:txBody>
      </p:sp>
      <p:sp>
        <p:nvSpPr>
          <p:cNvPr id="20" name="TextBox 19"/>
          <p:cNvSpPr txBox="1"/>
          <p:nvPr/>
        </p:nvSpPr>
        <p:spPr>
          <a:xfrm>
            <a:off x="7162800" y="6096000"/>
            <a:ext cx="1981200" cy="430887"/>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5. Tưới nước.</a:t>
            </a:r>
            <a:endParaRPr lang="en-US" sz="2200">
              <a:solidFill>
                <a:srgbClr val="FF0000"/>
              </a:solidFill>
              <a:latin typeface="Times New Roman" pitchFamily="18" charset="0"/>
              <a:cs typeface="Times New Roman" pitchFamily="18" charset="0"/>
            </a:endParaRPr>
          </a:p>
        </p:txBody>
      </p:sp>
      <p:pic>
        <p:nvPicPr>
          <p:cNvPr id="21" name="Picture 7" descr="D:\Users\Administrator\Downloads\Bai 13 Thuc hanh Trong cay an qua\Package - Tiet 24. Thuc hanh. Trong cay an qua\Data\0.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471" y="838200"/>
            <a:ext cx="2176756" cy="208121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4" descr="D:\Users\Administrator\Downloads\Bai 13 Thuc hanh Trong cay an qua\Package - Tiet 24. Thuc hanh. Trong cay an qua\Data\0.14.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759996" y="609600"/>
            <a:ext cx="2427544" cy="226794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itle 1"/>
          <p:cNvSpPr txBox="1">
            <a:spLocks/>
          </p:cNvSpPr>
          <p:nvPr/>
        </p:nvSpPr>
        <p:spPr>
          <a:xfrm>
            <a:off x="457200" y="123700"/>
            <a:ext cx="4038600" cy="68580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smtClean="0">
                <a:latin typeface="Times New Roman" pitchFamily="18" charset="0"/>
                <a:cs typeface="Times New Roman" pitchFamily="18" charset="0"/>
              </a:rPr>
              <a:t>Bước 3: Trồng cây</a:t>
            </a:r>
            <a:endParaRPr lang="en-US" sz="3600"/>
          </a:p>
        </p:txBody>
      </p:sp>
    </p:spTree>
    <p:extLst>
      <p:ext uri="{BB962C8B-B14F-4D97-AF65-F5344CB8AC3E}">
        <p14:creationId xmlns="" xmlns:p14="http://schemas.microsoft.com/office/powerpoint/2010/main" val="115557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istrator\Downloads\Bai 13 Thuc hanh Trong cay an qua\Package - Tiet 24. Thuc hanh. Trong cay an qua\Data\0.1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228600"/>
            <a:ext cx="7477125" cy="2905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1000" y="3607713"/>
            <a:ext cx="8077200" cy="430887"/>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 Tại sao khi trồng cần  lấp đất cao hơn mặt bầu từ 3-4cm và ấn chặt.</a:t>
            </a:r>
          </a:p>
        </p:txBody>
      </p:sp>
      <p:sp>
        <p:nvSpPr>
          <p:cNvPr id="5" name="TextBox 4"/>
          <p:cNvSpPr txBox="1"/>
          <p:nvPr/>
        </p:nvSpPr>
        <p:spPr>
          <a:xfrm>
            <a:off x="762000" y="3962400"/>
            <a:ext cx="8077200" cy="1107996"/>
          </a:xfrm>
          <a:prstGeom prst="rect">
            <a:avLst/>
          </a:prstGeom>
          <a:noFill/>
        </p:spPr>
        <p:txBody>
          <a:bodyPr wrap="square" rtlCol="0">
            <a:spAutoFit/>
          </a:bodyPr>
          <a:lstStyle/>
          <a:p>
            <a:r>
              <a:rPr lang="en-US" sz="2200" smtClean="0">
                <a:solidFill>
                  <a:srgbClr val="00B050"/>
                </a:solidFill>
                <a:latin typeface="Times New Roman" pitchFamily="18" charset="0"/>
                <a:cs typeface="Times New Roman" pitchFamily="18" charset="0"/>
              </a:rPr>
              <a:t>Vì khi tưới nước không đọng trên miệng hố, nếu bị đọng nước sẽ gây thối rễ do nấm phát sinh nhiều và gây hở rễ ảnh ảnh hưởng đến sự lấy chất dinh dưỡng của cây. Ấn chặt giúp cây không bị đổ khi tưới nước</a:t>
            </a:r>
            <a:endParaRPr lang="en-US" sz="2200">
              <a:solidFill>
                <a:srgbClr val="00B050"/>
              </a:solidFill>
              <a:latin typeface="Times New Roman" pitchFamily="18" charset="0"/>
              <a:cs typeface="Times New Roman" pitchFamily="18" charset="0"/>
            </a:endParaRPr>
          </a:p>
        </p:txBody>
      </p:sp>
      <p:sp>
        <p:nvSpPr>
          <p:cNvPr id="6" name="TextBox 5"/>
          <p:cNvSpPr txBox="1"/>
          <p:nvPr/>
        </p:nvSpPr>
        <p:spPr>
          <a:xfrm>
            <a:off x="304800" y="5257800"/>
            <a:ext cx="8382000" cy="769441"/>
          </a:xfrm>
          <a:prstGeom prst="rect">
            <a:avLst/>
          </a:prstGeom>
          <a:noFill/>
        </p:spPr>
        <p:txBody>
          <a:bodyPr wrap="square" rtlCol="0">
            <a:spAutoFit/>
          </a:bodyPr>
          <a:lstStyle/>
          <a:p>
            <a:r>
              <a:rPr lang="en-US" sz="2200" smtClean="0">
                <a:latin typeface="Times New Roman" pitchFamily="18" charset="0"/>
                <a:cs typeface="Times New Roman" pitchFamily="18" charset="0"/>
              </a:rPr>
              <a:t>? Để tránh cây không bị đổ và thích nghi với điều kiện môi trường thì sau khi trồng ta phải làm gì? </a:t>
            </a:r>
            <a:endParaRPr lang="en-US" sz="2200">
              <a:latin typeface="Times New Roman" pitchFamily="18" charset="0"/>
              <a:cs typeface="Times New Roman" pitchFamily="18" charset="0"/>
            </a:endParaRPr>
          </a:p>
        </p:txBody>
      </p:sp>
      <p:sp>
        <p:nvSpPr>
          <p:cNvPr id="7" name="TextBox 6"/>
          <p:cNvSpPr txBox="1"/>
          <p:nvPr/>
        </p:nvSpPr>
        <p:spPr>
          <a:xfrm>
            <a:off x="762000" y="6019800"/>
            <a:ext cx="7696200" cy="769441"/>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Sau khi trồng ta phải cắm cọc, che nắng cho cây và chăm sóc chu đáo</a:t>
            </a:r>
            <a:endParaRPr lang="en-US" sz="2200">
              <a:solidFill>
                <a:srgbClr val="FF0000"/>
              </a:solidFill>
              <a:latin typeface="Times New Roman" pitchFamily="18" charset="0"/>
              <a:cs typeface="Times New Roman" pitchFamily="18" charset="0"/>
            </a:endParaRPr>
          </a:p>
        </p:txBody>
      </p:sp>
      <p:sp>
        <p:nvSpPr>
          <p:cNvPr id="3" name="TextBox 2"/>
          <p:cNvSpPr txBox="1"/>
          <p:nvPr/>
        </p:nvSpPr>
        <p:spPr>
          <a:xfrm>
            <a:off x="457200" y="3195935"/>
            <a:ext cx="8001000" cy="461665"/>
          </a:xfrm>
          <a:prstGeom prst="rect">
            <a:avLst/>
          </a:prstGeom>
          <a:noFill/>
        </p:spPr>
        <p:txBody>
          <a:bodyPr wrap="square" rtlCol="0">
            <a:spAutoFit/>
          </a:bodyPr>
          <a:lstStyle/>
          <a:p>
            <a:r>
              <a:rPr lang="en-US" sz="2400">
                <a:solidFill>
                  <a:srgbClr val="FF0000"/>
                </a:solidFill>
                <a:latin typeface="Times New Roman" pitchFamily="18" charset="0"/>
                <a:cs typeface="Times New Roman" pitchFamily="18" charset="0"/>
              </a:rPr>
              <a:t>? Vì sao phải bóc vỏ bầu cây trước khi </a:t>
            </a:r>
            <a:r>
              <a:rPr lang="en-US" sz="2400" smtClean="0">
                <a:solidFill>
                  <a:srgbClr val="FF0000"/>
                </a:solidFill>
                <a:latin typeface="Times New Roman" pitchFamily="18" charset="0"/>
                <a:cs typeface="Times New Roman" pitchFamily="18" charset="0"/>
              </a:rPr>
              <a:t>đặt cây  </a:t>
            </a:r>
            <a:r>
              <a:rPr lang="en-US" sz="2400">
                <a:solidFill>
                  <a:srgbClr val="FF0000"/>
                </a:solidFill>
                <a:latin typeface="Times New Roman" pitchFamily="18" charset="0"/>
                <a:cs typeface="Times New Roman" pitchFamily="18" charset="0"/>
              </a:rPr>
              <a:t>vào hố trồng</a:t>
            </a:r>
            <a:r>
              <a:rPr lang="en-US" sz="2400" smtClean="0">
                <a:solidFill>
                  <a:srgbClr val="FF0000"/>
                </a:solidFill>
                <a:latin typeface="Times New Roman" pitchFamily="18" charset="0"/>
                <a:cs typeface="Times New Roman" pitchFamily="18" charset="0"/>
              </a:rPr>
              <a:t>.</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96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695</Words>
  <Application>Microsoft Office PowerPoint</Application>
  <PresentationFormat>On-screen Show (4:3)</PresentationFormat>
  <Paragraphs>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Bước 1: Đào hố đất</vt:lpstr>
      <vt:lpstr>Slide 6</vt:lpstr>
      <vt:lpstr>Slide 7</vt:lpstr>
      <vt:lpstr>Slide 8</vt:lpstr>
      <vt:lpstr>Slide 9</vt:lpstr>
      <vt:lpstr>Slide 10</vt:lpstr>
      <vt:lpstr>Dặn dò</vt:lpstr>
      <vt:lpstr>Slide 12</vt:lpstr>
    </vt:vector>
  </TitlesOfParts>
  <Company>minhtuan6990@gmail.com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Dell</cp:lastModifiedBy>
  <cp:revision>66</cp:revision>
  <dcterms:created xsi:type="dcterms:W3CDTF">2020-04-20T03:31:49Z</dcterms:created>
  <dcterms:modified xsi:type="dcterms:W3CDTF">2021-03-06T02:15:52Z</dcterms:modified>
</cp:coreProperties>
</file>