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71" r:id="rId2"/>
    <p:sldId id="256" r:id="rId3"/>
    <p:sldId id="302" r:id="rId4"/>
    <p:sldId id="279" r:id="rId5"/>
    <p:sldId id="357" r:id="rId6"/>
    <p:sldId id="358" r:id="rId7"/>
    <p:sldId id="359" r:id="rId8"/>
    <p:sldId id="327" r:id="rId9"/>
    <p:sldId id="355" r:id="rId10"/>
    <p:sldId id="354" r:id="rId11"/>
    <p:sldId id="276" r:id="rId12"/>
    <p:sldId id="356" r:id="rId13"/>
    <p:sldId id="360" r:id="rId14"/>
    <p:sldId id="314" r:id="rId15"/>
    <p:sldId id="330" r:id="rId16"/>
    <p:sldId id="35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417"/>
    <a:srgbClr val="0070C0"/>
    <a:srgbClr val="0087B2"/>
    <a:srgbClr val="F26648"/>
    <a:srgbClr val="6D9FB1"/>
    <a:srgbClr val="F7931D"/>
    <a:srgbClr val="FBC864"/>
    <a:srgbClr val="FEE3AF"/>
    <a:srgbClr val="77ADC0"/>
    <a:srgbClr val="F166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94660"/>
  </p:normalViewPr>
  <p:slideViewPr>
    <p:cSldViewPr snapToGrid="0" showGuides="1">
      <p:cViewPr varScale="1">
        <p:scale>
          <a:sx n="78" d="100"/>
          <a:sy n="78" d="100"/>
        </p:scale>
        <p:origin x="1027"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extLst>
      <p:ext uri="{BB962C8B-B14F-4D97-AF65-F5344CB8AC3E}">
        <p14:creationId xmlns:p14="http://schemas.microsoft.com/office/powerpoint/2010/main" val="3672711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910852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2358707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1899858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3047683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002112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811498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3196236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412872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2838790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311441"/>
            <a:ext cx="10815315" cy="461665"/>
          </a:xfrm>
          <a:prstGeom prst="rect">
            <a:avLst/>
          </a:prstGeom>
          <a:noFill/>
          <a:effectLst/>
        </p:spPr>
        <p:txBody>
          <a:bodyPr wrap="square" rtlCol="0">
            <a:spAutoFit/>
          </a:bodyPr>
          <a:lstStyle/>
          <a:p>
            <a:r>
              <a:rPr lang="en-US" sz="2400" b="1">
                <a:effectLst>
                  <a:glow rad="88900">
                    <a:schemeClr val="bg1"/>
                  </a:glow>
                </a:effectLst>
                <a:cs typeface="Arial" panose="020B0604020202020204" pitchFamily="34" charset="0"/>
              </a:rPr>
              <a:t>Do you know the place in each picture?</a:t>
            </a:r>
            <a:endParaRPr lang="en-US" sz="24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487067" y="194965"/>
            <a:ext cx="5791070"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PLACES OF INTEREST</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0" name="Hộp Văn bản 9">
            <a:extLst>
              <a:ext uri="{FF2B5EF4-FFF2-40B4-BE49-F238E27FC236}">
                <a16:creationId xmlns:a16="http://schemas.microsoft.com/office/drawing/2014/main" id="{0D8E1668-8A1C-5239-9169-BFA696A7B224}"/>
              </a:ext>
            </a:extLst>
          </p:cNvPr>
          <p:cNvSpPr txBox="1"/>
          <p:nvPr/>
        </p:nvSpPr>
        <p:spPr>
          <a:xfrm>
            <a:off x="5165803" y="2351782"/>
            <a:ext cx="6643338" cy="1077218"/>
          </a:xfrm>
          <a:prstGeom prst="rect">
            <a:avLst/>
          </a:prstGeom>
          <a:noFill/>
        </p:spPr>
        <p:txBody>
          <a:bodyPr wrap="square">
            <a:spAutoFit/>
          </a:bodyPr>
          <a:lstStyle/>
          <a:p>
            <a:r>
              <a:rPr lang="en-US" sz="3200" b="1" dirty="0">
                <a:solidFill>
                  <a:srgbClr val="C00000"/>
                </a:solidFill>
                <a:effectLst/>
                <a:latin typeface="Source Sans Pro" panose="020B0503030403020204" pitchFamily="34" charset="0"/>
                <a:ea typeface="Source Sans Pro" panose="020B0503030403020204" pitchFamily="34" charset="0"/>
              </a:rPr>
              <a:t>- Picture 1: Nguyen Hue Pedestrian Street in Ho Chi Minh City. </a:t>
            </a:r>
            <a:endParaRPr lang="vi-VN" sz="3200" b="1" dirty="0">
              <a:solidFill>
                <a:srgbClr val="C00000"/>
              </a:solidFill>
              <a:latin typeface="Source Sans Pro" panose="020B0503030403020204" pitchFamily="34" charset="0"/>
              <a:ea typeface="Source Sans Pro" panose="020B0503030403020204" pitchFamily="34" charset="0"/>
            </a:endParaRPr>
          </a:p>
        </p:txBody>
      </p:sp>
      <p:sp>
        <p:nvSpPr>
          <p:cNvPr id="13" name="Hộp Văn bản 12">
            <a:extLst>
              <a:ext uri="{FF2B5EF4-FFF2-40B4-BE49-F238E27FC236}">
                <a16:creationId xmlns:a16="http://schemas.microsoft.com/office/drawing/2014/main" id="{69E9FCC2-A7F3-5271-20CB-4FF944FE33DE}"/>
              </a:ext>
            </a:extLst>
          </p:cNvPr>
          <p:cNvSpPr txBox="1"/>
          <p:nvPr/>
        </p:nvSpPr>
        <p:spPr>
          <a:xfrm>
            <a:off x="5303566" y="4469341"/>
            <a:ext cx="6643338" cy="1077218"/>
          </a:xfrm>
          <a:prstGeom prst="rect">
            <a:avLst/>
          </a:prstGeom>
          <a:noFill/>
        </p:spPr>
        <p:txBody>
          <a:bodyPr wrap="square">
            <a:spAutoFit/>
          </a:bodyPr>
          <a:lstStyle/>
          <a:p>
            <a:r>
              <a:rPr lang="en-US" sz="3200" b="1" dirty="0">
                <a:solidFill>
                  <a:schemeClr val="accent5">
                    <a:lumMod val="75000"/>
                  </a:schemeClr>
                </a:solidFill>
                <a:effectLst/>
                <a:latin typeface="Source Sans Pro" panose="020B0503030403020204" pitchFamily="34" charset="0"/>
                <a:ea typeface="Source Sans Pro" panose="020B0503030403020204" pitchFamily="34" charset="0"/>
              </a:rPr>
              <a:t>- Picture 2: Sydney Opera House in Sydney, Australia. </a:t>
            </a:r>
            <a:endParaRPr lang="vi-VN" sz="3200" b="1" dirty="0">
              <a:solidFill>
                <a:schemeClr val="accent5">
                  <a:lumMod val="75000"/>
                </a:schemeClr>
              </a:solidFill>
              <a:latin typeface="Source Sans Pro" panose="020B0503030403020204" pitchFamily="34" charset="0"/>
              <a:ea typeface="Source Sans Pro" panose="020B0503030403020204" pitchFamily="34" charset="0"/>
            </a:endParaRPr>
          </a:p>
        </p:txBody>
      </p:sp>
      <p:pic>
        <p:nvPicPr>
          <p:cNvPr id="3" name="Picture 2">
            <a:extLst>
              <a:ext uri="{FF2B5EF4-FFF2-40B4-BE49-F238E27FC236}">
                <a16:creationId xmlns:a16="http://schemas.microsoft.com/office/drawing/2014/main" id="{484E997D-D36D-1026-20DC-068D4C378AA1}"/>
              </a:ext>
            </a:extLst>
          </p:cNvPr>
          <p:cNvPicPr>
            <a:picLocks noChangeAspect="1"/>
          </p:cNvPicPr>
          <p:nvPr/>
        </p:nvPicPr>
        <p:blipFill>
          <a:blip r:embed="rId3"/>
          <a:stretch>
            <a:fillRect/>
          </a:stretch>
        </p:blipFill>
        <p:spPr>
          <a:xfrm>
            <a:off x="320156" y="1964900"/>
            <a:ext cx="4983409" cy="3973783"/>
          </a:xfrm>
          <a:prstGeom prst="rect">
            <a:avLst/>
          </a:prstGeom>
        </p:spPr>
      </p:pic>
    </p:spTree>
    <p:extLst>
      <p:ext uri="{BB962C8B-B14F-4D97-AF65-F5344CB8AC3E}">
        <p14:creationId xmlns:p14="http://schemas.microsoft.com/office/powerpoint/2010/main" val="206099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868247" y="1152307"/>
            <a:ext cx="11087133"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to Binh and Mira talking about a place of interest in their community. Fill in each blank with no more than TWO words and / or a number. </a:t>
            </a:r>
          </a:p>
        </p:txBody>
      </p:sp>
      <p:sp>
        <p:nvSpPr>
          <p:cNvPr id="16" name="Rounded Rectangle 15"/>
          <p:cNvSpPr/>
          <p:nvPr/>
        </p:nvSpPr>
        <p:spPr>
          <a:xfrm>
            <a:off x="182978" y="115230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235764" y="1049667"/>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4</a:t>
            </a:r>
            <a:endParaRPr lang="en-US" sz="4000" b="1" dirty="0">
              <a:solidFill>
                <a:schemeClr val="bg1"/>
              </a:solidFill>
              <a:latin typeface="Myriad Pro" pitchFamily="34" charset="0"/>
            </a:endParaRPr>
          </a:p>
        </p:txBody>
      </p:sp>
      <p:sp>
        <p:nvSpPr>
          <p:cNvPr id="8" name="TextBox 7"/>
          <p:cNvSpPr txBox="1"/>
          <p:nvPr/>
        </p:nvSpPr>
        <p:spPr>
          <a:xfrm>
            <a:off x="367990" y="186930"/>
            <a:ext cx="5843239"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PLACES OF INTEREST</a:t>
            </a:r>
          </a:p>
        </p:txBody>
      </p:sp>
      <p:pic>
        <p:nvPicPr>
          <p:cNvPr id="4" name="Hình ảnh 3">
            <a:extLst>
              <a:ext uri="{FF2B5EF4-FFF2-40B4-BE49-F238E27FC236}">
                <a16:creationId xmlns:a16="http://schemas.microsoft.com/office/drawing/2014/main" id="{B8BD9B95-596C-1064-D851-67400487D5D9}"/>
              </a:ext>
            </a:extLst>
          </p:cNvPr>
          <p:cNvPicPr>
            <a:picLocks noChangeAspect="1"/>
          </p:cNvPicPr>
          <p:nvPr/>
        </p:nvPicPr>
        <p:blipFill rotWithShape="1">
          <a:blip r:embed="rId3"/>
          <a:srcRect l="1092" r="689"/>
          <a:stretch/>
        </p:blipFill>
        <p:spPr>
          <a:xfrm>
            <a:off x="132178" y="2172875"/>
            <a:ext cx="11925300" cy="4161018"/>
          </a:xfrm>
          <a:prstGeom prst="rect">
            <a:avLst/>
          </a:prstGeom>
        </p:spPr>
      </p:pic>
      <p:sp>
        <p:nvSpPr>
          <p:cNvPr id="9" name="Hộp Văn bản 8">
            <a:extLst>
              <a:ext uri="{FF2B5EF4-FFF2-40B4-BE49-F238E27FC236}">
                <a16:creationId xmlns:a16="http://schemas.microsoft.com/office/drawing/2014/main" id="{21772D21-8A65-E78D-D156-2F51F4C0E97E}"/>
              </a:ext>
            </a:extLst>
          </p:cNvPr>
          <p:cNvSpPr txBox="1"/>
          <p:nvPr/>
        </p:nvSpPr>
        <p:spPr>
          <a:xfrm>
            <a:off x="5210270" y="2753226"/>
            <a:ext cx="1201543" cy="461665"/>
          </a:xfrm>
          <a:prstGeom prst="rect">
            <a:avLst/>
          </a:prstGeom>
          <a:noFill/>
        </p:spPr>
        <p:txBody>
          <a:bodyPr wrap="square">
            <a:spAutoFit/>
          </a:bodyPr>
          <a:lstStyle/>
          <a:p>
            <a:r>
              <a:rPr lang="en-US" sz="2400" b="1" dirty="0">
                <a:solidFill>
                  <a:srgbClr val="C00000"/>
                </a:solidFill>
                <a:effectLst/>
                <a:latin typeface="Source Sans Pro" panose="020B0503030403020204" pitchFamily="34" charset="0"/>
                <a:ea typeface="Source Sans Pro" panose="020B0503030403020204" pitchFamily="34" charset="0"/>
              </a:rPr>
              <a:t>one / 1</a:t>
            </a:r>
            <a:endParaRPr lang="vi-VN" sz="2400" b="1" dirty="0">
              <a:solidFill>
                <a:srgbClr val="C00000"/>
              </a:solidFill>
              <a:latin typeface="Source Sans Pro" panose="020B0503030403020204" pitchFamily="34" charset="0"/>
              <a:ea typeface="Source Sans Pro" panose="020B0503030403020204" pitchFamily="34" charset="0"/>
            </a:endParaRPr>
          </a:p>
        </p:txBody>
      </p:sp>
      <p:sp>
        <p:nvSpPr>
          <p:cNvPr id="10" name="Hộp Văn bản 9">
            <a:extLst>
              <a:ext uri="{FF2B5EF4-FFF2-40B4-BE49-F238E27FC236}">
                <a16:creationId xmlns:a16="http://schemas.microsoft.com/office/drawing/2014/main" id="{D6115360-777A-58D5-31BD-2B825FCDD92D}"/>
              </a:ext>
            </a:extLst>
          </p:cNvPr>
          <p:cNvSpPr txBox="1"/>
          <p:nvPr/>
        </p:nvSpPr>
        <p:spPr>
          <a:xfrm>
            <a:off x="6983314" y="3125095"/>
            <a:ext cx="1647730" cy="461665"/>
          </a:xfrm>
          <a:prstGeom prst="rect">
            <a:avLst/>
          </a:prstGeom>
          <a:noFill/>
        </p:spPr>
        <p:txBody>
          <a:bodyPr wrap="square">
            <a:spAutoFit/>
          </a:bodyPr>
          <a:lstStyle/>
          <a:p>
            <a:r>
              <a:rPr lang="en-US" sz="2400" b="1" dirty="0">
                <a:solidFill>
                  <a:srgbClr val="C00000"/>
                </a:solidFill>
                <a:latin typeface="Source Sans Pro" panose="020B0503030403020204" pitchFamily="34" charset="0"/>
                <a:ea typeface="Source Sans Pro" panose="020B0503030403020204" pitchFamily="34" charset="0"/>
              </a:rPr>
              <a:t>weekend</a:t>
            </a:r>
            <a:endParaRPr lang="vi-VN" sz="2400" b="1" dirty="0">
              <a:solidFill>
                <a:srgbClr val="C00000"/>
              </a:solidFill>
              <a:latin typeface="Source Sans Pro" panose="020B0503030403020204" pitchFamily="34" charset="0"/>
              <a:ea typeface="Source Sans Pro" panose="020B0503030403020204" pitchFamily="34" charset="0"/>
            </a:endParaRPr>
          </a:p>
        </p:txBody>
      </p:sp>
      <p:sp>
        <p:nvSpPr>
          <p:cNvPr id="11" name="Hộp Văn bản 10">
            <a:extLst>
              <a:ext uri="{FF2B5EF4-FFF2-40B4-BE49-F238E27FC236}">
                <a16:creationId xmlns:a16="http://schemas.microsoft.com/office/drawing/2014/main" id="{BD736CFA-7B15-1C0C-3C46-69C52B3A2F81}"/>
              </a:ext>
            </a:extLst>
          </p:cNvPr>
          <p:cNvSpPr txBox="1"/>
          <p:nvPr/>
        </p:nvSpPr>
        <p:spPr>
          <a:xfrm>
            <a:off x="10412663" y="3065016"/>
            <a:ext cx="1542717" cy="830997"/>
          </a:xfrm>
          <a:prstGeom prst="rect">
            <a:avLst/>
          </a:prstGeom>
          <a:noFill/>
        </p:spPr>
        <p:txBody>
          <a:bodyPr wrap="square">
            <a:spAutoFit/>
          </a:bodyPr>
          <a:lstStyle/>
          <a:p>
            <a:r>
              <a:rPr lang="en-US" sz="2400" b="1" dirty="0" err="1">
                <a:solidFill>
                  <a:srgbClr val="C00000"/>
                </a:solidFill>
                <a:latin typeface="Source Sans Pro" panose="020B0503030403020204" pitchFamily="34" charset="0"/>
                <a:ea typeface="Source Sans Pro" panose="020B0503030403020204" pitchFamily="34" charset="0"/>
              </a:rPr>
              <a:t>favourite</a:t>
            </a:r>
            <a:r>
              <a:rPr lang="en-US" sz="2400" b="1" dirty="0">
                <a:solidFill>
                  <a:srgbClr val="C00000"/>
                </a:solidFill>
                <a:latin typeface="Source Sans Pro" panose="020B0503030403020204" pitchFamily="34" charset="0"/>
                <a:ea typeface="Source Sans Pro" panose="020B0503030403020204" pitchFamily="34" charset="0"/>
              </a:rPr>
              <a:t> books</a:t>
            </a:r>
            <a:endParaRPr lang="vi-VN" sz="2400" b="1" dirty="0">
              <a:solidFill>
                <a:srgbClr val="C00000"/>
              </a:solidFill>
              <a:latin typeface="Source Sans Pro" panose="020B0503030403020204" pitchFamily="34" charset="0"/>
              <a:ea typeface="Source Sans Pro" panose="020B0503030403020204" pitchFamily="34" charset="0"/>
            </a:endParaRPr>
          </a:p>
        </p:txBody>
      </p:sp>
      <p:sp>
        <p:nvSpPr>
          <p:cNvPr id="14" name="Hộp Văn bản 13">
            <a:extLst>
              <a:ext uri="{FF2B5EF4-FFF2-40B4-BE49-F238E27FC236}">
                <a16:creationId xmlns:a16="http://schemas.microsoft.com/office/drawing/2014/main" id="{08D2B8F8-58C8-1D19-CDEA-0F6FDB612EA8}"/>
              </a:ext>
            </a:extLst>
          </p:cNvPr>
          <p:cNvSpPr txBox="1"/>
          <p:nvPr/>
        </p:nvSpPr>
        <p:spPr>
          <a:xfrm>
            <a:off x="5234569" y="4081894"/>
            <a:ext cx="1542717" cy="461665"/>
          </a:xfrm>
          <a:prstGeom prst="rect">
            <a:avLst/>
          </a:prstGeom>
          <a:noFill/>
        </p:spPr>
        <p:txBody>
          <a:bodyPr wrap="square">
            <a:spAutoFit/>
          </a:bodyPr>
          <a:lstStyle/>
          <a:p>
            <a:r>
              <a:rPr lang="en-US" sz="2400" b="1" dirty="0">
                <a:solidFill>
                  <a:srgbClr val="C00000"/>
                </a:solidFill>
                <a:latin typeface="Source Sans Pro" panose="020B0503030403020204" pitchFamily="34" charset="0"/>
                <a:ea typeface="Source Sans Pro" panose="020B0503030403020204" pitchFamily="34" charset="0"/>
              </a:rPr>
              <a:t>five / 5</a:t>
            </a:r>
            <a:endParaRPr lang="vi-VN" sz="2400" b="1" dirty="0">
              <a:solidFill>
                <a:srgbClr val="C00000"/>
              </a:solidFill>
              <a:latin typeface="Source Sans Pro" panose="020B0503030403020204" pitchFamily="34" charset="0"/>
              <a:ea typeface="Source Sans Pro" panose="020B0503030403020204" pitchFamily="34" charset="0"/>
            </a:endParaRPr>
          </a:p>
        </p:txBody>
      </p:sp>
      <p:sp>
        <p:nvSpPr>
          <p:cNvPr id="15" name="Hộp Văn bản 14">
            <a:extLst>
              <a:ext uri="{FF2B5EF4-FFF2-40B4-BE49-F238E27FC236}">
                <a16:creationId xmlns:a16="http://schemas.microsoft.com/office/drawing/2014/main" id="{D87F1BBB-F89B-8248-BC82-C350A07C740B}"/>
              </a:ext>
            </a:extLst>
          </p:cNvPr>
          <p:cNvSpPr txBox="1"/>
          <p:nvPr/>
        </p:nvSpPr>
        <p:spPr>
          <a:xfrm>
            <a:off x="8869946" y="4884120"/>
            <a:ext cx="1542717" cy="461665"/>
          </a:xfrm>
          <a:prstGeom prst="rect">
            <a:avLst/>
          </a:prstGeom>
          <a:noFill/>
        </p:spPr>
        <p:txBody>
          <a:bodyPr wrap="square">
            <a:spAutoFit/>
          </a:bodyPr>
          <a:lstStyle/>
          <a:p>
            <a:r>
              <a:rPr lang="en-US" sz="2400" b="1" dirty="0">
                <a:solidFill>
                  <a:srgbClr val="C00000"/>
                </a:solidFill>
                <a:latin typeface="Source Sans Pro" panose="020B0503030403020204" pitchFamily="34" charset="0"/>
                <a:ea typeface="Source Sans Pro" panose="020B0503030403020204" pitchFamily="34" charset="0"/>
              </a:rPr>
              <a:t>feeding</a:t>
            </a:r>
            <a:endParaRPr lang="vi-VN" sz="2400" b="1" dirty="0">
              <a:solidFill>
                <a:srgbClr val="C00000"/>
              </a:solidFill>
              <a:latin typeface="Source Sans Pro" panose="020B0503030403020204" pitchFamily="34" charset="0"/>
              <a:ea typeface="Source Sans Pro" panose="020B0503030403020204" pitchFamily="34" charset="0"/>
            </a:endParaRPr>
          </a:p>
        </p:txBody>
      </p:sp>
      <p:sp>
        <p:nvSpPr>
          <p:cNvPr id="21" name="Hộp Văn bản 20">
            <a:extLst>
              <a:ext uri="{FF2B5EF4-FFF2-40B4-BE49-F238E27FC236}">
                <a16:creationId xmlns:a16="http://schemas.microsoft.com/office/drawing/2014/main" id="{60EF5E82-70B6-CE9F-1E81-2D38907E30E8}"/>
              </a:ext>
            </a:extLst>
          </p:cNvPr>
          <p:cNvSpPr txBox="1"/>
          <p:nvPr/>
        </p:nvSpPr>
        <p:spPr>
          <a:xfrm>
            <a:off x="8869946" y="5761107"/>
            <a:ext cx="1542717" cy="461665"/>
          </a:xfrm>
          <a:prstGeom prst="rect">
            <a:avLst/>
          </a:prstGeom>
          <a:noFill/>
        </p:spPr>
        <p:txBody>
          <a:bodyPr wrap="square">
            <a:spAutoFit/>
          </a:bodyPr>
          <a:lstStyle/>
          <a:p>
            <a:r>
              <a:rPr lang="en-US" sz="2400" b="1" dirty="0">
                <a:solidFill>
                  <a:srgbClr val="C00000"/>
                </a:solidFill>
                <a:latin typeface="Source Sans Pro" panose="020B0503030403020204" pitchFamily="34" charset="0"/>
                <a:ea typeface="Source Sans Pro" panose="020B0503030403020204" pitchFamily="34" charset="0"/>
              </a:rPr>
              <a:t>a drink</a:t>
            </a:r>
            <a:endParaRPr lang="vi-VN" sz="2400" b="1" dirty="0">
              <a:solidFill>
                <a:srgbClr val="C0000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52922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4" grpId="0"/>
      <p:bldP spid="15"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327856"/>
            <a:ext cx="10815315"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pairs. Ask and answer about your </a:t>
            </a:r>
            <a:r>
              <a:rPr lang="en-US" sz="2800" b="1" dirty="0" err="1">
                <a:effectLst>
                  <a:glow rad="88900">
                    <a:schemeClr val="bg1"/>
                  </a:glow>
                </a:effectLst>
                <a:cs typeface="Arial" panose="020B0604020202020204" pitchFamily="34" charset="0"/>
              </a:rPr>
              <a:t>favourite</a:t>
            </a:r>
            <a:r>
              <a:rPr lang="en-US" sz="2800" b="1" dirty="0">
                <a:effectLst>
                  <a:glow rad="88900">
                    <a:schemeClr val="bg1"/>
                  </a:glow>
                </a:effectLst>
                <a:cs typeface="Arial" panose="020B0604020202020204" pitchFamily="34" charset="0"/>
              </a:rPr>
              <a:t> places of interest. Use the questions below.</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487066" y="194965"/>
            <a:ext cx="5607761"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PLACES OF INTEREST</a:t>
            </a:r>
          </a:p>
        </p:txBody>
      </p:sp>
      <p:sp>
        <p:nvSpPr>
          <p:cNvPr id="10" name="Hộp Văn bản 9">
            <a:extLst>
              <a:ext uri="{FF2B5EF4-FFF2-40B4-BE49-F238E27FC236}">
                <a16:creationId xmlns:a16="http://schemas.microsoft.com/office/drawing/2014/main" id="{C0F8F5C6-5AAD-FA22-C50B-BB1927F99932}"/>
              </a:ext>
            </a:extLst>
          </p:cNvPr>
          <p:cNvSpPr txBox="1"/>
          <p:nvPr/>
        </p:nvSpPr>
        <p:spPr>
          <a:xfrm>
            <a:off x="1026018" y="2703951"/>
            <a:ext cx="7568889" cy="2976008"/>
          </a:xfrm>
          <a:prstGeom prst="rect">
            <a:avLst/>
          </a:prstGeom>
          <a:noFill/>
        </p:spPr>
        <p:txBody>
          <a:bodyPr wrap="square">
            <a:spAutoFit/>
          </a:bodyPr>
          <a:lstStyle/>
          <a:p>
            <a:pPr>
              <a:lnSpc>
                <a:spcPct val="150000"/>
              </a:lnSpc>
            </a:pPr>
            <a:r>
              <a:rPr lang="en-US" sz="3200" i="1" dirty="0">
                <a:solidFill>
                  <a:srgbClr val="242021"/>
                </a:solidFill>
                <a:effectLst/>
                <a:latin typeface="Aptos Display" panose="020B0004020202020204" pitchFamily="34" charset="0"/>
              </a:rPr>
              <a:t>– What is your </a:t>
            </a:r>
            <a:r>
              <a:rPr lang="en-US" sz="3200" i="1" dirty="0" err="1">
                <a:solidFill>
                  <a:srgbClr val="242021"/>
                </a:solidFill>
                <a:effectLst/>
                <a:latin typeface="Aptos Display" panose="020B0004020202020204" pitchFamily="34" charset="0"/>
              </a:rPr>
              <a:t>favourite</a:t>
            </a:r>
            <a:r>
              <a:rPr lang="en-US" sz="3200" i="1" dirty="0">
                <a:solidFill>
                  <a:srgbClr val="242021"/>
                </a:solidFill>
                <a:effectLst/>
                <a:latin typeface="Aptos Display" panose="020B0004020202020204" pitchFamily="34" charset="0"/>
              </a:rPr>
              <a:t> place of interest?</a:t>
            </a:r>
            <a:br>
              <a:rPr lang="en-US" sz="3200" i="1" dirty="0">
                <a:solidFill>
                  <a:srgbClr val="242021"/>
                </a:solidFill>
                <a:effectLst/>
                <a:latin typeface="Aptos Display" panose="020B0004020202020204" pitchFamily="34" charset="0"/>
              </a:rPr>
            </a:br>
            <a:r>
              <a:rPr lang="en-US" sz="3200" i="1" dirty="0">
                <a:solidFill>
                  <a:srgbClr val="242021"/>
                </a:solidFill>
                <a:effectLst/>
                <a:latin typeface="Aptos Display" panose="020B0004020202020204" pitchFamily="34" charset="0"/>
              </a:rPr>
              <a:t>– How far is it from your house?</a:t>
            </a:r>
            <a:br>
              <a:rPr lang="en-US" sz="3200" i="1" dirty="0">
                <a:solidFill>
                  <a:srgbClr val="242021"/>
                </a:solidFill>
                <a:effectLst/>
                <a:latin typeface="Aptos Display" panose="020B0004020202020204" pitchFamily="34" charset="0"/>
              </a:rPr>
            </a:br>
            <a:r>
              <a:rPr lang="en-US" sz="3200" i="1" dirty="0">
                <a:solidFill>
                  <a:srgbClr val="242021"/>
                </a:solidFill>
                <a:effectLst/>
                <a:latin typeface="Aptos Display" panose="020B0004020202020204" pitchFamily="34" charset="0"/>
              </a:rPr>
              <a:t>– How often do you go to that place?</a:t>
            </a:r>
            <a:br>
              <a:rPr lang="en-US" sz="3200" i="1" dirty="0">
                <a:solidFill>
                  <a:srgbClr val="242021"/>
                </a:solidFill>
                <a:effectLst/>
                <a:latin typeface="Aptos Display" panose="020B0004020202020204" pitchFamily="34" charset="0"/>
              </a:rPr>
            </a:br>
            <a:r>
              <a:rPr lang="en-US" sz="3200" i="1" dirty="0">
                <a:solidFill>
                  <a:srgbClr val="242021"/>
                </a:solidFill>
                <a:effectLst/>
                <a:latin typeface="Aptos Display" panose="020B0004020202020204" pitchFamily="34" charset="0"/>
              </a:rPr>
              <a:t>– What do you do there?</a:t>
            </a:r>
            <a:r>
              <a:rPr lang="en-US" sz="3200" i="1" dirty="0">
                <a:latin typeface="Aptos Display" panose="020B0004020202020204" pitchFamily="34" charset="0"/>
              </a:rPr>
              <a:t> </a:t>
            </a:r>
            <a:endParaRPr lang="vi-VN" sz="3200" i="1" dirty="0">
              <a:latin typeface="Aptos Display" panose="020B0004020202020204" pitchFamily="34" charset="0"/>
            </a:endParaRPr>
          </a:p>
        </p:txBody>
      </p:sp>
    </p:spTree>
    <p:extLst>
      <p:ext uri="{BB962C8B-B14F-4D97-AF65-F5344CB8AC3E}">
        <p14:creationId xmlns:p14="http://schemas.microsoft.com/office/powerpoint/2010/main" val="797545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327856"/>
            <a:ext cx="10815315"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pairs. Ask and answer about your </a:t>
            </a:r>
            <a:r>
              <a:rPr lang="en-US" sz="2800" b="1" dirty="0" err="1">
                <a:effectLst>
                  <a:glow rad="88900">
                    <a:schemeClr val="bg1"/>
                  </a:glow>
                </a:effectLst>
                <a:cs typeface="Arial" panose="020B0604020202020204" pitchFamily="34" charset="0"/>
              </a:rPr>
              <a:t>favourite</a:t>
            </a:r>
            <a:r>
              <a:rPr lang="en-US" sz="2800" b="1" dirty="0">
                <a:effectLst>
                  <a:glow rad="88900">
                    <a:schemeClr val="bg1"/>
                  </a:glow>
                </a:effectLst>
                <a:cs typeface="Arial" panose="020B0604020202020204" pitchFamily="34" charset="0"/>
              </a:rPr>
              <a:t> places of interest. Use the questions below.</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487066" y="194965"/>
            <a:ext cx="5607761"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PLACES OF INTEREST</a:t>
            </a:r>
          </a:p>
        </p:txBody>
      </p:sp>
      <p:sp>
        <p:nvSpPr>
          <p:cNvPr id="2" name="Hộp Văn bản 1">
            <a:extLst>
              <a:ext uri="{FF2B5EF4-FFF2-40B4-BE49-F238E27FC236}">
                <a16:creationId xmlns:a16="http://schemas.microsoft.com/office/drawing/2014/main" id="{22C62EB6-9434-564F-1965-5E17673A171F}"/>
              </a:ext>
            </a:extLst>
          </p:cNvPr>
          <p:cNvSpPr txBox="1"/>
          <p:nvPr/>
        </p:nvSpPr>
        <p:spPr>
          <a:xfrm>
            <a:off x="628983" y="2454518"/>
            <a:ext cx="10945983" cy="3854325"/>
          </a:xfrm>
          <a:prstGeom prst="rect">
            <a:avLst/>
          </a:prstGeom>
          <a:noFill/>
        </p:spPr>
        <p:txBody>
          <a:bodyPr wrap="square">
            <a:spAutoFit/>
          </a:bodyPr>
          <a:lstStyle/>
          <a:p>
            <a:r>
              <a:rPr lang="en-US" sz="2800" b="1" i="0" dirty="0">
                <a:solidFill>
                  <a:schemeClr val="accent1">
                    <a:lumMod val="75000"/>
                  </a:schemeClr>
                </a:solidFill>
                <a:effectLst/>
                <a:latin typeface="Aptos Narrow" panose="020B0004020202020204" pitchFamily="34" charset="0"/>
              </a:rPr>
              <a:t>Example:</a:t>
            </a:r>
          </a:p>
          <a:p>
            <a:pPr>
              <a:lnSpc>
                <a:spcPct val="200000"/>
              </a:lnSpc>
            </a:pPr>
            <a:r>
              <a:rPr lang="en-US" sz="2800" b="1" i="1" dirty="0">
                <a:effectLst/>
                <a:latin typeface="Aptos Narrow" panose="020B0004020202020204" pitchFamily="34" charset="0"/>
              </a:rPr>
              <a:t>Lan’s </a:t>
            </a:r>
            <a:r>
              <a:rPr lang="en-US" sz="2800" b="1" i="1" dirty="0" err="1">
                <a:effectLst/>
                <a:latin typeface="Aptos Narrow" panose="020B0004020202020204" pitchFamily="34" charset="0"/>
              </a:rPr>
              <a:t>favourite</a:t>
            </a:r>
            <a:r>
              <a:rPr lang="en-US" sz="2800" b="1" i="1" dirty="0">
                <a:effectLst/>
                <a:latin typeface="Aptos Narrow" panose="020B0004020202020204" pitchFamily="34" charset="0"/>
              </a:rPr>
              <a:t> place of interest is Tao Dan Park. It’s only one </a:t>
            </a:r>
            <a:r>
              <a:rPr lang="en-US" sz="2800" b="1" i="1" dirty="0" err="1">
                <a:effectLst/>
                <a:latin typeface="Aptos Narrow" panose="020B0004020202020204" pitchFamily="34" charset="0"/>
              </a:rPr>
              <a:t>kilometre</a:t>
            </a:r>
            <a:r>
              <a:rPr lang="en-US" sz="2800" b="1" i="1" dirty="0">
                <a:effectLst/>
                <a:latin typeface="Aptos Narrow" panose="020B0004020202020204" pitchFamily="34" charset="0"/>
              </a:rPr>
              <a:t> from her house, so she goes there every weekend with her mother and sister. There they walk, do some exercises and enjoy the fresh air. Sometimes they also cycle around the park.</a:t>
            </a:r>
          </a:p>
        </p:txBody>
      </p:sp>
    </p:spTree>
    <p:extLst>
      <p:ext uri="{BB962C8B-B14F-4D97-AF65-F5344CB8AC3E}">
        <p14:creationId xmlns:p14="http://schemas.microsoft.com/office/powerpoint/2010/main" val="3137335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17375" y="1289230"/>
            <a:ext cx="1898388"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Wrap-up</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487067" y="2344581"/>
            <a:ext cx="7954406" cy="2499467"/>
          </a:xfrm>
          <a:prstGeom prst="rect">
            <a:avLst/>
          </a:prstGeom>
          <a:noFill/>
        </p:spPr>
        <p:txBody>
          <a:bodyPr wrap="square" rtlCol="0">
            <a:spAutoFit/>
          </a:bodyPr>
          <a:lstStyle/>
          <a:p>
            <a:pPr>
              <a:lnSpc>
                <a:spcPct val="150000"/>
              </a:lnSpc>
            </a:pPr>
            <a:r>
              <a:rPr lang="en-US" sz="3600" dirty="0"/>
              <a:t>What have we learnt in this lesson?</a:t>
            </a:r>
          </a:p>
          <a:p>
            <a:pPr marL="457200" indent="-457200">
              <a:lnSpc>
                <a:spcPct val="150000"/>
              </a:lnSpc>
              <a:buFont typeface="Wingdings" panose="05000000000000000000" pitchFamily="2" charset="2"/>
              <a:buChar char="ü"/>
            </a:pPr>
            <a:r>
              <a:rPr lang="en-US" sz="3600" dirty="0"/>
              <a:t>How to seek for help and respond;</a:t>
            </a:r>
          </a:p>
          <a:p>
            <a:pPr marL="457200" indent="-457200">
              <a:lnSpc>
                <a:spcPct val="150000"/>
              </a:lnSpc>
              <a:buFont typeface="Wingdings" panose="05000000000000000000" pitchFamily="2" charset="2"/>
              <a:buChar char="ü"/>
            </a:pPr>
            <a:r>
              <a:rPr lang="en-US" sz="3600" dirty="0"/>
              <a:t>Some famous places of interest.</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7066" y="2190450"/>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5" y="1278761"/>
            <a:ext cx="1998504"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Homework</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8673" y="11864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487067" y="2594765"/>
            <a:ext cx="8149852" cy="837473"/>
          </a:xfrm>
          <a:prstGeom prst="rect">
            <a:avLst/>
          </a:prstGeom>
          <a:noFill/>
        </p:spPr>
        <p:txBody>
          <a:bodyPr wrap="square" rtlCol="0">
            <a:spAutoFit/>
          </a:bodyPr>
          <a:lstStyle/>
          <a:p>
            <a:pPr>
              <a:lnSpc>
                <a:spcPct val="150000"/>
              </a:lnSpc>
            </a:pPr>
            <a:r>
              <a:rPr lang="en-US" sz="3600" dirty="0"/>
              <a:t>- Do exercises in the Workbook.</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0651" y="2395778"/>
            <a:ext cx="3044282" cy="3044282"/>
          </a:xfrm>
          <a:prstGeom prst="rect">
            <a:avLst/>
          </a:prstGeom>
        </p:spPr>
      </p:pic>
    </p:spTree>
    <p:extLst>
      <p:ext uri="{BB962C8B-B14F-4D97-AF65-F5344CB8AC3E}">
        <p14:creationId xmlns:p14="http://schemas.microsoft.com/office/powerpoint/2010/main" val="387957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70195"/>
            <a:ext cx="6096000" cy="646331"/>
          </a:xfrm>
          <a:prstGeom prst="rect">
            <a:avLst/>
          </a:prstGeom>
        </p:spPr>
        <p:txBody>
          <a:bodyPr>
            <a:spAutoFit/>
          </a:bodyPr>
          <a:lstStyle/>
          <a:p>
            <a:pPr algn="ctr"/>
            <a:r>
              <a:rPr lang="en-GB" b="1">
                <a:solidFill>
                  <a:schemeClr val="bg1"/>
                </a:solidFill>
                <a:latin typeface="Calibri" panose="020F0502020204030204" pitchFamily="34" charset="0"/>
              </a:rPr>
              <a:t>Website: </a:t>
            </a:r>
            <a:r>
              <a:rPr lang="en-GB" b="1" i="1">
                <a:solidFill>
                  <a:schemeClr val="bg1"/>
                </a:solidFill>
                <a:latin typeface="Calibri" panose="020F0502020204030204" pitchFamily="34" charset="0"/>
              </a:rPr>
              <a:t>hoclieu.vn</a:t>
            </a:r>
            <a:endParaRPr lang="en-GB">
              <a:solidFill>
                <a:schemeClr val="bg1"/>
              </a:solidFill>
            </a:endParaRPr>
          </a:p>
          <a:p>
            <a:pPr algn="ctr"/>
            <a:r>
              <a:rPr lang="en-GB" b="1">
                <a:solidFill>
                  <a:schemeClr val="bg1"/>
                </a:solidFill>
                <a:latin typeface="Calibri" panose="020F0502020204030204" pitchFamily="34" charset="0"/>
              </a:rPr>
              <a:t>Fanpage: </a:t>
            </a:r>
            <a:r>
              <a:rPr lang="en-GB" b="1" i="1">
                <a:solidFill>
                  <a:schemeClr val="bg1"/>
                </a:solidFill>
                <a:latin typeface="Calibri" panose="020F0502020204030204" pitchFamily="34" charset="0"/>
              </a:rPr>
              <a:t>facebook.com/www.tienganhglobalsuccess.vn/</a:t>
            </a:r>
            <a:endParaRPr lang="en-GB">
              <a:solidFill>
                <a:schemeClr val="bg1"/>
              </a:solidFill>
            </a:endParaRPr>
          </a:p>
        </p:txBody>
      </p:sp>
    </p:spTree>
    <p:extLst>
      <p:ext uri="{BB962C8B-B14F-4D97-AF65-F5344CB8AC3E}">
        <p14:creationId xmlns:p14="http://schemas.microsoft.com/office/powerpoint/2010/main" val="2453337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72" y="-7620"/>
            <a:ext cx="12192000" cy="1083309"/>
            <a:chOff x="7620" y="-7620"/>
            <a:chExt cx="12192000" cy="1083309"/>
          </a:xfrm>
        </p:grpSpPr>
        <p:sp>
          <p:nvSpPr>
            <p:cNvPr id="23" name="Round Single Corner Rectangle 22"/>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311098" y="1904878"/>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836656" y="1940421"/>
            <a:ext cx="4712984" cy="523220"/>
          </a:xfrm>
          <a:prstGeom prst="rect">
            <a:avLst/>
          </a:prstGeom>
          <a:noFill/>
        </p:spPr>
        <p:txBody>
          <a:bodyPr wrap="square" rtlCol="0">
            <a:spAutoFit/>
          </a:bodyPr>
          <a:lstStyle/>
          <a:p>
            <a:r>
              <a:rPr lang="en-US" sz="2800" b="1" dirty="0">
                <a:solidFill>
                  <a:schemeClr val="bg1"/>
                </a:solidFill>
              </a:rPr>
              <a:t>LESSON 4: COMMUNICATION</a:t>
            </a: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1" y="88279"/>
            <a:ext cx="6521108" cy="707886"/>
          </a:xfrm>
          <a:prstGeom prst="rect">
            <a:avLst/>
          </a:prstGeom>
          <a:noFill/>
        </p:spPr>
        <p:txBody>
          <a:bodyPr wrap="square" rtlCol="0">
            <a:spAutoFit/>
          </a:bodyPr>
          <a:lstStyle/>
          <a:p>
            <a:r>
              <a:rPr lang="en-US" sz="4000" b="1">
                <a:solidFill>
                  <a:schemeClr val="bg1"/>
                </a:solidFill>
                <a:latin typeface="Myriad Pro" pitchFamily="34" charset="0"/>
              </a:rPr>
              <a:t>LOCAL COMMUNITY</a:t>
            </a:r>
            <a:endParaRPr lang="en-US" sz="4000" b="1" dirty="0">
              <a:solidFill>
                <a:schemeClr val="bg1"/>
              </a:solidFill>
              <a:latin typeface="Myriad Pro" pitchFamily="34" charset="0"/>
            </a:endParaRP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7" name="TextBox 16"/>
          <p:cNvSpPr txBox="1"/>
          <p:nvPr/>
        </p:nvSpPr>
        <p:spPr>
          <a:xfrm>
            <a:off x="2243706" y="95637"/>
            <a:ext cx="730394" cy="707886"/>
          </a:xfrm>
          <a:prstGeom prst="rect">
            <a:avLst/>
          </a:prstGeom>
          <a:noFill/>
        </p:spPr>
        <p:txBody>
          <a:bodyPr wrap="square" rtlCol="0">
            <a:spAutoFit/>
          </a:bodyPr>
          <a:lstStyle/>
          <a:p>
            <a:pPr algn="ctr"/>
            <a:r>
              <a:rPr lang="en-US" sz="4000" b="1">
                <a:solidFill>
                  <a:schemeClr val="bg1"/>
                </a:solidFill>
                <a:latin typeface="Myriad Pro" pitchFamily="34" charset="0"/>
              </a:rPr>
              <a:t>1</a:t>
            </a:r>
            <a:endParaRPr lang="en-US" sz="4000" b="1" dirty="0">
              <a:solidFill>
                <a:schemeClr val="bg1"/>
              </a:solidFill>
              <a:latin typeface="Myriad Pro" pitchFamily="34" charset="0"/>
            </a:endParaRPr>
          </a:p>
        </p:txBody>
      </p:sp>
      <p:grpSp>
        <p:nvGrpSpPr>
          <p:cNvPr id="7" name="Group 6"/>
          <p:cNvGrpSpPr/>
          <p:nvPr/>
        </p:nvGrpSpPr>
        <p:grpSpPr>
          <a:xfrm>
            <a:off x="2766630" y="1753239"/>
            <a:ext cx="990895" cy="941618"/>
            <a:chOff x="2766630" y="1746890"/>
            <a:chExt cx="990895" cy="941618"/>
          </a:xfrm>
        </p:grpSpPr>
        <p:pic>
          <p:nvPicPr>
            <p:cNvPr id="35" name="Picture 34"/>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6" name="Picture 5"/>
            <p:cNvPicPr>
              <a:picLocks noChangeAspect="1"/>
            </p:cNvPicPr>
            <p:nvPr/>
          </p:nvPicPr>
          <p:blipFill rotWithShape="1">
            <a:blip r:embed="rId4"/>
            <a:srcRect t="5582"/>
            <a:stretch/>
          </p:blipFill>
          <p:spPr>
            <a:xfrm>
              <a:off x="2906617" y="1968106"/>
              <a:ext cx="710920" cy="499184"/>
            </a:xfrm>
            <a:prstGeom prst="rect">
              <a:avLst/>
            </a:prstGeom>
          </p:spPr>
        </p:pic>
      </p:grpSp>
      <p:pic>
        <p:nvPicPr>
          <p:cNvPr id="4" name="Hình ảnh 3">
            <a:extLst>
              <a:ext uri="{FF2B5EF4-FFF2-40B4-BE49-F238E27FC236}">
                <a16:creationId xmlns:a16="http://schemas.microsoft.com/office/drawing/2014/main" id="{241DDAE9-C9B2-E4A9-6902-E9AF52CE7C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7931" y="2872228"/>
            <a:ext cx="3773794" cy="2910508"/>
          </a:xfrm>
          <a:prstGeom prst="rect">
            <a:avLst/>
          </a:prstGeom>
        </p:spPr>
      </p:pic>
    </p:spTree>
    <p:extLst>
      <p:ext uri="{BB962C8B-B14F-4D97-AF65-F5344CB8AC3E}">
        <p14:creationId xmlns:p14="http://schemas.microsoft.com/office/powerpoint/2010/main" val="252621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315580" y="2232538"/>
            <a:ext cx="1835914" cy="61760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EVERYDAY ENGLISH</a:t>
            </a:r>
            <a:endParaRPr lang="en-GB" b="1" dirty="0">
              <a:solidFill>
                <a:schemeClr val="tx1"/>
              </a:solidFill>
            </a:endParaRPr>
          </a:p>
        </p:txBody>
      </p:sp>
      <p:sp>
        <p:nvSpPr>
          <p:cNvPr id="18" name="Rounded Rectangle 17"/>
          <p:cNvSpPr/>
          <p:nvPr/>
        </p:nvSpPr>
        <p:spPr>
          <a:xfrm>
            <a:off x="669161" y="3988063"/>
            <a:ext cx="1835914" cy="60144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PLACES OF INTEREST</a:t>
            </a:r>
            <a:endParaRPr lang="en-GB" b="1" dirty="0">
              <a:solidFill>
                <a:schemeClr val="tx1"/>
              </a:solidFill>
            </a:endParaRPr>
          </a:p>
        </p:txBody>
      </p:sp>
      <p:sp>
        <p:nvSpPr>
          <p:cNvPr id="20" name="Rectangle 19"/>
          <p:cNvSpPr/>
          <p:nvPr/>
        </p:nvSpPr>
        <p:spPr>
          <a:xfrm>
            <a:off x="5467050" y="1234448"/>
            <a:ext cx="6520179" cy="618004"/>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Warm up: Phrasal verbs revision.</a:t>
            </a:r>
          </a:p>
        </p:txBody>
      </p:sp>
      <p:sp>
        <p:nvSpPr>
          <p:cNvPr id="21" name="Rectangle 20"/>
          <p:cNvSpPr/>
          <p:nvPr/>
        </p:nvSpPr>
        <p:spPr>
          <a:xfrm>
            <a:off x="5456954" y="2008673"/>
            <a:ext cx="6540369" cy="1512091"/>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Seeking for help and responding.</a:t>
            </a:r>
          </a:p>
          <a:p>
            <a:r>
              <a:rPr lang="en-US" dirty="0">
                <a:solidFill>
                  <a:schemeClr val="tx1"/>
                </a:solidFill>
              </a:rPr>
              <a:t>- Task 1: Listen and read the conversations. Pay attention to the highlighted parts.</a:t>
            </a:r>
          </a:p>
          <a:p>
            <a:r>
              <a:rPr lang="en-US" dirty="0">
                <a:solidFill>
                  <a:schemeClr val="tx1"/>
                </a:solidFill>
              </a:rPr>
              <a:t>- Task 2: Work in pairs. Ask for help and respond in the following situations. </a:t>
            </a:r>
          </a:p>
        </p:txBody>
      </p:sp>
      <p:sp>
        <p:nvSpPr>
          <p:cNvPr id="22" name="Rectangle 21"/>
          <p:cNvSpPr/>
          <p:nvPr/>
        </p:nvSpPr>
        <p:spPr>
          <a:xfrm>
            <a:off x="5467050" y="3676985"/>
            <a:ext cx="6536433" cy="1926493"/>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Task 3: Do you know the place in each picture?</a:t>
            </a:r>
          </a:p>
          <a:p>
            <a:pPr marR="0">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Task 4: Listen to Binh and Mira talking about a place of interest in their community. Fill in each blank with no more than TWO words and / or a number.</a:t>
            </a:r>
          </a:p>
          <a:p>
            <a:pPr marR="0">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Task 5: Work in pairs. ask and answer about your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favourite</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places of interest. Use the questions below.</a:t>
            </a:r>
          </a:p>
        </p:txBody>
      </p:sp>
      <p:cxnSp>
        <p:nvCxnSpPr>
          <p:cNvPr id="24" name="Curved Connector 23"/>
          <p:cNvCxnSpPr>
            <a:cxnSpLocks/>
            <a:stCxn id="16" idx="3"/>
            <a:endCxn id="17" idx="0"/>
          </p:cNvCxnSpPr>
          <p:nvPr/>
        </p:nvCxnSpPr>
        <p:spPr>
          <a:xfrm>
            <a:off x="2505075" y="1409153"/>
            <a:ext cx="728462" cy="82338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cxnSpLocks/>
            <a:stCxn id="17" idx="1"/>
            <a:endCxn id="18" idx="0"/>
          </p:cNvCxnSpPr>
          <p:nvPr/>
        </p:nvCxnSpPr>
        <p:spPr>
          <a:xfrm rot="10800000" flipV="1">
            <a:off x="1587118" y="2541341"/>
            <a:ext cx="728462" cy="1446721"/>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27" name="Rounded Rectangle 26"/>
          <p:cNvSpPr/>
          <p:nvPr/>
        </p:nvSpPr>
        <p:spPr>
          <a:xfrm>
            <a:off x="2484386" y="5727428"/>
            <a:ext cx="2129795" cy="604154"/>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cxnSp>
        <p:nvCxnSpPr>
          <p:cNvPr id="28" name="Curved Connector 27"/>
          <p:cNvCxnSpPr>
            <a:cxnSpLocks/>
            <a:stCxn id="18" idx="2"/>
            <a:endCxn id="27" idx="1"/>
          </p:cNvCxnSpPr>
          <p:nvPr/>
        </p:nvCxnSpPr>
        <p:spPr>
          <a:xfrm rot="16200000" flipH="1">
            <a:off x="1315755" y="4860873"/>
            <a:ext cx="1439995" cy="897268"/>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29" name="Rectangle 28"/>
          <p:cNvSpPr/>
          <p:nvPr/>
        </p:nvSpPr>
        <p:spPr>
          <a:xfrm>
            <a:off x="5522870" y="5727428"/>
            <a:ext cx="6520179" cy="684962"/>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Wrap-up</a:t>
            </a:r>
          </a:p>
          <a:p>
            <a:pPr marL="285750" indent="-285750">
              <a:buFont typeface="Arial" panose="020B0604020202020204" pitchFamily="34" charset="0"/>
              <a:buChar char="•"/>
            </a:pPr>
            <a:r>
              <a:rPr lang="en-US" dirty="0">
                <a:solidFill>
                  <a:schemeClr val="tx1"/>
                </a:solidFill>
              </a:rPr>
              <a:t>Homework</a:t>
            </a:r>
            <a:endParaRPr lang="en-GB" dirty="0">
              <a:solidFill>
                <a:schemeClr val="tx1"/>
              </a:solidFill>
            </a:endParaRPr>
          </a:p>
        </p:txBody>
      </p:sp>
      <p:sp>
        <p:nvSpPr>
          <p:cNvPr id="30" name="Rounded Rectangle 29"/>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51494" y="282785"/>
            <a:ext cx="4712984" cy="523220"/>
          </a:xfrm>
          <a:prstGeom prst="rect">
            <a:avLst/>
          </a:prstGeom>
          <a:noFill/>
        </p:spPr>
        <p:txBody>
          <a:bodyPr wrap="square" rtlCol="0">
            <a:spAutoFit/>
          </a:bodyPr>
          <a:lstStyle/>
          <a:p>
            <a:r>
              <a:rPr lang="en-US" sz="2800" b="1" dirty="0">
                <a:solidFill>
                  <a:schemeClr val="bg1"/>
                </a:solidFill>
              </a:rPr>
              <a:t>LESSON 4:  COMMUNICATION</a:t>
            </a:r>
          </a:p>
        </p:txBody>
      </p:sp>
      <p:grpSp>
        <p:nvGrpSpPr>
          <p:cNvPr id="37" name="Group 36"/>
          <p:cNvGrpSpPr/>
          <p:nvPr/>
        </p:nvGrpSpPr>
        <p:grpSpPr>
          <a:xfrm>
            <a:off x="3081468" y="95603"/>
            <a:ext cx="990895" cy="941618"/>
            <a:chOff x="2766630" y="1746890"/>
            <a:chExt cx="990895" cy="941618"/>
          </a:xfrm>
        </p:grpSpPr>
        <p:pic>
          <p:nvPicPr>
            <p:cNvPr id="38" name="Picture 37"/>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4"/>
            <a:srcRect t="5582"/>
            <a:stretch/>
          </p:blipFill>
          <p:spPr>
            <a:xfrm>
              <a:off x="2906617" y="1968106"/>
              <a:ext cx="710920" cy="499184"/>
            </a:xfrm>
            <a:prstGeom prst="rect">
              <a:avLst/>
            </a:prstGeom>
          </p:spPr>
        </p:pic>
      </p:grpSp>
    </p:spTree>
    <p:extLst>
      <p:ext uri="{BB962C8B-B14F-4D97-AF65-F5344CB8AC3E}">
        <p14:creationId xmlns:p14="http://schemas.microsoft.com/office/powerpoint/2010/main" val="658201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useBgFill="1">
        <p:nvSpPr>
          <p:cNvPr id="18" name="Rectangle 17">
            <a:extLst>
              <a:ext uri="{FF2B5EF4-FFF2-40B4-BE49-F238E27FC236}">
                <a16:creationId xmlns:a16="http://schemas.microsoft.com/office/drawing/2014/main" id="{18AC8E79-ECD6-4F34-BE5A-9F5E850E8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2BE1BB-2AB2-4D7E-9E27-8D245181B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2A1615C-2156-4B15-BF3E-39794B37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80997"/>
            <a:ext cx="5378624" cy="6402614"/>
            <a:chOff x="-19221" y="197691"/>
            <a:chExt cx="5378624" cy="6402614"/>
          </a:xfrm>
        </p:grpSpPr>
        <p:sp>
          <p:nvSpPr>
            <p:cNvPr id="23" name="Freeform: Shape 22">
              <a:extLst>
                <a:ext uri="{FF2B5EF4-FFF2-40B4-BE49-F238E27FC236}">
                  <a16:creationId xmlns:a16="http://schemas.microsoft.com/office/drawing/2014/main" id="{D0AAA4B8-4E08-4663-9835-BA403F00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CB4869D1-3E13-4881-A292-2F38ECC07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3FEDB7CE-BB3D-4A0D-A73F-3117044F3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A6E0C6E1-7FBF-471E-849C-A54AF1D41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B2BFAA38-D910-41AD-BBED-0608E4AE71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5" name="TextBox 4">
            <a:extLst>
              <a:ext uri="{FF2B5EF4-FFF2-40B4-BE49-F238E27FC236}">
                <a16:creationId xmlns:a16="http://schemas.microsoft.com/office/drawing/2014/main" id="{337A5E1E-3CA0-4464-8CDD-31E8FAFCE4DB}"/>
              </a:ext>
            </a:extLst>
          </p:cNvPr>
          <p:cNvSpPr txBox="1"/>
          <p:nvPr/>
        </p:nvSpPr>
        <p:spPr>
          <a:xfrm>
            <a:off x="413394" y="3141738"/>
            <a:ext cx="3586272" cy="2585323"/>
          </a:xfrm>
          <a:prstGeom prst="rect">
            <a:avLst/>
          </a:prstGeom>
          <a:noFill/>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Phrasal verbs revision</a:t>
            </a:r>
          </a:p>
        </p:txBody>
      </p:sp>
      <p:pic>
        <p:nvPicPr>
          <p:cNvPr id="7" name="Hình ảnh 6">
            <a:extLst>
              <a:ext uri="{FF2B5EF4-FFF2-40B4-BE49-F238E27FC236}">
                <a16:creationId xmlns:a16="http://schemas.microsoft.com/office/drawing/2014/main" id="{B7DFE4F5-B77A-D539-F2B8-F35B93E527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2017" y="1380706"/>
            <a:ext cx="5602492" cy="5003025"/>
          </a:xfrm>
          <a:prstGeom prst="rect">
            <a:avLst/>
          </a:prstGeom>
        </p:spPr>
      </p:pic>
      <p:sp>
        <p:nvSpPr>
          <p:cNvPr id="8" name="TextBox 4">
            <a:extLst>
              <a:ext uri="{FF2B5EF4-FFF2-40B4-BE49-F238E27FC236}">
                <a16:creationId xmlns:a16="http://schemas.microsoft.com/office/drawing/2014/main" id="{4C95C995-7DE5-CC52-08BF-DD192CB1A30A}"/>
              </a:ext>
            </a:extLst>
          </p:cNvPr>
          <p:cNvSpPr txBox="1"/>
          <p:nvPr/>
        </p:nvSpPr>
        <p:spPr>
          <a:xfrm>
            <a:off x="6774879" y="5172576"/>
            <a:ext cx="3586272" cy="923330"/>
          </a:xfrm>
          <a:prstGeom prst="rect">
            <a:avLst/>
          </a:prstGeom>
          <a:solidFill>
            <a:schemeClr val="accent6">
              <a:lumMod val="20000"/>
              <a:lumOff val="80000"/>
            </a:schemeClr>
          </a:solidFill>
          <a:ln w="38100">
            <a:solidFill>
              <a:srgbClr val="F8B417"/>
            </a:solidFill>
          </a:ln>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FIND OUT</a:t>
            </a:r>
          </a:p>
        </p:txBody>
      </p:sp>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pic>
        <p:nvPicPr>
          <p:cNvPr id="3" name="Hình ảnh 2">
            <a:extLst>
              <a:ext uri="{FF2B5EF4-FFF2-40B4-BE49-F238E27FC236}">
                <a16:creationId xmlns:a16="http://schemas.microsoft.com/office/drawing/2014/main" id="{794CD754-0FAC-5398-6408-EE740C341C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069" y="1260130"/>
            <a:ext cx="4452560" cy="3757961"/>
          </a:xfrm>
          <a:prstGeom prst="rect">
            <a:avLst/>
          </a:prstGeom>
        </p:spPr>
      </p:pic>
      <p:sp>
        <p:nvSpPr>
          <p:cNvPr id="4" name="TextBox 4">
            <a:extLst>
              <a:ext uri="{FF2B5EF4-FFF2-40B4-BE49-F238E27FC236}">
                <a16:creationId xmlns:a16="http://schemas.microsoft.com/office/drawing/2014/main" id="{65962637-5F8E-22E3-AACE-3E8FEAF3B677}"/>
              </a:ext>
            </a:extLst>
          </p:cNvPr>
          <p:cNvSpPr txBox="1"/>
          <p:nvPr/>
        </p:nvSpPr>
        <p:spPr>
          <a:xfrm>
            <a:off x="387069" y="4720707"/>
            <a:ext cx="5218771" cy="1754326"/>
          </a:xfrm>
          <a:prstGeom prst="rect">
            <a:avLst/>
          </a:prstGeom>
          <a:solidFill>
            <a:schemeClr val="accent6">
              <a:lumMod val="20000"/>
              <a:lumOff val="80000"/>
            </a:schemeClr>
          </a:solidFill>
          <a:ln w="38100">
            <a:solidFill>
              <a:srgbClr val="F8B417"/>
            </a:solidFill>
          </a:ln>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TAKE CARE OF/</a:t>
            </a:r>
          </a:p>
          <a:p>
            <a:pPr algn="ctr"/>
            <a:r>
              <a:rPr lang="en-US" sz="5400" b="1" dirty="0">
                <a:solidFill>
                  <a:srgbClr val="C00000"/>
                </a:solidFill>
                <a:effectLst>
                  <a:outerShdw blurRad="38100" dist="38100" dir="2700000" algn="tl">
                    <a:srgbClr val="000000">
                      <a:alpha val="43137"/>
                    </a:srgbClr>
                  </a:outerShdw>
                </a:effectLst>
              </a:rPr>
              <a:t> LOOK AFTER</a:t>
            </a:r>
          </a:p>
        </p:txBody>
      </p:sp>
      <p:pic>
        <p:nvPicPr>
          <p:cNvPr id="7" name="Hình ảnh 6">
            <a:extLst>
              <a:ext uri="{FF2B5EF4-FFF2-40B4-BE49-F238E27FC236}">
                <a16:creationId xmlns:a16="http://schemas.microsoft.com/office/drawing/2014/main" id="{87FF61A9-C2B1-7662-73E2-5B915D244D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4274" y="1260130"/>
            <a:ext cx="3870038" cy="3870038"/>
          </a:xfrm>
          <a:prstGeom prst="rect">
            <a:avLst/>
          </a:prstGeom>
        </p:spPr>
      </p:pic>
      <p:sp>
        <p:nvSpPr>
          <p:cNvPr id="8" name="TextBox 4">
            <a:extLst>
              <a:ext uri="{FF2B5EF4-FFF2-40B4-BE49-F238E27FC236}">
                <a16:creationId xmlns:a16="http://schemas.microsoft.com/office/drawing/2014/main" id="{880D7135-7CBA-B7AF-B414-90531F15BABD}"/>
              </a:ext>
            </a:extLst>
          </p:cNvPr>
          <p:cNvSpPr txBox="1"/>
          <p:nvPr/>
        </p:nvSpPr>
        <p:spPr>
          <a:xfrm>
            <a:off x="7214274" y="5437875"/>
            <a:ext cx="4499211" cy="923330"/>
          </a:xfrm>
          <a:prstGeom prst="rect">
            <a:avLst/>
          </a:prstGeom>
          <a:solidFill>
            <a:schemeClr val="accent6">
              <a:lumMod val="20000"/>
              <a:lumOff val="80000"/>
            </a:schemeClr>
          </a:solidFill>
          <a:ln w="38100">
            <a:solidFill>
              <a:srgbClr val="F8B417"/>
            </a:solidFill>
          </a:ln>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COME BACK</a:t>
            </a:r>
          </a:p>
        </p:txBody>
      </p:sp>
    </p:spTree>
    <p:extLst>
      <p:ext uri="{BB962C8B-B14F-4D97-AF65-F5344CB8AC3E}">
        <p14:creationId xmlns:p14="http://schemas.microsoft.com/office/powerpoint/2010/main" val="333593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pic>
        <p:nvPicPr>
          <p:cNvPr id="3" name="Hình ảnh 2">
            <a:extLst>
              <a:ext uri="{FF2B5EF4-FFF2-40B4-BE49-F238E27FC236}">
                <a16:creationId xmlns:a16="http://schemas.microsoft.com/office/drawing/2014/main" id="{3C2B4654-9EB9-F352-E580-436C870612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1449" y="1075689"/>
            <a:ext cx="4299341" cy="4299341"/>
          </a:xfrm>
          <a:prstGeom prst="rect">
            <a:avLst/>
          </a:prstGeom>
        </p:spPr>
      </p:pic>
      <p:pic>
        <p:nvPicPr>
          <p:cNvPr id="6" name="Hình ảnh 5">
            <a:extLst>
              <a:ext uri="{FF2B5EF4-FFF2-40B4-BE49-F238E27FC236}">
                <a16:creationId xmlns:a16="http://schemas.microsoft.com/office/drawing/2014/main" id="{A5C41C6D-5D9A-D135-1321-B4573A1D61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381" y="1131554"/>
            <a:ext cx="4014895" cy="4014895"/>
          </a:xfrm>
          <a:prstGeom prst="rect">
            <a:avLst/>
          </a:prstGeom>
        </p:spPr>
      </p:pic>
      <p:sp>
        <p:nvSpPr>
          <p:cNvPr id="7" name="TextBox 4">
            <a:extLst>
              <a:ext uri="{FF2B5EF4-FFF2-40B4-BE49-F238E27FC236}">
                <a16:creationId xmlns:a16="http://schemas.microsoft.com/office/drawing/2014/main" id="{F4DF078E-C186-FA84-056E-26C8125C5097}"/>
              </a:ext>
            </a:extLst>
          </p:cNvPr>
          <p:cNvSpPr txBox="1"/>
          <p:nvPr/>
        </p:nvSpPr>
        <p:spPr>
          <a:xfrm>
            <a:off x="760279" y="5264781"/>
            <a:ext cx="3586272" cy="923330"/>
          </a:xfrm>
          <a:prstGeom prst="rect">
            <a:avLst/>
          </a:prstGeom>
          <a:solidFill>
            <a:schemeClr val="accent6">
              <a:lumMod val="20000"/>
              <a:lumOff val="80000"/>
            </a:schemeClr>
          </a:solidFill>
          <a:ln w="38100">
            <a:solidFill>
              <a:srgbClr val="F8B417"/>
            </a:solidFill>
          </a:ln>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LOOK FOR</a:t>
            </a:r>
          </a:p>
        </p:txBody>
      </p:sp>
      <p:sp>
        <p:nvSpPr>
          <p:cNvPr id="8" name="TextBox 4">
            <a:extLst>
              <a:ext uri="{FF2B5EF4-FFF2-40B4-BE49-F238E27FC236}">
                <a16:creationId xmlns:a16="http://schemas.microsoft.com/office/drawing/2014/main" id="{A92114D9-17AB-47F5-8AAE-3E79F6EAA339}"/>
              </a:ext>
            </a:extLst>
          </p:cNvPr>
          <p:cNvSpPr txBox="1"/>
          <p:nvPr/>
        </p:nvSpPr>
        <p:spPr>
          <a:xfrm>
            <a:off x="7397983" y="5264781"/>
            <a:ext cx="3586272" cy="923330"/>
          </a:xfrm>
          <a:prstGeom prst="rect">
            <a:avLst/>
          </a:prstGeom>
          <a:solidFill>
            <a:schemeClr val="accent6">
              <a:lumMod val="20000"/>
              <a:lumOff val="80000"/>
            </a:schemeClr>
          </a:solidFill>
          <a:ln w="38100">
            <a:solidFill>
              <a:srgbClr val="F8B417"/>
            </a:solidFill>
          </a:ln>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TAKE OFF</a:t>
            </a:r>
          </a:p>
        </p:txBody>
      </p:sp>
    </p:spTree>
    <p:extLst>
      <p:ext uri="{BB962C8B-B14F-4D97-AF65-F5344CB8AC3E}">
        <p14:creationId xmlns:p14="http://schemas.microsoft.com/office/powerpoint/2010/main" val="167213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pic>
        <p:nvPicPr>
          <p:cNvPr id="3" name="Hình ảnh 2">
            <a:extLst>
              <a:ext uri="{FF2B5EF4-FFF2-40B4-BE49-F238E27FC236}">
                <a16:creationId xmlns:a16="http://schemas.microsoft.com/office/drawing/2014/main" id="{F14B8697-B214-E5F5-BB3F-3B93343C7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178" y="1289999"/>
            <a:ext cx="5238750" cy="5143500"/>
          </a:xfrm>
          <a:prstGeom prst="rect">
            <a:avLst/>
          </a:prstGeom>
        </p:spPr>
      </p:pic>
      <p:sp>
        <p:nvSpPr>
          <p:cNvPr id="4" name="TextBox 4">
            <a:extLst>
              <a:ext uri="{FF2B5EF4-FFF2-40B4-BE49-F238E27FC236}">
                <a16:creationId xmlns:a16="http://schemas.microsoft.com/office/drawing/2014/main" id="{E8395E3B-4F95-352B-039B-FE67E0859325}"/>
              </a:ext>
            </a:extLst>
          </p:cNvPr>
          <p:cNvSpPr txBox="1"/>
          <p:nvPr/>
        </p:nvSpPr>
        <p:spPr>
          <a:xfrm>
            <a:off x="6186074" y="3522195"/>
            <a:ext cx="3586272" cy="923330"/>
          </a:xfrm>
          <a:prstGeom prst="rect">
            <a:avLst/>
          </a:prstGeom>
          <a:solidFill>
            <a:schemeClr val="accent6">
              <a:lumMod val="20000"/>
              <a:lumOff val="80000"/>
            </a:schemeClr>
          </a:solidFill>
          <a:ln w="38100">
            <a:solidFill>
              <a:srgbClr val="F8B417"/>
            </a:solidFill>
          </a:ln>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GET OVER</a:t>
            </a:r>
          </a:p>
        </p:txBody>
      </p:sp>
    </p:spTree>
    <p:extLst>
      <p:ext uri="{BB962C8B-B14F-4D97-AF65-F5344CB8AC3E}">
        <p14:creationId xmlns:p14="http://schemas.microsoft.com/office/powerpoint/2010/main" val="417595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311441"/>
            <a:ext cx="10881439" cy="492443"/>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Listen and read the conversations. Pay attention to the highlighted parts.</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6" y="194965"/>
            <a:ext cx="5434231"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EVERYDAY ENGLISH</a:t>
            </a:r>
          </a:p>
        </p:txBody>
      </p:sp>
      <p:pic>
        <p:nvPicPr>
          <p:cNvPr id="3" name="Picture 2">
            <a:extLst>
              <a:ext uri="{FF2B5EF4-FFF2-40B4-BE49-F238E27FC236}">
                <a16:creationId xmlns:a16="http://schemas.microsoft.com/office/drawing/2014/main" id="{64B8E83F-BD3A-42AF-45A5-6234E4F9114E}"/>
              </a:ext>
            </a:extLst>
          </p:cNvPr>
          <p:cNvPicPr>
            <a:picLocks noChangeAspect="1"/>
          </p:cNvPicPr>
          <p:nvPr/>
        </p:nvPicPr>
        <p:blipFill>
          <a:blip r:embed="rId3"/>
          <a:stretch>
            <a:fillRect/>
          </a:stretch>
        </p:blipFill>
        <p:spPr>
          <a:xfrm>
            <a:off x="1592826" y="1971521"/>
            <a:ext cx="7108722" cy="3976441"/>
          </a:xfrm>
          <a:prstGeom prst="rect">
            <a:avLst/>
          </a:prstGeom>
        </p:spPr>
      </p:pic>
    </p:spTree>
    <p:extLst>
      <p:ext uri="{BB962C8B-B14F-4D97-AF65-F5344CB8AC3E}">
        <p14:creationId xmlns:p14="http://schemas.microsoft.com/office/powerpoint/2010/main" val="2138508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311441"/>
            <a:ext cx="10815315" cy="492443"/>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Work in pairs. Ask for help and respond in the following situations</a:t>
            </a:r>
            <a:r>
              <a:rPr lang="en-US" sz="2400" b="1" dirty="0">
                <a:effectLst>
                  <a:glow rad="88900">
                    <a:schemeClr val="bg1"/>
                  </a:glow>
                </a:effectLst>
                <a:cs typeface="Arial" panose="020B0604020202020204" pitchFamily="34" charset="0"/>
              </a:rPr>
              <a:t>. </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6" y="194965"/>
            <a:ext cx="6058699"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EVERYDAY ENGLISH</a:t>
            </a:r>
          </a:p>
        </p:txBody>
      </p:sp>
      <p:sp>
        <p:nvSpPr>
          <p:cNvPr id="9" name="Hộp Văn bản 8">
            <a:extLst>
              <a:ext uri="{FF2B5EF4-FFF2-40B4-BE49-F238E27FC236}">
                <a16:creationId xmlns:a16="http://schemas.microsoft.com/office/drawing/2014/main" id="{BD30C4D7-C6FC-11B3-5356-8AE3ABFBF6EB}"/>
              </a:ext>
            </a:extLst>
          </p:cNvPr>
          <p:cNvSpPr txBox="1"/>
          <p:nvPr/>
        </p:nvSpPr>
        <p:spPr>
          <a:xfrm>
            <a:off x="492476" y="1815923"/>
            <a:ext cx="11615802" cy="1384995"/>
          </a:xfrm>
          <a:prstGeom prst="rect">
            <a:avLst/>
          </a:prstGeom>
          <a:noFill/>
        </p:spPr>
        <p:txBody>
          <a:bodyPr wrap="square">
            <a:spAutoFit/>
          </a:bodyPr>
          <a:lstStyle/>
          <a:p>
            <a:r>
              <a:rPr lang="en-US" sz="2800" b="1" i="0" dirty="0">
                <a:solidFill>
                  <a:srgbClr val="F26548"/>
                </a:solidFill>
                <a:effectLst/>
                <a:latin typeface="ChronicaPro-Bold"/>
              </a:rPr>
              <a:t>1. </a:t>
            </a:r>
            <a:r>
              <a:rPr lang="en-US" sz="2800" b="0" i="0" dirty="0">
                <a:solidFill>
                  <a:srgbClr val="242021"/>
                </a:solidFill>
                <a:effectLst/>
                <a:latin typeface="ChronicaPro-Book"/>
              </a:rPr>
              <a:t>You want your friend to lend you her pen.</a:t>
            </a:r>
            <a:br>
              <a:rPr lang="en-US" sz="2800" b="0" i="0" dirty="0">
                <a:solidFill>
                  <a:srgbClr val="242021"/>
                </a:solidFill>
                <a:effectLst/>
                <a:latin typeface="ChronicaPro-Book"/>
              </a:rPr>
            </a:br>
            <a:r>
              <a:rPr lang="en-US" sz="2800" b="1" i="0" dirty="0">
                <a:solidFill>
                  <a:srgbClr val="F26548"/>
                </a:solidFill>
                <a:effectLst/>
                <a:latin typeface="ChronicaPro-Bold"/>
              </a:rPr>
              <a:t>2. </a:t>
            </a:r>
            <a:r>
              <a:rPr lang="en-US" sz="2800" b="0" i="0" dirty="0">
                <a:solidFill>
                  <a:srgbClr val="242021"/>
                </a:solidFill>
                <a:effectLst/>
                <a:latin typeface="ChronicaPro-Book"/>
              </a:rPr>
              <a:t>You want your </a:t>
            </a:r>
            <a:r>
              <a:rPr lang="en-US" sz="2800" b="0" i="0" dirty="0" err="1">
                <a:solidFill>
                  <a:srgbClr val="242021"/>
                </a:solidFill>
                <a:effectLst/>
                <a:latin typeface="ChronicaPro-Book"/>
              </a:rPr>
              <a:t>neighbour</a:t>
            </a:r>
            <a:r>
              <a:rPr lang="en-US" sz="2800" b="0" i="0" dirty="0">
                <a:solidFill>
                  <a:srgbClr val="242021"/>
                </a:solidFill>
                <a:effectLst/>
                <a:latin typeface="ChronicaPro-Book"/>
              </a:rPr>
              <a:t> to tell you the name of the new garbage collector.</a:t>
            </a:r>
            <a:br>
              <a:rPr lang="en-US" sz="2800" b="0" i="0" dirty="0">
                <a:solidFill>
                  <a:srgbClr val="242021"/>
                </a:solidFill>
                <a:effectLst/>
                <a:latin typeface="ChronicaPro-Book"/>
              </a:rPr>
            </a:br>
            <a:r>
              <a:rPr lang="en-US" sz="2800" b="1" i="0" dirty="0">
                <a:solidFill>
                  <a:srgbClr val="F26548"/>
                </a:solidFill>
                <a:effectLst/>
                <a:latin typeface="ChronicaPro-Bold"/>
              </a:rPr>
              <a:t>3. </a:t>
            </a:r>
            <a:r>
              <a:rPr lang="en-US" sz="2800" b="0" i="0" dirty="0">
                <a:solidFill>
                  <a:srgbClr val="242021"/>
                </a:solidFill>
                <a:effectLst/>
                <a:latin typeface="ChronicaPro-Book"/>
              </a:rPr>
              <a:t>You want to ask your </a:t>
            </a:r>
            <a:r>
              <a:rPr lang="en-US" sz="2800" b="0" i="0" dirty="0" err="1">
                <a:solidFill>
                  <a:srgbClr val="242021"/>
                </a:solidFill>
                <a:effectLst/>
                <a:latin typeface="ChronicaPro-Book"/>
              </a:rPr>
              <a:t>neighbour</a:t>
            </a:r>
            <a:r>
              <a:rPr lang="en-US" sz="2800" b="0" i="0" dirty="0">
                <a:solidFill>
                  <a:srgbClr val="242021"/>
                </a:solidFill>
                <a:effectLst/>
                <a:latin typeface="ChronicaPro-Book"/>
              </a:rPr>
              <a:t> where to</a:t>
            </a:r>
            <a:r>
              <a:rPr lang="en-US" sz="2800" dirty="0">
                <a:solidFill>
                  <a:srgbClr val="242021"/>
                </a:solidFill>
                <a:latin typeface="ChronicaPro-Book"/>
              </a:rPr>
              <a:t> </a:t>
            </a:r>
            <a:r>
              <a:rPr lang="en-US" sz="2800" b="0" i="0" dirty="0">
                <a:solidFill>
                  <a:srgbClr val="242021"/>
                </a:solidFill>
                <a:effectLst/>
                <a:latin typeface="ChronicaPro-Book"/>
              </a:rPr>
              <a:t>buy the best fruits and vegetables.</a:t>
            </a:r>
            <a:r>
              <a:rPr lang="en-US" sz="2800" dirty="0"/>
              <a:t> </a:t>
            </a:r>
            <a:endParaRPr lang="vi-VN" sz="2800" dirty="0"/>
          </a:p>
        </p:txBody>
      </p:sp>
      <p:sp>
        <p:nvSpPr>
          <p:cNvPr id="10" name="Hộp Văn bản 9">
            <a:extLst>
              <a:ext uri="{FF2B5EF4-FFF2-40B4-BE49-F238E27FC236}">
                <a16:creationId xmlns:a16="http://schemas.microsoft.com/office/drawing/2014/main" id="{EDF0B131-9456-825F-9B7D-08B31B513963}"/>
              </a:ext>
            </a:extLst>
          </p:cNvPr>
          <p:cNvSpPr txBox="1"/>
          <p:nvPr/>
        </p:nvSpPr>
        <p:spPr>
          <a:xfrm>
            <a:off x="565857" y="3243735"/>
            <a:ext cx="9758014" cy="2923877"/>
          </a:xfrm>
          <a:prstGeom prst="rect">
            <a:avLst/>
          </a:prstGeom>
          <a:noFill/>
        </p:spPr>
        <p:txBody>
          <a:bodyPr wrap="square">
            <a:spAutoFit/>
          </a:bodyPr>
          <a:lstStyle/>
          <a:p>
            <a:r>
              <a:rPr lang="en-US" sz="2800" b="1" i="0" dirty="0">
                <a:solidFill>
                  <a:schemeClr val="accent1">
                    <a:lumMod val="75000"/>
                  </a:schemeClr>
                </a:solidFill>
                <a:effectLst/>
                <a:latin typeface="Aptos Narrow" panose="020B0004020202020204" pitchFamily="34" charset="0"/>
              </a:rPr>
              <a:t>Example:</a:t>
            </a:r>
          </a:p>
          <a:p>
            <a:r>
              <a:rPr lang="en-US" sz="2800" b="1" i="0" dirty="0">
                <a:solidFill>
                  <a:srgbClr val="FF0000"/>
                </a:solidFill>
                <a:effectLst/>
                <a:latin typeface="Aptos Narrow" panose="020B0004020202020204" pitchFamily="34" charset="0"/>
              </a:rPr>
              <a:t>1. </a:t>
            </a:r>
            <a:r>
              <a:rPr lang="en-US" sz="2400" i="0" dirty="0">
                <a:effectLst/>
                <a:latin typeface="Aptos Narrow" panose="020B0004020202020204" pitchFamily="34" charset="0"/>
              </a:rPr>
              <a:t>Do you mind lending me your pen?	</a:t>
            </a:r>
          </a:p>
          <a:p>
            <a:r>
              <a:rPr lang="en-US" sz="2400" i="0" dirty="0">
                <a:effectLst/>
                <a:latin typeface="Aptos Narrow" panose="020B0004020202020204" pitchFamily="34" charset="0"/>
              </a:rPr>
              <a:t>- Not at all. Here you are.</a:t>
            </a:r>
          </a:p>
          <a:p>
            <a:r>
              <a:rPr lang="en-US" sz="2800" b="1" i="0" dirty="0">
                <a:solidFill>
                  <a:srgbClr val="FF0000"/>
                </a:solidFill>
                <a:effectLst/>
                <a:latin typeface="Aptos Narrow" panose="020B0004020202020204" pitchFamily="34" charset="0"/>
              </a:rPr>
              <a:t>2. </a:t>
            </a:r>
            <a:r>
              <a:rPr lang="en-US" sz="2400" i="0" dirty="0">
                <a:effectLst/>
                <a:latin typeface="Aptos Narrow" panose="020B0004020202020204" pitchFamily="34" charset="0"/>
              </a:rPr>
              <a:t>Could you tell the name of the new garbage collector?	</a:t>
            </a:r>
          </a:p>
          <a:p>
            <a:r>
              <a:rPr lang="en-US" sz="2400" i="0" dirty="0">
                <a:effectLst/>
                <a:latin typeface="Aptos Narrow" panose="020B0004020202020204" pitchFamily="34" charset="0"/>
              </a:rPr>
              <a:t>- Sure. His name’s Nam.</a:t>
            </a:r>
          </a:p>
          <a:p>
            <a:r>
              <a:rPr lang="en-US" sz="2800" b="1" i="0" dirty="0">
                <a:solidFill>
                  <a:srgbClr val="FF0000"/>
                </a:solidFill>
                <a:effectLst/>
                <a:latin typeface="Aptos Narrow" panose="020B0004020202020204" pitchFamily="34" charset="0"/>
              </a:rPr>
              <a:t>3. </a:t>
            </a:r>
            <a:r>
              <a:rPr lang="en-US" sz="2400" i="0" dirty="0">
                <a:effectLst/>
                <a:latin typeface="Aptos Narrow" panose="020B0004020202020204" pitchFamily="34" charset="0"/>
              </a:rPr>
              <a:t>Could you tell me where to buy the best fruits and vegetables in our area? </a:t>
            </a:r>
          </a:p>
          <a:p>
            <a:r>
              <a:rPr lang="en-US" sz="2400" i="0" dirty="0">
                <a:effectLst/>
                <a:latin typeface="Aptos Narrow" panose="020B0004020202020204" pitchFamily="34" charset="0"/>
              </a:rPr>
              <a:t>- Sure. There’s a shop in Le Lai Street.</a:t>
            </a:r>
          </a:p>
        </p:txBody>
      </p:sp>
    </p:spTree>
    <p:extLst>
      <p:ext uri="{BB962C8B-B14F-4D97-AF65-F5344CB8AC3E}">
        <p14:creationId xmlns:p14="http://schemas.microsoft.com/office/powerpoint/2010/main" val="25251877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3986</TotalTime>
  <Words>611</Words>
  <Application>Microsoft Office PowerPoint</Application>
  <PresentationFormat>Widescreen</PresentationFormat>
  <Paragraphs>94</Paragraphs>
  <Slides>16</Slides>
  <Notes>13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Adobe Gothic Std B</vt:lpstr>
      <vt:lpstr>Aptos Display</vt:lpstr>
      <vt:lpstr>Aptos Narrow</vt:lpstr>
      <vt:lpstr>Arial</vt:lpstr>
      <vt:lpstr>Calibri</vt:lpstr>
      <vt:lpstr>Calibri Light</vt:lpstr>
      <vt:lpstr>ChronicaPro-Bold</vt:lpstr>
      <vt:lpstr>ChronicaPro-Book</vt:lpstr>
      <vt:lpstr>Myriad Pro</vt:lpstr>
      <vt:lpstr>Source Sans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Thi Hue Le</cp:lastModifiedBy>
  <cp:revision>229</cp:revision>
  <dcterms:created xsi:type="dcterms:W3CDTF">2020-12-09T02:04:09Z</dcterms:created>
  <dcterms:modified xsi:type="dcterms:W3CDTF">2024-01-13T05:44:06Z</dcterms:modified>
</cp:coreProperties>
</file>