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16" r:id="rId6"/>
    <p:sldId id="347" r:id="rId7"/>
    <p:sldId id="283" r:id="rId8"/>
    <p:sldId id="276" r:id="rId9"/>
    <p:sldId id="298" r:id="rId10"/>
    <p:sldId id="352" r:id="rId11"/>
    <p:sldId id="351" r:id="rId12"/>
    <p:sldId id="327" r:id="rId13"/>
    <p:sldId id="348" r:id="rId14"/>
    <p:sldId id="313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151869-383E-37D5-EF97-F1280640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12" y="2157254"/>
            <a:ext cx="8512143" cy="348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520742" y="48590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5633421" y="485903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E4164B4-0D67-CA3F-510F-346531C7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2242910"/>
            <a:ext cx="2613057" cy="3282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3924248" y="4804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853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Skilled local ____________ made these beautiful flower vases.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electrical wires in our </a:t>
            </a:r>
            <a:r>
              <a:rPr lang="en-US" sz="3100" dirty="0" err="1"/>
              <a:t>neighbourhood</a:t>
            </a:r>
            <a:r>
              <a:rPr lang="en-US" sz="3100" dirty="0"/>
              <a:t> broke down yesterday, so we had to call a(n)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i="1" dirty="0"/>
              <a:t>Bun cha, pho</a:t>
            </a:r>
            <a:r>
              <a:rPr lang="en-US" sz="3100" dirty="0"/>
              <a:t>, and </a:t>
            </a:r>
            <a:r>
              <a:rPr lang="en-US" sz="3100" i="1" dirty="0"/>
              <a:t>hu </a:t>
            </a:r>
            <a:r>
              <a:rPr lang="en-US" sz="3100" i="1" dirty="0" err="1"/>
              <a:t>tieu</a:t>
            </a:r>
            <a:r>
              <a:rPr lang="en-US" sz="3100" i="1" dirty="0"/>
              <a:t> </a:t>
            </a:r>
            <a:r>
              <a:rPr lang="en-US" sz="3100" dirty="0"/>
              <a:t>are examples of famous Vietnamese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 _________________ in our street usually comes at 6 p.m. to take the rubbish away.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Tourists to Hoi An usually buy traditional ______________ such as lanterns as souvenirs.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855279" y="17892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7C1C2CD-A47D-D7E2-39EA-00E10DDC03AD}"/>
              </a:ext>
            </a:extLst>
          </p:cNvPr>
          <p:cNvSpPr txBox="1"/>
          <p:nvPr/>
        </p:nvSpPr>
        <p:spPr>
          <a:xfrm>
            <a:off x="2680469" y="28442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114468-C5D8-B8BB-BE2D-8D46B6E35F3B}"/>
              </a:ext>
            </a:extLst>
          </p:cNvPr>
          <p:cNvSpPr txBox="1"/>
          <p:nvPr/>
        </p:nvSpPr>
        <p:spPr>
          <a:xfrm>
            <a:off x="-1172" y="3944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25C73493-DF78-9BE0-452B-DF9D2AA96703}"/>
              </a:ext>
            </a:extLst>
          </p:cNvPr>
          <p:cNvSpPr txBox="1"/>
          <p:nvPr/>
        </p:nvSpPr>
        <p:spPr>
          <a:xfrm>
            <a:off x="1002316" y="45096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 collector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0E680ED-D4CE-542A-28A0-72079F84F394}"/>
              </a:ext>
            </a:extLst>
          </p:cNvPr>
          <p:cNvSpPr txBox="1"/>
          <p:nvPr/>
        </p:nvSpPr>
        <p:spPr>
          <a:xfrm>
            <a:off x="6633682" y="558328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number the words you hear. Then listen again and repeat.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790116" y="2356178"/>
            <a:ext cx="7755328" cy="3565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pack 			______ park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kettle 			______ cattle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marry 			______ merry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chart 			______ chat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F0653C9-D3B8-A8BC-AB07-21E1AF228C93}"/>
              </a:ext>
            </a:extLst>
          </p:cNvPr>
          <p:cNvSpPr txBox="1"/>
          <p:nvPr/>
        </p:nvSpPr>
        <p:spPr>
          <a:xfrm>
            <a:off x="1130417" y="4981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D05A88C-ED7C-4269-4DE6-B3893D5BB759}"/>
              </a:ext>
            </a:extLst>
          </p:cNvPr>
          <p:cNvSpPr txBox="1"/>
          <p:nvPr/>
        </p:nvSpPr>
        <p:spPr>
          <a:xfrm>
            <a:off x="5667780" y="413873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1FA58D0-37FD-17BE-D4F9-54EE2CF2E2E8}"/>
              </a:ext>
            </a:extLst>
          </p:cNvPr>
          <p:cNvSpPr txBox="1"/>
          <p:nvPr/>
        </p:nvSpPr>
        <p:spPr>
          <a:xfrm>
            <a:off x="1245138" y="246786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0C797D8-7325-D76D-BB8B-F36BFC95F763}"/>
              </a:ext>
            </a:extLst>
          </p:cNvPr>
          <p:cNvSpPr txBox="1"/>
          <p:nvPr/>
        </p:nvSpPr>
        <p:spPr>
          <a:xfrm>
            <a:off x="5791624" y="33347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208A679-C604-C9DC-1EF5-A305500286EE}"/>
              </a:ext>
            </a:extLst>
          </p:cNvPr>
          <p:cNvSpPr txBox="1"/>
          <p:nvPr/>
        </p:nvSpPr>
        <p:spPr>
          <a:xfrm>
            <a:off x="5791625" y="248067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1C24C20-902A-6E79-33A5-5CEDAAD9D950}"/>
              </a:ext>
            </a:extLst>
          </p:cNvPr>
          <p:cNvSpPr txBox="1"/>
          <p:nvPr/>
        </p:nvSpPr>
        <p:spPr>
          <a:xfrm>
            <a:off x="5791624" y="496278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8D2E665-94BF-2329-9654-6DD5F7DDC473}"/>
              </a:ext>
            </a:extLst>
          </p:cNvPr>
          <p:cNvSpPr txBox="1"/>
          <p:nvPr/>
        </p:nvSpPr>
        <p:spPr>
          <a:xfrm>
            <a:off x="1245137" y="333470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41860FD4-52FC-9CAD-B41B-6219D7F0E6C3}"/>
              </a:ext>
            </a:extLst>
          </p:cNvPr>
          <p:cNvSpPr txBox="1"/>
          <p:nvPr/>
        </p:nvSpPr>
        <p:spPr>
          <a:xfrm>
            <a:off x="1130416" y="41721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0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 Underline the bold words with /æ/, circle the bold words with /ɑ:/, and tick the bold words with /e/.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827500" y="2369284"/>
            <a:ext cx="10961649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</a:t>
            </a:r>
            <a:r>
              <a:rPr lang="en-US" sz="3200" b="1" dirty="0">
                <a:solidFill>
                  <a:srgbClr val="0087B2"/>
                </a:solidFill>
              </a:rPr>
              <a:t>Thanks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garbage</a:t>
            </a:r>
            <a:r>
              <a:rPr lang="en-US" sz="3200" dirty="0">
                <a:solidFill>
                  <a:srgbClr val="0087B2"/>
                </a:solidFill>
              </a:rPr>
              <a:t> collectors, our streets are clean.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My </a:t>
            </a:r>
            <a:r>
              <a:rPr lang="en-US" sz="3200" b="1" dirty="0">
                <a:solidFill>
                  <a:srgbClr val="0087B2"/>
                </a:solidFill>
              </a:rPr>
              <a:t>grandmother</a:t>
            </a:r>
            <a:r>
              <a:rPr lang="en-US" sz="3200" dirty="0">
                <a:solidFill>
                  <a:srgbClr val="0087B2"/>
                </a:solidFill>
              </a:rPr>
              <a:t> is a well-known artist.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</a:t>
            </a:r>
            <a:r>
              <a:rPr lang="en-US" sz="3200" b="1" dirty="0">
                <a:solidFill>
                  <a:srgbClr val="0087B2"/>
                </a:solidFill>
              </a:rPr>
              <a:t>That </a:t>
            </a:r>
            <a:r>
              <a:rPr lang="en-US" sz="3200" dirty="0">
                <a:solidFill>
                  <a:srgbClr val="0087B2"/>
                </a:solidFill>
              </a:rPr>
              <a:t>bakery makes the best </a:t>
            </a:r>
            <a:r>
              <a:rPr lang="en-US" sz="3200" b="1" dirty="0">
                <a:solidFill>
                  <a:srgbClr val="0087B2"/>
                </a:solidFill>
              </a:rPr>
              <a:t>bread</a:t>
            </a:r>
            <a:r>
              <a:rPr lang="en-US" sz="3200" dirty="0">
                <a:solidFill>
                  <a:srgbClr val="0087B2"/>
                </a:solidFill>
              </a:rPr>
              <a:t> in our </a:t>
            </a:r>
            <a:r>
              <a:rPr lang="en-US" sz="3200" dirty="0" err="1">
                <a:solidFill>
                  <a:srgbClr val="0087B2"/>
                </a:solidFill>
              </a:rPr>
              <a:t>neighbourhood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Do you know where to buy </a:t>
            </a:r>
            <a:r>
              <a:rPr lang="en-US" sz="3200" b="1" dirty="0">
                <a:solidFill>
                  <a:srgbClr val="0087B2"/>
                </a:solidFill>
              </a:rPr>
              <a:t>bamboo</a:t>
            </a:r>
            <a:r>
              <a:rPr lang="en-US" sz="3200" dirty="0">
                <a:solidFill>
                  <a:srgbClr val="0087B2"/>
                </a:solidFill>
              </a:rPr>
              <a:t> </a:t>
            </a:r>
            <a:r>
              <a:rPr lang="en-US" sz="3200" b="1" dirty="0">
                <a:solidFill>
                  <a:srgbClr val="0087B2"/>
                </a:solidFill>
              </a:rPr>
              <a:t>beds</a:t>
            </a:r>
            <a:r>
              <a:rPr lang="en-US" sz="3200" dirty="0">
                <a:solidFill>
                  <a:srgbClr val="0087B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We sometimes go to the </a:t>
            </a:r>
            <a:r>
              <a:rPr lang="en-US" sz="3200" b="1" dirty="0">
                <a:solidFill>
                  <a:srgbClr val="0087B2"/>
                </a:solidFill>
              </a:rPr>
              <a:t>park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relax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  <a:endParaRPr lang="vi-VN" sz="3200" dirty="0">
              <a:solidFill>
                <a:srgbClr val="0087B2"/>
              </a:solidFill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45A991D-C360-FC12-1415-4128F2BC42FE}"/>
              </a:ext>
            </a:extLst>
          </p:cNvPr>
          <p:cNvCxnSpPr>
            <a:cxnSpLocks/>
          </p:cNvCxnSpPr>
          <p:nvPr/>
        </p:nvCxnSpPr>
        <p:spPr>
          <a:xfrm>
            <a:off x="1343508" y="3077736"/>
            <a:ext cx="10874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8B351406-3268-33B9-F0F7-B00CD174F36A}"/>
              </a:ext>
            </a:extLst>
          </p:cNvPr>
          <p:cNvCxnSpPr>
            <a:cxnSpLocks/>
          </p:cNvCxnSpPr>
          <p:nvPr/>
        </p:nvCxnSpPr>
        <p:spPr>
          <a:xfrm>
            <a:off x="1998749" y="3802566"/>
            <a:ext cx="2046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A1269B7A-0CE8-8439-EB65-4A58274377B2}"/>
              </a:ext>
            </a:extLst>
          </p:cNvPr>
          <p:cNvCxnSpPr>
            <a:cxnSpLocks/>
          </p:cNvCxnSpPr>
          <p:nvPr/>
        </p:nvCxnSpPr>
        <p:spPr>
          <a:xfrm>
            <a:off x="1346109" y="4538547"/>
            <a:ext cx="6526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B73DB18-C710-77AA-02FE-03CC15C99540}"/>
              </a:ext>
            </a:extLst>
          </p:cNvPr>
          <p:cNvCxnSpPr>
            <a:cxnSpLocks/>
          </p:cNvCxnSpPr>
          <p:nvPr/>
        </p:nvCxnSpPr>
        <p:spPr>
          <a:xfrm>
            <a:off x="5895806" y="5263376"/>
            <a:ext cx="1330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7E712F1D-86D4-76B5-47B0-003C5B2B2E7B}"/>
              </a:ext>
            </a:extLst>
          </p:cNvPr>
          <p:cNvCxnSpPr>
            <a:cxnSpLocks/>
          </p:cNvCxnSpPr>
          <p:nvPr/>
        </p:nvCxnSpPr>
        <p:spPr>
          <a:xfrm>
            <a:off x="6732148" y="5977053"/>
            <a:ext cx="7503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7991822A-982B-B511-74B3-2DA774DF3B99}"/>
              </a:ext>
            </a:extLst>
          </p:cNvPr>
          <p:cNvSpPr/>
          <p:nvPr/>
        </p:nvSpPr>
        <p:spPr>
          <a:xfrm>
            <a:off x="2939013" y="2452047"/>
            <a:ext cx="1398812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27102F41-11E2-4364-76BD-D78232F84DCA}"/>
              </a:ext>
            </a:extLst>
          </p:cNvPr>
          <p:cNvSpPr/>
          <p:nvPr/>
        </p:nvSpPr>
        <p:spPr>
          <a:xfrm>
            <a:off x="5395422" y="5418786"/>
            <a:ext cx="882715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D6B9E6C0-2A2D-D3FD-EBE0-49F81483E0C6}"/>
              </a:ext>
            </a:extLst>
          </p:cNvPr>
          <p:cNvSpPr txBox="1"/>
          <p:nvPr/>
        </p:nvSpPr>
        <p:spPr>
          <a:xfrm>
            <a:off x="6586360" y="354155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9EBABB20-D69E-A7D1-7C1E-DC750026A37B}"/>
              </a:ext>
            </a:extLst>
          </p:cNvPr>
          <p:cNvSpPr txBox="1"/>
          <p:nvPr/>
        </p:nvSpPr>
        <p:spPr>
          <a:xfrm>
            <a:off x="7757609" y="420991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vowel sounds /æ/, /ɑ:/, and /e/ in words and sentences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968606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8897" y="2020176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2436" y="2796371"/>
            <a:ext cx="6536433" cy="14055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community helpers with their responsibilities.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a word or phrase in the box under the correct picture.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a word or phrase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4098" y="4286724"/>
            <a:ext cx="6523463" cy="150780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number the words you hear. Then listen again and repeat.	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bold words with /æ/, circle the bold words with /ɑ:/, and tick the bold words with /e/.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078461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67050" y="5893956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BBEA3C-01C9-F975-EF7D-106B874D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39" y="1206165"/>
            <a:ext cx="1989496" cy="335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4875B5C-2E47-6F26-5809-6027CEB7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6" y="2719387"/>
            <a:ext cx="2948727" cy="196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6DF9EE0-4014-2D10-E0F1-C94799C07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67" y="4414447"/>
            <a:ext cx="2931176" cy="293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12FD226-D881-67D4-0C55-28DC4B0A1A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-1014" r="-32" b="7192"/>
          <a:stretch/>
        </p:blipFill>
        <p:spPr>
          <a:xfrm>
            <a:off x="6192171" y="4452712"/>
            <a:ext cx="2401005" cy="26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4E97890-CC23-9137-E662-3A02C3063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73" y="854765"/>
            <a:ext cx="2798253" cy="202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800" y="1412287"/>
            <a:ext cx="5231128" cy="231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garbage collector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4918" y="4718983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dọn</a:t>
            </a:r>
            <a:r>
              <a:rPr lang="en-US" sz="4800" dirty="0"/>
              <a:t> </a:t>
            </a:r>
            <a:r>
              <a:rPr lang="en-US" sz="4800" dirty="0" err="1"/>
              <a:t>vệ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84441" y="3761137"/>
            <a:ext cx="4886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ɡɑːbɪdʒ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kəlektə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CC1DD4D-0F80-F665-968F-69263EEC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6657278" y="1575991"/>
            <a:ext cx="4370526" cy="43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artisan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86670" y="3130480"/>
            <a:ext cx="3031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ɑːtɪˈzæn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65893B2-0803-2FD5-1070-51A08310C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5" y="1471960"/>
            <a:ext cx="3508346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45601"/>
              </p:ext>
            </p:extLst>
          </p:nvPr>
        </p:nvGraphicFramePr>
        <p:xfrm>
          <a:off x="757084" y="1988181"/>
          <a:ext cx="11071122" cy="31435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6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0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garbage collector 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ɡɑːbɪdʒ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kəlektə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dọn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artisan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ɑːtɪˈzæn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community helpers with their responsibilities.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1. c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4. b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FE36C-7BD1-904D-06E7-45E07A5F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7" y="1725236"/>
            <a:ext cx="5238288" cy="47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9D14853-45D5-D54A-79EE-2636C699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6" y="2230537"/>
            <a:ext cx="8565786" cy="3409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2231765" y="49340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attraction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6053553" y="49340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3699</TotalTime>
  <Words>626</Words>
  <Application>Microsoft Office PowerPoint</Application>
  <PresentationFormat>Widescreen</PresentationFormat>
  <Paragraphs>127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 Hue Le</cp:lastModifiedBy>
  <cp:revision>228</cp:revision>
  <dcterms:created xsi:type="dcterms:W3CDTF">2020-12-09T02:04:09Z</dcterms:created>
  <dcterms:modified xsi:type="dcterms:W3CDTF">2024-01-13T04:10:30Z</dcterms:modified>
</cp:coreProperties>
</file>