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259" r:id="rId5"/>
    <p:sldId id="260"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8" r:id="rId28"/>
    <p:sldId id="289" r:id="rId29"/>
    <p:sldId id="290" r:id="rId30"/>
    <p:sldId id="291" r:id="rId31"/>
    <p:sldId id="293" r:id="rId32"/>
    <p:sldId id="294" r:id="rId33"/>
    <p:sldId id="295" r:id="rId34"/>
    <p:sldId id="297" r:id="rId35"/>
    <p:sldId id="298" r:id="rId36"/>
    <p:sldId id="299" r:id="rId37"/>
    <p:sldId id="300" r:id="rId38"/>
    <p:sldId id="301" r:id="rId39"/>
    <p:sldId id="304" r:id="rId40"/>
    <p:sldId id="305" r:id="rId41"/>
    <p:sldId id="306" r:id="rId42"/>
    <p:sldId id="308" r:id="rId4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9CCF-EE32-BECB-CF57-E86D9BB3C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7DB55-B72B-59B3-DB3B-3339DF85E2B1}"/>
              </a:ext>
            </a:extLst>
          </p:cNvPr>
          <p:cNvSpPr>
            <a:spLocks noGrp="1"/>
          </p:cNvSpPr>
          <p:nvPr>
            <p:ph type="dt" sz="half" idx="10"/>
          </p:nvPr>
        </p:nvSpPr>
        <p:spPr/>
        <p:txBody>
          <a:bodyPr/>
          <a:lstStyle/>
          <a:p>
            <a:fld id="{0E5A038E-428C-4AA4-A74B-B06FC7FE9104}" type="datetimeFigureOut">
              <a:rPr lang="en-US" smtClean="0"/>
              <a:t>03/02/2025</a:t>
            </a:fld>
            <a:endParaRPr lang="en-US"/>
          </a:p>
        </p:txBody>
      </p:sp>
      <p:sp>
        <p:nvSpPr>
          <p:cNvPr id="4" name="Footer Placeholder 3">
            <a:extLst>
              <a:ext uri="{FF2B5EF4-FFF2-40B4-BE49-F238E27FC236}">
                <a16:creationId xmlns:a16="http://schemas.microsoft.com/office/drawing/2014/main" id="{136CC164-F374-5E70-04CD-93A9AD8290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2C612-BE7A-9F52-B5F4-D37CA9C3588A}"/>
              </a:ext>
            </a:extLst>
          </p:cNvPr>
          <p:cNvSpPr>
            <a:spLocks noGrp="1"/>
          </p:cNvSpPr>
          <p:nvPr>
            <p:ph type="sldNum" sz="quarter" idx="12"/>
          </p:nvPr>
        </p:nvSpPr>
        <p:spPr/>
        <p:txBody>
          <a:bodyPr/>
          <a:lstStyle/>
          <a:p>
            <a:fld id="{C30E4D70-E7DE-4691-9A4D-BEB15A592634}" type="slidenum">
              <a:rPr lang="en-US" smtClean="0"/>
              <a:t>‹#›</a:t>
            </a:fld>
            <a:endParaRPr lang="en-US"/>
          </a:p>
        </p:txBody>
      </p:sp>
    </p:spTree>
    <p:extLst>
      <p:ext uri="{BB962C8B-B14F-4D97-AF65-F5344CB8AC3E}">
        <p14:creationId xmlns:p14="http://schemas.microsoft.com/office/powerpoint/2010/main" val="25616813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B5AAC-3794-6DD2-4020-9637E71F69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02188-704C-50E4-C0E4-7D4FE9745FC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91C7C-0422-D438-B1AD-F98C3E17765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E5A038E-428C-4AA4-A74B-B06FC7FE9104}" type="datetimeFigureOut">
              <a:rPr lang="en-US" smtClean="0"/>
              <a:t>03/02/2025</a:t>
            </a:fld>
            <a:endParaRPr lang="en-US"/>
          </a:p>
        </p:txBody>
      </p:sp>
      <p:sp>
        <p:nvSpPr>
          <p:cNvPr id="5" name="Footer Placeholder 4">
            <a:extLst>
              <a:ext uri="{FF2B5EF4-FFF2-40B4-BE49-F238E27FC236}">
                <a16:creationId xmlns:a16="http://schemas.microsoft.com/office/drawing/2014/main" id="{8FC07281-3843-6A6A-8546-8F395827A2A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742C87-61C2-462E-FAF8-237A0AA823A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0E4D70-E7DE-4691-9A4D-BEB15A592634}" type="slidenum">
              <a:rPr lang="en-US" smtClean="0"/>
              <a:t>‹#›</a:t>
            </a:fld>
            <a:endParaRPr lang="en-US"/>
          </a:p>
        </p:txBody>
      </p:sp>
    </p:spTree>
    <p:extLst>
      <p:ext uri="{BB962C8B-B14F-4D97-AF65-F5344CB8AC3E}">
        <p14:creationId xmlns:p14="http://schemas.microsoft.com/office/powerpoint/2010/main" val="241298957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C7E5FB-D6F4-6D86-D9AC-56E0C2C08B5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305D307-C8BA-E56A-84F0-644F7102050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9512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DD0FEE-77BF-D6A2-5389-F924FF46AC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C6F4276-7DE0-8D63-7D68-BF975403C662}"/>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1505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941B3A-B607-7AA4-FE17-766A2228147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FEA6BA3-DB45-3CBB-A36A-FBC6B05B41B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232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6D6ECA-B816-ECF9-6BC2-6BA5E51C6296}"/>
              </a:ext>
            </a:extLst>
          </p:cNvPr>
          <p:cNvSpPr>
            <a:spLocks noGrp="1"/>
          </p:cNvSpPr>
          <p:nvPr>
            <p:ph type="title"/>
          </p:nvPr>
        </p:nvSpPr>
        <p:spPr/>
        <p:txBody>
          <a:bodyPr/>
          <a:lstStyle/>
          <a:p>
            <a:pPr lvl="0"/>
            <a:r>
              <a:rPr lang="en-US" sz="2400">
                <a:solidFill>
                  <a:srgbClr val="C7404E"/>
                </a:solidFill>
              </a:rPr>
              <a:t>KẾT QUẢ THÍ NGHIỆM 2</a:t>
            </a:r>
            <a:endParaRPr lang="en-US" sz="2400" dirty="0">
              <a:solidFill>
                <a:srgbClr val="C7404E"/>
              </a:solidFill>
            </a:endParaRPr>
          </a:p>
        </p:txBody>
      </p:sp>
      <p:pic>
        <p:nvPicPr>
          <p:cNvPr id="3" name="Picture 2">
            <a:extLst>
              <a:ext uri="{FF2B5EF4-FFF2-40B4-BE49-F238E27FC236}">
                <a16:creationId xmlns:a16="http://schemas.microsoft.com/office/drawing/2014/main" id="{462BAFCF-C235-D1AE-D584-2DF5E50096BC}"/>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90118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4C33E7-7583-FE1C-30AD-23013F1E04F8}"/>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vi-VN"/>
              <a:t>Từ thí nghiệm 2 cho biết ở trường hợp nào thì trong cuộn dây dẫn B xuất hiện dòng điện. </a:t>
            </a:r>
            <a:endParaRPr lang="vi-VN" dirty="0"/>
          </a:p>
        </p:txBody>
      </p:sp>
      <p:pic>
        <p:nvPicPr>
          <p:cNvPr id="3" name="Picture 2">
            <a:extLst>
              <a:ext uri="{FF2B5EF4-FFF2-40B4-BE49-F238E27FC236}">
                <a16:creationId xmlns:a16="http://schemas.microsoft.com/office/drawing/2014/main" id="{5386414D-826B-E741-8744-703F45DD3413}"/>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36752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803560-E927-8487-D4D5-53146A447D31}"/>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vi-VN" sz="3200" b="1">
                <a:solidFill>
                  <a:schemeClr val="tx1"/>
                </a:solidFill>
                <a:latin typeface="Calibri" panose="020F0502020204030204" pitchFamily="34" charset="0"/>
                <a:cs typeface="Calibri" panose="020F0502020204030204" pitchFamily="34" charset="0"/>
              </a:rPr>
              <a:t>Cuộn dây dẫn B có dòng điện chạy qua trong khi đóng công tắc điện hoặc trong khi ngắt công tắc điện. </a:t>
            </a:r>
            <a:endParaRPr lang="vi-VN" sz="4400" dirty="0"/>
          </a:p>
        </p:txBody>
      </p:sp>
      <p:pic>
        <p:nvPicPr>
          <p:cNvPr id="3" name="Picture 2">
            <a:extLst>
              <a:ext uri="{FF2B5EF4-FFF2-40B4-BE49-F238E27FC236}">
                <a16:creationId xmlns:a16="http://schemas.microsoft.com/office/drawing/2014/main" id="{5A99C9E0-94F1-AF78-5A91-D278355D235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90172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36CF2C-C66A-9A1E-9949-C9BC76E73928}"/>
              </a:ext>
            </a:extLst>
          </p:cNvPr>
          <p:cNvSpPr>
            <a:spLocks noGrp="1"/>
          </p:cNvSpPr>
          <p:nvPr>
            <p:ph type="title"/>
          </p:nvPr>
        </p:nvSpPr>
        <p:spPr/>
        <p:txBody>
          <a:bodyPr>
            <a:normAutofit fontScale="90000"/>
          </a:bodyPr>
          <a:lstStyle/>
          <a:p>
            <a:pPr lvl="0" algn="ctr"/>
            <a:r>
              <a:rPr lang="en-US"/>
              <a:t>Từ 2 thí nghiệm trên có thể kết luận gì về sự xuất hiện của dòng điện cảm ứng?</a:t>
            </a:r>
            <a:endParaRPr lang="en-US" dirty="0"/>
          </a:p>
        </p:txBody>
      </p:sp>
      <p:pic>
        <p:nvPicPr>
          <p:cNvPr id="3" name="Picture 2">
            <a:extLst>
              <a:ext uri="{FF2B5EF4-FFF2-40B4-BE49-F238E27FC236}">
                <a16:creationId xmlns:a16="http://schemas.microsoft.com/office/drawing/2014/main" id="{97372D87-0DA9-847B-E702-E98B1CC8F5C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700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F0914A-EA62-33DF-B4A6-426545D84296}"/>
              </a:ext>
            </a:extLst>
          </p:cNvPr>
          <p:cNvSpPr>
            <a:spLocks noGrp="1"/>
          </p:cNvSpPr>
          <p:nvPr>
            <p:ph type="title"/>
          </p:nvPr>
        </p:nvSpPr>
        <p:spPr/>
        <p:txBody>
          <a:bodyPr/>
          <a:lstStyle/>
          <a:p>
            <a:pPr marL="0" lvl="0" indent="0" algn="ctr" rtl="0">
              <a:spcBef>
                <a:spcPts val="0"/>
              </a:spcBef>
              <a:spcAft>
                <a:spcPts val="0"/>
              </a:spcAft>
              <a:buNone/>
            </a:pPr>
            <a:r>
              <a:rPr lang="vi-VN" sz="3200" b="1">
                <a:solidFill>
                  <a:schemeClr val="tx1"/>
                </a:solidFill>
                <a:latin typeface="Calibri" panose="020F0502020204030204" pitchFamily="34" charset="0"/>
                <a:cs typeface="Calibri" panose="020F0502020204030204" pitchFamily="34" charset="0"/>
              </a:rPr>
              <a:t>Từ hai thí nghiệm 1 và 2, dòng điện xuất hiện khi từ trường quanh ống dây dẫn thay đổi. </a:t>
            </a:r>
            <a:endParaRPr lang="vi-VN" sz="4400" dirty="0"/>
          </a:p>
        </p:txBody>
      </p:sp>
      <p:pic>
        <p:nvPicPr>
          <p:cNvPr id="3" name="Picture 2">
            <a:extLst>
              <a:ext uri="{FF2B5EF4-FFF2-40B4-BE49-F238E27FC236}">
                <a16:creationId xmlns:a16="http://schemas.microsoft.com/office/drawing/2014/main" id="{EB499EDA-8257-8CD4-D3B3-FA49301E2FA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2889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724CB8-7AFF-E113-9179-B5C27938EFBE}"/>
              </a:ext>
            </a:extLst>
          </p:cNvPr>
          <p:cNvSpPr>
            <a:spLocks noGrp="1"/>
          </p:cNvSpPr>
          <p:nvPr>
            <p:ph type="title"/>
          </p:nvPr>
        </p:nvSpPr>
        <p:spPr/>
        <p:txBody>
          <a:bodyPr/>
          <a:lstStyle/>
          <a:p>
            <a:pPr marL="0" lvl="0" indent="0" rtl="0">
              <a:spcBef>
                <a:spcPts val="0"/>
              </a:spcBef>
              <a:spcAft>
                <a:spcPts val="0"/>
              </a:spcAft>
              <a:buNone/>
            </a:pPr>
            <a:r>
              <a:rPr lang="en-US" sz="2000">
                <a:solidFill>
                  <a:schemeClr val="tx1"/>
                </a:solidFill>
                <a:latin typeface="Calibri" panose="020F0502020204030204" pitchFamily="34" charset="0"/>
                <a:cs typeface="Calibri" panose="020F0502020204030204" pitchFamily="34" charset="0"/>
              </a:rPr>
              <a:t>Dòng điện xuất hiện trong cuộn dây dẫn ở 2 thí nghiệm trên là dòng điện cảm ứng</a:t>
            </a:r>
            <a:endParaRPr lang="en-US" sz="2000" dirty="0"/>
          </a:p>
        </p:txBody>
      </p:sp>
      <p:pic>
        <p:nvPicPr>
          <p:cNvPr id="3" name="Picture 2">
            <a:extLst>
              <a:ext uri="{FF2B5EF4-FFF2-40B4-BE49-F238E27FC236}">
                <a16:creationId xmlns:a16="http://schemas.microsoft.com/office/drawing/2014/main" id="{FD2B8CE8-3045-73EF-B344-CA8DAA81673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4248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5F4861-9969-E06D-8949-1E3CC006FB06}"/>
              </a:ext>
            </a:extLst>
          </p:cNvPr>
          <p:cNvSpPr>
            <a:spLocks noGrp="1"/>
          </p:cNvSpPr>
          <p:nvPr>
            <p:ph type="title"/>
          </p:nvPr>
        </p:nvSpPr>
        <p:spPr/>
        <p:txBody>
          <a:bodyPr/>
          <a:lstStyle/>
          <a:p>
            <a:pPr marL="0" lvl="0" indent="0" algn="l" rtl="0">
              <a:spcBef>
                <a:spcPts val="0"/>
              </a:spcBef>
              <a:spcAft>
                <a:spcPts val="0"/>
              </a:spcAft>
              <a:buNone/>
            </a:pPr>
            <a:r>
              <a:rPr lang="en-US"/>
              <a:t>ĐIỀU KIỆN XUẤT HIỆN DÒNG ĐIỆN CẢM ỨNG</a:t>
            </a:r>
            <a:endParaRPr lang="en-US" dirty="0"/>
          </a:p>
        </p:txBody>
      </p:sp>
      <p:pic>
        <p:nvPicPr>
          <p:cNvPr id="3" name="Picture 2">
            <a:extLst>
              <a:ext uri="{FF2B5EF4-FFF2-40B4-BE49-F238E27FC236}">
                <a16:creationId xmlns:a16="http://schemas.microsoft.com/office/drawing/2014/main" id="{1E9CAAFE-6639-846D-765A-A25AE97569C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9026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9D1348-6DE4-2470-09A8-5F8C14A0A87F}"/>
              </a:ext>
            </a:extLst>
          </p:cNvPr>
          <p:cNvSpPr>
            <a:spLocks noGrp="1"/>
          </p:cNvSpPr>
          <p:nvPr>
            <p:ph type="title"/>
          </p:nvPr>
        </p:nvSpPr>
        <p:spPr/>
        <p:txBody>
          <a:bodyPr/>
          <a:lstStyle/>
          <a:p>
            <a:pPr marL="0" lvl="0" indent="0" algn="ctr" rtl="0">
              <a:spcBef>
                <a:spcPts val="0"/>
              </a:spcBef>
              <a:spcAft>
                <a:spcPts val="0"/>
              </a:spcAft>
              <a:buNone/>
            </a:pPr>
            <a:r>
              <a:rPr lang="vi-VN" sz="2400">
                <a:solidFill>
                  <a:schemeClr val="tx1"/>
                </a:solidFill>
                <a:latin typeface="Calibri" panose="020F0502020204030204" pitchFamily="34" charset="0"/>
                <a:cs typeface="Calibri" panose="020F0502020204030204" pitchFamily="34" charset="0"/>
              </a:rPr>
              <a:t>Các đường sức từ biểu diễn cho từ trường xung quang nam châm thẳng (a) và nam châm điện (b)</a:t>
            </a:r>
            <a:endParaRPr lang="vi-VN" sz="2400" dirty="0"/>
          </a:p>
        </p:txBody>
      </p:sp>
      <p:pic>
        <p:nvPicPr>
          <p:cNvPr id="3" name="Picture 2">
            <a:extLst>
              <a:ext uri="{FF2B5EF4-FFF2-40B4-BE49-F238E27FC236}">
                <a16:creationId xmlns:a16="http://schemas.microsoft.com/office/drawing/2014/main" id="{5C84C219-AF17-6633-B0A5-D84826474C43}"/>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55360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4A131E-04F2-CBB9-11FD-84C73D3ACD8B}"/>
              </a:ext>
            </a:extLst>
          </p:cNvPr>
          <p:cNvSpPr>
            <a:spLocks noGrp="1"/>
          </p:cNvSpPr>
          <p:nvPr>
            <p:ph type="title"/>
          </p:nvPr>
        </p:nvSpPr>
        <p:spPr/>
        <p:txBody>
          <a:bodyPr/>
          <a:lstStyle/>
          <a:p>
            <a:pPr marL="0" lvl="0" indent="0" algn="ctr" rtl="0">
              <a:spcBef>
                <a:spcPts val="0"/>
              </a:spcBef>
              <a:spcAft>
                <a:spcPts val="0"/>
              </a:spcAft>
              <a:buNone/>
            </a:pPr>
            <a:r>
              <a:rPr lang="en-US" sz="2800" b="1">
                <a:solidFill>
                  <a:srgbClr val="002060"/>
                </a:solidFill>
                <a:latin typeface="Calibri" panose="020F0502020204030204" pitchFamily="34" charset="0"/>
                <a:cs typeface="Calibri" panose="020F0502020204030204" pitchFamily="34" charset="0"/>
              </a:rPr>
              <a:t>Cần nạp điện</a:t>
            </a:r>
            <a:endParaRPr lang="en-US" sz="2800" b="1"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EDE82E2-1D1E-E320-E140-DEFD96F5C39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0103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9118E5-3866-87BE-3F5F-353EDCA98D02}"/>
              </a:ext>
            </a:extLst>
          </p:cNvPr>
          <p:cNvSpPr>
            <a:spLocks noGrp="1"/>
          </p:cNvSpPr>
          <p:nvPr>
            <p:ph type="title"/>
          </p:nvPr>
        </p:nvSpPr>
        <p:spPr/>
        <p:txBody>
          <a:bodyPr>
            <a:normAutofit fontScale="90000"/>
          </a:bodyPr>
          <a:lstStyle/>
          <a:p>
            <a:pPr lvl="0" algn="ctr"/>
            <a:r>
              <a:rPr lang="vi-VN"/>
              <a:t>Sự xuất hiện dòng điện cảm ứng trong cuộn dây dẫn và sự biến đổi số đường sức từ xuyên qua tiết diện của cuộn dây dẫn có mối quan hệ gì? </a:t>
            </a:r>
            <a:endParaRPr lang="vi-VN" dirty="0"/>
          </a:p>
        </p:txBody>
      </p:sp>
      <p:pic>
        <p:nvPicPr>
          <p:cNvPr id="3" name="Picture 2">
            <a:extLst>
              <a:ext uri="{FF2B5EF4-FFF2-40B4-BE49-F238E27FC236}">
                <a16:creationId xmlns:a16="http://schemas.microsoft.com/office/drawing/2014/main" id="{EBC600C5-5638-5E4C-C71A-10408CE1B9E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313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5709C7-2599-B4EC-39E8-5EDD7AF6325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95200FE-11D6-AD4D-1873-06330FBDDBDC}"/>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6904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1F3D44-9B1D-7E2A-C432-815535FCDB4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E0260DA-1CDC-30F7-5E5D-5ACB894D607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3847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F59709-37F4-ED10-F33A-065E628C9022}"/>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vi-VN" sz="3200" b="1">
                <a:solidFill>
                  <a:schemeClr val="tx1"/>
                </a:solidFill>
                <a:latin typeface="Calibri" panose="020F0502020204030204" pitchFamily="34" charset="0"/>
                <a:cs typeface="Calibri" panose="020F0502020204030204" pitchFamily="34" charset="0"/>
              </a:rPr>
              <a:t>Trong cuộn dây dẫn xuất hiện dòng điện cảm ứng mỗi khi có sự biến đổi số đường sức từ xuyên qua tiết diện của cuộn dây dẫn. </a:t>
            </a:r>
            <a:endParaRPr lang="vi-VN" sz="4400" dirty="0"/>
          </a:p>
        </p:txBody>
      </p:sp>
      <p:pic>
        <p:nvPicPr>
          <p:cNvPr id="3" name="Picture 2">
            <a:extLst>
              <a:ext uri="{FF2B5EF4-FFF2-40B4-BE49-F238E27FC236}">
                <a16:creationId xmlns:a16="http://schemas.microsoft.com/office/drawing/2014/main" id="{9EEEAFA0-A0AC-AEF7-CABD-1C9BF5EC5CBF}"/>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90154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B6BAF7-13C0-C374-09FD-564CBBFEEAD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FDE2630-F8ED-3B50-DBE8-9D1B0D00E281}"/>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9236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C71897-F4C7-AE7C-0A5C-2BB7497ED510}"/>
              </a:ext>
            </a:extLst>
          </p:cNvPr>
          <p:cNvSpPr>
            <a:spLocks noGrp="1"/>
          </p:cNvSpPr>
          <p:nvPr>
            <p:ph type="title"/>
          </p:nvPr>
        </p:nvSpPr>
        <p:spPr/>
        <p:txBody>
          <a:bodyPr>
            <a:normAutofit fontScale="90000"/>
          </a:bodyPr>
          <a:lstStyle/>
          <a:p>
            <a:pPr lvl="0" algn="ctr"/>
            <a:r>
              <a:rPr lang="en-US"/>
              <a:t>Nêu điều kiện xuất hiện dòng điện cảm ứng trong cuộn dây dẫn. </a:t>
            </a:r>
            <a:endParaRPr lang="en-US" dirty="0"/>
          </a:p>
        </p:txBody>
      </p:sp>
      <p:pic>
        <p:nvPicPr>
          <p:cNvPr id="3" name="Picture 2">
            <a:extLst>
              <a:ext uri="{FF2B5EF4-FFF2-40B4-BE49-F238E27FC236}">
                <a16:creationId xmlns:a16="http://schemas.microsoft.com/office/drawing/2014/main" id="{964A5960-AE78-6021-CA01-B96D0A9858F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9904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27C55D-5CD5-8583-8A0E-0E70436B3D8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A871150-39FB-E81D-AF1F-D48F290136E7}"/>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74735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A361C4-FAF6-B0FA-6593-4711624EEFC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B835E03-17E2-7953-7D3D-346B788FA62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7603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16439F-A92D-D7EC-C9FA-6DF17888636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CB5273B-25AB-869D-3A59-5AEC9CD04E1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4341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B5781C-FA11-8EDC-A4A5-FDD6573456A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F1E78F5-BE3C-2207-6E2D-4E4F20F856E7}"/>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0007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674" y="595423"/>
            <a:ext cx="6315739"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BÀI 12. CẢM ỨNG ĐIỆN TỪ</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66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F591C4-3233-0619-78F1-559B1018A140}"/>
              </a:ext>
            </a:extLst>
          </p:cNvPr>
          <p:cNvSpPr>
            <a:spLocks noGrp="1"/>
          </p:cNvSpPr>
          <p:nvPr>
            <p:ph type="title"/>
          </p:nvPr>
        </p:nvSpPr>
        <p:spPr/>
        <p:txBody>
          <a:bodyPr/>
          <a:lstStyle/>
          <a:p>
            <a:pPr marL="0" lvl="0" indent="0" algn="ctr" rtl="0">
              <a:spcBef>
                <a:spcPts val="0"/>
              </a:spcBef>
              <a:spcAft>
                <a:spcPts val="0"/>
              </a:spcAft>
              <a:buNone/>
            </a:pPr>
            <a:r>
              <a:rPr lang="en-US" sz="6000"/>
              <a:t>LUYỆN TẬP</a:t>
            </a:r>
            <a:endParaRPr lang="en-US" sz="6000" dirty="0"/>
          </a:p>
        </p:txBody>
      </p:sp>
      <p:pic>
        <p:nvPicPr>
          <p:cNvPr id="3" name="Picture 2">
            <a:extLst>
              <a:ext uri="{FF2B5EF4-FFF2-40B4-BE49-F238E27FC236}">
                <a16:creationId xmlns:a16="http://schemas.microsoft.com/office/drawing/2014/main" id="{83A0F864-C400-9763-6AB8-5437E9FCB91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1798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CF63B9-56B1-1FCF-460D-DD4C1FB0D60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B9D8E66-AA5B-34C1-9EF1-E41DA6C337C3}"/>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389185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5E20D8-DA5C-3C1F-3D4E-2CCBCC0E50C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9E62075-BE6A-5517-4D38-C525629D5230}"/>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2970022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319966-FF2D-7089-B6E3-885FCF2E91E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CFCDB88-2F92-4412-91ED-BC60DA8A207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2108530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54D419-036C-F521-F77E-E2384271901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442ABC-D059-5920-4D3C-F0B739CC229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8392192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DF48E5-0DEB-42DB-3693-BC9434BD1A1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6B99254-D348-67F3-0BCF-AAC998E841E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4161530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366AEC-0F43-A432-70EE-CE164F0D04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9F263C6-04F6-479C-47BD-335D16D5B71D}"/>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4828736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196E37-834B-15D8-AFCD-28073E935D9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7DCD866-BE8D-B769-6A9C-6B7B59CF44D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9203036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9C5151-4B22-7C73-1E81-ABC3C2A7B4A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4114EAF-8DD0-84E8-155B-91C9E555C923}"/>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3099049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0787E0-1F42-35EE-49D1-2B51236475A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58A1F8B-ED47-3FF6-C4AC-7A4CA90C4EE5}"/>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175073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93AD2C-975D-FBAA-B8C6-12DB11EAE854}"/>
              </a:ext>
            </a:extLst>
          </p:cNvPr>
          <p:cNvSpPr>
            <a:spLocks noGrp="1"/>
          </p:cNvSpPr>
          <p:nvPr>
            <p:ph type="title"/>
          </p:nvPr>
        </p:nvSpPr>
        <p:spPr/>
        <p:txBody>
          <a:bodyPr/>
          <a:lstStyle/>
          <a:p>
            <a:pPr marL="0" lvl="0" indent="0" algn="ctr" rtl="0">
              <a:spcBef>
                <a:spcPts val="0"/>
              </a:spcBef>
              <a:spcAft>
                <a:spcPts val="0"/>
              </a:spcAft>
              <a:buNone/>
            </a:pPr>
            <a:r>
              <a:rPr lang="en-US">
                <a:solidFill>
                  <a:srgbClr val="002060"/>
                </a:solidFill>
              </a:rPr>
              <a:t>NỘI DUNG BÀI HỌC</a:t>
            </a:r>
            <a:endParaRPr lang="en-US" dirty="0">
              <a:solidFill>
                <a:srgbClr val="002060"/>
              </a:solidFill>
            </a:endParaRPr>
          </a:p>
        </p:txBody>
      </p:sp>
      <p:pic>
        <p:nvPicPr>
          <p:cNvPr id="3" name="Picture 2">
            <a:extLst>
              <a:ext uri="{FF2B5EF4-FFF2-40B4-BE49-F238E27FC236}">
                <a16:creationId xmlns:a16="http://schemas.microsoft.com/office/drawing/2014/main" id="{B8CF194A-296F-3F25-BFBE-62ABC85DEE9D}"/>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00536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D88EF9-96F8-2D13-FB51-5C08AE430B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AF11C7B-7EA9-F485-2C8C-4C8C6EE7A9A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9970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47EAB5-DC0F-370A-6648-8519F4E4381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C080504-844D-FE04-F3E6-8AE40AF92B7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6101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9DD1FD-6F98-6F6B-0D7A-31668ED470CC}"/>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en-US" sz="7200"/>
              <a:t>THANKS!</a:t>
            </a:r>
            <a:endParaRPr lang="en-US" sz="7200" dirty="0"/>
          </a:p>
        </p:txBody>
      </p:sp>
      <p:pic>
        <p:nvPicPr>
          <p:cNvPr id="3" name="Picture 2">
            <a:extLst>
              <a:ext uri="{FF2B5EF4-FFF2-40B4-BE49-F238E27FC236}">
                <a16:creationId xmlns:a16="http://schemas.microsoft.com/office/drawing/2014/main" id="{C8D02F7C-C1B4-DBF9-44C7-C7E56783490C}"/>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684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4B8707-EDEB-53C7-BBF8-4184AC5BA5B4}"/>
              </a:ext>
            </a:extLst>
          </p:cNvPr>
          <p:cNvSpPr>
            <a:spLocks noGrp="1"/>
          </p:cNvSpPr>
          <p:nvPr>
            <p:ph type="title"/>
          </p:nvPr>
        </p:nvSpPr>
        <p:spPr/>
        <p:txBody>
          <a:bodyPr>
            <a:normAutofit fontScale="90000"/>
          </a:bodyPr>
          <a:lstStyle/>
          <a:p>
            <a:pPr marL="0" lvl="0" indent="0" algn="l" rtl="0">
              <a:spcBef>
                <a:spcPts val="0"/>
              </a:spcBef>
              <a:spcAft>
                <a:spcPts val="0"/>
              </a:spcAft>
              <a:buNone/>
            </a:pPr>
            <a:r>
              <a:rPr lang="vi-VN" sz="4000"/>
              <a:t>HIỆN TƯỢNG CẢM ỨNG ĐIỆN TỪ</a:t>
            </a:r>
            <a:endParaRPr lang="vi-VN" sz="4000" dirty="0"/>
          </a:p>
        </p:txBody>
      </p:sp>
      <p:pic>
        <p:nvPicPr>
          <p:cNvPr id="3" name="Picture 2">
            <a:extLst>
              <a:ext uri="{FF2B5EF4-FFF2-40B4-BE49-F238E27FC236}">
                <a16:creationId xmlns:a16="http://schemas.microsoft.com/office/drawing/2014/main" id="{45EFAB31-08BB-F12E-E55C-1E5EC4FE0CC2}"/>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62928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D7574D-7819-C135-FCEC-703444A232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E96A07-F8AF-0B84-1969-8F74D662369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3771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E00FB4-F9F4-B576-9CDD-4EDAD3F3A2D0}"/>
              </a:ext>
            </a:extLst>
          </p:cNvPr>
          <p:cNvSpPr>
            <a:spLocks noGrp="1"/>
          </p:cNvSpPr>
          <p:nvPr>
            <p:ph type="title"/>
          </p:nvPr>
        </p:nvSpPr>
        <p:spPr/>
        <p:txBody>
          <a:bodyPr/>
          <a:lstStyle/>
          <a:p>
            <a:pPr lvl="0"/>
            <a:r>
              <a:rPr lang="en-US" sz="2400">
                <a:solidFill>
                  <a:srgbClr val="C7404E"/>
                </a:solidFill>
              </a:rPr>
              <a:t>KẾT QUẢ THÍ NGHIỆM 1</a:t>
            </a:r>
            <a:endParaRPr lang="en-US" sz="2400" dirty="0">
              <a:solidFill>
                <a:srgbClr val="C7404E"/>
              </a:solidFill>
            </a:endParaRPr>
          </a:p>
        </p:txBody>
      </p:sp>
      <p:pic>
        <p:nvPicPr>
          <p:cNvPr id="3" name="Picture 2">
            <a:extLst>
              <a:ext uri="{FF2B5EF4-FFF2-40B4-BE49-F238E27FC236}">
                <a16:creationId xmlns:a16="http://schemas.microsoft.com/office/drawing/2014/main" id="{62174C36-C80F-66F2-35AA-00240432683A}"/>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9603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08B23B-92E7-31D9-AF63-9AE2BE87CBFB}"/>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vi-VN"/>
              <a:t>Từ thí nghiệm 1 cho biết ở trường hợp nào thì trong cuộn dây dẫn xuất hiện dòng điện. </a:t>
            </a:r>
            <a:endParaRPr lang="vi-VN" dirty="0"/>
          </a:p>
        </p:txBody>
      </p:sp>
      <p:pic>
        <p:nvPicPr>
          <p:cNvPr id="3" name="Picture 2">
            <a:extLst>
              <a:ext uri="{FF2B5EF4-FFF2-40B4-BE49-F238E27FC236}">
                <a16:creationId xmlns:a16="http://schemas.microsoft.com/office/drawing/2014/main" id="{5BB095F4-E9B2-3EF1-A7F8-DEE1B99326E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046631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481C01-05F0-6C31-5300-77280D371A8B}"/>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vi-VN" sz="3200" b="1">
                <a:solidFill>
                  <a:schemeClr val="tx1"/>
                </a:solidFill>
                <a:latin typeface="Calibri" panose="020F0502020204030204" pitchFamily="34" charset="0"/>
                <a:cs typeface="Calibri" panose="020F0502020204030204" pitchFamily="34" charset="0"/>
              </a:rPr>
              <a:t>Trong cuộn dây dẫn xuất hiện dòng điện khi dịch chuyển nam châm trượt trên giá đỡ lại gần và ra xa cuộn dây dẫn và khi quay nam châm trước cuộn dây dẫn</a:t>
            </a:r>
            <a:endParaRPr lang="vi-VN" sz="4400" dirty="0"/>
          </a:p>
        </p:txBody>
      </p:sp>
      <p:pic>
        <p:nvPicPr>
          <p:cNvPr id="3" name="Picture 2">
            <a:extLst>
              <a:ext uri="{FF2B5EF4-FFF2-40B4-BE49-F238E27FC236}">
                <a16:creationId xmlns:a16="http://schemas.microsoft.com/office/drawing/2014/main" id="{67BBBC7D-FE93-0074-1922-895EC45FB27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767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300</Words>
  <Application>Microsoft Office PowerPoint</Application>
  <PresentationFormat>On-screen Show (16:9)</PresentationFormat>
  <Paragraphs>20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PowerPoint Presentation</vt:lpstr>
      <vt:lpstr>Cần nạp điện</vt:lpstr>
      <vt:lpstr>PowerPoint Presentation</vt:lpstr>
      <vt:lpstr>NỘI DUNG BÀI HỌC</vt:lpstr>
      <vt:lpstr>HIỆN TƯỢNG CẢM ỨNG ĐIỆN TỪ</vt:lpstr>
      <vt:lpstr>PowerPoint Presentation</vt:lpstr>
      <vt:lpstr>KẾT QUẢ THÍ NGHIỆM 1</vt:lpstr>
      <vt:lpstr>Từ thí nghiệm 1 cho biết ở trường hợp nào thì trong cuộn dây dẫn xuất hiện dòng điện. </vt:lpstr>
      <vt:lpstr>Trong cuộn dây dẫn xuất hiện dòng điện khi dịch chuyển nam châm trượt trên giá đỡ lại gần và ra xa cuộn dây dẫn và khi quay nam châm trước cuộn dây dẫn</vt:lpstr>
      <vt:lpstr>PowerPoint Presentation</vt:lpstr>
      <vt:lpstr>PowerPoint Presentation</vt:lpstr>
      <vt:lpstr>KẾT QUẢ THÍ NGHIỆM 2</vt:lpstr>
      <vt:lpstr>Từ thí nghiệm 2 cho biết ở trường hợp nào thì trong cuộn dây dẫn B xuất hiện dòng điện. </vt:lpstr>
      <vt:lpstr>Cuộn dây dẫn B có dòng điện chạy qua trong khi đóng công tắc điện hoặc trong khi ngắt công tắc điện. </vt:lpstr>
      <vt:lpstr>Từ 2 thí nghiệm trên có thể kết luận gì về sự xuất hiện của dòng điện cảm ứng?</vt:lpstr>
      <vt:lpstr>Từ hai thí nghiệm 1 và 2, dòng điện xuất hiện khi từ trường quanh ống dây dẫn thay đổi. </vt:lpstr>
      <vt:lpstr>Dòng điện xuất hiện trong cuộn dây dẫn ở 2 thí nghiệm trên là dòng điện cảm ứng</vt:lpstr>
      <vt:lpstr>ĐIỀU KIỆN XUẤT HIỆN DÒNG ĐIỆN CẢM ỨNG</vt:lpstr>
      <vt:lpstr>Các đường sức từ biểu diễn cho từ trường xung quang nam châm thẳng (a) và nam châm điện (b)</vt:lpstr>
      <vt:lpstr>Sự xuất hiện dòng điện cảm ứng trong cuộn dây dẫn và sự biến đổi số đường sức từ xuyên qua tiết diện của cuộn dây dẫn có mối quan hệ gì? </vt:lpstr>
      <vt:lpstr>PowerPoint Presentation</vt:lpstr>
      <vt:lpstr>PowerPoint Presentation</vt:lpstr>
      <vt:lpstr>Trong cuộn dây dẫn xuất hiện dòng điện cảm ứng mỗi khi có sự biến đổi số đường sức từ xuyên qua tiết diện của cuộn dây dẫn. </vt:lpstr>
      <vt:lpstr>PowerPoint Presentation</vt:lpstr>
      <vt:lpstr>Nêu điều kiện xuất hiện dòng điện cảm ứng trong cuộn dây dẫn. </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 Phạm</dc:creator>
  <cp:lastModifiedBy>GL</cp:lastModifiedBy>
  <cp:revision>4</cp:revision>
  <dcterms:created xsi:type="dcterms:W3CDTF">2024-07-16T17:24:08Z</dcterms:created>
  <dcterms:modified xsi:type="dcterms:W3CDTF">2025-02-03T03:17:13Z</dcterms:modified>
</cp:coreProperties>
</file>