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7" r:id="rId3"/>
    <p:sldId id="288" r:id="rId4"/>
    <p:sldId id="359" r:id="rId5"/>
    <p:sldId id="304" r:id="rId6"/>
    <p:sldId id="276" r:id="rId7"/>
    <p:sldId id="300" r:id="rId8"/>
    <p:sldId id="301" r:id="rId9"/>
    <p:sldId id="302" r:id="rId10"/>
    <p:sldId id="303" r:id="rId11"/>
    <p:sldId id="358" r:id="rId12"/>
    <p:sldId id="349" r:id="rId13"/>
    <p:sldId id="306" r:id="rId14"/>
    <p:sldId id="330" r:id="rId15"/>
    <p:sldId id="352" r:id="rId16"/>
    <p:sldId id="356" r:id="rId17"/>
    <p:sldId id="357" r:id="rId18"/>
    <p:sldId id="351" r:id="rId19"/>
    <p:sldId id="364" r:id="rId20"/>
    <p:sldId id="365" r:id="rId21"/>
    <p:sldId id="354" r:id="rId22"/>
    <p:sldId id="361" r:id="rId23"/>
    <p:sldId id="353" r:id="rId24"/>
    <p:sldId id="360" r:id="rId25"/>
    <p:sldId id="29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4660"/>
  </p:normalViewPr>
  <p:slideViewPr>
    <p:cSldViewPr snapToGrid="0">
      <p:cViewPr varScale="1">
        <p:scale>
          <a:sx n="84" d="100"/>
          <a:sy n="84" d="100"/>
        </p:scale>
        <p:origin x="138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49398-9119-47F0-AAE0-48C58365E0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7A3AC2-73F8-4F1E-8C70-52DB5FFF91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F931B-C012-4212-BEC6-4CEA4033C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A107-52A6-474B-B2E6-011395312309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EF4E5-A027-499C-BE58-2A5F93A20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BDB3A-A89B-4D5A-9F5D-E9D84F448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8250-6E22-45A8-89FC-AA3442655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146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DA615-A5AA-4542-B754-9C959FFA1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F1E17C-C057-4FE6-9B9B-25A4ED025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7D39E-C652-4350-A5BB-4FF3A785E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A107-52A6-474B-B2E6-011395312309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E6E37-8C24-4153-B893-8C13150B4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267BF-41D8-4BC4-9C2B-0F0E6D5A3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8250-6E22-45A8-89FC-AA3442655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97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5DFE8F-F73C-4336-944A-76010D96FE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682F96-8A1A-4078-9A9E-4944D0E376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5B841-7B6D-41E5-8683-4586293C5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A107-52A6-474B-B2E6-011395312309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944FF-4DEC-4B14-929A-0092B6AF5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75CC5-0B9F-4388-8532-0D8207F7C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8250-6E22-45A8-89FC-AA3442655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11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This bundle includes">
  <p:cSld name="002 This bundle includes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369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810BE-297F-4AF0-AE89-45B6E82CA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FE5E6-CA76-4308-A5E1-DC4F782BB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C4B45-BB14-4644-BE0C-1FDC0F746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A107-52A6-474B-B2E6-011395312309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1CE6A-EDDE-4B01-AC69-259F87C82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2425B-A6F5-48C8-B663-61B7BD1C6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8250-6E22-45A8-89FC-AA3442655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7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F5024-1004-46AD-B894-8AD2EC164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A49F7-3E78-44FA-AE6C-134FD9696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8B2D0-C1AD-4F1E-AC04-F760077D8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A107-52A6-474B-B2E6-011395312309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BF458-6923-45CE-8DA4-7F1E2C86B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8DF17-BBB1-44DC-B270-8FE929F32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8250-6E22-45A8-89FC-AA3442655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93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8B46E-9CA9-4F00-A10E-BB4830417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05A89-42E6-47F1-AF83-E8E3B6B913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868815-CD24-41FC-8DEB-D11ACF727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FCE77D-F894-4BFC-915E-E28A0AC84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A107-52A6-474B-B2E6-011395312309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347D32-2F20-4930-B8C0-86904407C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846AE-0364-4FCF-BA12-3E64F7C75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8250-6E22-45A8-89FC-AA3442655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03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E6A1A-A0C7-4978-AC24-878AFF88F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0A4973-380C-4721-9316-7DA605537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78FDB6-5B46-4682-B1EC-946BFF4F53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6E5371-0A46-4583-90B5-C2CF4641D7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58C1E9-12BB-432F-8419-3E8911C0B4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EFEA31-CF86-43B4-A327-456B6F72B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A107-52A6-474B-B2E6-011395312309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4C9BFA-E035-48AE-8DCF-45D0362C5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974DBB-1CC2-4455-BAAA-D98DD9A37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8250-6E22-45A8-89FC-AA3442655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003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D0693-ED32-4A95-BC72-EDAB609E5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91BCE5-9268-43F8-B9F5-061CA37A2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A107-52A6-474B-B2E6-011395312309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9D7AA7-B3F5-46E4-B9DC-D760198E5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B9949-EDA1-47B3-ABF5-DE6B2162F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8250-6E22-45A8-89FC-AA3442655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98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3208B2-AB02-44A8-9FC2-0CF8F163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A107-52A6-474B-B2E6-011395312309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8DBAD1-9F01-4EE0-80F0-328018FB0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FABB6-9B5F-4D1C-9557-8018F3A97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8250-6E22-45A8-89FC-AA3442655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1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6B351-6090-4C3A-AD55-38920AEC9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BD14F-379E-4635-8B1A-536E9F4FE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E56B63-BD9F-4923-879C-DEB0D2655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644D91-5DF7-4865-9E65-0092468E3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A107-52A6-474B-B2E6-011395312309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CB4CEE-1DF3-40DD-B6EF-DDF32AB70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E2F4AD-1CB1-4A0D-866E-FB259860E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8250-6E22-45A8-89FC-AA3442655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00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2FF6D-59DA-4F1A-A0EA-DF6C7272E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CB94F7-9E8F-44AE-BACF-98D5C36E6C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D0EE06-7FC5-4243-9117-72E59EB55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B6C5DE-29CC-42BC-B920-ECECBB7D3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A107-52A6-474B-B2E6-011395312309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51D2F1-80FB-4FC8-A6ED-40F1248B9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862262-6A5A-4D75-8A79-43080E916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8250-6E22-45A8-89FC-AA3442655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07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5312A9-A191-46B2-BF72-F6C97E861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84E7B-D928-474A-9082-2C95CFE8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789FF-3D60-4074-AF8F-57F3A99E6F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AA107-52A6-474B-B2E6-011395312309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0ED22E-8C72-4AD2-BD56-2FCD8B79D5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C8448-E21B-47E8-95BD-524B53D745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48250-6E22-45A8-89FC-AA3442655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8.gif"/><Relationship Id="rId4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gif"/><Relationship Id="rId5" Type="http://schemas.openxmlformats.org/officeDocument/2006/relationships/image" Target="../media/image2.png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gif"/><Relationship Id="rId5" Type="http://schemas.openxmlformats.org/officeDocument/2006/relationships/image" Target="../media/image2.png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gif"/><Relationship Id="rId5" Type="http://schemas.openxmlformats.org/officeDocument/2006/relationships/image" Target="../media/image2.png"/><Relationship Id="rId4" Type="http://schemas.openxmlformats.org/officeDocument/2006/relationships/audio" Target="../media/audio4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8.gif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8.gif"/><Relationship Id="rId4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3.wav"/><Relationship Id="rId7" Type="http://schemas.openxmlformats.org/officeDocument/2006/relationships/image" Target="../media/image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8.gif"/><Relationship Id="rId4" Type="http://schemas.openxmlformats.org/officeDocument/2006/relationships/image" Target="../media/image6.gif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78EC11-539A-4ECC-8233-BD2787679689}"/>
              </a:ext>
            </a:extLst>
          </p:cNvPr>
          <p:cNvSpPr txBox="1"/>
          <p:nvPr/>
        </p:nvSpPr>
        <p:spPr>
          <a:xfrm>
            <a:off x="838859" y="2448731"/>
            <a:ext cx="102172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ÁP SUẤT CHẤT LỎNG, ÁP SUẤT CHẤT KHÍ </a:t>
            </a:r>
          </a:p>
          <a:p>
            <a:pPr algn="just"/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(Tiết 3)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4" descr="SS128x128P_6">
            <a:extLst>
              <a:ext uri="{FF2B5EF4-FFF2-40B4-BE49-F238E27FC236}">
                <a16:creationId xmlns:a16="http://schemas.microsoft.com/office/drawing/2014/main" id="{1C678A4D-8372-4229-9A91-79D4A58916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7" y="202594"/>
            <a:ext cx="1752600" cy="186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5" descr="SS128x128P_6">
            <a:extLst>
              <a:ext uri="{FF2B5EF4-FFF2-40B4-BE49-F238E27FC236}">
                <a16:creationId xmlns:a16="http://schemas.microsoft.com/office/drawing/2014/main" id="{A90851BE-6E04-4D36-A7AF-0A546D7413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81866">
            <a:off x="204472" y="553720"/>
            <a:ext cx="731339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6" descr="SS128x128P_6">
            <a:extLst>
              <a:ext uri="{FF2B5EF4-FFF2-40B4-BE49-F238E27FC236}">
                <a16:creationId xmlns:a16="http://schemas.microsoft.com/office/drawing/2014/main" id="{C5CCE472-534A-4C87-8253-D407DB36C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4454">
            <a:off x="1034125" y="984031"/>
            <a:ext cx="895350" cy="1330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4" descr="SS128x128P_6">
            <a:extLst>
              <a:ext uri="{FF2B5EF4-FFF2-40B4-BE49-F238E27FC236}">
                <a16:creationId xmlns:a16="http://schemas.microsoft.com/office/drawing/2014/main" id="{68A523AE-1734-4273-B3FF-BE7DBCE6E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809" y="4454691"/>
            <a:ext cx="1752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5" descr="SS128x128P_6">
            <a:extLst>
              <a:ext uri="{FF2B5EF4-FFF2-40B4-BE49-F238E27FC236}">
                <a16:creationId xmlns:a16="http://schemas.microsoft.com/office/drawing/2014/main" id="{DCA17A29-E48D-4A89-8918-D4D2B46D6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81866">
            <a:off x="9894809" y="4835691"/>
            <a:ext cx="8953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6" descr="SS128x128P_6">
            <a:extLst>
              <a:ext uri="{FF2B5EF4-FFF2-40B4-BE49-F238E27FC236}">
                <a16:creationId xmlns:a16="http://schemas.microsoft.com/office/drawing/2014/main" id="{C577FAF3-8DD5-4F25-B308-B2655D1D38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4454">
            <a:off x="10809209" y="5216691"/>
            <a:ext cx="8953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4" descr="SS128x128P_6">
            <a:extLst>
              <a:ext uri="{FF2B5EF4-FFF2-40B4-BE49-F238E27FC236}">
                <a16:creationId xmlns:a16="http://schemas.microsoft.com/office/drawing/2014/main" id="{FC8B8C30-25B0-4E47-BC61-A50E4DB3CE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733" y="4561326"/>
            <a:ext cx="1752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5" descr="SS128x128P_6">
            <a:extLst>
              <a:ext uri="{FF2B5EF4-FFF2-40B4-BE49-F238E27FC236}">
                <a16:creationId xmlns:a16="http://schemas.microsoft.com/office/drawing/2014/main" id="{A7FA737D-7941-45B6-8889-492296B17C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81866">
            <a:off x="7988733" y="4942326"/>
            <a:ext cx="8953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6" descr="SS128x128P_6">
            <a:extLst>
              <a:ext uri="{FF2B5EF4-FFF2-40B4-BE49-F238E27FC236}">
                <a16:creationId xmlns:a16="http://schemas.microsoft.com/office/drawing/2014/main" id="{E8CE9ADA-1341-42D1-80EC-DBD664FBFB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4454">
            <a:off x="8903133" y="5323326"/>
            <a:ext cx="8953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4" descr="SS128x128P_6">
            <a:extLst>
              <a:ext uri="{FF2B5EF4-FFF2-40B4-BE49-F238E27FC236}">
                <a16:creationId xmlns:a16="http://schemas.microsoft.com/office/drawing/2014/main" id="{7B3E5592-4573-4223-9E05-1E7B0F1FBA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957" y="4581121"/>
            <a:ext cx="1752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5" descr="SS128x128P_6">
            <a:extLst>
              <a:ext uri="{FF2B5EF4-FFF2-40B4-BE49-F238E27FC236}">
                <a16:creationId xmlns:a16="http://schemas.microsoft.com/office/drawing/2014/main" id="{803F3D95-1590-468E-B01B-BCF40F9F8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81866">
            <a:off x="5881957" y="4962121"/>
            <a:ext cx="8953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6" descr="SS128x128P_6">
            <a:extLst>
              <a:ext uri="{FF2B5EF4-FFF2-40B4-BE49-F238E27FC236}">
                <a16:creationId xmlns:a16="http://schemas.microsoft.com/office/drawing/2014/main" id="{01C9BCDF-1E7B-4EAB-B190-59497E7FC8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4454">
            <a:off x="6796357" y="5343121"/>
            <a:ext cx="8953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4" descr="SS128x128P_6">
            <a:extLst>
              <a:ext uri="{FF2B5EF4-FFF2-40B4-BE49-F238E27FC236}">
                <a16:creationId xmlns:a16="http://schemas.microsoft.com/office/drawing/2014/main" id="{CD9F262D-4A37-48C5-965D-EE9C90F530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969" y="4835201"/>
            <a:ext cx="1752600" cy="207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5" descr="SS128x128P_6">
            <a:extLst>
              <a:ext uri="{FF2B5EF4-FFF2-40B4-BE49-F238E27FC236}">
                <a16:creationId xmlns:a16="http://schemas.microsoft.com/office/drawing/2014/main" id="{BFA24407-04B0-4FC9-8628-EF4B81CEA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81866">
            <a:off x="2718406" y="5150245"/>
            <a:ext cx="895350" cy="147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6" descr="SS128x128P_6">
            <a:extLst>
              <a:ext uri="{FF2B5EF4-FFF2-40B4-BE49-F238E27FC236}">
                <a16:creationId xmlns:a16="http://schemas.microsoft.com/office/drawing/2014/main" id="{D20453F3-708D-4B85-AD53-CFBBDEFCA7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4454">
            <a:off x="3568198" y="5526609"/>
            <a:ext cx="895350" cy="147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4" descr="SS128x128P_6">
            <a:extLst>
              <a:ext uri="{FF2B5EF4-FFF2-40B4-BE49-F238E27FC236}">
                <a16:creationId xmlns:a16="http://schemas.microsoft.com/office/drawing/2014/main" id="{2B68455D-BEF4-4A0F-A19E-B2B17D1F5E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99" y="4728566"/>
            <a:ext cx="1752600" cy="207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5" descr="SS128x128P_6">
            <a:extLst>
              <a:ext uri="{FF2B5EF4-FFF2-40B4-BE49-F238E27FC236}">
                <a16:creationId xmlns:a16="http://schemas.microsoft.com/office/drawing/2014/main" id="{0088FF99-9B8C-47E3-9E2F-377C4145C7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81866">
            <a:off x="324736" y="5043610"/>
            <a:ext cx="895350" cy="147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6" descr="SS128x128P_6">
            <a:extLst>
              <a:ext uri="{FF2B5EF4-FFF2-40B4-BE49-F238E27FC236}">
                <a16:creationId xmlns:a16="http://schemas.microsoft.com/office/drawing/2014/main" id="{46523E0E-91D6-4C10-8B2E-6FF910DD5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4454">
            <a:off x="1174528" y="5419974"/>
            <a:ext cx="895350" cy="147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SS128x128P_6">
            <a:extLst>
              <a:ext uri="{FF2B5EF4-FFF2-40B4-BE49-F238E27FC236}">
                <a16:creationId xmlns:a16="http://schemas.microsoft.com/office/drawing/2014/main" id="{1E740C1E-C302-4467-A7A3-8277E964F8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638" y="375425"/>
            <a:ext cx="1752600" cy="186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SS128x128P_6">
            <a:extLst>
              <a:ext uri="{FF2B5EF4-FFF2-40B4-BE49-F238E27FC236}">
                <a16:creationId xmlns:a16="http://schemas.microsoft.com/office/drawing/2014/main" id="{B2CE9DE6-C6A9-4D8B-83ED-6E55591F4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81866">
            <a:off x="10170013" y="726551"/>
            <a:ext cx="731339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SS128x128P_6">
            <a:extLst>
              <a:ext uri="{FF2B5EF4-FFF2-40B4-BE49-F238E27FC236}">
                <a16:creationId xmlns:a16="http://schemas.microsoft.com/office/drawing/2014/main" id="{0096CFC2-CFB2-4D6B-8ACE-745B8B3252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4454">
            <a:off x="10999666" y="1156862"/>
            <a:ext cx="895350" cy="1330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7846AE-926D-443F-A42D-D3087DC1EF23}"/>
              </a:ext>
            </a:extLst>
          </p:cNvPr>
          <p:cNvSpPr txBox="1"/>
          <p:nvPr/>
        </p:nvSpPr>
        <p:spPr>
          <a:xfrm>
            <a:off x="2558484" y="342100"/>
            <a:ext cx="69392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PHÚ HÒA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THỊ TRẤN PHÚ HÒA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9EAB55-5DFF-40FC-9C4A-6C8F4C0CCC13}"/>
              </a:ext>
            </a:extLst>
          </p:cNvPr>
          <p:cNvSpPr txBox="1"/>
          <p:nvPr/>
        </p:nvSpPr>
        <p:spPr>
          <a:xfrm>
            <a:off x="955687" y="3937685"/>
            <a:ext cx="6478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ĐẶNG THỊ MINH KHA</a:t>
            </a:r>
          </a:p>
        </p:txBody>
      </p:sp>
      <p:pic>
        <p:nvPicPr>
          <p:cNvPr id="3" name="Mai Chi _ Bài ca người giáo viên nhân dân - Hoàng Vân _ MV lyrics _ Ca khúc về nhà giáo hay nhất">
            <a:hlinkClick r:id="" action="ppaction://media"/>
            <a:extLst>
              <a:ext uri="{FF2B5EF4-FFF2-40B4-BE49-F238E27FC236}">
                <a16:creationId xmlns:a16="http://schemas.microsoft.com/office/drawing/2014/main" id="{9D73E6C9-95C3-12CB-77DA-65005FC775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63" end="0.13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526890" y="15266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94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127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8" descr="tht25788865">
            <a:extLst>
              <a:ext uri="{FF2B5EF4-FFF2-40B4-BE49-F238E27FC236}">
                <a16:creationId xmlns:a16="http://schemas.microsoft.com/office/drawing/2014/main" id="{C4873C59-FA60-4BBF-8F61-13160C1E7F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9" descr="tht25788865">
            <a:extLst>
              <a:ext uri="{FF2B5EF4-FFF2-40B4-BE49-F238E27FC236}">
                <a16:creationId xmlns:a16="http://schemas.microsoft.com/office/drawing/2014/main" id="{C4519854-08AB-462F-92E2-408CF74F49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0" descr="tht25788865">
            <a:extLst>
              <a:ext uri="{FF2B5EF4-FFF2-40B4-BE49-F238E27FC236}">
                <a16:creationId xmlns:a16="http://schemas.microsoft.com/office/drawing/2014/main" id="{34ED98A3-DB0C-482A-A5E4-EC360484A7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1" descr="tht25788865">
            <a:extLst>
              <a:ext uri="{FF2B5EF4-FFF2-40B4-BE49-F238E27FC236}">
                <a16:creationId xmlns:a16="http://schemas.microsoft.com/office/drawing/2014/main" id="{63A6413A-79BB-41B8-B0D5-94D5084A8F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3" descr="F9849DCFA90C473196ECD16214E77005">
            <a:extLst>
              <a:ext uri="{FF2B5EF4-FFF2-40B4-BE49-F238E27FC236}">
                <a16:creationId xmlns:a16="http://schemas.microsoft.com/office/drawing/2014/main" id="{64D62227-0A0E-4369-8C1C-CFF58A9FCA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D33AB6D5-ECC2-4274-AE71-A480D29F4EC8}"/>
              </a:ext>
            </a:extLst>
          </p:cNvPr>
          <p:cNvSpPr/>
          <p:nvPr/>
        </p:nvSpPr>
        <p:spPr>
          <a:xfrm>
            <a:off x="8408649" y="5354845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10</a:t>
            </a: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3E850559-0ABA-4B7B-8017-3275DF3F3DD7}"/>
              </a:ext>
            </a:extLst>
          </p:cNvPr>
          <p:cNvSpPr/>
          <p:nvPr/>
        </p:nvSpPr>
        <p:spPr>
          <a:xfrm>
            <a:off x="8455350" y="5363920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0D27DFAB-56BA-44B6-8689-C8B6B7432790}"/>
              </a:ext>
            </a:extLst>
          </p:cNvPr>
          <p:cNvSpPr/>
          <p:nvPr/>
        </p:nvSpPr>
        <p:spPr>
          <a:xfrm>
            <a:off x="8393766" y="5355088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2EB7388B-9DA8-4466-A3F3-52699816A39A}"/>
              </a:ext>
            </a:extLst>
          </p:cNvPr>
          <p:cNvSpPr/>
          <p:nvPr/>
        </p:nvSpPr>
        <p:spPr>
          <a:xfrm>
            <a:off x="8440467" y="5383072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C458D49-DFCA-4707-8913-0F4D14CA9856}"/>
              </a:ext>
            </a:extLst>
          </p:cNvPr>
          <p:cNvSpPr/>
          <p:nvPr/>
        </p:nvSpPr>
        <p:spPr>
          <a:xfrm>
            <a:off x="8436315" y="5353329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5F5A3689-DB51-4BDF-AAC9-21B4824B77C3}"/>
              </a:ext>
            </a:extLst>
          </p:cNvPr>
          <p:cNvSpPr/>
          <p:nvPr/>
        </p:nvSpPr>
        <p:spPr>
          <a:xfrm>
            <a:off x="8403004" y="5346225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6AC010D0-833B-4342-895B-78081FD918D5}"/>
              </a:ext>
            </a:extLst>
          </p:cNvPr>
          <p:cNvSpPr/>
          <p:nvPr/>
        </p:nvSpPr>
        <p:spPr>
          <a:xfrm>
            <a:off x="8419939" y="5347266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88513447-E311-4FB8-B729-A58996122B3B}"/>
              </a:ext>
            </a:extLst>
          </p:cNvPr>
          <p:cNvSpPr/>
          <p:nvPr/>
        </p:nvSpPr>
        <p:spPr>
          <a:xfrm>
            <a:off x="8429177" y="5363120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EB6F7D2C-4EF6-4255-AC13-4AD4DE1273E0}"/>
              </a:ext>
            </a:extLst>
          </p:cNvPr>
          <p:cNvSpPr/>
          <p:nvPr/>
        </p:nvSpPr>
        <p:spPr>
          <a:xfrm>
            <a:off x="8440467" y="5348913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6F3207D2-0DDF-44BF-A0B0-437A8AD9737D}"/>
              </a:ext>
            </a:extLst>
          </p:cNvPr>
          <p:cNvSpPr/>
          <p:nvPr/>
        </p:nvSpPr>
        <p:spPr>
          <a:xfrm>
            <a:off x="8446112" y="5363120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276470AA-BEEC-4F4D-8830-ACE054D15F35}"/>
              </a:ext>
            </a:extLst>
          </p:cNvPr>
          <p:cNvSpPr/>
          <p:nvPr/>
        </p:nvSpPr>
        <p:spPr>
          <a:xfrm>
            <a:off x="8434822" y="5333377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2EE1383C-A9C7-4DEF-8FFF-BDEE431F720E}"/>
              </a:ext>
            </a:extLst>
          </p:cNvPr>
          <p:cNvSpPr/>
          <p:nvPr/>
        </p:nvSpPr>
        <p:spPr>
          <a:xfrm>
            <a:off x="363347" y="418886"/>
            <a:ext cx="11403779" cy="1787830"/>
          </a:xfrm>
          <a:prstGeom prst="wedgeRoundRectCallout">
            <a:avLst>
              <a:gd name="adj1" fmla="val 54852"/>
              <a:gd name="adj2" fmla="val 13099"/>
              <a:gd name="adj3" fmla="val 16667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 5: Tác dụng một lực f = 300N lên pittông nhỏ của một máy ép dùng nước. Diện tích pit tông nhỏ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pit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Tính lực F tác dụng lên pittông lớn.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FCD1458-4C6D-4878-906A-371C5DDB0FBE}"/>
              </a:ext>
            </a:extLst>
          </p:cNvPr>
          <p:cNvSpPr/>
          <p:nvPr/>
        </p:nvSpPr>
        <p:spPr>
          <a:xfrm>
            <a:off x="1882984" y="2291833"/>
            <a:ext cx="1845637" cy="84182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900 N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C15AFDA-4ED6-44F0-ABD8-08027FCE6CBD}"/>
              </a:ext>
            </a:extLst>
          </p:cNvPr>
          <p:cNvSpPr/>
          <p:nvPr/>
        </p:nvSpPr>
        <p:spPr>
          <a:xfrm>
            <a:off x="1992396" y="3580854"/>
            <a:ext cx="1829456" cy="84182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600 N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60E35B1-7E2E-4978-BBDF-C9A32290753F}"/>
              </a:ext>
            </a:extLst>
          </p:cNvPr>
          <p:cNvSpPr/>
          <p:nvPr/>
        </p:nvSpPr>
        <p:spPr>
          <a:xfrm>
            <a:off x="5312284" y="2435317"/>
            <a:ext cx="1872232" cy="84182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300 N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FCC26B3-8267-477D-B42F-566ADBD00822}"/>
              </a:ext>
            </a:extLst>
          </p:cNvPr>
          <p:cNvSpPr/>
          <p:nvPr/>
        </p:nvSpPr>
        <p:spPr>
          <a:xfrm>
            <a:off x="5312284" y="3580855"/>
            <a:ext cx="1900790" cy="84182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100 N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289D317-E936-444A-8E24-F178E08A87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356" y="1858869"/>
            <a:ext cx="2857500" cy="28575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09C4549-65F9-435E-9EDB-923B02EDC11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29" y="2146772"/>
            <a:ext cx="1210315" cy="10142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9CB0A00-04B3-4EDF-8155-4AFFB44BA2A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42" y="3437813"/>
            <a:ext cx="1210315" cy="99912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B95DC9F-C61E-4977-8A7B-A2402F151C6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989" y="2367384"/>
            <a:ext cx="1210315" cy="101427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D7209F5-F42F-40AC-B71D-F83807D6D1D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487" y="3395034"/>
            <a:ext cx="1210315" cy="10142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5A67A8-4AC9-49EE-8FE0-50512E914535}"/>
              </a:ext>
            </a:extLst>
          </p:cNvPr>
          <p:cNvSpPr txBox="1"/>
          <p:nvPr/>
        </p:nvSpPr>
        <p:spPr>
          <a:xfrm>
            <a:off x="2867124" y="5688531"/>
            <a:ext cx="2423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002060"/>
                </a:solidFill>
                <a:latin typeface="+mj-lt"/>
              </a:rPr>
              <a:t>ĐÁP ÁN B</a:t>
            </a:r>
            <a:endParaRPr lang="en-US" sz="32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332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7868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C6012-F1D4-2F40-C2E9-C457237F5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9BA8C6-C53D-69F1-870B-B6B1A2311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09F9A5-0116-319F-EB37-23E852579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9" name="Hexagon 8">
            <a:extLst>
              <a:ext uri="{FF2B5EF4-FFF2-40B4-BE49-F238E27FC236}">
                <a16:creationId xmlns:a16="http://schemas.microsoft.com/office/drawing/2014/main" id="{50543A30-3726-49B7-53C9-0676638DC80D}"/>
              </a:ext>
            </a:extLst>
          </p:cNvPr>
          <p:cNvSpPr/>
          <p:nvPr/>
        </p:nvSpPr>
        <p:spPr>
          <a:xfrm>
            <a:off x="3194841" y="264235"/>
            <a:ext cx="2995729" cy="1424084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Ơ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 </a:t>
            </a:r>
            <a:endParaRPr lang="en-US" sz="6600" dirty="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4B39F3E1-5B70-604E-609C-134B6E07BCB3}"/>
              </a:ext>
            </a:extLst>
          </p:cNvPr>
          <p:cNvSpPr/>
          <p:nvPr/>
        </p:nvSpPr>
        <p:spPr>
          <a:xfrm>
            <a:off x="6716254" y="2421854"/>
            <a:ext cx="2995729" cy="1424084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Bạn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85A6475A-DBD5-C51F-3F64-1BCD1BEAA9C2}"/>
              </a:ext>
            </a:extLst>
          </p:cNvPr>
          <p:cNvSpPr/>
          <p:nvPr/>
        </p:nvSpPr>
        <p:spPr>
          <a:xfrm>
            <a:off x="5159942" y="1209804"/>
            <a:ext cx="2995729" cy="1424084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Các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lang="en-US" sz="66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DF1706C-7C1D-033A-0702-B936564B16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65" y="2249410"/>
            <a:ext cx="265003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E8F3A53-B02A-808F-500C-ACEFA628233C}"/>
              </a:ext>
            </a:extLst>
          </p:cNvPr>
          <p:cNvSpPr/>
          <p:nvPr/>
        </p:nvSpPr>
        <p:spPr>
          <a:xfrm>
            <a:off x="1906432" y="4722153"/>
            <a:ext cx="74380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E1D01F30-FD18-40C4-A73D-7B78E62ABA84}"/>
              </a:ext>
            </a:extLst>
          </p:cNvPr>
          <p:cNvSpPr/>
          <p:nvPr/>
        </p:nvSpPr>
        <p:spPr>
          <a:xfrm>
            <a:off x="804702" y="670439"/>
            <a:ext cx="2995729" cy="1424084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latin typeface="+mj-lt"/>
              </a:rPr>
              <a:t>Cảm</a:t>
            </a:r>
            <a:endParaRPr lang="en-US" sz="6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610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1" grpId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1346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71339" y="1477451"/>
            <a:ext cx="6603218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5953" y="3213343"/>
            <a:ext cx="8086832" cy="701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ounded Rectangle 13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18B07AD-5B87-4EE4-A45A-53EA4F01234F}"/>
              </a:ext>
            </a:extLst>
          </p:cNvPr>
          <p:cNvSpPr/>
          <p:nvPr/>
        </p:nvSpPr>
        <p:spPr>
          <a:xfrm>
            <a:off x="0" y="87564"/>
            <a:ext cx="12192000" cy="12852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16: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ÁP SUẤT CHẤT LỎNG, ÁP SUẤT KHÍ QUYỂN</a:t>
            </a:r>
          </a:p>
          <a:p>
            <a:pPr algn="ctr"/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3)</a:t>
            </a:r>
            <a:endParaRPr lang="en-US" sz="3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3BEDD2-F050-4826-BFC9-521FE3FAD6F0}"/>
              </a:ext>
            </a:extLst>
          </p:cNvPr>
          <p:cNvSpPr txBox="1"/>
          <p:nvPr/>
        </p:nvSpPr>
        <p:spPr>
          <a:xfrm>
            <a:off x="660420" y="2083787"/>
            <a:ext cx="1087115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Thiết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dựa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áp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suất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43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8C99FB5-7FB5-5B52-6FE0-F3A230045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9689231"/>
              </p:ext>
            </p:extLst>
          </p:nvPr>
        </p:nvGraphicFramePr>
        <p:xfrm>
          <a:off x="2613744" y="46521"/>
          <a:ext cx="9520505" cy="672485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34437">
                  <a:extLst>
                    <a:ext uri="{9D8B030D-6E8A-4147-A177-3AD203B41FA5}">
                      <a16:colId xmlns:a16="http://schemas.microsoft.com/office/drawing/2014/main" val="2469348730"/>
                    </a:ext>
                  </a:extLst>
                </a:gridCol>
                <a:gridCol w="7126779">
                  <a:extLst>
                    <a:ext uri="{9D8B030D-6E8A-4147-A177-3AD203B41FA5}">
                      <a16:colId xmlns:a16="http://schemas.microsoft.com/office/drawing/2014/main" val="2916156069"/>
                    </a:ext>
                  </a:extLst>
                </a:gridCol>
                <a:gridCol w="1659289">
                  <a:extLst>
                    <a:ext uri="{9D8B030D-6E8A-4147-A177-3AD203B41FA5}">
                      <a16:colId xmlns:a16="http://schemas.microsoft.com/office/drawing/2014/main" val="3603457024"/>
                    </a:ext>
                  </a:extLst>
                </a:gridCol>
              </a:tblGrid>
              <a:tr h="14187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Segoe UI Black" panose="020B0A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Segoe UI Black" panose="020B0A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73801973"/>
                  </a:ext>
                </a:extLst>
              </a:tr>
              <a:tr h="8690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Bản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thiết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́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2đ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06607213"/>
                  </a:ext>
                </a:extLst>
              </a:tr>
              <a:tr h="8674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2đ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7055710"/>
                  </a:ext>
                </a:extLst>
              </a:tr>
              <a:tr h="9165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logic,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3đ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10803833"/>
                  </a:ext>
                </a:extLst>
              </a:tr>
              <a:tr h="9086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Chi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phí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kiệm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2đ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9096020"/>
                  </a:ext>
                </a:extLst>
              </a:tr>
              <a:tr h="12517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đóng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1đ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11454174"/>
                  </a:ext>
                </a:extLst>
              </a:tr>
              <a:tr h="492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Tổng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Segoe UI Black" panose="020B0A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10đ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663669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4168F46-7881-1D8A-1ED4-2F3A58CBE9D6}"/>
              </a:ext>
            </a:extLst>
          </p:cNvPr>
          <p:cNvSpPr txBox="1"/>
          <p:nvPr/>
        </p:nvSpPr>
        <p:spPr>
          <a:xfrm>
            <a:off x="125128" y="364156"/>
            <a:ext cx="2336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954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71339" y="1477451"/>
            <a:ext cx="8825048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Triễn lãm, thuyết trình sản phẩm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13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18B07AD-5B87-4EE4-A45A-53EA4F01234F}"/>
              </a:ext>
            </a:extLst>
          </p:cNvPr>
          <p:cNvSpPr/>
          <p:nvPr/>
        </p:nvSpPr>
        <p:spPr>
          <a:xfrm>
            <a:off x="0" y="87564"/>
            <a:ext cx="12192000" cy="12852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16: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ÁP SUẤT CHẤT LỎNG, ÁP SUẤT KHÍ QUYỂN</a:t>
            </a:r>
          </a:p>
          <a:p>
            <a:pPr algn="ctr"/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3)</a:t>
            </a:r>
            <a:endParaRPr lang="en-US" sz="3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5" name="Picture 59" descr="Frames PPT 014">
            <a:extLst>
              <a:ext uri="{FF2B5EF4-FFF2-40B4-BE49-F238E27FC236}">
                <a16:creationId xmlns:a16="http://schemas.microsoft.com/office/drawing/2014/main" id="{6D7A84B0-A122-41FC-9F93-3ADB0E252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95200" cy="68580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49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71339" y="1477451"/>
            <a:ext cx="8825048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Triễn lãm, thuyết trình sản phẩm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13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18B07AD-5B87-4EE4-A45A-53EA4F01234F}"/>
              </a:ext>
            </a:extLst>
          </p:cNvPr>
          <p:cNvSpPr/>
          <p:nvPr/>
        </p:nvSpPr>
        <p:spPr>
          <a:xfrm>
            <a:off x="0" y="87564"/>
            <a:ext cx="12192000" cy="12852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16: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ÁP SUẤT CHẤT LỎNG, ÁP SUẤT KHÍ QUYỂN</a:t>
            </a:r>
          </a:p>
          <a:p>
            <a:pPr algn="ctr"/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3)</a:t>
            </a:r>
            <a:endParaRPr lang="en-US" sz="3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73F951-E058-4B6C-9811-82D6163604D0}"/>
              </a:ext>
            </a:extLst>
          </p:cNvPr>
          <p:cNvSpPr/>
          <p:nvPr/>
        </p:nvSpPr>
        <p:spPr>
          <a:xfrm>
            <a:off x="1655545" y="2492943"/>
            <a:ext cx="2444817" cy="93605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D47D70-FBED-4F04-9359-9AB7B66A0324}"/>
              </a:ext>
            </a:extLst>
          </p:cNvPr>
          <p:cNvSpPr/>
          <p:nvPr/>
        </p:nvSpPr>
        <p:spPr>
          <a:xfrm>
            <a:off x="6495448" y="2423962"/>
            <a:ext cx="2444817" cy="93605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072B09-7D95-463D-B9DE-E03C16CB71EB}"/>
              </a:ext>
            </a:extLst>
          </p:cNvPr>
          <p:cNvSpPr/>
          <p:nvPr/>
        </p:nvSpPr>
        <p:spPr>
          <a:xfrm>
            <a:off x="6495448" y="4358523"/>
            <a:ext cx="2444817" cy="93605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071E62-0BDD-4C94-9680-1B7B88A011D2}"/>
              </a:ext>
            </a:extLst>
          </p:cNvPr>
          <p:cNvSpPr/>
          <p:nvPr/>
        </p:nvSpPr>
        <p:spPr>
          <a:xfrm>
            <a:off x="1655544" y="4358523"/>
            <a:ext cx="2444817" cy="93605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4C68DF36-C279-4241-B0B7-AEC16539B727}"/>
              </a:ext>
            </a:extLst>
          </p:cNvPr>
          <p:cNvSpPr/>
          <p:nvPr/>
        </p:nvSpPr>
        <p:spPr>
          <a:xfrm>
            <a:off x="4379495" y="2781701"/>
            <a:ext cx="1819174" cy="4620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2C582521-5993-4A74-8375-56610FDFDF1A}"/>
              </a:ext>
            </a:extLst>
          </p:cNvPr>
          <p:cNvSpPr/>
          <p:nvPr/>
        </p:nvSpPr>
        <p:spPr>
          <a:xfrm>
            <a:off x="7623208" y="3429000"/>
            <a:ext cx="468432" cy="9295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04C269C8-9D20-46B6-8F76-F6849BD0A638}"/>
              </a:ext>
            </a:extLst>
          </p:cNvPr>
          <p:cNvSpPr/>
          <p:nvPr/>
        </p:nvSpPr>
        <p:spPr>
          <a:xfrm>
            <a:off x="4504623" y="4485373"/>
            <a:ext cx="1694046" cy="3850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2559C254-E3FA-4176-B8EF-FCB2E4E27D4F}"/>
              </a:ext>
            </a:extLst>
          </p:cNvPr>
          <p:cNvSpPr/>
          <p:nvPr/>
        </p:nvSpPr>
        <p:spPr>
          <a:xfrm>
            <a:off x="2608446" y="3561347"/>
            <a:ext cx="519765" cy="71227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59" descr="Frames PPT 014">
            <a:extLst>
              <a:ext uri="{FF2B5EF4-FFF2-40B4-BE49-F238E27FC236}">
                <a16:creationId xmlns:a16="http://schemas.microsoft.com/office/drawing/2014/main" id="{6D7A84B0-A122-41FC-9F93-3ADB0E252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" y="-185286"/>
            <a:ext cx="12395200" cy="68580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592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0B1C6-A256-8D7F-E68C-76DCF7157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08D3FBC-E331-E7B4-7144-AE11042B54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390103"/>
              </p:ext>
            </p:extLst>
          </p:nvPr>
        </p:nvGraphicFramePr>
        <p:xfrm>
          <a:off x="2810041" y="0"/>
          <a:ext cx="9188116" cy="68580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08796">
                  <a:extLst>
                    <a:ext uri="{9D8B030D-6E8A-4147-A177-3AD203B41FA5}">
                      <a16:colId xmlns:a16="http://schemas.microsoft.com/office/drawing/2014/main" val="2469348730"/>
                    </a:ext>
                  </a:extLst>
                </a:gridCol>
                <a:gridCol w="6877962">
                  <a:extLst>
                    <a:ext uri="{9D8B030D-6E8A-4147-A177-3AD203B41FA5}">
                      <a16:colId xmlns:a16="http://schemas.microsoft.com/office/drawing/2014/main" val="2916156069"/>
                    </a:ext>
                  </a:extLst>
                </a:gridCol>
                <a:gridCol w="1601358">
                  <a:extLst>
                    <a:ext uri="{9D8B030D-6E8A-4147-A177-3AD203B41FA5}">
                      <a16:colId xmlns:a16="http://schemas.microsoft.com/office/drawing/2014/main" val="3603457024"/>
                    </a:ext>
                  </a:extLst>
                </a:gridCol>
              </a:tblGrid>
              <a:tr h="1446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Segoe UI Black" panose="020B0A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Segoe UI Black" panose="020B0A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73801973"/>
                  </a:ext>
                </a:extLst>
              </a:tr>
              <a:tr h="8862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Bản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thiết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́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2đ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06607213"/>
                  </a:ext>
                </a:extLst>
              </a:tr>
              <a:tr h="8845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2đ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7055710"/>
                  </a:ext>
                </a:extLst>
              </a:tr>
              <a:tr h="9346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logic,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3đ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10803833"/>
                  </a:ext>
                </a:extLst>
              </a:tr>
              <a:tr h="9266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Chi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phí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kiệm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2đ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9096020"/>
                  </a:ext>
                </a:extLst>
              </a:tr>
              <a:tr h="12764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đóng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1đ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11454174"/>
                  </a:ext>
                </a:extLst>
              </a:tr>
              <a:tr h="5025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Tổng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Segoe UI Black" panose="020B0A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10đ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663669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B86E349-B8C2-7EAC-A604-01B985FBD7CB}"/>
              </a:ext>
            </a:extLst>
          </p:cNvPr>
          <p:cNvSpPr txBox="1"/>
          <p:nvPr/>
        </p:nvSpPr>
        <p:spPr>
          <a:xfrm>
            <a:off x="0" y="393032"/>
            <a:ext cx="2595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ieng-dem-nguoc-10-giay-bao-het-gio-www_hieuung_com">
            <a:hlinkClick r:id="" action="ppaction://media"/>
            <a:extLst>
              <a:ext uri="{FF2B5EF4-FFF2-40B4-BE49-F238E27FC236}">
                <a16:creationId xmlns:a16="http://schemas.microsoft.com/office/drawing/2014/main" id="{F0E9FA2F-8589-59EE-0C54-718E329EB0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2539" y="5942481"/>
            <a:ext cx="487363" cy="487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AB8BCE-60AF-0BD8-745A-A3DBBD34B5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43" y="4666343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79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2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0B1C6-A256-8D7F-E68C-76DCF7157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08D3FBC-E331-E7B4-7144-AE11042B5453}"/>
              </a:ext>
            </a:extLst>
          </p:cNvPr>
          <p:cNvGraphicFramePr>
            <a:graphicFrameLocks noGrp="1"/>
          </p:cNvGraphicFramePr>
          <p:nvPr/>
        </p:nvGraphicFramePr>
        <p:xfrm>
          <a:off x="2810041" y="0"/>
          <a:ext cx="9188116" cy="68580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08796">
                  <a:extLst>
                    <a:ext uri="{9D8B030D-6E8A-4147-A177-3AD203B41FA5}">
                      <a16:colId xmlns:a16="http://schemas.microsoft.com/office/drawing/2014/main" val="2469348730"/>
                    </a:ext>
                  </a:extLst>
                </a:gridCol>
                <a:gridCol w="6877962">
                  <a:extLst>
                    <a:ext uri="{9D8B030D-6E8A-4147-A177-3AD203B41FA5}">
                      <a16:colId xmlns:a16="http://schemas.microsoft.com/office/drawing/2014/main" val="2916156069"/>
                    </a:ext>
                  </a:extLst>
                </a:gridCol>
                <a:gridCol w="1601358">
                  <a:extLst>
                    <a:ext uri="{9D8B030D-6E8A-4147-A177-3AD203B41FA5}">
                      <a16:colId xmlns:a16="http://schemas.microsoft.com/office/drawing/2014/main" val="3603457024"/>
                    </a:ext>
                  </a:extLst>
                </a:gridCol>
              </a:tblGrid>
              <a:tr h="1446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Segoe UI Black" panose="020B0A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Segoe UI Black" panose="020B0A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73801973"/>
                  </a:ext>
                </a:extLst>
              </a:tr>
              <a:tr h="8862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Bản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thiết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́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2đ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06607213"/>
                  </a:ext>
                </a:extLst>
              </a:tr>
              <a:tr h="8845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2đ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7055710"/>
                  </a:ext>
                </a:extLst>
              </a:tr>
              <a:tr h="9346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logic,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3đ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10803833"/>
                  </a:ext>
                </a:extLst>
              </a:tr>
              <a:tr h="9266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Chi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phí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kiệm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2đ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9096020"/>
                  </a:ext>
                </a:extLst>
              </a:tr>
              <a:tr h="12764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đóng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1đ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11454174"/>
                  </a:ext>
                </a:extLst>
              </a:tr>
              <a:tr h="5025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Tổng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Segoe UI Black" panose="020B0A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10đ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663669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B86E349-B8C2-7EAC-A604-01B985FBD7CB}"/>
              </a:ext>
            </a:extLst>
          </p:cNvPr>
          <p:cNvSpPr txBox="1"/>
          <p:nvPr/>
        </p:nvSpPr>
        <p:spPr>
          <a:xfrm>
            <a:off x="0" y="393032"/>
            <a:ext cx="2595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ieng-dem-nguoc-10-giay-bao-het-gio-www_hieuung_com">
            <a:hlinkClick r:id="" action="ppaction://media"/>
            <a:extLst>
              <a:ext uri="{FF2B5EF4-FFF2-40B4-BE49-F238E27FC236}">
                <a16:creationId xmlns:a16="http://schemas.microsoft.com/office/drawing/2014/main" id="{F0E9FA2F-8589-59EE-0C54-718E329EB0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2539" y="5942481"/>
            <a:ext cx="487363" cy="487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AB8BCE-60AF-0BD8-745A-A3DBBD34B5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43" y="4666343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26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2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05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0B1C6-A256-8D7F-E68C-76DCF7157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08D3FBC-E331-E7B4-7144-AE11042B5453}"/>
              </a:ext>
            </a:extLst>
          </p:cNvPr>
          <p:cNvGraphicFramePr>
            <a:graphicFrameLocks noGrp="1"/>
          </p:cNvGraphicFramePr>
          <p:nvPr/>
        </p:nvGraphicFramePr>
        <p:xfrm>
          <a:off x="2810041" y="0"/>
          <a:ext cx="9188116" cy="68580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08796">
                  <a:extLst>
                    <a:ext uri="{9D8B030D-6E8A-4147-A177-3AD203B41FA5}">
                      <a16:colId xmlns:a16="http://schemas.microsoft.com/office/drawing/2014/main" val="2469348730"/>
                    </a:ext>
                  </a:extLst>
                </a:gridCol>
                <a:gridCol w="6877962">
                  <a:extLst>
                    <a:ext uri="{9D8B030D-6E8A-4147-A177-3AD203B41FA5}">
                      <a16:colId xmlns:a16="http://schemas.microsoft.com/office/drawing/2014/main" val="2916156069"/>
                    </a:ext>
                  </a:extLst>
                </a:gridCol>
                <a:gridCol w="1601358">
                  <a:extLst>
                    <a:ext uri="{9D8B030D-6E8A-4147-A177-3AD203B41FA5}">
                      <a16:colId xmlns:a16="http://schemas.microsoft.com/office/drawing/2014/main" val="3603457024"/>
                    </a:ext>
                  </a:extLst>
                </a:gridCol>
              </a:tblGrid>
              <a:tr h="1446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Segoe UI Black" panose="020B0A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Segoe UI Black" panose="020B0A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73801973"/>
                  </a:ext>
                </a:extLst>
              </a:tr>
              <a:tr h="8862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Bản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thiết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́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2đ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06607213"/>
                  </a:ext>
                </a:extLst>
              </a:tr>
              <a:tr h="8845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2đ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7055710"/>
                  </a:ext>
                </a:extLst>
              </a:tr>
              <a:tr h="9346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logic,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3đ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10803833"/>
                  </a:ext>
                </a:extLst>
              </a:tr>
              <a:tr h="9266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Chi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phí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kiệm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2đ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9096020"/>
                  </a:ext>
                </a:extLst>
              </a:tr>
              <a:tr h="12764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đóng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1đ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11454174"/>
                  </a:ext>
                </a:extLst>
              </a:tr>
              <a:tr h="5025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Tổng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Segoe UI Black" panose="020B0A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10đ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663669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B86E349-B8C2-7EAC-A604-01B985FBD7CB}"/>
              </a:ext>
            </a:extLst>
          </p:cNvPr>
          <p:cNvSpPr txBox="1"/>
          <p:nvPr/>
        </p:nvSpPr>
        <p:spPr>
          <a:xfrm>
            <a:off x="0" y="393032"/>
            <a:ext cx="2595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ieng-dem-nguoc-10-giay-bao-het-gio-www_hieuung_com">
            <a:hlinkClick r:id="" action="ppaction://media"/>
            <a:extLst>
              <a:ext uri="{FF2B5EF4-FFF2-40B4-BE49-F238E27FC236}">
                <a16:creationId xmlns:a16="http://schemas.microsoft.com/office/drawing/2014/main" id="{F0E9FA2F-8589-59EE-0C54-718E329EB0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2539" y="5942481"/>
            <a:ext cx="487363" cy="487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AB8BCE-60AF-0BD8-745A-A3DBBD34B5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43" y="4666343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16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2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51900A6-2348-47F1-9964-EDFA9D946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5987" y="551380"/>
            <a:ext cx="7898152" cy="5539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động: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9" descr="Frames PPT 014">
            <a:extLst>
              <a:ext uri="{FF2B5EF4-FFF2-40B4-BE49-F238E27FC236}">
                <a16:creationId xmlns:a16="http://schemas.microsoft.com/office/drawing/2014/main" id="{7CEE7620-6074-424A-BAA3-FA5060701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95200" cy="68580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1667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51900A6-2348-47F1-9964-EDFA9D946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5987" y="551380"/>
            <a:ext cx="7927028" cy="5539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học</a:t>
            </a:r>
            <a:endParaRPr 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9" descr="Frames PPT 014">
            <a:extLst>
              <a:ext uri="{FF2B5EF4-FFF2-40B4-BE49-F238E27FC236}">
                <a16:creationId xmlns:a16="http://schemas.microsoft.com/office/drawing/2014/main" id="{7CEE7620-6074-424A-BAA3-FA5060701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0"/>
            <a:ext cx="12395200" cy="68580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791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9" descr="Frames PPT 014">
            <a:extLst>
              <a:ext uri="{FF2B5EF4-FFF2-40B4-BE49-F238E27FC236}">
                <a16:creationId xmlns:a16="http://schemas.microsoft.com/office/drawing/2014/main" id="{E04C0E1C-1672-45EC-A128-757BFA733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68981"/>
            <a:ext cx="12395200" cy="68580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138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78EC11-539A-4ECC-8233-BD2787679689}"/>
              </a:ext>
            </a:extLst>
          </p:cNvPr>
          <p:cNvSpPr txBox="1"/>
          <p:nvPr/>
        </p:nvSpPr>
        <p:spPr>
          <a:xfrm>
            <a:off x="2779774" y="2096748"/>
            <a:ext cx="620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 TIẾT HỌC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4" descr="SS128x128P_6">
            <a:extLst>
              <a:ext uri="{FF2B5EF4-FFF2-40B4-BE49-F238E27FC236}">
                <a16:creationId xmlns:a16="http://schemas.microsoft.com/office/drawing/2014/main" id="{1C678A4D-8372-4229-9A91-79D4A5891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7" y="202594"/>
            <a:ext cx="1752600" cy="186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5" descr="SS128x128P_6">
            <a:extLst>
              <a:ext uri="{FF2B5EF4-FFF2-40B4-BE49-F238E27FC236}">
                <a16:creationId xmlns:a16="http://schemas.microsoft.com/office/drawing/2014/main" id="{A90851BE-6E04-4D36-A7AF-0A546D741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81866">
            <a:off x="204472" y="553720"/>
            <a:ext cx="731339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6" descr="SS128x128P_6">
            <a:extLst>
              <a:ext uri="{FF2B5EF4-FFF2-40B4-BE49-F238E27FC236}">
                <a16:creationId xmlns:a16="http://schemas.microsoft.com/office/drawing/2014/main" id="{C5CCE472-534A-4C87-8253-D407DB36C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4454">
            <a:off x="1034125" y="984031"/>
            <a:ext cx="895350" cy="1330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4" descr="SS128x128P_6">
            <a:extLst>
              <a:ext uri="{FF2B5EF4-FFF2-40B4-BE49-F238E27FC236}">
                <a16:creationId xmlns:a16="http://schemas.microsoft.com/office/drawing/2014/main" id="{68A523AE-1734-4273-B3FF-BE7DBCE6E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809" y="4454691"/>
            <a:ext cx="1752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5" descr="SS128x128P_6">
            <a:extLst>
              <a:ext uri="{FF2B5EF4-FFF2-40B4-BE49-F238E27FC236}">
                <a16:creationId xmlns:a16="http://schemas.microsoft.com/office/drawing/2014/main" id="{DCA17A29-E48D-4A89-8918-D4D2B46D6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81866">
            <a:off x="9894809" y="4835691"/>
            <a:ext cx="8953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6" descr="SS128x128P_6">
            <a:extLst>
              <a:ext uri="{FF2B5EF4-FFF2-40B4-BE49-F238E27FC236}">
                <a16:creationId xmlns:a16="http://schemas.microsoft.com/office/drawing/2014/main" id="{C577FAF3-8DD5-4F25-B308-B2655D1D3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4454">
            <a:off x="10809209" y="5216691"/>
            <a:ext cx="8953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4" descr="SS128x128P_6">
            <a:extLst>
              <a:ext uri="{FF2B5EF4-FFF2-40B4-BE49-F238E27FC236}">
                <a16:creationId xmlns:a16="http://schemas.microsoft.com/office/drawing/2014/main" id="{FC8B8C30-25B0-4E47-BC61-A50E4DB3C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733" y="4561326"/>
            <a:ext cx="1752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5" descr="SS128x128P_6">
            <a:extLst>
              <a:ext uri="{FF2B5EF4-FFF2-40B4-BE49-F238E27FC236}">
                <a16:creationId xmlns:a16="http://schemas.microsoft.com/office/drawing/2014/main" id="{A7FA737D-7941-45B6-8889-492296B17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81866">
            <a:off x="7988733" y="4942326"/>
            <a:ext cx="8953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6" descr="SS128x128P_6">
            <a:extLst>
              <a:ext uri="{FF2B5EF4-FFF2-40B4-BE49-F238E27FC236}">
                <a16:creationId xmlns:a16="http://schemas.microsoft.com/office/drawing/2014/main" id="{E8CE9ADA-1341-42D1-80EC-DBD664FBF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4454">
            <a:off x="8903133" y="5323326"/>
            <a:ext cx="8953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4" descr="SS128x128P_6">
            <a:extLst>
              <a:ext uri="{FF2B5EF4-FFF2-40B4-BE49-F238E27FC236}">
                <a16:creationId xmlns:a16="http://schemas.microsoft.com/office/drawing/2014/main" id="{7B3E5592-4573-4223-9E05-1E7B0F1FB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957" y="4581121"/>
            <a:ext cx="1752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5" descr="SS128x128P_6">
            <a:extLst>
              <a:ext uri="{FF2B5EF4-FFF2-40B4-BE49-F238E27FC236}">
                <a16:creationId xmlns:a16="http://schemas.microsoft.com/office/drawing/2014/main" id="{803F3D95-1590-468E-B01B-BCF40F9F8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81866">
            <a:off x="5881957" y="4962121"/>
            <a:ext cx="8953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6" descr="SS128x128P_6">
            <a:extLst>
              <a:ext uri="{FF2B5EF4-FFF2-40B4-BE49-F238E27FC236}">
                <a16:creationId xmlns:a16="http://schemas.microsoft.com/office/drawing/2014/main" id="{01C9BCDF-1E7B-4EAB-B190-59497E7FC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4454">
            <a:off x="6796357" y="5343121"/>
            <a:ext cx="8953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4" descr="SS128x128P_6">
            <a:extLst>
              <a:ext uri="{FF2B5EF4-FFF2-40B4-BE49-F238E27FC236}">
                <a16:creationId xmlns:a16="http://schemas.microsoft.com/office/drawing/2014/main" id="{CD9F262D-4A37-48C5-965D-EE9C90F53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969" y="4835201"/>
            <a:ext cx="1752600" cy="207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5" descr="SS128x128P_6">
            <a:extLst>
              <a:ext uri="{FF2B5EF4-FFF2-40B4-BE49-F238E27FC236}">
                <a16:creationId xmlns:a16="http://schemas.microsoft.com/office/drawing/2014/main" id="{BFA24407-04B0-4FC9-8628-EF4B81CEA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81866">
            <a:off x="2718406" y="5150245"/>
            <a:ext cx="895350" cy="147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6" descr="SS128x128P_6">
            <a:extLst>
              <a:ext uri="{FF2B5EF4-FFF2-40B4-BE49-F238E27FC236}">
                <a16:creationId xmlns:a16="http://schemas.microsoft.com/office/drawing/2014/main" id="{D20453F3-708D-4B85-AD53-CFBBDEFCA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4454">
            <a:off x="3568198" y="5526609"/>
            <a:ext cx="895350" cy="147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4" descr="SS128x128P_6">
            <a:extLst>
              <a:ext uri="{FF2B5EF4-FFF2-40B4-BE49-F238E27FC236}">
                <a16:creationId xmlns:a16="http://schemas.microsoft.com/office/drawing/2014/main" id="{2B68455D-BEF4-4A0F-A19E-B2B17D1F5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99" y="4728566"/>
            <a:ext cx="1752600" cy="207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5" descr="SS128x128P_6">
            <a:extLst>
              <a:ext uri="{FF2B5EF4-FFF2-40B4-BE49-F238E27FC236}">
                <a16:creationId xmlns:a16="http://schemas.microsoft.com/office/drawing/2014/main" id="{0088FF99-9B8C-47E3-9E2F-377C4145C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81866">
            <a:off x="324736" y="5043610"/>
            <a:ext cx="895350" cy="147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6" descr="SS128x128P_6">
            <a:extLst>
              <a:ext uri="{FF2B5EF4-FFF2-40B4-BE49-F238E27FC236}">
                <a16:creationId xmlns:a16="http://schemas.microsoft.com/office/drawing/2014/main" id="{46523E0E-91D6-4C10-8B2E-6FF910DD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4454">
            <a:off x="1174528" y="5419974"/>
            <a:ext cx="895350" cy="147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SS128x128P_6">
            <a:extLst>
              <a:ext uri="{FF2B5EF4-FFF2-40B4-BE49-F238E27FC236}">
                <a16:creationId xmlns:a16="http://schemas.microsoft.com/office/drawing/2014/main" id="{1E740C1E-C302-4467-A7A3-8277E964F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638" y="375425"/>
            <a:ext cx="1752600" cy="186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SS128x128P_6">
            <a:extLst>
              <a:ext uri="{FF2B5EF4-FFF2-40B4-BE49-F238E27FC236}">
                <a16:creationId xmlns:a16="http://schemas.microsoft.com/office/drawing/2014/main" id="{B2CE9DE6-C6A9-4D8B-83ED-6E55591F4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81866">
            <a:off x="10170013" y="726551"/>
            <a:ext cx="731339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SS128x128P_6">
            <a:extLst>
              <a:ext uri="{FF2B5EF4-FFF2-40B4-BE49-F238E27FC236}">
                <a16:creationId xmlns:a16="http://schemas.microsoft.com/office/drawing/2014/main" id="{0096CFC2-CFB2-4D6B-8ACE-745B8B325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4454">
            <a:off x="10999666" y="1156862"/>
            <a:ext cx="895350" cy="1330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7846AE-926D-443F-A42D-D3087DC1EF23}"/>
              </a:ext>
            </a:extLst>
          </p:cNvPr>
          <p:cNvSpPr txBox="1"/>
          <p:nvPr/>
        </p:nvSpPr>
        <p:spPr>
          <a:xfrm>
            <a:off x="2558484" y="342100"/>
            <a:ext cx="69392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PHÚ HÒA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THỊ TRẤN PHÚ HÒA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9EAB55-5DFF-40FC-9C4A-6C8F4C0CCC13}"/>
              </a:ext>
            </a:extLst>
          </p:cNvPr>
          <p:cNvSpPr txBox="1"/>
          <p:nvPr/>
        </p:nvSpPr>
        <p:spPr>
          <a:xfrm>
            <a:off x="1753538" y="3464176"/>
            <a:ext cx="8588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QUÝ THẦY CÔ ĐÃ THAM DỰ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73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941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2A0EA8-89F1-9DC7-9F39-FF2D13D7B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248023" y="1240754"/>
            <a:ext cx="2995729" cy="1424084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04100" y="59654"/>
            <a:ext cx="2995729" cy="1424084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16254" y="2421854"/>
            <a:ext cx="2995729" cy="1424084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560177" y="1240754"/>
            <a:ext cx="2995729" cy="1424084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65" y="2249410"/>
            <a:ext cx="265003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2628327" y="5229586"/>
            <a:ext cx="74380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420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2176FB-98F3-4B14-8921-7EBB7E4FDAD5}"/>
              </a:ext>
            </a:extLst>
          </p:cNvPr>
          <p:cNvSpPr txBox="1"/>
          <p:nvPr/>
        </p:nvSpPr>
        <p:spPr>
          <a:xfrm>
            <a:off x="3371552" y="249883"/>
            <a:ext cx="4646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LỆ TRÒ CHƠI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A44E0-A697-4C89-8052-BB3FC3CC584F}"/>
              </a:ext>
            </a:extLst>
          </p:cNvPr>
          <p:cNvSpPr txBox="1"/>
          <p:nvPr/>
        </p:nvSpPr>
        <p:spPr>
          <a:xfrm>
            <a:off x="567891" y="1528156"/>
            <a:ext cx="113096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đúng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1,5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điểm, nhóm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giơ đáp án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0,5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điểm.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(*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quản trò hô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24" descr="SS128x128P_6">
            <a:extLst>
              <a:ext uri="{FF2B5EF4-FFF2-40B4-BE49-F238E27FC236}">
                <a16:creationId xmlns:a16="http://schemas.microsoft.com/office/drawing/2014/main" id="{00871919-F575-4860-8147-B411F84D9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84" y="106927"/>
            <a:ext cx="1752600" cy="10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5" descr="SS128x128P_6">
            <a:extLst>
              <a:ext uri="{FF2B5EF4-FFF2-40B4-BE49-F238E27FC236}">
                <a16:creationId xmlns:a16="http://schemas.microsoft.com/office/drawing/2014/main" id="{A1C92B72-EB81-476D-B2ED-D2B6EB93B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81866">
            <a:off x="548688" y="296676"/>
            <a:ext cx="620741" cy="112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6" descr="SS128x128P_6">
            <a:extLst>
              <a:ext uri="{FF2B5EF4-FFF2-40B4-BE49-F238E27FC236}">
                <a16:creationId xmlns:a16="http://schemas.microsoft.com/office/drawing/2014/main" id="{142BEE6F-0DF1-495B-9380-29A41E9E3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4454">
            <a:off x="1112809" y="597909"/>
            <a:ext cx="895350" cy="78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4" descr="SS128x128P_6">
            <a:extLst>
              <a:ext uri="{FF2B5EF4-FFF2-40B4-BE49-F238E27FC236}">
                <a16:creationId xmlns:a16="http://schemas.microsoft.com/office/drawing/2014/main" id="{538A1E74-B4B2-4504-ABC2-45F5C3389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987" y="222285"/>
            <a:ext cx="1752600" cy="116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5" descr="SS128x128P_6">
            <a:extLst>
              <a:ext uri="{FF2B5EF4-FFF2-40B4-BE49-F238E27FC236}">
                <a16:creationId xmlns:a16="http://schemas.microsoft.com/office/drawing/2014/main" id="{A2708F8C-865B-42CA-A8D9-11D220723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81866">
            <a:off x="10530559" y="170827"/>
            <a:ext cx="604073" cy="1233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6" descr="SS128x128P_6">
            <a:extLst>
              <a:ext uri="{FF2B5EF4-FFF2-40B4-BE49-F238E27FC236}">
                <a16:creationId xmlns:a16="http://schemas.microsoft.com/office/drawing/2014/main" id="{8E6B2031-1D6D-4248-A084-1BD1AEAF0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4454">
            <a:off x="11380522" y="572263"/>
            <a:ext cx="678273" cy="1098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403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8" descr="tht25788865">
            <a:extLst>
              <a:ext uri="{FF2B5EF4-FFF2-40B4-BE49-F238E27FC236}">
                <a16:creationId xmlns:a16="http://schemas.microsoft.com/office/drawing/2014/main" id="{C4873C59-FA60-4BBF-8F61-13160C1E7F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9" descr="tht25788865">
            <a:extLst>
              <a:ext uri="{FF2B5EF4-FFF2-40B4-BE49-F238E27FC236}">
                <a16:creationId xmlns:a16="http://schemas.microsoft.com/office/drawing/2014/main" id="{C4519854-08AB-462F-92E2-408CF74F49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0" descr="tht25788865">
            <a:extLst>
              <a:ext uri="{FF2B5EF4-FFF2-40B4-BE49-F238E27FC236}">
                <a16:creationId xmlns:a16="http://schemas.microsoft.com/office/drawing/2014/main" id="{34ED98A3-DB0C-482A-A5E4-EC360484A7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1" descr="tht25788865">
            <a:extLst>
              <a:ext uri="{FF2B5EF4-FFF2-40B4-BE49-F238E27FC236}">
                <a16:creationId xmlns:a16="http://schemas.microsoft.com/office/drawing/2014/main" id="{63A6413A-79BB-41B8-B0D5-94D5084A8F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D33AB6D5-ECC2-4274-AE71-A480D29F4EC8}"/>
              </a:ext>
            </a:extLst>
          </p:cNvPr>
          <p:cNvSpPr/>
          <p:nvPr/>
        </p:nvSpPr>
        <p:spPr>
          <a:xfrm>
            <a:off x="8408649" y="5354845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10</a:t>
            </a: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3E850559-0ABA-4B7B-8017-3275DF3F3DD7}"/>
              </a:ext>
            </a:extLst>
          </p:cNvPr>
          <p:cNvSpPr/>
          <p:nvPr/>
        </p:nvSpPr>
        <p:spPr>
          <a:xfrm>
            <a:off x="8455350" y="5363920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0D27DFAB-56BA-44B6-8689-C8B6B7432790}"/>
              </a:ext>
            </a:extLst>
          </p:cNvPr>
          <p:cNvSpPr/>
          <p:nvPr/>
        </p:nvSpPr>
        <p:spPr>
          <a:xfrm>
            <a:off x="8393766" y="5355088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2EB7388B-9DA8-4466-A3F3-52699816A39A}"/>
              </a:ext>
            </a:extLst>
          </p:cNvPr>
          <p:cNvSpPr/>
          <p:nvPr/>
        </p:nvSpPr>
        <p:spPr>
          <a:xfrm>
            <a:off x="8440467" y="5383072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C458D49-DFCA-4707-8913-0F4D14CA9856}"/>
              </a:ext>
            </a:extLst>
          </p:cNvPr>
          <p:cNvSpPr/>
          <p:nvPr/>
        </p:nvSpPr>
        <p:spPr>
          <a:xfrm>
            <a:off x="8436315" y="5353329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5F5A3689-DB51-4BDF-AAC9-21B4824B77C3}"/>
              </a:ext>
            </a:extLst>
          </p:cNvPr>
          <p:cNvSpPr/>
          <p:nvPr/>
        </p:nvSpPr>
        <p:spPr>
          <a:xfrm>
            <a:off x="8403004" y="5346225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6AC010D0-833B-4342-895B-78081FD918D5}"/>
              </a:ext>
            </a:extLst>
          </p:cNvPr>
          <p:cNvSpPr/>
          <p:nvPr/>
        </p:nvSpPr>
        <p:spPr>
          <a:xfrm>
            <a:off x="8419939" y="5347266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88513447-E311-4FB8-B729-A58996122B3B}"/>
              </a:ext>
            </a:extLst>
          </p:cNvPr>
          <p:cNvSpPr/>
          <p:nvPr/>
        </p:nvSpPr>
        <p:spPr>
          <a:xfrm>
            <a:off x="8429177" y="5363120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EB6F7D2C-4EF6-4255-AC13-4AD4DE1273E0}"/>
              </a:ext>
            </a:extLst>
          </p:cNvPr>
          <p:cNvSpPr/>
          <p:nvPr/>
        </p:nvSpPr>
        <p:spPr>
          <a:xfrm>
            <a:off x="8440467" y="5348913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6F3207D2-0DDF-44BF-A0B0-437A8AD9737D}"/>
              </a:ext>
            </a:extLst>
          </p:cNvPr>
          <p:cNvSpPr/>
          <p:nvPr/>
        </p:nvSpPr>
        <p:spPr>
          <a:xfrm>
            <a:off x="8446112" y="5363120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276470AA-BEEC-4F4D-8830-ACE054D15F35}"/>
              </a:ext>
            </a:extLst>
          </p:cNvPr>
          <p:cNvSpPr/>
          <p:nvPr/>
        </p:nvSpPr>
        <p:spPr>
          <a:xfrm>
            <a:off x="8434822" y="5333377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8C5A30B8-639B-4B5D-B90D-4A0BB31F9034}"/>
              </a:ext>
            </a:extLst>
          </p:cNvPr>
          <p:cNvSpPr/>
          <p:nvPr/>
        </p:nvSpPr>
        <p:spPr>
          <a:xfrm>
            <a:off x="1024555" y="439539"/>
            <a:ext cx="10982425" cy="1067783"/>
          </a:xfrm>
          <a:prstGeom prst="wedgeRoundRectCallout">
            <a:avLst>
              <a:gd name="adj1" fmla="val 52881"/>
              <a:gd name="adj2" fmla="val -8873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1: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hát biểu nào sau đây về áp suất chất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lỏng là </a:t>
            </a:r>
            <a:r>
              <a:rPr lang="vi-VN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đúng?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3531E3B-E127-4EF6-8923-24BA2A2A996C}"/>
              </a:ext>
            </a:extLst>
          </p:cNvPr>
          <p:cNvSpPr/>
          <p:nvPr/>
        </p:nvSpPr>
        <p:spPr>
          <a:xfrm>
            <a:off x="1425696" y="1556613"/>
            <a:ext cx="7921504" cy="95313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 suất chất lỏng gây ra trên mặt thoáng bằng 0.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D813317-DF43-4104-AFFD-3086C30F7111}"/>
              </a:ext>
            </a:extLst>
          </p:cNvPr>
          <p:cNvSpPr/>
          <p:nvPr/>
        </p:nvSpPr>
        <p:spPr>
          <a:xfrm>
            <a:off x="1418087" y="2646247"/>
            <a:ext cx="8352339" cy="77466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lỏng chỉ gây áp suất ở đáy bình chứa.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975F25B-9FD9-4A39-9373-2DBFB3353E36}"/>
              </a:ext>
            </a:extLst>
          </p:cNvPr>
          <p:cNvSpPr/>
          <p:nvPr/>
        </p:nvSpPr>
        <p:spPr>
          <a:xfrm>
            <a:off x="1383296" y="3506873"/>
            <a:ext cx="8238224" cy="70167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lỏng gây ra áp suất theo mọi phương.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6AF5C6C-B715-4812-ABBD-E39A03FCFA78}"/>
              </a:ext>
            </a:extLst>
          </p:cNvPr>
          <p:cNvSpPr/>
          <p:nvPr/>
        </p:nvSpPr>
        <p:spPr>
          <a:xfrm>
            <a:off x="1425696" y="4309340"/>
            <a:ext cx="8622544" cy="101427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 suất chất lỏng phụ thuộc vào bản chất và chiều cao cột chất lỏng.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DCC8EEC-0AB8-4FCB-BE08-5A33934D67A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95" y="1495474"/>
            <a:ext cx="1210315" cy="10142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C980475-2728-4A9B-9ADB-9D0A5075BDA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82" y="2280810"/>
            <a:ext cx="1210315" cy="101427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3B169F1-CFAD-4D90-B16B-1EB3E81D9B2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88" y="3179423"/>
            <a:ext cx="1210315" cy="101427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2F10D14-E164-4E76-91A3-BC52B4F2B53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66" y="4019279"/>
            <a:ext cx="1210315" cy="101427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BF560F9-9598-4955-9E1B-ECD97C049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840" y="1588747"/>
            <a:ext cx="2200910" cy="2857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E0DBDD-250B-4744-8813-4D17AF9D8576}"/>
              </a:ext>
            </a:extLst>
          </p:cNvPr>
          <p:cNvSpPr txBox="1"/>
          <p:nvPr/>
        </p:nvSpPr>
        <p:spPr>
          <a:xfrm>
            <a:off x="2905525" y="5783806"/>
            <a:ext cx="2631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+mj-lt"/>
              </a:rPr>
              <a:t>ĐÁP ÁN  B</a:t>
            </a:r>
            <a:endParaRPr lang="en-US" sz="3600" b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1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2" grpId="0"/>
      <p:bldP spid="2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8" descr="tht25788865">
            <a:extLst>
              <a:ext uri="{FF2B5EF4-FFF2-40B4-BE49-F238E27FC236}">
                <a16:creationId xmlns:a16="http://schemas.microsoft.com/office/drawing/2014/main" id="{C4873C59-FA60-4BBF-8F61-13160C1E7F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9" descr="tht25788865">
            <a:extLst>
              <a:ext uri="{FF2B5EF4-FFF2-40B4-BE49-F238E27FC236}">
                <a16:creationId xmlns:a16="http://schemas.microsoft.com/office/drawing/2014/main" id="{C4519854-08AB-462F-92E2-408CF74F49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0" descr="tht25788865">
            <a:extLst>
              <a:ext uri="{FF2B5EF4-FFF2-40B4-BE49-F238E27FC236}">
                <a16:creationId xmlns:a16="http://schemas.microsoft.com/office/drawing/2014/main" id="{34ED98A3-DB0C-482A-A5E4-EC360484A7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1" descr="tht25788865">
            <a:extLst>
              <a:ext uri="{FF2B5EF4-FFF2-40B4-BE49-F238E27FC236}">
                <a16:creationId xmlns:a16="http://schemas.microsoft.com/office/drawing/2014/main" id="{63A6413A-79BB-41B8-B0D5-94D5084A8F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3" descr="F9849DCFA90C473196ECD16214E77005">
            <a:extLst>
              <a:ext uri="{FF2B5EF4-FFF2-40B4-BE49-F238E27FC236}">
                <a16:creationId xmlns:a16="http://schemas.microsoft.com/office/drawing/2014/main" id="{64D62227-0A0E-4369-8C1C-CFF58A9FCA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D33AB6D5-ECC2-4274-AE71-A480D29F4EC8}"/>
              </a:ext>
            </a:extLst>
          </p:cNvPr>
          <p:cNvSpPr/>
          <p:nvPr/>
        </p:nvSpPr>
        <p:spPr>
          <a:xfrm>
            <a:off x="8408649" y="5354845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10</a:t>
            </a: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3E850559-0ABA-4B7B-8017-3275DF3F3DD7}"/>
              </a:ext>
            </a:extLst>
          </p:cNvPr>
          <p:cNvSpPr/>
          <p:nvPr/>
        </p:nvSpPr>
        <p:spPr>
          <a:xfrm>
            <a:off x="8455350" y="5363920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0D27DFAB-56BA-44B6-8689-C8B6B7432790}"/>
              </a:ext>
            </a:extLst>
          </p:cNvPr>
          <p:cNvSpPr/>
          <p:nvPr/>
        </p:nvSpPr>
        <p:spPr>
          <a:xfrm>
            <a:off x="8393766" y="5355088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2EB7388B-9DA8-4466-A3F3-52699816A39A}"/>
              </a:ext>
            </a:extLst>
          </p:cNvPr>
          <p:cNvSpPr/>
          <p:nvPr/>
        </p:nvSpPr>
        <p:spPr>
          <a:xfrm>
            <a:off x="8440467" y="5383072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C458D49-DFCA-4707-8913-0F4D14CA9856}"/>
              </a:ext>
            </a:extLst>
          </p:cNvPr>
          <p:cNvSpPr/>
          <p:nvPr/>
        </p:nvSpPr>
        <p:spPr>
          <a:xfrm>
            <a:off x="8436315" y="5353329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5F5A3689-DB51-4BDF-AAC9-21B4824B77C3}"/>
              </a:ext>
            </a:extLst>
          </p:cNvPr>
          <p:cNvSpPr/>
          <p:nvPr/>
        </p:nvSpPr>
        <p:spPr>
          <a:xfrm>
            <a:off x="8403004" y="5346225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6AC010D0-833B-4342-895B-78081FD918D5}"/>
              </a:ext>
            </a:extLst>
          </p:cNvPr>
          <p:cNvSpPr/>
          <p:nvPr/>
        </p:nvSpPr>
        <p:spPr>
          <a:xfrm>
            <a:off x="8419939" y="5347266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88513447-E311-4FB8-B729-A58996122B3B}"/>
              </a:ext>
            </a:extLst>
          </p:cNvPr>
          <p:cNvSpPr/>
          <p:nvPr/>
        </p:nvSpPr>
        <p:spPr>
          <a:xfrm>
            <a:off x="8429177" y="5363120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EB6F7D2C-4EF6-4255-AC13-4AD4DE1273E0}"/>
              </a:ext>
            </a:extLst>
          </p:cNvPr>
          <p:cNvSpPr/>
          <p:nvPr/>
        </p:nvSpPr>
        <p:spPr>
          <a:xfrm>
            <a:off x="8440467" y="5348913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6F3207D2-0DDF-44BF-A0B0-437A8AD9737D}"/>
              </a:ext>
            </a:extLst>
          </p:cNvPr>
          <p:cNvSpPr/>
          <p:nvPr/>
        </p:nvSpPr>
        <p:spPr>
          <a:xfrm>
            <a:off x="8446112" y="5363120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276470AA-BEEC-4F4D-8830-ACE054D15F35}"/>
              </a:ext>
            </a:extLst>
          </p:cNvPr>
          <p:cNvSpPr/>
          <p:nvPr/>
        </p:nvSpPr>
        <p:spPr>
          <a:xfrm>
            <a:off x="8434822" y="5333377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D0C0F0E5-63C8-408F-A5F4-10360170659E}"/>
              </a:ext>
            </a:extLst>
          </p:cNvPr>
          <p:cNvSpPr/>
          <p:nvPr/>
        </p:nvSpPr>
        <p:spPr>
          <a:xfrm>
            <a:off x="773341" y="412366"/>
            <a:ext cx="9591040" cy="1011257"/>
          </a:xfrm>
          <a:prstGeom prst="wedgeRoundRectCallout">
            <a:avLst>
              <a:gd name="adj1" fmla="val 50840"/>
              <a:gd name="adj2" fmla="val 44423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hợp nào sau đây do áp suất khí quyển gây ra?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AD117A5-D47B-47E7-87F6-A7006692E4F4}"/>
              </a:ext>
            </a:extLst>
          </p:cNvPr>
          <p:cNvSpPr/>
          <p:nvPr/>
        </p:nvSpPr>
        <p:spPr>
          <a:xfrm>
            <a:off x="1412164" y="1551987"/>
            <a:ext cx="8585276" cy="1083949"/>
          </a:xfrm>
          <a:prstGeom prst="roundRect">
            <a:avLst>
              <a:gd name="adj" fmla="val 20202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Thổi hơi vào quả bóng bay, quả bóng bay sẽ phồng lên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37201E4-D6A1-4956-84AB-F5F531C92E3F}"/>
              </a:ext>
            </a:extLst>
          </p:cNvPr>
          <p:cNvSpPr/>
          <p:nvPr/>
        </p:nvSpPr>
        <p:spPr>
          <a:xfrm>
            <a:off x="1342491" y="3637687"/>
            <a:ext cx="7215702" cy="698565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bị xì hơi, quả bóng bay xẹp lại.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0F87F37-FC71-4F22-9DFB-0E8A68362F14}"/>
              </a:ext>
            </a:extLst>
          </p:cNvPr>
          <p:cNvSpPr/>
          <p:nvPr/>
        </p:nvSpPr>
        <p:spPr>
          <a:xfrm>
            <a:off x="1342491" y="4496412"/>
            <a:ext cx="9811817" cy="809601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được bơm, lốp xe đạp phồng lên.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E340023-CA7F-4B69-AEAF-70562E31DC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558" y="97057"/>
            <a:ext cx="2857500" cy="258966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F39B634-5A17-40D9-8BE9-86F5D8DB112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85" y="1421870"/>
            <a:ext cx="1210315" cy="101427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A3A8B4B-BBE0-40D5-BB9A-C5887B0C57E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71" y="2461989"/>
            <a:ext cx="1210315" cy="10142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285482D-629E-4188-BDF2-9818FB0DAF5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30" y="3301753"/>
            <a:ext cx="1210315" cy="101427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8205A64-3223-41DE-B029-44B086CA2E2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76" y="4245836"/>
            <a:ext cx="1210315" cy="1014272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0C595C22-6101-4204-BF02-00F6619B8943}"/>
              </a:ext>
            </a:extLst>
          </p:cNvPr>
          <p:cNvSpPr/>
          <p:nvPr/>
        </p:nvSpPr>
        <p:spPr>
          <a:xfrm>
            <a:off x="1342491" y="2797648"/>
            <a:ext cx="9396928" cy="698565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Ấn tay vào quả bóng bay, quả bóng bị lõm xuống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301EDF-4742-427C-A184-3AA4D190A87A}"/>
              </a:ext>
            </a:extLst>
          </p:cNvPr>
          <p:cNvSpPr txBox="1"/>
          <p:nvPr/>
        </p:nvSpPr>
        <p:spPr>
          <a:xfrm>
            <a:off x="3329941" y="5783806"/>
            <a:ext cx="2562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+mj-lt"/>
              </a:rPr>
              <a:t>ĐÁP ÁN C</a:t>
            </a:r>
            <a:endParaRPr lang="en-US" sz="36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9654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6" grpId="0" animBg="1"/>
      <p:bldP spid="37" grpId="0" animBg="1"/>
      <p:bldP spid="38" grpId="0" animBg="1"/>
      <p:bldP spid="40" grpId="0" animBg="1"/>
      <p:bldP spid="42" grpId="0" animBg="1"/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8" descr="tht25788865">
            <a:extLst>
              <a:ext uri="{FF2B5EF4-FFF2-40B4-BE49-F238E27FC236}">
                <a16:creationId xmlns:a16="http://schemas.microsoft.com/office/drawing/2014/main" id="{C4873C59-FA60-4BBF-8F61-13160C1E7F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9" descr="tht25788865">
            <a:extLst>
              <a:ext uri="{FF2B5EF4-FFF2-40B4-BE49-F238E27FC236}">
                <a16:creationId xmlns:a16="http://schemas.microsoft.com/office/drawing/2014/main" id="{C4519854-08AB-462F-92E2-408CF74F49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0" descr="tht25788865">
            <a:extLst>
              <a:ext uri="{FF2B5EF4-FFF2-40B4-BE49-F238E27FC236}">
                <a16:creationId xmlns:a16="http://schemas.microsoft.com/office/drawing/2014/main" id="{34ED98A3-DB0C-482A-A5E4-EC360484A7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1" descr="tht25788865">
            <a:extLst>
              <a:ext uri="{FF2B5EF4-FFF2-40B4-BE49-F238E27FC236}">
                <a16:creationId xmlns:a16="http://schemas.microsoft.com/office/drawing/2014/main" id="{63A6413A-79BB-41B8-B0D5-94D5084A8F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3" descr="F9849DCFA90C473196ECD16214E77005">
            <a:extLst>
              <a:ext uri="{FF2B5EF4-FFF2-40B4-BE49-F238E27FC236}">
                <a16:creationId xmlns:a16="http://schemas.microsoft.com/office/drawing/2014/main" id="{64D62227-0A0E-4369-8C1C-CFF58A9FCA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D33AB6D5-ECC2-4274-AE71-A480D29F4EC8}"/>
              </a:ext>
            </a:extLst>
          </p:cNvPr>
          <p:cNvSpPr/>
          <p:nvPr/>
        </p:nvSpPr>
        <p:spPr>
          <a:xfrm>
            <a:off x="8408649" y="5354845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10</a:t>
            </a: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3E850559-0ABA-4B7B-8017-3275DF3F3DD7}"/>
              </a:ext>
            </a:extLst>
          </p:cNvPr>
          <p:cNvSpPr/>
          <p:nvPr/>
        </p:nvSpPr>
        <p:spPr>
          <a:xfrm>
            <a:off x="8455350" y="5363920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0D27DFAB-56BA-44B6-8689-C8B6B7432790}"/>
              </a:ext>
            </a:extLst>
          </p:cNvPr>
          <p:cNvSpPr/>
          <p:nvPr/>
        </p:nvSpPr>
        <p:spPr>
          <a:xfrm>
            <a:off x="8393766" y="5355088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2EB7388B-9DA8-4466-A3F3-52699816A39A}"/>
              </a:ext>
            </a:extLst>
          </p:cNvPr>
          <p:cNvSpPr/>
          <p:nvPr/>
        </p:nvSpPr>
        <p:spPr>
          <a:xfrm>
            <a:off x="8440467" y="5383072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C458D49-DFCA-4707-8913-0F4D14CA9856}"/>
              </a:ext>
            </a:extLst>
          </p:cNvPr>
          <p:cNvSpPr/>
          <p:nvPr/>
        </p:nvSpPr>
        <p:spPr>
          <a:xfrm>
            <a:off x="8436315" y="5353329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5F5A3689-DB51-4BDF-AAC9-21B4824B77C3}"/>
              </a:ext>
            </a:extLst>
          </p:cNvPr>
          <p:cNvSpPr/>
          <p:nvPr/>
        </p:nvSpPr>
        <p:spPr>
          <a:xfrm>
            <a:off x="8403004" y="5346225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6AC010D0-833B-4342-895B-78081FD918D5}"/>
              </a:ext>
            </a:extLst>
          </p:cNvPr>
          <p:cNvSpPr/>
          <p:nvPr/>
        </p:nvSpPr>
        <p:spPr>
          <a:xfrm>
            <a:off x="8419939" y="5347266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88513447-E311-4FB8-B729-A58996122B3B}"/>
              </a:ext>
            </a:extLst>
          </p:cNvPr>
          <p:cNvSpPr/>
          <p:nvPr/>
        </p:nvSpPr>
        <p:spPr>
          <a:xfrm>
            <a:off x="8429177" y="5363120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EB6F7D2C-4EF6-4255-AC13-4AD4DE1273E0}"/>
              </a:ext>
            </a:extLst>
          </p:cNvPr>
          <p:cNvSpPr/>
          <p:nvPr/>
        </p:nvSpPr>
        <p:spPr>
          <a:xfrm>
            <a:off x="8440467" y="5348913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6F3207D2-0DDF-44BF-A0B0-437A8AD9737D}"/>
              </a:ext>
            </a:extLst>
          </p:cNvPr>
          <p:cNvSpPr/>
          <p:nvPr/>
        </p:nvSpPr>
        <p:spPr>
          <a:xfrm>
            <a:off x="8446112" y="5363120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276470AA-BEEC-4F4D-8830-ACE054D15F35}"/>
              </a:ext>
            </a:extLst>
          </p:cNvPr>
          <p:cNvSpPr/>
          <p:nvPr/>
        </p:nvSpPr>
        <p:spPr>
          <a:xfrm>
            <a:off x="8434822" y="5333377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FE7A0AE7-0E2C-41F7-BCD9-D7EC53F4CD00}"/>
              </a:ext>
            </a:extLst>
          </p:cNvPr>
          <p:cNvSpPr/>
          <p:nvPr/>
        </p:nvSpPr>
        <p:spPr>
          <a:xfrm>
            <a:off x="814405" y="484145"/>
            <a:ext cx="9015395" cy="2284474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Khi ta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pit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pit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8.000 Pa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pit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5949D4C-20CB-43C1-8EBD-099492736CDD}"/>
              </a:ext>
            </a:extLst>
          </p:cNvPr>
          <p:cNvSpPr/>
          <p:nvPr/>
        </p:nvSpPr>
        <p:spPr>
          <a:xfrm>
            <a:off x="6522029" y="4206013"/>
            <a:ext cx="2774179" cy="59343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.000 Pa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47D19E1-1AE9-46D0-908A-6EAF4D6B88F4}"/>
              </a:ext>
            </a:extLst>
          </p:cNvPr>
          <p:cNvSpPr/>
          <p:nvPr/>
        </p:nvSpPr>
        <p:spPr>
          <a:xfrm>
            <a:off x="1990277" y="4097126"/>
            <a:ext cx="2803641" cy="59343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12.0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 Pa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E249AE2-010E-48D7-9A9E-AAAEEE44E541}"/>
              </a:ext>
            </a:extLst>
          </p:cNvPr>
          <p:cNvSpPr/>
          <p:nvPr/>
        </p:nvSpPr>
        <p:spPr>
          <a:xfrm>
            <a:off x="6522029" y="3132282"/>
            <a:ext cx="3219354" cy="59343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.000 Pa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FA727E4-B540-4319-9175-BE94410C7B83}"/>
              </a:ext>
            </a:extLst>
          </p:cNvPr>
          <p:cNvSpPr/>
          <p:nvPr/>
        </p:nvSpPr>
        <p:spPr>
          <a:xfrm>
            <a:off x="1938324" y="2923896"/>
            <a:ext cx="2774179" cy="62333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.000Pa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09D807C-C7E6-4296-90B3-B88BE95B28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272" y="92951"/>
            <a:ext cx="2585317" cy="28575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8BCA889-F99A-4B0A-BF36-3133D0FE029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05" y="2688239"/>
            <a:ext cx="1210315" cy="10142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783310C-9616-4CE9-9393-6B812A4E672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05" y="3811066"/>
            <a:ext cx="1210315" cy="101427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D33044A-AE0A-4538-A4BD-9825DB9B4FF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964" y="3674738"/>
            <a:ext cx="1210315" cy="101427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8B99A78-6444-4873-8375-68F68E80EB9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339" y="2771939"/>
            <a:ext cx="1210315" cy="10142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E37788-876F-4F23-A139-67EED356F33F}"/>
              </a:ext>
            </a:extLst>
          </p:cNvPr>
          <p:cNvSpPr txBox="1"/>
          <p:nvPr/>
        </p:nvSpPr>
        <p:spPr>
          <a:xfrm>
            <a:off x="2785774" y="5814584"/>
            <a:ext cx="2435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+mj-lt"/>
              </a:rPr>
              <a:t>ĐÁP ÁN D</a:t>
            </a:r>
            <a:endParaRPr lang="en-US" sz="32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6629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8" descr="tht25788865">
            <a:extLst>
              <a:ext uri="{FF2B5EF4-FFF2-40B4-BE49-F238E27FC236}">
                <a16:creationId xmlns:a16="http://schemas.microsoft.com/office/drawing/2014/main" id="{C4873C59-FA60-4BBF-8F61-13160C1E7F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465" y="-47228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9" descr="tht25788865">
            <a:extLst>
              <a:ext uri="{FF2B5EF4-FFF2-40B4-BE49-F238E27FC236}">
                <a16:creationId xmlns:a16="http://schemas.microsoft.com/office/drawing/2014/main" id="{C4519854-08AB-462F-92E2-408CF74F49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0" descr="tht25788865">
            <a:extLst>
              <a:ext uri="{FF2B5EF4-FFF2-40B4-BE49-F238E27FC236}">
                <a16:creationId xmlns:a16="http://schemas.microsoft.com/office/drawing/2014/main" id="{34ED98A3-DB0C-482A-A5E4-EC360484A7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1" descr="tht25788865">
            <a:extLst>
              <a:ext uri="{FF2B5EF4-FFF2-40B4-BE49-F238E27FC236}">
                <a16:creationId xmlns:a16="http://schemas.microsoft.com/office/drawing/2014/main" id="{63A6413A-79BB-41B8-B0D5-94D5084A8F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3" descr="F9849DCFA90C473196ECD16214E77005">
            <a:extLst>
              <a:ext uri="{FF2B5EF4-FFF2-40B4-BE49-F238E27FC236}">
                <a16:creationId xmlns:a16="http://schemas.microsoft.com/office/drawing/2014/main" id="{64D62227-0A0E-4369-8C1C-CFF58A9FCA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D33AB6D5-ECC2-4274-AE71-A480D29F4EC8}"/>
              </a:ext>
            </a:extLst>
          </p:cNvPr>
          <p:cNvSpPr/>
          <p:nvPr/>
        </p:nvSpPr>
        <p:spPr>
          <a:xfrm>
            <a:off x="8408649" y="5354845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10</a:t>
            </a: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3E850559-0ABA-4B7B-8017-3275DF3F3DD7}"/>
              </a:ext>
            </a:extLst>
          </p:cNvPr>
          <p:cNvSpPr/>
          <p:nvPr/>
        </p:nvSpPr>
        <p:spPr>
          <a:xfrm>
            <a:off x="8455350" y="5363920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0D27DFAB-56BA-44B6-8689-C8B6B7432790}"/>
              </a:ext>
            </a:extLst>
          </p:cNvPr>
          <p:cNvSpPr/>
          <p:nvPr/>
        </p:nvSpPr>
        <p:spPr>
          <a:xfrm>
            <a:off x="8393766" y="5355088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2EB7388B-9DA8-4466-A3F3-52699816A39A}"/>
              </a:ext>
            </a:extLst>
          </p:cNvPr>
          <p:cNvSpPr/>
          <p:nvPr/>
        </p:nvSpPr>
        <p:spPr>
          <a:xfrm>
            <a:off x="8440467" y="5383072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C458D49-DFCA-4707-8913-0F4D14CA9856}"/>
              </a:ext>
            </a:extLst>
          </p:cNvPr>
          <p:cNvSpPr/>
          <p:nvPr/>
        </p:nvSpPr>
        <p:spPr>
          <a:xfrm>
            <a:off x="8436315" y="5353329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5F5A3689-DB51-4BDF-AAC9-21B4824B77C3}"/>
              </a:ext>
            </a:extLst>
          </p:cNvPr>
          <p:cNvSpPr/>
          <p:nvPr/>
        </p:nvSpPr>
        <p:spPr>
          <a:xfrm>
            <a:off x="8403004" y="5346225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6AC010D0-833B-4342-895B-78081FD918D5}"/>
              </a:ext>
            </a:extLst>
          </p:cNvPr>
          <p:cNvSpPr/>
          <p:nvPr/>
        </p:nvSpPr>
        <p:spPr>
          <a:xfrm>
            <a:off x="8419939" y="5347266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88513447-E311-4FB8-B729-A58996122B3B}"/>
              </a:ext>
            </a:extLst>
          </p:cNvPr>
          <p:cNvSpPr/>
          <p:nvPr/>
        </p:nvSpPr>
        <p:spPr>
          <a:xfrm>
            <a:off x="8429177" y="5363120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EB6F7D2C-4EF6-4255-AC13-4AD4DE1273E0}"/>
              </a:ext>
            </a:extLst>
          </p:cNvPr>
          <p:cNvSpPr/>
          <p:nvPr/>
        </p:nvSpPr>
        <p:spPr>
          <a:xfrm>
            <a:off x="8440467" y="5348913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6F3207D2-0DDF-44BF-A0B0-437A8AD9737D}"/>
              </a:ext>
            </a:extLst>
          </p:cNvPr>
          <p:cNvSpPr/>
          <p:nvPr/>
        </p:nvSpPr>
        <p:spPr>
          <a:xfrm>
            <a:off x="8446112" y="5363120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276470AA-BEEC-4F4D-8830-ACE054D15F35}"/>
              </a:ext>
            </a:extLst>
          </p:cNvPr>
          <p:cNvSpPr/>
          <p:nvPr/>
        </p:nvSpPr>
        <p:spPr>
          <a:xfrm>
            <a:off x="8434822" y="5333377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D966F472-5FFF-40B7-8AC9-F070BD81E062}"/>
              </a:ext>
            </a:extLst>
          </p:cNvPr>
          <p:cNvSpPr/>
          <p:nvPr/>
        </p:nvSpPr>
        <p:spPr>
          <a:xfrm>
            <a:off x="846490" y="414385"/>
            <a:ext cx="9247736" cy="234057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latin typeface="+mj-lt"/>
              </a:rPr>
              <a:t>Câu 4: Trong các công thức sau đây, công thức nào cho phép tính áp suất chất lỏng? (d là trọng lượng riêng của chất lỏng, h là dộ cao tính từ điểm tính áp suất đến mặt thoáng của chất lỏng)</a:t>
            </a:r>
            <a:endParaRPr lang="en-US" sz="3200" b="1" dirty="0">
              <a:solidFill>
                <a:schemeClr val="bg1"/>
              </a:solidFill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A9EB836-0176-4B54-A5BD-5C80505B87DA}"/>
              </a:ext>
            </a:extLst>
          </p:cNvPr>
          <p:cNvSpPr/>
          <p:nvPr/>
        </p:nvSpPr>
        <p:spPr>
          <a:xfrm>
            <a:off x="1573465" y="3304814"/>
            <a:ext cx="2635185" cy="84484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p =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d.h.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E47C884D-9F1B-4B13-BB31-B24D9E960702}"/>
                  </a:ext>
                </a:extLst>
              </p:cNvPr>
              <p:cNvSpPr/>
              <p:nvPr/>
            </p:nvSpPr>
            <p:spPr>
              <a:xfrm>
                <a:off x="6358701" y="3358101"/>
                <a:ext cx="2533851" cy="740341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vi-V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p =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𝒅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𝒉</m:t>
                        </m:r>
                      </m:den>
                    </m:f>
                  </m:oMath>
                </a14:m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E47C884D-9F1B-4B13-BB31-B24D9E9607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8701" y="3358101"/>
                <a:ext cx="2533851" cy="740341"/>
              </a:xfrm>
              <a:prstGeom prst="roundRect">
                <a:avLst/>
              </a:prstGeom>
              <a:blipFill>
                <a:blip r:embed="rId6"/>
                <a:stretch>
                  <a:fillRect l="-4567" b="-165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72256B8-E3BD-4FC0-B708-E99C33326EAA}"/>
              </a:ext>
            </a:extLst>
          </p:cNvPr>
          <p:cNvSpPr/>
          <p:nvPr/>
        </p:nvSpPr>
        <p:spPr>
          <a:xfrm>
            <a:off x="6358701" y="4365939"/>
            <a:ext cx="2533851" cy="76922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p= d. h</a:t>
            </a:r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3D698F6-6248-4D68-B5E5-3CEC4362CF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725" y="114300"/>
            <a:ext cx="2168630" cy="28575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CE8941C-F3DC-4017-BCF3-01A9D3578BE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0" y="4249992"/>
            <a:ext cx="1210315" cy="101427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3825C33-3D67-42BF-8F20-726A0176EC2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386" y="3217919"/>
            <a:ext cx="1210315" cy="10142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C5CAAC8-05DB-4D79-A120-CAA6B95420E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17" y="3304815"/>
            <a:ext cx="1210315" cy="101427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2335094-6484-4F04-97E4-4340FCEB181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50" y="4170198"/>
            <a:ext cx="1210315" cy="10142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8FE2EC45-4D15-4CE8-AC92-B835D3BBA483}"/>
                  </a:ext>
                </a:extLst>
              </p:cNvPr>
              <p:cNvSpPr/>
              <p:nvPr/>
            </p:nvSpPr>
            <p:spPr>
              <a:xfrm>
                <a:off x="1674799" y="4299082"/>
                <a:ext cx="2533851" cy="740341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p =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vi-VN" sz="3200" b="1" i="1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3200" b="1" i="1">
                            <a:latin typeface="Cambria Math" panose="02040503050406030204" pitchFamily="18" charset="0"/>
                          </a:rPr>
                          <m:t>d</m:t>
                        </m:r>
                      </m:den>
                    </m:f>
                  </m:oMath>
                </a14:m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8FE2EC45-4D15-4CE8-AC92-B835D3BBA4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4799" y="4299082"/>
                <a:ext cx="2533851" cy="740341"/>
              </a:xfrm>
              <a:prstGeom prst="roundRect">
                <a:avLst/>
              </a:prstGeom>
              <a:blipFill>
                <a:blip r:embed="rId9"/>
                <a:stretch>
                  <a:fillRect l="-4819" b="-155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4FFF5D3-0D5D-4D44-A7CD-A17DB4870492}"/>
              </a:ext>
            </a:extLst>
          </p:cNvPr>
          <p:cNvSpPr txBox="1"/>
          <p:nvPr/>
        </p:nvSpPr>
        <p:spPr>
          <a:xfrm>
            <a:off x="3562149" y="5879812"/>
            <a:ext cx="2533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002060"/>
                </a:solidFill>
                <a:latin typeface="+mj-lt"/>
              </a:rPr>
              <a:t>ĐÁP ÁN A</a:t>
            </a:r>
            <a:endParaRPr lang="en-US" sz="32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2492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6" grpId="0" animBg="1"/>
      <p:bldP spid="37" grpId="0" animBg="1"/>
      <p:bldP spid="38" grpId="0" animBg="1"/>
      <p:bldP spid="40" grpId="0" animBg="1"/>
      <p:bldP spid="35" grpId="0" animBg="1"/>
      <p:bldP spid="2" grpId="0"/>
      <p:bldP spid="2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</TotalTime>
  <Words>1220</Words>
  <Application>Microsoft Office PowerPoint</Application>
  <PresentationFormat>Widescreen</PresentationFormat>
  <Paragraphs>215</Paragraphs>
  <Slides>25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Segoe UI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GL</cp:lastModifiedBy>
  <cp:revision>40</cp:revision>
  <dcterms:created xsi:type="dcterms:W3CDTF">2024-11-17T13:50:11Z</dcterms:created>
  <dcterms:modified xsi:type="dcterms:W3CDTF">2025-02-07T02:02:35Z</dcterms:modified>
</cp:coreProperties>
</file>