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sldIdLst>
    <p:sldId id="279" r:id="rId2"/>
    <p:sldId id="278" r:id="rId3"/>
    <p:sldId id="257" r:id="rId4"/>
    <p:sldId id="280" r:id="rId5"/>
    <p:sldId id="258" r:id="rId6"/>
    <p:sldId id="277" r:id="rId7"/>
    <p:sldId id="281" r:id="rId8"/>
    <p:sldId id="260" r:id="rId9"/>
    <p:sldId id="262" r:id="rId10"/>
    <p:sldId id="263" r:id="rId11"/>
    <p:sldId id="282" r:id="rId12"/>
    <p:sldId id="283" r:id="rId13"/>
    <p:sldId id="284" r:id="rId14"/>
    <p:sldId id="285" r:id="rId15"/>
    <p:sldId id="286" r:id="rId16"/>
    <p:sldId id="287" r:id="rId17"/>
    <p:sldId id="289" r:id="rId18"/>
    <p:sldId id="288" r:id="rId19"/>
    <p:sldId id="295" r:id="rId20"/>
    <p:sldId id="290" r:id="rId21"/>
    <p:sldId id="292" r:id="rId22"/>
    <p:sldId id="293" r:id="rId23"/>
    <p:sldId id="294" r:id="rId24"/>
    <p:sldId id="296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D1656-2023-4B79-AF83-592C1FCCEBFE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34FC2-396E-4697-903E-F471D49BF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1531DC-0F57-428E-B6EB-A1DDEB6CA3C9}" type="slidenum">
              <a:rPr lang="zh-CN" altLang="en-US" sz="1200" b="0" smtClean="0">
                <a:latin typeface="Arial" panose="020B0604020202020204" pitchFamily="34" charset="0"/>
              </a:rPr>
              <a:pPr/>
              <a:t>1</a:t>
            </a:fld>
            <a:endParaRPr lang="zh-CN" altLang="en-US" sz="1200" b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6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Bn bvb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9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Bn bvb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7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5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30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3DBE691-799B-420D-9827-8CDDBC8A2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81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0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3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5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642BE-7631-42D8-BBED-D6A66BFDC366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138A-F5B1-412C-910F-1E1C51E75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8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6.png"/><Relationship Id="rId21" Type="http://schemas.openxmlformats.org/officeDocument/2006/relationships/image" Target="../media/image1.png"/><Relationship Id="rId34" Type="http://schemas.openxmlformats.org/officeDocument/2006/relationships/image" Target="../media/image14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5.png"/><Relationship Id="rId33" Type="http://schemas.openxmlformats.org/officeDocument/2006/relationships/image" Target="../media/image13.png"/><Relationship Id="rId38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audio" Target="../media/audio1.wav"/><Relationship Id="rId29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4.png"/><Relationship Id="rId32" Type="http://schemas.openxmlformats.org/officeDocument/2006/relationships/image" Target="../media/image12.png"/><Relationship Id="rId37" Type="http://schemas.openxmlformats.org/officeDocument/2006/relationships/image" Target="../media/image17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36" Type="http://schemas.openxmlformats.org/officeDocument/2006/relationships/image" Target="../media/image16.gif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1.xml"/><Relationship Id="rId31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Relationship Id="rId30" Type="http://schemas.openxmlformats.org/officeDocument/2006/relationships/image" Target="../media/image10.png"/><Relationship Id="rId35" Type="http://schemas.openxmlformats.org/officeDocument/2006/relationships/image" Target="../media/image15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1223963"/>
            <a:ext cx="9123363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101725"/>
            <a:ext cx="8572501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992977"/>
            <a:ext cx="9623859" cy="125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2524126"/>
            <a:ext cx="132556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9" y="2924175"/>
            <a:ext cx="9493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9" y="3124201"/>
            <a:ext cx="143827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 bwMode="auto">
          <a:xfrm>
            <a:off x="318655" y="2476500"/>
            <a:ext cx="3227821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4610101"/>
            <a:ext cx="9144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 bwMode="auto">
          <a:xfrm>
            <a:off x="7460242" y="806450"/>
            <a:ext cx="4718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4535488"/>
            <a:ext cx="9144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4246564"/>
            <a:ext cx="748188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b="37128"/>
          <a:stretch>
            <a:fillRect/>
          </a:stretch>
        </p:blipFill>
        <p:spPr bwMode="auto">
          <a:xfrm>
            <a:off x="-67470" y="5555528"/>
            <a:ext cx="566102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4326733" y="5714998"/>
            <a:ext cx="37909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602" y="5444332"/>
            <a:ext cx="3008312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7" y="5121638"/>
            <a:ext cx="3008312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6435" flipH="1">
            <a:off x="3790157" y="2986882"/>
            <a:ext cx="5365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72" y="146767"/>
            <a:ext cx="24161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A_儿童歌舞 - 小兔采蘑菇(音乐)">
            <a:hlinkClick r:id="" action="ppaction://media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5" y="-23177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7894" y="1444695"/>
            <a:ext cx="6337300" cy="85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9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LÝ – KHTN8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23117" y="438539"/>
            <a:ext cx="588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PHÚ HÒA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2176" y="2476500"/>
            <a:ext cx="5514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MINH KHA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099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" y="862329"/>
            <a:ext cx="12192000" cy="60267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489783" y="2530777"/>
            <a:ext cx="2286000" cy="1893888"/>
            <a:chOff x="480" y="1680"/>
            <a:chExt cx="1440" cy="1193"/>
          </a:xfrm>
        </p:grpSpPr>
        <p:sp>
          <p:nvSpPr>
            <p:cNvPr id="6" name="Rectangle 45"/>
            <p:cNvSpPr>
              <a:spLocks noChangeArrowheads="1"/>
            </p:cNvSpPr>
            <p:nvPr/>
          </p:nvSpPr>
          <p:spPr bwMode="auto">
            <a:xfrm>
              <a:off x="512" y="1680"/>
              <a:ext cx="1386" cy="1193"/>
            </a:xfrm>
            <a:prstGeom prst="rect">
              <a:avLst/>
            </a:prstGeom>
            <a:solidFill>
              <a:srgbClr val="FFFF00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7" name="AutoShape 46"/>
            <p:cNvSpPr>
              <a:spLocks noChangeArrowheads="1"/>
            </p:cNvSpPr>
            <p:nvPr/>
          </p:nvSpPr>
          <p:spPr bwMode="auto">
            <a:xfrm>
              <a:off x="602" y="2707"/>
              <a:ext cx="131" cy="1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33 w 21600"/>
                <a:gd name="T25" fmla="*/ 3086 h 21600"/>
                <a:gd name="T26" fmla="*/ 18467 w 21600"/>
                <a:gd name="T27" fmla="*/ 1851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47"/>
            <p:cNvSpPr>
              <a:spLocks noChangeArrowheads="1"/>
            </p:cNvSpPr>
            <p:nvPr/>
          </p:nvSpPr>
          <p:spPr bwMode="auto">
            <a:xfrm>
              <a:off x="480" y="1680"/>
              <a:ext cx="1386" cy="1193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9" name="Rectangle 48"/>
            <p:cNvSpPr>
              <a:spLocks noChangeArrowheads="1"/>
            </p:cNvSpPr>
            <p:nvPr/>
          </p:nvSpPr>
          <p:spPr bwMode="auto">
            <a:xfrm>
              <a:off x="480" y="1680"/>
              <a:ext cx="1440" cy="1193"/>
            </a:xfrm>
            <a:prstGeom prst="rect">
              <a:avLst/>
            </a:prstGeom>
            <a:solidFill>
              <a:srgbClr val="FFFFCC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624" y="1776"/>
              <a:ext cx="1078" cy="102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1" name="Arc 50"/>
            <p:cNvSpPr>
              <a:spLocks/>
            </p:cNvSpPr>
            <p:nvPr/>
          </p:nvSpPr>
          <p:spPr bwMode="auto">
            <a:xfrm rot="6681726" flipH="1">
              <a:off x="1000" y="1769"/>
              <a:ext cx="423" cy="718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51"/>
            <p:cNvSpPr txBox="1">
              <a:spLocks noChangeArrowheads="1"/>
            </p:cNvSpPr>
            <p:nvPr/>
          </p:nvSpPr>
          <p:spPr bwMode="auto">
            <a:xfrm rot="-2206860">
              <a:off x="773" y="1813"/>
              <a:ext cx="3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.VnTime" panose="020B7200000000000000" pitchFamily="34" charset="0"/>
                </a:rPr>
                <a:t>0,5</a:t>
              </a:r>
            </a:p>
          </p:txBody>
        </p:sp>
        <p:sp>
          <p:nvSpPr>
            <p:cNvPr id="13" name="Line 52"/>
            <p:cNvSpPr>
              <a:spLocks noChangeShapeType="1"/>
            </p:cNvSpPr>
            <p:nvPr/>
          </p:nvSpPr>
          <p:spPr bwMode="auto">
            <a:xfrm rot="300000">
              <a:off x="1218" y="1917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3"/>
            <p:cNvSpPr>
              <a:spLocks noChangeShapeType="1"/>
            </p:cNvSpPr>
            <p:nvPr/>
          </p:nvSpPr>
          <p:spPr bwMode="auto">
            <a:xfrm rot="900000">
              <a:off x="1283" y="192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4"/>
            <p:cNvSpPr>
              <a:spLocks noChangeShapeType="1"/>
            </p:cNvSpPr>
            <p:nvPr/>
          </p:nvSpPr>
          <p:spPr bwMode="auto">
            <a:xfrm rot="1500000">
              <a:off x="1340" y="1951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5"/>
            <p:cNvSpPr>
              <a:spLocks noChangeShapeType="1"/>
            </p:cNvSpPr>
            <p:nvPr/>
          </p:nvSpPr>
          <p:spPr bwMode="auto">
            <a:xfrm rot="2100000">
              <a:off x="1402" y="1987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6"/>
            <p:cNvSpPr>
              <a:spLocks noChangeShapeType="1"/>
            </p:cNvSpPr>
            <p:nvPr/>
          </p:nvSpPr>
          <p:spPr bwMode="auto">
            <a:xfrm rot="2700000">
              <a:off x="1454" y="2029"/>
              <a:ext cx="0" cy="4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7"/>
            <p:cNvSpPr>
              <a:spLocks noChangeShapeType="1"/>
            </p:cNvSpPr>
            <p:nvPr/>
          </p:nvSpPr>
          <p:spPr bwMode="auto">
            <a:xfrm rot="-2700000">
              <a:off x="907" y="2029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8"/>
            <p:cNvSpPr>
              <a:spLocks noChangeShapeType="1"/>
            </p:cNvSpPr>
            <p:nvPr/>
          </p:nvSpPr>
          <p:spPr bwMode="auto">
            <a:xfrm rot="-2100000">
              <a:off x="959" y="1989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59"/>
            <p:cNvSpPr>
              <a:spLocks noChangeShapeType="1"/>
            </p:cNvSpPr>
            <p:nvPr/>
          </p:nvSpPr>
          <p:spPr bwMode="auto">
            <a:xfrm rot="20100000" flipH="1">
              <a:off x="1020" y="1952"/>
              <a:ext cx="5" cy="5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0"/>
            <p:cNvSpPr>
              <a:spLocks noChangeShapeType="1"/>
            </p:cNvSpPr>
            <p:nvPr/>
          </p:nvSpPr>
          <p:spPr bwMode="auto">
            <a:xfrm rot="-900000">
              <a:off x="1077" y="19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1"/>
            <p:cNvSpPr>
              <a:spLocks noChangeShapeType="1"/>
            </p:cNvSpPr>
            <p:nvPr/>
          </p:nvSpPr>
          <p:spPr bwMode="auto">
            <a:xfrm rot="-300000">
              <a:off x="1146" y="1918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2"/>
            <p:cNvSpPr>
              <a:spLocks noChangeShapeType="1"/>
            </p:cNvSpPr>
            <p:nvPr/>
          </p:nvSpPr>
          <p:spPr bwMode="auto">
            <a:xfrm rot="6300000">
              <a:off x="843" y="2169"/>
              <a:ext cx="0" cy="1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3"/>
            <p:cNvSpPr>
              <a:spLocks noChangeShapeType="1"/>
            </p:cNvSpPr>
            <p:nvPr/>
          </p:nvSpPr>
          <p:spPr bwMode="auto">
            <a:xfrm rot="-3900000">
              <a:off x="834" y="213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4"/>
            <p:cNvSpPr>
              <a:spLocks noChangeShapeType="1"/>
            </p:cNvSpPr>
            <p:nvPr/>
          </p:nvSpPr>
          <p:spPr bwMode="auto">
            <a:xfrm rot="-3300000">
              <a:off x="866" y="2078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5"/>
            <p:cNvSpPr>
              <a:spLocks noChangeShapeType="1"/>
            </p:cNvSpPr>
            <p:nvPr/>
          </p:nvSpPr>
          <p:spPr bwMode="auto">
            <a:xfrm rot="3300000">
              <a:off x="1491" y="2080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6"/>
            <p:cNvSpPr>
              <a:spLocks noChangeShapeType="1"/>
            </p:cNvSpPr>
            <p:nvPr/>
          </p:nvSpPr>
          <p:spPr bwMode="auto">
            <a:xfrm rot="3900000">
              <a:off x="1524" y="2132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7"/>
            <p:cNvSpPr>
              <a:spLocks noChangeShapeType="1"/>
            </p:cNvSpPr>
            <p:nvPr/>
          </p:nvSpPr>
          <p:spPr bwMode="auto">
            <a:xfrm rot="4500000">
              <a:off x="1524" y="2175"/>
              <a:ext cx="0" cy="9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68"/>
            <p:cNvSpPr txBox="1">
              <a:spLocks noChangeArrowheads="1"/>
            </p:cNvSpPr>
            <p:nvPr/>
          </p:nvSpPr>
          <p:spPr bwMode="auto">
            <a:xfrm rot="-4196748">
              <a:off x="589" y="2109"/>
              <a:ext cx="3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30" name="Text Box 69"/>
            <p:cNvSpPr txBox="1">
              <a:spLocks noChangeArrowheads="1"/>
            </p:cNvSpPr>
            <p:nvPr/>
          </p:nvSpPr>
          <p:spPr bwMode="auto">
            <a:xfrm rot="1500000">
              <a:off x="1218" y="1801"/>
              <a:ext cx="3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1" name="Text Box 70"/>
            <p:cNvSpPr txBox="1">
              <a:spLocks noChangeArrowheads="1"/>
            </p:cNvSpPr>
            <p:nvPr/>
          </p:nvSpPr>
          <p:spPr bwMode="auto">
            <a:xfrm rot="4500000">
              <a:off x="1480" y="2072"/>
              <a:ext cx="3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.VnTime" panose="020B7200000000000000" pitchFamily="34" charset="0"/>
                </a:rPr>
                <a:t>1,5</a:t>
              </a:r>
            </a:p>
          </p:txBody>
        </p:sp>
        <p:sp>
          <p:nvSpPr>
            <p:cNvPr id="32" name="Text Box 71"/>
            <p:cNvSpPr txBox="1">
              <a:spLocks noChangeArrowheads="1"/>
            </p:cNvSpPr>
            <p:nvPr/>
          </p:nvSpPr>
          <p:spPr bwMode="auto">
            <a:xfrm>
              <a:off x="883" y="2067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33" name="AutoShape 72"/>
            <p:cNvSpPr>
              <a:spLocks noChangeArrowheads="1"/>
            </p:cNvSpPr>
            <p:nvPr/>
          </p:nvSpPr>
          <p:spPr bwMode="auto">
            <a:xfrm rot="10800000">
              <a:off x="726" y="1908"/>
              <a:ext cx="904" cy="8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3 w 21600"/>
                <a:gd name="T13" fmla="*/ 0 h 21600"/>
                <a:gd name="T14" fmla="*/ 21457 w 21600"/>
                <a:gd name="T15" fmla="*/ 1109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73"/>
            <p:cNvSpPr>
              <a:spLocks noChangeArrowheads="1"/>
            </p:cNvSpPr>
            <p:nvPr/>
          </p:nvSpPr>
          <p:spPr bwMode="auto">
            <a:xfrm>
              <a:off x="512" y="2368"/>
              <a:ext cx="1360" cy="48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57150" cmpd="thickThin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AutoShape 74"/>
            <p:cNvSpPr>
              <a:spLocks noChangeArrowheads="1"/>
            </p:cNvSpPr>
            <p:nvPr/>
          </p:nvSpPr>
          <p:spPr bwMode="auto">
            <a:xfrm>
              <a:off x="1147" y="2444"/>
              <a:ext cx="56" cy="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200 h 21600"/>
                <a:gd name="T26" fmla="*/ 18514 w 21600"/>
                <a:gd name="T27" fmla="*/ 184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" name="Group 75"/>
            <p:cNvGrpSpPr>
              <a:grpSpLocks/>
            </p:cNvGrpSpPr>
            <p:nvPr/>
          </p:nvGrpSpPr>
          <p:grpSpPr bwMode="auto">
            <a:xfrm>
              <a:off x="1127" y="2428"/>
              <a:ext cx="96" cy="44"/>
              <a:chOff x="2838" y="2415"/>
              <a:chExt cx="86" cy="40"/>
            </a:xfrm>
          </p:grpSpPr>
          <p:sp>
            <p:nvSpPr>
              <p:cNvPr id="44" name="Arc 76"/>
              <p:cNvSpPr>
                <a:spLocks/>
              </p:cNvSpPr>
              <p:nvPr/>
            </p:nvSpPr>
            <p:spPr bwMode="auto">
              <a:xfrm flipV="1">
                <a:off x="2841" y="2415"/>
                <a:ext cx="80" cy="40"/>
              </a:xfrm>
              <a:custGeom>
                <a:avLst/>
                <a:gdLst>
                  <a:gd name="T0" fmla="*/ 0 w 42223"/>
                  <a:gd name="T1" fmla="*/ 0 h 21600"/>
                  <a:gd name="T2" fmla="*/ 0 w 42223"/>
                  <a:gd name="T3" fmla="*/ 0 h 21600"/>
                  <a:gd name="T4" fmla="*/ 0 w 4222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2223"/>
                  <a:gd name="T10" fmla="*/ 0 h 21600"/>
                  <a:gd name="T11" fmla="*/ 42223 w 422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223" h="21600" fill="none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</a:path>
                  <a:path w="42223" h="21600" stroke="0" extrusionOk="0">
                    <a:moveTo>
                      <a:pt x="42223" y="3121"/>
                    </a:moveTo>
                    <a:cubicBezTo>
                      <a:pt x="40673" y="13732"/>
                      <a:pt x="31573" y="21599"/>
                      <a:pt x="20850" y="21600"/>
                    </a:cubicBezTo>
                    <a:cubicBezTo>
                      <a:pt x="11093" y="21600"/>
                      <a:pt x="2548" y="15059"/>
                      <a:pt x="-1" y="5642"/>
                    </a:cubicBezTo>
                    <a:lnTo>
                      <a:pt x="20850" y="0"/>
                    </a:lnTo>
                    <a:lnTo>
                      <a:pt x="42223" y="3121"/>
                    </a:lnTo>
                    <a:close/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2838" y="2438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0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2912" y="2442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0"/>
                    </a:moveTo>
                    <a:lnTo>
                      <a:pt x="48" y="48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Oval 79"/>
            <p:cNvSpPr>
              <a:spLocks noChangeArrowheads="1"/>
            </p:cNvSpPr>
            <p:nvPr/>
          </p:nvSpPr>
          <p:spPr bwMode="auto">
            <a:xfrm>
              <a:off x="1151" y="2294"/>
              <a:ext cx="48" cy="46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38" name="Oval 80"/>
            <p:cNvSpPr>
              <a:spLocks noChangeArrowheads="1"/>
            </p:cNvSpPr>
            <p:nvPr/>
          </p:nvSpPr>
          <p:spPr bwMode="auto">
            <a:xfrm>
              <a:off x="602" y="2707"/>
              <a:ext cx="124" cy="11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39" name="Oval 81"/>
            <p:cNvSpPr>
              <a:spLocks noChangeArrowheads="1"/>
            </p:cNvSpPr>
            <p:nvPr/>
          </p:nvSpPr>
          <p:spPr bwMode="auto">
            <a:xfrm>
              <a:off x="1585" y="2707"/>
              <a:ext cx="124" cy="11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40" name="Text Box 82"/>
            <p:cNvSpPr txBox="1">
              <a:spLocks noChangeArrowheads="1"/>
            </p:cNvSpPr>
            <p:nvPr/>
          </p:nvSpPr>
          <p:spPr bwMode="auto">
            <a:xfrm>
              <a:off x="624" y="254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.VnTime" panose="020B7200000000000000" pitchFamily="34" charset="0"/>
                </a:rPr>
                <a:t>+</a:t>
              </a:r>
            </a:p>
          </p:txBody>
        </p:sp>
        <p:sp>
          <p:nvSpPr>
            <p:cNvPr id="41" name="Text Box 83"/>
            <p:cNvSpPr txBox="1">
              <a:spLocks noChangeArrowheads="1"/>
            </p:cNvSpPr>
            <p:nvPr/>
          </p:nvSpPr>
          <p:spPr bwMode="auto">
            <a:xfrm>
              <a:off x="1440" y="2496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Time" panose="020B7200000000000000" pitchFamily="34" charset="0"/>
                </a:rPr>
                <a:t>-</a:t>
              </a:r>
            </a:p>
          </p:txBody>
        </p:sp>
        <p:sp>
          <p:nvSpPr>
            <p:cNvPr id="42" name="Text Box 84"/>
            <p:cNvSpPr txBox="1">
              <a:spLocks noChangeArrowheads="1"/>
            </p:cNvSpPr>
            <p:nvPr/>
          </p:nvSpPr>
          <p:spPr bwMode="auto">
            <a:xfrm>
              <a:off x="1056" y="2496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43" name="Rectangle 85"/>
            <p:cNvSpPr>
              <a:spLocks noChangeArrowheads="1"/>
            </p:cNvSpPr>
            <p:nvPr/>
          </p:nvSpPr>
          <p:spPr bwMode="auto">
            <a:xfrm>
              <a:off x="512" y="1728"/>
              <a:ext cx="1368" cy="6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</p:grpSp>
      <p:grpSp>
        <p:nvGrpSpPr>
          <p:cNvPr id="47" name="Group 86"/>
          <p:cNvGrpSpPr>
            <a:grpSpLocks/>
          </p:cNvGrpSpPr>
          <p:nvPr/>
        </p:nvGrpSpPr>
        <p:grpSpPr bwMode="auto">
          <a:xfrm rot="20710553">
            <a:off x="5104145" y="3254508"/>
            <a:ext cx="939800" cy="635000"/>
            <a:chOff x="1680" y="1440"/>
            <a:chExt cx="592" cy="400"/>
          </a:xfrm>
        </p:grpSpPr>
        <p:sp>
          <p:nvSpPr>
            <p:cNvPr id="48" name="Oval 87"/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49" name="Line 88"/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9"/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91"/>
          <p:cNvGrpSpPr>
            <a:grpSpLocks/>
          </p:cNvGrpSpPr>
          <p:nvPr/>
        </p:nvGrpSpPr>
        <p:grpSpPr bwMode="auto">
          <a:xfrm>
            <a:off x="4594484" y="4795762"/>
            <a:ext cx="2222500" cy="1822450"/>
            <a:chOff x="2592" y="1680"/>
            <a:chExt cx="1400" cy="1148"/>
          </a:xfrm>
        </p:grpSpPr>
        <p:sp>
          <p:nvSpPr>
            <p:cNvPr id="52" name="Text Box 92"/>
            <p:cNvSpPr txBox="1">
              <a:spLocks noChangeArrowheads="1"/>
            </p:cNvSpPr>
            <p:nvPr/>
          </p:nvSpPr>
          <p:spPr bwMode="auto">
            <a:xfrm>
              <a:off x="3456" y="1776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.VnTime" panose="020B7200000000000000" pitchFamily="34" charset="0"/>
                </a:rPr>
                <a:t>K</a:t>
              </a:r>
            </a:p>
          </p:txBody>
        </p:sp>
        <p:sp>
          <p:nvSpPr>
            <p:cNvPr id="53" name="Oval 93"/>
            <p:cNvSpPr>
              <a:spLocks noChangeArrowheads="1"/>
            </p:cNvSpPr>
            <p:nvPr/>
          </p:nvSpPr>
          <p:spPr bwMode="auto">
            <a:xfrm rot="-4329641">
              <a:off x="2992" y="2336"/>
              <a:ext cx="66" cy="64"/>
            </a:xfrm>
            <a:prstGeom prst="ellipse">
              <a:avLst/>
            </a:prstGeom>
            <a:solidFill>
              <a:srgbClr val="0000FF"/>
            </a:solidFill>
            <a:ln w="6350">
              <a:solidFill>
                <a:srgbClr val="FF00FF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4" name="Rectangle 94"/>
            <p:cNvSpPr>
              <a:spLocks noChangeArrowheads="1"/>
            </p:cNvSpPr>
            <p:nvPr/>
          </p:nvSpPr>
          <p:spPr bwMode="auto">
            <a:xfrm>
              <a:off x="2599" y="1680"/>
              <a:ext cx="1393" cy="114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5" name="Rectangle 95"/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6" name="Rectangle 96"/>
            <p:cNvSpPr>
              <a:spLocks noChangeArrowheads="1"/>
            </p:cNvSpPr>
            <p:nvPr/>
          </p:nvSpPr>
          <p:spPr bwMode="auto">
            <a:xfrm>
              <a:off x="2652" y="1725"/>
              <a:ext cx="1280" cy="646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>
              <a:off x="2729" y="1789"/>
              <a:ext cx="1082" cy="985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8" name="Text Box 98"/>
            <p:cNvSpPr txBox="1">
              <a:spLocks noChangeArrowheads="1"/>
            </p:cNvSpPr>
            <p:nvPr/>
          </p:nvSpPr>
          <p:spPr bwMode="auto">
            <a:xfrm rot="810395">
              <a:off x="3547" y="1938"/>
              <a:ext cx="2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5</a:t>
              </a: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rot="5400000">
              <a:off x="2748" y="1720"/>
              <a:ext cx="1051" cy="1155"/>
            </a:xfrm>
            <a:prstGeom prst="ellips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60" name="Arc 100"/>
            <p:cNvSpPr>
              <a:spLocks/>
            </p:cNvSpPr>
            <p:nvPr/>
          </p:nvSpPr>
          <p:spPr bwMode="auto">
            <a:xfrm rot="6681726" flipH="1">
              <a:off x="3121" y="1750"/>
              <a:ext cx="406" cy="723"/>
            </a:xfrm>
            <a:custGeom>
              <a:avLst/>
              <a:gdLst>
                <a:gd name="T0" fmla="*/ 0 w 24253"/>
                <a:gd name="T1" fmla="*/ 0 h 39506"/>
                <a:gd name="T2" fmla="*/ 0 w 24253"/>
                <a:gd name="T3" fmla="*/ 0 h 39506"/>
                <a:gd name="T4" fmla="*/ 0 w 24253"/>
                <a:gd name="T5" fmla="*/ 0 h 39506"/>
                <a:gd name="T6" fmla="*/ 0 60000 65536"/>
                <a:gd name="T7" fmla="*/ 0 60000 65536"/>
                <a:gd name="T8" fmla="*/ 0 60000 65536"/>
                <a:gd name="T9" fmla="*/ 0 w 24253"/>
                <a:gd name="T10" fmla="*/ 0 h 39506"/>
                <a:gd name="T11" fmla="*/ 24253 w 24253"/>
                <a:gd name="T12" fmla="*/ 39506 h 39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53" h="39506" fill="none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</a:path>
                <a:path w="24253" h="39506" stroke="0" extrusionOk="0">
                  <a:moveTo>
                    <a:pt x="14733" y="-1"/>
                  </a:moveTo>
                  <a:cubicBezTo>
                    <a:pt x="20685" y="4015"/>
                    <a:pt x="24253" y="10726"/>
                    <a:pt x="24253" y="17906"/>
                  </a:cubicBezTo>
                  <a:cubicBezTo>
                    <a:pt x="24253" y="29835"/>
                    <a:pt x="14582" y="39506"/>
                    <a:pt x="2653" y="39506"/>
                  </a:cubicBezTo>
                  <a:cubicBezTo>
                    <a:pt x="1766" y="39506"/>
                    <a:pt x="880" y="39451"/>
                    <a:pt x="-1" y="39342"/>
                  </a:cubicBezTo>
                  <a:lnTo>
                    <a:pt x="2653" y="17906"/>
                  </a:lnTo>
                  <a:lnTo>
                    <a:pt x="14733" y="-1"/>
                  </a:lnTo>
                  <a:close/>
                </a:path>
              </a:pathLst>
            </a:custGeom>
            <a:noFill/>
            <a:ln w="31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61" name="Line 101"/>
            <p:cNvSpPr>
              <a:spLocks noChangeShapeType="1"/>
            </p:cNvSpPr>
            <p:nvPr/>
          </p:nvSpPr>
          <p:spPr bwMode="auto">
            <a:xfrm rot="10800000">
              <a:off x="3293" y="19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102"/>
            <p:cNvSpPr txBox="1">
              <a:spLocks noChangeArrowheads="1"/>
            </p:cNvSpPr>
            <p:nvPr/>
          </p:nvSpPr>
          <p:spPr bwMode="auto">
            <a:xfrm rot="-466213">
              <a:off x="3156" y="1748"/>
              <a:ext cx="25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63" name="Text Box 103"/>
            <p:cNvSpPr txBox="1">
              <a:spLocks noChangeArrowheads="1"/>
            </p:cNvSpPr>
            <p:nvPr/>
          </p:nvSpPr>
          <p:spPr bwMode="auto">
            <a:xfrm rot="-1500000">
              <a:off x="2920" y="1811"/>
              <a:ext cx="3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2</a:t>
              </a: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64" name="Line 104"/>
            <p:cNvSpPr>
              <a:spLocks noChangeShapeType="1"/>
            </p:cNvSpPr>
            <p:nvPr/>
          </p:nvSpPr>
          <p:spPr bwMode="auto">
            <a:xfrm rot="300000">
              <a:off x="3329" y="1910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5"/>
            <p:cNvSpPr>
              <a:spLocks noChangeShapeType="1"/>
            </p:cNvSpPr>
            <p:nvPr/>
          </p:nvSpPr>
          <p:spPr bwMode="auto">
            <a:xfrm rot="600000">
              <a:off x="3362" y="1914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06"/>
            <p:cNvSpPr>
              <a:spLocks noChangeShapeType="1"/>
            </p:cNvSpPr>
            <p:nvPr/>
          </p:nvSpPr>
          <p:spPr bwMode="auto">
            <a:xfrm rot="900000">
              <a:off x="3395" y="192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07"/>
            <p:cNvSpPr>
              <a:spLocks noChangeShapeType="1"/>
            </p:cNvSpPr>
            <p:nvPr/>
          </p:nvSpPr>
          <p:spPr bwMode="auto">
            <a:xfrm rot="1200000">
              <a:off x="3427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8"/>
            <p:cNvSpPr>
              <a:spLocks noChangeShapeType="1"/>
            </p:cNvSpPr>
            <p:nvPr/>
          </p:nvSpPr>
          <p:spPr bwMode="auto">
            <a:xfrm rot="1500000">
              <a:off x="3452" y="1944"/>
              <a:ext cx="0" cy="8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09"/>
            <p:cNvSpPr>
              <a:spLocks noChangeShapeType="1"/>
            </p:cNvSpPr>
            <p:nvPr/>
          </p:nvSpPr>
          <p:spPr bwMode="auto">
            <a:xfrm rot="1800000">
              <a:off x="3488" y="196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10"/>
            <p:cNvSpPr>
              <a:spLocks noChangeShapeType="1"/>
            </p:cNvSpPr>
            <p:nvPr/>
          </p:nvSpPr>
          <p:spPr bwMode="auto">
            <a:xfrm rot="2100000">
              <a:off x="3513" y="197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11"/>
            <p:cNvSpPr>
              <a:spLocks noChangeShapeType="1"/>
            </p:cNvSpPr>
            <p:nvPr/>
          </p:nvSpPr>
          <p:spPr bwMode="auto">
            <a:xfrm rot="2400000">
              <a:off x="3542" y="1997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2"/>
            <p:cNvSpPr>
              <a:spLocks noChangeShapeType="1"/>
            </p:cNvSpPr>
            <p:nvPr/>
          </p:nvSpPr>
          <p:spPr bwMode="auto">
            <a:xfrm rot="2700000">
              <a:off x="3565" y="201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13"/>
            <p:cNvSpPr>
              <a:spLocks noChangeShapeType="1"/>
            </p:cNvSpPr>
            <p:nvPr/>
          </p:nvSpPr>
          <p:spPr bwMode="auto">
            <a:xfrm rot="3000000">
              <a:off x="3570" y="2029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14"/>
            <p:cNvSpPr>
              <a:spLocks noChangeShapeType="1"/>
            </p:cNvSpPr>
            <p:nvPr/>
          </p:nvSpPr>
          <p:spPr bwMode="auto">
            <a:xfrm rot="7800000">
              <a:off x="3017" y="2027"/>
              <a:ext cx="0" cy="10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15"/>
            <p:cNvSpPr>
              <a:spLocks noChangeShapeType="1"/>
            </p:cNvSpPr>
            <p:nvPr/>
          </p:nvSpPr>
          <p:spPr bwMode="auto">
            <a:xfrm rot="-2700000">
              <a:off x="3017" y="2018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16"/>
            <p:cNvSpPr>
              <a:spLocks noChangeShapeType="1"/>
            </p:cNvSpPr>
            <p:nvPr/>
          </p:nvSpPr>
          <p:spPr bwMode="auto">
            <a:xfrm rot="-2400000">
              <a:off x="3040" y="1999"/>
              <a:ext cx="0" cy="3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17"/>
            <p:cNvSpPr>
              <a:spLocks noChangeShapeType="1"/>
            </p:cNvSpPr>
            <p:nvPr/>
          </p:nvSpPr>
          <p:spPr bwMode="auto">
            <a:xfrm rot="-2100000">
              <a:off x="3069" y="1979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18"/>
            <p:cNvSpPr>
              <a:spLocks noChangeShapeType="1"/>
            </p:cNvSpPr>
            <p:nvPr/>
          </p:nvSpPr>
          <p:spPr bwMode="auto">
            <a:xfrm rot="-1800000">
              <a:off x="3095" y="1961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19"/>
            <p:cNvSpPr>
              <a:spLocks noChangeShapeType="1"/>
            </p:cNvSpPr>
            <p:nvPr/>
          </p:nvSpPr>
          <p:spPr bwMode="auto">
            <a:xfrm rot="-1500000">
              <a:off x="3139" y="1943"/>
              <a:ext cx="0" cy="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120"/>
            <p:cNvSpPr>
              <a:spLocks noChangeShapeType="1"/>
            </p:cNvSpPr>
            <p:nvPr/>
          </p:nvSpPr>
          <p:spPr bwMode="auto">
            <a:xfrm rot="-1200000">
              <a:off x="3159" y="1932"/>
              <a:ext cx="0" cy="41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121"/>
            <p:cNvSpPr>
              <a:spLocks noChangeShapeType="1"/>
            </p:cNvSpPr>
            <p:nvPr/>
          </p:nvSpPr>
          <p:spPr bwMode="auto">
            <a:xfrm rot="-900000">
              <a:off x="3187" y="1925"/>
              <a:ext cx="0" cy="4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22"/>
            <p:cNvSpPr>
              <a:spLocks noChangeShapeType="1"/>
            </p:cNvSpPr>
            <p:nvPr/>
          </p:nvSpPr>
          <p:spPr bwMode="auto">
            <a:xfrm rot="-600000">
              <a:off x="3221" y="1918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23"/>
            <p:cNvSpPr>
              <a:spLocks noChangeShapeType="1"/>
            </p:cNvSpPr>
            <p:nvPr/>
          </p:nvSpPr>
          <p:spPr bwMode="auto">
            <a:xfrm rot="-300000">
              <a:off x="3256" y="1912"/>
              <a:ext cx="0" cy="3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24"/>
            <p:cNvSpPr>
              <a:spLocks noChangeShapeType="1"/>
            </p:cNvSpPr>
            <p:nvPr/>
          </p:nvSpPr>
          <p:spPr bwMode="auto">
            <a:xfrm rot="6300000">
              <a:off x="2952" y="2150"/>
              <a:ext cx="0" cy="1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25"/>
            <p:cNvSpPr>
              <a:spLocks noChangeShapeType="1"/>
            </p:cNvSpPr>
            <p:nvPr/>
          </p:nvSpPr>
          <p:spPr bwMode="auto">
            <a:xfrm rot="-4200000">
              <a:off x="2931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26"/>
            <p:cNvSpPr>
              <a:spLocks noChangeShapeType="1"/>
            </p:cNvSpPr>
            <p:nvPr/>
          </p:nvSpPr>
          <p:spPr bwMode="auto">
            <a:xfrm rot="-3900000">
              <a:off x="2943" y="2118"/>
              <a:ext cx="0" cy="43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27"/>
            <p:cNvSpPr>
              <a:spLocks noChangeShapeType="1"/>
            </p:cNvSpPr>
            <p:nvPr/>
          </p:nvSpPr>
          <p:spPr bwMode="auto">
            <a:xfrm rot="-3600000">
              <a:off x="2959" y="209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28"/>
            <p:cNvSpPr>
              <a:spLocks noChangeShapeType="1"/>
            </p:cNvSpPr>
            <p:nvPr/>
          </p:nvSpPr>
          <p:spPr bwMode="auto">
            <a:xfrm rot="-3300000">
              <a:off x="2975" y="2064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29"/>
            <p:cNvSpPr>
              <a:spLocks noChangeShapeType="1"/>
            </p:cNvSpPr>
            <p:nvPr/>
          </p:nvSpPr>
          <p:spPr bwMode="auto">
            <a:xfrm rot="3300000">
              <a:off x="3604" y="2067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30"/>
            <p:cNvSpPr>
              <a:spLocks noChangeShapeType="1"/>
            </p:cNvSpPr>
            <p:nvPr/>
          </p:nvSpPr>
          <p:spPr bwMode="auto">
            <a:xfrm rot="3600000">
              <a:off x="3618" y="2088"/>
              <a:ext cx="0" cy="44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31"/>
            <p:cNvSpPr>
              <a:spLocks noChangeShapeType="1"/>
            </p:cNvSpPr>
            <p:nvPr/>
          </p:nvSpPr>
          <p:spPr bwMode="auto">
            <a:xfrm rot="3900000">
              <a:off x="3637" y="211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32"/>
            <p:cNvSpPr>
              <a:spLocks noChangeShapeType="1"/>
            </p:cNvSpPr>
            <p:nvPr/>
          </p:nvSpPr>
          <p:spPr bwMode="auto">
            <a:xfrm rot="4200000">
              <a:off x="3649" y="2146"/>
              <a:ext cx="0" cy="42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33"/>
            <p:cNvSpPr>
              <a:spLocks noChangeShapeType="1"/>
            </p:cNvSpPr>
            <p:nvPr/>
          </p:nvSpPr>
          <p:spPr bwMode="auto">
            <a:xfrm rot="4500000">
              <a:off x="3636" y="2155"/>
              <a:ext cx="0" cy="9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 Box 134"/>
            <p:cNvSpPr txBox="1">
              <a:spLocks noChangeArrowheads="1"/>
            </p:cNvSpPr>
            <p:nvPr/>
          </p:nvSpPr>
          <p:spPr bwMode="auto">
            <a:xfrm>
              <a:off x="2674" y="2088"/>
              <a:ext cx="3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0</a:t>
              </a: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95" name="Text Box 135"/>
            <p:cNvSpPr txBox="1">
              <a:spLocks noChangeArrowheads="1"/>
            </p:cNvSpPr>
            <p:nvPr/>
          </p:nvSpPr>
          <p:spPr bwMode="auto">
            <a:xfrm rot="-2443161">
              <a:off x="2760" y="1939"/>
              <a:ext cx="3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96" name="Text Box 136"/>
            <p:cNvSpPr txBox="1">
              <a:spLocks noChangeArrowheads="1"/>
            </p:cNvSpPr>
            <p:nvPr/>
          </p:nvSpPr>
          <p:spPr bwMode="auto">
            <a:xfrm rot="3000000">
              <a:off x="3392" y="1800"/>
              <a:ext cx="3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4</a:t>
              </a: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97" name="Text Box 137"/>
            <p:cNvSpPr txBox="1">
              <a:spLocks noChangeArrowheads="1"/>
            </p:cNvSpPr>
            <p:nvPr/>
          </p:nvSpPr>
          <p:spPr bwMode="auto">
            <a:xfrm rot="4500000">
              <a:off x="3611" y="2104"/>
              <a:ext cx="30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  <a:latin typeface=".VnTime" panose="020B7200000000000000" pitchFamily="34" charset="0"/>
                </a:rPr>
                <a:t>6</a:t>
              </a: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98" name="Text Box 138"/>
            <p:cNvSpPr txBox="1">
              <a:spLocks noChangeArrowheads="1"/>
            </p:cNvSpPr>
            <p:nvPr/>
          </p:nvSpPr>
          <p:spPr bwMode="auto">
            <a:xfrm>
              <a:off x="2997" y="2051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.VnTime" panose="020B7200000000000000" pitchFamily="34" charset="0"/>
                </a:rPr>
                <a:t>V</a:t>
              </a:r>
            </a:p>
          </p:txBody>
        </p:sp>
        <p:sp>
          <p:nvSpPr>
            <p:cNvPr id="99" name="AutoShape 139"/>
            <p:cNvSpPr>
              <a:spLocks noChangeArrowheads="1"/>
            </p:cNvSpPr>
            <p:nvPr/>
          </p:nvSpPr>
          <p:spPr bwMode="auto">
            <a:xfrm rot="10800000">
              <a:off x="2841" y="1895"/>
              <a:ext cx="910" cy="7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2 w 21600"/>
                <a:gd name="T13" fmla="*/ 0 h 21600"/>
                <a:gd name="T14" fmla="*/ 21458 w 21600"/>
                <a:gd name="T15" fmla="*/ 11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000" y="10592"/>
                  </a:moveTo>
                  <a:cubicBezTo>
                    <a:pt x="9106" y="9678"/>
                    <a:pt x="9880" y="8988"/>
                    <a:pt x="10800" y="8989"/>
                  </a:cubicBezTo>
                  <a:cubicBezTo>
                    <a:pt x="11719" y="8989"/>
                    <a:pt x="12493" y="9678"/>
                    <a:pt x="12599" y="10592"/>
                  </a:cubicBezTo>
                  <a:lnTo>
                    <a:pt x="21528" y="9560"/>
                  </a:lnTo>
                  <a:cubicBezTo>
                    <a:pt x="20898" y="4111"/>
                    <a:pt x="16285" y="-1"/>
                    <a:pt x="10799" y="0"/>
                  </a:cubicBezTo>
                  <a:cubicBezTo>
                    <a:pt x="5314" y="0"/>
                    <a:pt x="701" y="4111"/>
                    <a:pt x="71" y="9560"/>
                  </a:cubicBezTo>
                  <a:lnTo>
                    <a:pt x="9000" y="10592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0" name="Rectangle 140"/>
            <p:cNvSpPr>
              <a:spLocks noChangeArrowheads="1"/>
            </p:cNvSpPr>
            <p:nvPr/>
          </p:nvSpPr>
          <p:spPr bwMode="auto">
            <a:xfrm>
              <a:off x="2620" y="2336"/>
              <a:ext cx="1283" cy="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01" name="Rectangle 141"/>
            <p:cNvSpPr>
              <a:spLocks noChangeArrowheads="1"/>
            </p:cNvSpPr>
            <p:nvPr/>
          </p:nvSpPr>
          <p:spPr bwMode="auto">
            <a:xfrm>
              <a:off x="2655" y="1728"/>
              <a:ext cx="1273" cy="64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02" name="Rectangle 142"/>
            <p:cNvSpPr>
              <a:spLocks noChangeArrowheads="1"/>
            </p:cNvSpPr>
            <p:nvPr/>
          </p:nvSpPr>
          <p:spPr bwMode="auto">
            <a:xfrm>
              <a:off x="2592" y="1686"/>
              <a:ext cx="1393" cy="1142"/>
            </a:xfrm>
            <a:prstGeom prst="rect">
              <a:avLst/>
            </a:prstGeom>
            <a:noFill/>
            <a:ln w="57150" cmpd="thickThin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03" name="AutoShape 143"/>
            <p:cNvSpPr>
              <a:spLocks noChangeArrowheads="1"/>
            </p:cNvSpPr>
            <p:nvPr/>
          </p:nvSpPr>
          <p:spPr bwMode="auto">
            <a:xfrm>
              <a:off x="3263" y="2411"/>
              <a:ext cx="57" cy="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32 w 21600"/>
                <a:gd name="T25" fmla="*/ 3323 h 21600"/>
                <a:gd name="T26" fmla="*/ 18568 w 21600"/>
                <a:gd name="T27" fmla="*/ 182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647" y="13593"/>
                  </a:moveTo>
                  <a:cubicBezTo>
                    <a:pt x="17063" y="12720"/>
                    <a:pt x="17280" y="11766"/>
                    <a:pt x="17280" y="10800"/>
                  </a:cubicBezTo>
                  <a:cubicBezTo>
                    <a:pt x="17280" y="7221"/>
                    <a:pt x="14378" y="4320"/>
                    <a:pt x="10800" y="4320"/>
                  </a:cubicBezTo>
                  <a:cubicBezTo>
                    <a:pt x="9833" y="4319"/>
                    <a:pt x="8879" y="4536"/>
                    <a:pt x="8006" y="4952"/>
                  </a:cubicBezTo>
                  <a:lnTo>
                    <a:pt x="16647" y="13593"/>
                  </a:lnTo>
                  <a:close/>
                  <a:moveTo>
                    <a:pt x="4952" y="8006"/>
                  </a:moveTo>
                  <a:cubicBezTo>
                    <a:pt x="4536" y="8879"/>
                    <a:pt x="4320" y="9833"/>
                    <a:pt x="4320" y="10799"/>
                  </a:cubicBezTo>
                  <a:cubicBezTo>
                    <a:pt x="4320" y="14378"/>
                    <a:pt x="7221" y="17280"/>
                    <a:pt x="10800" y="17280"/>
                  </a:cubicBezTo>
                  <a:cubicBezTo>
                    <a:pt x="11766" y="17280"/>
                    <a:pt x="12720" y="17063"/>
                    <a:pt x="13593" y="16647"/>
                  </a:cubicBezTo>
                  <a:lnTo>
                    <a:pt x="4952" y="80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Arc 144"/>
            <p:cNvSpPr>
              <a:spLocks/>
            </p:cNvSpPr>
            <p:nvPr/>
          </p:nvSpPr>
          <p:spPr bwMode="auto">
            <a:xfrm flipV="1">
              <a:off x="3246" y="2396"/>
              <a:ext cx="91" cy="41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  <a:gd name="T9" fmla="*/ 0 w 42223"/>
                <a:gd name="T10" fmla="*/ 0 h 21600"/>
                <a:gd name="T11" fmla="*/ 42223 w 422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5" name="Freeform 145"/>
            <p:cNvSpPr>
              <a:spLocks/>
            </p:cNvSpPr>
            <p:nvPr/>
          </p:nvSpPr>
          <p:spPr bwMode="auto">
            <a:xfrm>
              <a:off x="3243" y="2419"/>
              <a:ext cx="13" cy="13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46"/>
            <p:cNvSpPr>
              <a:spLocks/>
            </p:cNvSpPr>
            <p:nvPr/>
          </p:nvSpPr>
          <p:spPr bwMode="auto">
            <a:xfrm>
              <a:off x="3327" y="2424"/>
              <a:ext cx="14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  <a:gd name="T9" fmla="*/ 0 w 48"/>
                <a:gd name="T10" fmla="*/ 0 h 48"/>
                <a:gd name="T11" fmla="*/ 48 w 48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AutoShape 147"/>
            <p:cNvSpPr>
              <a:spLocks noChangeArrowheads="1"/>
            </p:cNvSpPr>
            <p:nvPr/>
          </p:nvSpPr>
          <p:spPr bwMode="auto">
            <a:xfrm>
              <a:off x="2680" y="2655"/>
              <a:ext cx="132" cy="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09 w 21600"/>
                <a:gd name="T25" fmla="*/ 3240 h 21600"/>
                <a:gd name="T26" fmla="*/ 18491 w 21600"/>
                <a:gd name="T27" fmla="*/ 1836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48"/>
            <p:cNvSpPr>
              <a:spLocks noChangeArrowheads="1"/>
            </p:cNvSpPr>
            <p:nvPr/>
          </p:nvSpPr>
          <p:spPr bwMode="auto">
            <a:xfrm>
              <a:off x="2672" y="2648"/>
              <a:ext cx="144" cy="1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09" name="Oval 149"/>
            <p:cNvSpPr>
              <a:spLocks noChangeArrowheads="1"/>
            </p:cNvSpPr>
            <p:nvPr/>
          </p:nvSpPr>
          <p:spPr bwMode="auto">
            <a:xfrm>
              <a:off x="3752" y="2648"/>
              <a:ext cx="144" cy="1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10" name="Text Box 150"/>
            <p:cNvSpPr txBox="1">
              <a:spLocks noChangeArrowheads="1"/>
            </p:cNvSpPr>
            <p:nvPr/>
          </p:nvSpPr>
          <p:spPr bwMode="auto">
            <a:xfrm>
              <a:off x="3600" y="2448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Time" panose="020B7200000000000000" pitchFamily="34" charset="0"/>
                </a:rPr>
                <a:t>-</a:t>
              </a:r>
            </a:p>
          </p:txBody>
        </p:sp>
        <p:sp>
          <p:nvSpPr>
            <p:cNvPr id="111" name="Text Box 151"/>
            <p:cNvSpPr txBox="1">
              <a:spLocks noChangeArrowheads="1"/>
            </p:cNvSpPr>
            <p:nvPr/>
          </p:nvSpPr>
          <p:spPr bwMode="auto">
            <a:xfrm>
              <a:off x="2736" y="2448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Time" panose="020B7200000000000000" pitchFamily="34" charset="0"/>
                </a:rPr>
                <a:t>+</a:t>
              </a:r>
            </a:p>
          </p:txBody>
        </p:sp>
      </p:grpSp>
      <p:grpSp>
        <p:nvGrpSpPr>
          <p:cNvPr id="112" name="Group 161"/>
          <p:cNvGrpSpPr>
            <a:grpSpLocks/>
          </p:cNvGrpSpPr>
          <p:nvPr/>
        </p:nvGrpSpPr>
        <p:grpSpPr bwMode="auto">
          <a:xfrm rot="-851491">
            <a:off x="5311928" y="5561872"/>
            <a:ext cx="760226" cy="761549"/>
            <a:chOff x="1680" y="1440"/>
            <a:chExt cx="592" cy="400"/>
          </a:xfrm>
        </p:grpSpPr>
        <p:sp>
          <p:nvSpPr>
            <p:cNvPr id="113" name="Oval 162"/>
            <p:cNvSpPr>
              <a:spLocks noChangeArrowheads="1"/>
            </p:cNvSpPr>
            <p:nvPr/>
          </p:nvSpPr>
          <p:spPr bwMode="auto">
            <a:xfrm rot="-4329641">
              <a:off x="1953" y="1606"/>
              <a:ext cx="63" cy="5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</a:endParaRPr>
            </a:p>
          </p:txBody>
        </p:sp>
        <p:sp>
          <p:nvSpPr>
            <p:cNvPr id="114" name="Line 163"/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64"/>
            <p:cNvSpPr>
              <a:spLocks noChangeShapeType="1"/>
            </p:cNvSpPr>
            <p:nvPr/>
          </p:nvSpPr>
          <p:spPr bwMode="auto">
            <a:xfrm flipH="1" flipV="1">
              <a:off x="1984" y="1648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" name="Text Box 84"/>
          <p:cNvSpPr txBox="1">
            <a:spLocks noChangeArrowheads="1"/>
          </p:cNvSpPr>
          <p:nvPr/>
        </p:nvSpPr>
        <p:spPr bwMode="auto">
          <a:xfrm>
            <a:off x="5486740" y="6029088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V</a:t>
            </a:r>
            <a:endParaRPr lang="en-US" altLang="en-US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19" y="880485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0"/>
            <a:ext cx="8572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3" y="6509917"/>
            <a:ext cx="11180618" cy="5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9317" y="1988220"/>
            <a:ext cx="38090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+ </a:t>
            </a:r>
            <a:r>
              <a:rPr lang="en-US" sz="3200" b="1" dirty="0" err="1" smtClean="0"/>
              <a:t>dây</a:t>
            </a:r>
            <a:r>
              <a:rPr lang="en-US" sz="3200" b="1" dirty="0" smtClean="0"/>
              <a:t> </a:t>
            </a:r>
            <a:r>
              <a:rPr lang="en-US" sz="3200" b="1" dirty="0" err="1"/>
              <a:t>nối</a:t>
            </a:r>
            <a:r>
              <a:rPr lang="en-US" sz="3200" b="1" dirty="0"/>
              <a:t>: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 smtClean="0"/>
              <a:t>nguồn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điện</a:t>
            </a:r>
            <a:r>
              <a:rPr lang="en-US" sz="3200" b="1" dirty="0" smtClean="0"/>
              <a:t> (1 pin):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 smtClean="0"/>
              <a:t>nguồn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điện</a:t>
            </a:r>
            <a:r>
              <a:rPr lang="en-US" sz="3200" b="1" dirty="0" smtClean="0"/>
              <a:t>  (2 </a:t>
            </a:r>
            <a:r>
              <a:rPr lang="en-US" sz="3200" b="1" dirty="0"/>
              <a:t>pin</a:t>
            </a:r>
            <a:r>
              <a:rPr lang="en-US" sz="3200" b="1" dirty="0" smtClean="0"/>
              <a:t>):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 smtClean="0"/>
              <a:t>công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tắc</a:t>
            </a:r>
            <a:r>
              <a:rPr lang="en-US" sz="3200" b="1" dirty="0" smtClean="0"/>
              <a:t> K </a:t>
            </a:r>
            <a:r>
              <a:rPr lang="en-US" sz="3200" b="1" dirty="0" err="1" smtClean="0"/>
              <a:t>mở</a:t>
            </a:r>
            <a:r>
              <a:rPr lang="en-US" sz="3200" b="1" dirty="0" smtClean="0"/>
              <a:t>: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 smtClean="0"/>
              <a:t>công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tắc</a:t>
            </a:r>
            <a:r>
              <a:rPr lang="en-US" sz="3200" b="1" dirty="0" smtClean="0"/>
              <a:t> K </a:t>
            </a:r>
            <a:r>
              <a:rPr lang="en-US" sz="3200" b="1" dirty="0" err="1" smtClean="0"/>
              <a:t>đóng</a:t>
            </a:r>
            <a:r>
              <a:rPr lang="en-US" sz="3200" b="1" dirty="0" smtClean="0"/>
              <a:t>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819" y="2825748"/>
            <a:ext cx="2103426" cy="811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819" y="2324327"/>
            <a:ext cx="2603922" cy="227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944" y="3804061"/>
            <a:ext cx="2405301" cy="863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3653" y="4890655"/>
            <a:ext cx="2478638" cy="668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444" y="5782690"/>
            <a:ext cx="2394847" cy="5463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0658" y="1483971"/>
            <a:ext cx="895629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8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1836" y="0"/>
            <a:ext cx="1102911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527" y="918906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" y="0"/>
            <a:ext cx="71898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0"/>
            <a:ext cx="8572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9" y="5955126"/>
            <a:ext cx="11180618" cy="9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1108" y="2494918"/>
            <a:ext cx="229742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+ </a:t>
            </a:r>
            <a:r>
              <a:rPr lang="en-US" sz="3200" b="1" dirty="0" err="1" smtClean="0"/>
              <a:t>bóng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đèn</a:t>
            </a:r>
            <a:r>
              <a:rPr lang="en-US" sz="3200" b="1" dirty="0" smtClean="0"/>
              <a:t>: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/>
              <a:t>A</a:t>
            </a:r>
            <a:r>
              <a:rPr lang="en-US" sz="3200" b="1" dirty="0" err="1" smtClean="0"/>
              <a:t>mpe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kế</a:t>
            </a:r>
            <a:r>
              <a:rPr lang="en-US" sz="3200" b="1" dirty="0" smtClean="0"/>
              <a:t>: 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+ </a:t>
            </a:r>
            <a:r>
              <a:rPr lang="en-US" sz="3200" b="1" dirty="0" err="1"/>
              <a:t>V</a:t>
            </a:r>
            <a:r>
              <a:rPr lang="en-US" sz="3200" b="1" dirty="0" err="1" smtClean="0"/>
              <a:t>ôn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kế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132" y="2373886"/>
            <a:ext cx="2419350" cy="676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648" y="4214717"/>
            <a:ext cx="2754173" cy="1081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29" y="3259399"/>
            <a:ext cx="2791410" cy="9553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0658" y="1483971"/>
            <a:ext cx="895629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5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119" y="880485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346" y="1484418"/>
            <a:ext cx="449642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28" y="3536843"/>
            <a:ext cx="4395248" cy="2874472"/>
          </a:xfrm>
          <a:prstGeom prst="rect">
            <a:avLst/>
          </a:prstGeom>
        </p:spPr>
      </p:pic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9" y="5955126"/>
            <a:ext cx="11180618" cy="9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0310" y="2129368"/>
            <a:ext cx="5110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54" y="1533725"/>
            <a:ext cx="5704749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4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119" y="880485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658" y="1483971"/>
            <a:ext cx="617989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09" y="3564213"/>
            <a:ext cx="5264727" cy="2627972"/>
          </a:xfrm>
          <a:prstGeom prst="rect">
            <a:avLst/>
          </a:prstGeom>
        </p:spPr>
      </p:pic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939512" y="2265186"/>
            <a:ext cx="104460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 dòng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 trong mạch kín là chiều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cực dương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 dây nối và các dụng cụ tiêu thụ điện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 cực âm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624919" y="4241277"/>
            <a:ext cx="4156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79575" y="5583381"/>
            <a:ext cx="5308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43346" y="5527962"/>
            <a:ext cx="5308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25147" y="4682836"/>
            <a:ext cx="10087" cy="4433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76809" y="4225638"/>
            <a:ext cx="50253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9506886" y="4807524"/>
            <a:ext cx="2066" cy="512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8437427" y="4433450"/>
            <a:ext cx="4383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119" y="880485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658" y="1483971"/>
            <a:ext cx="617989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09" y="3564213"/>
            <a:ext cx="5264727" cy="2627972"/>
          </a:xfrm>
          <a:prstGeom prst="rect">
            <a:avLst/>
          </a:prstGeom>
        </p:spPr>
      </p:pic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939512" y="2265186"/>
            <a:ext cx="104460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 dòng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 trong mạch kín là chiều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cực dương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 dây nối và các dụng cụ tiêu thụ điện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 cực âm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14655" y="4156364"/>
            <a:ext cx="290945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81105" y="5666509"/>
            <a:ext cx="290945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414655" y="4308764"/>
            <a:ext cx="290945" cy="13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342815" y="5492435"/>
            <a:ext cx="301529" cy="174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8652165" y="5515895"/>
            <a:ext cx="145472" cy="145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652165" y="5721927"/>
            <a:ext cx="145473" cy="96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82840" y="4738829"/>
            <a:ext cx="224259" cy="1765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486292" y="4729555"/>
            <a:ext cx="187821" cy="203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9448800" y="4738829"/>
            <a:ext cx="133559" cy="302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9656793" y="4764429"/>
            <a:ext cx="105713" cy="29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652541" y="4162950"/>
            <a:ext cx="145096" cy="136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8645240" y="4305429"/>
            <a:ext cx="152397" cy="135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17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1276987" y="-80774"/>
            <a:ext cx="9540979" cy="6858000"/>
          </a:xfrm>
          <a:prstGeom prst="rect">
            <a:avLst/>
          </a:prstGeom>
        </p:spPr>
      </p:pic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2439828" y="424174"/>
            <a:ext cx="249210" cy="175049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810430" y="1570996"/>
            <a:ext cx="11215315" cy="39296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Câu 1. Chiều dòng điện được quy ước là chiều: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A. Từ cực dương qua dây dẫn và dụng cụ điện tới cực âm của nguồn.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B. Chuyển dời có hướng của các điện tích.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C. Dịch chuyển của các electron.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D. Từ cực âm qua dây dẫn và dụng cụ điện tới cực dương của nguồn.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648826" y="2083875"/>
            <a:ext cx="789765" cy="732066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78" y="-80773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1276987" y="-80774"/>
            <a:ext cx="9540979" cy="6858000"/>
          </a:xfrm>
          <a:prstGeom prst="rect">
            <a:avLst/>
          </a:prstGeom>
        </p:spPr>
      </p:pic>
      <p:grpSp>
        <p:nvGrpSpPr>
          <p:cNvPr id="32" name="Group 32"/>
          <p:cNvGrpSpPr>
            <a:grpSpLocks noChangeAspect="1"/>
          </p:cNvGrpSpPr>
          <p:nvPr/>
        </p:nvGrpSpPr>
        <p:grpSpPr>
          <a:xfrm rot="-874149">
            <a:off x="2439828" y="424174"/>
            <a:ext cx="249210" cy="175049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38" name="TextBox 37"/>
          <p:cNvSpPr txBox="1"/>
          <p:nvPr/>
        </p:nvSpPr>
        <p:spPr>
          <a:xfrm>
            <a:off x="895994" y="1187154"/>
            <a:ext cx="11046624" cy="497613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Câu 2. Sơ đồ của mạch điện là gì?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ảnh chụp mạch điện thật.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 Là hình vẽ biểu diễn mạch điện bằng các kí hiệu của các bộ phận mạch điện.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 Là hình vẽ mạch điện thật đúng như kích thước của nó.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D. Là hình vẽ mạch điện thật nhưng với kích thước được thu nhỏ.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63" y="2400114"/>
            <a:ext cx="897512" cy="73548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74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hoto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1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9740" y="848458"/>
            <a:ext cx="11685169" cy="574926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r>
              <a:rPr lang="en-US" sz="33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3. Nguồn điện được kí hiệu bằng kí hiệu nào sau đây?</a:t>
            </a:r>
            <a:endParaRPr lang="vi-VN" sz="33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27" y="1348234"/>
            <a:ext cx="9530179" cy="21192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9740" y="3387382"/>
            <a:ext cx="9990358" cy="6057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r>
              <a:rPr lang="vi-VN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vi-VN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 Bóng đèn được kí hiệu bằng kí hiệu nào sau </a:t>
            </a:r>
            <a:r>
              <a:rPr lang="vi-VN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4024991"/>
            <a:ext cx="11028218" cy="2190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09" y="5540983"/>
            <a:ext cx="734291" cy="8058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88" y="2797637"/>
            <a:ext cx="566740" cy="83340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" y="0"/>
            <a:ext cx="85725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415" y="473075"/>
            <a:ext cx="95758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5889625"/>
            <a:ext cx="1118061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2056535" y="852867"/>
            <a:ext cx="8021782" cy="101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6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ea typeface="微软雅黑"/>
                <a:cs typeface="Times New Roman"/>
              </a:rPr>
              <a:t>CHƯƠNG V: ĐIỆN </a:t>
            </a:r>
          </a:p>
        </p:txBody>
      </p:sp>
      <p:pic>
        <p:nvPicPr>
          <p:cNvPr id="19464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-95250"/>
            <a:ext cx="1163781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93218" y="2743199"/>
            <a:ext cx="8948416" cy="1390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br>
              <a:rPr lang="en-US" sz="60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60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60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17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" y="0"/>
            <a:ext cx="85725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415" y="473075"/>
            <a:ext cx="95758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5889625"/>
            <a:ext cx="1118061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2056535" y="852867"/>
            <a:ext cx="8021782" cy="101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6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ea typeface="微软雅黑"/>
                <a:cs typeface="Times New Roman"/>
              </a:rPr>
              <a:t>CHƯƠNG V: ĐIỆN </a:t>
            </a:r>
          </a:p>
        </p:txBody>
      </p:sp>
      <p:pic>
        <p:nvPicPr>
          <p:cNvPr id="19464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-95250"/>
            <a:ext cx="1163781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93218" y="2743199"/>
            <a:ext cx="8948416" cy="1390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b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58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124" y="1039781"/>
            <a:ext cx="1027097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CÔNG DỤNG CỦA CẦU CHÌ, CẦU DAO TỰ ĐỘNG, </a:t>
            </a: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RƠLE, CHUÔNG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255" y="2730900"/>
            <a:ext cx="7041349" cy="3351245"/>
          </a:xfrm>
          <a:prstGeom prst="rect">
            <a:avLst/>
          </a:prstGeom>
        </p:spPr>
      </p:pic>
      <p:pic>
        <p:nvPicPr>
          <p:cNvPr id="27" name="Picture 26" descr="24 Cách Đấu Chuông Điện 02/2023 - KTH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3865" r="25048" b="14535"/>
          <a:stretch/>
        </p:blipFill>
        <p:spPr bwMode="auto">
          <a:xfrm>
            <a:off x="1148793" y="3001746"/>
            <a:ext cx="2917371" cy="257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2437" y="562048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Chuông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điện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3004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6526" y="919802"/>
            <a:ext cx="1027097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CÔNG DỤNG CỦA CẦU CHÌ, CẦU DAO TỰ ĐỘNG, </a:t>
            </a: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RƠLE, CHUÔNG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9512" y="2069275"/>
            <a:ext cx="2087431" cy="61927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8381FD7C-4976-4520-A8F3-802A058E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59" y="2807967"/>
            <a:ext cx="4701428" cy="327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Fuses-Glass &amp; Ceramic | Product categories | Protect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331" y="2844005"/>
            <a:ext cx="2680766" cy="313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5025" y="2069275"/>
            <a:ext cx="528862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698" y="2743431"/>
            <a:ext cx="10472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42840" y="5455734"/>
            <a:ext cx="199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chì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hộp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385132" y="5455734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Cầu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chì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ống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4980" y="4381575"/>
            <a:ext cx="134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80CB8"/>
                </a:solidFill>
              </a:rPr>
              <a:t>Dây</a:t>
            </a:r>
            <a:r>
              <a:rPr lang="en-US" sz="2800" b="1" dirty="0" smtClean="0">
                <a:solidFill>
                  <a:srgbClr val="080CB8"/>
                </a:solidFill>
              </a:rPr>
              <a:t> </a:t>
            </a:r>
            <a:r>
              <a:rPr lang="en-US" sz="2800" b="1" dirty="0" err="1" smtClean="0">
                <a:solidFill>
                  <a:srgbClr val="080CB8"/>
                </a:solidFill>
              </a:rPr>
              <a:t>chì</a:t>
            </a:r>
            <a:r>
              <a:rPr lang="en-US" sz="2800" b="1" dirty="0" smtClean="0">
                <a:solidFill>
                  <a:srgbClr val="080CB8"/>
                </a:solidFill>
              </a:rPr>
              <a:t> </a:t>
            </a:r>
            <a:endParaRPr lang="en-US" sz="2800" b="1" dirty="0">
              <a:solidFill>
                <a:srgbClr val="080CB8"/>
              </a:solidFill>
            </a:endParaRPr>
          </a:p>
        </p:txBody>
      </p:sp>
      <p:cxnSp>
        <p:nvCxnSpPr>
          <p:cNvPr id="17" name="Straight Arrow Connector 16"/>
          <p:cNvCxnSpPr>
            <a:stCxn id="12" idx="3"/>
          </p:cNvCxnSpPr>
          <p:nvPr/>
        </p:nvCxnSpPr>
        <p:spPr>
          <a:xfrm flipV="1">
            <a:off x="4391759" y="4457601"/>
            <a:ext cx="1107226" cy="1855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66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0" grpId="0"/>
      <p:bldP spid="10" grpId="1"/>
      <p:bldP spid="14" grpId="0"/>
      <p:bldP spid="14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4921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6526" y="922469"/>
            <a:ext cx="1027097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CÔNG DỤNG CỦA CẦU CHÌ, CẦU DAO TỰ ĐỘNG, </a:t>
            </a: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RƠLE, CHUÔNG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530" y="2109587"/>
            <a:ext cx="3677610" cy="61927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Cầu dao tự động, MCB, 2 pha 63A, CSMBS2C63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44" y="2462637"/>
            <a:ext cx="32106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136" y="3289208"/>
            <a:ext cx="10803373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3022" y="5042206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80CB8"/>
                </a:solidFill>
              </a:rPr>
              <a:t>Cầu</a:t>
            </a:r>
            <a:r>
              <a:rPr lang="en-US" sz="2400" b="1" dirty="0" smtClean="0">
                <a:solidFill>
                  <a:srgbClr val="080CB8"/>
                </a:solidFill>
              </a:rPr>
              <a:t> </a:t>
            </a:r>
            <a:r>
              <a:rPr lang="en-US" sz="2400" b="1" dirty="0" err="1" smtClean="0">
                <a:solidFill>
                  <a:srgbClr val="080CB8"/>
                </a:solidFill>
              </a:rPr>
              <a:t>dao</a:t>
            </a:r>
            <a:r>
              <a:rPr lang="en-US" sz="2400" b="1" dirty="0" smtClean="0">
                <a:solidFill>
                  <a:srgbClr val="080CB8"/>
                </a:solidFill>
              </a:rPr>
              <a:t> 2 </a:t>
            </a:r>
            <a:r>
              <a:rPr lang="en-US" sz="2400" b="1" dirty="0" err="1" smtClean="0">
                <a:solidFill>
                  <a:srgbClr val="080CB8"/>
                </a:solidFill>
              </a:rPr>
              <a:t>cực</a:t>
            </a:r>
            <a:endParaRPr lang="en-US" sz="2400" b="1" dirty="0">
              <a:solidFill>
                <a:srgbClr val="080CB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9406" y="5122140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80CB8"/>
                </a:solidFill>
              </a:rPr>
              <a:t>Cầu</a:t>
            </a:r>
            <a:r>
              <a:rPr lang="en-US" sz="2400" b="1" dirty="0" smtClean="0">
                <a:solidFill>
                  <a:srgbClr val="080CB8"/>
                </a:solidFill>
              </a:rPr>
              <a:t> </a:t>
            </a:r>
            <a:r>
              <a:rPr lang="en-US" sz="2400" b="1" dirty="0" err="1" smtClean="0">
                <a:solidFill>
                  <a:srgbClr val="080CB8"/>
                </a:solidFill>
              </a:rPr>
              <a:t>dao</a:t>
            </a:r>
            <a:r>
              <a:rPr lang="en-US" sz="2400" b="1" dirty="0" smtClean="0">
                <a:solidFill>
                  <a:srgbClr val="080CB8"/>
                </a:solidFill>
              </a:rPr>
              <a:t> 3 </a:t>
            </a:r>
            <a:r>
              <a:rPr lang="en-US" sz="2400" b="1" dirty="0" err="1" smtClean="0">
                <a:solidFill>
                  <a:srgbClr val="080CB8"/>
                </a:solidFill>
              </a:rPr>
              <a:t>cực</a:t>
            </a:r>
            <a:endParaRPr lang="en-US" sz="2400" b="1" dirty="0">
              <a:solidFill>
                <a:srgbClr val="080CB8"/>
              </a:solidFill>
            </a:endParaRPr>
          </a:p>
        </p:txBody>
      </p:sp>
      <p:pic>
        <p:nvPicPr>
          <p:cNvPr id="1026" name="Picture 2" descr="Cầu dao đóng cắt tự động MCB 6A-63A 3 cực Panason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3" y="2260828"/>
            <a:ext cx="3103954" cy="30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5340" y="2610734"/>
            <a:ext cx="7749237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9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5" grpId="0"/>
      <p:bldP spid="15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4921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8329" y="904701"/>
            <a:ext cx="1027097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CÔNG DỤNG CỦA CẦU CHÌ, CẦU DAO TỰ ĐỘNG, </a:t>
            </a: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RƠLE, CHUÔNG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29" y="2048813"/>
            <a:ext cx="1696298" cy="64511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Rơle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mron 24v Relay Wiring Diagram - Wiring Digital and Schema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39" y="2767401"/>
            <a:ext cx="3941279" cy="347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24" y="2642820"/>
            <a:ext cx="4403389" cy="33147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0038" y="3460882"/>
            <a:ext cx="10945235" cy="2293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4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4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n-US" sz="34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34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2451" y="2066154"/>
            <a:ext cx="9271153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8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build="allAtOnce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4921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8329" y="904701"/>
            <a:ext cx="10270977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CÔNG DỤNG CỦA CẦU CHÌ, CẦU DAO TỰ ĐỘNG, </a:t>
            </a:r>
          </a:p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RƠLE, CHUÔNG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6" y="6082145"/>
            <a:ext cx="11180618" cy="8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6526" y="2055345"/>
            <a:ext cx="3352200" cy="68512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24 Cách Đấu Chuông Điện 02/2023 - KTH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3865" r="25048" b="14535"/>
          <a:stretch/>
        </p:blipFill>
        <p:spPr bwMode="auto">
          <a:xfrm>
            <a:off x="7106726" y="3063693"/>
            <a:ext cx="4114799" cy="2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9290" y="2795167"/>
            <a:ext cx="8414835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qua)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8726" y="2124911"/>
            <a:ext cx="431400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" algn="l"/>
              </a:tabLst>
            </a:pP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80CB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1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6" y="831275"/>
            <a:ext cx="10614205" cy="50569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3584" y="25878"/>
            <a:ext cx="10823567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151" y="201539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5" y="5644099"/>
            <a:ext cx="11031628" cy="12416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68198" y="1944887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39045" y="2736038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65871" y="3715130"/>
            <a:ext cx="447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9730" y="4646571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4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052944"/>
            <a:ext cx="11596254" cy="520931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3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272" y="920246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0"/>
            <a:ext cx="8572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9" y="6112159"/>
            <a:ext cx="11180618" cy="83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0658" y="1519595"/>
            <a:ext cx="265970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u="sng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a)</a:t>
            </a:r>
            <a:r>
              <a:rPr lang="en-US" sz="3600" b="1" u="sng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Mạch</a:t>
            </a:r>
            <a:r>
              <a:rPr lang="en-US" sz="3600" b="1" u="sng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94168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1" y="1009648"/>
            <a:ext cx="10723043" cy="1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00362"/>
            <a:ext cx="9656618" cy="35835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04" y="152401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00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val 8"/>
          <p:cNvSpPr>
            <a:spLocks noChangeArrowheads="1"/>
          </p:cNvSpPr>
          <p:nvPr/>
        </p:nvSpPr>
        <p:spPr bwMode="auto">
          <a:xfrm>
            <a:off x="9163050" y="3886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>
            <a:off x="10815262" y="2209059"/>
            <a:ext cx="0" cy="22983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24"/>
          <p:cNvSpPr>
            <a:spLocks noChangeShapeType="1"/>
          </p:cNvSpPr>
          <p:nvPr/>
        </p:nvSpPr>
        <p:spPr bwMode="auto">
          <a:xfrm flipH="1" flipV="1">
            <a:off x="6105525" y="2209060"/>
            <a:ext cx="0" cy="19057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5"/>
          <p:cNvSpPr>
            <a:spLocks noChangeShapeType="1"/>
          </p:cNvSpPr>
          <p:nvPr/>
        </p:nvSpPr>
        <p:spPr bwMode="auto">
          <a:xfrm>
            <a:off x="6105525" y="2209060"/>
            <a:ext cx="1582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66" name="Group 31"/>
          <p:cNvGrpSpPr>
            <a:grpSpLocks/>
          </p:cNvGrpSpPr>
          <p:nvPr/>
        </p:nvGrpSpPr>
        <p:grpSpPr bwMode="auto">
          <a:xfrm>
            <a:off x="7427826" y="2195672"/>
            <a:ext cx="914400" cy="549598"/>
            <a:chOff x="4709" y="2544"/>
            <a:chExt cx="576" cy="475"/>
          </a:xfrm>
        </p:grpSpPr>
        <p:sp>
          <p:nvSpPr>
            <p:cNvPr id="260128" name="Rectangle 32"/>
            <p:cNvSpPr>
              <a:spLocks noChangeArrowheads="1"/>
            </p:cNvSpPr>
            <p:nvPr/>
          </p:nvSpPr>
          <p:spPr bwMode="auto">
            <a:xfrm rot="16200000" flipH="1">
              <a:off x="4814" y="2549"/>
              <a:ext cx="365" cy="57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00A20"/>
                  </a:solidFill>
                  <a:latin typeface="Arial" charset="0"/>
                </a:rPr>
                <a:t>6V</a:t>
              </a:r>
            </a:p>
          </p:txBody>
        </p:sp>
        <p:sp>
          <p:nvSpPr>
            <p:cNvPr id="10286" name="Line 33"/>
            <p:cNvSpPr>
              <a:spLocks noChangeShapeType="1"/>
            </p:cNvSpPr>
            <p:nvPr/>
          </p:nvSpPr>
          <p:spPr bwMode="auto">
            <a:xfrm rot="5400000">
              <a:off x="4730" y="2662"/>
              <a:ext cx="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Line 34"/>
            <p:cNvSpPr>
              <a:spLocks noChangeShapeType="1"/>
            </p:cNvSpPr>
            <p:nvPr/>
          </p:nvSpPr>
          <p:spPr bwMode="auto">
            <a:xfrm>
              <a:off x="4896" y="2544"/>
              <a:ext cx="0" cy="96"/>
            </a:xfrm>
            <a:prstGeom prst="line">
              <a:avLst/>
            </a:prstGeom>
            <a:noFill/>
            <a:ln w="76200">
              <a:solidFill>
                <a:srgbClr val="F00A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Line 35"/>
            <p:cNvSpPr>
              <a:spLocks noChangeShapeType="1"/>
            </p:cNvSpPr>
            <p:nvPr/>
          </p:nvSpPr>
          <p:spPr bwMode="auto">
            <a:xfrm>
              <a:off x="5136" y="2544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68" name="AutoShape 37" descr="Sand"/>
          <p:cNvSpPr>
            <a:spLocks noChangeArrowheads="1"/>
          </p:cNvSpPr>
          <p:nvPr/>
        </p:nvSpPr>
        <p:spPr bwMode="auto">
          <a:xfrm>
            <a:off x="9010650" y="4495800"/>
            <a:ext cx="762000" cy="228600"/>
          </a:xfrm>
          <a:prstGeom prst="can">
            <a:avLst>
              <a:gd name="adj" fmla="val 25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69" name="AutoShape 38" descr="Narrow horizontal"/>
          <p:cNvSpPr>
            <a:spLocks noChangeArrowheads="1"/>
          </p:cNvSpPr>
          <p:nvPr/>
        </p:nvSpPr>
        <p:spPr bwMode="auto">
          <a:xfrm>
            <a:off x="9239250" y="4248151"/>
            <a:ext cx="304800" cy="271463"/>
          </a:xfrm>
          <a:prstGeom prst="can">
            <a:avLst>
              <a:gd name="adj" fmla="val 25148"/>
            </a:avLst>
          </a:prstGeom>
          <a:pattFill prst="narHorz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0" name="Line 39"/>
          <p:cNvSpPr>
            <a:spLocks noChangeShapeType="1"/>
          </p:cNvSpPr>
          <p:nvPr/>
        </p:nvSpPr>
        <p:spPr bwMode="auto">
          <a:xfrm>
            <a:off x="9315450" y="4114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40"/>
          <p:cNvSpPr>
            <a:spLocks noChangeShapeType="1"/>
          </p:cNvSpPr>
          <p:nvPr/>
        </p:nvSpPr>
        <p:spPr bwMode="auto">
          <a:xfrm>
            <a:off x="9467850" y="4114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2" name="Freeform 41"/>
          <p:cNvSpPr>
            <a:spLocks/>
          </p:cNvSpPr>
          <p:nvPr/>
        </p:nvSpPr>
        <p:spPr bwMode="auto">
          <a:xfrm>
            <a:off x="9301163" y="4086225"/>
            <a:ext cx="190500" cy="88900"/>
          </a:xfrm>
          <a:custGeom>
            <a:avLst/>
            <a:gdLst>
              <a:gd name="T0" fmla="*/ 2147483647 w 120"/>
              <a:gd name="T1" fmla="*/ 2147483647 h 56"/>
              <a:gd name="T2" fmla="*/ 2147483647 w 120"/>
              <a:gd name="T3" fmla="*/ 2147483647 h 56"/>
              <a:gd name="T4" fmla="*/ 2147483647 w 120"/>
              <a:gd name="T5" fmla="*/ 2147483647 h 56"/>
              <a:gd name="T6" fmla="*/ 2147483647 w 120"/>
              <a:gd name="T7" fmla="*/ 0 h 56"/>
              <a:gd name="T8" fmla="*/ 2147483647 w 120"/>
              <a:gd name="T9" fmla="*/ 2147483647 h 56"/>
              <a:gd name="T10" fmla="*/ 2147483647 w 120"/>
              <a:gd name="T11" fmla="*/ 2147483647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6"/>
              <a:gd name="T20" fmla="*/ 120 w 120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6">
                <a:moveTo>
                  <a:pt x="14" y="56"/>
                </a:moveTo>
                <a:cubicBezTo>
                  <a:pt x="11" y="47"/>
                  <a:pt x="0" y="37"/>
                  <a:pt x="4" y="28"/>
                </a:cubicBezTo>
                <a:cubicBezTo>
                  <a:pt x="8" y="19"/>
                  <a:pt x="32" y="19"/>
                  <a:pt x="32" y="19"/>
                </a:cubicBezTo>
                <a:cubicBezTo>
                  <a:pt x="41" y="13"/>
                  <a:pt x="49" y="2"/>
                  <a:pt x="60" y="0"/>
                </a:cubicBezTo>
                <a:cubicBezTo>
                  <a:pt x="61" y="0"/>
                  <a:pt x="115" y="18"/>
                  <a:pt x="116" y="19"/>
                </a:cubicBezTo>
                <a:cubicBezTo>
                  <a:pt x="120" y="24"/>
                  <a:pt x="103" y="19"/>
                  <a:pt x="97" y="1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3" name="AutoShape 42"/>
          <p:cNvSpPr>
            <a:spLocks noChangeArrowheads="1"/>
          </p:cNvSpPr>
          <p:nvPr/>
        </p:nvSpPr>
        <p:spPr bwMode="auto">
          <a:xfrm>
            <a:off x="9086850" y="4448175"/>
            <a:ext cx="76200" cy="76200"/>
          </a:xfrm>
          <a:prstGeom prst="can">
            <a:avLst>
              <a:gd name="adj" fmla="val 25000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4" name="AutoShape 43"/>
          <p:cNvSpPr>
            <a:spLocks noChangeArrowheads="1"/>
          </p:cNvSpPr>
          <p:nvPr/>
        </p:nvSpPr>
        <p:spPr bwMode="auto">
          <a:xfrm>
            <a:off x="9639300" y="4448175"/>
            <a:ext cx="76200" cy="76200"/>
          </a:xfrm>
          <a:prstGeom prst="can">
            <a:avLst>
              <a:gd name="adj" fmla="val 25000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75" name="Line 44"/>
          <p:cNvSpPr>
            <a:spLocks noChangeShapeType="1"/>
          </p:cNvSpPr>
          <p:nvPr/>
        </p:nvSpPr>
        <p:spPr bwMode="auto">
          <a:xfrm>
            <a:off x="6105525" y="4114800"/>
            <a:ext cx="1076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Line 45"/>
          <p:cNvSpPr>
            <a:spLocks noChangeShapeType="1"/>
          </p:cNvSpPr>
          <p:nvPr/>
        </p:nvSpPr>
        <p:spPr bwMode="auto">
          <a:xfrm>
            <a:off x="8249377" y="4175126"/>
            <a:ext cx="913673" cy="32067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46"/>
          <p:cNvSpPr>
            <a:spLocks noChangeShapeType="1"/>
          </p:cNvSpPr>
          <p:nvPr/>
        </p:nvSpPr>
        <p:spPr bwMode="auto">
          <a:xfrm flipV="1">
            <a:off x="9696450" y="4495800"/>
            <a:ext cx="1118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Text Box 47"/>
          <p:cNvSpPr txBox="1">
            <a:spLocks noChangeArrowheads="1"/>
          </p:cNvSpPr>
          <p:nvPr/>
        </p:nvSpPr>
        <p:spPr bwMode="auto">
          <a:xfrm>
            <a:off x="7922264" y="337903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K</a:t>
            </a:r>
          </a:p>
        </p:txBody>
      </p:sp>
      <p:sp>
        <p:nvSpPr>
          <p:cNvPr id="260148" name="Oval 52"/>
          <p:cNvSpPr>
            <a:spLocks noChangeArrowheads="1"/>
          </p:cNvSpPr>
          <p:nvPr/>
        </p:nvSpPr>
        <p:spPr bwMode="auto">
          <a:xfrm>
            <a:off x="8561504" y="2858979"/>
            <a:ext cx="1738673" cy="1547814"/>
          </a:xfrm>
          <a:prstGeom prst="ellipse">
            <a:avLst/>
          </a:prstGeom>
          <a:gradFill rotWithShape="1"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   </a:t>
            </a:r>
          </a:p>
        </p:txBody>
      </p:sp>
      <p:sp>
        <p:nvSpPr>
          <p:cNvPr id="260149" name="Oval 53"/>
          <p:cNvSpPr>
            <a:spLocks noChangeArrowheads="1"/>
          </p:cNvSpPr>
          <p:nvPr/>
        </p:nvSpPr>
        <p:spPr bwMode="auto">
          <a:xfrm>
            <a:off x="8352967" y="3032613"/>
            <a:ext cx="2150168" cy="1524000"/>
          </a:xfrm>
          <a:prstGeom prst="ellipse">
            <a:avLst/>
          </a:prstGeom>
          <a:gradFill rotWithShape="1">
            <a:gsLst>
              <a:gs pos="0">
                <a:srgbClr val="E3E3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/>
              <a:t>   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3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75" y="7620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8105688" y="2167832"/>
            <a:ext cx="2709573" cy="311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06527" y="1009217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14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6" y="6395129"/>
            <a:ext cx="11180618" cy="57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5524" y="179223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+</a:t>
            </a:r>
            <a:endParaRPr lang="en-US" sz="2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8002187" y="1750999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05979" y="272176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Pin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02946" y="4433614"/>
            <a:ext cx="202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tắc</a:t>
            </a:r>
            <a:r>
              <a:rPr lang="en-US" sz="2400" b="1" dirty="0" smtClean="0"/>
              <a:t> K </a:t>
            </a:r>
            <a:r>
              <a:rPr lang="en-US" sz="2400" b="1" dirty="0" err="1" smtClean="0"/>
              <a:t>mở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700353" y="4429006"/>
            <a:ext cx="223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tắc</a:t>
            </a:r>
            <a:r>
              <a:rPr lang="en-US" sz="2400" b="1" dirty="0" smtClean="0"/>
              <a:t> K </a:t>
            </a:r>
            <a:r>
              <a:rPr lang="en-US" sz="2400" b="1" dirty="0" err="1" smtClean="0"/>
              <a:t>đóng</a:t>
            </a:r>
            <a:endParaRPr lang="en-US" sz="2400" b="1" dirty="0"/>
          </a:p>
        </p:txBody>
      </p:sp>
      <p:pic>
        <p:nvPicPr>
          <p:cNvPr id="61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08" y="3804885"/>
            <a:ext cx="1371600" cy="71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70" y="3879791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676857" y="2373944"/>
            <a:ext cx="53151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Bất 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 mạch điện nào cũng gồm các bộ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  <a:endParaRPr lang="en-US" sz="32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nguồn điện</a:t>
            </a:r>
            <a:endParaRPr lang="en-US" sz="32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dây </a:t>
            </a:r>
            <a:r>
              <a:rPr lang="vi-VN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nối</a:t>
            </a:r>
            <a:endParaRPr lang="en-US" sz="32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Công tắc</a:t>
            </a:r>
            <a:endParaRPr lang="en-US" sz="32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72245" y="1635593"/>
            <a:ext cx="265970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u="sng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a)</a:t>
            </a:r>
            <a:r>
              <a:rPr lang="en-US" sz="3600" b="1" u="sng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Mạch</a:t>
            </a:r>
            <a:r>
              <a:rPr lang="en-US" sz="3600" b="1" u="sng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endParaRPr lang="en-US" sz="3600" u="sng" dirty="0"/>
          </a:p>
        </p:txBody>
      </p:sp>
      <p:sp>
        <p:nvSpPr>
          <p:cNvPr id="6" name="Rectangle 5"/>
          <p:cNvSpPr/>
          <p:nvPr/>
        </p:nvSpPr>
        <p:spPr>
          <a:xfrm>
            <a:off x="655439" y="4894753"/>
            <a:ext cx="10576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vi-VN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 thiết bị tiêu thụ năng lượng điện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bóng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quạt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tivi</a:t>
            </a:r>
            <a:r>
              <a:rPr lang="en-US" sz="36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…)</a:t>
            </a:r>
            <a:endParaRPr lang="vi-VN" sz="36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48" grpId="0" animBg="1"/>
      <p:bldP spid="260149" grpId="0" animBg="1"/>
      <p:bldP spid="3" grpId="0"/>
      <p:bldP spid="4" grpId="0"/>
      <p:bldP spid="4" grpId="1"/>
      <p:bldP spid="60" grpId="0"/>
      <p:bldP spid="6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527" y="1009217"/>
            <a:ext cx="10349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MẠCH ĐIỆN VÀ CÁC BỘ PHẬN CỦA MẠCH ĐIỆN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" y="0"/>
            <a:ext cx="66333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hot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0"/>
            <a:ext cx="8572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9" y="6082145"/>
            <a:ext cx="11180618" cy="7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0658" y="1756632"/>
            <a:ext cx="895629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1" dirty="0">
              <a:solidFill>
                <a:srgbClr val="080C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8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091044"/>
            <a:ext cx="12081164" cy="57669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2756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1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275"/>
            <a:ext cx="12288982" cy="56578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6527" y="0"/>
            <a:ext cx="10474091" cy="831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ĐIỆN ĐƠN GIẢN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1009</Words>
  <Application>Microsoft Office PowerPoint</Application>
  <PresentationFormat>Widescreen</PresentationFormat>
  <Paragraphs>143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微软雅黑</vt:lpstr>
      <vt:lpstr>.VnTime</vt:lpstr>
      <vt:lpstr>Arial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22 MẠCH ĐIỆN ĐƠN GIẢN</dc:title>
  <dc:creator>VnTeach.Com</dc:creator>
  <cp:keywords>VnTeach.Com</cp:keywords>
  <cp:lastModifiedBy>GL</cp:lastModifiedBy>
  <cp:revision>101</cp:revision>
  <dcterms:created xsi:type="dcterms:W3CDTF">2023-06-05T09:31:30Z</dcterms:created>
  <dcterms:modified xsi:type="dcterms:W3CDTF">2025-02-07T01:36:23Z</dcterms:modified>
</cp:coreProperties>
</file>