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vi-V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EAAF9-C5BB-F792-4C7B-D92EA7CE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E1A6C-B7FF-E24B-5B0A-5548D357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65A8-5822-43DC-8A3B-44B7BAF6D791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68CA3-94BD-857A-8EE9-B4FA31EE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E1B98-C302-18C2-7A23-BDEAB99A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6F54-F58B-4F75-BCA5-07B445AD64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428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29E7A-A673-D136-737B-A8D4C77B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95B92-113C-9A8F-6228-7179CFCFF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CABE2-F064-5E64-6BF5-D4FC5F6CD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2265A8-5822-43DC-8A3B-44B7BAF6D791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A4189-65B5-F929-D29E-2BF65E102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9E311-49D1-6B01-01FE-F584FB770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306F54-F58B-4F75-BCA5-07B445AD64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89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00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A0F9E5-4E4D-D20B-058D-9F8675B3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+mj-lt"/>
              </a:rPr>
              <a:t>I – THÍ NGHIỆM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691558-93D4-6245-5A90-C690A5DE49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4118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590E01-5D1F-8E1C-188A-7DB0FCC6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vi-VN" sz="2000" b="0" i="1">
                <a:solidFill>
                  <a:srgbClr val="000000"/>
                </a:solidFill>
                <a:effectLst/>
                <a:latin typeface="+mn-lt"/>
              </a:rPr>
              <a:t>Chuẩn bị: </a:t>
            </a:r>
            <a:r>
              <a:rPr lang="en-US" sz="2000" b="0" i="1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en-US" sz="2000" b="0" i="1">
                <a:solidFill>
                  <a:srgbClr val="000000"/>
                </a:solidFill>
                <a:effectLst/>
                <a:latin typeface="+mn-lt"/>
              </a:rPr>
            </a:b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>Ba thỏi sắt có thể tích lần lượt là V</a:t>
            </a:r>
            <a:r>
              <a:rPr lang="vi-VN" sz="2000" b="0" i="0" baseline="-25000">
                <a:solidFill>
                  <a:srgbClr val="000000"/>
                </a:solidFill>
                <a:effectLst/>
                <a:latin typeface="+mn-lt"/>
              </a:rPr>
              <a:t>1</a:t>
            </a: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> = V, V</a:t>
            </a:r>
            <a:r>
              <a:rPr lang="vi-VN" sz="2000" b="0" i="0" baseline="-25000"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> = 2V, V</a:t>
            </a:r>
            <a:r>
              <a:rPr lang="vi-VN" sz="2000" b="0" i="0" baseline="-25000">
                <a:solidFill>
                  <a:srgbClr val="000000"/>
                </a:solidFill>
                <a:effectLst/>
                <a:latin typeface="+mn-lt"/>
              </a:rPr>
              <a:t>3</a:t>
            </a: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> = 3V</a:t>
            </a:r>
            <a:r>
              <a:rPr lang="en-US" sz="2000" b="0" i="0">
                <a:solidFill>
                  <a:srgbClr val="000000"/>
                </a:solidFill>
                <a:effectLst/>
                <a:latin typeface="+mn-lt"/>
              </a:rPr>
              <a:t>; </a:t>
            </a:r>
            <a:r>
              <a:rPr lang="en-US" sz="2000" b="0">
                <a:solidFill>
                  <a:srgbClr val="000000"/>
                </a:solidFill>
                <a:latin typeface="+mn-lt"/>
              </a:rPr>
              <a:t/>
            </a:r>
            <a:br>
              <a:rPr lang="en-US" sz="2000" b="0">
                <a:solidFill>
                  <a:srgbClr val="000000"/>
                </a:solidFill>
                <a:latin typeface="+mn-lt"/>
              </a:rPr>
            </a:br>
            <a:r>
              <a:rPr lang="en-US" sz="2000" b="0">
                <a:solidFill>
                  <a:srgbClr val="000000"/>
                </a:solidFill>
                <a:latin typeface="+mn-lt"/>
              </a:rPr>
              <a:t>C</a:t>
            </a: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>ân điện tử.</a:t>
            </a:r>
            <a:r>
              <a:rPr lang="en-US" sz="2000" b="0" i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en-US" sz="2000" b="0" i="0">
                <a:solidFill>
                  <a:srgbClr val="000000"/>
                </a:solidFill>
                <a:effectLst/>
                <a:latin typeface="+mn-lt"/>
              </a:rPr>
            </a:b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vi-VN" sz="2000" b="0" i="0">
                <a:solidFill>
                  <a:srgbClr val="000000"/>
                </a:solidFill>
                <a:effectLst/>
                <a:latin typeface="+mn-lt"/>
              </a:rPr>
            </a:b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vi-VN" sz="2000" b="0" i="0">
                <a:solidFill>
                  <a:srgbClr val="000000"/>
                </a:solidFill>
                <a:effectLst/>
                <a:latin typeface="+mn-lt"/>
              </a:rPr>
            </a:br>
            <a:endParaRPr lang="en-US" sz="200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F0525-EBB5-8EF9-60EC-D133CB9B9E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45091237-86B8-FB0E-AC88-BF5A1FDCC4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vi-VN" sz="2000" b="0" i="1">
                    <a:solidFill>
                      <a:srgbClr val="000000"/>
                    </a:solidFill>
                    <a:effectLst/>
                    <a:latin typeface="+mn-lt"/>
                  </a:rPr>
                  <a:t>Tiến hành:</a:t>
                </a:r>
                <a:r>
                  <a:rPr lang="vi-VN" sz="2000" b="0" i="0">
                    <a:solidFill>
                      <a:srgbClr val="000000"/>
                    </a:solidFill>
                    <a:effectLst/>
                    <a:latin typeface="+mn-lt"/>
                  </a:rPr>
                  <a:t/>
                </a:r>
                <a:br>
                  <a:rPr lang="vi-VN" sz="2000" b="0" i="0">
                    <a:solidFill>
                      <a:srgbClr val="000000"/>
                    </a:solidFill>
                    <a:effectLst/>
                    <a:latin typeface="+mn-lt"/>
                  </a:rPr>
                </a:br>
                <a:r>
                  <a:rPr lang="vi-VN" sz="2000" b="0" i="0">
                    <a:solidFill>
                      <a:srgbClr val="000000"/>
                    </a:solidFill>
                    <a:effectLst/>
                    <a:latin typeface="+mn-lt"/>
                  </a:rPr>
                  <a:t>Bước 1: Dùng cân điện tử để xác định khối lượng từng thỏi sắt tương ứng m</a:t>
                </a:r>
                <a:r>
                  <a:rPr lang="vi-VN" sz="2000" b="0" i="0" baseline="-25000">
                    <a:solidFill>
                      <a:srgbClr val="000000"/>
                    </a:solidFill>
                    <a:effectLst/>
                    <a:latin typeface="+mn-lt"/>
                  </a:rPr>
                  <a:t>1</a:t>
                </a:r>
                <a:r>
                  <a:rPr lang="vi-VN" sz="2000" b="0" i="0">
                    <a:solidFill>
                      <a:srgbClr val="000000"/>
                    </a:solidFill>
                    <a:effectLst/>
                    <a:latin typeface="+mn-lt"/>
                  </a:rPr>
                  <a:t>, m</a:t>
                </a:r>
                <a:r>
                  <a:rPr lang="vi-VN" sz="2000" b="0" i="0" baseline="-25000">
                    <a:solidFill>
                      <a:srgbClr val="000000"/>
                    </a:solidFill>
                    <a:effectLst/>
                    <a:latin typeface="+mn-lt"/>
                  </a:rPr>
                  <a:t>2</a:t>
                </a:r>
                <a:r>
                  <a:rPr lang="vi-VN" sz="2000" b="0" i="0">
                    <a:solidFill>
                      <a:srgbClr val="000000"/>
                    </a:solidFill>
                    <a:effectLst/>
                    <a:latin typeface="+mn-lt"/>
                  </a:rPr>
                  <a:t>, m</a:t>
                </a:r>
                <a:r>
                  <a:rPr lang="vi-VN" sz="2000" b="0" i="0" baseline="-25000">
                    <a:solidFill>
                      <a:srgbClr val="000000"/>
                    </a:solidFill>
                    <a:effectLst/>
                    <a:latin typeface="+mn-lt"/>
                  </a:rPr>
                  <a:t>3</a:t>
                </a:r>
                <a:r>
                  <a:rPr lang="vi-VN" sz="2000" b="0" i="0">
                    <a:solidFill>
                      <a:srgbClr val="000000"/>
                    </a:solidFill>
                    <a:effectLst/>
                    <a:latin typeface="+mn-lt"/>
                  </a:rPr>
                  <a:t>.</a:t>
                </a:r>
                <a:br>
                  <a:rPr lang="vi-VN" sz="2000" b="0" i="0">
                    <a:solidFill>
                      <a:srgbClr val="000000"/>
                    </a:solidFill>
                    <a:effectLst/>
                    <a:latin typeface="+mn-lt"/>
                  </a:rPr>
                </a:br>
                <a:r>
                  <a:rPr lang="vi-VN" sz="2000" b="0" i="0">
                    <a:solidFill>
                      <a:srgbClr val="000000"/>
                    </a:solidFill>
                    <a:effectLst/>
                    <a:latin typeface="+mn-lt"/>
                  </a:rPr>
                  <a:t>Bước 2: Ghi số liệu, tính tỉ số khối lượng và thể tích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ES" sz="2000" b="0">
                            <a:latin typeface="+mj-lt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s-ES" sz="2000" b="0">
                            <a:latin typeface="+mj-lt"/>
                            <a:cs typeface="Times New Roman" panose="02020603050405020304" pitchFamily="18" charset="0"/>
                          </a:rPr>
                          <m:t>V</m:t>
                        </m:r>
                      </m:den>
                    </m:f>
                    <m:r>
                      <a:rPr lang="es-ES" sz="2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b="0" i="0">
                    <a:solidFill>
                      <a:srgbClr val="000000"/>
                    </a:solidFill>
                    <a:effectLst/>
                    <a:latin typeface="+mn-lt"/>
                  </a:rPr>
                  <a:t>tương ứng  vào </a:t>
                </a:r>
                <a:r>
                  <a:rPr lang="en-US" sz="2000" b="0" i="0">
                    <a:solidFill>
                      <a:srgbClr val="000000"/>
                    </a:solidFill>
                    <a:effectLst/>
                    <a:latin typeface="+mn-lt"/>
                  </a:rPr>
                  <a:t>phiếu học tập</a:t>
                </a:r>
                <a:r>
                  <a:rPr lang="vi-VN" sz="2000" b="0" i="0">
                    <a:solidFill>
                      <a:srgbClr val="000000"/>
                    </a:solidFill>
                    <a:effectLst/>
                    <a:latin typeface="+mn-lt"/>
                  </a:rPr>
                  <a:t> theo mẫu Bảng 13.1.</a:t>
                </a:r>
                <a:br>
                  <a:rPr lang="vi-VN" sz="2000" b="0" i="0">
                    <a:solidFill>
                      <a:srgbClr val="000000"/>
                    </a:solidFill>
                    <a:effectLst/>
                    <a:latin typeface="+mn-lt"/>
                  </a:rPr>
                </a:br>
                <a:r>
                  <a:rPr lang="vi-VN" sz="2000" b="0" i="0">
                    <a:solidFill>
                      <a:srgbClr val="000000"/>
                    </a:solidFill>
                    <a:effectLst/>
                    <a:latin typeface="+mn-lt"/>
                  </a:rPr>
                  <a:t/>
                </a:r>
                <a:br>
                  <a:rPr lang="vi-VN" sz="2000" b="0" i="0">
                    <a:solidFill>
                      <a:srgbClr val="000000"/>
                    </a:solidFill>
                    <a:effectLst/>
                    <a:latin typeface="+mn-lt"/>
                  </a:rPr>
                </a:br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45091237-86B8-FB0E-AC88-BF5A1FDCC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18" t="-81595" b="-2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683C0A8-93ED-10ED-3649-C8ACD67BC6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4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713B0E-6D95-A14D-1C1D-CFC06435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18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ordia New" panose="020B0304020202020204" pitchFamily="34" charset="-34"/>
              </a:rPr>
              <a:t>Bảng 13.1. </a:t>
            </a:r>
            <a:r>
              <a:rPr lang="en-US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ordia New" panose="020B0304020202020204" pitchFamily="34" charset="-34"/>
              </a:rPr>
              <a:t>Tỉ số giữa khối lượng và thể tích của ba thỏi sắt</a:t>
            </a:r>
            <a:r>
              <a:rPr lang="en-US" sz="180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80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en-US" sz="200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2D065-F6C0-9529-EB6F-CAD41560D8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81706C-23CA-7D05-4022-317AEE67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58A38-BBB1-543E-3C15-2969B6BD06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2B64CD-7BEF-CE30-DD89-80C0DEBF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FEDE9-5B0D-E2AA-2C2C-DF7F6150C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5ADA41-E714-FA53-F9B4-A2149D5B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vi-VN" sz="2000" b="0" i="1">
                <a:solidFill>
                  <a:srgbClr val="000000"/>
                </a:solidFill>
                <a:effectLst/>
                <a:latin typeface="+mn-lt"/>
              </a:rPr>
              <a:t>Chuẩn bị: </a:t>
            </a:r>
            <a:r>
              <a:rPr lang="en-US" sz="2000" b="0" i="1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en-US" sz="2000" b="0" i="1">
                <a:solidFill>
                  <a:srgbClr val="000000"/>
                </a:solidFill>
                <a:effectLst/>
                <a:latin typeface="+mn-lt"/>
              </a:rPr>
            </a:b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>Ba thỏi sắt</a:t>
            </a:r>
            <a:r>
              <a:rPr lang="en-US" sz="2000" b="0" i="0">
                <a:solidFill>
                  <a:srgbClr val="000000"/>
                </a:solidFill>
                <a:effectLst/>
                <a:latin typeface="+mn-lt"/>
              </a:rPr>
              <a:t>, nhôm, đồng</a:t>
            </a: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> có thể tích lần lượt là V</a:t>
            </a:r>
            <a:r>
              <a:rPr lang="vi-VN" sz="2000" b="0" i="0" baseline="-25000">
                <a:solidFill>
                  <a:srgbClr val="000000"/>
                </a:solidFill>
                <a:effectLst/>
                <a:latin typeface="+mn-lt"/>
              </a:rPr>
              <a:t>1</a:t>
            </a: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> =</a:t>
            </a:r>
            <a:r>
              <a:rPr lang="en-US" sz="2000" b="0" i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>V</a:t>
            </a:r>
            <a:r>
              <a:rPr lang="vi-VN" sz="2000" b="0" i="0" baseline="-25000"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> = V</a:t>
            </a:r>
            <a:r>
              <a:rPr lang="vi-VN" sz="2000" b="0" i="0" baseline="-25000">
                <a:solidFill>
                  <a:srgbClr val="000000"/>
                </a:solidFill>
                <a:effectLst/>
                <a:latin typeface="+mn-lt"/>
              </a:rPr>
              <a:t>3</a:t>
            </a: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> = V</a:t>
            </a:r>
            <a:r>
              <a:rPr lang="en-US" sz="2000" b="0" i="0">
                <a:solidFill>
                  <a:srgbClr val="000000"/>
                </a:solidFill>
                <a:effectLst/>
                <a:latin typeface="+mn-lt"/>
              </a:rPr>
              <a:t>; </a:t>
            </a:r>
            <a:r>
              <a:rPr lang="en-US" sz="2000" b="0">
                <a:solidFill>
                  <a:srgbClr val="000000"/>
                </a:solidFill>
                <a:latin typeface="+mn-lt"/>
              </a:rPr>
              <a:t/>
            </a:r>
            <a:br>
              <a:rPr lang="en-US" sz="2000" b="0">
                <a:solidFill>
                  <a:srgbClr val="000000"/>
                </a:solidFill>
                <a:latin typeface="+mn-lt"/>
              </a:rPr>
            </a:br>
            <a:r>
              <a:rPr lang="en-US" sz="2000" b="0">
                <a:solidFill>
                  <a:srgbClr val="000000"/>
                </a:solidFill>
                <a:latin typeface="+mn-lt"/>
              </a:rPr>
              <a:t>C</a:t>
            </a: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>ân điện tử.</a:t>
            </a:r>
            <a:r>
              <a:rPr lang="en-US" sz="2000" b="0" i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en-US" sz="2000" b="0" i="0">
                <a:solidFill>
                  <a:srgbClr val="000000"/>
                </a:solidFill>
                <a:effectLst/>
                <a:latin typeface="+mn-lt"/>
              </a:rPr>
            </a:b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vi-VN" sz="2000" b="0" i="0">
                <a:solidFill>
                  <a:srgbClr val="000000"/>
                </a:solidFill>
                <a:effectLst/>
                <a:latin typeface="+mn-lt"/>
              </a:rPr>
            </a:b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vi-VN" sz="2000" b="0" i="0">
                <a:solidFill>
                  <a:srgbClr val="000000"/>
                </a:solidFill>
                <a:effectLst/>
                <a:latin typeface="+mn-lt"/>
              </a:rPr>
            </a:br>
            <a:endParaRPr lang="en-US" sz="200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DFC3B-DE7F-63AF-DF5B-2B36635E59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96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ECF0E146-F409-2E0E-385A-ADF9C705D9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vi-VN" sz="2000" b="0" i="1" dirty="0">
                    <a:solidFill>
                      <a:srgbClr val="000000"/>
                    </a:solidFill>
                    <a:effectLst/>
                    <a:latin typeface="+mn-lt"/>
                  </a:rPr>
                  <a:t>Tiến hành:</a:t>
                </a:r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/>
                </a:r>
                <a:b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</a:br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Bước 1: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vi-VN" sz="2000" b="0" dirty="0">
                    <a:solidFill>
                      <a:srgbClr val="000000"/>
                    </a:solidFill>
                    <a:latin typeface="+mn-lt"/>
                  </a:rPr>
                  <a:t>Dùng cân điện tử để xác định khối lượng của thỏi sắt, nhôm, đồng tương ứng m</a:t>
                </a:r>
                <a:r>
                  <a:rPr lang="vi-VN" sz="2000" b="0" baseline="-25000" dirty="0">
                    <a:solidFill>
                      <a:srgbClr val="000000"/>
                    </a:solidFill>
                    <a:latin typeface="+mn-lt"/>
                  </a:rPr>
                  <a:t>1</a:t>
                </a:r>
                <a:r>
                  <a:rPr lang="vi-VN" sz="2000" b="0" dirty="0">
                    <a:solidFill>
                      <a:srgbClr val="000000"/>
                    </a:solidFill>
                    <a:latin typeface="+mn-lt"/>
                  </a:rPr>
                  <a:t>, m</a:t>
                </a:r>
                <a:r>
                  <a:rPr lang="vi-VN" sz="2000" b="0" baseline="-25000" dirty="0">
                    <a:solidFill>
                      <a:srgbClr val="000000"/>
                    </a:solidFill>
                    <a:latin typeface="+mn-lt"/>
                  </a:rPr>
                  <a:t>2</a:t>
                </a:r>
                <a:r>
                  <a:rPr lang="vi-VN" sz="2000" b="0" dirty="0">
                    <a:solidFill>
                      <a:srgbClr val="000000"/>
                    </a:solidFill>
                    <a:latin typeface="+mn-lt"/>
                  </a:rPr>
                  <a:t>, m</a:t>
                </a:r>
                <a:r>
                  <a:rPr lang="vi-VN" sz="2000" b="0" baseline="-25000" dirty="0">
                    <a:solidFill>
                      <a:srgbClr val="000000"/>
                    </a:solidFill>
                    <a:latin typeface="+mn-lt"/>
                  </a:rPr>
                  <a:t>3</a:t>
                </a:r>
                <a:r>
                  <a:rPr lang="vi-VN" sz="2000" b="0" dirty="0">
                    <a:solidFill>
                      <a:srgbClr val="000000"/>
                    </a:solidFill>
                    <a:latin typeface="+mn-lt"/>
                  </a:rPr>
                  <a:t>.</a:t>
                </a:r>
                <a:br>
                  <a:rPr lang="vi-VN" sz="20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vi-VN" sz="2000" b="0" dirty="0">
                    <a:solidFill>
                      <a:srgbClr val="000000"/>
                    </a:solidFill>
                    <a:latin typeface="+mn-lt"/>
                  </a:rPr>
                  <a:t>Bước 2:</a:t>
                </a:r>
                <a:r>
                  <a:rPr lang="en-US" sz="2000" b="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vi-VN" sz="2000" b="0" dirty="0">
                    <a:solidFill>
                      <a:srgbClr val="000000"/>
                    </a:solidFill>
                    <a:latin typeface="+mn-lt"/>
                  </a:rPr>
                  <a:t>Tính tỉ số giữa khối lượng và thể tích tương ứng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ES" sz="2000" b="0"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s-ES" sz="2000" b="0">
                            <a:cs typeface="Times New Roman" panose="02020603050405020304" pitchFamily="18" charset="0"/>
                          </a:rPr>
                          <m:t>V</m:t>
                        </m:r>
                      </m:den>
                    </m:f>
                  </m:oMath>
                </a14:m>
                <a:r>
                  <a:rPr lang="vi-VN" sz="2000" b="0" dirty="0">
                    <a:solidFill>
                      <a:srgbClr val="000000"/>
                    </a:solidFill>
                    <a:latin typeface="+mn-lt"/>
                  </a:rPr>
                  <a:t>, ghi số liệu vào </a:t>
                </a:r>
                <a:r>
                  <a:rPr lang="en-US" sz="2000" b="0" dirty="0" err="1">
                    <a:solidFill>
                      <a:srgbClr val="000000"/>
                    </a:solidFill>
                    <a:latin typeface="+mn-lt"/>
                  </a:rPr>
                  <a:t>phiếu</a:t>
                </a:r>
                <a:r>
                  <a:rPr lang="en-US" sz="2000" b="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b="0" dirty="0" err="1">
                    <a:solidFill>
                      <a:srgbClr val="000000"/>
                    </a:solidFill>
                    <a:latin typeface="+mn-lt"/>
                  </a:rPr>
                  <a:t>học</a:t>
                </a:r>
                <a:r>
                  <a:rPr lang="en-US" sz="2000" b="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b="0" dirty="0" err="1">
                    <a:solidFill>
                      <a:srgbClr val="000000"/>
                    </a:solidFill>
                    <a:latin typeface="+mn-lt"/>
                  </a:rPr>
                  <a:t>tập</a:t>
                </a:r>
                <a:r>
                  <a:rPr lang="vi-VN" sz="2000" b="0" dirty="0">
                    <a:solidFill>
                      <a:srgbClr val="000000"/>
                    </a:solidFill>
                    <a:latin typeface="+mn-lt"/>
                  </a:rPr>
                  <a:t> theo mẫu Bảng 13.2.</a:t>
                </a:r>
                <a:br>
                  <a:rPr lang="vi-VN" sz="2000" b="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vi-VN" sz="2000" b="0" dirty="0">
                    <a:solidFill>
                      <a:srgbClr val="000000"/>
                    </a:solidFill>
                    <a:latin typeface="+mn-lt"/>
                  </a:rPr>
                  <a:t/>
                </a:r>
                <a:br>
                  <a:rPr lang="vi-VN" sz="2000" b="0" dirty="0">
                    <a:solidFill>
                      <a:srgbClr val="000000"/>
                    </a:solidFill>
                    <a:latin typeface="+mn-lt"/>
                  </a:rPr>
                </a:br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ECF0E146-F409-2E0E-385A-ADF9C705D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18" t="-81595" r="-927" b="-2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5FBD9EA-A329-02C3-3493-C84A0C1E73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3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D44A7F-6E7A-ACCF-8AFD-5037BFF8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tabLst>
                <a:tab pos="6172200" algn="r"/>
              </a:tabLst>
            </a:pPr>
            <a:r>
              <a:rPr lang="en-US" sz="200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ordia New" panose="020B0304020202020204" pitchFamily="34" charset="-34"/>
              </a:rPr>
              <a:t>Bảng 13.2. Tỉ số giữa khối lượng và thể tích của các vật làm từ các chất khác nhau</a:t>
            </a:r>
            <a:endParaRPr lang="en-US" sz="2000"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F0611-B309-8026-1C57-9A71687718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8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231986-6663-006E-6305-5103A462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9F20A-AE22-1690-E14C-4AE1D5F0FC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6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0C5BEC-725B-5A1D-3A6D-707B15B8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382E5-86D9-52A1-4640-549F85A3AF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5413" y="4430232"/>
            <a:ext cx="3707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ĐẶNG THỊ MINH KHA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4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88F313-389D-403D-DCE6-532AC563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>
                <a:solidFill>
                  <a:schemeClr val="accent4"/>
                </a:solidFill>
                <a:latin typeface="+mj-lt"/>
              </a:rPr>
              <a:t>Con quạ thông minh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EADB5-A7B6-4AAE-35E0-CF5318110C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68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964522-3172-4CDE-067B-D0F573FC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>
                <a:solidFill>
                  <a:schemeClr val="accent4"/>
                </a:solidFill>
                <a:latin typeface="+mj-lt"/>
              </a:rPr>
              <a:t>Con quạ thông minh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63ED4-A1A3-BF28-F24E-4B00505D32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05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4F6098-3D71-8DC0-CACF-8D3EB312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>
                <a:solidFill>
                  <a:schemeClr val="accent4"/>
                </a:solidFill>
                <a:latin typeface="+mj-lt"/>
              </a:rPr>
              <a:t>Con quạ thông minh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3178A-1DBB-8617-F297-6C749CC08C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89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52088E-44E4-BE9E-4985-F1AAD247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>
                <a:solidFill>
                  <a:schemeClr val="accent4"/>
                </a:solidFill>
                <a:latin typeface="+mj-lt"/>
              </a:rPr>
              <a:t>Con quạ thông minh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5F408-2B5A-AD64-9C8F-AFBBB35058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4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1DB507-BD79-F8E8-AB0A-BCD28D08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>
                <a:solidFill>
                  <a:schemeClr val="accent4"/>
                </a:solidFill>
                <a:latin typeface="+mj-lt"/>
              </a:rPr>
              <a:t>Con quạ thông minh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018CA-090B-57ED-3948-666BEC9CBD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89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531B57-AB03-B91F-7940-367C1BA7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757F2-93CC-5F6C-8268-FDC5E8E1F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DD2449-C843-09EF-EB56-3EDAB897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DCC2E-FA26-5328-4B5B-46D63993DB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9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78D97A-75AF-932E-487A-F4C3A223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A492E-AE76-2DD1-85C7-5680154868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290624" y="-1984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8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84D317-7BFA-4B0F-F866-59D5D3D9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EDFF7-DE2B-8CFA-BF8C-E6FA174BA2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2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1E68F2-13D4-CD9B-CC9E-588627310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89772-BD79-2ACD-ADB3-25FA29FF60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3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DD4A36-12CD-99D6-9F63-BD982F5D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>
                <a:latin typeface="+mj-lt"/>
              </a:rPr>
              <a:t>Trong đời sống, ta thường nói sắt nặng hơn lông vũ, sắt nặng hơn nhôm,… </a:t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Nói như thế có đúng không? </a:t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Làm thế nào để trả lời câu hỏi này?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6B84C-7987-E602-FA5F-FF768972B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0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CF5D6C-2581-0BED-8B6C-8E382CC7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68EDE-93F7-E7A4-3D4E-4E372F5CF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1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C29F51-E6B7-9E78-4EB1-0D48BCF8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B528E-999B-F9E6-D59D-15CFE8EBC2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3134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95</Words>
  <Application>Microsoft Office PowerPoint</Application>
  <PresentationFormat>On-screen Show (16:9)</PresentationFormat>
  <Paragraphs>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Cambria Math</vt:lpstr>
      <vt:lpstr>Cordia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đời sống, ta thường nói sắt nặng hơn lông vũ, sắt nặng hơn nhôm,…  Nói như thế có đúng không?  Làm thế nào để trả lời câu hỏi này?</vt:lpstr>
      <vt:lpstr>PowerPoint Presentation</vt:lpstr>
      <vt:lpstr>PowerPoint Presentation</vt:lpstr>
      <vt:lpstr>I – THÍ NGHIỆM</vt:lpstr>
      <vt:lpstr>Chuẩn bị:  Ba thỏi sắt có thể tích lần lượt là V1 = V, V2 = 2V, V3 = 3V;  Cân điện tử.   </vt:lpstr>
      <vt:lpstr>Tiến hành: Bước 1: Dùng cân điện tử để xác định khối lượng từng thỏi sắt tương ứng m1, m2, m3. Bước 2: Ghi số liệu, tính tỉ số khối lượng và thể tích "m" /"V"   tương ứng  vào phiếu học tập theo mẫu Bảng 13.1.  </vt:lpstr>
      <vt:lpstr>Bảng 13.1. Tỉ số giữa khối lượng và thể tích của ba thỏi sắt </vt:lpstr>
      <vt:lpstr>PowerPoint Presentation</vt:lpstr>
      <vt:lpstr>PowerPoint Presentation</vt:lpstr>
      <vt:lpstr>Chuẩn bị:  Ba thỏi sắt, nhôm, đồng có thể tích lần lượt là V1 = V2 = V3 = V;  Cân điện tử.   </vt:lpstr>
      <vt:lpstr>Tiến hành: Bước 1: Dùng cân điện tử để xác định khối lượng của thỏi sắt, nhôm, đồng tương ứng m1, m2, m3. Bước 2: Tính tỉ số giữa khối lượng và thể tích tương ứng "m" /"V" , ghi số liệu vào phiếu học tập theo mẫu Bảng 13.2.  </vt:lpstr>
      <vt:lpstr>Bảng 13.2. Tỉ số giữa khối lượng và thể tích của các vật làm từ các chất khác nhau</vt:lpstr>
      <vt:lpstr>PowerPoint Presentation</vt:lpstr>
      <vt:lpstr>Con quạ thông minh</vt:lpstr>
      <vt:lpstr>Con quạ thông minh</vt:lpstr>
      <vt:lpstr>Con quạ thông minh</vt:lpstr>
      <vt:lpstr>Con quạ thông minh</vt:lpstr>
      <vt:lpstr>Con quạ thông minh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baongochuynh230102@gmail.com</dc:creator>
  <cp:lastModifiedBy>GL</cp:lastModifiedBy>
  <cp:revision>3</cp:revision>
  <dcterms:created xsi:type="dcterms:W3CDTF">2025-01-11T05:04:13Z</dcterms:created>
  <dcterms:modified xsi:type="dcterms:W3CDTF">2025-02-06T07:44:10Z</dcterms:modified>
</cp:coreProperties>
</file>