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33"/>
  </p:notesMasterIdLst>
  <p:sldIdLst>
    <p:sldId id="470" r:id="rId2"/>
    <p:sldId id="494" r:id="rId3"/>
    <p:sldId id="569" r:id="rId4"/>
    <p:sldId id="570" r:id="rId5"/>
    <p:sldId id="571" r:id="rId6"/>
    <p:sldId id="584" r:id="rId7"/>
    <p:sldId id="574" r:id="rId8"/>
    <p:sldId id="575" r:id="rId9"/>
    <p:sldId id="576" r:id="rId10"/>
    <p:sldId id="556" r:id="rId11"/>
    <p:sldId id="578" r:id="rId12"/>
    <p:sldId id="579" r:id="rId13"/>
    <p:sldId id="580" r:id="rId14"/>
    <p:sldId id="582" r:id="rId15"/>
    <p:sldId id="583" r:id="rId16"/>
    <p:sldId id="572" r:id="rId17"/>
    <p:sldId id="585" r:id="rId18"/>
    <p:sldId id="586" r:id="rId19"/>
    <p:sldId id="587" r:id="rId20"/>
    <p:sldId id="588" r:id="rId21"/>
    <p:sldId id="589" r:id="rId22"/>
    <p:sldId id="590" r:id="rId23"/>
    <p:sldId id="591" r:id="rId24"/>
    <p:sldId id="592" r:id="rId25"/>
    <p:sldId id="593" r:id="rId26"/>
    <p:sldId id="594" r:id="rId27"/>
    <p:sldId id="595" r:id="rId28"/>
    <p:sldId id="596" r:id="rId29"/>
    <p:sldId id="597" r:id="rId30"/>
    <p:sldId id="600" r:id="rId31"/>
    <p:sldId id="599" r:id="rId32"/>
  </p:sldIdLst>
  <p:sldSz cx="12190413" cy="6859588"/>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7778" autoAdjust="0"/>
  </p:normalViewPr>
  <p:slideViewPr>
    <p:cSldViewPr snapToGrid="0" showGuides="1">
      <p:cViewPr varScale="1">
        <p:scale>
          <a:sx n="69" d="100"/>
          <a:sy n="69" d="100"/>
        </p:scale>
        <p:origin x="198"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2024/10/18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18/10/2024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18/10/2024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18/10/2024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18/10/2024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18/10/2024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18/10/2024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18/10/2024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18/10/2024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18/10/2024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18/10/2024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notesSlide" Target="../notesSlides/notesSlide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5" Type="http://schemas.openxmlformats.org/officeDocument/2006/relationships/tags" Target="../tags/tag8.xml"/><Relationship Id="rId4"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slide" Target="slide26.xml"/><Relationship Id="rId1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slide" Target="slide29.xml"/><Relationship Id="rId2" Type="http://schemas.microsoft.com/office/2007/relationships/media" Target="../media/media1.mp4"/><Relationship Id="rId16" Type="http://schemas.openxmlformats.org/officeDocument/2006/relationships/slide" Target="slide28.xml"/><Relationship Id="rId1" Type="http://schemas.openxmlformats.org/officeDocument/2006/relationships/video" Target="NULL" TargetMode="External"/><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slideLayout" Target="../slideLayouts/slideLayout13.xml"/><Relationship Id="rId15" Type="http://schemas.openxmlformats.org/officeDocument/2006/relationships/slide" Target="slide27.xml"/><Relationship Id="rId10" Type="http://schemas.openxmlformats.org/officeDocument/2006/relationships/image" Target="../media/image19.gif"/><Relationship Id="rId19" Type="http://schemas.openxmlformats.org/officeDocument/2006/relationships/slide" Target="slide31.xml"/><Relationship Id="rId4" Type="http://schemas.openxmlformats.org/officeDocument/2006/relationships/audio" Target="../media/media2.mp3"/><Relationship Id="rId9" Type="http://schemas.openxmlformats.org/officeDocument/2006/relationships/image" Target="../media/image18.gif"/><Relationship Id="rId1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25.xml"/><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25.xml"/><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w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0" y="688976"/>
            <a:ext cx="11697194" cy="3053330"/>
            <a:chOff x="3056549" y="543589"/>
            <a:chExt cx="6776395" cy="3053330"/>
          </a:xfrm>
        </p:grpSpPr>
        <p:sp>
          <p:nvSpPr>
            <p:cNvPr id="29" name="18"/>
            <p:cNvSpPr>
              <a:spLocks noChangeArrowheads="1"/>
            </p:cNvSpPr>
            <p:nvPr>
              <p:custDataLst>
                <p:tags r:id="rId1"/>
              </p:custDataLst>
            </p:nvPr>
          </p:nvSpPr>
          <p:spPr bwMode="auto">
            <a:xfrm>
              <a:off x="3056549" y="1934926"/>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716990" y="543589"/>
              <a:ext cx="4034833"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gr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6667">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46667">
                                          <p:cBhvr additive="base">
                                            <p:cTn id="7"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8" dur="75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ppt_x"/>
                                              </p:val>
                                            </p:tav>
                                            <p:tav tm="100000">
                                              <p:val>
                                                <p:strVal val="#ppt_x"/>
                                              </p:val>
                                            </p:tav>
                                          </p:tavLst>
                                        </p:anim>
                                        <p:anim calcmode="lin" valueType="num">
                                          <p:cBhvr additive="base">
                                            <p:cTn id="8" dur="75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783771"/>
            <a:ext cx="11054080" cy="325925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899874"/>
            <a:ext cx="10379704" cy="3027047"/>
          </a:xfrm>
          <a:prstGeom prst="rect">
            <a:avLst/>
          </a:prstGeom>
          <a:noFill/>
        </p:spPr>
        <p:txBody>
          <a:bodyPr wrap="square">
            <a:spAutoFit/>
          </a:bodyPr>
          <a:lstStyle/>
          <a:p>
            <a:pPr marL="0" marR="0" algn="just">
              <a:lnSpc>
                <a:spcPct val="107000"/>
              </a:lnSpc>
              <a:spcBef>
                <a:spcPts val="0"/>
              </a:spcBef>
              <a:spcAft>
                <a:spcPts val="300"/>
              </a:spcAft>
            </a:pPr>
            <a:r>
              <a:rPr lang="nl-NL" sz="3600" b="1"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4"/>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H_Number_1"/>
          <p:cNvSpPr/>
          <p:nvPr>
            <p:custDataLst>
              <p:tags r:id="rId1"/>
            </p:custDataLst>
          </p:nvPr>
        </p:nvSpPr>
        <p:spPr>
          <a:xfrm>
            <a:off x="893084" y="45788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sp>
        <p:nvSpPr>
          <p:cNvPr id="36" name="MH_Number_1"/>
          <p:cNvSpPr/>
          <p:nvPr>
            <p:custDataLst>
              <p:tags r:id="rId2"/>
            </p:custDataLst>
          </p:nvPr>
        </p:nvSpPr>
        <p:spPr>
          <a:xfrm>
            <a:off x="3673142" y="1128836"/>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4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4260389" y="1078491"/>
            <a:ext cx="5394250"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eaLnBrk="1" hangingPunct="1">
              <a:defRPr/>
            </a:pPr>
            <a:r>
              <a:rPr lang="en-US" altLang="zh-CN" sz="40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40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3673142" y="2388685"/>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4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4260389" y="2338097"/>
            <a:ext cx="5738634"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40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40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05858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1" fill="hold" nodeType="afterEffect" p14:presetBounceEnd="50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50000">
                                          <p:cBhvr additive="base">
                                            <p:cTn id="13"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3"/>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3077" r:id="rId4" imgW="1688367" imgH="393529" progId="Equation.DSMT4">
                  <p:embed/>
                </p:oleObj>
              </mc:Choice>
              <mc:Fallback>
                <p:oleObj r:id="rId4" imgW="1688367" imgH="393529"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1" fill="hold" nodeType="afterEffect" p14:presetBounceEnd="50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50000">
                                          <p:cBhvr additive="base">
                                            <p:cTn id="13"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2"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2"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63396" y="2159500"/>
            <a:ext cx="8263619" cy="4648286"/>
          </a:xfrm>
          <a:prstGeom prst="rect">
            <a:avLst/>
          </a:prstGeom>
        </p:spPr>
      </p:pic>
      <p:sp>
        <p:nvSpPr>
          <p:cNvPr id="3" name="Arrow: Right 2">
            <a:hlinkClick r:id="rId6"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2"/>
          <a:srcRect b="6729"/>
          <a:stretch/>
        </p:blipFill>
        <p:spPr>
          <a:xfrm>
            <a:off x="5614812" y="4169548"/>
            <a:ext cx="4087328"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1567806" cy="3754939"/>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32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2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32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32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55682" y="4471222"/>
            <a:ext cx="4045518" cy="2275604"/>
          </a:xfrm>
          <a:prstGeom prst="rect">
            <a:avLst/>
          </a:prstGeom>
        </p:spPr>
      </p:pic>
      <p:sp>
        <p:nvSpPr>
          <p:cNvPr id="3" name="Arrow: Right 2">
            <a:hlinkClick r:id="rId6"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1520556" cy="2829621"/>
          </a:xfrm>
          <a:prstGeom prst="rect">
            <a:avLst/>
          </a:prstGeom>
          <a:noFill/>
        </p:spPr>
        <p:txBody>
          <a:bodyPr wrap="square">
            <a:spAutoFit/>
          </a:bodyPr>
          <a:lstStyle/>
          <a:p>
            <a:pPr marL="0" marR="0" algn="just">
              <a:lnSpc>
                <a:spcPct val="107000"/>
              </a:lnSpc>
              <a:spcBef>
                <a:spcPts val="0"/>
              </a:spcBef>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2"/>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2"/>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1.Thể </a:t>
                </a:r>
                <a:r>
                  <a:rPr lang="en-US" sz="3200" dirty="0" err="1">
                    <a:solidFill>
                      <a:srgbClr val="000000"/>
                    </a:solidFill>
                    <a:effectLst/>
                    <a:ea typeface="Calibri" panose="020F0502020204030204" pitchFamily="34" charset="0"/>
                    <a:cs typeface="Arial" panose="020B0604020202020204" pitchFamily="34" charset="0"/>
                  </a:rPr>
                  <a:t>tích</a:t>
                </a:r>
                <a:r>
                  <a:rPr lang="en-US" sz="3200" dirty="0">
                    <a:solidFill>
                      <a:srgbClr val="000000"/>
                    </a:solidFill>
                    <a:effectLst/>
                    <a:ea typeface="Calibri" panose="020F0502020204030204" pitchFamily="34" charset="0"/>
                    <a:cs typeface="Arial" panose="020B0604020202020204" pitchFamily="34" charset="0"/>
                  </a:rPr>
                  <a:t> 1,5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ở 25 </a:t>
                </a:r>
                <a:r>
                  <a:rPr lang="en-US" sz="3200" baseline="30000" dirty="0" err="1">
                    <a:solidFill>
                      <a:srgbClr val="000000"/>
                    </a:solidFill>
                    <a:effectLst/>
                    <a:ea typeface="Calibri" panose="020F0502020204030204" pitchFamily="34" charset="0"/>
                    <a:cs typeface="Arial" panose="020B0604020202020204" pitchFamily="34" charset="0"/>
                  </a:rPr>
                  <a:t>o</a:t>
                </a:r>
                <a:r>
                  <a:rPr lang="en-US" sz="3200" dirty="0" err="1">
                    <a:solidFill>
                      <a:srgbClr val="000000"/>
                    </a:solidFill>
                    <a:effectLst/>
                    <a:ea typeface="Calibri" panose="020F0502020204030204" pitchFamily="34" charset="0"/>
                    <a:cs typeface="Arial" panose="020B0604020202020204" pitchFamily="34" charset="0"/>
                  </a:rPr>
                  <a:t>C</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và</a:t>
                </a:r>
                <a:r>
                  <a:rPr lang="en-US" sz="3200" dirty="0">
                    <a:solidFill>
                      <a:srgbClr val="000000"/>
                    </a:solidFill>
                    <a:effectLst/>
                    <a:ea typeface="Calibri" panose="020F0502020204030204" pitchFamily="34" charset="0"/>
                    <a:cs typeface="Arial" panose="020B0604020202020204" pitchFamily="34" charset="0"/>
                  </a:rPr>
                  <a:t> 1 bar </a:t>
                </a:r>
                <a:r>
                  <a:rPr lang="en-US" sz="3200" dirty="0" err="1">
                    <a:solidFill>
                      <a:srgbClr val="000000"/>
                    </a:solidFill>
                    <a:effectLst/>
                    <a:ea typeface="Calibri" panose="020F0502020204030204" pitchFamily="34" charset="0"/>
                    <a:cs typeface="Arial" panose="020B0604020202020204" pitchFamily="34" charset="0"/>
                  </a:rPr>
                  <a:t>là</a:t>
                </a:r>
                <a:endParaRPr lang="en-US" sz="3200" dirty="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V = n. 24,79 = 1,5. 24,79 = 37,185 (L)</a:t>
                </a:r>
                <a:endParaRPr lang="en-US" sz="3200" dirty="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2. </a:t>
                </a:r>
                <a:r>
                  <a:rPr lang="en-US" sz="3200" dirty="0" err="1">
                    <a:solidFill>
                      <a:srgbClr val="000000"/>
                    </a:solidFill>
                    <a:effectLst/>
                    <a:ea typeface="Calibri" panose="020F0502020204030204" pitchFamily="34" charset="0"/>
                    <a:cs typeface="Arial" panose="020B0604020202020204" pitchFamily="34" charset="0"/>
                  </a:rPr>
                  <a:t>Số</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hỗn</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hợp</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là</a:t>
                </a:r>
                <a:r>
                  <a:rPr lang="en-US" sz="3200" dirty="0">
                    <a:solidFill>
                      <a:srgbClr val="000000"/>
                    </a:solidFill>
                    <a:effectLst/>
                    <a:ea typeface="Calibri" panose="020F0502020204030204" pitchFamily="34" charset="0"/>
                    <a:cs typeface="Arial" panose="020B0604020202020204" pitchFamily="34" charset="0"/>
                  </a:rPr>
                  <a:t> 1+ 4 = 5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a:t>
                </a:r>
                <a:endParaRPr lang="en-US" sz="3200" dirty="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dirty="0" err="1">
                    <a:solidFill>
                      <a:srgbClr val="000000"/>
                    </a:solidFill>
                    <a:effectLst/>
                    <a:ea typeface="Calibri" panose="020F0502020204030204" pitchFamily="34" charset="0"/>
                    <a:cs typeface="Arial" panose="020B0604020202020204" pitchFamily="34" charset="0"/>
                  </a:rPr>
                  <a:t>Thể</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tích</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hỗn</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hợp</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thu</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được</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là</a:t>
                </a:r>
                <a:r>
                  <a:rPr lang="en-US" sz="3200" dirty="0">
                    <a:solidFill>
                      <a:srgbClr val="000000"/>
                    </a:solidFill>
                    <a:effectLst/>
                    <a:ea typeface="Calibri" panose="020F0502020204030204" pitchFamily="34" charset="0"/>
                    <a:cs typeface="Arial" panose="020B0604020202020204" pitchFamily="34" charset="0"/>
                  </a:rPr>
                  <a:t>:</a:t>
                </a:r>
                <a:endParaRPr lang="en-US" sz="3200" dirty="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V = n. 24,79 = 5. 24,79 = 123, 95 (L)</a:t>
                </a:r>
                <a:endParaRPr lang="en-US" sz="3200" dirty="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3. </a:t>
                </a:r>
                <a:r>
                  <a:rPr lang="en-US" sz="3200" dirty="0" err="1">
                    <a:solidFill>
                      <a:srgbClr val="000000"/>
                    </a:solidFill>
                    <a:effectLst/>
                    <a:ea typeface="Calibri" panose="020F0502020204030204" pitchFamily="34" charset="0"/>
                    <a:cs typeface="Arial" panose="020B0604020202020204" pitchFamily="34" charset="0"/>
                  </a:rPr>
                  <a:t>Số</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trong</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bình</a:t>
                </a:r>
                <a:r>
                  <a:rPr lang="en-US" sz="3200" dirty="0">
                    <a:solidFill>
                      <a:srgbClr val="000000"/>
                    </a:solidFill>
                    <a:effectLst/>
                    <a:ea typeface="Calibri" panose="020F0502020204030204" pitchFamily="34" charset="0"/>
                    <a:cs typeface="Arial" panose="020B0604020202020204" pitchFamily="34" charset="0"/>
                  </a:rPr>
                  <a:t> 500 mL ở </a:t>
                </a:r>
                <a:r>
                  <a:rPr lang="en-US" sz="3200" dirty="0" err="1">
                    <a:solidFill>
                      <a:srgbClr val="000000"/>
                    </a:solidFill>
                    <a:effectLst/>
                    <a:ea typeface="Calibri" panose="020F0502020204030204" pitchFamily="34" charset="0"/>
                    <a:cs typeface="Arial" panose="020B0604020202020204" pitchFamily="34" charset="0"/>
                  </a:rPr>
                  <a:t>đkc</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là</a:t>
                </a:r>
                <a:r>
                  <a:rPr lang="en-US" sz="3200" dirty="0">
                    <a:solidFill>
                      <a:srgbClr val="000000"/>
                    </a:solidFill>
                    <a:effectLst/>
                    <a:ea typeface="Calibri" panose="020F0502020204030204" pitchFamily="34" charset="0"/>
                    <a:cs typeface="Arial" panose="020B0604020202020204" pitchFamily="34" charset="0"/>
                  </a:rPr>
                  <a:t> </a:t>
                </a:r>
                <a:endParaRPr lang="en-US" sz="3200" dirty="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dirty="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dirty="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dirty="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dirty="0">
                    <a:effectLst/>
                    <a:ea typeface="Times New Roman" panose="02020603050405020304" pitchFamily="18" charset="0"/>
                    <a:cs typeface="Arial" panose="020B0604020202020204" pitchFamily="34" charset="0"/>
                  </a:rPr>
                  <a:t> 0,02 (</a:t>
                </a:r>
                <a:r>
                  <a:rPr lang="en-US" sz="3200" dirty="0" err="1">
                    <a:effectLst/>
                    <a:ea typeface="Times New Roman" panose="02020603050405020304" pitchFamily="18" charset="0"/>
                    <a:cs typeface="Arial" panose="020B0604020202020204" pitchFamily="34" charset="0"/>
                  </a:rPr>
                  <a:t>mol</a:t>
                </a:r>
                <a:r>
                  <a:rPr lang="en-US" sz="3200" dirty="0">
                    <a:effectLst/>
                    <a:ea typeface="Times New Roman" panose="02020603050405020304" pitchFamily="18" charset="0"/>
                    <a:cs typeface="Arial" panose="020B0604020202020204" pitchFamily="34" charset="0"/>
                  </a:rPr>
                  <a:t>)</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4"/>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1029" r:id="rId5" imgW="444307" imgH="393529" progId="Equation.DSMT4">
                  <p:embed/>
                </p:oleObj>
              </mc:Choice>
              <mc:Fallback>
                <p:oleObj r:id="rId5" imgW="444307"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3"/>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spid="_x0000_s2053" r:id="rId4" imgW="444307" imgH="393529" progId="Equation.DSMT4">
                  <p:embed/>
                </p:oleObj>
              </mc:Choice>
              <mc:Fallback>
                <p:oleObj r:id="rId4"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769465" y="1097157"/>
            <a:ext cx="7035517" cy="878430"/>
            <a:chOff x="-346844" y="3354661"/>
            <a:chExt cx="5799109" cy="724056"/>
          </a:xfrm>
        </p:grpSpPr>
        <p:sp>
          <p:nvSpPr>
            <p:cNvPr id="20" name="文本框 19"/>
            <p:cNvSpPr txBox="1"/>
            <p:nvPr/>
          </p:nvSpPr>
          <p:spPr>
            <a:xfrm>
              <a:off x="-346844" y="3354661"/>
              <a:ext cx="5799109" cy="684959"/>
            </a:xfrm>
            <a:prstGeom prst="rect">
              <a:avLst/>
            </a:prstGeom>
            <a:noFill/>
          </p:spPr>
          <p:txBody>
            <a:bodyPr wrap="none" rtlCol="0">
              <a:spAutoFit/>
            </a:bodyPr>
            <a:lstStyle/>
            <a:p>
              <a:pPr algn="ctr"/>
              <a:r>
                <a:rPr lang="en-US" altLang="zh-CN" sz="4800" b="1">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b="1"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66920" y="25707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43527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6876</TotalTime>
  <Words>1316</Words>
  <Application>Microsoft Office PowerPoint</Application>
  <PresentationFormat>Custom</PresentationFormat>
  <Paragraphs>235</Paragraphs>
  <Slides>31</Slides>
  <Notes>12</Notes>
  <HiddenSlides>0</HiddenSlides>
  <MMClips>4</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4" baseType="lpstr">
      <vt:lpstr>微软雅黑</vt:lpstr>
      <vt:lpstr>宋体</vt:lpstr>
      <vt:lpstr>Arial</vt:lpstr>
      <vt:lpstr>Calibri</vt:lpstr>
      <vt:lpstr>Cambria Math</vt:lpstr>
      <vt:lpstr>等线</vt:lpstr>
      <vt:lpstr>ITC Avant Garde Std Bk</vt:lpstr>
      <vt:lpstr>MStiffHei PRC UltraBold</vt:lpstr>
      <vt:lpstr>Tahoma</vt:lpstr>
      <vt:lpstr>Times New Roman</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4</cp:revision>
  <dcterms:created xsi:type="dcterms:W3CDTF">2015-12-01T09:06:39Z</dcterms:created>
  <dcterms:modified xsi:type="dcterms:W3CDTF">2024-10-18T00:07:19Z</dcterms:modified>
</cp:coreProperties>
</file>