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7" r:id="rId3"/>
    <p:sldMasterId id="2147483694" r:id="rId4"/>
  </p:sldMasterIdLst>
  <p:sldIdLst>
    <p:sldId id="257" r:id="rId5"/>
    <p:sldId id="323" r:id="rId6"/>
    <p:sldId id="297" r:id="rId7"/>
    <p:sldId id="298" r:id="rId8"/>
    <p:sldId id="315" r:id="rId9"/>
    <p:sldId id="317" r:id="rId10"/>
    <p:sldId id="319" r:id="rId11"/>
    <p:sldId id="321" r:id="rId12"/>
    <p:sldId id="325" r:id="rId13"/>
    <p:sldId id="302" r:id="rId14"/>
    <p:sldId id="304" r:id="rId15"/>
    <p:sldId id="351" r:id="rId16"/>
    <p:sldId id="340" r:id="rId17"/>
    <p:sldId id="341" r:id="rId18"/>
    <p:sldId id="342" r:id="rId19"/>
    <p:sldId id="343" r:id="rId20"/>
    <p:sldId id="344" r:id="rId21"/>
    <p:sldId id="345" r:id="rId22"/>
    <p:sldId id="346" r:id="rId23"/>
    <p:sldId id="347" r:id="rId24"/>
    <p:sldId id="348" r:id="rId25"/>
    <p:sldId id="349" r:id="rId26"/>
    <p:sldId id="350" r:id="rId27"/>
    <p:sldId id="26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7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75154C4-6723-4F45-99DE-C738164DC9E8}" type="datetimeFigureOut">
              <a:rPr lang="en-US"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229131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5154C4-6723-4F45-99DE-C738164DC9E8}" type="datetimeFigureOut">
              <a:rPr lang="en-US"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281440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5154C4-6723-4F45-99DE-C738164DC9E8}" type="datetimeFigureOut">
              <a:rPr lang="en-US"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718542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8467"/>
            <a:ext cx="12192000" cy="6866467"/>
            <a:chOff x="0" y="-8467"/>
            <a:chExt cx="12192000" cy="6866467"/>
          </a:xfrm>
        </p:grpSpPr>
        <p:cxnSp>
          <p:nvCxnSpPr>
            <p:cNvPr id="5" name="Straight Connector 4"/>
            <p:cNvCxnSpPr/>
            <p:nvPr/>
          </p:nvCxnSpPr>
          <p:spPr>
            <a:xfrm>
              <a:off x="9370484"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425267" y="3680884"/>
              <a:ext cx="4764617" cy="317711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717" y="-8467"/>
              <a:ext cx="1289049"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8933" y="-8467"/>
              <a:ext cx="1248833"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p:cNvSpPr/>
            <p:nvPr/>
          </p:nvSpPr>
          <p:spPr>
            <a:xfrm>
              <a:off x="10371667" y="3589867"/>
              <a:ext cx="1818217"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rot="10800000">
              <a:off x="0" y="0"/>
              <a:ext cx="842433" cy="5666318"/>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C40E2683-9613-4EC5-8D52-7AF00B90788A}" type="slidenum">
              <a:rPr lang="en-US" altLang="en-US"/>
              <a:pPr>
                <a:defRPr/>
              </a:pPr>
              <a:t>‹#›</a:t>
            </a:fld>
            <a:endParaRPr lang="en-US" altLang="en-US"/>
          </a:p>
        </p:txBody>
      </p:sp>
    </p:spTree>
    <p:extLst>
      <p:ext uri="{BB962C8B-B14F-4D97-AF65-F5344CB8AC3E}">
        <p14:creationId xmlns:p14="http://schemas.microsoft.com/office/powerpoint/2010/main" val="139647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0AFCD0-26E1-4390-A72F-7238657D24FD}" type="slidenum">
              <a:rPr lang="en-US" altLang="en-US"/>
              <a:pPr>
                <a:defRPr/>
              </a:pPr>
              <a:t>‹#›</a:t>
            </a:fld>
            <a:endParaRPr lang="en-US" altLang="en-US"/>
          </a:p>
        </p:txBody>
      </p:sp>
    </p:spTree>
    <p:extLst>
      <p:ext uri="{BB962C8B-B14F-4D97-AF65-F5344CB8AC3E}">
        <p14:creationId xmlns:p14="http://schemas.microsoft.com/office/powerpoint/2010/main" val="807920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CA26FC-DBAB-4C62-8B78-9204C3239AEF}" type="slidenum">
              <a:rPr lang="en-US" altLang="en-US"/>
              <a:pPr>
                <a:defRPr/>
              </a:pPr>
              <a:t>‹#›</a:t>
            </a:fld>
            <a:endParaRPr lang="en-US" altLang="en-US"/>
          </a:p>
        </p:txBody>
      </p:sp>
    </p:spTree>
    <p:extLst>
      <p:ext uri="{BB962C8B-B14F-4D97-AF65-F5344CB8AC3E}">
        <p14:creationId xmlns:p14="http://schemas.microsoft.com/office/powerpoint/2010/main" val="814239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90"/>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F60514-0296-4029-B5B4-B3F6A94CBD53}" type="slidenum">
              <a:rPr lang="en-US" altLang="en-US"/>
              <a:pPr>
                <a:defRPr/>
              </a:pPr>
              <a:t>‹#›</a:t>
            </a:fld>
            <a:endParaRPr lang="en-US" altLang="en-US"/>
          </a:p>
        </p:txBody>
      </p:sp>
    </p:spTree>
    <p:extLst>
      <p:ext uri="{BB962C8B-B14F-4D97-AF65-F5344CB8AC3E}">
        <p14:creationId xmlns:p14="http://schemas.microsoft.com/office/powerpoint/2010/main" val="4260691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6"/>
            <a:ext cx="4185617" cy="330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E7E6D8-E778-4C00-9434-9CCFF95A00F8}" type="slidenum">
              <a:rPr lang="en-US" altLang="en-US"/>
              <a:pPr>
                <a:defRPr/>
              </a:pPr>
              <a:t>‹#›</a:t>
            </a:fld>
            <a:endParaRPr lang="en-US" altLang="en-US"/>
          </a:p>
        </p:txBody>
      </p:sp>
    </p:spTree>
    <p:extLst>
      <p:ext uri="{BB962C8B-B14F-4D97-AF65-F5344CB8AC3E}">
        <p14:creationId xmlns:p14="http://schemas.microsoft.com/office/powerpoint/2010/main" val="3377360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2DD086-7AFF-4347-9197-E320AE0A2A12}" type="slidenum">
              <a:rPr lang="en-US" altLang="en-US"/>
              <a:pPr>
                <a:defRPr/>
              </a:pPr>
              <a:t>‹#›</a:t>
            </a:fld>
            <a:endParaRPr lang="en-US" altLang="en-US"/>
          </a:p>
        </p:txBody>
      </p:sp>
    </p:spTree>
    <p:extLst>
      <p:ext uri="{BB962C8B-B14F-4D97-AF65-F5344CB8AC3E}">
        <p14:creationId xmlns:p14="http://schemas.microsoft.com/office/powerpoint/2010/main" val="3586186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256B43E-5FF5-45D2-93AC-F5A5DDBBA39E}" type="slidenum">
              <a:rPr lang="en-US" altLang="en-US"/>
              <a:pPr>
                <a:defRPr/>
              </a:pPr>
              <a:t>‹#›</a:t>
            </a:fld>
            <a:endParaRPr lang="en-US" altLang="en-US"/>
          </a:p>
        </p:txBody>
      </p:sp>
    </p:spTree>
    <p:extLst>
      <p:ext uri="{BB962C8B-B14F-4D97-AF65-F5344CB8AC3E}">
        <p14:creationId xmlns:p14="http://schemas.microsoft.com/office/powerpoint/2010/main" val="2555330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7"/>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4"/>
            <a:ext cx="4513541" cy="5526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70"/>
            <a:ext cx="3854528" cy="2584449"/>
          </a:xfrm>
        </p:spPr>
        <p:txBody>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7B50B0-A544-454D-A3DD-E74FAEC101D0}" type="slidenum">
              <a:rPr lang="en-US" altLang="en-US"/>
              <a:pPr>
                <a:defRPr/>
              </a:pPr>
              <a:t>‹#›</a:t>
            </a:fld>
            <a:endParaRPr lang="en-US" altLang="en-US"/>
          </a:p>
        </p:txBody>
      </p:sp>
    </p:spTree>
    <p:extLst>
      <p:ext uri="{BB962C8B-B14F-4D97-AF65-F5344CB8AC3E}">
        <p14:creationId xmlns:p14="http://schemas.microsoft.com/office/powerpoint/2010/main" val="76866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5154C4-6723-4F45-99DE-C738164DC9E8}" type="datetimeFigureOut">
              <a:rPr lang="en-US"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39557448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1"/>
            <a:ext cx="8596668" cy="3845719"/>
          </a:xfrm>
        </p:spPr>
        <p:txBody>
          <a:bodyPr rtlCol="0">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5" y="5367339"/>
            <a:ext cx="8596667" cy="674024"/>
          </a:xfrm>
        </p:spPr>
        <p:txBody>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E42FFA-BB51-44F1-AFB5-E162E04F488D}" type="slidenum">
              <a:rPr lang="en-US" altLang="en-US"/>
              <a:pPr>
                <a:defRPr/>
              </a:pPr>
              <a:t>‹#›</a:t>
            </a:fld>
            <a:endParaRPr lang="en-US" altLang="en-US"/>
          </a:p>
        </p:txBody>
      </p:sp>
    </p:spTree>
    <p:extLst>
      <p:ext uri="{BB962C8B-B14F-4D97-AF65-F5344CB8AC3E}">
        <p14:creationId xmlns:p14="http://schemas.microsoft.com/office/powerpoint/2010/main" val="22739517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3"/>
          </a:xfrm>
        </p:spPr>
        <p:txBody>
          <a:bodyPr anchor="ct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FB97B7-3A66-4F0E-B7AE-4A4FB371E090}" type="slidenum">
              <a:rPr lang="en-US" altLang="en-US"/>
              <a:pPr>
                <a:defRPr/>
              </a:pPr>
              <a:t>‹#›</a:t>
            </a:fld>
            <a:endParaRPr lang="en-US" altLang="en-US"/>
          </a:p>
        </p:txBody>
      </p:sp>
    </p:spTree>
    <p:extLst>
      <p:ext uri="{BB962C8B-B14F-4D97-AF65-F5344CB8AC3E}">
        <p14:creationId xmlns:p14="http://schemas.microsoft.com/office/powerpoint/2010/main" val="40478296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867" y="789518"/>
            <a:ext cx="609600" cy="586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2117" y="2887133"/>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endParaRPr lang="en-US" altLang="en-US" sz="2000">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3"/>
          </a:xfrm>
        </p:spPr>
        <p:txBody>
          <a:bodyPr anchor="ct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1EB3009A-6444-4115-ACD1-47D3276BC74C}" type="slidenum">
              <a:rPr lang="en-US" altLang="en-US"/>
              <a:pPr>
                <a:defRPr/>
              </a:pPr>
              <a:t>‹#›</a:t>
            </a:fld>
            <a:endParaRPr lang="en-US" altLang="en-US"/>
          </a:p>
        </p:txBody>
      </p:sp>
    </p:spTree>
    <p:extLst>
      <p:ext uri="{BB962C8B-B14F-4D97-AF65-F5344CB8AC3E}">
        <p14:creationId xmlns:p14="http://schemas.microsoft.com/office/powerpoint/2010/main" val="21282355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9"/>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62C6CF-4187-491C-94A7-8DEBD4DA1F5F}" type="slidenum">
              <a:rPr lang="en-US" altLang="en-US"/>
              <a:pPr>
                <a:defRPr/>
              </a:pPr>
              <a:t>‹#›</a:t>
            </a:fld>
            <a:endParaRPr lang="en-US" altLang="en-US"/>
          </a:p>
        </p:txBody>
      </p:sp>
    </p:spTree>
    <p:extLst>
      <p:ext uri="{BB962C8B-B14F-4D97-AF65-F5344CB8AC3E}">
        <p14:creationId xmlns:p14="http://schemas.microsoft.com/office/powerpoint/2010/main" val="21633800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867" y="789518"/>
            <a:ext cx="609600" cy="586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2117" y="2887133"/>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E755784D-0735-4634-8661-0BA2EC745C01}" type="slidenum">
              <a:rPr lang="en-US" altLang="en-US"/>
              <a:pPr>
                <a:defRPr/>
              </a:pPr>
              <a:t>‹#›</a:t>
            </a:fld>
            <a:endParaRPr lang="en-US" altLang="en-US"/>
          </a:p>
        </p:txBody>
      </p:sp>
    </p:spTree>
    <p:extLst>
      <p:ext uri="{BB962C8B-B14F-4D97-AF65-F5344CB8AC3E}">
        <p14:creationId xmlns:p14="http://schemas.microsoft.com/office/powerpoint/2010/main" val="2983028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AB9C94B-2206-4B3C-A7B4-FE1E1E5C55FD}" type="slidenum">
              <a:rPr lang="en-US" altLang="en-US"/>
              <a:pPr>
                <a:defRPr/>
              </a:pPr>
              <a:t>‹#›</a:t>
            </a:fld>
            <a:endParaRPr lang="en-US" altLang="en-US"/>
          </a:p>
        </p:txBody>
      </p:sp>
    </p:spTree>
    <p:extLst>
      <p:ext uri="{BB962C8B-B14F-4D97-AF65-F5344CB8AC3E}">
        <p14:creationId xmlns:p14="http://schemas.microsoft.com/office/powerpoint/2010/main" val="40097217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A75677-7E3D-4E67-819B-6DD23B7F8F40}" type="slidenum">
              <a:rPr lang="en-US" altLang="en-US"/>
              <a:pPr>
                <a:defRPr/>
              </a:pPr>
              <a:t>‹#›</a:t>
            </a:fld>
            <a:endParaRPr lang="en-US" altLang="en-US"/>
          </a:p>
        </p:txBody>
      </p:sp>
    </p:spTree>
    <p:extLst>
      <p:ext uri="{BB962C8B-B14F-4D97-AF65-F5344CB8AC3E}">
        <p14:creationId xmlns:p14="http://schemas.microsoft.com/office/powerpoint/2010/main" val="876882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2849F5-08C5-4723-9107-F6EA5A4AEF10}" type="slidenum">
              <a:rPr lang="en-US" altLang="en-US"/>
              <a:pPr>
                <a:defRPr/>
              </a:pPr>
              <a:t>‹#›</a:t>
            </a:fld>
            <a:endParaRPr lang="en-US" altLang="en-US"/>
          </a:p>
        </p:txBody>
      </p:sp>
    </p:spTree>
    <p:extLst>
      <p:ext uri="{BB962C8B-B14F-4D97-AF65-F5344CB8AC3E}">
        <p14:creationId xmlns:p14="http://schemas.microsoft.com/office/powerpoint/2010/main" val="28433061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8467"/>
            <a:ext cx="12192000" cy="6866467"/>
            <a:chOff x="0" y="-8467"/>
            <a:chExt cx="12192000" cy="6866467"/>
          </a:xfrm>
        </p:grpSpPr>
        <p:cxnSp>
          <p:nvCxnSpPr>
            <p:cNvPr id="5" name="Straight Connector 4"/>
            <p:cNvCxnSpPr/>
            <p:nvPr/>
          </p:nvCxnSpPr>
          <p:spPr>
            <a:xfrm>
              <a:off x="9370484"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425267" y="3680884"/>
              <a:ext cx="4764617" cy="317711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717" y="-8467"/>
              <a:ext cx="1289049"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8933" y="-8467"/>
              <a:ext cx="1248833"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p:cNvSpPr/>
            <p:nvPr/>
          </p:nvSpPr>
          <p:spPr>
            <a:xfrm>
              <a:off x="10371667" y="3589867"/>
              <a:ext cx="1818217"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rot="10800000">
              <a:off x="0" y="0"/>
              <a:ext cx="842433" cy="5666318"/>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C40E2683-9613-4EC5-8D52-7AF00B90788A}" type="slidenum">
              <a:rPr lang="en-US" altLang="en-US"/>
              <a:pPr>
                <a:defRPr/>
              </a:pPr>
              <a:t>‹#›</a:t>
            </a:fld>
            <a:endParaRPr lang="en-US" altLang="en-US"/>
          </a:p>
        </p:txBody>
      </p:sp>
    </p:spTree>
    <p:extLst>
      <p:ext uri="{BB962C8B-B14F-4D97-AF65-F5344CB8AC3E}">
        <p14:creationId xmlns:p14="http://schemas.microsoft.com/office/powerpoint/2010/main" val="23603549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0AFCD0-26E1-4390-A72F-7238657D24FD}" type="slidenum">
              <a:rPr lang="en-US" altLang="en-US"/>
              <a:pPr>
                <a:defRPr/>
              </a:pPr>
              <a:t>‹#›</a:t>
            </a:fld>
            <a:endParaRPr lang="en-US" altLang="en-US"/>
          </a:p>
        </p:txBody>
      </p:sp>
    </p:spTree>
    <p:extLst>
      <p:ext uri="{BB962C8B-B14F-4D97-AF65-F5344CB8AC3E}">
        <p14:creationId xmlns:p14="http://schemas.microsoft.com/office/powerpoint/2010/main" val="423169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5154C4-6723-4F45-99DE-C738164DC9E8}" type="datetimeFigureOut">
              <a:rPr lang="en-US"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12342536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CA26FC-DBAB-4C62-8B78-9204C3239AEF}" type="slidenum">
              <a:rPr lang="en-US" altLang="en-US"/>
              <a:pPr>
                <a:defRPr/>
              </a:pPr>
              <a:t>‹#›</a:t>
            </a:fld>
            <a:endParaRPr lang="en-US" altLang="en-US"/>
          </a:p>
        </p:txBody>
      </p:sp>
    </p:spTree>
    <p:extLst>
      <p:ext uri="{BB962C8B-B14F-4D97-AF65-F5344CB8AC3E}">
        <p14:creationId xmlns:p14="http://schemas.microsoft.com/office/powerpoint/2010/main" val="19189603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90"/>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F60514-0296-4029-B5B4-B3F6A94CBD53}" type="slidenum">
              <a:rPr lang="en-US" altLang="en-US"/>
              <a:pPr>
                <a:defRPr/>
              </a:pPr>
              <a:t>‹#›</a:t>
            </a:fld>
            <a:endParaRPr lang="en-US" altLang="en-US"/>
          </a:p>
        </p:txBody>
      </p:sp>
    </p:spTree>
    <p:extLst>
      <p:ext uri="{BB962C8B-B14F-4D97-AF65-F5344CB8AC3E}">
        <p14:creationId xmlns:p14="http://schemas.microsoft.com/office/powerpoint/2010/main" val="28749453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6"/>
            <a:ext cx="4185617" cy="3304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E7E6D8-E778-4C00-9434-9CCFF95A00F8}" type="slidenum">
              <a:rPr lang="en-US" altLang="en-US"/>
              <a:pPr>
                <a:defRPr/>
              </a:pPr>
              <a:t>‹#›</a:t>
            </a:fld>
            <a:endParaRPr lang="en-US" altLang="en-US"/>
          </a:p>
        </p:txBody>
      </p:sp>
    </p:spTree>
    <p:extLst>
      <p:ext uri="{BB962C8B-B14F-4D97-AF65-F5344CB8AC3E}">
        <p14:creationId xmlns:p14="http://schemas.microsoft.com/office/powerpoint/2010/main" val="1673741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B2DD086-7AFF-4347-9197-E320AE0A2A12}" type="slidenum">
              <a:rPr lang="en-US" altLang="en-US"/>
              <a:pPr>
                <a:defRPr/>
              </a:pPr>
              <a:t>‹#›</a:t>
            </a:fld>
            <a:endParaRPr lang="en-US" altLang="en-US"/>
          </a:p>
        </p:txBody>
      </p:sp>
    </p:spTree>
    <p:extLst>
      <p:ext uri="{BB962C8B-B14F-4D97-AF65-F5344CB8AC3E}">
        <p14:creationId xmlns:p14="http://schemas.microsoft.com/office/powerpoint/2010/main" val="21003495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256B43E-5FF5-45D2-93AC-F5A5DDBBA39E}" type="slidenum">
              <a:rPr lang="en-US" altLang="en-US"/>
              <a:pPr>
                <a:defRPr/>
              </a:pPr>
              <a:t>‹#›</a:t>
            </a:fld>
            <a:endParaRPr lang="en-US" altLang="en-US"/>
          </a:p>
        </p:txBody>
      </p:sp>
    </p:spTree>
    <p:extLst>
      <p:ext uri="{BB962C8B-B14F-4D97-AF65-F5344CB8AC3E}">
        <p14:creationId xmlns:p14="http://schemas.microsoft.com/office/powerpoint/2010/main" val="36772793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7"/>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4"/>
            <a:ext cx="4513541" cy="5526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70"/>
            <a:ext cx="3854528" cy="2584449"/>
          </a:xfrm>
        </p:spPr>
        <p:txBody>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7B50B0-A544-454D-A3DD-E74FAEC101D0}" type="slidenum">
              <a:rPr lang="en-US" altLang="en-US"/>
              <a:pPr>
                <a:defRPr/>
              </a:pPr>
              <a:t>‹#›</a:t>
            </a:fld>
            <a:endParaRPr lang="en-US" altLang="en-US"/>
          </a:p>
        </p:txBody>
      </p:sp>
    </p:spTree>
    <p:extLst>
      <p:ext uri="{BB962C8B-B14F-4D97-AF65-F5344CB8AC3E}">
        <p14:creationId xmlns:p14="http://schemas.microsoft.com/office/powerpoint/2010/main" val="22267173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1"/>
            <a:ext cx="8596668" cy="3845719"/>
          </a:xfrm>
        </p:spPr>
        <p:txBody>
          <a:bodyPr rtlCol="0">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7335" y="5367339"/>
            <a:ext cx="8596667" cy="674024"/>
          </a:xfrm>
        </p:spPr>
        <p:txBody>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E42FFA-BB51-44F1-AFB5-E162E04F488D}" type="slidenum">
              <a:rPr lang="en-US" altLang="en-US"/>
              <a:pPr>
                <a:defRPr/>
              </a:pPr>
              <a:t>‹#›</a:t>
            </a:fld>
            <a:endParaRPr lang="en-US" altLang="en-US"/>
          </a:p>
        </p:txBody>
      </p:sp>
    </p:spTree>
    <p:extLst>
      <p:ext uri="{BB962C8B-B14F-4D97-AF65-F5344CB8AC3E}">
        <p14:creationId xmlns:p14="http://schemas.microsoft.com/office/powerpoint/2010/main" val="20285220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3"/>
          </a:xfrm>
        </p:spPr>
        <p:txBody>
          <a:bodyPr anchor="ct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FB97B7-3A66-4F0E-B7AE-4A4FB371E090}" type="slidenum">
              <a:rPr lang="en-US" altLang="en-US"/>
              <a:pPr>
                <a:defRPr/>
              </a:pPr>
              <a:t>‹#›</a:t>
            </a:fld>
            <a:endParaRPr lang="en-US" altLang="en-US"/>
          </a:p>
        </p:txBody>
      </p:sp>
    </p:spTree>
    <p:extLst>
      <p:ext uri="{BB962C8B-B14F-4D97-AF65-F5344CB8AC3E}">
        <p14:creationId xmlns:p14="http://schemas.microsoft.com/office/powerpoint/2010/main" val="14785019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867" y="789518"/>
            <a:ext cx="609600" cy="586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2117" y="2887133"/>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endParaRPr lang="en-US" altLang="en-US" sz="2000">
              <a:solidFill>
                <a:srgbClr val="C0E474"/>
              </a:solidFill>
              <a:latin typeface="Arial" panose="020B0604020202020204" pitchFamily="34" charset="0"/>
            </a:endParaRPr>
          </a:p>
        </p:txBody>
      </p:sp>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3"/>
          </a:xfrm>
        </p:spPr>
        <p:txBody>
          <a:bodyPr anchor="ct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1EB3009A-6444-4115-ACD1-47D3276BC74C}" type="slidenum">
              <a:rPr lang="en-US" altLang="en-US"/>
              <a:pPr>
                <a:defRPr/>
              </a:pPr>
              <a:t>‹#›</a:t>
            </a:fld>
            <a:endParaRPr lang="en-US" altLang="en-US"/>
          </a:p>
        </p:txBody>
      </p:sp>
    </p:spTree>
    <p:extLst>
      <p:ext uri="{BB962C8B-B14F-4D97-AF65-F5344CB8AC3E}">
        <p14:creationId xmlns:p14="http://schemas.microsoft.com/office/powerpoint/2010/main" val="42448937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9"/>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62C6CF-4187-491C-94A7-8DEBD4DA1F5F}" type="slidenum">
              <a:rPr lang="en-US" altLang="en-US"/>
              <a:pPr>
                <a:defRPr/>
              </a:pPr>
              <a:t>‹#›</a:t>
            </a:fld>
            <a:endParaRPr lang="en-US" altLang="en-US"/>
          </a:p>
        </p:txBody>
      </p:sp>
    </p:spTree>
    <p:extLst>
      <p:ext uri="{BB962C8B-B14F-4D97-AF65-F5344CB8AC3E}">
        <p14:creationId xmlns:p14="http://schemas.microsoft.com/office/powerpoint/2010/main" val="413671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5154C4-6723-4F45-99DE-C738164DC9E8}" type="datetimeFigureOut">
              <a:rPr lang="en-US"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32038458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867" y="789518"/>
            <a:ext cx="609600" cy="586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6" name="TextBox 5"/>
          <p:cNvSpPr txBox="1">
            <a:spLocks noChangeArrowheads="1"/>
          </p:cNvSpPr>
          <p:nvPr/>
        </p:nvSpPr>
        <p:spPr bwMode="auto">
          <a:xfrm>
            <a:off x="8892117" y="2887133"/>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defRPr/>
            </a:pPr>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E755784D-0735-4634-8661-0BA2EC745C01}" type="slidenum">
              <a:rPr lang="en-US" altLang="en-US"/>
              <a:pPr>
                <a:defRPr/>
              </a:pPr>
              <a:t>‹#›</a:t>
            </a:fld>
            <a:endParaRPr lang="en-US" altLang="en-US"/>
          </a:p>
        </p:txBody>
      </p:sp>
    </p:spTree>
    <p:extLst>
      <p:ext uri="{BB962C8B-B14F-4D97-AF65-F5344CB8AC3E}">
        <p14:creationId xmlns:p14="http://schemas.microsoft.com/office/powerpoint/2010/main" val="35104962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AB9C94B-2206-4B3C-A7B4-FE1E1E5C55FD}" type="slidenum">
              <a:rPr lang="en-US" altLang="en-US"/>
              <a:pPr>
                <a:defRPr/>
              </a:pPr>
              <a:t>‹#›</a:t>
            </a:fld>
            <a:endParaRPr lang="en-US" altLang="en-US"/>
          </a:p>
        </p:txBody>
      </p:sp>
    </p:spTree>
    <p:extLst>
      <p:ext uri="{BB962C8B-B14F-4D97-AF65-F5344CB8AC3E}">
        <p14:creationId xmlns:p14="http://schemas.microsoft.com/office/powerpoint/2010/main" val="26715411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A75677-7E3D-4E67-819B-6DD23B7F8F40}" type="slidenum">
              <a:rPr lang="en-US" altLang="en-US"/>
              <a:pPr>
                <a:defRPr/>
              </a:pPr>
              <a:t>‹#›</a:t>
            </a:fld>
            <a:endParaRPr lang="en-US" altLang="en-US"/>
          </a:p>
        </p:txBody>
      </p:sp>
    </p:spTree>
    <p:extLst>
      <p:ext uri="{BB962C8B-B14F-4D97-AF65-F5344CB8AC3E}">
        <p14:creationId xmlns:p14="http://schemas.microsoft.com/office/powerpoint/2010/main" val="5169491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2849F5-08C5-4723-9107-F6EA5A4AEF10}" type="slidenum">
              <a:rPr lang="en-US" altLang="en-US"/>
              <a:pPr>
                <a:defRPr/>
              </a:pPr>
              <a:t>‹#›</a:t>
            </a:fld>
            <a:endParaRPr lang="en-US" altLang="en-US"/>
          </a:p>
        </p:txBody>
      </p:sp>
    </p:spTree>
    <p:extLst>
      <p:ext uri="{BB962C8B-B14F-4D97-AF65-F5344CB8AC3E}">
        <p14:creationId xmlns:p14="http://schemas.microsoft.com/office/powerpoint/2010/main" val="38123385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41D0706A-A8BA-475E-ACEE-6E1FB48E5499}" type="datetimeFigureOut">
              <a:rPr lang="en-US"/>
              <a:pPr>
                <a:defRPr/>
              </a:pPr>
              <a:t>09/11/2021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A896CB-A218-4379-8C2A-7197B84FBC7D}" type="slidenum">
              <a:rPr lang="en-US"/>
              <a:pPr>
                <a:defRPr/>
              </a:pPr>
              <a:t>‹#›</a:t>
            </a:fld>
            <a:endParaRPr lang="en-US"/>
          </a:p>
        </p:txBody>
      </p:sp>
    </p:spTree>
    <p:extLst>
      <p:ext uri="{BB962C8B-B14F-4D97-AF65-F5344CB8AC3E}">
        <p14:creationId xmlns:p14="http://schemas.microsoft.com/office/powerpoint/2010/main" val="3780148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A11B737-11E9-4774-B11C-750A96242DE7}" type="datetimeFigureOut">
              <a:rPr lang="en-US"/>
              <a:pPr>
                <a:defRPr/>
              </a:pPr>
              <a:t>09/11/2021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2FC6F2-F01C-458B-9E36-ABA350A65A69}" type="slidenum">
              <a:rPr lang="en-US"/>
              <a:pPr>
                <a:defRPr/>
              </a:pPr>
              <a:t>‹#›</a:t>
            </a:fld>
            <a:endParaRPr lang="en-US"/>
          </a:p>
        </p:txBody>
      </p:sp>
    </p:spTree>
    <p:extLst>
      <p:ext uri="{BB962C8B-B14F-4D97-AF65-F5344CB8AC3E}">
        <p14:creationId xmlns:p14="http://schemas.microsoft.com/office/powerpoint/2010/main" val="210174606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3CE4DACA-6B78-485A-86D0-656C0FB99CB0}" type="datetimeFigureOut">
              <a:rPr lang="en-US"/>
              <a:pPr>
                <a:defRPr/>
              </a:pPr>
              <a:t>09/11/2021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85EE15-D00D-47E6-BE87-BF204407FB9B}" type="slidenum">
              <a:rPr lang="en-US"/>
              <a:pPr>
                <a:defRPr/>
              </a:pPr>
              <a:t>‹#›</a:t>
            </a:fld>
            <a:endParaRPr lang="en-US"/>
          </a:p>
        </p:txBody>
      </p:sp>
    </p:spTree>
    <p:extLst>
      <p:ext uri="{BB962C8B-B14F-4D97-AF65-F5344CB8AC3E}">
        <p14:creationId xmlns:p14="http://schemas.microsoft.com/office/powerpoint/2010/main" val="42714942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A4F6E14-4EAF-4D24-B255-D60B97936B3C}" type="datetimeFigureOut">
              <a:rPr lang="en-US"/>
              <a:pPr>
                <a:defRPr/>
              </a:pPr>
              <a:t>09/11/2021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4809C35-54B0-4F48-AFD5-7E2E49C580F3}" type="slidenum">
              <a:rPr lang="en-US"/>
              <a:pPr>
                <a:defRPr/>
              </a:pPr>
              <a:t>‹#›</a:t>
            </a:fld>
            <a:endParaRPr lang="en-US"/>
          </a:p>
        </p:txBody>
      </p:sp>
    </p:spTree>
    <p:extLst>
      <p:ext uri="{BB962C8B-B14F-4D97-AF65-F5344CB8AC3E}">
        <p14:creationId xmlns:p14="http://schemas.microsoft.com/office/powerpoint/2010/main" val="4675285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F963B2CC-8E03-46FB-B7EC-1D03843F6BD7}" type="datetimeFigureOut">
              <a:rPr lang="en-US"/>
              <a:pPr>
                <a:defRPr/>
              </a:pPr>
              <a:t>09/11/2021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A66DABF-DC9D-4160-B52C-1E02E5A3EBD8}" type="slidenum">
              <a:rPr lang="en-US"/>
              <a:pPr>
                <a:defRPr/>
              </a:pPr>
              <a:t>‹#›</a:t>
            </a:fld>
            <a:endParaRPr lang="en-US"/>
          </a:p>
        </p:txBody>
      </p:sp>
    </p:spTree>
    <p:extLst>
      <p:ext uri="{BB962C8B-B14F-4D97-AF65-F5344CB8AC3E}">
        <p14:creationId xmlns:p14="http://schemas.microsoft.com/office/powerpoint/2010/main" val="33862472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B228D9B-3B97-43F4-93E6-51771181ED3E}" type="datetimeFigureOut">
              <a:rPr lang="en-US"/>
              <a:pPr>
                <a:defRPr/>
              </a:pPr>
              <a:t>09/11/2021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615C0C2-C998-4530-BB57-D33CC83AAB89}" type="slidenum">
              <a:rPr lang="en-US"/>
              <a:pPr>
                <a:defRPr/>
              </a:pPr>
              <a:t>‹#›</a:t>
            </a:fld>
            <a:endParaRPr lang="en-US"/>
          </a:p>
        </p:txBody>
      </p:sp>
    </p:spTree>
    <p:extLst>
      <p:ext uri="{BB962C8B-B14F-4D97-AF65-F5344CB8AC3E}">
        <p14:creationId xmlns:p14="http://schemas.microsoft.com/office/powerpoint/2010/main" val="3589278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5154C4-6723-4F45-99DE-C738164DC9E8}" type="datetimeFigureOut">
              <a:rPr lang="en-US"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13545120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F43C23-AB08-40E4-9789-587C989523F8}" type="datetimeFigureOut">
              <a:rPr lang="en-US"/>
              <a:pPr>
                <a:defRPr/>
              </a:pPr>
              <a:t>09/11/2021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0F5EF5-3D9A-4C0D-AE00-2D83F663DAE1}" type="slidenum">
              <a:rPr lang="en-US"/>
              <a:pPr>
                <a:defRPr/>
              </a:pPr>
              <a:t>‹#›</a:t>
            </a:fld>
            <a:endParaRPr lang="en-US"/>
          </a:p>
        </p:txBody>
      </p:sp>
    </p:spTree>
    <p:extLst>
      <p:ext uri="{BB962C8B-B14F-4D97-AF65-F5344CB8AC3E}">
        <p14:creationId xmlns:p14="http://schemas.microsoft.com/office/powerpoint/2010/main" val="27243595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3937BE7-665A-403E-9942-DC291A05C4C5}" type="datetimeFigureOut">
              <a:rPr lang="en-US"/>
              <a:pPr>
                <a:defRPr/>
              </a:pPr>
              <a:t>09/11/2021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B366BC8-EED9-4536-A10E-F47052C9A1A2}" type="slidenum">
              <a:rPr lang="en-US"/>
              <a:pPr>
                <a:defRPr/>
              </a:pPr>
              <a:t>‹#›</a:t>
            </a:fld>
            <a:endParaRPr lang="en-US"/>
          </a:p>
        </p:txBody>
      </p:sp>
    </p:spTree>
    <p:extLst>
      <p:ext uri="{BB962C8B-B14F-4D97-AF65-F5344CB8AC3E}">
        <p14:creationId xmlns:p14="http://schemas.microsoft.com/office/powerpoint/2010/main" val="72827201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A6983465-FDD3-474A-9D24-3B291DA6A705}" type="datetimeFigureOut">
              <a:rPr lang="en-US"/>
              <a:pPr>
                <a:defRPr/>
              </a:pPr>
              <a:t>09/11/2021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A80E2D-B34D-4988-8761-1CE8ED1E0C02}" type="slidenum">
              <a:rPr lang="en-US"/>
              <a:pPr>
                <a:defRPr/>
              </a:pPr>
              <a:t>‹#›</a:t>
            </a:fld>
            <a:endParaRPr lang="en-US"/>
          </a:p>
        </p:txBody>
      </p:sp>
    </p:spTree>
    <p:extLst>
      <p:ext uri="{BB962C8B-B14F-4D97-AF65-F5344CB8AC3E}">
        <p14:creationId xmlns:p14="http://schemas.microsoft.com/office/powerpoint/2010/main" val="405454007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3CA339B-80BB-4337-9216-FD438F8190CA}" type="datetimeFigureOut">
              <a:rPr lang="en-US"/>
              <a:pPr>
                <a:defRPr/>
              </a:pPr>
              <a:t>09/11/2021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979598-6516-477B-AE0E-F0BF2D2551AD}" type="slidenum">
              <a:rPr lang="en-US"/>
              <a:pPr>
                <a:defRPr/>
              </a:pPr>
              <a:t>‹#›</a:t>
            </a:fld>
            <a:endParaRPr lang="en-US"/>
          </a:p>
        </p:txBody>
      </p:sp>
    </p:spTree>
    <p:extLst>
      <p:ext uri="{BB962C8B-B14F-4D97-AF65-F5344CB8AC3E}">
        <p14:creationId xmlns:p14="http://schemas.microsoft.com/office/powerpoint/2010/main" val="26605474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367F616-2AC0-4BF2-B341-B4867BE15905}" type="datetimeFigureOut">
              <a:rPr lang="en-US"/>
              <a:pPr>
                <a:defRPr/>
              </a:pPr>
              <a:t>09/11/2021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67BCE8-F098-405B-A995-0A81730F6A21}" type="slidenum">
              <a:rPr lang="en-US"/>
              <a:pPr>
                <a:defRPr/>
              </a:pPr>
              <a:t>‹#›</a:t>
            </a:fld>
            <a:endParaRPr lang="en-US"/>
          </a:p>
        </p:txBody>
      </p:sp>
    </p:spTree>
    <p:extLst>
      <p:ext uri="{BB962C8B-B14F-4D97-AF65-F5344CB8AC3E}">
        <p14:creationId xmlns:p14="http://schemas.microsoft.com/office/powerpoint/2010/main" val="666008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5154C4-6723-4F45-99DE-C738164DC9E8}" type="datetimeFigureOut">
              <a:rPr lang="en-US"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2983591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5154C4-6723-4F45-99DE-C738164DC9E8}" type="datetimeFigureOut">
              <a:rPr lang="en-US"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1277685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5154C4-6723-4F45-99DE-C738164DC9E8}" type="datetimeFigureOut">
              <a:rPr lang="en-US"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407463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5154C4-6723-4F45-99DE-C738164DC9E8}" type="datetimeFigureOut">
              <a:rPr lang="en-US"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CDD7BB-FC78-4BE9-B159-2C1214190C47}" type="slidenum">
              <a:rPr lang="en-US" smtClean="0"/>
              <a:t>‹#›</a:t>
            </a:fld>
            <a:endParaRPr lang="en-US"/>
          </a:p>
        </p:txBody>
      </p:sp>
    </p:spTree>
    <p:extLst>
      <p:ext uri="{BB962C8B-B14F-4D97-AF65-F5344CB8AC3E}">
        <p14:creationId xmlns:p14="http://schemas.microsoft.com/office/powerpoint/2010/main" val="873108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4.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5154C4-6723-4F45-99DE-C738164DC9E8}" type="datetimeFigureOut">
              <a:rPr lang="en-US" smtClean="0"/>
              <a:t>09/11/2021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DD7BB-FC78-4BE9-B159-2C1214190C47}" type="slidenum">
              <a:rPr lang="en-US" smtClean="0"/>
              <a:t>‹#›</a:t>
            </a:fld>
            <a:endParaRPr lang="en-US"/>
          </a:p>
        </p:txBody>
      </p:sp>
    </p:spTree>
    <p:extLst>
      <p:ext uri="{BB962C8B-B14F-4D97-AF65-F5344CB8AC3E}">
        <p14:creationId xmlns:p14="http://schemas.microsoft.com/office/powerpoint/2010/main" val="326206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8467"/>
            <a:ext cx="12192000" cy="6866467"/>
            <a:chOff x="0" y="-8467"/>
            <a:chExt cx="12192000" cy="6866467"/>
          </a:xfrm>
        </p:grpSpPr>
        <p:cxnSp>
          <p:nvCxnSpPr>
            <p:cNvPr id="20" name="Straight Connector 19"/>
            <p:cNvCxnSpPr/>
            <p:nvPr/>
          </p:nvCxnSpPr>
          <p:spPr>
            <a:xfrm>
              <a:off x="9370484"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0884"/>
              <a:ext cx="4764617" cy="317711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17" y="-8467"/>
              <a:ext cx="1289049"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33" y="-8467"/>
              <a:ext cx="1248833"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7" y="3589867"/>
              <a:ext cx="1818217"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333" y="609600"/>
            <a:ext cx="8595784"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77333" y="2161118"/>
            <a:ext cx="8595784" cy="3879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205134" y="6040967"/>
            <a:ext cx="912284" cy="366184"/>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77334" y="6040967"/>
            <a:ext cx="6297084" cy="366184"/>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1551" y="6040967"/>
            <a:ext cx="681567" cy="366184"/>
          </a:xfrm>
          <a:prstGeom prst="rect">
            <a:avLst/>
          </a:prstGeom>
        </p:spPr>
        <p:txBody>
          <a:bodyPr vert="horz" lIns="91440" tIns="45720" rIns="91440" bIns="45720" rtlCol="0" anchor="ctr"/>
          <a:lstStyle>
            <a:lvl1pPr algn="r">
              <a:defRPr sz="900">
                <a:solidFill>
                  <a:schemeClr val="accent1"/>
                </a:solidFill>
              </a:defRPr>
            </a:lvl1pPr>
          </a:lstStyle>
          <a:p>
            <a:pPr>
              <a:defRPr/>
            </a:pPr>
            <a:fld id="{2ACED550-9F3C-4D3E-9A62-D026CD1B1A7A}" type="slidenum">
              <a:rPr lang="en-US" altLang="en-US"/>
              <a:pPr>
                <a:defRPr/>
              </a:pPr>
              <a:t>‹#›</a:t>
            </a:fld>
            <a:endParaRPr lang="en-US" altLang="en-US"/>
          </a:p>
        </p:txBody>
      </p:sp>
    </p:spTree>
    <p:extLst>
      <p:ext uri="{BB962C8B-B14F-4D97-AF65-F5344CB8AC3E}">
        <p14:creationId xmlns:p14="http://schemas.microsoft.com/office/powerpoint/2010/main" val="1510378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189" rtl="0" eaLnBrk="0" fontAlgn="base" hangingPunct="0">
        <a:spcBef>
          <a:spcPct val="0"/>
        </a:spcBef>
        <a:spcAft>
          <a:spcPct val="0"/>
        </a:spcAft>
        <a:defRPr sz="3600" kern="1200">
          <a:solidFill>
            <a:schemeClr val="accent1"/>
          </a:solidFill>
          <a:latin typeface="+mj-lt"/>
          <a:ea typeface="+mj-ea"/>
          <a:cs typeface="+mj-cs"/>
        </a:defRPr>
      </a:lvl1pPr>
      <a:lvl2pPr algn="l" defTabSz="457189"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189"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189"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189"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733" kern="1200">
          <a:solidFill>
            <a:srgbClr val="404040"/>
          </a:solidFill>
          <a:latin typeface="+mn-lt"/>
          <a:ea typeface="+mn-ea"/>
          <a:cs typeface="+mn-cs"/>
        </a:defRPr>
      </a:lvl1pPr>
      <a:lvl2pPr marL="742932" indent="-28574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2971"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333" kern="1200">
          <a:solidFill>
            <a:srgbClr val="404040"/>
          </a:solidFill>
          <a:latin typeface="+mn-lt"/>
          <a:ea typeface="+mn-ea"/>
          <a:cs typeface="+mn-cs"/>
        </a:defRPr>
      </a:lvl3pPr>
      <a:lvl4pPr marL="1600160"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349"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8467"/>
            <a:ext cx="12192000" cy="6866467"/>
            <a:chOff x="0" y="-8467"/>
            <a:chExt cx="12192000" cy="6866467"/>
          </a:xfrm>
        </p:grpSpPr>
        <p:cxnSp>
          <p:nvCxnSpPr>
            <p:cNvPr id="20" name="Straight Connector 19"/>
            <p:cNvCxnSpPr/>
            <p:nvPr/>
          </p:nvCxnSpPr>
          <p:spPr>
            <a:xfrm>
              <a:off x="9370484"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0884"/>
              <a:ext cx="4764617" cy="317711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7784"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317" y="-8467"/>
              <a:ext cx="258868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538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17" y="-8467"/>
              <a:ext cx="1289049"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33" y="-8467"/>
              <a:ext cx="1248833"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7" y="3589867"/>
              <a:ext cx="1818217"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333" y="609600"/>
            <a:ext cx="8595784"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77333" y="2161118"/>
            <a:ext cx="8595784" cy="3879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205134" y="6040967"/>
            <a:ext cx="912284" cy="366184"/>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77334" y="6040967"/>
            <a:ext cx="6297084" cy="366184"/>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1551" y="6040967"/>
            <a:ext cx="681567" cy="366184"/>
          </a:xfrm>
          <a:prstGeom prst="rect">
            <a:avLst/>
          </a:prstGeom>
        </p:spPr>
        <p:txBody>
          <a:bodyPr vert="horz" lIns="91440" tIns="45720" rIns="91440" bIns="45720" rtlCol="0" anchor="ctr"/>
          <a:lstStyle>
            <a:lvl1pPr algn="r">
              <a:defRPr sz="900">
                <a:solidFill>
                  <a:schemeClr val="accent1"/>
                </a:solidFill>
              </a:defRPr>
            </a:lvl1pPr>
          </a:lstStyle>
          <a:p>
            <a:pPr>
              <a:defRPr/>
            </a:pPr>
            <a:fld id="{2ACED550-9F3C-4D3E-9A62-D026CD1B1A7A}" type="slidenum">
              <a:rPr lang="en-US" altLang="en-US"/>
              <a:pPr>
                <a:defRPr/>
              </a:pPr>
              <a:t>‹#›</a:t>
            </a:fld>
            <a:endParaRPr lang="en-US" altLang="en-US"/>
          </a:p>
        </p:txBody>
      </p:sp>
    </p:spTree>
    <p:extLst>
      <p:ext uri="{BB962C8B-B14F-4D97-AF65-F5344CB8AC3E}">
        <p14:creationId xmlns:p14="http://schemas.microsoft.com/office/powerpoint/2010/main" val="31877622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189" rtl="0" eaLnBrk="0" fontAlgn="base" hangingPunct="0">
        <a:spcBef>
          <a:spcPct val="0"/>
        </a:spcBef>
        <a:spcAft>
          <a:spcPct val="0"/>
        </a:spcAft>
        <a:defRPr sz="3600" kern="1200">
          <a:solidFill>
            <a:schemeClr val="accent1"/>
          </a:solidFill>
          <a:latin typeface="+mj-lt"/>
          <a:ea typeface="+mj-ea"/>
          <a:cs typeface="+mj-cs"/>
        </a:defRPr>
      </a:lvl1pPr>
      <a:lvl2pPr algn="l" defTabSz="457189"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189"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189"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189"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733" kern="1200">
          <a:solidFill>
            <a:srgbClr val="404040"/>
          </a:solidFill>
          <a:latin typeface="+mn-lt"/>
          <a:ea typeface="+mn-ea"/>
          <a:cs typeface="+mn-cs"/>
        </a:defRPr>
      </a:lvl1pPr>
      <a:lvl2pPr marL="742932" indent="-28574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2971"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333" kern="1200">
          <a:solidFill>
            <a:srgbClr val="404040"/>
          </a:solidFill>
          <a:latin typeface="+mn-lt"/>
          <a:ea typeface="+mn-ea"/>
          <a:cs typeface="+mn-cs"/>
        </a:defRPr>
      </a:lvl3pPr>
      <a:lvl4pPr marL="1600160"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349" indent="-228594" algn="l" defTabSz="457189"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7670E432-0629-4344-A97A-AFD86155CCD9}" type="datetimeFigureOut">
              <a:rPr lang="en-US"/>
              <a:pPr>
                <a:defRPr/>
              </a:pPr>
              <a:t>09/11/2021</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8EDA5E24-0831-49D6-8B1A-F3B27D17E896}" type="slidenum">
              <a:rPr lang="en-US"/>
              <a:pPr>
                <a:defRPr/>
              </a:pPr>
              <a:t>‹#›</a:t>
            </a:fld>
            <a:endParaRPr lang="en-US"/>
          </a:p>
        </p:txBody>
      </p:sp>
    </p:spTree>
    <p:extLst>
      <p:ext uri="{BB962C8B-B14F-4D97-AF65-F5344CB8AC3E}">
        <p14:creationId xmlns:p14="http://schemas.microsoft.com/office/powerpoint/2010/main" val="32321793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7575" y="5769552"/>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808162" y="322918"/>
            <a:ext cx="9490364" cy="707886"/>
          </a:xfrm>
          <a:prstGeom prst="rect">
            <a:avLst/>
          </a:prstGeom>
          <a:noFill/>
        </p:spPr>
        <p:txBody>
          <a:bodyPr wrap="square" rtlCol="0">
            <a:spAutoFit/>
          </a:bodyPr>
          <a:lstStyle/>
          <a:p>
            <a:pPr algn="ctr"/>
            <a:r>
              <a:rPr lang="en-US" sz="4000" b="1" dirty="0">
                <a:solidFill>
                  <a:srgbClr val="FF0000"/>
                </a:solidFill>
                <a:latin typeface="Times New Roman" pitchFamily="18" charset="0"/>
                <a:cs typeface="Times New Roman" pitchFamily="18" charset="0"/>
              </a:rPr>
              <a:t>TRƯỜNG THCS THỊ TRẤN PHÚ HOÀ</a:t>
            </a:r>
            <a:endParaRPr lang="en-US" sz="4000" dirty="0">
              <a:solidFill>
                <a:srgbClr val="FF0000"/>
              </a:solidFill>
            </a:endParaRPr>
          </a:p>
        </p:txBody>
      </p:sp>
      <p:pic>
        <p:nvPicPr>
          <p:cNvPr id="4" name="Picture 3" descr="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8941" y="1852371"/>
            <a:ext cx="6137563" cy="2691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046252" y="929558"/>
            <a:ext cx="3560618" cy="769441"/>
          </a:xfrm>
          <a:prstGeom prst="rect">
            <a:avLst/>
          </a:prstGeom>
          <a:noFill/>
        </p:spPr>
        <p:txBody>
          <a:bodyPr wrap="square" rtlCol="0">
            <a:spAutoFit/>
          </a:bodyPr>
          <a:lstStyle/>
          <a:p>
            <a:r>
              <a:rPr lang="en-US" sz="4400" b="1" dirty="0">
                <a:solidFill>
                  <a:srgbClr val="FF0000"/>
                </a:solidFill>
                <a:latin typeface="Times New Roman" pitchFamily="18" charset="0"/>
                <a:cs typeface="Times New Roman" pitchFamily="18" charset="0"/>
              </a:rPr>
              <a:t>NGỮ VĂN 9</a:t>
            </a:r>
            <a:endParaRPr lang="en-US" sz="4400" dirty="0"/>
          </a:p>
        </p:txBody>
      </p:sp>
      <p:pic>
        <p:nvPicPr>
          <p:cNvPr id="6" name="Picture 6" descr="Copy of blumen-pflanzen042[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284082" y="1641108"/>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opy of blumen-pflanzen042[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672828" y="1852371"/>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5"/>
          <a:stretch>
            <a:fillRect/>
          </a:stretch>
        </p:blipFill>
        <p:spPr>
          <a:xfrm>
            <a:off x="380279" y="4192666"/>
            <a:ext cx="4529345" cy="1576885"/>
          </a:xfrm>
          <a:prstGeom prst="rect">
            <a:avLst/>
          </a:prstGeom>
        </p:spPr>
      </p:pic>
    </p:spTree>
    <p:extLst>
      <p:ext uri="{BB962C8B-B14F-4D97-AF65-F5344CB8AC3E}">
        <p14:creationId xmlns:p14="http://schemas.microsoft.com/office/powerpoint/2010/main" val="615088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4" name="Picture 1"/>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4953001" y="914401"/>
            <a:ext cx="19462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595" name="Picture 2"/>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4678363" y="1314450"/>
            <a:ext cx="85090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4533901" y="1336676"/>
            <a:ext cx="995363"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597" name="Picture 10"/>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a:off x="5607051" y="2466976"/>
            <a:ext cx="142081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ounded Rectangle 13"/>
          <p:cNvSpPr/>
          <p:nvPr/>
        </p:nvSpPr>
        <p:spPr>
          <a:xfrm>
            <a:off x="2133601" y="1143000"/>
            <a:ext cx="3667125" cy="34448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en-US" sz="1200" b="1" dirty="0">
                <a:solidFill>
                  <a:prstClr val="black"/>
                </a:solidFill>
                <a:latin typeface="Times New Roman" pitchFamily="18" charset="0"/>
                <a:cs typeface="Times New Roman" pitchFamily="18" charset="0"/>
              </a:rPr>
              <a:t>I. </a:t>
            </a:r>
            <a:r>
              <a:rPr lang="en-US" sz="1200" b="1" dirty="0" err="1">
                <a:solidFill>
                  <a:prstClr val="black"/>
                </a:solidFill>
                <a:latin typeface="Times New Roman" pitchFamily="18" charset="0"/>
                <a:cs typeface="Times New Roman" pitchFamily="18" charset="0"/>
              </a:rPr>
              <a:t>Tìm</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hiểu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yếu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tố</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nghị</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luận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trong</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văn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bản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tự</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sự</a:t>
            </a:r>
            <a:endParaRPr lang="en-US" sz="1200" b="1" dirty="0">
              <a:solidFill>
                <a:prstClr val="black"/>
              </a:solidFill>
              <a:latin typeface="Times New Roman" pitchFamily="18" charset="0"/>
              <a:cs typeface="Times New Roman" pitchFamily="18" charset="0"/>
            </a:endParaRPr>
          </a:p>
        </p:txBody>
      </p:sp>
      <p:sp>
        <p:nvSpPr>
          <p:cNvPr id="15" name="Rounded Rectangle 14"/>
          <p:cNvSpPr/>
          <p:nvPr/>
        </p:nvSpPr>
        <p:spPr>
          <a:xfrm>
            <a:off x="2514600" y="1646238"/>
            <a:ext cx="2438400" cy="258762"/>
          </a:xfrm>
          <a:prstGeom prst="roundRect">
            <a:avLst/>
          </a:prstGeom>
        </p:spPr>
        <p:style>
          <a:lnRef idx="2">
            <a:schemeClr val="accent5"/>
          </a:lnRef>
          <a:fillRef idx="1">
            <a:schemeClr val="lt1"/>
          </a:fillRef>
          <a:effectRef idx="0">
            <a:schemeClr val="accent5"/>
          </a:effectRef>
          <a:fontRef idx="minor">
            <a:schemeClr val="dk1"/>
          </a:fontRef>
        </p:style>
        <p:txBody>
          <a:bodyPr anchor="ctr"/>
          <a:lstStyle/>
          <a:p>
            <a:pPr>
              <a:defRPr/>
            </a:pPr>
            <a:r>
              <a:rPr lang="en-US" sz="1100" b="1" dirty="0">
                <a:solidFill>
                  <a:prstClr val="black"/>
                </a:solidFill>
                <a:latin typeface="Times New Roman" pitchFamily="18" charset="0"/>
                <a:cs typeface="Times New Roman" pitchFamily="18" charset="0"/>
              </a:rPr>
              <a:t>1.Tìm </a:t>
            </a:r>
            <a:r>
              <a:rPr lang="en-US" sz="1100" b="1" dirty="0" err="1">
                <a:solidFill>
                  <a:prstClr val="black"/>
                </a:solidFill>
                <a:latin typeface="Times New Roman" pitchFamily="18" charset="0"/>
                <a:cs typeface="Times New Roman" pitchFamily="18" charset="0"/>
              </a:rPr>
              <a:t>hiểu</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các</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đoạn</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trích</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sgk</a:t>
            </a:r>
            <a:r>
              <a:rPr lang="en-US" sz="1100" b="1" dirty="0">
                <a:solidFill>
                  <a:prstClr val="black"/>
                </a:solidFill>
                <a:latin typeface="Times New Roman" pitchFamily="18" charset="0"/>
                <a:cs typeface="Times New Roman" pitchFamily="18" charset="0"/>
              </a:rPr>
              <a:t>)</a:t>
            </a:r>
          </a:p>
        </p:txBody>
      </p:sp>
      <p:sp>
        <p:nvSpPr>
          <p:cNvPr id="16" name="Rounded Rectangle 15"/>
          <p:cNvSpPr/>
          <p:nvPr/>
        </p:nvSpPr>
        <p:spPr>
          <a:xfrm>
            <a:off x="1828800" y="2108200"/>
            <a:ext cx="3124200" cy="1778000"/>
          </a:xfrm>
          <a:prstGeom prst="roundRect">
            <a:avLst/>
          </a:prstGeom>
        </p:spPr>
        <p:style>
          <a:lnRef idx="2">
            <a:schemeClr val="accent4"/>
          </a:lnRef>
          <a:fillRef idx="1">
            <a:schemeClr val="lt1"/>
          </a:fillRef>
          <a:effectRef idx="0">
            <a:schemeClr val="accent4"/>
          </a:effectRef>
          <a:fontRef idx="minor">
            <a:schemeClr val="dk1"/>
          </a:fontRef>
        </p:style>
        <p:txBody>
          <a:bodyPr anchor="ctr"/>
          <a:lstStyle/>
          <a:p>
            <a:pPr>
              <a:defRPr/>
            </a:pPr>
            <a:r>
              <a:rPr lang="en-US" sz="1100" b="1" dirty="0">
                <a:solidFill>
                  <a:prstClr val="black"/>
                </a:solidFill>
                <a:latin typeface="Times New Roman" pitchFamily="18" charset="0"/>
                <a:cs typeface="Times New Roman" pitchFamily="18" charset="0"/>
              </a:rPr>
              <a:t>2. </a:t>
            </a:r>
            <a:r>
              <a:rPr lang="en-US" sz="1100" b="1" dirty="0" err="1">
                <a:solidFill>
                  <a:prstClr val="black"/>
                </a:solidFill>
                <a:latin typeface="Times New Roman" pitchFamily="18" charset="0"/>
                <a:cs typeface="Times New Roman" pitchFamily="18" charset="0"/>
              </a:rPr>
              <a:t>Nhận</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xét</a:t>
            </a:r>
            <a:r>
              <a:rPr lang="en-US" sz="1100" b="1" dirty="0">
                <a:solidFill>
                  <a:prstClr val="black"/>
                </a:solidFill>
                <a:latin typeface="Times New Roman" pitchFamily="18" charset="0"/>
                <a:cs typeface="Times New Roman" pitchFamily="18" charset="0"/>
              </a:rPr>
              <a:t>:</a:t>
            </a:r>
          </a:p>
          <a:p>
            <a:pPr>
              <a:defRPr/>
            </a:pPr>
            <a:r>
              <a:rPr lang="en-US" sz="1100" b="1" dirty="0">
                <a:solidFill>
                  <a:prstClr val="black"/>
                </a:solidFill>
                <a:latin typeface="Times New Roman" pitchFamily="18" charset="0"/>
                <a:cs typeface="Times New Roman" pitchFamily="18" charset="0"/>
              </a:rPr>
              <a:t>-a/ </a:t>
            </a:r>
            <a:r>
              <a:rPr lang="en-US" sz="1100" dirty="0" err="1">
                <a:solidFill>
                  <a:prstClr val="black"/>
                </a:solidFill>
                <a:latin typeface="Times New Roman" pitchFamily="18" charset="0"/>
                <a:cs typeface="Times New Roman" pitchFamily="18" charset="0"/>
              </a:rPr>
              <a:t>Suy</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nghĩ</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nội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tâm</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của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giáo</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giáo</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chính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thuyết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phục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chính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rằng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vợ</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không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để</a:t>
            </a:r>
            <a:r>
              <a:rPr lang="en-US" sz="1100" dirty="0">
                <a:solidFill>
                  <a:prstClr val="black"/>
                </a:solidFill>
                <a:latin typeface="Times New Roman" pitchFamily="18" charset="0"/>
                <a:cs typeface="Times New Roman" pitchFamily="18" charset="0"/>
              </a:rPr>
              <a:t> “ </a:t>
            </a:r>
            <a:r>
              <a:rPr lang="en-US" sz="1100" dirty="0" err="1">
                <a:solidFill>
                  <a:prstClr val="black"/>
                </a:solidFill>
                <a:latin typeface="Times New Roman" pitchFamily="18" charset="0"/>
                <a:cs typeface="Times New Roman" pitchFamily="18" charset="0"/>
              </a:rPr>
              <a:t>chỉ</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buồn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chứ</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không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nỡ</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giận</a:t>
            </a:r>
            <a:r>
              <a:rPr lang="en-US" sz="1100" dirty="0">
                <a:solidFill>
                  <a:prstClr val="black"/>
                </a:solidFill>
                <a:latin typeface="Times New Roman" pitchFamily="18" charset="0"/>
                <a:cs typeface="Times New Roman" pitchFamily="18" charset="0"/>
              </a:rPr>
              <a:t>”</a:t>
            </a:r>
          </a:p>
          <a:p>
            <a:pPr>
              <a:defRPr/>
            </a:pPr>
            <a:r>
              <a:rPr lang="en-US" sz="1100" b="1" dirty="0">
                <a:solidFill>
                  <a:prstClr val="black"/>
                </a:solidFill>
                <a:latin typeface="Times New Roman" pitchFamily="18" charset="0"/>
                <a:cs typeface="Times New Roman" pitchFamily="18" charset="0"/>
              </a:rPr>
              <a:t>-b/ </a:t>
            </a:r>
            <a:r>
              <a:rPr lang="en-US" sz="1100" dirty="0" err="1">
                <a:solidFill>
                  <a:prstClr val="black"/>
                </a:solidFill>
                <a:latin typeface="Times New Roman" pitchFamily="18" charset="0"/>
                <a:cs typeface="Times New Roman" pitchFamily="18" charset="0"/>
              </a:rPr>
              <a:t>Cuộc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giữa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Kiều</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và</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Hoạn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Thư</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diễn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ra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dưới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hình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thức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lập</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luận</a:t>
            </a:r>
            <a:r>
              <a:rPr lang="en-US" sz="1100" dirty="0">
                <a:solidFill>
                  <a:prstClr val="black"/>
                </a:solidFill>
                <a:latin typeface="Times New Roman" pitchFamily="18" charset="0"/>
                <a:cs typeface="Times New Roman" pitchFamily="18" charset="0"/>
              </a:rPr>
              <a:t> .</a:t>
            </a:r>
          </a:p>
          <a:p>
            <a:pPr>
              <a:defRPr/>
            </a:pPr>
            <a:r>
              <a:rPr lang="en-US" sz="1100" dirty="0">
                <a:solidFill>
                  <a:prstClr val="black"/>
                </a:solidFill>
                <a:latin typeface="Times New Roman" pitchFamily="18" charset="0"/>
                <a:cs typeface="Times New Roman" pitchFamily="18" charset="0"/>
              </a:rPr>
              <a:t>=&gt; NL </a:t>
            </a:r>
            <a:r>
              <a:rPr lang="en-US" sz="1100" dirty="0" err="1">
                <a:solidFill>
                  <a:prstClr val="black"/>
                </a:solidFill>
                <a:latin typeface="Times New Roman" pitchFamily="18" charset="0"/>
                <a:cs typeface="Times New Roman" pitchFamily="18" charset="0"/>
              </a:rPr>
              <a:t>trong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văn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bản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tự</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sự</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là</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cuộc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nhận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xét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đoán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lý</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lẽ</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nhằm</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thuyết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phục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người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nghe</a:t>
            </a:r>
            <a:r>
              <a:rPr lang="en-US" sz="1100" dirty="0">
                <a:solidFill>
                  <a:prstClr val="black"/>
                </a:solidFill>
                <a:latin typeface="Times New Roman" pitchFamily="18" charset="0"/>
                <a:cs typeface="Times New Roman" pitchFamily="18" charset="0"/>
              </a:rPr>
              <a:t>.</a:t>
            </a:r>
          </a:p>
        </p:txBody>
      </p:sp>
      <p:pic>
        <p:nvPicPr>
          <p:cNvPr id="11060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1513" y="4648200"/>
            <a:ext cx="183515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605"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29039" y="5410201"/>
            <a:ext cx="1354137"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pic>
        <p:nvPicPr>
          <p:cNvPr id="1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48389" y="4273551"/>
            <a:ext cx="1030287"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732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42" name="Picture 1"/>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4953001" y="914401"/>
            <a:ext cx="19462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43" name="Picture 2"/>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4678363" y="1314450"/>
            <a:ext cx="85090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44" name="Picture 3"/>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4533901" y="1336676"/>
            <a:ext cx="995363" cy="167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a:off x="4619625" y="1314451"/>
            <a:ext cx="952500" cy="321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46" name="Picture 10"/>
          <p:cNvPicPr>
            <a:picLocks/>
          </p:cNvPicPr>
          <p:nvPr/>
        </p:nvPicPr>
        <p:blipFill>
          <a:blip r:embed="rId6">
            <a:extLst>
              <a:ext uri="{28A0092B-C50C-407E-A947-70E740481C1C}">
                <a14:useLocalDpi xmlns:a14="http://schemas.microsoft.com/office/drawing/2010/main" val="0"/>
              </a:ext>
            </a:extLst>
          </a:blip>
          <a:srcRect/>
          <a:stretch>
            <a:fillRect/>
          </a:stretch>
        </p:blipFill>
        <p:spPr bwMode="auto">
          <a:xfrm>
            <a:off x="5607051" y="2466976"/>
            <a:ext cx="142081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ounded Rectangle 13"/>
          <p:cNvSpPr/>
          <p:nvPr/>
        </p:nvSpPr>
        <p:spPr>
          <a:xfrm>
            <a:off x="2133601" y="1143000"/>
            <a:ext cx="3667125" cy="34448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en-US" sz="1200" b="1" dirty="0">
                <a:solidFill>
                  <a:prstClr val="black"/>
                </a:solidFill>
                <a:latin typeface="Times New Roman" pitchFamily="18" charset="0"/>
                <a:cs typeface="Times New Roman" pitchFamily="18" charset="0"/>
              </a:rPr>
              <a:t>I. </a:t>
            </a:r>
            <a:r>
              <a:rPr lang="en-US" sz="1200" b="1" dirty="0" err="1">
                <a:solidFill>
                  <a:prstClr val="black"/>
                </a:solidFill>
                <a:latin typeface="Times New Roman" pitchFamily="18" charset="0"/>
                <a:cs typeface="Times New Roman" pitchFamily="18" charset="0"/>
              </a:rPr>
              <a:t>Tìm</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hiểu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yếu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tố</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nghị</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luận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trong</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văn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bản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tự</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sự</a:t>
            </a:r>
            <a:endParaRPr lang="en-US" sz="1200" b="1" dirty="0">
              <a:solidFill>
                <a:prstClr val="black"/>
              </a:solidFill>
              <a:latin typeface="Times New Roman" pitchFamily="18" charset="0"/>
              <a:cs typeface="Times New Roman" pitchFamily="18" charset="0"/>
            </a:endParaRPr>
          </a:p>
        </p:txBody>
      </p:sp>
      <p:sp>
        <p:nvSpPr>
          <p:cNvPr id="15" name="Rounded Rectangle 14"/>
          <p:cNvSpPr/>
          <p:nvPr/>
        </p:nvSpPr>
        <p:spPr>
          <a:xfrm>
            <a:off x="2514600" y="1646238"/>
            <a:ext cx="2438400" cy="258762"/>
          </a:xfrm>
          <a:prstGeom prst="roundRect">
            <a:avLst/>
          </a:prstGeom>
        </p:spPr>
        <p:style>
          <a:lnRef idx="2">
            <a:schemeClr val="accent5"/>
          </a:lnRef>
          <a:fillRef idx="1">
            <a:schemeClr val="lt1"/>
          </a:fillRef>
          <a:effectRef idx="0">
            <a:schemeClr val="accent5"/>
          </a:effectRef>
          <a:fontRef idx="minor">
            <a:schemeClr val="dk1"/>
          </a:fontRef>
        </p:style>
        <p:txBody>
          <a:bodyPr anchor="ctr"/>
          <a:lstStyle/>
          <a:p>
            <a:pPr>
              <a:defRPr/>
            </a:pPr>
            <a:r>
              <a:rPr lang="en-US" sz="1100" b="1" dirty="0">
                <a:solidFill>
                  <a:prstClr val="black"/>
                </a:solidFill>
                <a:latin typeface="Times New Roman" pitchFamily="18" charset="0"/>
                <a:cs typeface="Times New Roman" pitchFamily="18" charset="0"/>
              </a:rPr>
              <a:t>1.Tìm </a:t>
            </a:r>
            <a:r>
              <a:rPr lang="en-US" sz="1100" b="1" dirty="0" err="1">
                <a:solidFill>
                  <a:prstClr val="black"/>
                </a:solidFill>
                <a:latin typeface="Times New Roman" pitchFamily="18" charset="0"/>
                <a:cs typeface="Times New Roman" pitchFamily="18" charset="0"/>
              </a:rPr>
              <a:t>hiểu</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các</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đoạn</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trích</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sgk</a:t>
            </a:r>
            <a:r>
              <a:rPr lang="en-US" sz="1100" b="1" dirty="0">
                <a:solidFill>
                  <a:prstClr val="black"/>
                </a:solidFill>
                <a:latin typeface="Times New Roman" pitchFamily="18" charset="0"/>
                <a:cs typeface="Times New Roman" pitchFamily="18" charset="0"/>
              </a:rPr>
              <a:t>)</a:t>
            </a:r>
          </a:p>
        </p:txBody>
      </p:sp>
      <p:sp>
        <p:nvSpPr>
          <p:cNvPr id="16" name="Rounded Rectangle 15"/>
          <p:cNvSpPr/>
          <p:nvPr/>
        </p:nvSpPr>
        <p:spPr>
          <a:xfrm>
            <a:off x="1828800" y="2108200"/>
            <a:ext cx="3124200" cy="1778000"/>
          </a:xfrm>
          <a:prstGeom prst="roundRect">
            <a:avLst/>
          </a:prstGeom>
        </p:spPr>
        <p:style>
          <a:lnRef idx="2">
            <a:schemeClr val="accent4"/>
          </a:lnRef>
          <a:fillRef idx="1">
            <a:schemeClr val="lt1"/>
          </a:fillRef>
          <a:effectRef idx="0">
            <a:schemeClr val="accent4"/>
          </a:effectRef>
          <a:fontRef idx="minor">
            <a:schemeClr val="dk1"/>
          </a:fontRef>
        </p:style>
        <p:txBody>
          <a:bodyPr anchor="ctr"/>
          <a:lstStyle/>
          <a:p>
            <a:pPr>
              <a:defRPr/>
            </a:pPr>
            <a:r>
              <a:rPr lang="en-US" sz="1100" b="1" dirty="0">
                <a:solidFill>
                  <a:prstClr val="black"/>
                </a:solidFill>
                <a:latin typeface="Times New Roman" pitchFamily="18" charset="0"/>
                <a:cs typeface="Times New Roman" pitchFamily="18" charset="0"/>
              </a:rPr>
              <a:t>2. </a:t>
            </a:r>
            <a:r>
              <a:rPr lang="en-US" sz="1100" b="1" dirty="0" err="1">
                <a:solidFill>
                  <a:prstClr val="black"/>
                </a:solidFill>
                <a:latin typeface="Times New Roman" pitchFamily="18" charset="0"/>
                <a:cs typeface="Times New Roman" pitchFamily="18" charset="0"/>
              </a:rPr>
              <a:t>Nhận</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xét</a:t>
            </a:r>
            <a:r>
              <a:rPr lang="en-US" sz="1100" b="1" dirty="0">
                <a:solidFill>
                  <a:prstClr val="black"/>
                </a:solidFill>
                <a:latin typeface="Times New Roman" pitchFamily="18" charset="0"/>
                <a:cs typeface="Times New Roman" pitchFamily="18" charset="0"/>
              </a:rPr>
              <a:t>:</a:t>
            </a:r>
          </a:p>
          <a:p>
            <a:pPr>
              <a:defRPr/>
            </a:pPr>
            <a:r>
              <a:rPr lang="en-US" sz="1100" b="1" dirty="0">
                <a:solidFill>
                  <a:prstClr val="black"/>
                </a:solidFill>
                <a:latin typeface="Times New Roman" pitchFamily="18" charset="0"/>
                <a:cs typeface="Times New Roman" pitchFamily="18" charset="0"/>
              </a:rPr>
              <a:t>-a/ </a:t>
            </a:r>
            <a:r>
              <a:rPr lang="en-US" sz="1100" dirty="0" err="1">
                <a:solidFill>
                  <a:prstClr val="black"/>
                </a:solidFill>
                <a:latin typeface="Times New Roman" pitchFamily="18" charset="0"/>
                <a:cs typeface="Times New Roman" pitchFamily="18" charset="0"/>
              </a:rPr>
              <a:t>Suy</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nghĩ</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nội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tâm</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của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giáo</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giáo</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chính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thuyết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phục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chính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rằng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vợ</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mình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không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để</a:t>
            </a:r>
            <a:r>
              <a:rPr lang="en-US" sz="1100" dirty="0">
                <a:solidFill>
                  <a:prstClr val="black"/>
                </a:solidFill>
                <a:latin typeface="Times New Roman" pitchFamily="18" charset="0"/>
                <a:cs typeface="Times New Roman" pitchFamily="18" charset="0"/>
              </a:rPr>
              <a:t> “ </a:t>
            </a:r>
            <a:r>
              <a:rPr lang="en-US" sz="1100" dirty="0" err="1">
                <a:solidFill>
                  <a:prstClr val="black"/>
                </a:solidFill>
                <a:latin typeface="Times New Roman" pitchFamily="18" charset="0"/>
                <a:cs typeface="Times New Roman" pitchFamily="18" charset="0"/>
              </a:rPr>
              <a:t>chỉ</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buồn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chứ</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không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nỡ</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giận</a:t>
            </a:r>
            <a:r>
              <a:rPr lang="en-US" sz="1100" dirty="0">
                <a:solidFill>
                  <a:prstClr val="black"/>
                </a:solidFill>
                <a:latin typeface="Times New Roman" pitchFamily="18" charset="0"/>
                <a:cs typeface="Times New Roman" pitchFamily="18" charset="0"/>
              </a:rPr>
              <a:t>”</a:t>
            </a:r>
          </a:p>
          <a:p>
            <a:pPr>
              <a:defRPr/>
            </a:pPr>
            <a:r>
              <a:rPr lang="en-US" sz="1100" b="1" dirty="0">
                <a:solidFill>
                  <a:prstClr val="black"/>
                </a:solidFill>
                <a:latin typeface="Times New Roman" pitchFamily="18" charset="0"/>
                <a:cs typeface="Times New Roman" pitchFamily="18" charset="0"/>
              </a:rPr>
              <a:t>-b/ </a:t>
            </a:r>
            <a:r>
              <a:rPr lang="en-US" sz="1100" dirty="0" err="1">
                <a:solidFill>
                  <a:prstClr val="black"/>
                </a:solidFill>
                <a:latin typeface="Times New Roman" pitchFamily="18" charset="0"/>
                <a:cs typeface="Times New Roman" pitchFamily="18" charset="0"/>
              </a:rPr>
              <a:t>Cuộc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giữa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Kiều</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và</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Hoạn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Thư</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diễn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ra</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dưới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hình</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thức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lập</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luận</a:t>
            </a:r>
            <a:r>
              <a:rPr lang="en-US" sz="1100" dirty="0">
                <a:solidFill>
                  <a:prstClr val="black"/>
                </a:solidFill>
                <a:latin typeface="Times New Roman" pitchFamily="18" charset="0"/>
                <a:cs typeface="Times New Roman" pitchFamily="18" charset="0"/>
              </a:rPr>
              <a:t> .</a:t>
            </a:r>
          </a:p>
          <a:p>
            <a:pPr>
              <a:defRPr/>
            </a:pPr>
            <a:r>
              <a:rPr lang="en-US" sz="1100" dirty="0">
                <a:solidFill>
                  <a:prstClr val="black"/>
                </a:solidFill>
                <a:latin typeface="Times New Roman" pitchFamily="18" charset="0"/>
                <a:cs typeface="Times New Roman" pitchFamily="18" charset="0"/>
              </a:rPr>
              <a:t>=&gt; NL </a:t>
            </a:r>
            <a:r>
              <a:rPr lang="en-US" sz="1100" dirty="0" err="1">
                <a:solidFill>
                  <a:prstClr val="black"/>
                </a:solidFill>
                <a:latin typeface="Times New Roman" pitchFamily="18" charset="0"/>
                <a:cs typeface="Times New Roman" pitchFamily="18" charset="0"/>
              </a:rPr>
              <a:t>trong</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văn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bản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tự</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sự</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là</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cuộc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đối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thoại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với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các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nhận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xét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đoán</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lý</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lẽ</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nhằm</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thuyết</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phục</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người</a:t>
            </a:r>
            <a:r>
              <a:rPr lang="en-US" sz="1100" dirty="0">
                <a:solidFill>
                  <a:prstClr val="black"/>
                </a:solidFill>
                <a:latin typeface="Times New Roman" pitchFamily="18" charset="0"/>
                <a:cs typeface="Times New Roman" pitchFamily="18" charset="0"/>
              </a:rPr>
              <a:t> </a:t>
            </a:r>
            <a:r>
              <a:rPr lang="en-US" sz="1100" dirty="0" err="1">
                <a:solidFill>
                  <a:prstClr val="black"/>
                </a:solidFill>
                <a:latin typeface="Times New Roman" pitchFamily="18" charset="0"/>
                <a:cs typeface="Times New Roman" pitchFamily="18" charset="0"/>
              </a:rPr>
              <a:t>nghe</a:t>
            </a:r>
            <a:r>
              <a:rPr lang="en-US" sz="1100" dirty="0">
                <a:solidFill>
                  <a:prstClr val="black"/>
                </a:solidFill>
                <a:latin typeface="Times New Roman" pitchFamily="18" charset="0"/>
                <a:cs typeface="Times New Roman" pitchFamily="18" charset="0"/>
              </a:rPr>
              <a:t>.</a:t>
            </a:r>
          </a:p>
        </p:txBody>
      </p:sp>
      <p:sp>
        <p:nvSpPr>
          <p:cNvPr id="17" name="Rounded Rectangle 16"/>
          <p:cNvSpPr/>
          <p:nvPr/>
        </p:nvSpPr>
        <p:spPr>
          <a:xfrm>
            <a:off x="2509838" y="4273551"/>
            <a:ext cx="2438400" cy="258763"/>
          </a:xfrm>
          <a:prstGeom prst="roundRect">
            <a:avLst/>
          </a:prstGeom>
        </p:spPr>
        <p:style>
          <a:lnRef idx="2">
            <a:schemeClr val="accent5"/>
          </a:lnRef>
          <a:fillRef idx="1">
            <a:schemeClr val="lt1"/>
          </a:fillRef>
          <a:effectRef idx="0">
            <a:schemeClr val="accent5"/>
          </a:effectRef>
          <a:fontRef idx="minor">
            <a:schemeClr val="dk1"/>
          </a:fontRef>
        </p:style>
        <p:txBody>
          <a:bodyPr anchor="ctr"/>
          <a:lstStyle/>
          <a:p>
            <a:pPr>
              <a:defRPr/>
            </a:pPr>
            <a:r>
              <a:rPr lang="en-US" sz="1200" b="1" dirty="0">
                <a:solidFill>
                  <a:prstClr val="black"/>
                </a:solidFill>
                <a:latin typeface="Times New Roman" pitchFamily="18" charset="0"/>
                <a:cs typeface="Times New Roman" pitchFamily="18" charset="0"/>
              </a:rPr>
              <a:t>3. </a:t>
            </a:r>
            <a:r>
              <a:rPr lang="en-US" sz="1200" b="1" dirty="0" err="1">
                <a:solidFill>
                  <a:prstClr val="black"/>
                </a:solidFill>
                <a:latin typeface="Times New Roman" pitchFamily="18" charset="0"/>
                <a:cs typeface="Times New Roman" pitchFamily="18" charset="0"/>
              </a:rPr>
              <a:t>Kết</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luận</a:t>
            </a:r>
            <a:r>
              <a:rPr lang="en-US" sz="1200" b="1" dirty="0">
                <a:solidFill>
                  <a:prstClr val="black"/>
                </a:solidFill>
                <a:latin typeface="Times New Roman" pitchFamily="18" charset="0"/>
                <a:cs typeface="Times New Roman" pitchFamily="18" charset="0"/>
              </a:rPr>
              <a:t>: </a:t>
            </a:r>
            <a:r>
              <a:rPr lang="en-US" sz="1200" dirty="0" err="1">
                <a:solidFill>
                  <a:prstClr val="black"/>
                </a:solidFill>
                <a:latin typeface="Times New Roman" pitchFamily="18" charset="0"/>
                <a:cs typeface="Times New Roman" pitchFamily="18" charset="0"/>
              </a:rPr>
              <a:t>Ghi</a:t>
            </a:r>
            <a:r>
              <a:rPr lang="en-US" sz="1200" dirty="0">
                <a:solidFill>
                  <a:prstClr val="black"/>
                </a:solidFill>
                <a:latin typeface="Times New Roman" pitchFamily="18" charset="0"/>
                <a:cs typeface="Times New Roman" pitchFamily="18" charset="0"/>
              </a:rPr>
              <a:t> </a:t>
            </a:r>
            <a:r>
              <a:rPr lang="en-US" sz="1200" dirty="0" err="1">
                <a:solidFill>
                  <a:prstClr val="black"/>
                </a:solidFill>
                <a:latin typeface="Times New Roman" pitchFamily="18" charset="0"/>
                <a:cs typeface="Times New Roman" pitchFamily="18" charset="0"/>
              </a:rPr>
              <a:t>nhớ</a:t>
            </a:r>
            <a:r>
              <a:rPr lang="en-US" sz="1200" dirty="0">
                <a:solidFill>
                  <a:prstClr val="black"/>
                </a:solidFill>
                <a:latin typeface="Times New Roman" pitchFamily="18" charset="0"/>
                <a:cs typeface="Times New Roman" pitchFamily="18" charset="0"/>
              </a:rPr>
              <a:t> </a:t>
            </a:r>
            <a:r>
              <a:rPr lang="en-US" sz="1200" dirty="0" err="1">
                <a:solidFill>
                  <a:prstClr val="black"/>
                </a:solidFill>
                <a:latin typeface="Times New Roman" pitchFamily="18" charset="0"/>
                <a:cs typeface="Times New Roman" pitchFamily="18" charset="0"/>
              </a:rPr>
              <a:t>Sgk</a:t>
            </a:r>
            <a:r>
              <a:rPr lang="en-US" sz="1200" dirty="0">
                <a:solidFill>
                  <a:prstClr val="black"/>
                </a:solidFill>
                <a:latin typeface="Times New Roman" pitchFamily="18" charset="0"/>
                <a:cs typeface="Times New Roman" pitchFamily="18" charset="0"/>
              </a:rPr>
              <a:t>/138</a:t>
            </a:r>
            <a:endParaRPr lang="en-US" sz="1200" b="1" dirty="0">
              <a:solidFill>
                <a:prstClr val="black"/>
              </a:solidFill>
              <a:latin typeface="Times New Roman" pitchFamily="18" charset="0"/>
              <a:cs typeface="Times New Roman" pitchFamily="18" charset="0"/>
            </a:endParaRPr>
          </a:p>
        </p:txBody>
      </p:sp>
      <p:pic>
        <p:nvPicPr>
          <p:cNvPr id="112653"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48389" y="4273551"/>
            <a:ext cx="1030287"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5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81513" y="4648200"/>
            <a:ext cx="183515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55"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29039" y="5410201"/>
            <a:ext cx="1354137"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0" y="-55418"/>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403364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905000" y="533400"/>
            <a:ext cx="8534400" cy="838200"/>
          </a:xfrm>
          <a:prstGeom prst="rect">
            <a:avLst/>
          </a:prstGeom>
          <a:gradFill rotWithShape="1">
            <a:gsLst>
              <a:gs pos="0">
                <a:srgbClr val="9A9A52"/>
              </a:gs>
              <a:gs pos="50000">
                <a:srgbClr val="DDDD79"/>
              </a:gs>
              <a:gs pos="100000">
                <a:srgbClr val="FFFF91"/>
              </a:gs>
            </a:gsLst>
            <a:lin ang="0" scaled="1"/>
          </a:gradFill>
          <a:ln w="9525">
            <a:solidFill>
              <a:srgbClr val="000000"/>
            </a:solidFill>
            <a:miter lim="800000"/>
            <a:headEnd/>
            <a:tailEnd/>
          </a:ln>
        </p:spPr>
        <p:txBody>
          <a:bodyPr wrap="none" anchor="ct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algn="r" eaLnBrk="1" hangingPunct="1">
              <a:defRPr/>
            </a:pPr>
            <a:endParaRPr lang="vi-VN" altLang="en-US" kern="0">
              <a:solidFill>
                <a:srgbClr val="000000"/>
              </a:solidFill>
            </a:endParaRPr>
          </a:p>
        </p:txBody>
      </p:sp>
      <p:sp>
        <p:nvSpPr>
          <p:cNvPr id="3" name="Text Box 5"/>
          <p:cNvSpPr txBox="1">
            <a:spLocks noChangeArrowheads="1"/>
          </p:cNvSpPr>
          <p:nvPr/>
        </p:nvSpPr>
        <p:spPr bwMode="auto">
          <a:xfrm>
            <a:off x="1905000" y="539750"/>
            <a:ext cx="8534400" cy="83185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100000" b="100000"/>
            </a:path>
            <a:tileRect t="-100000" r="-100000"/>
          </a:gradFill>
          <a:ln w="9525">
            <a:solidFill>
              <a:srgbClr val="FF0000"/>
            </a:solidFill>
            <a:miter lim="800000"/>
            <a:headEnd/>
            <a:tailEnd/>
          </a:ln>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eaLnBrk="1" hangingPunct="1">
              <a:defRPr/>
            </a:pPr>
            <a:r>
              <a:rPr lang="en-US" altLang="en-US" sz="2400" b="1" kern="0">
                <a:solidFill>
                  <a:srgbClr val="000000"/>
                </a:solidFill>
                <a:latin typeface="Times New Roman" panose="02020603050405020304" pitchFamily="18" charset="0"/>
              </a:rPr>
              <a:t>Sự khác nhau giữa hai loại văn bản: </a:t>
            </a:r>
            <a:r>
              <a:rPr lang="en-US" altLang="en-US" sz="2400" b="1" kern="0">
                <a:solidFill>
                  <a:srgbClr val="FF0000"/>
                </a:solidFill>
                <a:latin typeface="Times New Roman" panose="02020603050405020304" pitchFamily="18" charset="0"/>
              </a:rPr>
              <a:t>Văn bản nghị luận</a:t>
            </a:r>
            <a:r>
              <a:rPr lang="en-US" altLang="en-US" sz="2400" b="1" kern="0">
                <a:solidFill>
                  <a:srgbClr val="000000"/>
                </a:solidFill>
                <a:latin typeface="Times New Roman" panose="02020603050405020304" pitchFamily="18" charset="0"/>
              </a:rPr>
              <a:t> và </a:t>
            </a:r>
            <a:r>
              <a:rPr lang="en-US" altLang="en-US" sz="2400" b="1" kern="0">
                <a:solidFill>
                  <a:srgbClr val="0000FF"/>
                </a:solidFill>
                <a:latin typeface="Times New Roman" panose="02020603050405020304" pitchFamily="18" charset="0"/>
              </a:rPr>
              <a:t>yếu tố nghị luận trong văn bản tự sự?</a:t>
            </a:r>
            <a:r>
              <a:rPr lang="en-US" altLang="en-US" sz="2400" b="1" kern="0">
                <a:solidFill>
                  <a:srgbClr val="000000"/>
                </a:solidFill>
                <a:latin typeface="Times New Roman" panose="02020603050405020304" pitchFamily="18" charset="0"/>
              </a:rPr>
              <a:t> </a:t>
            </a:r>
          </a:p>
        </p:txBody>
      </p:sp>
      <p:sp>
        <p:nvSpPr>
          <p:cNvPr id="4" name="Rectangle 6"/>
          <p:cNvSpPr>
            <a:spLocks noChangeArrowheads="1"/>
          </p:cNvSpPr>
          <p:nvPr/>
        </p:nvSpPr>
        <p:spPr bwMode="auto">
          <a:xfrm>
            <a:off x="1905000" y="1371600"/>
            <a:ext cx="3886200" cy="1295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t="100000" r="100000"/>
            </a:path>
            <a:tileRect l="-100000" b="-100000"/>
          </a:gradFill>
          <a:ln w="9525">
            <a:solidFill>
              <a:srgbClr val="000000"/>
            </a:solidFill>
            <a:miter lim="800000"/>
            <a:headEnd/>
            <a:tailEnd/>
          </a:ln>
        </p:spPr>
        <p:txBody>
          <a:bodyPr wrap="none" anchor="ctr"/>
          <a:lstStyle/>
          <a:p>
            <a:pPr algn="ctr">
              <a:defRPr/>
            </a:pPr>
            <a:endParaRPr lang="vi-VN" sz="2000" kern="0">
              <a:solidFill>
                <a:srgbClr val="000000"/>
              </a:solidFill>
              <a:latin typeface="Tahoma" panose="020B0604030504040204" pitchFamily="34" charset="0"/>
            </a:endParaRPr>
          </a:p>
        </p:txBody>
      </p:sp>
      <p:sp>
        <p:nvSpPr>
          <p:cNvPr id="5" name="Rectangle 8"/>
          <p:cNvSpPr>
            <a:spLocks noChangeArrowheads="1"/>
          </p:cNvSpPr>
          <p:nvPr/>
        </p:nvSpPr>
        <p:spPr bwMode="auto">
          <a:xfrm>
            <a:off x="5791200" y="1371600"/>
            <a:ext cx="4648200" cy="1371600"/>
          </a:xfrm>
          <a:prstGeom prst="rect">
            <a:avLst/>
          </a:prstGeom>
          <a:gradFill rotWithShape="1">
            <a:gsLst>
              <a:gs pos="0">
                <a:srgbClr val="9A9A52"/>
              </a:gs>
              <a:gs pos="50000">
                <a:srgbClr val="DDDD79"/>
              </a:gs>
              <a:gs pos="100000">
                <a:srgbClr val="FFFF91"/>
              </a:gs>
            </a:gsLst>
            <a:lin ang="10800000" scaled="1"/>
          </a:gradFill>
          <a:ln w="9525">
            <a:solidFill>
              <a:srgbClr val="000000"/>
            </a:solidFill>
            <a:miter lim="800000"/>
            <a:headEnd/>
            <a:tailEnd/>
          </a:ln>
        </p:spPr>
        <p:txBody>
          <a:bodyPr wrap="none" anchor="ct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algn="ctr" eaLnBrk="1" hangingPunct="1">
              <a:defRPr/>
            </a:pPr>
            <a:endParaRPr lang="vi-VN" altLang="en-US" kern="0">
              <a:solidFill>
                <a:srgbClr val="000000"/>
              </a:solidFill>
            </a:endParaRPr>
          </a:p>
        </p:txBody>
      </p:sp>
      <p:sp>
        <p:nvSpPr>
          <p:cNvPr id="6" name="Rectangle 9"/>
          <p:cNvSpPr>
            <a:spLocks noChangeArrowheads="1"/>
          </p:cNvSpPr>
          <p:nvPr/>
        </p:nvSpPr>
        <p:spPr bwMode="auto">
          <a:xfrm>
            <a:off x="1905000" y="2667000"/>
            <a:ext cx="3886200" cy="3962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9525">
            <a:solidFill>
              <a:srgbClr val="000000"/>
            </a:solidFill>
            <a:miter lim="800000"/>
            <a:headEnd/>
            <a:tailEnd/>
          </a:ln>
        </p:spPr>
        <p:txBody>
          <a:bodyPr wrap="none" anchor="ctr"/>
          <a:lstStyle/>
          <a:p>
            <a:pPr algn="r">
              <a:defRPr/>
            </a:pPr>
            <a:endParaRPr lang="vi-VN" sz="2000" kern="0">
              <a:solidFill>
                <a:srgbClr val="000000"/>
              </a:solidFill>
              <a:latin typeface="Tahoma" panose="020B0604030504040204" pitchFamily="34" charset="0"/>
            </a:endParaRPr>
          </a:p>
        </p:txBody>
      </p:sp>
      <p:sp>
        <p:nvSpPr>
          <p:cNvPr id="7" name="Rectangle 10"/>
          <p:cNvSpPr>
            <a:spLocks noChangeArrowheads="1"/>
          </p:cNvSpPr>
          <p:nvPr/>
        </p:nvSpPr>
        <p:spPr bwMode="auto">
          <a:xfrm>
            <a:off x="5791200" y="2667000"/>
            <a:ext cx="4648200" cy="3962400"/>
          </a:xfrm>
          <a:prstGeom prst="rect">
            <a:avLst/>
          </a:prstGeom>
          <a:gradFill flip="none" rotWithShape="1">
            <a:gsLst>
              <a:gs pos="0">
                <a:srgbClr val="FFFF99">
                  <a:shade val="30000"/>
                  <a:satMod val="115000"/>
                </a:srgbClr>
              </a:gs>
              <a:gs pos="50000">
                <a:srgbClr val="FFFF99">
                  <a:shade val="67500"/>
                  <a:satMod val="115000"/>
                </a:srgbClr>
              </a:gs>
              <a:gs pos="100000">
                <a:srgbClr val="FFFF99">
                  <a:shade val="100000"/>
                  <a:satMod val="115000"/>
                </a:srgbClr>
              </a:gs>
            </a:gsLst>
            <a:path path="circle">
              <a:fillToRect l="50000" t="50000" r="50000" b="50000"/>
            </a:path>
            <a:tileRect/>
          </a:gradFill>
          <a:ln w="9525">
            <a:solidFill>
              <a:srgbClr val="000000"/>
            </a:solidFill>
            <a:miter lim="800000"/>
            <a:headEnd/>
            <a:tailEnd/>
          </a:ln>
        </p:spPr>
        <p:txBody>
          <a:bodyPr wrap="none" anchor="ctr"/>
          <a:lstStyle/>
          <a:p>
            <a:pPr algn="r">
              <a:defRPr/>
            </a:pPr>
            <a:endParaRPr lang="vi-VN" sz="2000" kern="0">
              <a:solidFill>
                <a:srgbClr val="000000"/>
              </a:solidFill>
              <a:latin typeface="Tahoma" panose="020B0604030504040204" pitchFamily="34" charset="0"/>
            </a:endParaRPr>
          </a:p>
        </p:txBody>
      </p:sp>
      <p:sp>
        <p:nvSpPr>
          <p:cNvPr id="8" name="Text Box 11"/>
          <p:cNvSpPr txBox="1">
            <a:spLocks noChangeArrowheads="1"/>
          </p:cNvSpPr>
          <p:nvPr/>
        </p:nvSpPr>
        <p:spPr bwMode="auto">
          <a:xfrm>
            <a:off x="1981200" y="2938464"/>
            <a:ext cx="3733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None/>
            </a:pPr>
            <a:r>
              <a:rPr lang="en-US" altLang="en-US" sz="3200" b="1" kern="0">
                <a:solidFill>
                  <a:srgbClr val="000000"/>
                </a:solidFill>
                <a:latin typeface="Times New Roman" panose="02020603050405020304" pitchFamily="18" charset="0"/>
              </a:rPr>
              <a:t>Người viết phải xây dựng hệ thống luận điểm, luận cứ chặt chẽ. Nội dung ý lớn, ý nhỏ phải gắn bó, phụ thuộc vào nhau trong toàn bài.</a:t>
            </a:r>
            <a:endParaRPr lang="en-US" altLang="en-US" sz="3200" kern="0">
              <a:solidFill>
                <a:srgbClr val="000000"/>
              </a:solidFill>
              <a:latin typeface="Times New Roman" panose="02020603050405020304" pitchFamily="18" charset="0"/>
            </a:endParaRPr>
          </a:p>
        </p:txBody>
      </p:sp>
      <p:sp>
        <p:nvSpPr>
          <p:cNvPr id="9" name="Text Box 12"/>
          <p:cNvSpPr txBox="1">
            <a:spLocks noChangeArrowheads="1"/>
          </p:cNvSpPr>
          <p:nvPr/>
        </p:nvSpPr>
        <p:spPr bwMode="auto">
          <a:xfrm>
            <a:off x="6324600" y="3276601"/>
            <a:ext cx="685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algn="r" eaLnBrk="1" hangingPunct="1">
              <a:spcBef>
                <a:spcPct val="50000"/>
              </a:spcBef>
              <a:defRPr/>
            </a:pPr>
            <a:endParaRPr lang="vi-VN" altLang="en-US" kern="0">
              <a:solidFill>
                <a:srgbClr val="000000"/>
              </a:solidFill>
            </a:endParaRPr>
          </a:p>
        </p:txBody>
      </p:sp>
      <p:sp>
        <p:nvSpPr>
          <p:cNvPr id="10" name="Text Box 13"/>
          <p:cNvSpPr txBox="1">
            <a:spLocks noChangeArrowheads="1"/>
          </p:cNvSpPr>
          <p:nvPr/>
        </p:nvSpPr>
        <p:spPr bwMode="auto">
          <a:xfrm>
            <a:off x="6172200" y="3200401"/>
            <a:ext cx="3810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anose="020B0604030504040204" pitchFamily="34" charset="0"/>
              </a:defRPr>
            </a:lvl1pPr>
            <a:lvl2pPr marL="742950" indent="-285750" eaLnBrk="0" hangingPunct="0">
              <a:defRPr sz="2000">
                <a:solidFill>
                  <a:schemeClr val="tx1"/>
                </a:solidFill>
                <a:latin typeface="Tahoma" panose="020B0604030504040204" pitchFamily="34" charset="0"/>
              </a:defRPr>
            </a:lvl2pPr>
            <a:lvl3pPr marL="1143000" indent="-228600" eaLnBrk="0" hangingPunct="0">
              <a:defRPr sz="2000">
                <a:solidFill>
                  <a:schemeClr val="tx1"/>
                </a:solidFill>
                <a:latin typeface="Tahoma" panose="020B0604030504040204" pitchFamily="34" charset="0"/>
              </a:defRPr>
            </a:lvl3pPr>
            <a:lvl4pPr marL="1600200" indent="-228600" eaLnBrk="0" hangingPunct="0">
              <a:defRPr sz="2000">
                <a:solidFill>
                  <a:schemeClr val="tx1"/>
                </a:solidFill>
                <a:latin typeface="Tahoma" panose="020B0604030504040204" pitchFamily="34" charset="0"/>
              </a:defRPr>
            </a:lvl4pPr>
            <a:lvl5pPr marL="2057400" indent="-228600" eaLnBrk="0" hangingPunct="0">
              <a:defRPr sz="2000">
                <a:solidFill>
                  <a:schemeClr val="tx1"/>
                </a:solidFill>
                <a:latin typeface="Tahoma" panose="020B0604030504040204" pitchFamily="34" charset="0"/>
              </a:defRPr>
            </a:lvl5pPr>
            <a:lvl6pPr marL="2514600" indent="-228600" algn="r" eaLnBrk="0" fontAlgn="base" hangingPunct="0">
              <a:spcBef>
                <a:spcPct val="0"/>
              </a:spcBef>
              <a:spcAft>
                <a:spcPct val="0"/>
              </a:spcAft>
              <a:defRPr sz="2000">
                <a:solidFill>
                  <a:schemeClr val="tx1"/>
                </a:solidFill>
                <a:latin typeface="Tahoma" panose="020B0604030504040204" pitchFamily="34" charset="0"/>
              </a:defRPr>
            </a:lvl6pPr>
            <a:lvl7pPr marL="2971800" indent="-228600" algn="r" eaLnBrk="0" fontAlgn="base" hangingPunct="0">
              <a:spcBef>
                <a:spcPct val="0"/>
              </a:spcBef>
              <a:spcAft>
                <a:spcPct val="0"/>
              </a:spcAft>
              <a:defRPr sz="2000">
                <a:solidFill>
                  <a:schemeClr val="tx1"/>
                </a:solidFill>
                <a:latin typeface="Tahoma" panose="020B0604030504040204" pitchFamily="34" charset="0"/>
              </a:defRPr>
            </a:lvl7pPr>
            <a:lvl8pPr marL="3429000" indent="-228600" algn="r" eaLnBrk="0" fontAlgn="base" hangingPunct="0">
              <a:spcBef>
                <a:spcPct val="0"/>
              </a:spcBef>
              <a:spcAft>
                <a:spcPct val="0"/>
              </a:spcAft>
              <a:defRPr sz="2000">
                <a:solidFill>
                  <a:schemeClr val="tx1"/>
                </a:solidFill>
                <a:latin typeface="Tahoma" panose="020B0604030504040204" pitchFamily="34" charset="0"/>
              </a:defRPr>
            </a:lvl8pPr>
            <a:lvl9pPr marL="3886200" indent="-228600" algn="r" eaLnBrk="0" fontAlgn="base" hangingPunct="0">
              <a:spcBef>
                <a:spcPct val="0"/>
              </a:spcBef>
              <a:spcAft>
                <a:spcPct val="0"/>
              </a:spcAft>
              <a:defRPr sz="2000">
                <a:solidFill>
                  <a:schemeClr val="tx1"/>
                </a:solidFill>
                <a:latin typeface="Tahoma" panose="020B0604030504040204" pitchFamily="34" charset="0"/>
              </a:defRPr>
            </a:lvl9pPr>
          </a:lstStyle>
          <a:p>
            <a:pPr algn="r" eaLnBrk="1" hangingPunct="1">
              <a:spcBef>
                <a:spcPct val="50000"/>
              </a:spcBef>
              <a:defRPr/>
            </a:pPr>
            <a:endParaRPr lang="vi-VN" altLang="en-US" kern="0">
              <a:solidFill>
                <a:srgbClr val="000000"/>
              </a:solidFill>
            </a:endParaRPr>
          </a:p>
        </p:txBody>
      </p:sp>
      <p:sp>
        <p:nvSpPr>
          <p:cNvPr id="11" name="Text Box 14"/>
          <p:cNvSpPr txBox="1">
            <a:spLocks noChangeArrowheads="1"/>
          </p:cNvSpPr>
          <p:nvPr/>
        </p:nvSpPr>
        <p:spPr bwMode="auto">
          <a:xfrm>
            <a:off x="6096000" y="3048001"/>
            <a:ext cx="4038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None/>
            </a:pPr>
            <a:r>
              <a:rPr lang="en-US" altLang="en-US" sz="3200" b="1" kern="0">
                <a:solidFill>
                  <a:srgbClr val="000000"/>
                </a:solidFill>
                <a:latin typeface="Times New Roman" panose="02020603050405020304" pitchFamily="18" charset="0"/>
              </a:rPr>
              <a:t>Chỉ là những yếu tố đơn lẻ, biệt lập trong một tình huống, sự việc hay với nhân vật cụ thể nào đó của câu chuyện.</a:t>
            </a:r>
            <a:endParaRPr lang="en-US" altLang="en-US" sz="3200" kern="0">
              <a:solidFill>
                <a:srgbClr val="000000"/>
              </a:solidFill>
              <a:latin typeface="Times New Roman" panose="02020603050405020304" pitchFamily="18" charset="0"/>
            </a:endParaRPr>
          </a:p>
        </p:txBody>
      </p:sp>
      <p:sp>
        <p:nvSpPr>
          <p:cNvPr id="10260" name="Text Box 15"/>
          <p:cNvSpPr txBox="1">
            <a:spLocks noChangeArrowheads="1"/>
          </p:cNvSpPr>
          <p:nvPr/>
        </p:nvSpPr>
        <p:spPr bwMode="auto">
          <a:xfrm>
            <a:off x="2133600" y="17526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2400" b="1" kern="0">
                <a:solidFill>
                  <a:srgbClr val="FF0000"/>
                </a:solidFill>
                <a:latin typeface="Times New Roman" panose="02020603050405020304" pitchFamily="18" charset="0"/>
              </a:rPr>
              <a:t>VĂN BẢN NGHỊ LUẬN</a:t>
            </a:r>
            <a:endParaRPr lang="en-US" altLang="en-US" sz="2400" kern="0">
              <a:solidFill>
                <a:srgbClr val="FF0000"/>
              </a:solidFill>
              <a:latin typeface="Times New Roman" panose="02020603050405020304" pitchFamily="18" charset="0"/>
            </a:endParaRPr>
          </a:p>
        </p:txBody>
      </p:sp>
      <p:sp>
        <p:nvSpPr>
          <p:cNvPr id="10261" name="Text Box 16"/>
          <p:cNvSpPr txBox="1">
            <a:spLocks noChangeArrowheads="1"/>
          </p:cNvSpPr>
          <p:nvPr/>
        </p:nvSpPr>
        <p:spPr bwMode="auto">
          <a:xfrm>
            <a:off x="5867400" y="1616076"/>
            <a:ext cx="4495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2400" b="1" kern="0">
                <a:solidFill>
                  <a:srgbClr val="0000FF"/>
                </a:solidFill>
                <a:latin typeface="Times New Roman" panose="02020603050405020304" pitchFamily="18" charset="0"/>
              </a:rPr>
              <a:t>YẾU TỐ NGHỊ LUẬN TRONG </a:t>
            </a:r>
          </a:p>
          <a:p>
            <a:pPr>
              <a:lnSpc>
                <a:spcPct val="100000"/>
              </a:lnSpc>
              <a:spcBef>
                <a:spcPct val="0"/>
              </a:spcBef>
              <a:buNone/>
            </a:pPr>
            <a:r>
              <a:rPr lang="en-US" altLang="en-US" sz="2400" b="1" kern="0">
                <a:solidFill>
                  <a:srgbClr val="0000FF"/>
                </a:solidFill>
                <a:latin typeface="Times New Roman" panose="02020603050405020304" pitchFamily="18" charset="0"/>
              </a:rPr>
              <a:t>VĂN BẢN TỰ SỰ</a:t>
            </a:r>
          </a:p>
        </p:txBody>
      </p:sp>
    </p:spTree>
    <p:extLst>
      <p:ext uri="{BB962C8B-B14F-4D97-AF65-F5344CB8AC3E}">
        <p14:creationId xmlns:p14="http://schemas.microsoft.com/office/powerpoint/2010/main" val="430475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ppt_x</p:attrName>
                                        </p:attrNameLst>
                                      </p:cBhvr>
                                      <p:tavLst>
                                        <p:tav tm="0">
                                          <p:val>
                                            <p:strVal val="#ppt_x-.2"/>
                                          </p:val>
                                        </p:tav>
                                        <p:tav tm="100000">
                                          <p:val>
                                            <p:strVal val="#ppt_x"/>
                                          </p:val>
                                        </p:tav>
                                      </p:tavLst>
                                    </p:anim>
                                    <p:anim calcmode="lin" valueType="num">
                                      <p:cBhvr>
                                        <p:cTn id="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9" dur="1000"/>
                                        <p:tgtEl>
                                          <p:spTgt spid="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ppt_x</p:attrName>
                                        </p:attrNameLst>
                                      </p:cBhvr>
                                      <p:tavLst>
                                        <p:tav tm="0">
                                          <p:val>
                                            <p:strVal val="#ppt_x-.2"/>
                                          </p:val>
                                        </p:tav>
                                        <p:tav tm="100000">
                                          <p:val>
                                            <p:strVal val="#ppt_x"/>
                                          </p:val>
                                        </p:tav>
                                      </p:tavLst>
                                    </p:anim>
                                    <p:anim calcmode="lin" valueType="num">
                                      <p:cBhvr>
                                        <p:cTn id="1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7801"/>
            <a:ext cx="10363200" cy="1471084"/>
          </a:xfrm>
        </p:spPr>
        <p:txBody>
          <a:bodyPr rtlCol="0"/>
          <a:lstStyle/>
          <a:p>
            <a:pPr eaLnBrk="1" fontAlgn="auto" hangingPunct="1">
              <a:spcAft>
                <a:spcPts val="0"/>
              </a:spcAft>
              <a:defRPr/>
            </a:pPr>
            <a:r>
              <a:rPr lang="en-US" sz="4267"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LUYỆN TẬP VIẾT ĐOẠN VĂN TỰ SỰ CÓ SỬ DỤNG YẾU TỐ NGHỊ LUẬN</a:t>
            </a:r>
            <a:endParaRPr lang="en-US" sz="4267"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Subtitle 3"/>
          <p:cNvSpPr>
            <a:spLocks noGrp="1" noChangeArrowheads="1"/>
          </p:cNvSpPr>
          <p:nvPr>
            <p:ph type="subTitle" idx="1"/>
          </p:nvPr>
        </p:nvSpPr>
        <p:spPr>
          <a:xfrm>
            <a:off x="590843" y="1818217"/>
            <a:ext cx="11169747" cy="1405641"/>
          </a:xfrm>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lvl="0" algn="l" defTabSz="1219170" eaLnBrk="1" fontAlgn="auto" hangingPunct="1">
              <a:spcBef>
                <a:spcPct val="50000"/>
              </a:spcBef>
              <a:spcAft>
                <a:spcPts val="0"/>
              </a:spcAft>
              <a:buClrTx/>
              <a:buSzTx/>
            </a:pPr>
            <a:r>
              <a:rPr lang="en-US" altLang="en-US" sz="4267" b="1" kern="0">
                <a:solidFill>
                  <a:srgbClr val="000066"/>
                </a:solidFill>
                <a:latin typeface="Times New Roman" panose="02020603050405020304" pitchFamily="18" charset="0"/>
              </a:rPr>
              <a:t>II. Thực hành viết đoạn văn có sử dụng yếu tố nghị luận.</a:t>
            </a:r>
            <a:endParaRPr lang="en-US" altLang="en-US" sz="4267" b="1" kern="0" dirty="0">
              <a:solidFill>
                <a:srgbClr val="000066"/>
              </a:solidFill>
              <a:latin typeface="Times New Roman" panose="02020603050405020304" pitchFamily="18" charset="0"/>
            </a:endParaRPr>
          </a:p>
        </p:txBody>
      </p:sp>
      <p:sp>
        <p:nvSpPr>
          <p:cNvPr id="5" name="Rectangle 21"/>
          <p:cNvSpPr>
            <a:spLocks noChangeArrowheads="1"/>
          </p:cNvSpPr>
          <p:nvPr/>
        </p:nvSpPr>
        <p:spPr bwMode="auto">
          <a:xfrm>
            <a:off x="869951" y="3393190"/>
            <a:ext cx="956827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2800" b="1" kern="0" dirty="0" err="1">
                <a:solidFill>
                  <a:srgbClr val="000066"/>
                </a:solidFill>
                <a:latin typeface="Times New Roman" panose="02020603050405020304" pitchFamily="18" charset="0"/>
              </a:rPr>
              <a:t>Bài</a:t>
            </a:r>
            <a:r>
              <a:rPr lang="en-US" altLang="en-US" sz="2800" b="1" kern="0" dirty="0">
                <a:solidFill>
                  <a:srgbClr val="000066"/>
                </a:solidFill>
                <a:latin typeface="Times New Roman" panose="02020603050405020304" pitchFamily="18" charset="0"/>
              </a:rPr>
              <a:t> </a:t>
            </a:r>
            <a:r>
              <a:rPr lang="en-US" altLang="en-US" sz="2800" b="1" kern="0" dirty="0" err="1">
                <a:solidFill>
                  <a:srgbClr val="000066"/>
                </a:solidFill>
                <a:latin typeface="Times New Roman" panose="02020603050405020304" pitchFamily="18" charset="0"/>
              </a:rPr>
              <a:t>tập</a:t>
            </a:r>
            <a:r>
              <a:rPr lang="en-US" altLang="en-US" sz="2800" b="1" kern="0" dirty="0">
                <a:solidFill>
                  <a:srgbClr val="000066"/>
                </a:solidFill>
                <a:latin typeface="Times New Roman" panose="02020603050405020304" pitchFamily="18" charset="0"/>
              </a:rPr>
              <a:t> 1: </a:t>
            </a:r>
            <a:r>
              <a:rPr lang="en-US" altLang="en-US" sz="2800" b="1" kern="0" dirty="0" err="1">
                <a:latin typeface="Times New Roman" panose="02020603050405020304" pitchFamily="18" charset="0"/>
              </a:rPr>
              <a:t>Viết</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đoạn</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văn</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kể</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lại</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buổi</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sinh</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hoạt</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lớp</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Trong</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buổi</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sinh</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hoạt</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đó</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em</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đã</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phát</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biểu</a:t>
            </a:r>
            <a:r>
              <a:rPr lang="en-US" altLang="en-US" sz="2800" b="1" kern="0" dirty="0">
                <a:latin typeface="Times New Roman" panose="02020603050405020304" pitchFamily="18" charset="0"/>
              </a:rPr>
              <a:t> ý </a:t>
            </a:r>
            <a:r>
              <a:rPr lang="en-US" altLang="en-US" sz="2800" b="1" kern="0" dirty="0" err="1">
                <a:latin typeface="Times New Roman" panose="02020603050405020304" pitchFamily="18" charset="0"/>
              </a:rPr>
              <a:t>kiến</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để</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chứng</a:t>
            </a:r>
            <a:r>
              <a:rPr lang="en-US" altLang="en-US" sz="2800" b="1" kern="0" dirty="0">
                <a:latin typeface="Times New Roman" panose="02020603050405020304" pitchFamily="18" charset="0"/>
              </a:rPr>
              <a:t> </a:t>
            </a:r>
            <a:r>
              <a:rPr lang="en-US" altLang="en-US" sz="2800" b="1" kern="0" dirty="0" err="1">
                <a:latin typeface="Times New Roman" panose="02020603050405020304" pitchFamily="18" charset="0"/>
              </a:rPr>
              <a:t>minh</a:t>
            </a:r>
            <a:r>
              <a:rPr lang="en-US" altLang="en-US" sz="2800" b="1" kern="0" dirty="0">
                <a:latin typeface="Times New Roman" panose="02020603050405020304" pitchFamily="18" charset="0"/>
              </a:rPr>
              <a:t> </a:t>
            </a:r>
            <a:r>
              <a:rPr lang="en-US" altLang="en-US" sz="2800" b="1" kern="0" dirty="0">
                <a:solidFill>
                  <a:srgbClr val="FF0000"/>
                </a:solidFill>
                <a:latin typeface="Times New Roman" panose="02020603050405020304" pitchFamily="18" charset="0"/>
              </a:rPr>
              <a:t>Nam </a:t>
            </a:r>
            <a:r>
              <a:rPr lang="en-US" altLang="en-US" sz="2800" b="1" kern="0" dirty="0" err="1">
                <a:solidFill>
                  <a:srgbClr val="FF0000"/>
                </a:solidFill>
                <a:latin typeface="Times New Roman" panose="02020603050405020304" pitchFamily="18" charset="0"/>
              </a:rPr>
              <a:t>là</a:t>
            </a:r>
            <a:r>
              <a:rPr lang="en-US" altLang="en-US" sz="2800" b="1" kern="0" dirty="0">
                <a:solidFill>
                  <a:srgbClr val="FF0000"/>
                </a:solidFill>
                <a:latin typeface="Times New Roman" panose="02020603050405020304" pitchFamily="18" charset="0"/>
              </a:rPr>
              <a:t> </a:t>
            </a:r>
            <a:r>
              <a:rPr lang="en-US" altLang="en-US" sz="2800" b="1" kern="0" dirty="0" err="1">
                <a:solidFill>
                  <a:srgbClr val="FF0000"/>
                </a:solidFill>
                <a:latin typeface="Times New Roman" panose="02020603050405020304" pitchFamily="18" charset="0"/>
              </a:rPr>
              <a:t>một</a:t>
            </a:r>
            <a:r>
              <a:rPr lang="en-US" altLang="en-US" sz="2800" b="1" kern="0" dirty="0">
                <a:solidFill>
                  <a:srgbClr val="FF0000"/>
                </a:solidFill>
                <a:latin typeface="Times New Roman" panose="02020603050405020304" pitchFamily="18" charset="0"/>
              </a:rPr>
              <a:t> </a:t>
            </a:r>
            <a:r>
              <a:rPr lang="en-US" altLang="en-US" sz="2800" b="1" kern="0" dirty="0" err="1">
                <a:solidFill>
                  <a:srgbClr val="FF0000"/>
                </a:solidFill>
                <a:latin typeface="Times New Roman" panose="02020603050405020304" pitchFamily="18" charset="0"/>
              </a:rPr>
              <a:t>người</a:t>
            </a:r>
            <a:r>
              <a:rPr lang="en-US" altLang="en-US" sz="2800" b="1" kern="0" dirty="0">
                <a:solidFill>
                  <a:srgbClr val="FF0000"/>
                </a:solidFill>
                <a:latin typeface="Times New Roman" panose="02020603050405020304" pitchFamily="18" charset="0"/>
              </a:rPr>
              <a:t> </a:t>
            </a:r>
            <a:r>
              <a:rPr lang="en-US" altLang="en-US" sz="2800" b="1" kern="0" dirty="0" err="1">
                <a:solidFill>
                  <a:srgbClr val="FF0000"/>
                </a:solidFill>
                <a:latin typeface="Times New Roman" panose="02020603050405020304" pitchFamily="18" charset="0"/>
              </a:rPr>
              <a:t>bạn</a:t>
            </a:r>
            <a:r>
              <a:rPr lang="en-US" altLang="en-US" sz="2800" b="1" kern="0" dirty="0">
                <a:solidFill>
                  <a:srgbClr val="FF0000"/>
                </a:solidFill>
                <a:latin typeface="Times New Roman" panose="02020603050405020304" pitchFamily="18" charset="0"/>
              </a:rPr>
              <a:t> </a:t>
            </a:r>
            <a:r>
              <a:rPr lang="en-US" altLang="en-US" sz="2800" b="1" kern="0" dirty="0" err="1">
                <a:solidFill>
                  <a:srgbClr val="FF0000"/>
                </a:solidFill>
                <a:latin typeface="Times New Roman" panose="02020603050405020304" pitchFamily="18" charset="0"/>
              </a:rPr>
              <a:t>tốt</a:t>
            </a:r>
            <a:r>
              <a:rPr lang="en-US" altLang="en-US" sz="2800" b="1" kern="0" dirty="0">
                <a:latin typeface="Times New Roman" panose="02020603050405020304" pitchFamily="18" charset="0"/>
              </a:rPr>
              <a:t>.</a:t>
            </a:r>
            <a:endParaRPr lang="en-US" altLang="en-US" sz="2800" b="1" kern="0" dirty="0">
              <a:latin typeface="Times New Roman" panose="02020603050405020304" pitchFamily="18" charset="0"/>
              <a:cs typeface="Times New Roman" panose="02020603050405020304" pitchFamily="18" charset="0"/>
            </a:endParaRPr>
          </a:p>
        </p:txBody>
      </p:sp>
      <p:pic>
        <p:nvPicPr>
          <p:cNvPr id="8197" name="Picture 5" descr="Book-09-june"/>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03201" y="330200"/>
            <a:ext cx="1333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05869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00" name="Rectangle 20"/>
          <p:cNvSpPr>
            <a:spLocks noChangeArrowheads="1"/>
          </p:cNvSpPr>
          <p:nvPr/>
        </p:nvSpPr>
        <p:spPr bwMode="auto">
          <a:xfrm>
            <a:off x="345017" y="402972"/>
            <a:ext cx="11480800" cy="600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lgn="ctr" defTabSz="1219170"/>
            <a:r>
              <a:rPr lang="en-US" altLang="en-US" sz="4267" b="1" u="sng" kern="0">
                <a:solidFill>
                  <a:srgbClr val="C00000"/>
                </a:solidFill>
                <a:latin typeface="Times New Roman" panose="02020603050405020304" pitchFamily="18" charset="0"/>
              </a:rPr>
              <a:t>GỢI Ý</a:t>
            </a:r>
            <a:r>
              <a:rPr lang="en-US" altLang="en-US" sz="4267" b="1" kern="0">
                <a:solidFill>
                  <a:srgbClr val="C00000"/>
                </a:solidFill>
                <a:latin typeface="Times New Roman" panose="02020603050405020304" pitchFamily="18" charset="0"/>
              </a:rPr>
              <a:t>:</a:t>
            </a:r>
          </a:p>
          <a:p>
            <a:pPr defTabSz="1219170"/>
            <a:r>
              <a:rPr lang="en-US" altLang="en-US" sz="3733" kern="0">
                <a:solidFill>
                  <a:schemeClr val="accent2"/>
                </a:solidFill>
                <a:latin typeface="Times New Roman" panose="02020603050405020304" pitchFamily="18" charset="0"/>
              </a:rPr>
              <a:t>     </a:t>
            </a:r>
            <a:r>
              <a:rPr lang="en-US" altLang="en-US" sz="3733" kern="0">
                <a:solidFill>
                  <a:srgbClr val="000066"/>
                </a:solidFill>
                <a:latin typeface="Times New Roman" panose="02020603050405020304" pitchFamily="18" charset="0"/>
              </a:rPr>
              <a:t>- Buổi sinh hoạt lớp diễn ra thế nào? (thời gian, địa điểm, ai là người điều khiển, không khí của buổi sinh hoạt lớp ra sao?)</a:t>
            </a:r>
          </a:p>
          <a:p>
            <a:pPr defTabSz="1219170"/>
            <a:r>
              <a:rPr lang="it-IT" altLang="en-US" sz="3733" kern="0">
                <a:solidFill>
                  <a:srgbClr val="000066"/>
                </a:solidFill>
                <a:latin typeface="Times New Roman" panose="02020603050405020304" pitchFamily="18" charset="0"/>
              </a:rPr>
              <a:t>     - Nội dung của buổi sinh hoạt là gì? </a:t>
            </a:r>
            <a:endParaRPr lang="en-US" altLang="en-US" sz="3733" kern="0">
              <a:solidFill>
                <a:srgbClr val="000066"/>
              </a:solidFill>
              <a:latin typeface="Times New Roman" panose="02020603050405020304" pitchFamily="18" charset="0"/>
            </a:endParaRPr>
          </a:p>
          <a:p>
            <a:pPr defTabSz="1219170"/>
            <a:r>
              <a:rPr lang="pt-BR" altLang="en-US" sz="3733" kern="0">
                <a:solidFill>
                  <a:srgbClr val="000066"/>
                </a:solidFill>
                <a:latin typeface="Times New Roman" panose="02020603050405020304" pitchFamily="18" charset="0"/>
              </a:rPr>
              <a:t>     - Em đã phát biểu vấn đề gì?</a:t>
            </a:r>
            <a:endParaRPr lang="en-US" altLang="en-US" sz="3733" kern="0">
              <a:solidFill>
                <a:srgbClr val="000066"/>
              </a:solidFill>
              <a:latin typeface="Times New Roman" panose="02020603050405020304" pitchFamily="18" charset="0"/>
            </a:endParaRPr>
          </a:p>
          <a:p>
            <a:pPr defTabSz="1219170"/>
            <a:r>
              <a:rPr lang="fr-FR" altLang="en-US" sz="3733" kern="0">
                <a:solidFill>
                  <a:srgbClr val="000066"/>
                </a:solidFill>
                <a:latin typeface="Times New Roman" panose="02020603050405020304" pitchFamily="18" charset="0"/>
              </a:rPr>
              <a:t>     - Tại sao lại phát biểu vấn đề đó?  </a:t>
            </a:r>
            <a:endParaRPr lang="en-US" altLang="en-US" sz="3733" kern="0">
              <a:solidFill>
                <a:srgbClr val="000066"/>
              </a:solidFill>
              <a:latin typeface="Times New Roman" panose="02020603050405020304" pitchFamily="18" charset="0"/>
            </a:endParaRPr>
          </a:p>
          <a:p>
            <a:pPr defTabSz="1219170"/>
            <a:r>
              <a:rPr lang="fr-FR" altLang="en-US" sz="3733" kern="0">
                <a:solidFill>
                  <a:srgbClr val="000066"/>
                </a:solidFill>
                <a:latin typeface="Times New Roman" panose="02020603050405020304" pitchFamily="18" charset="0"/>
              </a:rPr>
              <a:t>     -  Em đã thuyết phục cả lớp rằng Nam là người bạn tốt như thế nào? (lí lẽ, dẫn chứng, lập luận)</a:t>
            </a:r>
          </a:p>
          <a:p>
            <a:pPr defTabSz="1219170"/>
            <a:r>
              <a:rPr lang="fr-FR" altLang="en-US" sz="4267" kern="0">
                <a:solidFill>
                  <a:schemeClr val="accent2"/>
                </a:solidFill>
                <a:latin typeface="Times New Roman" panose="02020603050405020304" pitchFamily="18" charset="0"/>
              </a:rPr>
              <a:t> </a:t>
            </a:r>
            <a:r>
              <a:rPr lang="fr-FR" altLang="en-US" sz="4267" b="1" kern="0">
                <a:solidFill>
                  <a:srgbClr val="C00000"/>
                </a:solidFill>
                <a:latin typeface="Times New Roman" panose="02020603050405020304" pitchFamily="18" charset="0"/>
              </a:rPr>
              <a:t>* Yêu cầu: </a:t>
            </a:r>
            <a:r>
              <a:rPr lang="fr-FR" altLang="en-US" sz="4267" b="1" kern="0">
                <a:solidFill>
                  <a:srgbClr val="000066"/>
                </a:solidFill>
                <a:latin typeface="Times New Roman" panose="02020603050405020304" pitchFamily="18" charset="0"/>
              </a:rPr>
              <a:t>Viết trong vòng 10 phút</a:t>
            </a:r>
          </a:p>
        </p:txBody>
      </p:sp>
    </p:spTree>
    <p:extLst>
      <p:ext uri="{BB962C8B-B14F-4D97-AF65-F5344CB8AC3E}">
        <p14:creationId xmlns:p14="http://schemas.microsoft.com/office/powerpoint/2010/main" val="65572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6100"/>
                                        </p:tgtEl>
                                        <p:attrNameLst>
                                          <p:attrName>style.visibility</p:attrName>
                                        </p:attrNameLst>
                                      </p:cBhvr>
                                      <p:to>
                                        <p:strVal val="visible"/>
                                      </p:to>
                                    </p:set>
                                    <p:anim calcmode="lin" valueType="num">
                                      <p:cBhvr>
                                        <p:cTn id="7" dur="1000" fill="hold"/>
                                        <p:tgtEl>
                                          <p:spTgt spid="46100"/>
                                        </p:tgtEl>
                                        <p:attrNameLst>
                                          <p:attrName>ppt_w</p:attrName>
                                        </p:attrNameLst>
                                      </p:cBhvr>
                                      <p:tavLst>
                                        <p:tav tm="0">
                                          <p:val>
                                            <p:strVal val="#ppt_w*0.70"/>
                                          </p:val>
                                        </p:tav>
                                        <p:tav tm="100000">
                                          <p:val>
                                            <p:strVal val="#ppt_w"/>
                                          </p:val>
                                        </p:tav>
                                      </p:tavLst>
                                    </p:anim>
                                    <p:anim calcmode="lin" valueType="num">
                                      <p:cBhvr>
                                        <p:cTn id="8" dur="1000" fill="hold"/>
                                        <p:tgtEl>
                                          <p:spTgt spid="46100"/>
                                        </p:tgtEl>
                                        <p:attrNameLst>
                                          <p:attrName>ppt_h</p:attrName>
                                        </p:attrNameLst>
                                      </p:cBhvr>
                                      <p:tavLst>
                                        <p:tav tm="0">
                                          <p:val>
                                            <p:strVal val="#ppt_h"/>
                                          </p:val>
                                        </p:tav>
                                        <p:tav tm="100000">
                                          <p:val>
                                            <p:strVal val="#ppt_h"/>
                                          </p:val>
                                        </p:tav>
                                      </p:tavLst>
                                    </p:anim>
                                    <p:animEffect transition="in" filter="fade">
                                      <p:cBhvr>
                                        <p:cTn id="9" dur="1000"/>
                                        <p:tgtEl>
                                          <p:spTgt spid="46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1"/>
          <p:cNvSpPr txBox="1">
            <a:spLocks noChangeArrowheads="1"/>
          </p:cNvSpPr>
          <p:nvPr/>
        </p:nvSpPr>
        <p:spPr bwMode="auto">
          <a:xfrm>
            <a:off x="304800" y="990601"/>
            <a:ext cx="11684000" cy="3786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rtl="1"/>
            <a:r>
              <a:rPr lang="en-US" altLang="en-US" sz="2667" b="1" kern="0">
                <a:latin typeface="Times New Roman" panose="02020603050405020304" pitchFamily="18" charset="0"/>
                <a:cs typeface="Times New Roman" panose="02020603050405020304" pitchFamily="18" charset="0"/>
              </a:rPr>
              <a:t>  </a:t>
            </a:r>
            <a:r>
              <a:rPr lang="en-US" altLang="en-US" sz="2667" b="1" kern="0">
                <a:solidFill>
                  <a:srgbClr val="C00000"/>
                </a:solidFill>
                <a:latin typeface="Times New Roman" panose="02020603050405020304" pitchFamily="18" charset="0"/>
                <a:cs typeface="Times New Roman" panose="02020603050405020304" pitchFamily="18" charset="0"/>
              </a:rPr>
              <a:t>Ví dụ:</a:t>
            </a:r>
            <a:r>
              <a:rPr lang="vi-VN" altLang="en-US" sz="2667" b="1" kern="0">
                <a:latin typeface="Times New Roman" panose="02020603050405020304" pitchFamily="18" charset="0"/>
                <a:cs typeface="Times New Roman" panose="02020603050405020304" pitchFamily="18" charset="0"/>
              </a:rPr>
              <a:t> </a:t>
            </a:r>
            <a:r>
              <a:rPr lang="en-US" altLang="en-US" sz="2667" b="1" kern="0">
                <a:solidFill>
                  <a:srgbClr val="C00000"/>
                </a:solidFill>
                <a:latin typeface="Times New Roman" panose="02020603050405020304" pitchFamily="18" charset="0"/>
                <a:cs typeface="Times New Roman" panose="02020603050405020304" pitchFamily="18" charset="0"/>
              </a:rPr>
              <a:t>a)</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Thứ b</a:t>
            </a:r>
            <a:r>
              <a:rPr lang="en-US" altLang="en-US" sz="2667" b="1" kern="0">
                <a:latin typeface="Times New Roman" panose="02020603050405020304" pitchFamily="18" charset="0"/>
                <a:cs typeface="Times New Roman" panose="02020603050405020304" pitchFamily="18" charset="0"/>
              </a:rPr>
              <a:t>ả</a:t>
            </a:r>
            <a:r>
              <a:rPr lang="vi-VN" altLang="en-US" sz="2667" b="1" kern="0">
                <a:latin typeface="Times New Roman" panose="02020603050405020304" pitchFamily="18" charset="0"/>
                <a:cs typeface="Times New Roman" panose="02020603050405020304" pitchFamily="18" charset="0"/>
              </a:rPr>
              <a:t>y vừa qua, chi đội</a:t>
            </a:r>
            <a:r>
              <a:rPr lang="en-US" altLang="en-US" sz="2667" b="1" kern="0">
                <a:latin typeface="Times New Roman" panose="02020603050405020304" pitchFamily="18" charset="0"/>
                <a:cs typeface="Times New Roman" panose="02020603050405020304" pitchFamily="18" charset="0"/>
              </a:rPr>
              <a:t> (lớp)</a:t>
            </a:r>
            <a:r>
              <a:rPr lang="vi-VN" altLang="en-US" sz="2667" b="1" kern="0">
                <a:latin typeface="Times New Roman" panose="02020603050405020304" pitchFamily="18" charset="0"/>
                <a:cs typeface="Times New Roman" panose="02020603050405020304" pitchFamily="18" charset="0"/>
              </a:rPr>
              <a:t> tôi </a:t>
            </a:r>
            <a:r>
              <a:rPr lang="en-US" altLang="en-US" sz="2667" b="1" kern="0">
                <a:latin typeface="Times New Roman" panose="02020603050405020304" pitchFamily="18" charset="0"/>
                <a:cs typeface="Times New Roman" panose="02020603050405020304" pitchFamily="18" charset="0"/>
              </a:rPr>
              <a:t>tổ chức buổi </a:t>
            </a:r>
            <a:r>
              <a:rPr lang="vi-VN" altLang="en-US" sz="2667" b="1" kern="0">
                <a:latin typeface="Times New Roman" panose="02020603050405020304" pitchFamily="18" charset="0"/>
                <a:cs typeface="Times New Roman" panose="02020603050405020304" pitchFamily="18" charset="0"/>
              </a:rPr>
              <a:t>sinh hoạt tại phòng học của lớp như thường lệ. </a:t>
            </a:r>
          </a:p>
          <a:p>
            <a:pPr defTabSz="1219170" rtl="1"/>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Mai </a:t>
            </a:r>
            <a:r>
              <a:rPr lang="en-US" altLang="en-US" sz="2667" b="1" kern="0">
                <a:latin typeface="Times New Roman" panose="02020603050405020304" pitchFamily="18" charset="0"/>
                <a:cs typeface="Times New Roman" panose="02020603050405020304" pitchFamily="18" charset="0"/>
              </a:rPr>
              <a:t>Anh -</a:t>
            </a:r>
            <a:r>
              <a:rPr lang="vi-VN" altLang="en-US" sz="2667" b="1" kern="0">
                <a:latin typeface="Times New Roman" panose="02020603050405020304" pitchFamily="18" charset="0"/>
                <a:cs typeface="Times New Roman" panose="02020603050405020304" pitchFamily="18" charset="0"/>
              </a:rPr>
              <a:t> lớp trưởng bé nhỏ điều khiển chương trình buổi sinh hoạt.</a:t>
            </a:r>
            <a:endParaRPr lang="en-US" altLang="en-US" sz="2667" b="1" kern="0">
              <a:latin typeface="Times New Roman" panose="02020603050405020304" pitchFamily="18" charset="0"/>
              <a:cs typeface="Times New Roman" panose="02020603050405020304" pitchFamily="18" charset="0"/>
            </a:endParaRPr>
          </a:p>
          <a:p>
            <a:pPr defTabSz="1219170" rtl="1"/>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Không </a:t>
            </a:r>
            <a:r>
              <a:rPr lang="en-US" altLang="en-US" sz="2667" b="1" kern="0">
                <a:latin typeface="Times New Roman" panose="02020603050405020304" pitchFamily="18" charset="0"/>
                <a:cs typeface="Times New Roman" panose="02020603050405020304" pitchFamily="18" charset="0"/>
              </a:rPr>
              <a:t>k</a:t>
            </a:r>
            <a:r>
              <a:rPr lang="vi-VN" altLang="en-US" sz="2667" b="1" kern="0">
                <a:latin typeface="Times New Roman" panose="02020603050405020304" pitchFamily="18" charset="0"/>
                <a:cs typeface="Times New Roman" panose="02020603050405020304" pitchFamily="18" charset="0"/>
              </a:rPr>
              <a:t>hí</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của buổi sinh hoạt thật sôi nổi. Cả lớp tranh luận xem Nam có phải là người bạn tốt.</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Nam vốn là người ít nói lại không chịu thanh minh cho mình.</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Một lần Nam mách cô giáo về việc các bạn tự ý bỏ học đi chơi đá bóng. M</a:t>
            </a:r>
            <a:r>
              <a:rPr lang="en-US" altLang="en-US" sz="2667" b="1" kern="0">
                <a:latin typeface="Times New Roman" panose="02020603050405020304" pitchFamily="18" charset="0"/>
                <a:cs typeface="Times New Roman" panose="02020603050405020304" pitchFamily="18" charset="0"/>
              </a:rPr>
              <a:t>ộ</a:t>
            </a:r>
            <a:r>
              <a:rPr lang="vi-VN" altLang="en-US" sz="2667" b="1" kern="0">
                <a:latin typeface="Times New Roman" panose="02020603050405020304" pitchFamily="18" charset="0"/>
                <a:cs typeface="Times New Roman" panose="02020603050405020304" pitchFamily="18" charset="0"/>
              </a:rPr>
              <a:t>t số bạn đã hiểu lầm và cho rằng Nam là người bạn xấu.</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Tôi thiết nghĩ bạn Nam nói với cô giáo là một việc nên l</a:t>
            </a:r>
            <a:r>
              <a:rPr lang="en-US" altLang="en-US" sz="2667" b="1" kern="0">
                <a:latin typeface="Times New Roman" panose="02020603050405020304" pitchFamily="18" charset="0"/>
                <a:cs typeface="Times New Roman" panose="02020603050405020304" pitchFamily="18" charset="0"/>
              </a:rPr>
              <a:t>à</a:t>
            </a:r>
            <a:r>
              <a:rPr lang="vi-VN" altLang="en-US" sz="2667" b="1" kern="0">
                <a:latin typeface="Times New Roman" panose="02020603050405020304" pitchFamily="18" charset="0"/>
                <a:cs typeface="Times New Roman" panose="02020603050405020304" pitchFamily="18" charset="0"/>
              </a:rPr>
              <a:t>m.</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Có như vậy Nam mới giúp các bạn nhận ra</a:t>
            </a:r>
            <a:r>
              <a:rPr lang="en-US" altLang="en-US" sz="2667" b="1" kern="0">
                <a:latin typeface="Times New Roman" panose="02020603050405020304" pitchFamily="18" charset="0"/>
                <a:cs typeface="Times New Roman" panose="02020603050405020304" pitchFamily="18" charset="0"/>
              </a:rPr>
              <a:t> </a:t>
            </a:r>
            <a:r>
              <a:rPr lang="vi-VN" altLang="en-US" sz="2667" b="1" kern="0">
                <a:latin typeface="Times New Roman" panose="02020603050405020304" pitchFamily="18" charset="0"/>
                <a:cs typeface="Times New Roman" panose="02020603050405020304" pitchFamily="18" charset="0"/>
              </a:rPr>
              <a:t>khuyết điểm.  </a:t>
            </a:r>
            <a:endParaRPr lang="en-US" altLang="en-US" sz="2667" b="1" kern="0">
              <a:latin typeface="Times New Roman" panose="02020603050405020304" pitchFamily="18" charset="0"/>
              <a:cs typeface="Times New Roman" panose="02020603050405020304" pitchFamily="18" charset="0"/>
            </a:endParaRPr>
          </a:p>
        </p:txBody>
      </p:sp>
      <p:cxnSp>
        <p:nvCxnSpPr>
          <p:cNvPr id="16387" name="Straight Connector 2"/>
          <p:cNvCxnSpPr>
            <a:cxnSpLocks noChangeShapeType="1"/>
          </p:cNvCxnSpPr>
          <p:nvPr/>
        </p:nvCxnSpPr>
        <p:spPr bwMode="auto">
          <a:xfrm>
            <a:off x="8940800" y="3835400"/>
            <a:ext cx="28448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88" name="Straight Connector 4"/>
          <p:cNvCxnSpPr>
            <a:cxnSpLocks noChangeShapeType="1"/>
          </p:cNvCxnSpPr>
          <p:nvPr/>
        </p:nvCxnSpPr>
        <p:spPr bwMode="auto">
          <a:xfrm>
            <a:off x="508000" y="4241800"/>
            <a:ext cx="46736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89" name="Straight Connector 6"/>
          <p:cNvCxnSpPr>
            <a:cxnSpLocks noChangeShapeType="1"/>
          </p:cNvCxnSpPr>
          <p:nvPr/>
        </p:nvCxnSpPr>
        <p:spPr bwMode="auto">
          <a:xfrm>
            <a:off x="5689600" y="4241800"/>
            <a:ext cx="58928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0" name="Straight Connector 8"/>
          <p:cNvCxnSpPr>
            <a:cxnSpLocks noChangeShapeType="1"/>
          </p:cNvCxnSpPr>
          <p:nvPr/>
        </p:nvCxnSpPr>
        <p:spPr bwMode="auto">
          <a:xfrm>
            <a:off x="681568" y="4648200"/>
            <a:ext cx="2468033"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4982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914400" y="241300"/>
            <a:ext cx="106680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53975">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indent="71965" algn="ctr" defTabSz="1219170"/>
            <a:r>
              <a:rPr lang="en-US" altLang="en-US" sz="2400" b="1" kern="0" dirty="0">
                <a:solidFill>
                  <a:srgbClr val="000066"/>
                </a:solidFill>
                <a:latin typeface="Times New Roman" panose="02020603050405020304" pitchFamily="18" charset="0"/>
                <a:cs typeface="Times New Roman" panose="02020603050405020304" pitchFamily="18" charset="0"/>
              </a:rPr>
              <a:t>BUỔI SINH HOẠT LỚP</a:t>
            </a:r>
            <a:endParaRPr lang="en-US" altLang="en-US" sz="2400" kern="0" dirty="0">
              <a:solidFill>
                <a:srgbClr val="000066"/>
              </a:solidFill>
              <a:latin typeface="Times New Roman" panose="02020603050405020304" pitchFamily="18" charset="0"/>
              <a:cs typeface="Times New Roman" panose="02020603050405020304" pitchFamily="18" charset="0"/>
            </a:endParaRPr>
          </a:p>
          <a:p>
            <a:pPr indent="71965" defTabSz="1219170"/>
            <a:r>
              <a:rPr lang="en-US" altLang="en-US" sz="2400" b="1" kern="0" dirty="0">
                <a:solidFill>
                  <a:srgbClr val="FF0000"/>
                </a:solidFill>
                <a:latin typeface="Times New Roman" panose="02020603050405020304" pitchFamily="18" charset="0"/>
                <a:cs typeface="Times New Roman" panose="02020603050405020304" pitchFamily="18" charset="0"/>
              </a:rPr>
              <a:t>     </a:t>
            </a:r>
            <a:r>
              <a:rPr lang="en-US" altLang="en-US" sz="2400" b="1" kern="0" dirty="0">
                <a:latin typeface="Times New Roman" panose="02020603050405020304" pitchFamily="18" charset="0"/>
                <a:cs typeface="Times New Roman" panose="02020603050405020304" pitchFamily="18" charset="0"/>
              </a:rPr>
              <a:t>b)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vẫn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còn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nhớ</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như</a:t>
            </a:r>
            <a:r>
              <a:rPr lang="en-US" altLang="en-US" sz="2400" kern="0" dirty="0">
                <a:latin typeface="Times New Roman" panose="02020603050405020304" pitchFamily="18" charset="0"/>
                <a:cs typeface="Times New Roman" panose="02020603050405020304" pitchFamily="18" charset="0"/>
              </a:rPr>
              <a:t> in </a:t>
            </a:r>
            <a:r>
              <a:rPr lang="en-US" altLang="en-US" sz="2400" kern="0" dirty="0" err="1">
                <a:latin typeface="Times New Roman" panose="02020603050405020304" pitchFamily="18" charset="0"/>
                <a:cs typeface="Times New Roman" panose="02020603050405020304" pitchFamily="18" charset="0"/>
              </a:rPr>
              <a:t>buổi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sinh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hoạt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lớp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ngày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hôm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khí</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lớp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học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căng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thẳng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mọi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nhiều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bàn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tán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về</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sự</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việc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vừa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xảy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trong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giờ</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chơi</a:t>
            </a:r>
            <a:r>
              <a:rPr lang="en-US" altLang="en-US" sz="2400" kern="0" dirty="0">
                <a:latin typeface="Times New Roman" panose="02020603050405020304" pitchFamily="18" charset="0"/>
                <a:cs typeface="Times New Roman" panose="02020603050405020304" pitchFamily="18" charset="0"/>
              </a:rPr>
              <a:t>.</a:t>
            </a:r>
          </a:p>
          <a:p>
            <a:pPr indent="71965" defTabSz="1219170"/>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Nguyên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nhân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là</a:t>
            </a:r>
            <a:r>
              <a:rPr lang="en-US" altLang="en-US" sz="2400" kern="0" dirty="0">
                <a:latin typeface="Times New Roman" panose="02020603050405020304" pitchFamily="18" charset="0"/>
                <a:cs typeface="Times New Roman" panose="02020603050405020304" pitchFamily="18" charset="0"/>
              </a:rPr>
              <a:t> do </a:t>
            </a:r>
            <a:r>
              <a:rPr lang="en-US" altLang="en-US" sz="2400" kern="0" dirty="0" err="1">
                <a:latin typeface="Times New Roman" panose="02020603050405020304" pitchFamily="18" charset="0"/>
                <a:cs typeface="Times New Roman" panose="02020603050405020304" pitchFamily="18" charset="0"/>
              </a:rPr>
              <a:t>hai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bạn</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Thành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cãi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đánh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nhau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vì</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Thành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rằng</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là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lấy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cắp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tiền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trong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cặp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sách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của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Đầu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giờ</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sáng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Thành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mang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tiền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đến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lớp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để</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học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nói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chuyện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với</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về</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khoản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tiền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bố</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mẹ</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đưa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Mọi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ánh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mắt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đổ</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dồn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về</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phía</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thể</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hiện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thái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độ</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bất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rất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nhiều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lên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tiếng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kết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tội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một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hai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rồi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cứ</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thế</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cúi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đầu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im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lặng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nghe</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mọi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phán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xét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tìm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được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lí</a:t>
            </a:r>
            <a:r>
              <a:rPr lang="en-US" altLang="en-US" sz="2400" kern="0" dirty="0">
                <a:latin typeface="Times New Roman" panose="02020603050405020304" pitchFamily="18" charset="0"/>
                <a:cs typeface="Times New Roman" panose="02020603050405020304" pitchFamily="18" charset="0"/>
              </a:rPr>
              <a:t> do </a:t>
            </a:r>
            <a:r>
              <a:rPr lang="en-US" altLang="en-US" sz="2400" kern="0" dirty="0" err="1">
                <a:latin typeface="Times New Roman" panose="02020603050405020304" pitchFamily="18" charset="0"/>
                <a:cs typeface="Times New Roman" panose="02020603050405020304" pitchFamily="18" charset="0"/>
              </a:rPr>
              <a:t>minh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oan</a:t>
            </a:r>
            <a:r>
              <a:rPr lang="en-US" altLang="en-US" sz="2400" kern="0" dirty="0">
                <a:latin typeface="Times New Roman" panose="02020603050405020304" pitchFamily="18" charset="0"/>
                <a:cs typeface="Times New Roman" panose="02020603050405020304" pitchFamily="18" charset="0"/>
              </a:rPr>
              <a:t>.</a:t>
            </a:r>
          </a:p>
          <a:p>
            <a:pPr indent="71965" defTabSz="1219170"/>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Trước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lớp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học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như</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vậy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cô</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giáo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yêu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cầu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lớp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trật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tự</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hỏi</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về</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chuyện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vừa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xảy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ra.</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khẳng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định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làm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việc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ánh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mắt</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thật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tội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nghiệp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đứng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dậy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nói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với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cô</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giáo</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là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bạn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tốt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học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cùng</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suốt</a:t>
            </a:r>
            <a:r>
              <a:rPr lang="en-US" altLang="en-US" sz="2400" kern="0" dirty="0">
                <a:latin typeface="Times New Roman" panose="02020603050405020304" pitchFamily="18" charset="0"/>
                <a:cs typeface="Times New Roman" panose="02020603050405020304" pitchFamily="18" charset="0"/>
              </a:rPr>
              <a:t> 9 </a:t>
            </a:r>
            <a:r>
              <a:rPr lang="en-US" altLang="en-US" sz="2400" kern="0" dirty="0" err="1">
                <a:latin typeface="Times New Roman" panose="02020603050405020304" pitchFamily="18" charset="0"/>
                <a:cs typeface="Times New Roman" panose="02020603050405020304" pitchFamily="18" charset="0"/>
              </a:rPr>
              <a:t>năm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học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khẳng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định</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thể</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làm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chuyện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đưa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ra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các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lí</a:t>
            </a:r>
            <a:r>
              <a:rPr lang="en-US" altLang="en-US" sz="2400" kern="0" dirty="0">
                <a:latin typeface="Times New Roman" panose="02020603050405020304" pitchFamily="18" charset="0"/>
                <a:cs typeface="Times New Roman" panose="02020603050405020304" pitchFamily="18" charset="0"/>
              </a:rPr>
              <a:t> do </a:t>
            </a:r>
            <a:r>
              <a:rPr lang="en-US" altLang="en-US" sz="2400" kern="0" dirty="0" err="1">
                <a:latin typeface="Times New Roman" panose="02020603050405020304" pitchFamily="18" charset="0"/>
                <a:cs typeface="Times New Roman" panose="02020603050405020304" pitchFamily="18" charset="0"/>
              </a:rPr>
              <a:t>để</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chứng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minh</a:t>
            </a:r>
            <a:r>
              <a:rPr lang="en-US" altLang="en-US" sz="2400" kern="0" dirty="0">
                <a:latin typeface="Times New Roman" panose="02020603050405020304" pitchFamily="18" charset="0"/>
                <a:cs typeface="Times New Roman" panose="02020603050405020304" pitchFamily="18" charset="0"/>
              </a:rPr>
              <a:t> Nam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phải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là</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lỗi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Tâm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trạng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của</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lúc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thật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xúc</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động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tự</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trấn</a:t>
            </a:r>
            <a:r>
              <a:rPr lang="en-US" altLang="en-US" sz="2400" kern="0" dirty="0">
                <a:latin typeface="Times New Roman" panose="02020603050405020304" pitchFamily="18" charset="0"/>
                <a:cs typeface="Times New Roman" panose="02020603050405020304" pitchFamily="18" charset="0"/>
              </a:rPr>
              <a:t> an </a:t>
            </a:r>
            <a:r>
              <a:rPr lang="en-US" altLang="en-US" sz="2400" kern="0" dirty="0" err="1">
                <a:latin typeface="Times New Roman" panose="02020603050405020304" pitchFamily="18" charset="0"/>
                <a:cs typeface="Times New Roman" panose="02020603050405020304" pitchFamily="18" charset="0"/>
              </a:rPr>
              <a:t>mình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Hãy</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tĩnh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bởi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lẽ</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mình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đang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bảo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vệ</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lẽ</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phải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đang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minh</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oan</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cho</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một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người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tốt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thì</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không</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có</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gì</a:t>
            </a:r>
            <a:r>
              <a:rPr lang="en-US" altLang="en-US" sz="2400" kern="0" dirty="0">
                <a:latin typeface="Times New Roman" panose="02020603050405020304" pitchFamily="18" charset="0"/>
                <a:cs typeface="Times New Roman" panose="02020603050405020304" pitchFamily="18" charset="0"/>
              </a:rPr>
              <a:t> run </a:t>
            </a:r>
            <a:r>
              <a:rPr lang="en-US" altLang="en-US" sz="2400" kern="0" dirty="0" err="1">
                <a:latin typeface="Times New Roman" panose="02020603050405020304" pitchFamily="18" charset="0"/>
                <a:cs typeface="Times New Roman" panose="02020603050405020304" pitchFamily="18" charset="0"/>
              </a:rPr>
              <a:t>phải</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sợ</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Em</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bắt</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đầu</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lập</a:t>
            </a:r>
            <a:r>
              <a:rPr lang="en-US" altLang="en-US" sz="2400" kern="0" dirty="0">
                <a:latin typeface="Times New Roman" panose="02020603050405020304" pitchFamily="18" charset="0"/>
                <a:cs typeface="Times New Roman" panose="02020603050405020304" pitchFamily="18" charset="0"/>
              </a:rPr>
              <a:t> </a:t>
            </a:r>
            <a:r>
              <a:rPr lang="en-US" altLang="en-US" sz="2400" kern="0" dirty="0" err="1">
                <a:latin typeface="Times New Roman" panose="02020603050405020304" pitchFamily="18" charset="0"/>
                <a:cs typeface="Times New Roman" panose="02020603050405020304" pitchFamily="18" charset="0"/>
              </a:rPr>
              <a:t>luận</a:t>
            </a:r>
            <a:r>
              <a:rPr lang="en-US" altLang="en-US" sz="2400" kern="0" dirty="0">
                <a:latin typeface="Times New Roman" panose="02020603050405020304" pitchFamily="18" charset="0"/>
                <a:cs typeface="Times New Roman" panose="02020603050405020304" pitchFamily="18" charset="0"/>
              </a:rPr>
              <a:t>:</a:t>
            </a:r>
          </a:p>
        </p:txBody>
      </p:sp>
      <p:cxnSp>
        <p:nvCxnSpPr>
          <p:cNvPr id="17411" name="Straight Connector 3"/>
          <p:cNvCxnSpPr>
            <a:cxnSpLocks noChangeShapeType="1"/>
          </p:cNvCxnSpPr>
          <p:nvPr/>
        </p:nvCxnSpPr>
        <p:spPr bwMode="auto">
          <a:xfrm>
            <a:off x="7112000" y="4648200"/>
            <a:ext cx="36576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2" name="Straight Connector 5"/>
          <p:cNvCxnSpPr>
            <a:cxnSpLocks noChangeShapeType="1"/>
          </p:cNvCxnSpPr>
          <p:nvPr/>
        </p:nvCxnSpPr>
        <p:spPr bwMode="auto">
          <a:xfrm>
            <a:off x="1117600" y="5054600"/>
            <a:ext cx="86360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3" name="Straight Connector 7"/>
          <p:cNvCxnSpPr>
            <a:cxnSpLocks noChangeShapeType="1"/>
          </p:cNvCxnSpPr>
          <p:nvPr/>
        </p:nvCxnSpPr>
        <p:spPr bwMode="auto">
          <a:xfrm>
            <a:off x="6400800" y="5765800"/>
            <a:ext cx="45720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14" name="Straight Connector 9"/>
          <p:cNvCxnSpPr>
            <a:cxnSpLocks noChangeShapeType="1"/>
          </p:cNvCxnSpPr>
          <p:nvPr/>
        </p:nvCxnSpPr>
        <p:spPr bwMode="auto">
          <a:xfrm>
            <a:off x="1117600" y="6172200"/>
            <a:ext cx="8636000" cy="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10864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812800" y="535517"/>
            <a:ext cx="10769600" cy="583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2667" kern="0" dirty="0">
                <a:solidFill>
                  <a:srgbClr val="000000"/>
                </a:solidFill>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Thứ</a:t>
            </a:r>
            <a:r>
              <a:rPr lang="en-US" altLang="en-US" sz="2667" b="1" kern="0" dirty="0">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nhất</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là</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người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bạn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rất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tốt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bụng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Thậm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chí</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còn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dành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dụm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tiền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ăn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sáng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của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mình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để</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đóng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góp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cho</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quỹ</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từ</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thiện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của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trường</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luôn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sẵn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lòng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giúp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đỡ</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những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bạn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hoàn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cảnh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khăn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trong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lớp</a:t>
            </a:r>
            <a:r>
              <a:rPr lang="en-US" altLang="en-US" sz="2667" kern="0" dirty="0">
                <a:latin typeface="Times New Roman" panose="02020603050405020304" pitchFamily="18" charset="0"/>
                <a:cs typeface="Times New Roman" panose="02020603050405020304" pitchFamily="18" charset="0"/>
              </a:rPr>
              <a:t>.</a:t>
            </a:r>
          </a:p>
          <a:p>
            <a:pPr defTabSz="1219170"/>
            <a:r>
              <a:rPr lang="en-US" altLang="en-US" sz="2667" kern="0" dirty="0">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Thứ</a:t>
            </a:r>
            <a:r>
              <a:rPr lang="en-US" altLang="en-US" sz="2667" b="1" kern="0" dirty="0">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hai</a:t>
            </a:r>
            <a:r>
              <a:rPr lang="en-US" altLang="en-US" sz="2667" b="1"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Thành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vội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vàng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kết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tội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bạn</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chỉ</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vì</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nghĩ</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rằng</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biết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về</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khoản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tiền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của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mình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mà</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không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bằng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chứng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Điều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đã</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khiến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mọi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người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trong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lớp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hiểu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lầm</a:t>
            </a:r>
            <a:r>
              <a:rPr lang="en-US" altLang="en-US" sz="2667" kern="0" dirty="0">
                <a:latin typeface="Times New Roman" panose="02020603050405020304" pitchFamily="18" charset="0"/>
                <a:cs typeface="Times New Roman" panose="02020603050405020304" pitchFamily="18" charset="0"/>
              </a:rPr>
              <a:t> Nam.</a:t>
            </a:r>
          </a:p>
          <a:p>
            <a:pPr defTabSz="1219170"/>
            <a:r>
              <a:rPr lang="en-US" altLang="en-US" sz="2667" kern="0" dirty="0">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Thứ</a:t>
            </a:r>
            <a:r>
              <a:rPr lang="en-US" altLang="en-US" sz="2667" b="1" kern="0" dirty="0">
                <a:latin typeface="Times New Roman" panose="02020603050405020304" pitchFamily="18" charset="0"/>
                <a:cs typeface="Times New Roman" panose="02020603050405020304" pitchFamily="18" charset="0"/>
              </a:rPr>
              <a:t> </a:t>
            </a:r>
            <a:r>
              <a:rPr lang="en-US" altLang="en-US" sz="2667" b="1" kern="0" dirty="0" err="1">
                <a:latin typeface="Times New Roman" panose="02020603050405020304" pitchFamily="18" charset="0"/>
                <a:cs typeface="Times New Roman" panose="02020603050405020304" pitchFamily="18" charset="0"/>
              </a:rPr>
              <a:t>ba</a:t>
            </a:r>
            <a:r>
              <a:rPr lang="en-US" altLang="en-US" sz="2667" b="1"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Thành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nên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tìm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kĩ</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lại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khoản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tiền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xem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sơ</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suất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làm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rơi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hoặc</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thể</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hỏi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mọi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người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trong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lớp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xem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có</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ai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nhìn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thấy</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người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lạ</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vào</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lớp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không</a:t>
            </a:r>
            <a:r>
              <a:rPr lang="en-US" altLang="en-US" sz="2667" kern="0" dirty="0">
                <a:latin typeface="Times New Roman" panose="02020603050405020304" pitchFamily="18" charset="0"/>
                <a:cs typeface="Times New Roman" panose="02020603050405020304" pitchFamily="18" charset="0"/>
              </a:rPr>
              <a:t>.</a:t>
            </a:r>
          </a:p>
          <a:p>
            <a:pPr defTabSz="1219170"/>
            <a:r>
              <a:rPr lang="en-US" altLang="en-US" sz="2667" kern="0" dirty="0">
                <a:latin typeface="Times New Roman" panose="02020603050405020304" pitchFamily="18" charset="0"/>
                <a:cs typeface="Times New Roman" panose="02020603050405020304" pitchFamily="18" charset="0"/>
              </a:rPr>
              <a:t>       Sau </a:t>
            </a:r>
            <a:r>
              <a:rPr lang="en-US" altLang="en-US" sz="2667" kern="0" dirty="0" err="1">
                <a:latin typeface="Times New Roman" panose="02020603050405020304" pitchFamily="18" charset="0"/>
                <a:cs typeface="Times New Roman" panose="02020603050405020304" pitchFamily="18" charset="0"/>
              </a:rPr>
              <a:t>những</a:t>
            </a:r>
            <a:r>
              <a:rPr lang="en-US" altLang="en-US" sz="2667" kern="0" dirty="0">
                <a:latin typeface="Times New Roman" panose="02020603050405020304" pitchFamily="18" charset="0"/>
                <a:cs typeface="Times New Roman" panose="02020603050405020304" pitchFamily="18" charset="0"/>
              </a:rPr>
              <a:t> ý </a:t>
            </a:r>
            <a:r>
              <a:rPr lang="en-US" altLang="en-US" sz="2667" kern="0" dirty="0" err="1">
                <a:latin typeface="Times New Roman" panose="02020603050405020304" pitchFamily="18" charset="0"/>
                <a:cs typeface="Times New Roman" panose="02020603050405020304" pitchFamily="18" charset="0"/>
              </a:rPr>
              <a:t>kiến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của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em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mọi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người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yêu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cầu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Thành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cẩn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thận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tìm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lại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trong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cặp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sách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và</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khoản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tiền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đóng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học</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của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Thành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đã</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rơi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từ</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một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cuốn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sách</a:t>
            </a:r>
            <a:r>
              <a:rPr lang="en-US" altLang="en-US" sz="2667" kern="0" dirty="0">
                <a:latin typeface="Times New Roman" panose="02020603050405020304" pitchFamily="18" charset="0"/>
                <a:cs typeface="Times New Roman" panose="02020603050405020304" pitchFamily="18" charset="0"/>
              </a:rPr>
              <a:t>.</a:t>
            </a:r>
          </a:p>
          <a:p>
            <a:pPr defTabSz="1219170"/>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Cả</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lớp</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thở</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phào</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nhẹ</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nhõm</a:t>
            </a:r>
            <a:r>
              <a:rPr lang="en-US" altLang="en-US" sz="2667" kern="0" dirty="0">
                <a:latin typeface="Times New Roman" panose="02020603050405020304" pitchFamily="18" charset="0"/>
                <a:cs typeface="Times New Roman" panose="02020603050405020304" pitchFamily="18" charset="0"/>
              </a:rPr>
              <a:t>, Nam </a:t>
            </a:r>
            <a:r>
              <a:rPr lang="en-US" altLang="en-US" sz="2667" kern="0" dirty="0" err="1">
                <a:latin typeface="Times New Roman" panose="02020603050405020304" pitchFamily="18" charset="0"/>
                <a:cs typeface="Times New Roman" panose="02020603050405020304" pitchFamily="18" charset="0"/>
              </a:rPr>
              <a:t>nhìn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em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với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ánh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mắt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biết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ơn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đầy</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xúc</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động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Câu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chuyện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dù</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đã</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xảy</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rất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lâu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nhưng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nhắc</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nhở</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em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rằng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khi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phán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xét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một</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ai</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chúng</a:t>
            </a:r>
            <a:r>
              <a:rPr lang="en-US" altLang="en-US" sz="2667" kern="0" dirty="0">
                <a:latin typeface="Times New Roman" panose="02020603050405020304" pitchFamily="18" charset="0"/>
                <a:cs typeface="Times New Roman" panose="02020603050405020304" pitchFamily="18" charset="0"/>
              </a:rPr>
              <a:t> ta </a:t>
            </a:r>
            <a:r>
              <a:rPr lang="en-US" altLang="en-US" sz="2667" kern="0" dirty="0" err="1">
                <a:latin typeface="Times New Roman" panose="02020603050405020304" pitchFamily="18" charset="0"/>
                <a:cs typeface="Times New Roman" panose="02020603050405020304" pitchFamily="18" charset="0"/>
              </a:rPr>
              <a:t>cần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suy</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nghĩ</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cân</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nhắc</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để</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tránh</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gây</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ra</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những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hiểu</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lầm</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đáng</a:t>
            </a:r>
            <a:r>
              <a:rPr lang="en-US" altLang="en-US" sz="2667" kern="0" dirty="0">
                <a:latin typeface="Times New Roman" panose="02020603050405020304" pitchFamily="18" charset="0"/>
                <a:cs typeface="Times New Roman" panose="02020603050405020304" pitchFamily="18" charset="0"/>
              </a:rPr>
              <a:t> </a:t>
            </a:r>
            <a:r>
              <a:rPr lang="en-US" altLang="en-US" sz="2667" kern="0" dirty="0" err="1">
                <a:latin typeface="Times New Roman" panose="02020603050405020304" pitchFamily="18" charset="0"/>
                <a:cs typeface="Times New Roman" panose="02020603050405020304" pitchFamily="18" charset="0"/>
              </a:rPr>
              <a:t>tiếc</a:t>
            </a:r>
            <a:r>
              <a:rPr lang="en-US" altLang="en-US" sz="2667" kern="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13015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03201" y="91517"/>
            <a:ext cx="6530955"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2667" b="1" kern="0"/>
              <a:t>   </a:t>
            </a:r>
            <a:r>
              <a:rPr lang="en-US" altLang="en-US" sz="2667" b="1" kern="0">
                <a:latin typeface="Times New Roman" panose="02020603050405020304" pitchFamily="18" charset="0"/>
                <a:cs typeface="Times New Roman" panose="02020603050405020304" pitchFamily="18" charset="0"/>
              </a:rPr>
              <a:t>Văn bản tham khảo:                     </a:t>
            </a:r>
            <a:r>
              <a:rPr lang="en-US" altLang="en-US" sz="2667" b="1" kern="0">
                <a:solidFill>
                  <a:srgbClr val="CC3300"/>
                </a:solidFill>
                <a:latin typeface=".VnTimeH" panose="020B7200000000000000" pitchFamily="34" charset="0"/>
              </a:rPr>
              <a:t>Bµ néi</a:t>
            </a:r>
            <a:r>
              <a:rPr lang="en-US" altLang="en-US" sz="2667" b="1" kern="0">
                <a:latin typeface=".VnTimeH" panose="020B7200000000000000" pitchFamily="34" charset="0"/>
              </a:rPr>
              <a:t> </a:t>
            </a:r>
          </a:p>
        </p:txBody>
      </p:sp>
      <p:sp>
        <p:nvSpPr>
          <p:cNvPr id="33795" name="Text Box 3"/>
          <p:cNvSpPr txBox="1">
            <a:spLocks noChangeArrowheads="1"/>
          </p:cNvSpPr>
          <p:nvPr/>
        </p:nvSpPr>
        <p:spPr bwMode="auto">
          <a:xfrm>
            <a:off x="304800" y="685800"/>
            <a:ext cx="11684000" cy="1734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2667" b="1" kern="0">
                <a:latin typeface="Times New Roman" panose="02020603050405020304" pitchFamily="18" charset="0"/>
              </a:rPr>
              <a:t>     “... Dân làng bảo bà hiền như đất. Nói cho đúng, bà hiền như chiếc bóng. Nếu ai lành chanh lành chói, bà rủ rỉ khuyên. Bà nói nhiều bằng ca dao tục ngữ. Những chị mồm năm miệng mười, sau khi bà khuyên chỉ còn mồm một, mồm hai. </a:t>
            </a:r>
          </a:p>
        </p:txBody>
      </p:sp>
      <p:sp>
        <p:nvSpPr>
          <p:cNvPr id="33796" name="Text Box 4"/>
          <p:cNvSpPr txBox="1">
            <a:spLocks noChangeArrowheads="1"/>
          </p:cNvSpPr>
          <p:nvPr/>
        </p:nvSpPr>
        <p:spPr bwMode="auto">
          <a:xfrm>
            <a:off x="203200" y="2514601"/>
            <a:ext cx="11176000" cy="913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2667" b="1" kern="0">
                <a:latin typeface="Times New Roman" panose="02020603050405020304" pitchFamily="18" charset="0"/>
              </a:rPr>
              <a:t>        Người ta bảo: “Con hư tại mẹ, cháu hư tại bà”. Bà như thế thì chúng tôi hư làm sao được...</a:t>
            </a:r>
          </a:p>
        </p:txBody>
      </p:sp>
      <p:sp>
        <p:nvSpPr>
          <p:cNvPr id="33797" name="Text Box 5"/>
          <p:cNvSpPr txBox="1">
            <a:spLocks noChangeArrowheads="1"/>
          </p:cNvSpPr>
          <p:nvPr/>
        </p:nvSpPr>
        <p:spPr bwMode="auto">
          <a:xfrm>
            <a:off x="406400" y="3327400"/>
            <a:ext cx="11379200" cy="2965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2667" b="1" kern="0">
                <a:latin typeface="Times New Roman" panose="02020603050405020304" pitchFamily="18" charset="0"/>
              </a:rPr>
              <a:t>         Bà tôi có học hành gì đâu, một chữ cắn đôi không biết. Bà lặng lẽ, cứ tưởng bà không bíêt gì. Bà thuộc như cháo hàng trăm, hàng nghìn câu ca. Bà nói những câu sao mà đúng thế. Bà bảo u tôi:   </a:t>
            </a:r>
          </a:p>
          <a:p>
            <a:pPr algn="ctr" defTabSz="1219170"/>
            <a:r>
              <a:rPr lang="en-US" altLang="en-US" sz="2667" b="1" kern="0">
                <a:latin typeface="Times New Roman" panose="02020603050405020304" pitchFamily="18" charset="0"/>
              </a:rPr>
              <a:t>Dạy con từ thuở còn thơ                                                     </a:t>
            </a:r>
          </a:p>
          <a:p>
            <a:pPr algn="ctr" defTabSz="1219170"/>
            <a:r>
              <a:rPr lang="en-US" altLang="en-US" sz="2667" b="1" kern="0">
                <a:latin typeface="Times New Roman" panose="02020603050405020304" pitchFamily="18" charset="0"/>
              </a:rPr>
              <a:t>Dạy vợ từ thuở bơ vơ mới về.   </a:t>
            </a:r>
          </a:p>
          <a:p>
            <a:pPr defTabSz="1219170"/>
            <a:r>
              <a:rPr lang="en-US" altLang="en-US" sz="2667" b="1" kern="0">
                <a:latin typeface="Times New Roman" panose="02020603050405020304" pitchFamily="18" charset="0"/>
              </a:rPr>
              <a:t>Người ta như cây. Uốn cây phải uốn từ non. Nếu để  lớn lên mới uốn, nó gãy”. </a:t>
            </a:r>
          </a:p>
        </p:txBody>
      </p:sp>
      <p:sp>
        <p:nvSpPr>
          <p:cNvPr id="33799" name="Rectangle 7"/>
          <p:cNvSpPr>
            <a:spLocks noChangeArrowheads="1"/>
          </p:cNvSpPr>
          <p:nvPr/>
        </p:nvSpPr>
        <p:spPr bwMode="auto">
          <a:xfrm>
            <a:off x="5892800" y="6248400"/>
            <a:ext cx="568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lgn="ctr" defTabSz="1219170">
              <a:spcBef>
                <a:spcPct val="50000"/>
              </a:spcBef>
            </a:pPr>
            <a:r>
              <a:rPr lang="en-US" altLang="en-US" sz="2667" b="1" i="1" kern="0">
                <a:solidFill>
                  <a:srgbClr val="000066"/>
                </a:solidFill>
                <a:latin typeface="Times New Roman" panose="02020603050405020304" pitchFamily="18" charset="0"/>
              </a:rPr>
              <a:t>Theo Duy Khán, </a:t>
            </a:r>
            <a:r>
              <a:rPr lang="en-US" altLang="en-US" sz="2667" b="1" i="1" kern="0">
                <a:solidFill>
                  <a:srgbClr val="FF0000"/>
                </a:solidFill>
                <a:latin typeface="Times New Roman" panose="02020603050405020304" pitchFamily="18" charset="0"/>
              </a:rPr>
              <a:t>Tuổi thơ im lặng</a:t>
            </a:r>
            <a:r>
              <a:rPr lang="en-US" altLang="en-US" sz="2667" b="1" kern="0">
                <a:solidFill>
                  <a:srgbClr val="000066"/>
                </a:solidFill>
              </a:rPr>
              <a:t>                   </a:t>
            </a:r>
          </a:p>
          <a:p>
            <a:pPr algn="ctr" defTabSz="1219170"/>
            <a:endParaRPr lang="en-US" altLang="en-US" sz="2667" b="1" kern="0">
              <a:solidFill>
                <a:srgbClr val="000066"/>
              </a:solidFill>
            </a:endParaRPr>
          </a:p>
        </p:txBody>
      </p:sp>
    </p:spTree>
    <p:extLst>
      <p:ext uri="{BB962C8B-B14F-4D97-AF65-F5344CB8AC3E}">
        <p14:creationId xmlns:p14="http://schemas.microsoft.com/office/powerpoint/2010/main" val="5038677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ox(in)">
                                      <p:cBhvr>
                                        <p:cTn id="7" dur="500"/>
                                        <p:tgtEl>
                                          <p:spTgt spid="33795"/>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3796"/>
                                        </p:tgtEl>
                                        <p:attrNameLst>
                                          <p:attrName>style.visibility</p:attrName>
                                        </p:attrNameLst>
                                      </p:cBhvr>
                                      <p:to>
                                        <p:strVal val="visible"/>
                                      </p:to>
                                    </p:set>
                                    <p:animEffect transition="in" filter="box(in)">
                                      <p:cBhvr>
                                        <p:cTn id="11" dur="500"/>
                                        <p:tgtEl>
                                          <p:spTgt spid="33796"/>
                                        </p:tgtEl>
                                      </p:cBhvr>
                                    </p:animEffect>
                                  </p:childTnLst>
                                </p:cTn>
                              </p:par>
                            </p:childTnLst>
                          </p:cTn>
                        </p:par>
                        <p:par>
                          <p:cTn id="12" fill="hold" nodeType="afterGroup">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33797"/>
                                        </p:tgtEl>
                                        <p:attrNameLst>
                                          <p:attrName>style.visibility</p:attrName>
                                        </p:attrNameLst>
                                      </p:cBhvr>
                                      <p:to>
                                        <p:strVal val="visible"/>
                                      </p:to>
                                    </p:set>
                                    <p:animEffect transition="in" filter="box(out)">
                                      <p:cBhvr>
                                        <p:cTn id="15" dur="500"/>
                                        <p:tgtEl>
                                          <p:spTgt spid="337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mph" presetSubtype="2" fill="hold" grpId="1" nodeType="clickEffect">
                                  <p:stCondLst>
                                    <p:cond delay="0"/>
                                  </p:stCondLst>
                                  <p:childTnLst>
                                    <p:animClr clrSpc="rgb" dir="cw">
                                      <p:cBhvr override="childStyle">
                                        <p:cTn id="19" dur="500" fill="hold"/>
                                        <p:tgtEl>
                                          <p:spTgt spid="33796"/>
                                        </p:tgtEl>
                                        <p:attrNameLst>
                                          <p:attrName>style.color</p:attrName>
                                        </p:attrNameLst>
                                      </p:cBhvr>
                                      <p:to>
                                        <a:srgbClr val="CC3300"/>
                                      </p:to>
                                    </p:animClr>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mph" presetSubtype="2" fill="hold" grpId="1" nodeType="clickEffect">
                                  <p:stCondLst>
                                    <p:cond delay="0"/>
                                  </p:stCondLst>
                                  <p:childTnLst>
                                    <p:animClr clrSpc="rgb" dir="cw">
                                      <p:cBhvr override="childStyle">
                                        <p:cTn id="23" dur="2000" fill="hold"/>
                                        <p:tgtEl>
                                          <p:spTgt spid="33797"/>
                                        </p:tgtEl>
                                        <p:attrNameLst>
                                          <p:attrName>style.color</p:attrName>
                                        </p:attrNameLst>
                                      </p:cBhvr>
                                      <p:to>
                                        <a:srgbClr val="CC3300"/>
                                      </p:to>
                                    </p:animClr>
                                  </p:childTnLst>
                                </p:cTn>
                              </p:par>
                            </p:childTnLst>
                          </p:cTn>
                        </p:par>
                        <p:par>
                          <p:cTn id="24" fill="hold" nodeType="afterGroup">
                            <p:stCondLst>
                              <p:cond delay="2000"/>
                            </p:stCondLst>
                            <p:childTnLst>
                              <p:par>
                                <p:cTn id="25" presetID="4" presetClass="entr" presetSubtype="16" fill="hold" grpId="0" nodeType="afterEffect">
                                  <p:stCondLst>
                                    <p:cond delay="0"/>
                                  </p:stCondLst>
                                  <p:childTnLst>
                                    <p:set>
                                      <p:cBhvr>
                                        <p:cTn id="26" dur="1" fill="hold">
                                          <p:stCondLst>
                                            <p:cond delay="0"/>
                                          </p:stCondLst>
                                        </p:cTn>
                                        <p:tgtEl>
                                          <p:spTgt spid="33799"/>
                                        </p:tgtEl>
                                        <p:attrNameLst>
                                          <p:attrName>style.visibility</p:attrName>
                                        </p:attrNameLst>
                                      </p:cBhvr>
                                      <p:to>
                                        <p:strVal val="visible"/>
                                      </p:to>
                                    </p:set>
                                    <p:animEffect transition="in" filter="box(in)">
                                      <p:cBhvr>
                                        <p:cTn id="27" dur="500"/>
                                        <p:tgtEl>
                                          <p:spTgt spid="33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P spid="33796" grpId="0"/>
      <p:bldP spid="33796" grpId="1"/>
      <p:bldP spid="33797" grpId="0"/>
      <p:bldP spid="33797" grpId="1"/>
      <p:bldP spid="3379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Text Box 6"/>
          <p:cNvSpPr txBox="1">
            <a:spLocks noChangeArrowheads="1"/>
          </p:cNvSpPr>
          <p:nvPr/>
        </p:nvSpPr>
        <p:spPr bwMode="auto">
          <a:xfrm>
            <a:off x="406400" y="588433"/>
            <a:ext cx="115824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3200" b="1" kern="0">
                <a:latin typeface="Times New Roman" panose="02020603050405020304" pitchFamily="18" charset="0"/>
              </a:rPr>
              <a:t>=&gt; Tác giả lồng ghép các yếu tố nghị luận như sau:</a:t>
            </a:r>
          </a:p>
          <a:p>
            <a:pPr defTabSz="1219170"/>
            <a:r>
              <a:rPr lang="en-US" altLang="en-US" sz="3200" b="1" kern="0">
                <a:latin typeface="Times New Roman" panose="02020603050405020304" pitchFamily="18" charset="0"/>
              </a:rPr>
              <a:t>  - </a:t>
            </a:r>
            <a:r>
              <a:rPr lang="en-US" altLang="en-US" sz="3200" kern="0">
                <a:solidFill>
                  <a:srgbClr val="000066"/>
                </a:solidFill>
                <a:latin typeface="Times New Roman" panose="02020603050405020304" pitchFamily="18" charset="0"/>
              </a:rPr>
              <a:t>Từ một lời dạy: </a:t>
            </a:r>
            <a:r>
              <a:rPr lang="en-US" altLang="en-US" sz="3200" kern="0">
                <a:latin typeface="Times New Roman" panose="02020603050405020304" pitchFamily="18" charset="0"/>
              </a:rPr>
              <a:t>“Con hư tại mẹ, cháu hư tại bà”, tác giả bàn về tấm gương và hiệu quả giáo  dục của bà trong gia đình: “Bà như thế thì chúng tôi hư làm sao được”...</a:t>
            </a:r>
            <a:endParaRPr lang="en-US" altLang="en-US" sz="3200" kern="0">
              <a:solidFill>
                <a:srgbClr val="FF0000"/>
              </a:solidFill>
              <a:latin typeface="Times New Roman" panose="02020603050405020304" pitchFamily="18" charset="0"/>
            </a:endParaRPr>
          </a:p>
          <a:p>
            <a:pPr defTabSz="1219170"/>
            <a:r>
              <a:rPr lang="en-US" altLang="en-US" sz="3200" kern="0">
                <a:latin typeface="Times New Roman" panose="02020603050405020304" pitchFamily="18" charset="0"/>
              </a:rPr>
              <a:t>  - </a:t>
            </a:r>
            <a:r>
              <a:rPr lang="en-US" altLang="en-US" sz="3200" kern="0">
                <a:solidFill>
                  <a:srgbClr val="000066"/>
                </a:solidFill>
                <a:latin typeface="Times New Roman" panose="02020603050405020304" pitchFamily="18" charset="0"/>
              </a:rPr>
              <a:t>Từ cuộc đời và lời răn dạy của bà, tác giả bàn về một nguyên tắc giáo dục:  </a:t>
            </a:r>
            <a:r>
              <a:rPr lang="en-US" altLang="en-US" sz="3200" kern="0">
                <a:latin typeface="Times New Roman" panose="02020603050405020304" pitchFamily="18" charset="0"/>
              </a:rPr>
              <a:t>“Người ta như cây. Uốn cây phải uốn từ non. Nếu để lớn lên mới  uốn, nó gãy”</a:t>
            </a:r>
          </a:p>
          <a:p>
            <a:pPr defTabSz="1219170"/>
            <a:r>
              <a:rPr lang="en-US" altLang="en-US" sz="3200" kern="0">
                <a:solidFill>
                  <a:srgbClr val="FF0000"/>
                </a:solidFill>
                <a:latin typeface="Times New Roman" panose="02020603050405020304" pitchFamily="18" charset="0"/>
              </a:rPr>
              <a:t>* Đây là yếu tố nghị luận khái quát hoá.</a:t>
            </a:r>
          </a:p>
          <a:p>
            <a:pPr defTabSz="1219170"/>
            <a:r>
              <a:rPr lang="en-US" altLang="en-US" sz="3200" kern="0">
                <a:solidFill>
                  <a:srgbClr val="FF0000"/>
                </a:solidFill>
                <a:latin typeface="Times New Roman" panose="02020603050405020304" pitchFamily="18" charset="0"/>
              </a:rPr>
              <a:t>   </a:t>
            </a:r>
            <a:r>
              <a:rPr lang="en-US" altLang="en-US" sz="3200" kern="0">
                <a:solidFill>
                  <a:srgbClr val="000066"/>
                </a:solidFill>
                <a:latin typeface="Times New Roman" panose="02020603050405020304" pitchFamily="18" charset="0"/>
              </a:rPr>
              <a:t>Các yếu tố nghị luận trong đoạn văn trên là những “suy ngẫm” của tác giả về nguyên tắc giáo dục và đức hi sinh của người làm công tác giáo dục.</a:t>
            </a:r>
          </a:p>
          <a:p>
            <a:pPr defTabSz="1219170"/>
            <a:endParaRPr lang="en-US" altLang="en-US" sz="3200" b="1" kern="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42218042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3798">
                                            <p:txEl>
                                              <p:pRg st="0" end="0"/>
                                            </p:txEl>
                                          </p:spTgt>
                                        </p:tgtEl>
                                        <p:attrNameLst>
                                          <p:attrName>style.visibility</p:attrName>
                                        </p:attrNameLst>
                                      </p:cBhvr>
                                      <p:to>
                                        <p:strVal val="visible"/>
                                      </p:to>
                                    </p:set>
                                    <p:anim calcmode="lin" valueType="num">
                                      <p:cBhvr>
                                        <p:cTn id="7" dur="500" fill="hold"/>
                                        <p:tgtEl>
                                          <p:spTgt spid="3379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379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379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379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5" presetClass="entr" presetSubtype="0" fill="hold" nodeType="clickEffect">
                                  <p:stCondLst>
                                    <p:cond delay="0"/>
                                  </p:stCondLst>
                                  <p:childTnLst>
                                    <p:set>
                                      <p:cBhvr>
                                        <p:cTn id="14" dur="1" fill="hold">
                                          <p:stCondLst>
                                            <p:cond delay="0"/>
                                          </p:stCondLst>
                                        </p:cTn>
                                        <p:tgtEl>
                                          <p:spTgt spid="33798">
                                            <p:txEl>
                                              <p:pRg st="1" end="1"/>
                                            </p:txEl>
                                          </p:spTgt>
                                        </p:tgtEl>
                                        <p:attrNameLst>
                                          <p:attrName>style.visibility</p:attrName>
                                        </p:attrNameLst>
                                      </p:cBhvr>
                                      <p:to>
                                        <p:strVal val="visible"/>
                                      </p:to>
                                    </p:set>
                                    <p:anim calcmode="lin" valueType="num">
                                      <p:cBhvr>
                                        <p:cTn id="15" dur="500" fill="hold"/>
                                        <p:tgtEl>
                                          <p:spTgt spid="33798">
                                            <p:txEl>
                                              <p:pRg st="1" end="1"/>
                                            </p:txEl>
                                          </p:spTgt>
                                        </p:tgtEl>
                                        <p:attrNameLst>
                                          <p:attrName>ppt_w</p:attrName>
                                        </p:attrNameLst>
                                      </p:cBhvr>
                                      <p:tavLst>
                                        <p:tav tm="0">
                                          <p:val>
                                            <p:strVal val="#ppt_w*0.70"/>
                                          </p:val>
                                        </p:tav>
                                        <p:tav tm="100000">
                                          <p:val>
                                            <p:strVal val="#ppt_w"/>
                                          </p:val>
                                        </p:tav>
                                      </p:tavLst>
                                    </p:anim>
                                    <p:anim calcmode="lin" valueType="num">
                                      <p:cBhvr>
                                        <p:cTn id="16" dur="500" fill="hold"/>
                                        <p:tgtEl>
                                          <p:spTgt spid="33798">
                                            <p:txEl>
                                              <p:pRg st="1" end="1"/>
                                            </p:txEl>
                                          </p:spTgt>
                                        </p:tgtEl>
                                        <p:attrNameLst>
                                          <p:attrName>ppt_h</p:attrName>
                                        </p:attrNameLst>
                                      </p:cBhvr>
                                      <p:tavLst>
                                        <p:tav tm="0">
                                          <p:val>
                                            <p:strVal val="#ppt_h"/>
                                          </p:val>
                                        </p:tav>
                                        <p:tav tm="100000">
                                          <p:val>
                                            <p:strVal val="#ppt_h"/>
                                          </p:val>
                                        </p:tav>
                                      </p:tavLst>
                                    </p:anim>
                                    <p:animEffect transition="in" filter="fade">
                                      <p:cBhvr>
                                        <p:cTn id="17" dur="500"/>
                                        <p:tgtEl>
                                          <p:spTgt spid="3379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0" presetClass="entr" presetSubtype="0" decel="100000" fill="hold" nodeType="clickEffect">
                                  <p:stCondLst>
                                    <p:cond delay="0"/>
                                  </p:stCondLst>
                                  <p:childTnLst>
                                    <p:set>
                                      <p:cBhvr>
                                        <p:cTn id="21" dur="1" fill="hold">
                                          <p:stCondLst>
                                            <p:cond delay="0"/>
                                          </p:stCondLst>
                                        </p:cTn>
                                        <p:tgtEl>
                                          <p:spTgt spid="33798">
                                            <p:txEl>
                                              <p:pRg st="2" end="2"/>
                                            </p:txEl>
                                          </p:spTgt>
                                        </p:tgtEl>
                                        <p:attrNameLst>
                                          <p:attrName>style.visibility</p:attrName>
                                        </p:attrNameLst>
                                      </p:cBhvr>
                                      <p:to>
                                        <p:strVal val="visible"/>
                                      </p:to>
                                    </p:set>
                                    <p:anim calcmode="lin" valueType="num">
                                      <p:cBhvr>
                                        <p:cTn id="22" dur="500" fill="hold"/>
                                        <p:tgtEl>
                                          <p:spTgt spid="33798">
                                            <p:txEl>
                                              <p:pRg st="2" end="2"/>
                                            </p:txEl>
                                          </p:spTgt>
                                        </p:tgtEl>
                                        <p:attrNameLst>
                                          <p:attrName>ppt_w</p:attrName>
                                        </p:attrNameLst>
                                      </p:cBhvr>
                                      <p:tavLst>
                                        <p:tav tm="0">
                                          <p:val>
                                            <p:strVal val="#ppt_w+.3"/>
                                          </p:val>
                                        </p:tav>
                                        <p:tav tm="100000">
                                          <p:val>
                                            <p:strVal val="#ppt_w"/>
                                          </p:val>
                                        </p:tav>
                                      </p:tavLst>
                                    </p:anim>
                                    <p:anim calcmode="lin" valueType="num">
                                      <p:cBhvr>
                                        <p:cTn id="23" dur="500" fill="hold"/>
                                        <p:tgtEl>
                                          <p:spTgt spid="33798">
                                            <p:txEl>
                                              <p:pRg st="2" end="2"/>
                                            </p:txEl>
                                          </p:spTgt>
                                        </p:tgtEl>
                                        <p:attrNameLst>
                                          <p:attrName>ppt_h</p:attrName>
                                        </p:attrNameLst>
                                      </p:cBhvr>
                                      <p:tavLst>
                                        <p:tav tm="0">
                                          <p:val>
                                            <p:strVal val="#ppt_h"/>
                                          </p:val>
                                        </p:tav>
                                        <p:tav tm="100000">
                                          <p:val>
                                            <p:strVal val="#ppt_h"/>
                                          </p:val>
                                        </p:tav>
                                      </p:tavLst>
                                    </p:anim>
                                    <p:animEffect transition="in" filter="fade">
                                      <p:cBhvr>
                                        <p:cTn id="24" dur="500"/>
                                        <p:tgtEl>
                                          <p:spTgt spid="33798">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nodeType="clickEffect">
                                  <p:stCondLst>
                                    <p:cond delay="0"/>
                                  </p:stCondLst>
                                  <p:childTnLst>
                                    <p:set>
                                      <p:cBhvr>
                                        <p:cTn id="28" dur="1" fill="hold">
                                          <p:stCondLst>
                                            <p:cond delay="0"/>
                                          </p:stCondLst>
                                        </p:cTn>
                                        <p:tgtEl>
                                          <p:spTgt spid="33798">
                                            <p:txEl>
                                              <p:pRg st="3" end="3"/>
                                            </p:txEl>
                                          </p:spTgt>
                                        </p:tgtEl>
                                        <p:attrNameLst>
                                          <p:attrName>style.visibility</p:attrName>
                                        </p:attrNameLst>
                                      </p:cBhvr>
                                      <p:to>
                                        <p:strVal val="visible"/>
                                      </p:to>
                                    </p:set>
                                    <p:anim calcmode="lin" valueType="num">
                                      <p:cBhvr>
                                        <p:cTn id="29" dur="500" fill="hold"/>
                                        <p:tgtEl>
                                          <p:spTgt spid="33798">
                                            <p:txEl>
                                              <p:pRg st="3" end="3"/>
                                            </p:txEl>
                                          </p:spTgt>
                                        </p:tgtEl>
                                        <p:attrNameLst>
                                          <p:attrName>ppt_w</p:attrName>
                                        </p:attrNameLst>
                                      </p:cBhvr>
                                      <p:tavLst>
                                        <p:tav tm="0">
                                          <p:val>
                                            <p:strVal val="#ppt_w*0.70"/>
                                          </p:val>
                                        </p:tav>
                                        <p:tav tm="100000">
                                          <p:val>
                                            <p:strVal val="#ppt_w"/>
                                          </p:val>
                                        </p:tav>
                                      </p:tavLst>
                                    </p:anim>
                                    <p:anim calcmode="lin" valueType="num">
                                      <p:cBhvr>
                                        <p:cTn id="30" dur="500" fill="hold"/>
                                        <p:tgtEl>
                                          <p:spTgt spid="33798">
                                            <p:txEl>
                                              <p:pRg st="3" end="3"/>
                                            </p:txEl>
                                          </p:spTgt>
                                        </p:tgtEl>
                                        <p:attrNameLst>
                                          <p:attrName>ppt_h</p:attrName>
                                        </p:attrNameLst>
                                      </p:cBhvr>
                                      <p:tavLst>
                                        <p:tav tm="0">
                                          <p:val>
                                            <p:strVal val="#ppt_h"/>
                                          </p:val>
                                        </p:tav>
                                        <p:tav tm="100000">
                                          <p:val>
                                            <p:strVal val="#ppt_h"/>
                                          </p:val>
                                        </p:tav>
                                      </p:tavLst>
                                    </p:anim>
                                    <p:animEffect transition="in" filter="fade">
                                      <p:cBhvr>
                                        <p:cTn id="31" dur="500"/>
                                        <p:tgtEl>
                                          <p:spTgt spid="33798">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1" presetClass="entr" presetSubtype="0" fill="hold" nodeType="clickEffect">
                                  <p:stCondLst>
                                    <p:cond delay="0"/>
                                  </p:stCondLst>
                                  <p:iterate type="lt">
                                    <p:tmPct val="5000"/>
                                  </p:iterate>
                                  <p:childTnLst>
                                    <p:set>
                                      <p:cBhvr>
                                        <p:cTn id="35" dur="1" fill="hold">
                                          <p:stCondLst>
                                            <p:cond delay="0"/>
                                          </p:stCondLst>
                                        </p:cTn>
                                        <p:tgtEl>
                                          <p:spTgt spid="33798">
                                            <p:txEl>
                                              <p:pRg st="4" end="4"/>
                                            </p:txEl>
                                          </p:spTgt>
                                        </p:tgtEl>
                                        <p:attrNameLst>
                                          <p:attrName>style.visibility</p:attrName>
                                        </p:attrNameLst>
                                      </p:cBhvr>
                                      <p:to>
                                        <p:strVal val="visible"/>
                                      </p:to>
                                    </p:set>
                                    <p:anim calcmode="lin" valueType="num">
                                      <p:cBhvr>
                                        <p:cTn id="36" dur="500" fill="hold"/>
                                        <p:tgtEl>
                                          <p:spTgt spid="33798">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33798">
                                            <p:txEl>
                                              <p:pRg st="4" end="4"/>
                                            </p:txEl>
                                          </p:spTgt>
                                        </p:tgtEl>
                                        <p:attrNameLst>
                                          <p:attrName>ppt_h</p:attrName>
                                        </p:attrNameLst>
                                      </p:cBhvr>
                                      <p:tavLst>
                                        <p:tav tm="0">
                                          <p:val>
                                            <p:fltVal val="0"/>
                                          </p:val>
                                        </p:tav>
                                        <p:tav tm="100000">
                                          <p:val>
                                            <p:strVal val="#ppt_h"/>
                                          </p:val>
                                        </p:tav>
                                      </p:tavLst>
                                    </p:anim>
                                    <p:anim calcmode="lin" valueType="num">
                                      <p:cBhvr>
                                        <p:cTn id="38" dur="500" fill="hold"/>
                                        <p:tgtEl>
                                          <p:spTgt spid="33798">
                                            <p:txEl>
                                              <p:pRg st="4" end="4"/>
                                            </p:txEl>
                                          </p:spTgt>
                                        </p:tgtEl>
                                        <p:attrNameLst>
                                          <p:attrName>style.rotation</p:attrName>
                                        </p:attrNameLst>
                                      </p:cBhvr>
                                      <p:tavLst>
                                        <p:tav tm="0">
                                          <p:val>
                                            <p:fltVal val="90"/>
                                          </p:val>
                                        </p:tav>
                                        <p:tav tm="100000">
                                          <p:val>
                                            <p:fltVal val="0"/>
                                          </p:val>
                                        </p:tav>
                                      </p:tavLst>
                                    </p:anim>
                                    <p:animEffect transition="in" filter="fade">
                                      <p:cBhvr>
                                        <p:cTn id="39" dur="500"/>
                                        <p:tgtEl>
                                          <p:spTgt spid="337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4953001" y="914401"/>
            <a:ext cx="1946275" cy="264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4678363" y="1314450"/>
            <a:ext cx="850900"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52" name="Picture 10"/>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5606256" y="2736057"/>
            <a:ext cx="1420813"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ounded Rectangle 13"/>
          <p:cNvSpPr/>
          <p:nvPr/>
        </p:nvSpPr>
        <p:spPr>
          <a:xfrm>
            <a:off x="1731963" y="1145453"/>
            <a:ext cx="3667125" cy="344488"/>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en-US" sz="1200" b="1" dirty="0">
                <a:solidFill>
                  <a:prstClr val="black"/>
                </a:solidFill>
                <a:latin typeface="Times New Roman" pitchFamily="18" charset="0"/>
                <a:cs typeface="Times New Roman" pitchFamily="18" charset="0"/>
              </a:rPr>
              <a:t>I. </a:t>
            </a:r>
            <a:r>
              <a:rPr lang="en-US" sz="1200" b="1" dirty="0" err="1">
                <a:solidFill>
                  <a:prstClr val="black"/>
                </a:solidFill>
                <a:latin typeface="Times New Roman" pitchFamily="18" charset="0"/>
                <a:cs typeface="Times New Roman" pitchFamily="18" charset="0"/>
              </a:rPr>
              <a:t>Tìm</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hiểu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yếu</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tố</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nghị</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luận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trong</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văn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bản</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tự</a:t>
            </a:r>
            <a:r>
              <a:rPr lang="en-US" sz="1200" b="1" dirty="0">
                <a:solidFill>
                  <a:prstClr val="black"/>
                </a:solidFill>
                <a:latin typeface="Times New Roman" pitchFamily="18" charset="0"/>
                <a:cs typeface="Times New Roman" pitchFamily="18" charset="0"/>
              </a:rPr>
              <a:t> </a:t>
            </a:r>
            <a:r>
              <a:rPr lang="en-US" sz="1200" b="1" dirty="0" err="1">
                <a:solidFill>
                  <a:prstClr val="black"/>
                </a:solidFill>
                <a:latin typeface="Times New Roman" pitchFamily="18" charset="0"/>
                <a:cs typeface="Times New Roman" pitchFamily="18" charset="0"/>
              </a:rPr>
              <a:t>sự</a:t>
            </a:r>
            <a:endParaRPr lang="en-US" sz="1200" b="1" dirty="0">
              <a:solidFill>
                <a:prstClr val="black"/>
              </a:solidFill>
              <a:latin typeface="Times New Roman" pitchFamily="18" charset="0"/>
              <a:cs typeface="Times New Roman" pitchFamily="18" charset="0"/>
            </a:endParaRPr>
          </a:p>
        </p:txBody>
      </p:sp>
      <p:sp>
        <p:nvSpPr>
          <p:cNvPr id="15" name="Rounded Rectangle 14"/>
          <p:cNvSpPr/>
          <p:nvPr/>
        </p:nvSpPr>
        <p:spPr>
          <a:xfrm>
            <a:off x="2216727" y="1753972"/>
            <a:ext cx="2683093" cy="254216"/>
          </a:xfrm>
          <a:prstGeom prst="roundRect">
            <a:avLst/>
          </a:prstGeom>
        </p:spPr>
        <p:style>
          <a:lnRef idx="2">
            <a:schemeClr val="accent5"/>
          </a:lnRef>
          <a:fillRef idx="1">
            <a:schemeClr val="lt1"/>
          </a:fillRef>
          <a:effectRef idx="0">
            <a:schemeClr val="accent5"/>
          </a:effectRef>
          <a:fontRef idx="minor">
            <a:schemeClr val="dk1"/>
          </a:fontRef>
        </p:style>
        <p:txBody>
          <a:bodyPr anchor="ctr"/>
          <a:lstStyle/>
          <a:p>
            <a:pPr>
              <a:defRPr/>
            </a:pPr>
            <a:r>
              <a:rPr lang="en-US" sz="1100" b="1" dirty="0">
                <a:solidFill>
                  <a:prstClr val="black"/>
                </a:solidFill>
                <a:latin typeface="Times New Roman" pitchFamily="18" charset="0"/>
                <a:cs typeface="Times New Roman" pitchFamily="18" charset="0"/>
              </a:rPr>
              <a:t>1. </a:t>
            </a:r>
            <a:r>
              <a:rPr lang="en-US" sz="1100" b="1" dirty="0" err="1">
                <a:solidFill>
                  <a:prstClr val="black"/>
                </a:solidFill>
                <a:latin typeface="Times New Roman" pitchFamily="18" charset="0"/>
                <a:cs typeface="Times New Roman" pitchFamily="18" charset="0"/>
              </a:rPr>
              <a:t>Bài</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tập.Tìm</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hiểu</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các</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đoạn</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trích</a:t>
            </a:r>
            <a:r>
              <a:rPr lang="en-US" sz="1100" b="1" dirty="0">
                <a:solidFill>
                  <a:prstClr val="black"/>
                </a:solidFill>
                <a:latin typeface="Times New Roman" pitchFamily="18" charset="0"/>
                <a:cs typeface="Times New Roman" pitchFamily="18" charset="0"/>
              </a:rPr>
              <a:t> (</a:t>
            </a:r>
            <a:r>
              <a:rPr lang="en-US" sz="1100" b="1" dirty="0" err="1">
                <a:solidFill>
                  <a:prstClr val="black"/>
                </a:solidFill>
                <a:latin typeface="Times New Roman" pitchFamily="18" charset="0"/>
                <a:cs typeface="Times New Roman" pitchFamily="18" charset="0"/>
              </a:rPr>
              <a:t>sgk</a:t>
            </a:r>
            <a:r>
              <a:rPr lang="en-US" sz="1100" b="1" dirty="0">
                <a:solidFill>
                  <a:prstClr val="black"/>
                </a:solidFill>
                <a:latin typeface="Times New Roman" pitchFamily="18" charset="0"/>
                <a:cs typeface="Times New Roman" pitchFamily="18" charset="0"/>
              </a:rPr>
              <a:t>)</a:t>
            </a:r>
          </a:p>
        </p:txBody>
      </p:sp>
      <p:pic>
        <p:nvPicPr>
          <p:cNvPr id="10445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1513" y="4648200"/>
            <a:ext cx="1835150"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5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9039" y="5410201"/>
            <a:ext cx="1354137"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pic>
        <p:nvPicPr>
          <p:cNvPr id="1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48389" y="4273551"/>
            <a:ext cx="1030287"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8828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Text Box 9"/>
          <p:cNvSpPr txBox="1">
            <a:spLocks noChangeArrowheads="1"/>
          </p:cNvSpPr>
          <p:nvPr/>
        </p:nvSpPr>
        <p:spPr bwMode="auto">
          <a:xfrm>
            <a:off x="304800" y="482600"/>
            <a:ext cx="10160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b="1" kern="0">
                <a:latin typeface="Times New Roman" panose="02020603050405020304" pitchFamily="18" charset="0"/>
              </a:rPr>
              <a:t>2. Thực hành viết đoạn văn có sử dụng yếu tố nghị luận.</a:t>
            </a:r>
          </a:p>
        </p:txBody>
      </p:sp>
      <p:sp>
        <p:nvSpPr>
          <p:cNvPr id="47117" name="Text Box 13"/>
          <p:cNvSpPr txBox="1">
            <a:spLocks noChangeArrowheads="1"/>
          </p:cNvSpPr>
          <p:nvPr/>
        </p:nvSpPr>
        <p:spPr bwMode="auto">
          <a:xfrm>
            <a:off x="508000" y="1193801"/>
            <a:ext cx="11074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pt-BR" altLang="en-US" sz="3200" b="1" kern="0">
                <a:solidFill>
                  <a:srgbClr val="FF0000"/>
                </a:solidFill>
                <a:latin typeface="Times New Roman" panose="02020603050405020304" pitchFamily="18" charset="0"/>
              </a:rPr>
              <a:t>   Bài tập 2: </a:t>
            </a:r>
            <a:r>
              <a:rPr lang="en-US" altLang="en-US" sz="3200" kern="0">
                <a:solidFill>
                  <a:srgbClr val="000066"/>
                </a:solidFill>
                <a:latin typeface="Times New Roman" panose="02020603050405020304" pitchFamily="18" charset="0"/>
              </a:rPr>
              <a:t>Viết đoạn văn kể về những việc làm hoặc những lời dạy bảo giản dị mà sâu sắc của người bà kính yêu đã làm cho em cảm động (có sử dụng yếu tố nghị luận)</a:t>
            </a:r>
          </a:p>
        </p:txBody>
      </p:sp>
    </p:spTree>
    <p:extLst>
      <p:ext uri="{BB962C8B-B14F-4D97-AF65-F5344CB8AC3E}">
        <p14:creationId xmlns:p14="http://schemas.microsoft.com/office/powerpoint/2010/main" val="1584339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7113"/>
                                        </p:tgtEl>
                                        <p:attrNameLst>
                                          <p:attrName>style.visibility</p:attrName>
                                        </p:attrNameLst>
                                      </p:cBhvr>
                                      <p:to>
                                        <p:strVal val="visible"/>
                                      </p:to>
                                    </p:set>
                                    <p:animEffect transition="in" filter="diamond(in)">
                                      <p:cBhvr>
                                        <p:cTn id="7" dur="1000"/>
                                        <p:tgtEl>
                                          <p:spTgt spid="471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7117"/>
                                        </p:tgtEl>
                                        <p:attrNameLst>
                                          <p:attrName>style.visibility</p:attrName>
                                        </p:attrNameLst>
                                      </p:cBhvr>
                                      <p:to>
                                        <p:strVal val="visible"/>
                                      </p:to>
                                    </p:set>
                                    <p:anim calcmode="lin" valueType="num">
                                      <p:cBhvr>
                                        <p:cTn id="12" dur="1000" fill="hold"/>
                                        <p:tgtEl>
                                          <p:spTgt spid="47117"/>
                                        </p:tgtEl>
                                        <p:attrNameLst>
                                          <p:attrName>ppt_w</p:attrName>
                                        </p:attrNameLst>
                                      </p:cBhvr>
                                      <p:tavLst>
                                        <p:tav tm="0">
                                          <p:val>
                                            <p:strVal val="#ppt_w*0.70"/>
                                          </p:val>
                                        </p:tav>
                                        <p:tav tm="100000">
                                          <p:val>
                                            <p:strVal val="#ppt_w"/>
                                          </p:val>
                                        </p:tav>
                                      </p:tavLst>
                                    </p:anim>
                                    <p:anim calcmode="lin" valueType="num">
                                      <p:cBhvr>
                                        <p:cTn id="13" dur="1000" fill="hold"/>
                                        <p:tgtEl>
                                          <p:spTgt spid="47117"/>
                                        </p:tgtEl>
                                        <p:attrNameLst>
                                          <p:attrName>ppt_h</p:attrName>
                                        </p:attrNameLst>
                                      </p:cBhvr>
                                      <p:tavLst>
                                        <p:tav tm="0">
                                          <p:val>
                                            <p:strVal val="#ppt_h"/>
                                          </p:val>
                                        </p:tav>
                                        <p:tav tm="100000">
                                          <p:val>
                                            <p:strVal val="#ppt_h"/>
                                          </p:val>
                                        </p:tav>
                                      </p:tavLst>
                                    </p:anim>
                                    <p:animEffect transition="in" filter="fade">
                                      <p:cBhvr>
                                        <p:cTn id="14" dur="1000"/>
                                        <p:tgtEl>
                                          <p:spTgt spid="47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p:bldP spid="471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Text Box 9"/>
          <p:cNvSpPr txBox="1">
            <a:spLocks noChangeArrowheads="1"/>
          </p:cNvSpPr>
          <p:nvPr/>
        </p:nvSpPr>
        <p:spPr bwMode="auto">
          <a:xfrm>
            <a:off x="304800" y="482600"/>
            <a:ext cx="10058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b="1" kern="0">
                <a:latin typeface="Times New Roman" panose="02020603050405020304" pitchFamily="18" charset="0"/>
              </a:rPr>
              <a:t>2. Thực hành viết đoạn văn có sử dụng yếu tố nghị luận.</a:t>
            </a:r>
          </a:p>
        </p:txBody>
      </p:sp>
      <p:sp>
        <p:nvSpPr>
          <p:cNvPr id="47118" name="Text Box 14"/>
          <p:cNvSpPr txBox="1">
            <a:spLocks noChangeArrowheads="1"/>
          </p:cNvSpPr>
          <p:nvPr/>
        </p:nvSpPr>
        <p:spPr bwMode="auto">
          <a:xfrm>
            <a:off x="711200" y="1295401"/>
            <a:ext cx="102616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kern="0">
                <a:solidFill>
                  <a:srgbClr val="000066"/>
                </a:solidFill>
                <a:latin typeface="Times New Roman" panose="02020603050405020304" pitchFamily="18" charset="0"/>
              </a:rPr>
              <a:t>- Xác định người em kể là ai?                     </a:t>
            </a:r>
          </a:p>
        </p:txBody>
      </p:sp>
      <p:sp>
        <p:nvSpPr>
          <p:cNvPr id="47119" name="Text Box 15"/>
          <p:cNvSpPr txBox="1">
            <a:spLocks noChangeArrowheads="1"/>
          </p:cNvSpPr>
          <p:nvPr/>
        </p:nvSpPr>
        <p:spPr bwMode="auto">
          <a:xfrm>
            <a:off x="711200" y="1905000"/>
            <a:ext cx="105664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kern="0">
                <a:solidFill>
                  <a:srgbClr val="000066"/>
                </a:solidFill>
                <a:latin typeface="Times New Roman" panose="02020603050405020304" pitchFamily="18" charset="0"/>
              </a:rPr>
              <a:t>- Người đó đã để lại một việc làm, lời nói hay một suy nghĩ như thế nào? Diễn ra trong hoàn cảnh nào?</a:t>
            </a:r>
          </a:p>
        </p:txBody>
      </p:sp>
      <p:sp>
        <p:nvSpPr>
          <p:cNvPr id="47120" name="Text Box 16"/>
          <p:cNvSpPr txBox="1">
            <a:spLocks noChangeArrowheads="1"/>
          </p:cNvSpPr>
          <p:nvPr/>
        </p:nvSpPr>
        <p:spPr bwMode="auto">
          <a:xfrm>
            <a:off x="696384" y="2965451"/>
            <a:ext cx="10160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kern="0">
                <a:solidFill>
                  <a:srgbClr val="000066"/>
                </a:solidFill>
                <a:latin typeface="Times New Roman" panose="02020603050405020304" pitchFamily="18" charset="0"/>
              </a:rPr>
              <a:t>- Nội dung cụ thể là gì? Nội dung đó giản dị mà sâu sắc cảm động như thế nào?</a:t>
            </a:r>
          </a:p>
        </p:txBody>
      </p:sp>
      <p:sp>
        <p:nvSpPr>
          <p:cNvPr id="47121" name="Text Box 17"/>
          <p:cNvSpPr txBox="1">
            <a:spLocks noChangeArrowheads="1"/>
          </p:cNvSpPr>
          <p:nvPr/>
        </p:nvSpPr>
        <p:spPr bwMode="auto">
          <a:xfrm>
            <a:off x="711200" y="4083051"/>
            <a:ext cx="1066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spcBef>
                <a:spcPct val="50000"/>
              </a:spcBef>
            </a:pPr>
            <a:r>
              <a:rPr lang="en-US" altLang="en-US" sz="3200" kern="0">
                <a:solidFill>
                  <a:srgbClr val="000066"/>
                </a:solidFill>
                <a:latin typeface="Times New Roman" panose="02020603050405020304" pitchFamily="18" charset="0"/>
              </a:rPr>
              <a:t>- Những suy nghĩ về bài học rút ra từ câu chuyện trên.</a:t>
            </a:r>
          </a:p>
        </p:txBody>
      </p:sp>
    </p:spTree>
    <p:extLst>
      <p:ext uri="{BB962C8B-B14F-4D97-AF65-F5344CB8AC3E}">
        <p14:creationId xmlns:p14="http://schemas.microsoft.com/office/powerpoint/2010/main" val="28131111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7113"/>
                                        </p:tgtEl>
                                        <p:attrNameLst>
                                          <p:attrName>style.visibility</p:attrName>
                                        </p:attrNameLst>
                                      </p:cBhvr>
                                      <p:to>
                                        <p:strVal val="visible"/>
                                      </p:to>
                                    </p:set>
                                    <p:animEffect transition="in" filter="diamond(in)">
                                      <p:cBhvr>
                                        <p:cTn id="7" dur="1000"/>
                                        <p:tgtEl>
                                          <p:spTgt spid="471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7118"/>
                                        </p:tgtEl>
                                        <p:attrNameLst>
                                          <p:attrName>style.visibility</p:attrName>
                                        </p:attrNameLst>
                                      </p:cBhvr>
                                      <p:to>
                                        <p:strVal val="visible"/>
                                      </p:to>
                                    </p:set>
                                    <p:animEffect transition="in" filter="box(in)">
                                      <p:cBhvr>
                                        <p:cTn id="12" dur="500"/>
                                        <p:tgtEl>
                                          <p:spTgt spid="471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7119"/>
                                        </p:tgtEl>
                                        <p:attrNameLst>
                                          <p:attrName>style.visibility</p:attrName>
                                        </p:attrNameLst>
                                      </p:cBhvr>
                                      <p:to>
                                        <p:strVal val="visible"/>
                                      </p:to>
                                    </p:set>
                                    <p:animEffect transition="in" filter="box(in)">
                                      <p:cBhvr>
                                        <p:cTn id="17" dur="500"/>
                                        <p:tgtEl>
                                          <p:spTgt spid="471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7120"/>
                                        </p:tgtEl>
                                        <p:attrNameLst>
                                          <p:attrName>style.visibility</p:attrName>
                                        </p:attrNameLst>
                                      </p:cBhvr>
                                      <p:to>
                                        <p:strVal val="visible"/>
                                      </p:to>
                                    </p:set>
                                    <p:animEffect transition="in" filter="box(in)">
                                      <p:cBhvr>
                                        <p:cTn id="22" dur="500"/>
                                        <p:tgtEl>
                                          <p:spTgt spid="471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7121"/>
                                        </p:tgtEl>
                                        <p:attrNameLst>
                                          <p:attrName>style.visibility</p:attrName>
                                        </p:attrNameLst>
                                      </p:cBhvr>
                                      <p:to>
                                        <p:strVal val="visible"/>
                                      </p:to>
                                    </p:set>
                                    <p:animEffect transition="in" filter="box(in)">
                                      <p:cBhvr>
                                        <p:cTn id="27" dur="500"/>
                                        <p:tgtEl>
                                          <p:spTgt spid="47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p:bldP spid="47118" grpId="0"/>
      <p:bldP spid="47119" grpId="0"/>
      <p:bldP spid="47120" grpId="0"/>
      <p:bldP spid="471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508000" y="76200"/>
            <a:ext cx="10871200" cy="6822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algn="ctr" defTabSz="1219170"/>
            <a:r>
              <a:rPr lang="en-US" altLang="en-US" sz="2667" b="1" kern="0">
                <a:solidFill>
                  <a:srgbClr val="FF0000"/>
                </a:solidFill>
                <a:latin typeface="Times New Roman" panose="02020603050405020304" pitchFamily="18" charset="0"/>
                <a:cs typeface="Times New Roman" panose="02020603050405020304" pitchFamily="18" charset="0"/>
              </a:rPr>
              <a:t>LỜI DẠY CỦA BÀ</a:t>
            </a:r>
            <a:endParaRPr lang="en-US" altLang="en-US" sz="2667" kern="0">
              <a:solidFill>
                <a:srgbClr val="FF0000"/>
              </a:solidFill>
              <a:latin typeface="Times New Roman" panose="02020603050405020304" pitchFamily="18" charset="0"/>
              <a:cs typeface="Times New Roman" panose="02020603050405020304" pitchFamily="18" charset="0"/>
            </a:endParaRPr>
          </a:p>
          <a:p>
            <a:pPr defTabSz="1219170"/>
            <a:r>
              <a:rPr lang="en-US" altLang="en-US" sz="2667" kern="0">
                <a:solidFill>
                  <a:srgbClr val="000000"/>
                </a:solidFill>
                <a:latin typeface="Times New Roman" panose="02020603050405020304" pitchFamily="18" charset="0"/>
                <a:cs typeface="Times New Roman" panose="02020603050405020304" pitchFamily="18" charset="0"/>
              </a:rPr>
              <a:t>       </a:t>
            </a:r>
            <a:r>
              <a:rPr lang="en-US" altLang="en-US" sz="2400" kern="0">
                <a:solidFill>
                  <a:srgbClr val="000000"/>
                </a:solidFill>
                <a:latin typeface="Times New Roman" panose="02020603050405020304" pitchFamily="18" charset="0"/>
                <a:cs typeface="Times New Roman" panose="02020603050405020304" pitchFamily="18" charset="0"/>
              </a:rPr>
              <a:t>Bà em năm nay đã già, mắt bà đã mờ và đôi chân yếu đi rất nhiều. Với em, bà là người thầy lớn, dạy em những điều hay lẽ phải trong cuộc đời. Mỗi lần trở về quê hương, em hạnh phúc khi nắm bàn tay hao gầy nhưng tràn đầy hơi ấm của bà, lắng nghe những câu chuyện bà kể. Những câu chuyện của bà đều giúp em trưởng thành hơn trong cuộc sống. Bài học khiến em nhớ nhất đó là tấm lòng nhân ái và biết sẻ chia với mọi người mà bà đã dạy.</a:t>
            </a:r>
            <a:endParaRPr lang="en-US" altLang="en-US" sz="2400" kern="0">
              <a:latin typeface="Times New Roman" panose="02020603050405020304" pitchFamily="18" charset="0"/>
              <a:cs typeface="Times New Roman" panose="02020603050405020304" pitchFamily="18" charset="0"/>
            </a:endParaRPr>
          </a:p>
          <a:p>
            <a:pPr defTabSz="1219170"/>
            <a:r>
              <a:rPr lang="en-US" altLang="en-US" sz="2400" kern="0">
                <a:solidFill>
                  <a:srgbClr val="000000"/>
                </a:solidFill>
                <a:latin typeface="Times New Roman" panose="02020603050405020304" pitchFamily="18" charset="0"/>
                <a:cs typeface="Times New Roman" panose="02020603050405020304" pitchFamily="18" charset="0"/>
              </a:rPr>
              <a:t>       Từ thuở bé, em thích nhất khi được trở về khu vườn của bà nơi đầy ắp những trái cây ngon nhưng bà chẳng bao giờ bán mà thường để dành khi chín, chia cho những đứa trẻ quanh nhà. Em thắc mắc tại sao bà không bán lấy tiền, bà cười hiền hậu và nói: Những đứa trẻ đó nhà chúng nghèo lắm cháu ạ, nhà nghèo nên chúng chẳng được ăn những trái cây ngon bao giờ. Chia sẻ với người khác là nhân thêm niềm vui cho mình. Trong cuộc sống, ai cũng có những lúc khó khăn, hàng xóm tối lửa tắt đèn có nhau. Không những vậy, bà còn dạy chữ cho những đứa trẻ nghèo ven đê không được đến lớp. Ngôi nhà nhỏ của bà vì vậy lúc nào cũng rộn tiếng cười nói trẻ thơ. Em nghe theo lời bà dạy, đã xin những bộ sách cũ của những người bạn học từ thành phố về để chia cho những người bạn nơi làng quê. Các bạn rất quý em và thường rủ em đi chơi quanh làng sau những buổi chiều tan học.</a:t>
            </a:r>
            <a:endParaRPr lang="en-US" altLang="en-US" sz="2400" ker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594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711200" y="88900"/>
            <a:ext cx="10972800" cy="6659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VnTime" panose="020B7200000000000000" pitchFamily="34" charset="0"/>
              </a:defRPr>
            </a:lvl1pPr>
            <a:lvl2pPr marL="742950" indent="-285750">
              <a:defRPr sz="2000">
                <a:solidFill>
                  <a:schemeClr val="tx1"/>
                </a:solidFill>
                <a:latin typeface=".VnTime" panose="020B7200000000000000" pitchFamily="34" charset="0"/>
              </a:defRPr>
            </a:lvl2pPr>
            <a:lvl3pPr marL="1143000" indent="-228600">
              <a:defRPr sz="2000">
                <a:solidFill>
                  <a:schemeClr val="tx1"/>
                </a:solidFill>
                <a:latin typeface=".VnTime" panose="020B7200000000000000" pitchFamily="34" charset="0"/>
              </a:defRPr>
            </a:lvl3pPr>
            <a:lvl4pPr marL="1600200" indent="-228600">
              <a:defRPr sz="2000">
                <a:solidFill>
                  <a:schemeClr val="tx1"/>
                </a:solidFill>
                <a:latin typeface=".VnTime" panose="020B7200000000000000" pitchFamily="34" charset="0"/>
              </a:defRPr>
            </a:lvl4pPr>
            <a:lvl5pPr marL="2057400" indent="-228600">
              <a:defRPr sz="2000">
                <a:solidFill>
                  <a:schemeClr val="tx1"/>
                </a:solidFill>
                <a:latin typeface=".VnTime" panose="020B7200000000000000" pitchFamily="34" charset="0"/>
              </a:defRPr>
            </a:lvl5pPr>
            <a:lvl6pPr marL="2514600" indent="-228600" eaLnBrk="0" fontAlgn="base" hangingPunct="0">
              <a:spcBef>
                <a:spcPct val="0"/>
              </a:spcBef>
              <a:spcAft>
                <a:spcPct val="0"/>
              </a:spcAft>
              <a:defRPr sz="2000">
                <a:solidFill>
                  <a:schemeClr val="tx1"/>
                </a:solidFill>
                <a:latin typeface=".VnTime" panose="020B7200000000000000" pitchFamily="34" charset="0"/>
              </a:defRPr>
            </a:lvl6pPr>
            <a:lvl7pPr marL="2971800" indent="-228600" eaLnBrk="0" fontAlgn="base" hangingPunct="0">
              <a:spcBef>
                <a:spcPct val="0"/>
              </a:spcBef>
              <a:spcAft>
                <a:spcPct val="0"/>
              </a:spcAft>
              <a:defRPr sz="2000">
                <a:solidFill>
                  <a:schemeClr val="tx1"/>
                </a:solidFill>
                <a:latin typeface=".VnTime" panose="020B7200000000000000" pitchFamily="34" charset="0"/>
              </a:defRPr>
            </a:lvl7pPr>
            <a:lvl8pPr marL="3429000" indent="-228600" eaLnBrk="0" fontAlgn="base" hangingPunct="0">
              <a:spcBef>
                <a:spcPct val="0"/>
              </a:spcBef>
              <a:spcAft>
                <a:spcPct val="0"/>
              </a:spcAft>
              <a:defRPr sz="2000">
                <a:solidFill>
                  <a:schemeClr val="tx1"/>
                </a:solidFill>
                <a:latin typeface=".VnTime" panose="020B7200000000000000" pitchFamily="34" charset="0"/>
              </a:defRPr>
            </a:lvl8pPr>
            <a:lvl9pPr marL="3886200" indent="-228600" eaLnBrk="0" fontAlgn="base" hangingPunct="0">
              <a:spcBef>
                <a:spcPct val="0"/>
              </a:spcBef>
              <a:spcAft>
                <a:spcPct val="0"/>
              </a:spcAft>
              <a:defRPr sz="2000">
                <a:solidFill>
                  <a:schemeClr val="tx1"/>
                </a:solidFill>
                <a:latin typeface=".VnTime" panose="020B7200000000000000" pitchFamily="34" charset="0"/>
              </a:defRPr>
            </a:lvl9pPr>
          </a:lstStyle>
          <a:p>
            <a:pPr defTabSz="1219170"/>
            <a:r>
              <a:rPr lang="en-US" altLang="en-US" sz="2667" kern="0">
                <a:solidFill>
                  <a:srgbClr val="000000"/>
                </a:solidFill>
                <a:latin typeface="Times New Roman" panose="02020603050405020304" pitchFamily="18" charset="0"/>
                <a:cs typeface="Times New Roman" panose="02020603050405020304" pitchFamily="18" charset="0"/>
              </a:rPr>
              <a:t>       Và chính từ tấm lòng nhân ái của bà mà ngôi làng như xích lại gần nhau hơn, mọi người chia sẻ cho nhau từ những điều giản dị, đôi khi là củ khoai, củ sắn trồng được hay giúp đỡ nhau mỗi khi gia đình nhà ai có chuyện khó khăn. Mọi người sống với nhau như những người họ hàng thân thiết và em thấy được giá trị của lòng nhân ái qua hành động nhỏ của bà.</a:t>
            </a:r>
            <a:endParaRPr lang="en-US" altLang="en-US" sz="2667" kern="0">
              <a:latin typeface="Times New Roman" panose="02020603050405020304" pitchFamily="18" charset="0"/>
              <a:cs typeface="Times New Roman" panose="02020603050405020304" pitchFamily="18" charset="0"/>
            </a:endParaRPr>
          </a:p>
          <a:p>
            <a:pPr defTabSz="1219170"/>
            <a:r>
              <a:rPr lang="en-US" altLang="en-US" sz="2667" kern="0">
                <a:solidFill>
                  <a:srgbClr val="000000"/>
                </a:solidFill>
                <a:latin typeface="Times New Roman" panose="02020603050405020304" pitchFamily="18" charset="0"/>
                <a:cs typeface="Times New Roman" panose="02020603050405020304" pitchFamily="18" charset="0"/>
              </a:rPr>
              <a:t>       Vào những đêm trăng sáng, bà còn thường kể em nghe những câu chuyện cổ tích, về sự tham lam của người anh trong truyện Cây khế đã phải giá bằng tính mạng của mình, về lão phú ông trong truyện cổ tích Cây tre trăm đốt chỉ biết làm giàu cho mình từ sức lao động của anh Khoai nên cuối cùng mới bị anh Khoai trả đũa. Lòng nhân ái, biết sẻ chia của con người sẽ khiến cuộc sống bớt đi những khổ đau, khiến mọi người gần lại với nhau hơn và chan chứa tình người.</a:t>
            </a:r>
            <a:endParaRPr lang="en-US" altLang="en-US" sz="2667" kern="0">
              <a:latin typeface="Times New Roman" panose="02020603050405020304" pitchFamily="18" charset="0"/>
              <a:cs typeface="Times New Roman" panose="02020603050405020304" pitchFamily="18" charset="0"/>
            </a:endParaRPr>
          </a:p>
          <a:p>
            <a:pPr defTabSz="1219170"/>
            <a:r>
              <a:rPr lang="en-US" altLang="en-US" sz="2667" kern="0">
                <a:solidFill>
                  <a:srgbClr val="000000"/>
                </a:solidFill>
                <a:latin typeface="Times New Roman" panose="02020603050405020304" pitchFamily="18" charset="0"/>
                <a:cs typeface="Times New Roman" panose="02020603050405020304" pitchFamily="18" charset="0"/>
              </a:rPr>
              <a:t>       Bài học từ thuở bé nhưng mãi là hành trang theo em bước vào đời, em luôn ghi nhớ lời dạy sâu sắc bà dạy để đối xử với mọi người quanh mình, để nhận lại được những nụ cười và hạnh phúc đầy ấm áp. Người với người sống để yêu nhau, bởi “Sống là cho đâu chỉ nhận riêng mình” </a:t>
            </a:r>
            <a:endParaRPr lang="en-US" altLang="en-US" sz="2667" ker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3910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63782" y="1045008"/>
            <a:ext cx="10252363" cy="4893647"/>
          </a:xfrm>
          <a:prstGeom prst="rect">
            <a:avLst/>
          </a:prstGeom>
        </p:spPr>
        <p:txBody>
          <a:bodyPr wrap="square">
            <a:spAutoFit/>
          </a:bodyPr>
          <a:lstStyle/>
          <a:p>
            <a:pPr algn="ctr">
              <a:defRPr/>
            </a:pPr>
            <a:r>
              <a:rPr lang="en-US" sz="3200" dirty="0">
                <a:solidFill>
                  <a:srgbClr val="0000FF"/>
                </a:solidFill>
                <a:latin typeface="Times New Roman" panose="02020603050405020304" pitchFamily="18" charset="0"/>
                <a:cs typeface="Times New Roman" panose="02020603050405020304" pitchFamily="18" charset="0"/>
                <a:sym typeface="Wingdings"/>
              </a:rPr>
              <a:t>  </a:t>
            </a:r>
            <a:r>
              <a:rPr lang="en-US" altLang="en-US" sz="3200" b="1" u="sng" dirty="0">
                <a:solidFill>
                  <a:srgbClr val="FF0000"/>
                </a:solidFill>
                <a:latin typeface="Times New Roman" panose="02020603050405020304" pitchFamily="18" charset="0"/>
                <a:cs typeface="Times New Roman" panose="02020603050405020304" pitchFamily="18" charset="0"/>
              </a:rPr>
              <a:t>HƯỚNG DẪN TỰ HỌC</a:t>
            </a:r>
          </a:p>
          <a:p>
            <a:pPr marL="514350" indent="-514350">
              <a:buFontTx/>
              <a:buAutoNum type="alphaLcPeriod"/>
              <a:defRPr/>
            </a:pPr>
            <a:r>
              <a:rPr lang="en-US" altLang="en-US" sz="2800" b="1" u="sng" dirty="0" err="1">
                <a:solidFill>
                  <a:srgbClr val="FF0000"/>
                </a:solidFill>
                <a:latin typeface="Times New Roman" panose="02020603050405020304" pitchFamily="18" charset="0"/>
                <a:cs typeface="Times New Roman" panose="02020603050405020304" pitchFamily="18" charset="0"/>
              </a:rPr>
              <a:t>Bài</a:t>
            </a:r>
            <a:r>
              <a:rPr lang="en-US" altLang="en-US" sz="2800" b="1" u="sng" dirty="0">
                <a:solidFill>
                  <a:srgbClr val="FF0000"/>
                </a:solidFill>
                <a:latin typeface="Times New Roman" panose="02020603050405020304" pitchFamily="18" charset="0"/>
                <a:cs typeface="Times New Roman" panose="02020603050405020304" pitchFamily="18" charset="0"/>
              </a:rPr>
              <a:t> </a:t>
            </a:r>
            <a:r>
              <a:rPr lang="en-US" altLang="en-US" sz="2800" b="1" u="sng" dirty="0" err="1">
                <a:solidFill>
                  <a:srgbClr val="FF0000"/>
                </a:solidFill>
                <a:latin typeface="Times New Roman" panose="02020603050405020304" pitchFamily="18" charset="0"/>
                <a:cs typeface="Times New Roman" panose="02020603050405020304" pitchFamily="18" charset="0"/>
              </a:rPr>
              <a:t>vừa</a:t>
            </a:r>
            <a:r>
              <a:rPr lang="en-US" altLang="en-US" sz="2800" b="1" u="sng" dirty="0">
                <a:solidFill>
                  <a:srgbClr val="FF0000"/>
                </a:solidFill>
                <a:latin typeface="Times New Roman" panose="02020603050405020304" pitchFamily="18" charset="0"/>
                <a:cs typeface="Times New Roman" panose="02020603050405020304" pitchFamily="18" charset="0"/>
              </a:rPr>
              <a:t> </a:t>
            </a:r>
            <a:r>
              <a:rPr lang="en-US" altLang="en-US" sz="2800" b="1" u="sng" dirty="0" err="1">
                <a:solidFill>
                  <a:srgbClr val="FF0000"/>
                </a:solidFill>
                <a:latin typeface="Times New Roman" panose="02020603050405020304" pitchFamily="18" charset="0"/>
                <a:cs typeface="Times New Roman" panose="02020603050405020304" pitchFamily="18" charset="0"/>
              </a:rPr>
              <a:t>học</a:t>
            </a:r>
            <a:r>
              <a:rPr lang="en-US" altLang="en-US" sz="2800" b="1" u="sng" dirty="0">
                <a:solidFill>
                  <a:srgbClr val="FF0000"/>
                </a:solidFill>
                <a:latin typeface="Times New Roman" panose="02020603050405020304" pitchFamily="18" charset="0"/>
                <a:cs typeface="Times New Roman" panose="02020603050405020304" pitchFamily="18" charset="0"/>
              </a:rPr>
              <a:t>:</a:t>
            </a:r>
          </a:p>
          <a:p>
            <a:pPr marL="457200" indent="-457200">
              <a:buFontTx/>
              <a:buChar char="-"/>
              <a:defRPr/>
            </a:pPr>
            <a:r>
              <a:rPr lang="en-US" altLang="en-US" sz="2800" b="1" dirty="0" err="1">
                <a:solidFill>
                  <a:srgbClr val="0000FF"/>
                </a:solidFill>
                <a:latin typeface="Times New Roman" panose="02020603050405020304" pitchFamily="18" charset="0"/>
                <a:cs typeface="Times New Roman" panose="02020603050405020304" pitchFamily="18" charset="0"/>
              </a:rPr>
              <a:t>Hiểu</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được</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yếu</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tố</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nghị</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luận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trong</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văn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bản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tự</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sự</a:t>
            </a:r>
            <a:r>
              <a:rPr lang="en-US" altLang="en-US" sz="2800" b="1" dirty="0">
                <a:solidFill>
                  <a:srgbClr val="0000FF"/>
                </a:solidFill>
                <a:latin typeface="Times New Roman" panose="02020603050405020304" pitchFamily="18" charset="0"/>
                <a:cs typeface="Times New Roman" panose="02020603050405020304" pitchFamily="18" charset="0"/>
              </a:rPr>
              <a:t>.</a:t>
            </a:r>
          </a:p>
          <a:p>
            <a:pPr marL="457200" indent="-457200">
              <a:buFontTx/>
              <a:buChar char="-"/>
              <a:defRPr/>
            </a:pPr>
            <a:r>
              <a:rPr lang="en-US" altLang="en-US" sz="2800" b="1" dirty="0" err="1">
                <a:solidFill>
                  <a:srgbClr val="0000FF"/>
                </a:solidFill>
                <a:latin typeface="Times New Roman" panose="02020603050405020304" pitchFamily="18" charset="0"/>
                <a:cs typeface="Times New Roman" panose="02020603050405020304" pitchFamily="18" charset="0"/>
              </a:rPr>
              <a:t>Xác</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định</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yếu</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tố</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nghị</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luận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trong</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văn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bản</a:t>
            </a:r>
            <a:r>
              <a:rPr lang="en-US" altLang="en-US" sz="2800" b="1" dirty="0">
                <a:solidFill>
                  <a:srgbClr val="0000FF"/>
                </a:solidFill>
                <a:latin typeface="Times New Roman" panose="02020603050405020304" pitchFamily="18" charset="0"/>
                <a:cs typeface="Times New Roman" panose="02020603050405020304" pitchFamily="18" charset="0"/>
              </a:rPr>
              <a:t>.</a:t>
            </a:r>
          </a:p>
          <a:p>
            <a:pPr marL="457200" indent="-457200">
              <a:buFontTx/>
              <a:buChar char="-"/>
              <a:defRPr/>
            </a:pPr>
            <a:r>
              <a:rPr lang="en-US" altLang="en-US" sz="2800" b="1" dirty="0" err="1">
                <a:solidFill>
                  <a:srgbClr val="0000FF"/>
                </a:solidFill>
                <a:latin typeface="Times New Roman" panose="02020603050405020304" pitchFamily="18" charset="0"/>
                <a:cs typeface="Times New Roman" panose="02020603050405020304" pitchFamily="18" charset="0"/>
              </a:rPr>
              <a:t>Hoàn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thành</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bài</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tập</a:t>
            </a:r>
            <a:r>
              <a:rPr lang="en-US" altLang="en-US" sz="2800" b="1" dirty="0">
                <a:solidFill>
                  <a:srgbClr val="0000FF"/>
                </a:solidFill>
                <a:latin typeface="Times New Roman" panose="02020603050405020304" pitchFamily="18" charset="0"/>
                <a:cs typeface="Times New Roman" panose="02020603050405020304" pitchFamily="18" charset="0"/>
              </a:rPr>
              <a:t> 2/161</a:t>
            </a:r>
          </a:p>
          <a:p>
            <a:pPr eaLnBrk="1" hangingPunct="1">
              <a:defRPr/>
            </a:pPr>
            <a:r>
              <a:rPr lang="en-US" altLang="en-US" sz="2800" b="1" dirty="0">
                <a:solidFill>
                  <a:srgbClr val="FF0000"/>
                </a:solidFill>
                <a:latin typeface="Times New Roman" panose="02020603050405020304" pitchFamily="18" charset="0"/>
                <a:cs typeface="Times New Roman" panose="02020603050405020304" pitchFamily="18" charset="0"/>
              </a:rPr>
              <a:t>b.  </a:t>
            </a:r>
            <a:r>
              <a:rPr lang="en-US" altLang="en-US" sz="2800" b="1" u="sng" dirty="0" err="1">
                <a:solidFill>
                  <a:srgbClr val="FF0000"/>
                </a:solidFill>
                <a:latin typeface="Times New Roman" panose="02020603050405020304" pitchFamily="18" charset="0"/>
                <a:cs typeface="Times New Roman" panose="02020603050405020304" pitchFamily="18" charset="0"/>
              </a:rPr>
              <a:t>Bài</a:t>
            </a:r>
            <a:r>
              <a:rPr lang="en-US" altLang="en-US" sz="2800" b="1" u="sng" dirty="0">
                <a:solidFill>
                  <a:srgbClr val="FF0000"/>
                </a:solidFill>
                <a:latin typeface="Times New Roman" panose="02020603050405020304" pitchFamily="18" charset="0"/>
                <a:cs typeface="Times New Roman" panose="02020603050405020304" pitchFamily="18" charset="0"/>
              </a:rPr>
              <a:t> </a:t>
            </a:r>
            <a:r>
              <a:rPr lang="en-US" altLang="en-US" sz="2800" b="1" u="sng" dirty="0" err="1">
                <a:solidFill>
                  <a:srgbClr val="FF0000"/>
                </a:solidFill>
                <a:latin typeface="Times New Roman" panose="02020603050405020304" pitchFamily="18" charset="0"/>
                <a:cs typeface="Times New Roman" panose="02020603050405020304" pitchFamily="18" charset="0"/>
              </a:rPr>
              <a:t>sắp</a:t>
            </a:r>
            <a:r>
              <a:rPr lang="en-US" altLang="en-US" sz="2800" b="1" u="sng" dirty="0">
                <a:solidFill>
                  <a:srgbClr val="FF0000"/>
                </a:solidFill>
                <a:latin typeface="Times New Roman" panose="02020603050405020304" pitchFamily="18" charset="0"/>
                <a:cs typeface="Times New Roman" panose="02020603050405020304" pitchFamily="18" charset="0"/>
              </a:rPr>
              <a:t> </a:t>
            </a:r>
            <a:r>
              <a:rPr lang="en-US" altLang="en-US" sz="2800" b="1" u="sng" dirty="0" err="1">
                <a:solidFill>
                  <a:srgbClr val="FF0000"/>
                </a:solidFill>
                <a:latin typeface="Times New Roman" panose="02020603050405020304" pitchFamily="18" charset="0"/>
                <a:cs typeface="Times New Roman" panose="02020603050405020304" pitchFamily="18" charset="0"/>
              </a:rPr>
              <a:t>học</a:t>
            </a:r>
            <a:r>
              <a:rPr lang="en-US" altLang="en-US" sz="2800" b="1" u="sng" dirty="0">
                <a:solidFill>
                  <a:srgbClr val="FF0000"/>
                </a:solidFill>
                <a:latin typeface="Times New Roman" panose="02020603050405020304" pitchFamily="18" charset="0"/>
                <a:cs typeface="Times New Roman" panose="02020603050405020304" pitchFamily="18" charset="0"/>
              </a:rPr>
              <a:t>:</a:t>
            </a:r>
          </a:p>
          <a:p>
            <a:r>
              <a:rPr lang="en-US" altLang="en-US" sz="2800" b="1" dirty="0">
                <a:solidFill>
                  <a:srgbClr val="0000FF"/>
                </a:solidFill>
                <a:latin typeface="Times New Roman" panose="02020603050405020304" pitchFamily="18" charset="0"/>
                <a:cs typeface="Times New Roman" panose="02020603050405020304" pitchFamily="18" charset="0"/>
              </a:rPr>
              <a:t> </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Chuẩn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bị</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bài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Tổng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kết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từ</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vựng</a:t>
            </a:r>
            <a:r>
              <a:rPr lang="en-US" sz="2800" b="1" dirty="0">
                <a:solidFill>
                  <a:srgbClr val="0000FF"/>
                </a:solidFill>
                <a:latin typeface="Times New Roman" panose="02020603050405020304" pitchFamily="18" charset="0"/>
                <a:cs typeface="Times New Roman" panose="02020603050405020304" pitchFamily="18" charset="0"/>
              </a:rPr>
              <a:t>:</a:t>
            </a:r>
          </a:p>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Sự</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phát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triển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của</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từ</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vựng</a:t>
            </a:r>
            <a:r>
              <a:rPr lang="en-US" sz="2800" b="1" dirty="0">
                <a:solidFill>
                  <a:srgbClr val="0000FF"/>
                </a:solidFill>
                <a:latin typeface="Times New Roman" panose="02020603050405020304" pitchFamily="18" charset="0"/>
                <a:cs typeface="Times New Roman" panose="02020603050405020304" pitchFamily="18" charset="0"/>
              </a:rPr>
              <a:t>.</a:t>
            </a:r>
          </a:p>
          <a:p>
            <a:r>
              <a:rPr lang="en-US" sz="2800" b="1" dirty="0">
                <a:solidFill>
                  <a:srgbClr val="0000FF"/>
                </a:solidFill>
                <a:latin typeface="Times New Roman" panose="02020603050405020304" pitchFamily="18" charset="0"/>
                <a:cs typeface="Times New Roman" panose="02020603050405020304" pitchFamily="18" charset="0"/>
              </a:rPr>
              <a:t>+</a:t>
            </a:r>
            <a:r>
              <a:rPr lang="en-US" sz="2800" b="1" dirty="0" err="1">
                <a:solidFill>
                  <a:srgbClr val="0000FF"/>
                </a:solidFill>
                <a:latin typeface="Times New Roman" panose="02020603050405020304" pitchFamily="18" charset="0"/>
                <a:cs typeface="Times New Roman" panose="02020603050405020304" pitchFamily="18" charset="0"/>
              </a:rPr>
              <a:t>Từ</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mượn</a:t>
            </a:r>
            <a:endParaRPr lang="en-US" sz="2800" b="1" dirty="0">
              <a:solidFill>
                <a:srgbClr val="0000FF"/>
              </a:solidFill>
              <a:latin typeface="Times New Roman" panose="02020603050405020304" pitchFamily="18" charset="0"/>
              <a:cs typeface="Times New Roman" panose="02020603050405020304" pitchFamily="18" charset="0"/>
            </a:endParaRPr>
          </a:p>
          <a:p>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Từ</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Hán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Việt</a:t>
            </a:r>
            <a:endParaRPr lang="en-US" sz="2800" b="1" dirty="0">
              <a:solidFill>
                <a:srgbClr val="0000FF"/>
              </a:solidFill>
              <a:latin typeface="Times New Roman" panose="02020603050405020304" pitchFamily="18" charset="0"/>
              <a:cs typeface="Times New Roman" panose="02020603050405020304" pitchFamily="18" charset="0"/>
            </a:endParaRPr>
          </a:p>
          <a:p>
            <a:pPr lvl="0"/>
            <a:r>
              <a:rPr lang="en-US" sz="2800" b="1" dirty="0">
                <a:solidFill>
                  <a:srgbClr val="0000FF"/>
                </a:solidFill>
                <a:latin typeface="Times New Roman" panose="02020603050405020304" pitchFamily="18" charset="0"/>
                <a:cs typeface="Times New Roman" panose="02020603050405020304" pitchFamily="18" charset="0"/>
              </a:rPr>
              <a:t>+</a:t>
            </a:r>
            <a:r>
              <a:rPr lang="en-US" sz="2800" b="1" dirty="0" err="1">
                <a:solidFill>
                  <a:srgbClr val="0000FF"/>
                </a:solidFill>
                <a:latin typeface="Times New Roman" panose="02020603050405020304" pitchFamily="18" charset="0"/>
                <a:cs typeface="Times New Roman" panose="02020603050405020304" pitchFamily="18" charset="0"/>
              </a:rPr>
              <a:t>Đọc</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và</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trả</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lời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câu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hỏi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sgk</a:t>
            </a:r>
            <a:r>
              <a:rPr lang="en-US" sz="2800" b="1" dirty="0">
                <a:solidFill>
                  <a:srgbClr val="0000FF"/>
                </a:solidFill>
                <a:latin typeface="Times New Roman" panose="02020603050405020304" pitchFamily="18" charset="0"/>
                <a:cs typeface="Times New Roman" panose="02020603050405020304" pitchFamily="18" charset="0"/>
              </a:rPr>
              <a:t>/135</a:t>
            </a:r>
            <a:r>
              <a:rPr lang="en-US" sz="2800" dirty="0">
                <a:solidFill>
                  <a:srgbClr val="0000FF"/>
                </a:solidFill>
                <a:latin typeface="Times New Roman" panose="02020603050405020304" pitchFamily="18" charset="0"/>
                <a:cs typeface="Times New Roman" panose="02020603050405020304" pitchFamily="18" charset="0"/>
              </a:rPr>
              <a:t>, 136</a:t>
            </a:r>
            <a:endParaRPr lang="en-US" sz="2800" b="1" dirty="0">
              <a:solidFill>
                <a:srgbClr val="0000FF"/>
              </a:solidFill>
              <a:latin typeface="Times New Roman" panose="02020603050405020304" pitchFamily="18" charset="0"/>
              <a:cs typeface="Times New Roman" panose="02020603050405020304" pitchFamily="18" charset="0"/>
            </a:endParaRPr>
          </a:p>
        </p:txBody>
      </p:sp>
      <p:pic>
        <p:nvPicPr>
          <p:cNvPr id="9" name="Picture 3" descr="book"/>
          <p:cNvPicPr>
            <a:picLocks noChangeAspect="1" noChangeArrowheads="1" noCrop="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3636818" y="5209309"/>
            <a:ext cx="4918364" cy="1648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1739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5"/>
          <p:cNvSpPr txBox="1">
            <a:spLocks noChangeArrowheads="1"/>
          </p:cNvSpPr>
          <p:nvPr/>
        </p:nvSpPr>
        <p:spPr bwMode="auto">
          <a:xfrm>
            <a:off x="332509" y="952932"/>
            <a:ext cx="8153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solidFill>
                  <a:srgbClr val="FF3300"/>
                </a:solidFill>
                <a:latin typeface="Times New Roman" panose="02020603050405020304" pitchFamily="18" charset="0"/>
                <a:cs typeface="Times New Roman" panose="02020603050405020304" pitchFamily="18" charset="0"/>
              </a:rPr>
              <a:t>I.Tìm</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hiểu</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yếu</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tố</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nghị</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luận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trong</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văn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bản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tự</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sự</a:t>
            </a:r>
            <a:endParaRPr lang="en-US" altLang="en-US" sz="2400" dirty="0">
              <a:latin typeface="Times New Roman" panose="02020603050405020304" pitchFamily="18" charset="0"/>
              <a:cs typeface="Times New Roman" panose="02020603050405020304" pitchFamily="18" charset="0"/>
            </a:endParaRPr>
          </a:p>
        </p:txBody>
      </p:sp>
      <p:sp>
        <p:nvSpPr>
          <p:cNvPr id="5126" name="Text Box 6"/>
          <p:cNvSpPr txBox="1">
            <a:spLocks noChangeArrowheads="1"/>
          </p:cNvSpPr>
          <p:nvPr/>
        </p:nvSpPr>
        <p:spPr bwMode="auto">
          <a:xfrm>
            <a:off x="554181" y="1401339"/>
            <a:ext cx="471054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1.Bài </a:t>
            </a:r>
            <a:r>
              <a:rPr lang="en-US" altLang="en-US" sz="2400" b="1" dirty="0" err="1">
                <a:solidFill>
                  <a:srgbClr val="0000CC"/>
                </a:solidFill>
                <a:latin typeface="Times New Roman" panose="02020603050405020304" pitchFamily="18" charset="0"/>
                <a:cs typeface="Times New Roman" panose="02020603050405020304" pitchFamily="18" charset="0"/>
              </a:rPr>
              <a:t>tập</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Đọc</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các</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đoạn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trích</a:t>
            </a:r>
            <a:r>
              <a:rPr lang="en-US" altLang="en-US" sz="2400" b="1" dirty="0">
                <a:solidFill>
                  <a:srgbClr val="0000CC"/>
                </a:solidFill>
                <a:latin typeface="Times New Roman" panose="02020603050405020304" pitchFamily="18" charset="0"/>
                <a:cs typeface="Times New Roman" panose="02020603050405020304" pitchFamily="18" charset="0"/>
              </a:rPr>
              <a:t>/137</a:t>
            </a:r>
          </a:p>
        </p:txBody>
      </p:sp>
      <p:sp>
        <p:nvSpPr>
          <p:cNvPr id="5127" name="Text Box 7"/>
          <p:cNvSpPr txBox="1">
            <a:spLocks noChangeArrowheads="1"/>
          </p:cNvSpPr>
          <p:nvPr/>
        </p:nvSpPr>
        <p:spPr bwMode="auto">
          <a:xfrm>
            <a:off x="554181" y="1929245"/>
            <a:ext cx="11097491"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solidFill>
                  <a:srgbClr val="0000CC"/>
                </a:solidFill>
                <a:latin typeface="Times New Roman" panose="02020603050405020304" pitchFamily="18" charset="0"/>
                <a:cs typeface="Times New Roman" panose="02020603050405020304" pitchFamily="18" charset="0"/>
              </a:rPr>
              <a:t>a) </a:t>
            </a:r>
            <a:r>
              <a:rPr lang="en-US" altLang="en-US" sz="2400" b="1" i="1" dirty="0">
                <a:solidFill>
                  <a:srgbClr val="0000CC"/>
                </a:solidFill>
                <a:latin typeface="Times New Roman" panose="02020603050405020304" pitchFamily="18" charset="0"/>
                <a:cs typeface="Times New Roman" panose="02020603050405020304" pitchFamily="18" charset="0"/>
              </a:rPr>
              <a:t>Chao </a:t>
            </a:r>
            <a:r>
              <a:rPr lang="en-US" altLang="en-US" sz="2400" b="1" i="1" dirty="0" err="1">
                <a:solidFill>
                  <a:srgbClr val="0000CC"/>
                </a:solidFill>
                <a:latin typeface="Times New Roman" panose="02020603050405020304" pitchFamily="18" charset="0"/>
                <a:cs typeface="Times New Roman" panose="02020603050405020304" pitchFamily="18" charset="0"/>
              </a:rPr>
              <a:t>ôi</a:t>
            </a:r>
            <a:r>
              <a:rPr lang="en-US" altLang="en-US" sz="2400" b="1" i="1" dirty="0">
                <a:solidFill>
                  <a:srgbClr val="0000CC"/>
                </a:solidFill>
                <a:latin typeface="Times New Roman" panose="02020603050405020304" pitchFamily="18" charset="0"/>
                <a:cs typeface="Times New Roman" panose="02020603050405020304" pitchFamily="18" charset="0"/>
              </a:rPr>
              <a:t> ! </a:t>
            </a:r>
            <a:r>
              <a:rPr lang="en-US" altLang="en-US" sz="2400" b="1" i="1" dirty="0" err="1">
                <a:solidFill>
                  <a:srgbClr val="0000CC"/>
                </a:solidFill>
                <a:latin typeface="Times New Roman" panose="02020603050405020304" pitchFamily="18" charset="0"/>
                <a:cs typeface="Times New Roman" panose="02020603050405020304" pitchFamily="18" charset="0"/>
              </a:rPr>
              <a:t>Đối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với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ở </a:t>
            </a:r>
            <a:r>
              <a:rPr lang="en-US" altLang="en-US" sz="2400" b="1" i="1" dirty="0" err="1">
                <a:solidFill>
                  <a:srgbClr val="0000CC"/>
                </a:solidFill>
                <a:latin typeface="Times New Roman" panose="02020603050405020304" pitchFamily="18" charset="0"/>
                <a:cs typeface="Times New Roman" panose="02020603050405020304" pitchFamily="18" charset="0"/>
              </a:rPr>
              <a:t>quanh</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nếu</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không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cố</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tìm</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mà</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hiểu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họ</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thì</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chỉ</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thấy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họ</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gàn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dở</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ngốc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bần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tiện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xấu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xa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bỉ</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ổi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toàn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cớ</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để</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cho</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tàn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nhẫn</a:t>
            </a:r>
            <a:r>
              <a:rPr lang="en-US" altLang="en-US" sz="2400" b="1" i="1" dirty="0">
                <a:solidFill>
                  <a:srgbClr val="0000CC"/>
                </a:solidFill>
                <a:latin typeface="Times New Roman" panose="02020603050405020304" pitchFamily="18" charset="0"/>
                <a:cs typeface="Times New Roman" panose="02020603050405020304" pitchFamily="18" charset="0"/>
              </a:rPr>
              <a:t> ; </a:t>
            </a:r>
            <a:r>
              <a:rPr lang="en-US" altLang="en-US" sz="2400" b="1" i="1" dirty="0" err="1">
                <a:solidFill>
                  <a:srgbClr val="0000CC"/>
                </a:solidFill>
                <a:latin typeface="Times New Roman" panose="02020603050405020304" pitchFamily="18" charset="0"/>
                <a:cs typeface="Times New Roman" panose="02020603050405020304" pitchFamily="18" charset="0"/>
              </a:rPr>
              <a:t>không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bao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giờ</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thấy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họ</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là</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đáng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thương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bao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giờ</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thương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Vợ</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tôi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ác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nhưng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thị</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khổ</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quá</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rồi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Một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đau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chân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có</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lúc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nào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quên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được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cái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chân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đau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của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mình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để</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nghĩ</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đến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cái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khác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đâu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khổ</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quá</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chẳng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còn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nghĩ</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đến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ai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được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nữa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Cái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bản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tính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tốt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của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bị</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nỗi</a:t>
            </a:r>
            <a:r>
              <a:rPr lang="en-US" altLang="en-US" sz="2400" b="1" i="1" dirty="0">
                <a:solidFill>
                  <a:srgbClr val="0000CC"/>
                </a:solidFill>
                <a:latin typeface="Times New Roman" panose="02020603050405020304" pitchFamily="18" charset="0"/>
                <a:cs typeface="Times New Roman" panose="02020603050405020304" pitchFamily="18" charset="0"/>
              </a:rPr>
              <a:t> lo </a:t>
            </a:r>
            <a:r>
              <a:rPr lang="en-US" altLang="en-US" sz="2400" b="1" i="1" dirty="0" err="1">
                <a:solidFill>
                  <a:srgbClr val="0000CC"/>
                </a:solidFill>
                <a:latin typeface="Times New Roman" panose="02020603050405020304" pitchFamily="18" charset="0"/>
                <a:cs typeface="Times New Roman" panose="02020603050405020304" pitchFamily="18" charset="0"/>
              </a:rPr>
              <a:t>lắng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buồn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đau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ích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kỉ</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che</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lấp</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mất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Tôi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biết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vậy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nên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tôi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chỉ</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buồn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chứ</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nỡ</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giận</a:t>
            </a:r>
            <a:endParaRPr lang="en-US" altLang="en-US" sz="2400" b="1" i="1" dirty="0">
              <a:solidFill>
                <a:srgbClr val="0000CC"/>
              </a:solidFill>
              <a:latin typeface="Times New Roman" panose="02020603050405020304" pitchFamily="18" charset="0"/>
              <a:cs typeface="Times New Roman" panose="02020603050405020304" pitchFamily="18" charset="0"/>
            </a:endParaRPr>
          </a:p>
          <a:p>
            <a:pPr algn="r" eaLnBrk="1" hangingPunct="1">
              <a:spcBef>
                <a:spcPct val="50000"/>
              </a:spcBef>
            </a:pPr>
            <a:r>
              <a:rPr lang="en-US" altLang="en-US" sz="2400" b="1" i="1" dirty="0">
                <a:solidFill>
                  <a:srgbClr val="0000CC"/>
                </a:solidFill>
                <a:latin typeface="Times New Roman" panose="02020603050405020304" pitchFamily="18" charset="0"/>
                <a:cs typeface="Times New Roman" panose="02020603050405020304" pitchFamily="18" charset="0"/>
              </a:rPr>
              <a:t>(Nam Cao – </a:t>
            </a:r>
            <a:r>
              <a:rPr lang="en-US" altLang="en-US" sz="2400" b="1" i="1" dirty="0" err="1">
                <a:solidFill>
                  <a:srgbClr val="0000CC"/>
                </a:solidFill>
                <a:latin typeface="Times New Roman" panose="02020603050405020304" pitchFamily="18" charset="0"/>
                <a:cs typeface="Times New Roman" panose="02020603050405020304" pitchFamily="18" charset="0"/>
              </a:rPr>
              <a:t>Lão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Hạc</a:t>
            </a:r>
            <a:r>
              <a:rPr lang="en-US" altLang="en-US" sz="2400" b="1" i="1" dirty="0">
                <a:solidFill>
                  <a:srgbClr val="0000CC"/>
                </a:solidFill>
                <a:latin typeface="Times New Roman" panose="02020603050405020304" pitchFamily="18" charset="0"/>
                <a:cs typeface="Times New Roman" panose="02020603050405020304" pitchFamily="18" charset="0"/>
              </a:rPr>
              <a:t>)</a:t>
            </a:r>
          </a:p>
        </p:txBody>
      </p:sp>
      <p:sp>
        <p:nvSpPr>
          <p:cNvPr id="7" name="Rectangle 6"/>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05462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checkerboard(across)">
                                      <p:cBhvr>
                                        <p:cTn id="7" dur="500"/>
                                        <p:tgtEl>
                                          <p:spTgt spid="51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126"/>
                                        </p:tgtEl>
                                        <p:attrNameLst>
                                          <p:attrName>style.visibility</p:attrName>
                                        </p:attrNameLst>
                                      </p:cBhvr>
                                      <p:to>
                                        <p:strVal val="visible"/>
                                      </p:to>
                                    </p:set>
                                    <p:animEffect transition="in" filter="checkerboard(across)">
                                      <p:cBhvr>
                                        <p:cTn id="10" dur="500"/>
                                        <p:tgtEl>
                                          <p:spTgt spid="512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127"/>
                                        </p:tgtEl>
                                        <p:attrNameLst>
                                          <p:attrName>style.visibility</p:attrName>
                                        </p:attrNameLst>
                                      </p:cBhvr>
                                      <p:to>
                                        <p:strVal val="visible"/>
                                      </p:to>
                                    </p:set>
                                    <p:animEffect transition="in" filter="box(in)">
                                      <p:cBhvr>
                                        <p:cTn id="15" dur="500"/>
                                        <p:tgtEl>
                                          <p:spTgt spid="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p:bldP spid="51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Text Box 3"/>
          <p:cNvSpPr txBox="1">
            <a:spLocks noChangeArrowheads="1"/>
          </p:cNvSpPr>
          <p:nvPr/>
        </p:nvSpPr>
        <p:spPr bwMode="auto">
          <a:xfrm>
            <a:off x="342900" y="934180"/>
            <a:ext cx="8153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solidFill>
                  <a:srgbClr val="FF3300"/>
                </a:solidFill>
                <a:latin typeface="Times New Roman" panose="02020603050405020304" pitchFamily="18" charset="0"/>
                <a:cs typeface="Times New Roman" panose="02020603050405020304" pitchFamily="18" charset="0"/>
              </a:rPr>
              <a:t>I.Tìm</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hiểu</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yếu</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nghị</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luận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trong</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văn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bản</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tự</a:t>
            </a:r>
            <a:r>
              <a:rPr lang="en-US" altLang="en-US" sz="2400" b="1" dirty="0">
                <a:solidFill>
                  <a:srgbClr val="FF3300"/>
                </a:solidFill>
                <a:latin typeface="Times New Roman" panose="02020603050405020304" pitchFamily="18" charset="0"/>
                <a:cs typeface="Times New Roman" panose="02020603050405020304" pitchFamily="18" charset="0"/>
              </a:rPr>
              <a:t> </a:t>
            </a:r>
            <a:r>
              <a:rPr lang="en-US" altLang="en-US" sz="2400" b="1" dirty="0" err="1">
                <a:solidFill>
                  <a:srgbClr val="FF3300"/>
                </a:solidFill>
                <a:latin typeface="Times New Roman" panose="02020603050405020304" pitchFamily="18" charset="0"/>
                <a:cs typeface="Times New Roman" panose="02020603050405020304" pitchFamily="18" charset="0"/>
              </a:rPr>
              <a:t>sự</a:t>
            </a:r>
            <a:endParaRPr lang="en-US" altLang="en-US" sz="2400" dirty="0">
              <a:latin typeface="Times New Roman" panose="02020603050405020304" pitchFamily="18" charset="0"/>
              <a:cs typeface="Times New Roman" panose="02020603050405020304" pitchFamily="18" charset="0"/>
            </a:endParaRPr>
          </a:p>
        </p:txBody>
      </p:sp>
      <p:sp>
        <p:nvSpPr>
          <p:cNvPr id="106500" name="Text Box 4"/>
          <p:cNvSpPr txBox="1">
            <a:spLocks noChangeArrowheads="1"/>
          </p:cNvSpPr>
          <p:nvPr/>
        </p:nvSpPr>
        <p:spPr bwMode="auto">
          <a:xfrm>
            <a:off x="471054" y="1269422"/>
            <a:ext cx="61652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1.</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Bài</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tập</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Đọc</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các</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đoạn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trích</a:t>
            </a:r>
            <a:r>
              <a:rPr lang="en-US" altLang="en-US" sz="2400" b="1" dirty="0">
                <a:solidFill>
                  <a:srgbClr val="0000CC"/>
                </a:solidFill>
                <a:latin typeface="Times New Roman" panose="02020603050405020304" pitchFamily="18" charset="0"/>
                <a:cs typeface="Times New Roman" panose="02020603050405020304" pitchFamily="18" charset="0"/>
              </a:rPr>
              <a:t>/137</a:t>
            </a:r>
          </a:p>
        </p:txBody>
      </p:sp>
      <p:sp>
        <p:nvSpPr>
          <p:cNvPr id="45061" name="Text Box 5"/>
          <p:cNvSpPr txBox="1">
            <a:spLocks noChangeArrowheads="1"/>
          </p:cNvSpPr>
          <p:nvPr/>
        </p:nvSpPr>
        <p:spPr bwMode="auto">
          <a:xfrm>
            <a:off x="406977" y="2028885"/>
            <a:ext cx="556952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b)      </a:t>
            </a:r>
            <a:r>
              <a:rPr lang="en-US" altLang="en-US" sz="2400" b="1" i="1" dirty="0" err="1">
                <a:solidFill>
                  <a:srgbClr val="0000CC"/>
                </a:solidFill>
                <a:latin typeface="Times New Roman" panose="02020603050405020304" pitchFamily="18" charset="0"/>
                <a:cs typeface="Times New Roman" panose="02020603050405020304" pitchFamily="18" charset="0"/>
              </a:rPr>
              <a:t>Thoắt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trông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nàng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đã</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chào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thưa</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 </a:t>
            </a:r>
            <a:r>
              <a:rPr lang="en-US" altLang="en-US" sz="2400" b="1" i="1" dirty="0" err="1">
                <a:solidFill>
                  <a:srgbClr val="0000CC"/>
                </a:solidFill>
                <a:latin typeface="Times New Roman" panose="02020603050405020304" pitchFamily="18" charset="0"/>
                <a:cs typeface="Times New Roman" panose="02020603050405020304" pitchFamily="18" charset="0"/>
              </a:rPr>
              <a:t>Tiểu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thư</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cũng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có</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bây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giờ</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đến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đây</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Đàn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bà</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dễ</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có</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mấy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tay</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Đời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xưa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mấy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mặt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đời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này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mấy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gan</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Dễ</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dàng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là</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thói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hồng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nhan</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Càng</a:t>
            </a:r>
            <a:r>
              <a:rPr lang="en-US" altLang="en-US" sz="2400" b="1" i="1" dirty="0">
                <a:solidFill>
                  <a:srgbClr val="0000CC"/>
                </a:solidFill>
                <a:latin typeface="Times New Roman" panose="02020603050405020304" pitchFamily="18" charset="0"/>
                <a:cs typeface="Times New Roman" panose="02020603050405020304" pitchFamily="18" charset="0"/>
              </a:rPr>
              <a:t> cay </a:t>
            </a:r>
            <a:r>
              <a:rPr lang="en-US" altLang="en-US" sz="2400" b="1" i="1" dirty="0" err="1">
                <a:solidFill>
                  <a:srgbClr val="0000CC"/>
                </a:solidFill>
                <a:latin typeface="Times New Roman" panose="02020603050405020304" pitchFamily="18" charset="0"/>
                <a:cs typeface="Times New Roman" panose="02020603050405020304" pitchFamily="18" charset="0"/>
              </a:rPr>
              <a:t>nghiệt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lắm</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càng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oan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trái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nhiều</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Hoạn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thư</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hồn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lạc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phách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xiêu</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Khấu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đầu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dưới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trướng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liệu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điều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kiêu</a:t>
            </a:r>
            <a:r>
              <a:rPr lang="en-US" altLang="en-US" sz="2400" b="1" i="1" dirty="0">
                <a:solidFill>
                  <a:srgbClr val="0000CC"/>
                </a:solidFill>
                <a:latin typeface="Times New Roman" panose="02020603050405020304" pitchFamily="18" charset="0"/>
                <a:cs typeface="Times New Roman" panose="02020603050405020304" pitchFamily="18" charset="0"/>
              </a:rPr>
              <a:t> ca.</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Rằng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Tôi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chút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phận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đàn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bà</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Ghen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tuông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cũng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ta </a:t>
            </a:r>
            <a:r>
              <a:rPr lang="en-US" altLang="en-US" sz="2400" b="1" i="1" dirty="0" err="1">
                <a:solidFill>
                  <a:srgbClr val="0000CC"/>
                </a:solidFill>
                <a:latin typeface="Times New Roman" panose="02020603050405020304" pitchFamily="18" charset="0"/>
                <a:cs typeface="Times New Roman" panose="02020603050405020304" pitchFamily="18" charset="0"/>
              </a:rPr>
              <a:t>thường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tình</a:t>
            </a:r>
            <a:endParaRPr lang="en-US" altLang="en-US" sz="2400" b="1" i="1" dirty="0">
              <a:solidFill>
                <a:srgbClr val="0000CC"/>
              </a:solidFill>
              <a:latin typeface="Times New Roman" panose="02020603050405020304" pitchFamily="18" charset="0"/>
              <a:cs typeface="Times New Roman" panose="02020603050405020304" pitchFamily="18" charset="0"/>
            </a:endParaRPr>
          </a:p>
        </p:txBody>
      </p:sp>
      <p:sp>
        <p:nvSpPr>
          <p:cNvPr id="45062" name="Text Box 6"/>
          <p:cNvSpPr txBox="1">
            <a:spLocks noChangeArrowheads="1"/>
          </p:cNvSpPr>
          <p:nvPr/>
        </p:nvSpPr>
        <p:spPr bwMode="auto">
          <a:xfrm>
            <a:off x="6456220" y="1105555"/>
            <a:ext cx="5437908"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solidFill>
                  <a:schemeClr val="tx2"/>
                </a:solidFill>
                <a:latin typeface="Times New Roman" panose="02020603050405020304" pitchFamily="18" charset="0"/>
                <a:cs typeface="Times New Roman" panose="02020603050405020304" pitchFamily="18" charset="0"/>
              </a:rPr>
              <a:t>         </a:t>
            </a:r>
          </a:p>
          <a:p>
            <a:pPr eaLnBrk="1" hangingPunct="1"/>
            <a:r>
              <a:rPr lang="en-US" altLang="en-US" sz="2400" dirty="0">
                <a:solidFill>
                  <a:schemeClr val="tx2"/>
                </a:solidFill>
                <a:latin typeface="Times New Roman" panose="02020603050405020304" pitchFamily="18" charset="0"/>
                <a:cs typeface="Times New Roman" panose="02020603050405020304" pitchFamily="18" charset="0"/>
              </a:rPr>
              <a:t>       </a:t>
            </a:r>
          </a:p>
          <a:p>
            <a:pPr eaLnBrk="1" hangingPunct="1"/>
            <a:r>
              <a:rPr lang="en-US" altLang="en-US" sz="2400" dirty="0">
                <a:solidFill>
                  <a:schemeClr val="tx2"/>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Nghĩ</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gác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viết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kinh</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Với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khỏi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cửa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dứt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tình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chẳng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theo.</a:t>
            </a:r>
            <a:endParaRPr lang="en-US" altLang="en-US" sz="2400" b="1" i="1" dirty="0">
              <a:solidFill>
                <a:srgbClr val="0000CC"/>
              </a:solidFill>
              <a:latin typeface="Times New Roman" panose="02020603050405020304" pitchFamily="18" charset="0"/>
              <a:cs typeface="Times New Roman" panose="02020603050405020304" pitchFamily="18" charset="0"/>
            </a:endParaRP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Lòng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riêng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riêng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những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kính</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yêu</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Chồng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chung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chưa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dễ</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ai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chiều</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ai</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Trót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lòng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gây</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việc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chông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gai</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Còn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nhờ</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lượng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bể</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thương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bài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nào</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chăng</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Khen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cho</a:t>
            </a:r>
            <a:r>
              <a:rPr lang="en-US" altLang="en-US" sz="2400" b="1" i="1" dirty="0">
                <a:solidFill>
                  <a:srgbClr val="0000CC"/>
                </a:solidFill>
                <a:latin typeface="Times New Roman" panose="02020603050405020304" pitchFamily="18" charset="0"/>
                <a:cs typeface="Times New Roman" panose="02020603050405020304" pitchFamily="18" charset="0"/>
              </a:rPr>
              <a:t> : “</a:t>
            </a:r>
            <a:r>
              <a:rPr lang="en-US" altLang="en-US" sz="2400" b="1" i="1" dirty="0" err="1">
                <a:solidFill>
                  <a:srgbClr val="0000CC"/>
                </a:solidFill>
                <a:latin typeface="Times New Roman" panose="02020603050405020304" pitchFamily="18" charset="0"/>
                <a:cs typeface="Times New Roman" panose="02020603050405020304" pitchFamily="18" charset="0"/>
              </a:rPr>
              <a:t>thật</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đã</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nên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rằng</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Khôn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ngoan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đến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mực</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nói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năng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phải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lời</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cũng</a:t>
            </a:r>
            <a:r>
              <a:rPr lang="en-US" altLang="en-US" sz="2400" b="1" i="1" dirty="0">
                <a:solidFill>
                  <a:srgbClr val="0000CC"/>
                </a:solidFill>
                <a:latin typeface="Times New Roman" panose="02020603050405020304" pitchFamily="18" charset="0"/>
                <a:cs typeface="Times New Roman" panose="02020603050405020304" pitchFamily="18" charset="0"/>
              </a:rPr>
              <a:t> may </a:t>
            </a:r>
            <a:r>
              <a:rPr lang="en-US" altLang="en-US" sz="2400" b="1" i="1" dirty="0" err="1">
                <a:solidFill>
                  <a:srgbClr val="0000CC"/>
                </a:solidFill>
                <a:latin typeface="Times New Roman" panose="02020603050405020304" pitchFamily="18" charset="0"/>
                <a:cs typeface="Times New Roman" panose="02020603050405020304" pitchFamily="18" charset="0"/>
              </a:rPr>
              <a:t>đời</a:t>
            </a:r>
            <a:r>
              <a:rPr lang="en-US" altLang="en-US" sz="2400" b="1" i="1" dirty="0">
                <a:solidFill>
                  <a:srgbClr val="0000CC"/>
                </a:solidFill>
                <a:latin typeface="Times New Roman" panose="02020603050405020304" pitchFamily="18" charset="0"/>
                <a:cs typeface="Times New Roman" panose="02020603050405020304" pitchFamily="18" charset="0"/>
              </a:rPr>
              <a:t>,</a:t>
            </a:r>
          </a:p>
          <a:p>
            <a:pPr eaLnBrk="1" hangingPunct="1"/>
            <a:r>
              <a:rPr lang="en-US" altLang="en-US" sz="2400" b="1" i="1" dirty="0" err="1">
                <a:solidFill>
                  <a:srgbClr val="0000CC"/>
                </a:solidFill>
                <a:latin typeface="Times New Roman" panose="02020603050405020304" pitchFamily="18" charset="0"/>
                <a:cs typeface="Times New Roman" panose="02020603050405020304" pitchFamily="18" charset="0"/>
              </a:rPr>
              <a:t>Làm</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thì</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cũng</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ra</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người</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nhỏ</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nhen</a:t>
            </a:r>
            <a:r>
              <a:rPr lang="en-US" altLang="en-US" sz="2400" b="1" i="1" dirty="0">
                <a:solidFill>
                  <a:srgbClr val="0000CC"/>
                </a:solidFill>
                <a:latin typeface="Times New Roman" panose="02020603050405020304" pitchFamily="18" charset="0"/>
                <a:cs typeface="Times New Roman" panose="02020603050405020304" pitchFamily="18" charset="0"/>
              </a:rPr>
              <a:t>”.</a:t>
            </a:r>
          </a:p>
          <a:p>
            <a:pPr algn="r" eaLnBrk="1" hangingPunct="1">
              <a:spcBef>
                <a:spcPct val="50000"/>
              </a:spcBef>
            </a:pPr>
            <a:r>
              <a:rPr lang="en-US" altLang="en-US" sz="2400" b="1" i="1" dirty="0">
                <a:solidFill>
                  <a:srgbClr val="0000CC"/>
                </a:solidFill>
                <a:latin typeface="Times New Roman" panose="02020603050405020304" pitchFamily="18" charset="0"/>
                <a:cs typeface="Times New Roman" panose="02020603050405020304" pitchFamily="18" charset="0"/>
              </a:rPr>
              <a:t>(</a:t>
            </a:r>
            <a:r>
              <a:rPr lang="en-US" altLang="en-US" sz="2400" b="1" i="1" dirty="0" err="1">
                <a:solidFill>
                  <a:srgbClr val="0000CC"/>
                </a:solidFill>
                <a:latin typeface="Times New Roman" panose="02020603050405020304" pitchFamily="18" charset="0"/>
                <a:cs typeface="Times New Roman" panose="02020603050405020304" pitchFamily="18" charset="0"/>
              </a:rPr>
              <a:t>Nguyễn</a:t>
            </a:r>
            <a:r>
              <a:rPr lang="en-US" altLang="en-US" sz="2400" b="1" i="1" dirty="0">
                <a:solidFill>
                  <a:srgbClr val="0000CC"/>
                </a:solidFill>
                <a:latin typeface="Times New Roman" panose="02020603050405020304" pitchFamily="18" charset="0"/>
                <a:cs typeface="Times New Roman" panose="02020603050405020304" pitchFamily="18" charset="0"/>
              </a:rPr>
              <a:t> Du – </a:t>
            </a:r>
            <a:r>
              <a:rPr lang="en-US" altLang="en-US" sz="2400" b="1" i="1" dirty="0" err="1">
                <a:solidFill>
                  <a:srgbClr val="0000CC"/>
                </a:solidFill>
                <a:latin typeface="Times New Roman" panose="02020603050405020304" pitchFamily="18" charset="0"/>
                <a:cs typeface="Times New Roman" panose="02020603050405020304" pitchFamily="18" charset="0"/>
              </a:rPr>
              <a:t>Truyện</a:t>
            </a:r>
            <a:r>
              <a:rPr lang="en-US" altLang="en-US" sz="2400" b="1" i="1" dirty="0">
                <a:solidFill>
                  <a:srgbClr val="0000CC"/>
                </a:solidFill>
                <a:latin typeface="Times New Roman" panose="02020603050405020304" pitchFamily="18" charset="0"/>
                <a:cs typeface="Times New Roman" panose="02020603050405020304" pitchFamily="18" charset="0"/>
              </a:rPr>
              <a:t> </a:t>
            </a:r>
            <a:r>
              <a:rPr lang="en-US" altLang="en-US" sz="2400" b="1" i="1" dirty="0" err="1">
                <a:solidFill>
                  <a:srgbClr val="0000CC"/>
                </a:solidFill>
                <a:latin typeface="Times New Roman" panose="02020603050405020304" pitchFamily="18" charset="0"/>
                <a:cs typeface="Times New Roman" panose="02020603050405020304" pitchFamily="18" charset="0"/>
              </a:rPr>
              <a:t>Kiều</a:t>
            </a:r>
            <a:r>
              <a:rPr lang="en-US" altLang="en-US" sz="2400" b="1" i="1" dirty="0">
                <a:solidFill>
                  <a:srgbClr val="0000CC"/>
                </a:solidFill>
                <a:latin typeface="Times New Roman" panose="02020603050405020304" pitchFamily="18" charset="0"/>
                <a:cs typeface="Times New Roman" panose="02020603050405020304" pitchFamily="18" charset="0"/>
              </a:rPr>
              <a:t>)</a:t>
            </a:r>
          </a:p>
        </p:txBody>
      </p:sp>
      <p:sp>
        <p:nvSpPr>
          <p:cNvPr id="45063" name="Line 7"/>
          <p:cNvSpPr>
            <a:spLocks noChangeShapeType="1"/>
          </p:cNvSpPr>
          <p:nvPr/>
        </p:nvSpPr>
        <p:spPr bwMode="auto">
          <a:xfrm>
            <a:off x="6248400" y="2133600"/>
            <a:ext cx="0" cy="44196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46168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61"/>
                                        </p:tgtEl>
                                        <p:attrNameLst>
                                          <p:attrName>style.visibility</p:attrName>
                                        </p:attrNameLst>
                                      </p:cBhvr>
                                      <p:to>
                                        <p:strVal val="visible"/>
                                      </p:to>
                                    </p:set>
                                    <p:animEffect transition="in" filter="box(in)">
                                      <p:cBhvr>
                                        <p:cTn id="7" dur="500"/>
                                        <p:tgtEl>
                                          <p:spTgt spid="45061"/>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5062"/>
                                        </p:tgtEl>
                                        <p:attrNameLst>
                                          <p:attrName>style.visibility</p:attrName>
                                        </p:attrNameLst>
                                      </p:cBhvr>
                                      <p:to>
                                        <p:strVal val="visible"/>
                                      </p:to>
                                    </p:set>
                                    <p:animEffect transition="in" filter="box(in)">
                                      <p:cBhvr>
                                        <p:cTn id="10" dur="500"/>
                                        <p:tgtEl>
                                          <p:spTgt spid="45062"/>
                                        </p:tgtEl>
                                      </p:cBhvr>
                                    </p:animEffect>
                                  </p:childTnLst>
                                </p:cTn>
                              </p:par>
                              <p:par>
                                <p:cTn id="11" presetID="4" presetClass="entr" presetSubtype="16" fill="hold" nodeType="withEffect">
                                  <p:stCondLst>
                                    <p:cond delay="0"/>
                                  </p:stCondLst>
                                  <p:childTnLst>
                                    <p:set>
                                      <p:cBhvr>
                                        <p:cTn id="12" dur="1" fill="hold">
                                          <p:stCondLst>
                                            <p:cond delay="0"/>
                                          </p:stCondLst>
                                        </p:cTn>
                                        <p:tgtEl>
                                          <p:spTgt spid="45063"/>
                                        </p:tgtEl>
                                        <p:attrNameLst>
                                          <p:attrName>style.visibility</p:attrName>
                                        </p:attrNameLst>
                                      </p:cBhvr>
                                      <p:to>
                                        <p:strVal val="visible"/>
                                      </p:to>
                                    </p:set>
                                    <p:animEffect transition="in" filter="box(in)">
                                      <p:cBhvr>
                                        <p:cTn id="13" dur="500"/>
                                        <p:tgtEl>
                                          <p:spTgt spid="45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5032" y="930464"/>
            <a:ext cx="6598345" cy="461665"/>
          </a:xfrm>
          <a:prstGeom prst="rect">
            <a:avLst/>
          </a:prstGeom>
        </p:spPr>
        <p:txBody>
          <a:bodyPr wrap="none">
            <a:spAutoFit/>
          </a:bodyPr>
          <a:lstStyle/>
          <a:p>
            <a:r>
              <a:rPr lang="en-US" sz="2400" b="1" dirty="0">
                <a:solidFill>
                  <a:srgbClr val="FF0000"/>
                </a:solidFill>
                <a:latin typeface="Times New Roman" panose="02020603050405020304" pitchFamily="18" charset="0"/>
                <a:ea typeface="Times New Roman" panose="02020603050405020304" pitchFamily="18" charset="0"/>
              </a:rPr>
              <a:t>I. </a:t>
            </a:r>
            <a:r>
              <a:rPr lang="en-US" sz="2400" b="1" u="sng" dirty="0" err="1">
                <a:solidFill>
                  <a:srgbClr val="FF0000"/>
                </a:solidFill>
                <a:latin typeface="Times New Roman" panose="02020603050405020304" pitchFamily="18" charset="0"/>
                <a:ea typeface="Times New Roman" panose="02020603050405020304" pitchFamily="18" charset="0"/>
              </a:rPr>
              <a:t>Tìm</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hiểu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yếu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tố</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nghị</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luận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trong</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văn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bản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tự</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sự</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7" name="Rectangle 6"/>
          <p:cNvSpPr/>
          <p:nvPr/>
        </p:nvSpPr>
        <p:spPr>
          <a:xfrm>
            <a:off x="275032" y="1302847"/>
            <a:ext cx="6096000" cy="461665"/>
          </a:xfrm>
          <a:prstGeom prst="rect">
            <a:avLst/>
          </a:prstGeom>
        </p:spPr>
        <p:txBody>
          <a:bodyPr>
            <a:spAutoFit/>
          </a:bodyPr>
          <a:lstStyle/>
          <a:p>
            <a:pPr>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1.</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Bài </a:t>
            </a:r>
            <a:r>
              <a:rPr lang="en-US" sz="2400" b="1" u="sng"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đoạn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rPr>
              <a:t> (SGK/ 137)</a:t>
            </a:r>
            <a:endParaRPr lang="en-US" sz="2400" dirty="0"/>
          </a:p>
        </p:txBody>
      </p:sp>
      <p:sp>
        <p:nvSpPr>
          <p:cNvPr id="8" name="Rectangle 7"/>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9" name="Text Box 5"/>
          <p:cNvSpPr txBox="1">
            <a:spLocks noChangeArrowheads="1"/>
          </p:cNvSpPr>
          <p:nvPr/>
        </p:nvSpPr>
        <p:spPr bwMode="auto">
          <a:xfrm>
            <a:off x="125033" y="1622177"/>
            <a:ext cx="845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t>  </a:t>
            </a:r>
            <a:r>
              <a:rPr lang="en-US" altLang="en-US" sz="2400" b="1" dirty="0">
                <a:latin typeface="Times New Roman" panose="02020603050405020304" pitchFamily="18" charset="0"/>
                <a:cs typeface="Times New Roman" panose="02020603050405020304" pitchFamily="18" charset="0"/>
              </a:rPr>
              <a:t>2.Nhận </a:t>
            </a:r>
            <a:r>
              <a:rPr lang="en-US" altLang="en-US" sz="2400" b="1" dirty="0" err="1">
                <a:latin typeface="Times New Roman" panose="02020603050405020304" pitchFamily="18" charset="0"/>
                <a:cs typeface="Times New Roman" panose="02020603050405020304" pitchFamily="18" charset="0"/>
              </a:rPr>
              <a:t>xét</a:t>
            </a:r>
            <a:endParaRPr lang="en-US" altLang="en-US" sz="2400" b="1" dirty="0">
              <a:latin typeface="Times New Roman" panose="02020603050405020304" pitchFamily="18" charset="0"/>
              <a:cs typeface="Times New Roman" panose="02020603050405020304" pitchFamily="18" charset="0"/>
            </a:endParaRPr>
          </a:p>
        </p:txBody>
      </p:sp>
      <p:sp>
        <p:nvSpPr>
          <p:cNvPr id="10" name="Text Box 6"/>
          <p:cNvSpPr txBox="1">
            <a:spLocks noChangeArrowheads="1"/>
          </p:cNvSpPr>
          <p:nvPr/>
        </p:nvSpPr>
        <p:spPr bwMode="auto">
          <a:xfrm>
            <a:off x="370570" y="1945336"/>
            <a:ext cx="594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err="1">
                <a:solidFill>
                  <a:srgbClr val="0000CC"/>
                </a:solidFill>
                <a:latin typeface="Times New Roman" panose="02020603050405020304" pitchFamily="18" charset="0"/>
                <a:cs typeface="Times New Roman" panose="02020603050405020304" pitchFamily="18" charset="0"/>
              </a:rPr>
              <a:t>Đoạn</a:t>
            </a:r>
            <a:r>
              <a:rPr lang="en-US" altLang="en-US" sz="2400" b="1" dirty="0">
                <a:solidFill>
                  <a:srgbClr val="0000CC"/>
                </a:solidFill>
                <a:latin typeface="Times New Roman" panose="02020603050405020304" pitchFamily="18" charset="0"/>
                <a:cs typeface="Times New Roman" panose="02020603050405020304" pitchFamily="18" charset="0"/>
              </a:rPr>
              <a:t> a.</a:t>
            </a:r>
          </a:p>
        </p:txBody>
      </p:sp>
      <p:sp>
        <p:nvSpPr>
          <p:cNvPr id="11" name="Text Box 10"/>
          <p:cNvSpPr txBox="1">
            <a:spLocks noChangeArrowheads="1"/>
          </p:cNvSpPr>
          <p:nvPr/>
        </p:nvSpPr>
        <p:spPr bwMode="auto">
          <a:xfrm>
            <a:off x="1344233" y="2003726"/>
            <a:ext cx="7239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err="1">
                <a:solidFill>
                  <a:srgbClr val="0000CC"/>
                </a:solidFill>
                <a:latin typeface="Times New Roman" panose="02020603050405020304" pitchFamily="18" charset="0"/>
                <a:cs typeface="Times New Roman" panose="02020603050405020304" pitchFamily="18" charset="0"/>
              </a:rPr>
              <a:t>Là</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suy</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nghĩ</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nội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tâm</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của</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nhân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vật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ông</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giáo</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thuyết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phục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chính</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mình</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rằng</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vợ</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mình</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không</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ác</a:t>
            </a:r>
            <a:r>
              <a:rPr lang="en-US" altLang="en-US" sz="2400" dirty="0">
                <a:solidFill>
                  <a:srgbClr val="0000CC"/>
                </a:solidFill>
                <a:latin typeface="Times New Roman" panose="02020603050405020304" pitchFamily="18" charset="0"/>
                <a:cs typeface="Times New Roman" panose="02020603050405020304" pitchFamily="18" charset="0"/>
              </a:rPr>
              <a:t>.</a:t>
            </a:r>
          </a:p>
        </p:txBody>
      </p:sp>
      <p:sp>
        <p:nvSpPr>
          <p:cNvPr id="12" name="Rectangle 11"/>
          <p:cNvSpPr/>
          <p:nvPr/>
        </p:nvSpPr>
        <p:spPr>
          <a:xfrm>
            <a:off x="8858538" y="986043"/>
            <a:ext cx="3236480" cy="13165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?Nội dung đoạn trích là gì. </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8575964" y="986043"/>
            <a:ext cx="3671454" cy="14689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Để</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làm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được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điều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đó</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tác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giả</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đưa</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ra</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những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điểm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và</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cách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lập</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như</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thế</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nào</a:t>
            </a:r>
            <a:r>
              <a:rPr lang="en-US" sz="2400" b="1" dirty="0">
                <a:solidFill>
                  <a:srgbClr val="C00000"/>
                </a:solidFill>
                <a:latin typeface="Times New Roman" panose="02020603050405020304" pitchFamily="18" charset="0"/>
                <a:cs typeface="Times New Roman" panose="02020603050405020304" pitchFamily="18" charset="0"/>
              </a:rPr>
              <a:t>.</a:t>
            </a:r>
          </a:p>
        </p:txBody>
      </p:sp>
      <p:sp>
        <p:nvSpPr>
          <p:cNvPr id="14" name="Text Box 13"/>
          <p:cNvSpPr txBox="1">
            <a:spLocks noChangeArrowheads="1"/>
          </p:cNvSpPr>
          <p:nvPr/>
        </p:nvSpPr>
        <p:spPr bwMode="auto">
          <a:xfrm>
            <a:off x="125033" y="2663004"/>
            <a:ext cx="2667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a:t>
            </a:r>
            <a:r>
              <a:rPr lang="en-US" altLang="en-US" sz="2400" b="1" dirty="0" err="1">
                <a:solidFill>
                  <a:srgbClr val="0000CC"/>
                </a:solidFill>
                <a:latin typeface="Times New Roman" panose="02020603050405020304" pitchFamily="18" charset="0"/>
                <a:cs typeface="Times New Roman" panose="02020603050405020304" pitchFamily="18" charset="0"/>
              </a:rPr>
              <a:t>Lập</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luận</a:t>
            </a:r>
            <a:r>
              <a:rPr lang="en-US" altLang="en-US" sz="2400" b="1" dirty="0">
                <a:solidFill>
                  <a:srgbClr val="0000CC"/>
                </a:solidFill>
                <a:latin typeface="Times New Roman" panose="02020603050405020304" pitchFamily="18" charset="0"/>
                <a:cs typeface="Times New Roman" panose="02020603050405020304" pitchFamily="18" charset="0"/>
              </a:rPr>
              <a:t>:</a:t>
            </a:r>
          </a:p>
        </p:txBody>
      </p:sp>
      <p:sp>
        <p:nvSpPr>
          <p:cNvPr id="15" name="Text Box 14"/>
          <p:cNvSpPr txBox="1">
            <a:spLocks noChangeArrowheads="1"/>
          </p:cNvSpPr>
          <p:nvPr/>
        </p:nvSpPr>
        <p:spPr bwMode="auto">
          <a:xfrm>
            <a:off x="643968" y="3050502"/>
            <a:ext cx="8991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Tx/>
              <a:buChar char="-"/>
            </a:pPr>
            <a:r>
              <a:rPr lang="en-US" altLang="en-US" sz="2400" b="1" dirty="0" err="1">
                <a:solidFill>
                  <a:srgbClr val="3333FF"/>
                </a:solidFill>
                <a:latin typeface="Times New Roman" panose="02020603050405020304" pitchFamily="18" charset="0"/>
                <a:cs typeface="Times New Roman" panose="02020603050405020304" pitchFamily="18" charset="0"/>
              </a:rPr>
              <a:t>Nêu</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vấn</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đề</a:t>
            </a:r>
            <a:r>
              <a:rPr lang="en-US" altLang="en-US" sz="2400" b="1" dirty="0">
                <a:solidFill>
                  <a:srgbClr val="3333FF"/>
                </a:solidFill>
                <a:latin typeface="Times New Roman" panose="02020603050405020304" pitchFamily="18" charset="0"/>
                <a:cs typeface="Times New Roman" panose="02020603050405020304" pitchFamily="18" charset="0"/>
              </a:rPr>
              <a:t>:</a:t>
            </a:r>
            <a:r>
              <a:rPr lang="en-US" altLang="en-US" sz="2400" b="1"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Nếu</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tìm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hiểu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ở </a:t>
            </a:r>
            <a:r>
              <a:rPr lang="en-US" altLang="en-US" sz="2400" dirty="0" err="1">
                <a:latin typeface="Times New Roman" panose="02020603050405020304" pitchFamily="18" charset="0"/>
                <a:cs typeface="Times New Roman" panose="02020603050405020304" pitchFamily="18" charset="0"/>
              </a:rPr>
              <a:t>xung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quanh</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sẽ</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cớ</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tàn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nhẫn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họ</a:t>
            </a:r>
            <a:r>
              <a:rPr lang="en-US" altLang="en-US" sz="2400" dirty="0">
                <a:latin typeface="Times New Roman" panose="02020603050405020304" pitchFamily="18" charset="0"/>
                <a:cs typeface="Times New Roman" panose="02020603050405020304" pitchFamily="18" charset="0"/>
              </a:rPr>
              <a:t>.</a:t>
            </a:r>
          </a:p>
        </p:txBody>
      </p:sp>
      <p:sp>
        <p:nvSpPr>
          <p:cNvPr id="16" name="Text Box 15"/>
          <p:cNvSpPr txBox="1">
            <a:spLocks noChangeArrowheads="1"/>
          </p:cNvSpPr>
          <p:nvPr/>
        </p:nvSpPr>
        <p:spPr bwMode="auto">
          <a:xfrm>
            <a:off x="450345" y="3754522"/>
            <a:ext cx="113537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3333FF"/>
                </a:solidFill>
                <a:latin typeface="Times New Roman" panose="02020603050405020304" pitchFamily="18" charset="0"/>
                <a:cs typeface="Times New Roman" panose="02020603050405020304" pitchFamily="18" charset="0"/>
              </a:rPr>
              <a:t> - </a:t>
            </a:r>
            <a:r>
              <a:rPr lang="en-US" altLang="en-US" sz="2400" b="1" dirty="0" err="1">
                <a:solidFill>
                  <a:srgbClr val="3333FF"/>
                </a:solidFill>
                <a:latin typeface="Times New Roman" panose="02020603050405020304" pitchFamily="18" charset="0"/>
                <a:cs typeface="Times New Roman" panose="02020603050405020304" pitchFamily="18" charset="0"/>
              </a:rPr>
              <a:t>Phát</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triển</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vấn</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đề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tôi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sở</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trở</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kỉ</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tàn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nhẫn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quá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khổ</a:t>
            </a:r>
            <a:r>
              <a:rPr lang="en-US" altLang="en-US" sz="2400" dirty="0">
                <a:latin typeface="Times New Roman" panose="02020603050405020304" pitchFamily="18" charset="0"/>
                <a:cs typeface="Times New Roman" panose="02020603050405020304" pitchFamily="18" charset="0"/>
              </a:rPr>
              <a:t>:</a:t>
            </a:r>
          </a:p>
        </p:txBody>
      </p:sp>
      <p:sp>
        <p:nvSpPr>
          <p:cNvPr id="17" name="Text Box 16"/>
          <p:cNvSpPr txBox="1">
            <a:spLocks noChangeArrowheads="1"/>
          </p:cNvSpPr>
          <p:nvPr/>
        </p:nvSpPr>
        <p:spPr bwMode="auto">
          <a:xfrm>
            <a:off x="450344" y="4448982"/>
            <a:ext cx="1149227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đau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chỉ</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đau</a:t>
            </a:r>
            <a:r>
              <a:rPr lang="en-US" altLang="en-US" sz="2400" dirty="0">
                <a:latin typeface="Times New Roman" panose="02020603050405020304" pitchFamily="18" charset="0"/>
                <a:cs typeface="Times New Roman" panose="02020603050405020304" pitchFamily="18" charset="0"/>
              </a:rPr>
              <a:t> </a:t>
            </a:r>
          </a:p>
          <a:p>
            <a:pPr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khổ</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còn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nghĩ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ai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được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nữa</a:t>
            </a:r>
            <a:r>
              <a:rPr lang="en-US" altLang="en-US" sz="2400" dirty="0">
                <a:latin typeface="Times New Roman" panose="02020603050405020304" pitchFamily="18" charset="0"/>
                <a:cs typeface="Times New Roman" panose="02020603050405020304" pitchFamily="18" charset="0"/>
              </a:rPr>
              <a:t> </a:t>
            </a:r>
          </a:p>
          <a:p>
            <a:pPr eaLnBrk="1" hangingPunct="1"/>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Vì</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tính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tốt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ta </a:t>
            </a:r>
            <a:r>
              <a:rPr lang="en-US" altLang="en-US" sz="2400" dirty="0" err="1">
                <a:latin typeface="Times New Roman" panose="02020603050405020304" pitchFamily="18" charset="0"/>
                <a:cs typeface="Times New Roman" panose="02020603050405020304" pitchFamily="18" charset="0"/>
              </a:rPr>
              <a:t>bị</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nỗi</a:t>
            </a:r>
            <a:r>
              <a:rPr lang="en-US" altLang="en-US" sz="2400" dirty="0">
                <a:latin typeface="Times New Roman" panose="02020603050405020304" pitchFamily="18" charset="0"/>
                <a:cs typeface="Times New Roman" panose="02020603050405020304" pitchFamily="18" charset="0"/>
              </a:rPr>
              <a:t> lo </a:t>
            </a:r>
            <a:r>
              <a:rPr lang="en-US" altLang="en-US" sz="2400" dirty="0" err="1">
                <a:latin typeface="Times New Roman" panose="02020603050405020304" pitchFamily="18" charset="0"/>
                <a:cs typeface="Times New Roman" panose="02020603050405020304" pitchFamily="18" charset="0"/>
              </a:rPr>
              <a:t>lắng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đau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kỉ</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che</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lấp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mất</a:t>
            </a:r>
            <a:r>
              <a:rPr lang="en-US" altLang="en-US" sz="2400" dirty="0">
                <a:latin typeface="Times New Roman" panose="02020603050405020304" pitchFamily="18" charset="0"/>
                <a:cs typeface="Times New Roman" panose="02020603050405020304" pitchFamily="18" charset="0"/>
              </a:rPr>
              <a:t>.</a:t>
            </a:r>
          </a:p>
        </p:txBody>
      </p:sp>
      <p:sp>
        <p:nvSpPr>
          <p:cNvPr id="18" name="Text Box 17"/>
          <p:cNvSpPr txBox="1">
            <a:spLocks noChangeArrowheads="1"/>
          </p:cNvSpPr>
          <p:nvPr/>
        </p:nvSpPr>
        <p:spPr bwMode="auto">
          <a:xfrm>
            <a:off x="602404" y="5590549"/>
            <a:ext cx="8991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a:t>
            </a:r>
            <a:r>
              <a:rPr lang="en-US" altLang="en-US" sz="2400" b="1" dirty="0" err="1">
                <a:solidFill>
                  <a:srgbClr val="3333FF"/>
                </a:solidFill>
                <a:latin typeface="Times New Roman" panose="02020603050405020304" pitchFamily="18" charset="0"/>
                <a:cs typeface="Times New Roman" panose="02020603050405020304" pitchFamily="18" charset="0"/>
              </a:rPr>
              <a:t>Kết</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thúc</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vấn</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đề</a:t>
            </a:r>
            <a:r>
              <a:rPr lang="en-US" altLang="en-US" sz="2400" dirty="0">
                <a:solidFill>
                  <a:srgbClr val="3333FF"/>
                </a:solidFill>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Tôi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vậy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tôi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chỉ</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buồn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chứ</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giận</a:t>
            </a:r>
            <a:r>
              <a:rPr lang="en-US" altLang="en-US" sz="2400" dirty="0">
                <a:latin typeface="Times New Roman" panose="02020603050405020304" pitchFamily="18" charset="0"/>
                <a:cs typeface="Times New Roman" panose="02020603050405020304" pitchFamily="18" charset="0"/>
              </a:rPr>
              <a:t>”.</a:t>
            </a:r>
          </a:p>
        </p:txBody>
      </p:sp>
      <p:sp>
        <p:nvSpPr>
          <p:cNvPr id="19" name="Rectangle 18"/>
          <p:cNvSpPr/>
          <p:nvPr/>
        </p:nvSpPr>
        <p:spPr>
          <a:xfrm>
            <a:off x="8590501" y="986043"/>
            <a:ext cx="3671454" cy="14689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rgbClr val="C00000"/>
              </a:solidFill>
              <a:latin typeface="Times New Roman" panose="02020603050405020304" pitchFamily="18" charset="0"/>
              <a:cs typeface="Times New Roman" panose="02020603050405020304" pitchFamily="18" charset="0"/>
            </a:endParaRPr>
          </a:p>
          <a:p>
            <a:pPr algn="ctr"/>
            <a:r>
              <a:rPr lang="en-US" sz="2400" b="1" dirty="0">
                <a:solidFill>
                  <a:srgbClr val="C00000"/>
                </a:solidFill>
                <a:latin typeface="Times New Roman" panose="02020603050405020304" pitchFamily="18" charset="0"/>
                <a:cs typeface="Times New Roman" panose="02020603050405020304" pitchFamily="18" charset="0"/>
              </a:rPr>
              <a:t>?</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Các</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câu</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văn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trong</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đoạn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trích</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thường</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là</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loại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câu</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gì</a:t>
            </a:r>
            <a:r>
              <a:rPr lang="en-US" altLang="en-US" sz="2400" b="1" dirty="0">
                <a:solidFill>
                  <a:srgbClr val="C00000"/>
                </a:solidFill>
                <a:latin typeface="Times New Roman" panose="02020603050405020304" pitchFamily="18" charset="0"/>
                <a:cs typeface="Times New Roman" panose="02020603050405020304" pitchFamily="18" charset="0"/>
              </a:rPr>
              <a:t>.</a:t>
            </a:r>
          </a:p>
          <a:p>
            <a:pPr algn="ctr"/>
            <a:r>
              <a:rPr lang="en-US" sz="2400" b="1" dirty="0">
                <a:solidFill>
                  <a:srgbClr val="C00000"/>
                </a:solidFill>
                <a:latin typeface="Times New Roman" panose="02020603050405020304" pitchFamily="18" charset="0"/>
                <a:cs typeface="Times New Roman" panose="02020603050405020304" pitchFamily="18" charset="0"/>
              </a:rPr>
              <a:t> </a:t>
            </a:r>
          </a:p>
        </p:txBody>
      </p:sp>
      <p:sp>
        <p:nvSpPr>
          <p:cNvPr id="20" name="Text Box 18"/>
          <p:cNvSpPr txBox="1">
            <a:spLocks noChangeArrowheads="1"/>
          </p:cNvSpPr>
          <p:nvPr/>
        </p:nvSpPr>
        <p:spPr bwMode="auto">
          <a:xfrm>
            <a:off x="171737" y="5994573"/>
            <a:ext cx="1118898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solidFill>
                  <a:srgbClr val="FF0000"/>
                </a:solidFill>
                <a:latin typeface="Times New Roman" panose="02020603050405020304" pitchFamily="18" charset="0"/>
                <a:cs typeface="Times New Roman" panose="02020603050405020304" pitchFamily="18" charset="0"/>
              </a:rPr>
              <a:t>*</a:t>
            </a:r>
            <a:r>
              <a:rPr lang="en-US" altLang="en-US" sz="2400" b="1" dirty="0" err="1">
                <a:solidFill>
                  <a:srgbClr val="FF0000"/>
                </a:solidFill>
                <a:latin typeface="Times New Roman" panose="02020603050405020304" pitchFamily="18" charset="0"/>
                <a:cs typeface="Times New Roman" panose="02020603050405020304" pitchFamily="18" charset="0"/>
              </a:rPr>
              <a:t>Về</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hình</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thức</a:t>
            </a:r>
            <a:r>
              <a:rPr lang="en-US" altLang="en-US" sz="2400" b="1" dirty="0">
                <a:solidFill>
                  <a:srgbClr val="FF0000"/>
                </a:solidFill>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khẳng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định,ngắn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gọn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hô</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ứng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thể</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hiện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đoán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như</a:t>
            </a:r>
            <a:r>
              <a:rPr lang="en-US" altLang="en-US" sz="2400" dirty="0">
                <a:latin typeface="Times New Roman" panose="02020603050405020304" pitchFamily="18" charset="0"/>
                <a:cs typeface="Times New Roman" panose="02020603050405020304" pitchFamily="18" charset="0"/>
              </a:rPr>
              <a:t> : </a:t>
            </a:r>
            <a:r>
              <a:rPr lang="en-US" altLang="en-US" sz="2400" i="1" dirty="0" err="1">
                <a:solidFill>
                  <a:srgbClr val="FF0000"/>
                </a:solidFill>
                <a:latin typeface="Times New Roman" panose="02020603050405020304" pitchFamily="18" charset="0"/>
                <a:cs typeface="Times New Roman" panose="02020603050405020304" pitchFamily="18" charset="0"/>
              </a:rPr>
              <a:t>Nếu</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thì</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vì</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thế</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cho</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nên</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sở</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dĩ</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là</a:t>
            </a:r>
            <a:r>
              <a:rPr lang="en-US" altLang="en-US" sz="2400" i="1" dirty="0">
                <a:solidFill>
                  <a:srgbClr val="FF0000"/>
                </a:solidFill>
                <a:latin typeface="Times New Roman" panose="02020603050405020304" pitchFamily="18" charset="0"/>
                <a:cs typeface="Times New Roman" panose="02020603050405020304" pitchFamily="18" charset="0"/>
              </a:rPr>
              <a:t> </a:t>
            </a:r>
            <a:r>
              <a:rPr lang="en-US" altLang="en-US" sz="2400" i="1" dirty="0" err="1">
                <a:solidFill>
                  <a:srgbClr val="FF0000"/>
                </a:solidFill>
                <a:latin typeface="Times New Roman" panose="02020603050405020304" pitchFamily="18" charset="0"/>
                <a:cs typeface="Times New Roman" panose="02020603050405020304" pitchFamily="18" charset="0"/>
              </a:rPr>
              <a:t>vì</a:t>
            </a:r>
            <a:r>
              <a:rPr lang="en-US" altLang="en-US" sz="2400" i="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9770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ox(in)">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ox(in)">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ppt_x"/>
                                          </p:val>
                                        </p:tav>
                                        <p:tav tm="100000">
                                          <p:val>
                                            <p:strVal val="#ppt_x"/>
                                          </p:val>
                                        </p:tav>
                                      </p:tavLst>
                                    </p:anim>
                                    <p:anim calcmode="lin" valueType="num">
                                      <p:cBhvr additive="base">
                                        <p:cTn id="5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linds(horizontal)">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animBg="1"/>
      <p:bldP spid="14" grpId="0"/>
      <p:bldP spid="15" grpId="0"/>
      <p:bldP spid="16" grpId="0"/>
      <p:bldP spid="17" grpId="0"/>
      <p:bldP spid="18" grpId="0"/>
      <p:bldP spid="19"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6" name="Rectangle 5"/>
          <p:cNvSpPr/>
          <p:nvPr/>
        </p:nvSpPr>
        <p:spPr>
          <a:xfrm>
            <a:off x="247323" y="886691"/>
            <a:ext cx="6598345" cy="461665"/>
          </a:xfrm>
          <a:prstGeom prst="rect">
            <a:avLst/>
          </a:prstGeom>
        </p:spPr>
        <p:txBody>
          <a:bodyPr wrap="none">
            <a:spAutoFit/>
          </a:bodyPr>
          <a:lstStyle/>
          <a:p>
            <a:r>
              <a:rPr lang="en-US" sz="2400" b="1" dirty="0">
                <a:solidFill>
                  <a:srgbClr val="FF0000"/>
                </a:solidFill>
                <a:latin typeface="Times New Roman" panose="02020603050405020304" pitchFamily="18" charset="0"/>
                <a:ea typeface="Times New Roman" panose="02020603050405020304" pitchFamily="18" charset="0"/>
              </a:rPr>
              <a:t>I. </a:t>
            </a:r>
            <a:r>
              <a:rPr lang="en-US" sz="2400" b="1" u="sng" dirty="0" err="1">
                <a:solidFill>
                  <a:srgbClr val="FF0000"/>
                </a:solidFill>
                <a:latin typeface="Times New Roman" panose="02020603050405020304" pitchFamily="18" charset="0"/>
                <a:ea typeface="Times New Roman" panose="02020603050405020304" pitchFamily="18" charset="0"/>
              </a:rPr>
              <a:t>Tìm</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hiểu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yếu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tố</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nghị</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luận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trong</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văn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bản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tự</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sự</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8" name="Rectangle 7"/>
          <p:cNvSpPr/>
          <p:nvPr/>
        </p:nvSpPr>
        <p:spPr>
          <a:xfrm>
            <a:off x="275032" y="1302847"/>
            <a:ext cx="6096000" cy="461665"/>
          </a:xfrm>
          <a:prstGeom prst="rect">
            <a:avLst/>
          </a:prstGeom>
        </p:spPr>
        <p:txBody>
          <a:bodyPr>
            <a:spAutoFit/>
          </a:bodyPr>
          <a:lstStyle/>
          <a:p>
            <a:pPr>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1.</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Bài </a:t>
            </a:r>
            <a:r>
              <a:rPr lang="en-US" sz="2400" b="1" u="sng"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đoạn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rPr>
              <a:t> (SGK/ 137)</a:t>
            </a:r>
            <a:endParaRPr lang="en-US" sz="2400" dirty="0"/>
          </a:p>
        </p:txBody>
      </p:sp>
      <p:sp>
        <p:nvSpPr>
          <p:cNvPr id="9" name="Text Box 5"/>
          <p:cNvSpPr txBox="1">
            <a:spLocks noChangeArrowheads="1"/>
          </p:cNvSpPr>
          <p:nvPr/>
        </p:nvSpPr>
        <p:spPr bwMode="auto">
          <a:xfrm>
            <a:off x="125033" y="1622177"/>
            <a:ext cx="196700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t>  </a:t>
            </a:r>
            <a:r>
              <a:rPr lang="en-US" altLang="en-US" sz="2400" b="1" dirty="0">
                <a:latin typeface="Times New Roman" panose="02020603050405020304" pitchFamily="18" charset="0"/>
                <a:cs typeface="Times New Roman" panose="02020603050405020304" pitchFamily="18" charset="0"/>
              </a:rPr>
              <a:t>2.Nhận </a:t>
            </a:r>
            <a:r>
              <a:rPr lang="en-US" altLang="en-US" sz="2400" b="1" dirty="0" err="1">
                <a:latin typeface="Times New Roman" panose="02020603050405020304" pitchFamily="18" charset="0"/>
                <a:cs typeface="Times New Roman" panose="02020603050405020304" pitchFamily="18" charset="0"/>
              </a:rPr>
              <a:t>xét</a:t>
            </a:r>
            <a:endParaRPr lang="en-US" altLang="en-US" sz="2400" b="1" dirty="0">
              <a:latin typeface="Times New Roman" panose="02020603050405020304" pitchFamily="18" charset="0"/>
              <a:cs typeface="Times New Roman" panose="02020603050405020304" pitchFamily="18" charset="0"/>
            </a:endParaRPr>
          </a:p>
        </p:txBody>
      </p:sp>
      <p:sp>
        <p:nvSpPr>
          <p:cNvPr id="10" name="Text Box 6"/>
          <p:cNvSpPr txBox="1">
            <a:spLocks noChangeArrowheads="1"/>
          </p:cNvSpPr>
          <p:nvPr/>
        </p:nvSpPr>
        <p:spPr bwMode="auto">
          <a:xfrm>
            <a:off x="247323" y="1952068"/>
            <a:ext cx="5917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dirty="0">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Đoạn</a:t>
            </a:r>
            <a:r>
              <a:rPr lang="en-US" altLang="en-US" sz="2400" b="1" dirty="0">
                <a:solidFill>
                  <a:srgbClr val="0000CC"/>
                </a:solidFill>
                <a:latin typeface="Times New Roman" panose="02020603050405020304" pitchFamily="18" charset="0"/>
                <a:cs typeface="Times New Roman" panose="02020603050405020304" pitchFamily="18" charset="0"/>
              </a:rPr>
              <a:t> b. </a:t>
            </a:r>
            <a:r>
              <a:rPr lang="en-US" altLang="en-US" sz="2400" b="1" dirty="0" err="1">
                <a:solidFill>
                  <a:srgbClr val="3333FF"/>
                </a:solidFill>
                <a:latin typeface="Times New Roman" panose="02020603050405020304" pitchFamily="18" charset="0"/>
                <a:cs typeface="Times New Roman" panose="02020603050405020304" pitchFamily="18" charset="0"/>
              </a:rPr>
              <a:t>Đoạn</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dirty="0" err="1">
                <a:solidFill>
                  <a:srgbClr val="3333FF"/>
                </a:solidFill>
                <a:latin typeface="Times New Roman" panose="02020603050405020304" pitchFamily="18" charset="0"/>
                <a:cs typeface="Times New Roman" panose="02020603050405020304" pitchFamily="18" charset="0"/>
              </a:rPr>
              <a:t>trích</a:t>
            </a:r>
            <a:r>
              <a:rPr lang="en-US" altLang="en-US" sz="2400" b="1" dirty="0">
                <a:solidFill>
                  <a:srgbClr val="3333FF"/>
                </a:solidFill>
                <a:latin typeface="Times New Roman" panose="02020603050405020304" pitchFamily="18" charset="0"/>
                <a:cs typeface="Times New Roman" panose="02020603050405020304" pitchFamily="18" charset="0"/>
              </a:rPr>
              <a:t> </a:t>
            </a:r>
            <a:r>
              <a:rPr lang="en-US" altLang="en-US" sz="2400" b="1" i="1" dirty="0">
                <a:solidFill>
                  <a:srgbClr val="3333FF"/>
                </a:solidFill>
                <a:latin typeface="Times New Roman" panose="02020603050405020304" pitchFamily="18" charset="0"/>
                <a:cs typeface="Times New Roman" panose="02020603050405020304" pitchFamily="18" charset="0"/>
              </a:rPr>
              <a:t>“</a:t>
            </a:r>
            <a:r>
              <a:rPr lang="en-US" altLang="en-US" sz="2400" b="1" i="1" dirty="0" err="1">
                <a:solidFill>
                  <a:srgbClr val="3333FF"/>
                </a:solidFill>
                <a:latin typeface="Times New Roman" panose="02020603050405020304" pitchFamily="18" charset="0"/>
                <a:cs typeface="Times New Roman" panose="02020603050405020304" pitchFamily="18" charset="0"/>
              </a:rPr>
              <a:t>Kiều</a:t>
            </a:r>
            <a:r>
              <a:rPr lang="en-US" altLang="en-US" sz="2400" b="1" i="1" dirty="0">
                <a:solidFill>
                  <a:srgbClr val="3333FF"/>
                </a:solidFill>
                <a:latin typeface="Times New Roman" panose="02020603050405020304" pitchFamily="18" charset="0"/>
                <a:cs typeface="Times New Roman" panose="02020603050405020304" pitchFamily="18" charset="0"/>
              </a:rPr>
              <a:t> </a:t>
            </a:r>
            <a:r>
              <a:rPr lang="en-US" altLang="en-US" sz="2400" b="1" i="1" dirty="0" err="1">
                <a:solidFill>
                  <a:srgbClr val="3333FF"/>
                </a:solidFill>
                <a:latin typeface="Times New Roman" panose="02020603050405020304" pitchFamily="18" charset="0"/>
                <a:cs typeface="Times New Roman" panose="02020603050405020304" pitchFamily="18" charset="0"/>
              </a:rPr>
              <a:t>báo</a:t>
            </a:r>
            <a:r>
              <a:rPr lang="en-US" altLang="en-US" sz="2400" b="1" i="1" dirty="0">
                <a:solidFill>
                  <a:srgbClr val="3333FF"/>
                </a:solidFill>
                <a:latin typeface="Times New Roman" panose="02020603050405020304" pitchFamily="18" charset="0"/>
                <a:cs typeface="Times New Roman" panose="02020603050405020304" pitchFamily="18" charset="0"/>
              </a:rPr>
              <a:t> </a:t>
            </a:r>
            <a:r>
              <a:rPr lang="en-US" altLang="en-US" sz="2400" b="1" i="1" dirty="0" err="1">
                <a:solidFill>
                  <a:srgbClr val="3333FF"/>
                </a:solidFill>
                <a:latin typeface="Times New Roman" panose="02020603050405020304" pitchFamily="18" charset="0"/>
                <a:cs typeface="Times New Roman" panose="02020603050405020304" pitchFamily="18" charset="0"/>
              </a:rPr>
              <a:t>ân</a:t>
            </a:r>
            <a:r>
              <a:rPr lang="en-US" altLang="en-US" sz="2400" b="1" i="1" dirty="0">
                <a:solidFill>
                  <a:srgbClr val="3333FF"/>
                </a:solidFill>
                <a:latin typeface="Times New Roman" panose="02020603050405020304" pitchFamily="18" charset="0"/>
                <a:cs typeface="Times New Roman" panose="02020603050405020304" pitchFamily="18" charset="0"/>
              </a:rPr>
              <a:t> </a:t>
            </a:r>
            <a:r>
              <a:rPr lang="en-US" altLang="en-US" sz="2400" b="1" i="1" dirty="0" err="1">
                <a:solidFill>
                  <a:srgbClr val="3333FF"/>
                </a:solidFill>
                <a:latin typeface="Times New Roman" panose="02020603050405020304" pitchFamily="18" charset="0"/>
                <a:cs typeface="Times New Roman" panose="02020603050405020304" pitchFamily="18" charset="0"/>
              </a:rPr>
              <a:t>báo</a:t>
            </a:r>
            <a:r>
              <a:rPr lang="en-US" altLang="en-US" sz="2400" b="1" i="1" dirty="0">
                <a:solidFill>
                  <a:srgbClr val="3333FF"/>
                </a:solidFill>
                <a:latin typeface="Times New Roman" panose="02020603050405020304" pitchFamily="18" charset="0"/>
                <a:cs typeface="Times New Roman" panose="02020603050405020304" pitchFamily="18" charset="0"/>
              </a:rPr>
              <a:t> </a:t>
            </a:r>
            <a:r>
              <a:rPr lang="en-US" altLang="en-US" sz="2400" b="1" i="1" dirty="0" err="1">
                <a:solidFill>
                  <a:srgbClr val="3333FF"/>
                </a:solidFill>
                <a:latin typeface="Times New Roman" panose="02020603050405020304" pitchFamily="18" charset="0"/>
                <a:cs typeface="Times New Roman" panose="02020603050405020304" pitchFamily="18" charset="0"/>
              </a:rPr>
              <a:t>oán</a:t>
            </a:r>
            <a:r>
              <a:rPr lang="en-US" altLang="en-US" sz="2400" b="1" i="1" dirty="0">
                <a:solidFill>
                  <a:srgbClr val="3333FF"/>
                </a:solidFill>
                <a:latin typeface="Times New Roman" panose="02020603050405020304" pitchFamily="18" charset="0"/>
                <a:cs typeface="Times New Roman" panose="02020603050405020304" pitchFamily="18" charset="0"/>
              </a:rPr>
              <a:t>”</a:t>
            </a:r>
          </a:p>
        </p:txBody>
      </p:sp>
      <p:sp>
        <p:nvSpPr>
          <p:cNvPr id="3" name="Rectangle 2"/>
          <p:cNvSpPr/>
          <p:nvPr/>
        </p:nvSpPr>
        <p:spPr>
          <a:xfrm>
            <a:off x="8395855" y="1039091"/>
            <a:ext cx="3699163" cy="1370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Đây</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là</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đoạn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đối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thoại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giữa</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ai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với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ai</a:t>
            </a:r>
            <a:r>
              <a:rPr lang="en-US" altLang="en-US" sz="2400" b="1" dirty="0">
                <a:solidFill>
                  <a:srgbClr val="C00000"/>
                </a:solidFill>
                <a:latin typeface="Times New Roman" panose="02020603050405020304" pitchFamily="18" charset="0"/>
                <a:cs typeface="Times New Roman" panose="02020603050405020304" pitchFamily="18" charset="0"/>
              </a:rPr>
              <a:t>.</a:t>
            </a:r>
          </a:p>
        </p:txBody>
      </p:sp>
      <p:sp>
        <p:nvSpPr>
          <p:cNvPr id="11" name="Text Box 7"/>
          <p:cNvSpPr txBox="1">
            <a:spLocks noChangeArrowheads="1"/>
          </p:cNvSpPr>
          <p:nvPr/>
        </p:nvSpPr>
        <p:spPr bwMode="auto">
          <a:xfrm>
            <a:off x="275032" y="2299249"/>
            <a:ext cx="55023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Cuộc</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đối</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thoại</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giữa</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Kiều</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và</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Hoạn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Thư</a:t>
            </a:r>
            <a:endParaRPr lang="en-US" altLang="en-US" sz="2400" b="1" dirty="0">
              <a:solidFill>
                <a:srgbClr val="0000CC"/>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8416979" y="1039091"/>
            <a:ext cx="3699163" cy="1370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Kiều</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đối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thoại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với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Hoạn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Thư</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như</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thế</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nào</a:t>
            </a:r>
            <a:r>
              <a:rPr lang="en-US" altLang="en-US" sz="2400" b="1" dirty="0">
                <a:solidFill>
                  <a:srgbClr val="C00000"/>
                </a:solidFill>
                <a:latin typeface="Times New Roman" panose="02020603050405020304" pitchFamily="18" charset="0"/>
                <a:cs typeface="Times New Roman" panose="02020603050405020304" pitchFamily="18" charset="0"/>
              </a:rPr>
              <a:t>.</a:t>
            </a:r>
          </a:p>
        </p:txBody>
      </p:sp>
      <p:sp>
        <p:nvSpPr>
          <p:cNvPr id="13" name="Text Box 21"/>
          <p:cNvSpPr txBox="1">
            <a:spLocks noChangeArrowheads="1"/>
          </p:cNvSpPr>
          <p:nvPr/>
        </p:nvSpPr>
        <p:spPr bwMode="auto">
          <a:xfrm>
            <a:off x="275032" y="2605294"/>
            <a:ext cx="342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a:t>
            </a:r>
            <a:r>
              <a:rPr lang="en-US" altLang="en-US" sz="2400" b="1" dirty="0" err="1">
                <a:solidFill>
                  <a:srgbClr val="0000CC"/>
                </a:solidFill>
                <a:latin typeface="Times New Roman" panose="02020603050405020304" pitchFamily="18" charset="0"/>
                <a:cs typeface="Times New Roman" panose="02020603050405020304" pitchFamily="18" charset="0"/>
              </a:rPr>
              <a:t>Lập</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luận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của</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Kiều</a:t>
            </a:r>
            <a:r>
              <a:rPr lang="en-US" altLang="en-US" sz="2400" b="1" dirty="0">
                <a:solidFill>
                  <a:srgbClr val="0000CC"/>
                </a:solidFill>
                <a:latin typeface="Times New Roman" panose="02020603050405020304" pitchFamily="18" charset="0"/>
                <a:cs typeface="Times New Roman" panose="02020603050405020304" pitchFamily="18" charset="0"/>
              </a:rPr>
              <a:t>:</a:t>
            </a:r>
          </a:p>
        </p:txBody>
      </p:sp>
      <p:sp>
        <p:nvSpPr>
          <p:cNvPr id="14" name="Text Box 15"/>
          <p:cNvSpPr txBox="1">
            <a:spLocks noChangeArrowheads="1"/>
          </p:cNvSpPr>
          <p:nvPr/>
        </p:nvSpPr>
        <p:spPr bwMode="auto">
          <a:xfrm>
            <a:off x="125032" y="2946389"/>
            <a:ext cx="1196998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VnArial" panose="020B7200000000000000" pitchFamily="34" charset="0"/>
              </a:rPr>
              <a:t>      + </a:t>
            </a:r>
            <a:r>
              <a:rPr lang="en-US" altLang="en-US" sz="2400" b="1" dirty="0" err="1">
                <a:solidFill>
                  <a:srgbClr val="0000CC"/>
                </a:solidFill>
                <a:latin typeface=".VnArial" panose="020B7200000000000000" pitchFamily="34" charset="0"/>
              </a:rPr>
              <a:t>Xưa</a:t>
            </a:r>
            <a:r>
              <a:rPr lang="en-US" altLang="en-US" sz="2400" b="1" dirty="0">
                <a:solidFill>
                  <a:srgbClr val="0000CC"/>
                </a:solidFill>
                <a:latin typeface=".VnArial" panose="020B7200000000000000" pitchFamily="34" charset="0"/>
              </a:rPr>
              <a:t> nay </a:t>
            </a:r>
            <a:r>
              <a:rPr lang="en-US" altLang="en-US" sz="2400" b="1" dirty="0" err="1">
                <a:solidFill>
                  <a:srgbClr val="0000CC"/>
                </a:solidFill>
                <a:latin typeface=".VnArial" panose="020B7200000000000000" pitchFamily="34" charset="0"/>
              </a:rPr>
              <a:t>mÊy</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ngưêi</a:t>
            </a:r>
            <a:r>
              <a:rPr lang="en-US" altLang="en-US" sz="2400" b="1" dirty="0">
                <a:solidFill>
                  <a:srgbClr val="0000CC"/>
                </a:solidFill>
                <a:latin typeface=".VnArial" panose="020B7200000000000000" pitchFamily="34" charset="0"/>
              </a:rPr>
              <a:t> ®µn bµ </a:t>
            </a:r>
            <a:r>
              <a:rPr lang="en-US" altLang="en-US" sz="2400" b="1" dirty="0" err="1">
                <a:solidFill>
                  <a:srgbClr val="0000CC"/>
                </a:solidFill>
                <a:latin typeface=".VnArial" panose="020B7200000000000000" pitchFamily="34" charset="0"/>
              </a:rPr>
              <a:t>gh</a:t>
            </a:r>
            <a:r>
              <a:rPr lang="en-US" altLang="en-US" sz="2400" b="1" dirty="0">
                <a:solidFill>
                  <a:srgbClr val="0000CC"/>
                </a:solidFill>
                <a:latin typeface=".VnArial" panose="020B7200000000000000" pitchFamily="34" charset="0"/>
              </a:rPr>
              <a:t>ª </a:t>
            </a:r>
            <a:r>
              <a:rPr lang="en-US" altLang="en-US" sz="2400" b="1" dirty="0" err="1">
                <a:solidFill>
                  <a:srgbClr val="0000CC"/>
                </a:solidFill>
                <a:latin typeface=".VnArial" panose="020B7200000000000000" pitchFamily="34" charset="0"/>
              </a:rPr>
              <a:t>gím,cay</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nghiệt</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như</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mô</a:t>
            </a:r>
            <a:r>
              <a:rPr lang="en-US" altLang="en-US" sz="2400" b="1" dirty="0">
                <a:solidFill>
                  <a:srgbClr val="0000CC"/>
                </a:solidFill>
                <a:latin typeface=".VnArial" panose="020B7200000000000000" pitchFamily="34" charset="0"/>
              </a:rPr>
              <a:t> -&gt; </a:t>
            </a:r>
            <a:r>
              <a:rPr lang="en-US" altLang="en-US" sz="2400" b="1" dirty="0" err="1">
                <a:solidFill>
                  <a:srgbClr val="0000CC"/>
                </a:solidFill>
                <a:latin typeface=".VnArial" panose="020B7200000000000000" pitchFamily="34" charset="0"/>
              </a:rPr>
              <a:t>Cµng</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chuèc</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oan</a:t>
            </a:r>
            <a:r>
              <a:rPr lang="en-US" altLang="en-US" sz="2400" b="1" dirty="0">
                <a:solidFill>
                  <a:srgbClr val="0000CC"/>
                </a:solidFill>
                <a:latin typeface=".VnArial" panose="020B7200000000000000" pitchFamily="34" charset="0"/>
              </a:rPr>
              <a:t> </a:t>
            </a:r>
            <a:r>
              <a:rPr lang="en-US" altLang="en-US" sz="2400" b="1" dirty="0" err="1">
                <a:solidFill>
                  <a:srgbClr val="0000CC"/>
                </a:solidFill>
                <a:latin typeface=".VnArial" panose="020B7200000000000000" pitchFamily="34" charset="0"/>
              </a:rPr>
              <a:t>tr¸i</a:t>
            </a:r>
            <a:r>
              <a:rPr lang="en-US" altLang="en-US" sz="2400" b="1" dirty="0">
                <a:solidFill>
                  <a:srgbClr val="0000CC"/>
                </a:solidFill>
                <a:latin typeface=".VnArial" panose="020B7200000000000000" pitchFamily="34" charset="0"/>
              </a:rPr>
              <a:t> </a:t>
            </a:r>
          </a:p>
        </p:txBody>
      </p:sp>
      <p:sp>
        <p:nvSpPr>
          <p:cNvPr id="15" name="Rectangle 14"/>
          <p:cNvSpPr/>
          <p:nvPr/>
        </p:nvSpPr>
        <p:spPr>
          <a:xfrm>
            <a:off x="8406417" y="1039091"/>
            <a:ext cx="3699163" cy="1370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Hoạn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Thư</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lập</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luân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như</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thế</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nào</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để</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bào</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chữa</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cho</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mình</a:t>
            </a:r>
            <a:r>
              <a:rPr lang="en-US" altLang="en-US" sz="2400" b="1" dirty="0">
                <a:solidFill>
                  <a:srgbClr val="C00000"/>
                </a:solidFill>
                <a:latin typeface="Times New Roman" panose="02020603050405020304" pitchFamily="18" charset="0"/>
                <a:cs typeface="Times New Roman" panose="02020603050405020304" pitchFamily="18" charset="0"/>
              </a:rPr>
              <a:t>.</a:t>
            </a:r>
          </a:p>
        </p:txBody>
      </p:sp>
      <p:sp>
        <p:nvSpPr>
          <p:cNvPr id="16" name="Text Box 16"/>
          <p:cNvSpPr txBox="1">
            <a:spLocks noChangeArrowheads="1"/>
          </p:cNvSpPr>
          <p:nvPr/>
        </p:nvSpPr>
        <p:spPr bwMode="auto">
          <a:xfrm>
            <a:off x="247323" y="3604080"/>
            <a:ext cx="7772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Lập</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luận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của</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Hoạn</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Thư</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để</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tự</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bào</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chữa</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cho</a:t>
            </a:r>
            <a:r>
              <a:rPr lang="en-US" altLang="en-US" sz="2400" b="1" dirty="0">
                <a:solidFill>
                  <a:srgbClr val="0000CC"/>
                </a:solidFill>
                <a:latin typeface="Times New Roman" panose="02020603050405020304" pitchFamily="18" charset="0"/>
                <a:cs typeface="Times New Roman" panose="02020603050405020304" pitchFamily="18" charset="0"/>
              </a:rPr>
              <a:t> </a:t>
            </a:r>
            <a:r>
              <a:rPr lang="en-US" altLang="en-US" sz="2400" b="1" dirty="0" err="1">
                <a:solidFill>
                  <a:srgbClr val="0000CC"/>
                </a:solidFill>
                <a:latin typeface="Times New Roman" panose="02020603050405020304" pitchFamily="18" charset="0"/>
                <a:cs typeface="Times New Roman" panose="02020603050405020304" pitchFamily="18" charset="0"/>
              </a:rPr>
              <a:t>mình</a:t>
            </a:r>
            <a:r>
              <a:rPr lang="en-US" altLang="en-US" sz="2400" b="1" dirty="0">
                <a:solidFill>
                  <a:srgbClr val="0000CC"/>
                </a:solidFill>
                <a:latin typeface="Times New Roman" panose="02020603050405020304" pitchFamily="18" charset="0"/>
                <a:cs typeface="Times New Roman" panose="02020603050405020304" pitchFamily="18" charset="0"/>
              </a:rPr>
              <a:t>:</a:t>
            </a:r>
          </a:p>
        </p:txBody>
      </p:sp>
      <p:sp>
        <p:nvSpPr>
          <p:cNvPr id="17" name="Text Box 20"/>
          <p:cNvSpPr txBox="1">
            <a:spLocks noChangeArrowheads="1"/>
          </p:cNvSpPr>
          <p:nvPr/>
        </p:nvSpPr>
        <p:spPr bwMode="auto">
          <a:xfrm>
            <a:off x="247323" y="3933971"/>
            <a:ext cx="9935768"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Thứ</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nhất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đàn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nên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ghen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tuông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chuyện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thường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tình</a:t>
            </a:r>
            <a:r>
              <a:rPr lang="en-US" altLang="en-US" sz="2400" b="1" dirty="0">
                <a:latin typeface="Times New Roman" panose="02020603050405020304" pitchFamily="18" charset="0"/>
                <a:cs typeface="Times New Roman" panose="02020603050405020304" pitchFamily="18" charset="0"/>
              </a:rPr>
              <a:t>.(</a:t>
            </a:r>
            <a:r>
              <a:rPr lang="en-US" altLang="en-US" sz="2400" b="1" dirty="0" err="1">
                <a:latin typeface="Times New Roman" panose="02020603050405020304" pitchFamily="18" charset="0"/>
                <a:cs typeface="Times New Roman" panose="02020603050405020304" pitchFamily="18" charset="0"/>
              </a:rPr>
              <a:t>lẽ</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thường</a:t>
            </a:r>
            <a:r>
              <a:rPr lang="en-US" altLang="en-US" sz="2400" b="1" dirty="0">
                <a:latin typeface="Times New Roman" panose="02020603050405020304" pitchFamily="18" charset="0"/>
                <a:cs typeface="Times New Roman" panose="02020603050405020304" pitchFamily="18" charset="0"/>
              </a:rPr>
              <a:t>)</a:t>
            </a:r>
          </a:p>
          <a:p>
            <a:pPr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Thứ</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hai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Ngoài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ra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cũng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đối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xử</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rất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tốt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với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trốn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đuổi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theo.</a:t>
            </a:r>
            <a:r>
              <a:rPr lang="en-US" altLang="en-US" sz="2400" b="1" dirty="0">
                <a:latin typeface="Times New Roman" panose="02020603050405020304" pitchFamily="18" charset="0"/>
                <a:cs typeface="Times New Roman" panose="02020603050405020304" pitchFamily="18" charset="0"/>
              </a:rPr>
              <a:t>(</a:t>
            </a:r>
            <a:r>
              <a:rPr lang="en-US" altLang="en-US" sz="2400" b="1" dirty="0" err="1">
                <a:latin typeface="Times New Roman" panose="02020603050405020304" pitchFamily="18" charset="0"/>
                <a:cs typeface="Times New Roman" panose="02020603050405020304" pitchFamily="18" charset="0"/>
              </a:rPr>
              <a:t>kể</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công</a:t>
            </a:r>
            <a:r>
              <a:rPr lang="en-US" altLang="en-US" sz="2400" b="1" dirty="0">
                <a:latin typeface="Times New Roman" panose="02020603050405020304" pitchFamily="18" charset="0"/>
                <a:cs typeface="Times New Roman" panose="02020603050405020304" pitchFamily="18" charset="0"/>
              </a:rPr>
              <a:t>)</a:t>
            </a:r>
          </a:p>
          <a:p>
            <a:pPr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Thứ</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ba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với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trong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cảnh</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chồng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chung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gì</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ai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nhường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ai</a:t>
            </a:r>
            <a:r>
              <a:rPr lang="en-US" altLang="en-US" sz="2400" b="1" dirty="0">
                <a:latin typeface="Times New Roman" panose="02020603050405020304" pitchFamily="18" charset="0"/>
                <a:cs typeface="Times New Roman" panose="02020603050405020304" pitchFamily="18" charset="0"/>
              </a:rPr>
              <a:t>.</a:t>
            </a:r>
          </a:p>
          <a:p>
            <a:pPr eaLnBrk="1" hangingPunct="1"/>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Thứ</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tư</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Nhưng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dù</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sao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tôi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đã</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trót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gây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đau</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khổ</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nên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bây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giờ</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chỉ</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biết</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trông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nhờ</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vào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lượng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khoan</a:t>
            </a:r>
            <a:r>
              <a:rPr lang="en-US" altLang="en-US" sz="2400" b="1" dirty="0">
                <a:latin typeface="Times New Roman" panose="02020603050405020304" pitchFamily="18" charset="0"/>
                <a:cs typeface="Times New Roman" panose="02020603050405020304" pitchFamily="18" charset="0"/>
              </a:rPr>
              <a:t> dung </a:t>
            </a:r>
            <a:r>
              <a:rPr lang="en-US" altLang="en-US" sz="2400" b="1" dirty="0" err="1">
                <a:latin typeface="Times New Roman" panose="02020603050405020304" pitchFamily="18" charset="0"/>
                <a:cs typeface="Times New Roman" panose="02020603050405020304" pitchFamily="18" charset="0"/>
              </a:rPr>
              <a:t>rộng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lớn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của</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cô</a:t>
            </a:r>
            <a:r>
              <a:rPr lang="en-US" altLang="en-US" sz="2400" b="1" dirty="0">
                <a:latin typeface="Times New Roman" panose="02020603050405020304" pitchFamily="18" charset="0"/>
                <a:cs typeface="Times New Roman" panose="02020603050405020304" pitchFamily="18" charset="0"/>
              </a:rPr>
              <a:t>.(</a:t>
            </a:r>
            <a:r>
              <a:rPr lang="en-US" altLang="en-US" sz="2400" b="1" dirty="0" err="1">
                <a:latin typeface="Times New Roman" panose="02020603050405020304" pitchFamily="18" charset="0"/>
                <a:cs typeface="Times New Roman" panose="02020603050405020304" pitchFamily="18" charset="0"/>
              </a:rPr>
              <a:t>nhận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tội</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và</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đề</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cao</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tâng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bốc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Kiều</a:t>
            </a:r>
            <a:r>
              <a:rPr lang="en-US" altLang="en-US" sz="2400" b="1" dirty="0">
                <a:latin typeface="Times New Roman" panose="02020603050405020304" pitchFamily="18" charset="0"/>
                <a:cs typeface="Times New Roman" panose="02020603050405020304" pitchFamily="18" charset="0"/>
              </a:rPr>
              <a:t>)</a:t>
            </a:r>
          </a:p>
          <a:p>
            <a:pPr eaLnBrk="1" hangingPunct="1">
              <a:spcBef>
                <a:spcPct val="50000"/>
              </a:spcBef>
            </a:pPr>
            <a:endParaRPr lang="en-US" altLang="en-US" sz="2400" b="1" dirty="0">
              <a:latin typeface="Times New Roman" panose="02020603050405020304" pitchFamily="18" charset="0"/>
              <a:cs typeface="Times New Roman" panose="02020603050405020304" pitchFamily="18" charset="0"/>
            </a:endParaRPr>
          </a:p>
        </p:txBody>
      </p:sp>
      <p:sp>
        <p:nvSpPr>
          <p:cNvPr id="18" name="Rectangle 17"/>
          <p:cNvSpPr/>
          <p:nvPr/>
        </p:nvSpPr>
        <p:spPr>
          <a:xfrm>
            <a:off x="8427541" y="1031452"/>
            <a:ext cx="3699163" cy="1370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pP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Cách</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lập</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luận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như</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vậy</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có</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phù</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hợp</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với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nhân</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vật</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không</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Tại</a:t>
            </a:r>
            <a:r>
              <a:rPr lang="en-US" altLang="en-US" sz="2400" b="1" dirty="0">
                <a:solidFill>
                  <a:srgbClr val="C00000"/>
                </a:solidFill>
                <a:latin typeface="Times New Roman" panose="02020603050405020304" pitchFamily="18" charset="0"/>
                <a:cs typeface="Times New Roman" panose="02020603050405020304" pitchFamily="18" charset="0"/>
              </a:rPr>
              <a:t> </a:t>
            </a:r>
            <a:r>
              <a:rPr lang="en-US" altLang="en-US" sz="2400" b="1" dirty="0" err="1">
                <a:solidFill>
                  <a:srgbClr val="C00000"/>
                </a:solidFill>
                <a:latin typeface="Times New Roman" panose="02020603050405020304" pitchFamily="18" charset="0"/>
                <a:cs typeface="Times New Roman" panose="02020603050405020304" pitchFamily="18" charset="0"/>
              </a:rPr>
              <a:t>sao</a:t>
            </a:r>
            <a:r>
              <a:rPr lang="en-US" altLang="en-US" sz="2400" b="1" dirty="0">
                <a:solidFill>
                  <a:srgbClr val="C00000"/>
                </a:solidFill>
                <a:latin typeface="Times New Roman" panose="02020603050405020304" pitchFamily="18" charset="0"/>
                <a:cs typeface="Times New Roman" panose="02020603050405020304" pitchFamily="18" charset="0"/>
              </a:rPr>
              <a:t>. </a:t>
            </a:r>
          </a:p>
        </p:txBody>
      </p:sp>
      <p:sp>
        <p:nvSpPr>
          <p:cNvPr id="20" name="Right Brace 19"/>
          <p:cNvSpPr/>
          <p:nvPr/>
        </p:nvSpPr>
        <p:spPr>
          <a:xfrm>
            <a:off x="9767455" y="3962861"/>
            <a:ext cx="387927" cy="2924029"/>
          </a:xfrm>
          <a:prstGeom prst="rightBrace">
            <a:avLst>
              <a:gd name="adj1" fmla="val 8333"/>
              <a:gd name="adj2" fmla="val 45262"/>
            </a:avLst>
          </a:prstGeom>
          <a:ln>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22"/>
          <p:cNvSpPr/>
          <p:nvPr/>
        </p:nvSpPr>
        <p:spPr>
          <a:xfrm>
            <a:off x="9909976" y="3268641"/>
            <a:ext cx="2198896" cy="3416320"/>
          </a:xfrm>
          <a:prstGeom prst="rect">
            <a:avLst/>
          </a:prstGeom>
        </p:spPr>
        <p:txBody>
          <a:bodyPr wrap="square">
            <a:spAutoFit/>
          </a:bodyPr>
          <a:lstStyle/>
          <a:p>
            <a:r>
              <a:rPr lang="en-US" sz="2400" dirty="0" err="1">
                <a:solidFill>
                  <a:srgbClr val="0000FF"/>
                </a:solidFill>
                <a:latin typeface="Times New Roman" panose="02020603050405020304" pitchFamily="18" charset="0"/>
                <a:ea typeface="Times New Roman" panose="02020603050405020304" pitchFamily="18" charset="0"/>
              </a:rPr>
              <a:t>lập</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luận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của</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Hoạn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Thư</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vô</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cùng</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sắc</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sảo</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chặt</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chẽ</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khôn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ngoan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Hoạn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Thư</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đã</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từng</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bước</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biến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thù</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thành</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bạn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biến</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nguy</a:t>
            </a:r>
            <a:r>
              <a:rPr lang="en-US" sz="2400" dirty="0">
                <a:solidFill>
                  <a:srgbClr val="0000FF"/>
                </a:solidFill>
                <a:latin typeface="Times New Roman" panose="02020603050405020304" pitchFamily="18" charset="0"/>
                <a:ea typeface="Times New Roman" panose="02020603050405020304" pitchFamily="18" charset="0"/>
              </a:rPr>
              <a:t> </a:t>
            </a:r>
            <a:r>
              <a:rPr lang="en-US" sz="2400" dirty="0" err="1">
                <a:solidFill>
                  <a:srgbClr val="0000FF"/>
                </a:solidFill>
                <a:latin typeface="Times New Roman" panose="02020603050405020304" pitchFamily="18" charset="0"/>
                <a:ea typeface="Times New Roman" panose="02020603050405020304" pitchFamily="18" charset="0"/>
              </a:rPr>
              <a:t>thành</a:t>
            </a:r>
            <a:r>
              <a:rPr lang="en-US" sz="2400" dirty="0">
                <a:solidFill>
                  <a:srgbClr val="0000FF"/>
                </a:solidFill>
                <a:latin typeface="Times New Roman" panose="02020603050405020304" pitchFamily="18" charset="0"/>
                <a:ea typeface="Times New Roman" panose="02020603050405020304" pitchFamily="18" charset="0"/>
              </a:rPr>
              <a:t> an. </a:t>
            </a:r>
            <a:endParaRPr lang="en-US" sz="2400" dirty="0">
              <a:solidFill>
                <a:srgbClr val="0000FF"/>
              </a:solidFill>
            </a:endParaRPr>
          </a:p>
        </p:txBody>
      </p:sp>
    </p:spTree>
    <p:extLst>
      <p:ext uri="{BB962C8B-B14F-4D97-AF65-F5344CB8AC3E}">
        <p14:creationId xmlns:p14="http://schemas.microsoft.com/office/powerpoint/2010/main" val="426819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box(i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anim calcmode="lin" valueType="num">
                                      <p:cBhvr additive="base">
                                        <p:cTn id="60" dur="500" fill="hold"/>
                                        <p:tgtEl>
                                          <p:spTgt spid="20"/>
                                        </p:tgtEl>
                                        <p:attrNameLst>
                                          <p:attrName>ppt_x</p:attrName>
                                        </p:attrNameLst>
                                      </p:cBhvr>
                                      <p:tavLst>
                                        <p:tav tm="0">
                                          <p:val>
                                            <p:strVal val="#ppt_x"/>
                                          </p:val>
                                        </p:tav>
                                        <p:tav tm="100000">
                                          <p:val>
                                            <p:strVal val="#ppt_x"/>
                                          </p:val>
                                        </p:tav>
                                      </p:tavLst>
                                    </p:anim>
                                    <p:anim calcmode="lin" valueType="num">
                                      <p:cBhvr additive="base">
                                        <p:cTn id="6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p:bldP spid="12" grpId="0" animBg="1"/>
      <p:bldP spid="13" grpId="0"/>
      <p:bldP spid="14" grpId="0"/>
      <p:bldP spid="15" grpId="0" animBg="1"/>
      <p:bldP spid="16" grpId="0"/>
      <p:bldP spid="17" grpId="0"/>
      <p:bldP spid="18" grpId="0" animBg="1"/>
      <p:bldP spid="20" grpId="0" animBg="1"/>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6" name="Rectangle 5"/>
          <p:cNvSpPr/>
          <p:nvPr/>
        </p:nvSpPr>
        <p:spPr>
          <a:xfrm>
            <a:off x="275032" y="986043"/>
            <a:ext cx="6598345" cy="461665"/>
          </a:xfrm>
          <a:prstGeom prst="rect">
            <a:avLst/>
          </a:prstGeom>
        </p:spPr>
        <p:txBody>
          <a:bodyPr wrap="none">
            <a:spAutoFit/>
          </a:bodyPr>
          <a:lstStyle/>
          <a:p>
            <a:r>
              <a:rPr lang="en-US" sz="2400" b="1" dirty="0">
                <a:solidFill>
                  <a:srgbClr val="FF0000"/>
                </a:solidFill>
                <a:latin typeface="Times New Roman" panose="02020603050405020304" pitchFamily="18" charset="0"/>
                <a:ea typeface="Times New Roman" panose="02020603050405020304" pitchFamily="18" charset="0"/>
              </a:rPr>
              <a:t>I. </a:t>
            </a:r>
            <a:r>
              <a:rPr lang="en-US" sz="2400" b="1" u="sng" dirty="0" err="1">
                <a:solidFill>
                  <a:srgbClr val="FF0000"/>
                </a:solidFill>
                <a:latin typeface="Times New Roman" panose="02020603050405020304" pitchFamily="18" charset="0"/>
                <a:ea typeface="Times New Roman" panose="02020603050405020304" pitchFamily="18" charset="0"/>
              </a:rPr>
              <a:t>Tìm</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hiểu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yếu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tố</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nghị</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luận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trong</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văn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bản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tự</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sự</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7" name="Rectangle 6"/>
          <p:cNvSpPr/>
          <p:nvPr/>
        </p:nvSpPr>
        <p:spPr>
          <a:xfrm>
            <a:off x="275032" y="1422848"/>
            <a:ext cx="6096000" cy="461665"/>
          </a:xfrm>
          <a:prstGeom prst="rect">
            <a:avLst/>
          </a:prstGeom>
        </p:spPr>
        <p:txBody>
          <a:bodyPr>
            <a:spAutoFit/>
          </a:bodyPr>
          <a:lstStyle/>
          <a:p>
            <a:pPr>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1.</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Bài </a:t>
            </a:r>
            <a:r>
              <a:rPr lang="en-US" sz="2400" b="1" u="sng"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 (SGK/ 137)</a:t>
            </a:r>
            <a:endParaRPr lang="en-US" sz="2400" dirty="0">
              <a:latin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111179" y="1864118"/>
            <a:ext cx="196700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t>  </a:t>
            </a:r>
            <a:r>
              <a:rPr lang="en-US" altLang="en-US" sz="2400" b="1" dirty="0">
                <a:latin typeface="Times New Roman" panose="02020603050405020304" pitchFamily="18" charset="0"/>
                <a:cs typeface="Times New Roman" panose="02020603050405020304" pitchFamily="18" charset="0"/>
              </a:rPr>
              <a:t>2.Nhận </a:t>
            </a:r>
            <a:r>
              <a:rPr lang="en-US" altLang="en-US" sz="2400" b="1" dirty="0" err="1">
                <a:latin typeface="Times New Roman" panose="02020603050405020304" pitchFamily="18" charset="0"/>
                <a:cs typeface="Times New Roman" panose="02020603050405020304" pitchFamily="18" charset="0"/>
              </a:rPr>
              <a:t>xét</a:t>
            </a:r>
            <a:endParaRPr lang="en-US" altLang="en-US"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7481455" y="1274618"/>
            <a:ext cx="4461163" cy="16348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C00000"/>
                </a:solidFill>
                <a:latin typeface="Times New Roman" panose="02020603050405020304" pitchFamily="18" charset="0"/>
                <a:cs typeface="Times New Roman" panose="02020603050405020304" pitchFamily="18" charset="0"/>
              </a:rPr>
              <a:t>?Trước những lập luận của Hoạn Thư, Kiều xử sự như thế nào.</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26204" y="2300923"/>
            <a:ext cx="6844414" cy="1938992"/>
          </a:xfrm>
          <a:prstGeom prst="rect">
            <a:avLst/>
          </a:prstGeom>
        </p:spPr>
        <p:txBody>
          <a:bodyPr wrap="square">
            <a:spAutoFit/>
          </a:bodyPr>
          <a:lstStyle/>
          <a:p>
            <a:pPr algn="ctr"/>
            <a:r>
              <a:rPr lang="en-US" sz="2400" b="1" dirty="0">
                <a:latin typeface="Times New Roman" panose="02020603050405020304" pitchFamily="18" charset="0"/>
                <a:ea typeface="Times New Roman" panose="02020603050405020304" pitchFamily="18" charset="0"/>
              </a:rPr>
              <a:t>-</a:t>
            </a:r>
            <a:r>
              <a:rPr lang="en-US" sz="2400" b="1" dirty="0" err="1">
                <a:latin typeface="Times New Roman" panose="02020603050405020304" pitchFamily="18" charset="0"/>
                <a:ea typeface="Times New Roman" panose="02020603050405020304" pitchFamily="18" charset="0"/>
              </a:rPr>
              <a:t>Kiều</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công</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nhận</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tài</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của</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hoạn</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Thư</a:t>
            </a:r>
            <a:r>
              <a:rPr lang="en-US" sz="2400" b="1" dirty="0">
                <a:latin typeface="Times New Roman" panose="02020603050405020304" pitchFamily="18" charset="0"/>
                <a:ea typeface="Times New Roman" panose="02020603050405020304" pitchFamily="18" charset="0"/>
              </a:rPr>
              <a:t> </a:t>
            </a:r>
            <a:r>
              <a:rPr lang="en-US" sz="2400" b="1" dirty="0">
                <a:solidFill>
                  <a:srgbClr val="0000FF"/>
                </a:solidFill>
                <a:latin typeface="Times New Roman" panose="02020603050405020304" pitchFamily="18" charset="0"/>
                <a:ea typeface="Times New Roman" panose="02020603050405020304" pitchFamily="18" charset="0"/>
              </a:rPr>
              <a:t>“</a:t>
            </a:r>
            <a:r>
              <a:rPr lang="en-US" sz="2400" b="1" i="1" dirty="0" err="1">
                <a:solidFill>
                  <a:srgbClr val="0000FF"/>
                </a:solidFill>
                <a:latin typeface="Times New Roman" panose="02020603050405020304" pitchFamily="18" charset="0"/>
                <a:ea typeface="Times New Roman" panose="02020603050405020304" pitchFamily="18" charset="0"/>
              </a:rPr>
              <a:t>Không</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ngoan</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đến</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mực</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nói</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năng</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phải</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lời”</a:t>
            </a:r>
            <a:r>
              <a:rPr lang="en-US" sz="2400" b="1" dirty="0" err="1">
                <a:latin typeface="Times New Roman" panose="02020603050405020304" pitchFamily="18" charset="0"/>
                <a:ea typeface="Times New Roman" panose="02020603050405020304" pitchFamily="18" charset="0"/>
              </a:rPr>
              <a:t>Và</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cũng</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chính</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lập</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luận</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ấy</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Hoạn</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Thư</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đã</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đặt</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Kiềuvào</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một</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tình</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thế</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khó</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xử</a:t>
            </a:r>
            <a:r>
              <a:rPr lang="en-US" sz="2400" b="1" dirty="0">
                <a:latin typeface="Times New Roman" panose="02020603050405020304" pitchFamily="18" charset="0"/>
                <a:ea typeface="Times New Roman" panose="02020603050405020304" pitchFamily="18" charset="0"/>
              </a:rPr>
              <a:t>: </a:t>
            </a:r>
          </a:p>
          <a:p>
            <a:pPr algn="ctr"/>
            <a:r>
              <a:rPr lang="en-US" sz="2400" b="1" dirty="0">
                <a:solidFill>
                  <a:srgbClr val="0000FF"/>
                </a:solidFill>
                <a:latin typeface="Times New Roman" panose="02020603050405020304" pitchFamily="18" charset="0"/>
                <a:ea typeface="Times New Roman" panose="02020603050405020304" pitchFamily="18" charset="0"/>
              </a:rPr>
              <a:t>“</a:t>
            </a:r>
            <a:r>
              <a:rPr lang="en-US" sz="2400" b="1" i="1" dirty="0" err="1">
                <a:solidFill>
                  <a:srgbClr val="0000FF"/>
                </a:solidFill>
                <a:latin typeface="Times New Roman" panose="02020603050405020304" pitchFamily="18" charset="0"/>
                <a:ea typeface="Times New Roman" panose="02020603050405020304" pitchFamily="18" charset="0"/>
              </a:rPr>
              <a:t>Tha</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ra</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thì</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cũng</a:t>
            </a:r>
            <a:r>
              <a:rPr lang="en-US" sz="2400" b="1" i="1" dirty="0">
                <a:solidFill>
                  <a:srgbClr val="0000FF"/>
                </a:solidFill>
                <a:latin typeface="Times New Roman" panose="02020603050405020304" pitchFamily="18" charset="0"/>
                <a:ea typeface="Times New Roman" panose="02020603050405020304" pitchFamily="18" charset="0"/>
              </a:rPr>
              <a:t> may </a:t>
            </a:r>
            <a:r>
              <a:rPr lang="en-US" sz="2400" b="1" i="1" dirty="0" err="1">
                <a:solidFill>
                  <a:srgbClr val="0000FF"/>
                </a:solidFill>
                <a:latin typeface="Times New Roman" panose="02020603050405020304" pitchFamily="18" charset="0"/>
                <a:ea typeface="Times New Roman" panose="02020603050405020304" pitchFamily="18" charset="0"/>
              </a:rPr>
              <a:t>đời</a:t>
            </a:r>
            <a:endParaRPr lang="en-US" sz="2400" b="1" i="1" dirty="0">
              <a:solidFill>
                <a:srgbClr val="0000FF"/>
              </a:solidFill>
              <a:latin typeface="Times New Roman" panose="02020603050405020304" pitchFamily="18" charset="0"/>
              <a:ea typeface="Times New Roman" panose="02020603050405020304" pitchFamily="18" charset="0"/>
            </a:endParaRPr>
          </a:p>
          <a:p>
            <a:pPr algn="ctr"/>
            <a:r>
              <a:rPr lang="en-US" sz="2400" b="1" i="1" dirty="0" err="1">
                <a:solidFill>
                  <a:srgbClr val="0000FF"/>
                </a:solidFill>
                <a:latin typeface="Times New Roman" panose="02020603050405020304" pitchFamily="18" charset="0"/>
                <a:ea typeface="Times New Roman" panose="02020603050405020304" pitchFamily="18" charset="0"/>
              </a:rPr>
              <a:t>Làm</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ra</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thì</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cũng</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ra</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người</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nhỏ</a:t>
            </a:r>
            <a:r>
              <a:rPr lang="en-US" sz="2400" b="1" i="1" dirty="0">
                <a:solidFill>
                  <a:srgbClr val="0000FF"/>
                </a:solidFill>
                <a:latin typeface="Times New Roman" panose="02020603050405020304" pitchFamily="18" charset="0"/>
                <a:ea typeface="Times New Roman" panose="02020603050405020304" pitchFamily="18" charset="0"/>
              </a:rPr>
              <a:t> </a:t>
            </a:r>
            <a:r>
              <a:rPr lang="en-US" sz="2400" b="1" i="1" dirty="0" err="1">
                <a:solidFill>
                  <a:srgbClr val="0000FF"/>
                </a:solidFill>
                <a:latin typeface="Times New Roman" panose="02020603050405020304" pitchFamily="18" charset="0"/>
                <a:ea typeface="Times New Roman" panose="02020603050405020304" pitchFamily="18" charset="0"/>
              </a:rPr>
              <a:t>nhen</a:t>
            </a:r>
            <a:r>
              <a:rPr lang="en-US" sz="2400" b="1" i="1" dirty="0">
                <a:solidFill>
                  <a:srgbClr val="0000FF"/>
                </a:solidFill>
                <a:latin typeface="Times New Roman" panose="02020603050405020304" pitchFamily="18" charset="0"/>
                <a:ea typeface="Times New Roman" panose="02020603050405020304" pitchFamily="18" charset="0"/>
              </a:rPr>
              <a:t>”</a:t>
            </a:r>
            <a:endParaRPr lang="en-US" sz="2400" b="1" dirty="0">
              <a:solidFill>
                <a:srgbClr val="0000FF"/>
              </a:solidFill>
            </a:endParaRPr>
          </a:p>
        </p:txBody>
      </p:sp>
      <p:pic>
        <p:nvPicPr>
          <p:cNvPr id="9" name="Picture 13" descr="12ff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7575" y="5769552"/>
            <a:ext cx="8534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064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6" name="Rectangle 5"/>
          <p:cNvSpPr/>
          <p:nvPr/>
        </p:nvSpPr>
        <p:spPr>
          <a:xfrm>
            <a:off x="275032" y="986043"/>
            <a:ext cx="6598345" cy="461665"/>
          </a:xfrm>
          <a:prstGeom prst="rect">
            <a:avLst/>
          </a:prstGeom>
        </p:spPr>
        <p:txBody>
          <a:bodyPr wrap="none">
            <a:spAutoFit/>
          </a:bodyPr>
          <a:lstStyle/>
          <a:p>
            <a:r>
              <a:rPr lang="en-US" sz="2400" b="1" dirty="0">
                <a:solidFill>
                  <a:srgbClr val="FF0000"/>
                </a:solidFill>
                <a:latin typeface="Times New Roman" panose="02020603050405020304" pitchFamily="18" charset="0"/>
                <a:ea typeface="Times New Roman" panose="02020603050405020304" pitchFamily="18" charset="0"/>
              </a:rPr>
              <a:t>I. </a:t>
            </a:r>
            <a:r>
              <a:rPr lang="en-US" sz="2400" b="1" u="sng" dirty="0" err="1">
                <a:solidFill>
                  <a:srgbClr val="FF0000"/>
                </a:solidFill>
                <a:latin typeface="Times New Roman" panose="02020603050405020304" pitchFamily="18" charset="0"/>
                <a:ea typeface="Times New Roman" panose="02020603050405020304" pitchFamily="18" charset="0"/>
              </a:rPr>
              <a:t>Tìm</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hiểu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yếu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tố</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nghị</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luận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trong</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văn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bản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tự</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sự</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7" name="Rectangle 6"/>
          <p:cNvSpPr/>
          <p:nvPr/>
        </p:nvSpPr>
        <p:spPr>
          <a:xfrm>
            <a:off x="275032" y="1422848"/>
            <a:ext cx="6096000" cy="461665"/>
          </a:xfrm>
          <a:prstGeom prst="rect">
            <a:avLst/>
          </a:prstGeom>
        </p:spPr>
        <p:txBody>
          <a:bodyPr>
            <a:spAutoFit/>
          </a:bodyPr>
          <a:lstStyle/>
          <a:p>
            <a:pPr>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1.</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Bài </a:t>
            </a:r>
            <a:r>
              <a:rPr lang="en-US" sz="2400" b="1" u="sng"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 (SGK/ 137)</a:t>
            </a:r>
            <a:endParaRPr lang="en-US" sz="2400" dirty="0">
              <a:latin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111179" y="1864118"/>
            <a:ext cx="196700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t>  </a:t>
            </a:r>
            <a:r>
              <a:rPr lang="en-US" altLang="en-US" sz="2400" b="1" dirty="0">
                <a:latin typeface="Times New Roman" panose="02020603050405020304" pitchFamily="18" charset="0"/>
                <a:cs typeface="Times New Roman" panose="02020603050405020304" pitchFamily="18" charset="0"/>
              </a:rPr>
              <a:t>2.Nhận </a:t>
            </a:r>
            <a:r>
              <a:rPr lang="en-US" altLang="en-US" sz="2400" b="1" dirty="0" err="1">
                <a:latin typeface="Times New Roman" panose="02020603050405020304" pitchFamily="18" charset="0"/>
                <a:cs typeface="Times New Roman" panose="02020603050405020304" pitchFamily="18" charset="0"/>
              </a:rPr>
              <a:t>xét</a:t>
            </a:r>
            <a:endParaRPr lang="en-US" altLang="en-US" sz="2400" b="1"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111179" y="2425135"/>
            <a:ext cx="8458200" cy="331123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400" b="1" dirty="0">
                <a:solidFill>
                  <a:srgbClr val="0000FF"/>
                </a:solidFill>
                <a:latin typeface="Times New Roman" pitchFamily="18" charset="0"/>
                <a:cs typeface="Times New Roman" pitchFamily="18" charset="0"/>
              </a:rPr>
              <a:t>-a/ </a:t>
            </a:r>
            <a:r>
              <a:rPr lang="en-US" sz="2400" b="1" dirty="0" err="1">
                <a:solidFill>
                  <a:srgbClr val="0000FF"/>
                </a:solidFill>
                <a:latin typeface="Times New Roman" pitchFamily="18" charset="0"/>
                <a:cs typeface="Times New Roman" pitchFamily="18" charset="0"/>
              </a:rPr>
              <a:t>Suy</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nghĩ</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nội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tâm</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của</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ông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giáo</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ông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giáo</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đối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thoại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với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chính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mình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thuyết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phục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chính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mình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rằng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vợ</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mình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không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ác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để</a:t>
            </a:r>
            <a:r>
              <a:rPr lang="en-US" sz="2400" b="1" dirty="0">
                <a:solidFill>
                  <a:srgbClr val="0000FF"/>
                </a:solidFill>
                <a:latin typeface="Times New Roman" pitchFamily="18" charset="0"/>
                <a:cs typeface="Times New Roman" pitchFamily="18" charset="0"/>
              </a:rPr>
              <a:t> “ </a:t>
            </a:r>
            <a:r>
              <a:rPr lang="en-US" sz="2400" b="1" dirty="0" err="1">
                <a:solidFill>
                  <a:srgbClr val="0000FF"/>
                </a:solidFill>
                <a:latin typeface="Times New Roman" pitchFamily="18" charset="0"/>
                <a:cs typeface="Times New Roman" pitchFamily="18" charset="0"/>
              </a:rPr>
              <a:t>chỉ</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buồn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chứ</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không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nỡ</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giận</a:t>
            </a:r>
            <a:r>
              <a:rPr lang="en-US" sz="2400" b="1" dirty="0">
                <a:solidFill>
                  <a:srgbClr val="0000FF"/>
                </a:solidFill>
                <a:latin typeface="Times New Roman" pitchFamily="18" charset="0"/>
                <a:cs typeface="Times New Roman" pitchFamily="18" charset="0"/>
              </a:rPr>
              <a:t>”</a:t>
            </a:r>
          </a:p>
          <a:p>
            <a:pPr>
              <a:defRPr/>
            </a:pPr>
            <a:endParaRPr lang="en-US" sz="2400" b="1" dirty="0">
              <a:solidFill>
                <a:srgbClr val="0000FF"/>
              </a:solidFill>
              <a:latin typeface="Times New Roman" pitchFamily="18" charset="0"/>
              <a:cs typeface="Times New Roman" pitchFamily="18" charset="0"/>
            </a:endParaRPr>
          </a:p>
          <a:p>
            <a:pPr>
              <a:defRPr/>
            </a:pPr>
            <a:r>
              <a:rPr lang="en-US" sz="2400" b="1" dirty="0">
                <a:solidFill>
                  <a:srgbClr val="0000FF"/>
                </a:solidFill>
                <a:latin typeface="Times New Roman" pitchFamily="18" charset="0"/>
                <a:cs typeface="Times New Roman" pitchFamily="18" charset="0"/>
              </a:rPr>
              <a:t>-b/ </a:t>
            </a:r>
            <a:r>
              <a:rPr lang="en-US" sz="2400" b="1" dirty="0" err="1">
                <a:solidFill>
                  <a:srgbClr val="0000FF"/>
                </a:solidFill>
                <a:latin typeface="Times New Roman" pitchFamily="18" charset="0"/>
                <a:cs typeface="Times New Roman" pitchFamily="18" charset="0"/>
              </a:rPr>
              <a:t>Cuộc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đối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thoại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giữa</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Kiều</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và</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Hoạn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Thư</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diễn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ra</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dưới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hình</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thức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lập</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luận</a:t>
            </a:r>
            <a:r>
              <a:rPr lang="en-US" sz="2400" b="1" dirty="0">
                <a:solidFill>
                  <a:srgbClr val="0000FF"/>
                </a:solidFill>
                <a:latin typeface="Times New Roman" pitchFamily="18" charset="0"/>
                <a:cs typeface="Times New Roman" pitchFamily="18" charset="0"/>
              </a:rPr>
              <a:t> .</a:t>
            </a:r>
          </a:p>
          <a:p>
            <a:pPr>
              <a:defRPr/>
            </a:pPr>
            <a:r>
              <a:rPr lang="en-US" sz="2400" b="1" dirty="0">
                <a:solidFill>
                  <a:srgbClr val="0000FF"/>
                </a:solidFill>
                <a:latin typeface="Times New Roman" pitchFamily="18" charset="0"/>
                <a:cs typeface="Times New Roman" pitchFamily="18" charset="0"/>
              </a:rPr>
              <a:t>=&gt; </a:t>
            </a:r>
            <a:r>
              <a:rPr lang="en-US" sz="2400" b="1" dirty="0" err="1">
                <a:solidFill>
                  <a:srgbClr val="0000FF"/>
                </a:solidFill>
                <a:latin typeface="Times New Roman" pitchFamily="18" charset="0"/>
                <a:cs typeface="Times New Roman" pitchFamily="18" charset="0"/>
              </a:rPr>
              <a:t>Nghị</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luận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trong</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văn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bản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tự</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sự</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là</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các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cuộc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đối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thoại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với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các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nhận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xét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phán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đoán</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lý</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lẽ</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nhằm</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thuyết</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phục</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người</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nghe</a:t>
            </a:r>
            <a:r>
              <a:rPr lang="en-US" sz="2400" b="1" dirty="0">
                <a:solidFill>
                  <a:srgbClr val="0000FF"/>
                </a:solidFill>
                <a:latin typeface="Times New Roman" pitchFamily="18" charset="0"/>
                <a:cs typeface="Times New Roman" pitchFamily="18" charset="0"/>
              </a:rPr>
              <a:t>.</a:t>
            </a:r>
          </a:p>
        </p:txBody>
      </p:sp>
      <p:sp>
        <p:nvSpPr>
          <p:cNvPr id="3" name="Cloud Callout 2"/>
          <p:cNvSpPr/>
          <p:nvPr/>
        </p:nvSpPr>
        <p:spPr>
          <a:xfrm>
            <a:off x="7980218" y="1005934"/>
            <a:ext cx="3893127" cy="1419201"/>
          </a:xfrm>
          <a:prstGeom prst="cloudCallout">
            <a:avLst>
              <a:gd name="adj1" fmla="val -63182"/>
              <a:gd name="adj2" fmla="val 4493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Nghị</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trong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đoạn</a:t>
            </a:r>
            <a:r>
              <a:rPr lang="en-US" sz="2400" b="1" dirty="0">
                <a:solidFill>
                  <a:srgbClr val="C00000"/>
                </a:solidFill>
                <a:latin typeface="Times New Roman" panose="02020603050405020304" pitchFamily="18" charset="0"/>
                <a:cs typeface="Times New Roman" panose="02020603050405020304" pitchFamily="18" charset="0"/>
              </a:rPr>
              <a:t> (a, b) </a:t>
            </a:r>
            <a:r>
              <a:rPr lang="en-US" sz="2400" b="1" dirty="0" err="1">
                <a:solidFill>
                  <a:srgbClr val="C00000"/>
                </a:solidFill>
                <a:latin typeface="Times New Roman" panose="02020603050405020304" pitchFamily="18" charset="0"/>
                <a:cs typeface="Times New Roman" panose="02020603050405020304" pitchFamily="18" charset="0"/>
              </a:rPr>
              <a:t>là</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gì</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
        <p:nvSpPr>
          <p:cNvPr id="10" name="Cloud Callout 9"/>
          <p:cNvSpPr/>
          <p:nvPr/>
        </p:nvSpPr>
        <p:spPr>
          <a:xfrm>
            <a:off x="8000657" y="1024778"/>
            <a:ext cx="3893127" cy="1419201"/>
          </a:xfrm>
          <a:prstGeom prst="cloudCallout">
            <a:avLst>
              <a:gd name="adj1" fmla="val -63182"/>
              <a:gd name="adj2" fmla="val 4493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Times New Roman" panose="02020603050405020304" pitchFamily="18" charset="0"/>
                <a:cs typeface="Times New Roman" panose="02020603050405020304" pitchFamily="18" charset="0"/>
              </a:rPr>
              <a:t>?</a:t>
            </a:r>
            <a:r>
              <a:rPr lang="en-US" sz="2400" b="1" dirty="0">
                <a:solidFill>
                  <a:srgbClr val="C00000"/>
                </a:solidFill>
                <a:latin typeface="Times New Roman" panose="02020603050405020304" pitchFamily="18" charset="0"/>
                <a:cs typeface="Times New Roman" panose="02020603050405020304" pitchFamily="18" charset="0"/>
              </a:rPr>
              <a:t>?</a:t>
            </a:r>
            <a:r>
              <a:rPr lang="en-US" sz="2400" b="1" dirty="0" err="1">
                <a:solidFill>
                  <a:srgbClr val="C00000"/>
                </a:solidFill>
                <a:latin typeface="Times New Roman" panose="02020603050405020304" pitchFamily="18" charset="0"/>
                <a:cs typeface="Times New Roman" panose="02020603050405020304" pitchFamily="18" charset="0"/>
              </a:rPr>
              <a:t>Thế</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nào</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là</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nghị</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trong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văn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bản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tự</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sự</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0643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additive="base">
                                        <p:cTn id="2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5418"/>
            <a:ext cx="12192000" cy="886691"/>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Tiết</a:t>
            </a:r>
            <a:r>
              <a:rPr lang="en-US" sz="2800" b="1" dirty="0">
                <a:solidFill>
                  <a:schemeClr val="bg1"/>
                </a:solidFill>
                <a:latin typeface="Times New Roman" panose="02020603050405020304" pitchFamily="18" charset="0"/>
                <a:cs typeface="Times New Roman" panose="02020603050405020304" pitchFamily="18" charset="0"/>
              </a:rPr>
              <a:t>: 44, 45         </a:t>
            </a:r>
            <a:r>
              <a:rPr lang="en-US" sz="3200" b="1" dirty="0">
                <a:solidFill>
                  <a:schemeClr val="bg1"/>
                </a:solidFill>
                <a:latin typeface="Times New Roman" panose="02020603050405020304" pitchFamily="18" charset="0"/>
                <a:cs typeface="Times New Roman" panose="02020603050405020304" pitchFamily="18" charset="0"/>
              </a:rPr>
              <a:t>NGHỊ LUẬN TRONG VĂN BẢN TỰ SỰ</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6" name="Rectangle 5"/>
          <p:cNvSpPr/>
          <p:nvPr/>
        </p:nvSpPr>
        <p:spPr>
          <a:xfrm>
            <a:off x="111179" y="868519"/>
            <a:ext cx="6598345" cy="461665"/>
          </a:xfrm>
          <a:prstGeom prst="rect">
            <a:avLst/>
          </a:prstGeom>
        </p:spPr>
        <p:txBody>
          <a:bodyPr wrap="none">
            <a:spAutoFit/>
          </a:bodyPr>
          <a:lstStyle/>
          <a:p>
            <a:r>
              <a:rPr lang="en-US" sz="2400" b="1" dirty="0">
                <a:solidFill>
                  <a:srgbClr val="FF0000"/>
                </a:solidFill>
                <a:latin typeface="Times New Roman" panose="02020603050405020304" pitchFamily="18" charset="0"/>
                <a:ea typeface="Times New Roman" panose="02020603050405020304" pitchFamily="18" charset="0"/>
              </a:rPr>
              <a:t>I. </a:t>
            </a:r>
            <a:r>
              <a:rPr lang="en-US" sz="2400" b="1" u="sng" dirty="0" err="1">
                <a:solidFill>
                  <a:srgbClr val="FF0000"/>
                </a:solidFill>
                <a:latin typeface="Times New Roman" panose="02020603050405020304" pitchFamily="18" charset="0"/>
                <a:ea typeface="Times New Roman" panose="02020603050405020304" pitchFamily="18" charset="0"/>
              </a:rPr>
              <a:t>Tìm</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hiểu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yếu</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tố</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nghị</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luận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trong</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văn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bản</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tự</a:t>
            </a:r>
            <a:r>
              <a:rPr lang="en-US" sz="2400" b="1" u="sng" dirty="0">
                <a:solidFill>
                  <a:srgbClr val="FF0000"/>
                </a:solidFill>
                <a:latin typeface="Times New Roman" panose="02020603050405020304" pitchFamily="18" charset="0"/>
                <a:ea typeface="Times New Roman" panose="02020603050405020304" pitchFamily="18" charset="0"/>
              </a:rPr>
              <a:t> </a:t>
            </a:r>
            <a:r>
              <a:rPr lang="en-US" sz="2400" b="1" u="sng" dirty="0" err="1">
                <a:solidFill>
                  <a:srgbClr val="FF0000"/>
                </a:solidFill>
                <a:latin typeface="Times New Roman" panose="02020603050405020304" pitchFamily="18" charset="0"/>
                <a:ea typeface="Times New Roman" panose="02020603050405020304" pitchFamily="18" charset="0"/>
              </a:rPr>
              <a:t>sự</a:t>
            </a:r>
            <a:r>
              <a:rPr lang="en-US" sz="2400" b="1" dirty="0">
                <a:solidFill>
                  <a:srgbClr val="FF0000"/>
                </a:solidFill>
                <a:latin typeface="Times New Roman" panose="02020603050405020304" pitchFamily="18" charset="0"/>
                <a:ea typeface="Times New Roman" panose="02020603050405020304" pitchFamily="18" charset="0"/>
              </a:rPr>
              <a:t>:</a:t>
            </a:r>
            <a:endParaRPr lang="en-US" sz="2400" dirty="0">
              <a:solidFill>
                <a:srgbClr val="FF0000"/>
              </a:solidFill>
            </a:endParaRPr>
          </a:p>
        </p:txBody>
      </p:sp>
      <p:sp>
        <p:nvSpPr>
          <p:cNvPr id="7" name="Rectangle 6"/>
          <p:cNvSpPr/>
          <p:nvPr/>
        </p:nvSpPr>
        <p:spPr>
          <a:xfrm>
            <a:off x="139059" y="1184050"/>
            <a:ext cx="6096000" cy="461665"/>
          </a:xfrm>
          <a:prstGeom prst="rect">
            <a:avLst/>
          </a:prstGeom>
        </p:spPr>
        <p:txBody>
          <a:bodyPr>
            <a:spAutoFit/>
          </a:bodyPr>
          <a:lstStyle/>
          <a:p>
            <a:pPr>
              <a:spcAft>
                <a:spcPts val="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1.</a:t>
            </a:r>
            <a:r>
              <a:rPr lang="en-US" sz="2400" b="1" u="sng" dirty="0">
                <a:latin typeface="Times New Roman" panose="02020603050405020304" pitchFamily="18" charset="0"/>
                <a:ea typeface="Calibri" panose="020F0502020204030204" pitchFamily="34" charset="0"/>
                <a:cs typeface="Times New Roman" panose="02020603050405020304" pitchFamily="18" charset="0"/>
              </a:rPr>
              <a:t>Bài </a:t>
            </a:r>
            <a:r>
              <a:rPr lang="en-US" sz="2400" b="1" u="sng"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Đọc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 (SGK/ 137)</a:t>
            </a:r>
            <a:endParaRPr lang="en-US" sz="2400" dirty="0">
              <a:latin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0" y="1516119"/>
            <a:ext cx="196700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t>  </a:t>
            </a:r>
            <a:r>
              <a:rPr lang="en-US" altLang="en-US" sz="2400" b="1" dirty="0">
                <a:latin typeface="Times New Roman" panose="02020603050405020304" pitchFamily="18" charset="0"/>
                <a:cs typeface="Times New Roman" panose="02020603050405020304" pitchFamily="18" charset="0"/>
              </a:rPr>
              <a:t>2.Nhận </a:t>
            </a:r>
            <a:r>
              <a:rPr lang="en-US" altLang="en-US" sz="2400" b="1" dirty="0" err="1">
                <a:latin typeface="Times New Roman" panose="02020603050405020304" pitchFamily="18" charset="0"/>
                <a:cs typeface="Times New Roman" panose="02020603050405020304" pitchFamily="18" charset="0"/>
              </a:rPr>
              <a:t>xét</a:t>
            </a:r>
            <a:endParaRPr lang="en-US" altLang="en-US" sz="2400" b="1" dirty="0">
              <a:latin typeface="Times New Roman" panose="02020603050405020304" pitchFamily="18" charset="0"/>
              <a:cs typeface="Times New Roman" panose="02020603050405020304" pitchFamily="18" charset="0"/>
            </a:endParaRPr>
          </a:p>
        </p:txBody>
      </p:sp>
      <p:sp>
        <p:nvSpPr>
          <p:cNvPr id="3" name="Cloud Callout 2"/>
          <p:cNvSpPr/>
          <p:nvPr/>
        </p:nvSpPr>
        <p:spPr>
          <a:xfrm>
            <a:off x="7675418" y="913447"/>
            <a:ext cx="4516582" cy="1732772"/>
          </a:xfrm>
          <a:prstGeom prst="cloudCallout">
            <a:avLst>
              <a:gd name="adj1" fmla="val -61195"/>
              <a:gd name="adj2" fmla="val 8322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a:t>
            </a:r>
            <a:r>
              <a:rPr lang="en-US" sz="2400" b="1" dirty="0" err="1">
                <a:solidFill>
                  <a:srgbClr val="C00000"/>
                </a:solidFill>
                <a:latin typeface="Times New Roman" panose="02020603050405020304" pitchFamily="18" charset="0"/>
                <a:cs typeface="Times New Roman" panose="02020603050405020304" pitchFamily="18" charset="0"/>
              </a:rPr>
              <a:t>Trong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văn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bản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tự</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sự</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yếu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tố</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nghị</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thể</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hiện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nội</a:t>
            </a:r>
            <a:r>
              <a:rPr lang="en-US" sz="2400" b="1" dirty="0">
                <a:solidFill>
                  <a:srgbClr val="C00000"/>
                </a:solidFill>
                <a:latin typeface="Times New Roman" panose="02020603050405020304" pitchFamily="18" charset="0"/>
                <a:cs typeface="Times New Roman" panose="02020603050405020304" pitchFamily="18" charset="0"/>
              </a:rPr>
              <a:t> dung </a:t>
            </a:r>
            <a:r>
              <a:rPr lang="en-US" sz="2400" b="1" dirty="0" err="1">
                <a:solidFill>
                  <a:srgbClr val="C00000"/>
                </a:solidFill>
                <a:latin typeface="Times New Roman" panose="02020603050405020304" pitchFamily="18" charset="0"/>
                <a:cs typeface="Times New Roman" panose="02020603050405020304" pitchFamily="18" charset="0"/>
              </a:rPr>
              <a:t>gì</a:t>
            </a:r>
            <a:r>
              <a:rPr lang="en-US" sz="2400" b="1" dirty="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400451" y="5574304"/>
            <a:ext cx="3203121" cy="461665"/>
          </a:xfrm>
          <a:prstGeom prst="rect">
            <a:avLst/>
          </a:prstGeom>
        </p:spPr>
        <p:txBody>
          <a:bodyPr wrap="none">
            <a:spAutoFit/>
          </a:bodyPr>
          <a:lstStyle/>
          <a:p>
            <a:r>
              <a:rPr lang="en-US" sz="2400" b="1" u="sng" dirty="0">
                <a:latin typeface="Times New Roman" panose="02020603050405020304" pitchFamily="18" charset="0"/>
                <a:ea typeface="Times New Roman" panose="02020603050405020304" pitchFamily="18" charset="0"/>
              </a:rPr>
              <a:t>*</a:t>
            </a:r>
            <a:r>
              <a:rPr lang="en-US" sz="2400" b="1" u="sng" dirty="0" err="1">
                <a:latin typeface="Times New Roman" panose="02020603050405020304" pitchFamily="18" charset="0"/>
                <a:ea typeface="Times New Roman" panose="02020603050405020304" pitchFamily="18" charset="0"/>
              </a:rPr>
              <a:t>Ghi</a:t>
            </a:r>
            <a:r>
              <a:rPr lang="en-US" sz="2400" b="1" u="sng" dirty="0">
                <a:latin typeface="Times New Roman" panose="02020603050405020304" pitchFamily="18" charset="0"/>
                <a:ea typeface="Times New Roman" panose="02020603050405020304" pitchFamily="18" charset="0"/>
              </a:rPr>
              <a:t> </a:t>
            </a:r>
            <a:r>
              <a:rPr lang="en-US" sz="2400" b="1" u="sng" dirty="0" err="1">
                <a:latin typeface="Times New Roman" panose="02020603050405020304" pitchFamily="18" charset="0"/>
                <a:ea typeface="Times New Roman" panose="02020603050405020304" pitchFamily="18" charset="0"/>
              </a:rPr>
              <a:t>nhớ</a:t>
            </a:r>
            <a:r>
              <a:rPr lang="en-US" sz="2400" b="1" dirty="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 SGK/ 138) </a:t>
            </a:r>
            <a:endParaRPr lang="en-US" sz="2400" dirty="0"/>
          </a:p>
        </p:txBody>
      </p:sp>
      <p:sp>
        <p:nvSpPr>
          <p:cNvPr id="9" name="Text Box 10"/>
          <p:cNvSpPr txBox="1">
            <a:spLocks noChangeArrowheads="1"/>
          </p:cNvSpPr>
          <p:nvPr/>
        </p:nvSpPr>
        <p:spPr bwMode="auto">
          <a:xfrm>
            <a:off x="365442" y="1973319"/>
            <a:ext cx="7309976"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i="1" dirty="0">
                <a:solidFill>
                  <a:srgbClr val="FF0000"/>
                </a:solidFill>
                <a:latin typeface="Times New Roman" panose="02020603050405020304" pitchFamily="18" charset="0"/>
                <a:cs typeface="Times New Roman" panose="02020603050405020304" pitchFamily="18" charset="0"/>
              </a:rPr>
              <a:t>-</a:t>
            </a:r>
            <a:r>
              <a:rPr lang="en-US" altLang="en-US" sz="2400" b="1" i="1" dirty="0" err="1">
                <a:solidFill>
                  <a:srgbClr val="FF0000"/>
                </a:solidFill>
                <a:latin typeface="Times New Roman" panose="02020603050405020304" pitchFamily="18" charset="0"/>
                <a:cs typeface="Times New Roman" panose="02020603050405020304" pitchFamily="18" charset="0"/>
              </a:rPr>
              <a:t>Nội</a:t>
            </a:r>
            <a:r>
              <a:rPr lang="en-US" altLang="en-US" sz="2400" b="1" i="1" dirty="0">
                <a:solidFill>
                  <a:srgbClr val="FF0000"/>
                </a:solidFill>
                <a:latin typeface="Times New Roman" panose="02020603050405020304" pitchFamily="18" charset="0"/>
                <a:cs typeface="Times New Roman" panose="02020603050405020304" pitchFamily="18" charset="0"/>
              </a:rPr>
              <a:t> dung </a:t>
            </a:r>
            <a:r>
              <a:rPr lang="en-US" altLang="en-US" sz="2400" b="1" i="1" dirty="0" err="1">
                <a:solidFill>
                  <a:srgbClr val="FF0000"/>
                </a:solidFill>
                <a:latin typeface="Times New Roman" panose="02020603050405020304" pitchFamily="18" charset="0"/>
                <a:cs typeface="Times New Roman" panose="02020603050405020304" pitchFamily="18" charset="0"/>
              </a:rPr>
              <a:t>của</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yếu</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tố</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nghị</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luận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trong</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văn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bản</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tự</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sự</a:t>
            </a:r>
            <a:r>
              <a:rPr lang="en-US" altLang="en-US" sz="2400" b="1" i="1" dirty="0">
                <a:solidFill>
                  <a:srgbClr val="FF0000"/>
                </a:solidFill>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thực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chất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là</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các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cuộc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đối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thoại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với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các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nhận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xét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phán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đoán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các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lí</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lẽ</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dẫn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chứng</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nhằm</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thuyết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phục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người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đọc</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người</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nghe</a:t>
            </a:r>
            <a:r>
              <a:rPr lang="en-US" altLang="en-US" sz="2400" dirty="0">
                <a:solidFill>
                  <a:srgbClr val="0000CC"/>
                </a:solidFill>
                <a:latin typeface="Times New Roman" panose="02020603050405020304" pitchFamily="18" charset="0"/>
                <a:cs typeface="Times New Roman" panose="02020603050405020304" pitchFamily="18" charset="0"/>
              </a:rPr>
              <a:t>.</a:t>
            </a:r>
          </a:p>
        </p:txBody>
      </p:sp>
      <p:sp>
        <p:nvSpPr>
          <p:cNvPr id="10" name="Text Box 13"/>
          <p:cNvSpPr txBox="1">
            <a:spLocks noChangeArrowheads="1"/>
          </p:cNvSpPr>
          <p:nvPr/>
        </p:nvSpPr>
        <p:spPr bwMode="auto">
          <a:xfrm>
            <a:off x="400451" y="3542979"/>
            <a:ext cx="67484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i="1" dirty="0">
                <a:solidFill>
                  <a:srgbClr val="FF0000"/>
                </a:solidFill>
                <a:latin typeface="Times New Roman" panose="02020603050405020304" pitchFamily="18" charset="0"/>
                <a:cs typeface="Times New Roman" panose="02020603050405020304" pitchFamily="18" charset="0"/>
              </a:rPr>
              <a:t>-</a:t>
            </a:r>
            <a:r>
              <a:rPr lang="en-US" altLang="en-US" sz="2400" b="1" i="1" dirty="0" err="1">
                <a:solidFill>
                  <a:srgbClr val="FF0000"/>
                </a:solidFill>
                <a:latin typeface="Times New Roman" panose="02020603050405020304" pitchFamily="18" charset="0"/>
                <a:cs typeface="Times New Roman" panose="02020603050405020304" pitchFamily="18" charset="0"/>
              </a:rPr>
              <a:t>Tác</a:t>
            </a:r>
            <a:r>
              <a:rPr lang="en-US" altLang="en-US" sz="2400" b="1" i="1" dirty="0">
                <a:solidFill>
                  <a:srgbClr val="FF0000"/>
                </a:solidFill>
                <a:latin typeface="Times New Roman" panose="02020603050405020304" pitchFamily="18" charset="0"/>
                <a:cs typeface="Times New Roman" panose="02020603050405020304" pitchFamily="18" charset="0"/>
              </a:rPr>
              <a:t> </a:t>
            </a:r>
            <a:r>
              <a:rPr lang="en-US" altLang="en-US" sz="2400" b="1" i="1" dirty="0" err="1">
                <a:solidFill>
                  <a:srgbClr val="FF0000"/>
                </a:solidFill>
                <a:latin typeface="Times New Roman" panose="02020603050405020304" pitchFamily="18" charset="0"/>
                <a:cs typeface="Times New Roman" panose="02020603050405020304" pitchFamily="18" charset="0"/>
              </a:rPr>
              <a:t>dụng</a:t>
            </a:r>
            <a:r>
              <a:rPr lang="en-US" altLang="en-US" sz="2400" b="1" i="1" dirty="0">
                <a:solidFill>
                  <a:srgbClr val="FF0000"/>
                </a:solidFill>
                <a:latin typeface="Times New Roman" panose="02020603050405020304" pitchFamily="18" charset="0"/>
                <a:cs typeface="Times New Roman" panose="02020603050405020304" pitchFamily="18" charset="0"/>
              </a:rPr>
              <a: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làm</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cho</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câu</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chuyện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thêm</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phần</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triết</a:t>
            </a:r>
            <a:r>
              <a:rPr lang="en-US" altLang="en-US" sz="2400" dirty="0">
                <a:solidFill>
                  <a:srgbClr val="0000CC"/>
                </a:solidFill>
                <a:latin typeface="Times New Roman" panose="02020603050405020304" pitchFamily="18" charset="0"/>
                <a:cs typeface="Times New Roman" panose="02020603050405020304" pitchFamily="18" charset="0"/>
              </a:rPr>
              <a:t> </a:t>
            </a:r>
            <a:r>
              <a:rPr lang="en-US" altLang="en-US" sz="2400" dirty="0" err="1">
                <a:solidFill>
                  <a:srgbClr val="0000CC"/>
                </a:solidFill>
                <a:latin typeface="Times New Roman" panose="02020603050405020304" pitchFamily="18" charset="0"/>
                <a:cs typeface="Times New Roman" panose="02020603050405020304" pitchFamily="18" charset="0"/>
              </a:rPr>
              <a:t>lí</a:t>
            </a:r>
            <a:endParaRPr lang="en-US" altLang="en-US" sz="2400" dirty="0">
              <a:solidFill>
                <a:srgbClr val="0000CC"/>
              </a:solidFill>
              <a:latin typeface="Times New Roman" panose="02020603050405020304" pitchFamily="18" charset="0"/>
              <a:cs typeface="Times New Roman" panose="02020603050405020304" pitchFamily="18" charset="0"/>
            </a:endParaRPr>
          </a:p>
        </p:txBody>
      </p:sp>
      <p:sp>
        <p:nvSpPr>
          <p:cNvPr id="11" name="Cloud Callout 10"/>
          <p:cNvSpPr/>
          <p:nvPr/>
        </p:nvSpPr>
        <p:spPr>
          <a:xfrm>
            <a:off x="7675418" y="913447"/>
            <a:ext cx="4516582" cy="1732772"/>
          </a:xfrm>
          <a:prstGeom prst="cloudCallout">
            <a:avLst>
              <a:gd name="adj1" fmla="val -61195"/>
              <a:gd name="adj2" fmla="val 8322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Việc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sử</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dụng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yếu</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tố</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nghị</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luận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trong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văn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bản</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tự</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sự</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có</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tác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dụng</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như</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thế</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nào</a:t>
            </a:r>
            <a:r>
              <a:rPr lang="en-US" sz="2400" b="1" dirty="0">
                <a:solidFill>
                  <a:srgbClr val="C00000"/>
                </a:solidFill>
                <a:latin typeface="Times New Roman" panose="02020603050405020304" pitchFamily="18" charset="0"/>
                <a:cs typeface="Times New Roman" panose="02020603050405020304" pitchFamily="18" charset="0"/>
              </a:rPr>
              <a:t> .</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12" name="Text Box 14"/>
          <p:cNvSpPr txBox="1">
            <a:spLocks noChangeArrowheads="1"/>
          </p:cNvSpPr>
          <p:nvPr/>
        </p:nvSpPr>
        <p:spPr bwMode="auto">
          <a:xfrm>
            <a:off x="365442" y="3912311"/>
            <a:ext cx="11015694"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Kết</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b="1" dirty="0" err="1">
                <a:solidFill>
                  <a:srgbClr val="FF0000"/>
                </a:solidFill>
                <a:latin typeface="Times New Roman" panose="02020603050405020304" pitchFamily="18" charset="0"/>
                <a:cs typeface="Times New Roman" panose="02020603050405020304" pitchFamily="18" charset="0"/>
              </a:rPr>
              <a:t>luận</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Trong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văn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bản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tự</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sự</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để</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người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đọc</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người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nghe</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phải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suy</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nghĩ</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về</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một</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vấn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đề</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nào</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đó</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người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viết</a:t>
            </a:r>
            <a:r>
              <a:rPr lang="en-US" altLang="en-US" sz="2400" dirty="0">
                <a:solidFill>
                  <a:srgbClr val="3333FF"/>
                </a:solidFill>
                <a:latin typeface="Times New Roman" panose="02020603050405020304" pitchFamily="18" charset="0"/>
                <a:cs typeface="Times New Roman" panose="02020603050405020304" pitchFamily="18" charset="0"/>
              </a:rPr>
              <a:t> ( </a:t>
            </a:r>
            <a:r>
              <a:rPr lang="en-US" altLang="en-US" sz="2400" dirty="0" err="1">
                <a:solidFill>
                  <a:srgbClr val="3333FF"/>
                </a:solidFill>
                <a:latin typeface="Times New Roman" panose="02020603050405020304" pitchFamily="18" charset="0"/>
                <a:cs typeface="Times New Roman" panose="02020603050405020304" pitchFamily="18" charset="0"/>
              </a:rPr>
              <a:t>người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kể</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và</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nhân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vật</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có</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khi</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nghị</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luận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bằng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cách</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nêu</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lên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các</a:t>
            </a:r>
            <a:r>
              <a:rPr lang="en-US" altLang="en-US" sz="2400" dirty="0">
                <a:solidFill>
                  <a:srgbClr val="3333FF"/>
                </a:solidFill>
                <a:latin typeface="Times New Roman" panose="02020603050405020304" pitchFamily="18" charset="0"/>
                <a:cs typeface="Times New Roman" panose="02020603050405020304" pitchFamily="18" charset="0"/>
              </a:rPr>
              <a:t> ý </a:t>
            </a:r>
            <a:r>
              <a:rPr lang="en-US" altLang="en-US" sz="2400" dirty="0" err="1">
                <a:solidFill>
                  <a:srgbClr val="3333FF"/>
                </a:solidFill>
                <a:latin typeface="Times New Roman" panose="02020603050405020304" pitchFamily="18" charset="0"/>
                <a:cs typeface="Times New Roman" panose="02020603050405020304" pitchFamily="18" charset="0"/>
              </a:rPr>
              <a:t>kiến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nhận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xét</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cùng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những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lí</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lẽ</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và</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dẫn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chứng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Nội</a:t>
            </a:r>
            <a:r>
              <a:rPr lang="en-US" altLang="en-US" sz="2400" dirty="0">
                <a:solidFill>
                  <a:srgbClr val="3333FF"/>
                </a:solidFill>
                <a:latin typeface="Times New Roman" panose="02020603050405020304" pitchFamily="18" charset="0"/>
                <a:cs typeface="Times New Roman" panose="02020603050405020304" pitchFamily="18" charset="0"/>
              </a:rPr>
              <a:t> dung </a:t>
            </a:r>
            <a:r>
              <a:rPr lang="en-US" altLang="en-US" sz="2400" dirty="0" err="1">
                <a:solidFill>
                  <a:srgbClr val="3333FF"/>
                </a:solidFill>
                <a:latin typeface="Times New Roman" panose="02020603050405020304" pitchFamily="18" charset="0"/>
                <a:cs typeface="Times New Roman" panose="02020603050405020304" pitchFamily="18" charset="0"/>
              </a:rPr>
              <a:t>đó</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thường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được</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diễn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đạt</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bằng</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hình</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thức</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lập</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luận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làm</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cho</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câu</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chuyện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thêm</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phần</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triết</a:t>
            </a:r>
            <a:r>
              <a:rPr lang="en-US" altLang="en-US" sz="2400" dirty="0">
                <a:solidFill>
                  <a:srgbClr val="3333FF"/>
                </a:solidFill>
                <a:latin typeface="Times New Roman" panose="02020603050405020304" pitchFamily="18" charset="0"/>
                <a:cs typeface="Times New Roman" panose="02020603050405020304" pitchFamily="18" charset="0"/>
              </a:rPr>
              <a:t> </a:t>
            </a:r>
            <a:r>
              <a:rPr lang="en-US" altLang="en-US" sz="2400" dirty="0" err="1">
                <a:solidFill>
                  <a:srgbClr val="3333FF"/>
                </a:solidFill>
                <a:latin typeface="Times New Roman" panose="02020603050405020304" pitchFamily="18" charset="0"/>
                <a:cs typeface="Times New Roman" panose="02020603050405020304" pitchFamily="18" charset="0"/>
              </a:rPr>
              <a:t>lí</a:t>
            </a:r>
            <a:r>
              <a:rPr lang="en-US" altLang="en-US" sz="2400" dirty="0">
                <a:solidFill>
                  <a:srgbClr val="3333FF"/>
                </a:solidFill>
                <a:latin typeface="Times New Roman" panose="02020603050405020304" pitchFamily="18" charset="0"/>
                <a:cs typeface="Times New Roman" panose="02020603050405020304" pitchFamily="18" charset="0"/>
              </a:rPr>
              <a:t>.</a:t>
            </a:r>
          </a:p>
          <a:p>
            <a:pPr eaLnBrk="1" hangingPunct="1">
              <a:spcBef>
                <a:spcPct val="50000"/>
              </a:spcBef>
            </a:pPr>
            <a:endParaRPr lang="en-US" altLang="en-US" sz="2400" dirty="0">
              <a:solidFill>
                <a:srgbClr val="FF33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34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animBg="1"/>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2817</Words>
  <Application>Microsoft Office PowerPoint</Application>
  <PresentationFormat>Widescreen</PresentationFormat>
  <Paragraphs>182</Paragraphs>
  <Slides>24</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24</vt:i4>
      </vt:variant>
    </vt:vector>
  </HeadingPairs>
  <TitlesOfParts>
    <vt:vector size="39" baseType="lpstr">
      <vt:lpstr>.VnArial</vt:lpstr>
      <vt:lpstr>.VnTime</vt:lpstr>
      <vt:lpstr>.VnTimeH</vt:lpstr>
      <vt:lpstr>Arial</vt:lpstr>
      <vt:lpstr>Calibri</vt:lpstr>
      <vt:lpstr>Calibri Light</vt:lpstr>
      <vt:lpstr>Tahoma</vt:lpstr>
      <vt:lpstr>Times New Roman</vt:lpstr>
      <vt:lpstr>Trebuchet MS</vt:lpstr>
      <vt:lpstr>Wingdings</vt:lpstr>
      <vt:lpstr>Wingdings 3</vt:lpstr>
      <vt:lpstr>Office Theme</vt:lpstr>
      <vt:lpstr>Facet</vt:lpstr>
      <vt:lpstr>1_Facet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LUYỆN TẬP VIẾT ĐOẠN VĂN TỰ SỰ CÓ SỬ DỤNG YẾU TỐ NGHỊ LUẬN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65</cp:revision>
  <dcterms:created xsi:type="dcterms:W3CDTF">2021-10-15T23:16:58Z</dcterms:created>
  <dcterms:modified xsi:type="dcterms:W3CDTF">2021-11-09T02:34:35Z</dcterms:modified>
</cp:coreProperties>
</file>