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259" r:id="rId3"/>
    <p:sldId id="327" r:id="rId4"/>
    <p:sldId id="331" r:id="rId5"/>
    <p:sldId id="330" r:id="rId6"/>
    <p:sldId id="329" r:id="rId7"/>
    <p:sldId id="336" r:id="rId8"/>
    <p:sldId id="350" r:id="rId9"/>
    <p:sldId id="351" r:id="rId10"/>
    <p:sldId id="355" r:id="rId11"/>
    <p:sldId id="324" r:id="rId12"/>
    <p:sldId id="334" r:id="rId13"/>
    <p:sldId id="352" r:id="rId14"/>
    <p:sldId id="333" r:id="rId15"/>
    <p:sldId id="339" r:id="rId16"/>
    <p:sldId id="353" r:id="rId17"/>
    <p:sldId id="338" r:id="rId18"/>
    <p:sldId id="354" r:id="rId19"/>
    <p:sldId id="343" r:id="rId20"/>
    <p:sldId id="342" r:id="rId21"/>
    <p:sldId id="341" r:id="rId22"/>
    <p:sldId id="347" r:id="rId23"/>
    <p:sldId id="346" r:id="rId24"/>
    <p:sldId id="315" r:id="rId25"/>
    <p:sldId id="316" r:id="rId26"/>
    <p:sldId id="317" r:id="rId27"/>
    <p:sldId id="318" r:id="rId28"/>
    <p:sldId id="319" r:id="rId29"/>
    <p:sldId id="320" r:id="rId30"/>
    <p:sldId id="321" r:id="rId31"/>
    <p:sldId id="34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354E2D-45A4-49EF-8DE8-E7ED123E5451}" type="datetimeFigureOut">
              <a:rPr lang="en-US" smtClean="0"/>
              <a:t>03/11/2023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B540F-4F2F-42B2-96C9-412F2E1E5482}" type="slidenum">
              <a:rPr lang="en-US" smtClean="0"/>
              <a:t>‹#›</a:t>
            </a:fld>
            <a:endParaRPr lang="en-US"/>
          </a:p>
        </p:txBody>
      </p:sp>
    </p:spTree>
    <p:extLst>
      <p:ext uri="{BB962C8B-B14F-4D97-AF65-F5344CB8AC3E}">
        <p14:creationId xmlns:p14="http://schemas.microsoft.com/office/powerpoint/2010/main" val="201950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8E44FB-C89E-43BE-8F90-96485E8F7110}" type="datetimeFigureOut">
              <a:rPr lang="en-US" smtClean="0"/>
              <a:t>03/11/2023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300635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44FB-C89E-43BE-8F90-96485E8F7110}" type="datetimeFigureOut">
              <a:rPr lang="en-US" smtClean="0"/>
              <a:t>03/11/2023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178449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44FB-C89E-43BE-8F90-96485E8F7110}" type="datetimeFigureOut">
              <a:rPr lang="en-US" smtClean="0"/>
              <a:t>03/11/2023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4228384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44FB-C89E-43BE-8F90-96485E8F7110}" type="datetimeFigureOut">
              <a:rPr lang="en-US" smtClean="0"/>
              <a:t>03/11/2023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260682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E44FB-C89E-43BE-8F90-96485E8F7110}" type="datetimeFigureOut">
              <a:rPr lang="en-US" smtClean="0"/>
              <a:t>03/11/2023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76634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8E44FB-C89E-43BE-8F90-96485E8F7110}" type="datetimeFigureOut">
              <a:rPr lang="en-US" smtClean="0"/>
              <a:t>03/11/2023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298125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8E44FB-C89E-43BE-8F90-96485E8F7110}" type="datetimeFigureOut">
              <a:rPr lang="en-US" smtClean="0"/>
              <a:t>03/11/2023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300235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8E44FB-C89E-43BE-8F90-96485E8F7110}" type="datetimeFigureOut">
              <a:rPr lang="en-US" smtClean="0"/>
              <a:t>03/11/2023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205470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E44FB-C89E-43BE-8F90-96485E8F7110}" type="datetimeFigureOut">
              <a:rPr lang="en-US" smtClean="0"/>
              <a:t>03/11/2023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310343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8E44FB-C89E-43BE-8F90-96485E8F7110}" type="datetimeFigureOut">
              <a:rPr lang="en-US" smtClean="0"/>
              <a:t>03/11/2023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381565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8E44FB-C89E-43BE-8F90-96485E8F7110}" type="datetimeFigureOut">
              <a:rPr lang="en-US" smtClean="0"/>
              <a:t>03/11/2023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4979E-C729-4CA9-B28C-95F970026EBB}" type="slidenum">
              <a:rPr lang="en-US" smtClean="0"/>
              <a:t>‹#›</a:t>
            </a:fld>
            <a:endParaRPr lang="en-US"/>
          </a:p>
        </p:txBody>
      </p:sp>
    </p:spTree>
    <p:extLst>
      <p:ext uri="{BB962C8B-B14F-4D97-AF65-F5344CB8AC3E}">
        <p14:creationId xmlns:p14="http://schemas.microsoft.com/office/powerpoint/2010/main" val="280000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E44FB-C89E-43BE-8F90-96485E8F7110}" type="datetimeFigureOut">
              <a:rPr lang="en-US" smtClean="0"/>
              <a:t>03/11/2023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4979E-C729-4CA9-B28C-95F970026EBB}" type="slidenum">
              <a:rPr lang="en-US" smtClean="0"/>
              <a:t>‹#›</a:t>
            </a:fld>
            <a:endParaRPr lang="en-US"/>
          </a:p>
        </p:txBody>
      </p:sp>
    </p:spTree>
    <p:extLst>
      <p:ext uri="{BB962C8B-B14F-4D97-AF65-F5344CB8AC3E}">
        <p14:creationId xmlns:p14="http://schemas.microsoft.com/office/powerpoint/2010/main" val="88355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575" y="5769552"/>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709593" y="785635"/>
            <a:ext cx="9490364"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TRƯỜNG THCS THỊ TRẤN PHÚ HOÀ</a:t>
            </a:r>
            <a:endParaRPr lang="en-US" sz="4000" dirty="0">
              <a:solidFill>
                <a:srgbClr val="FF0000"/>
              </a:solidFill>
            </a:endParaRPr>
          </a:p>
        </p:txBody>
      </p:sp>
      <p:pic>
        <p:nvPicPr>
          <p:cNvPr id="4" name="Picture 3" descr="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4873" y="1672251"/>
            <a:ext cx="6137563" cy="269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835237" y="4821381"/>
            <a:ext cx="3560618" cy="769441"/>
          </a:xfrm>
          <a:prstGeom prst="rect">
            <a:avLst/>
          </a:prstGeom>
          <a:noFill/>
        </p:spPr>
        <p:txBody>
          <a:bodyPr wrap="square" rtlCol="0">
            <a:spAutoFit/>
          </a:bodyPr>
          <a:lstStyle/>
          <a:p>
            <a:r>
              <a:rPr lang="en-US" sz="4400" b="1" dirty="0">
                <a:solidFill>
                  <a:srgbClr val="FF0000"/>
                </a:solidFill>
                <a:latin typeface="Times New Roman" pitchFamily="18" charset="0"/>
                <a:cs typeface="Times New Roman" pitchFamily="18" charset="0"/>
              </a:rPr>
              <a:t>NGỮ </a:t>
            </a:r>
            <a:r>
              <a:rPr lang="en-US" sz="4400" b="1">
                <a:solidFill>
                  <a:srgbClr val="FF0000"/>
                </a:solidFill>
                <a:latin typeface="Times New Roman" pitchFamily="18" charset="0"/>
                <a:cs typeface="Times New Roman" pitchFamily="18" charset="0"/>
              </a:rPr>
              <a:t>VĂN 9</a:t>
            </a:r>
            <a:endParaRPr lang="en-US" sz="4400" dirty="0"/>
          </a:p>
        </p:txBody>
      </p:sp>
    </p:spTree>
    <p:extLst>
      <p:ext uri="{BB962C8B-B14F-4D97-AF65-F5344CB8AC3E}">
        <p14:creationId xmlns:p14="http://schemas.microsoft.com/office/powerpoint/2010/main" val="303129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1524000" y="0"/>
            <a:ext cx="9144000" cy="1219200"/>
          </a:xfrm>
        </p:spPr>
        <p:txBody>
          <a:bodyPr/>
          <a:lstStyle/>
          <a:p>
            <a:pPr algn="l" eaLnBrk="1" hangingPunct="1"/>
            <a:r>
              <a:rPr lang="en-US" altLang="en-US" sz="2800" b="1" u="sng" dirty="0" err="1">
                <a:solidFill>
                  <a:srgbClr val="FF0000"/>
                </a:solidFill>
                <a:latin typeface="Times New Roman" panose="02020603050405020304" pitchFamily="18" charset="0"/>
              </a:rPr>
              <a:t>Nhóm</a:t>
            </a:r>
            <a:r>
              <a:rPr lang="en-US" altLang="en-US" sz="2800" b="1" u="sng" dirty="0">
                <a:solidFill>
                  <a:srgbClr val="FF0000"/>
                </a:solidFill>
                <a:latin typeface="Times New Roman" panose="02020603050405020304" pitchFamily="18" charset="0"/>
              </a:rPr>
              <a:t> 2:</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Nghệ</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thuật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đặc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sắc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trong</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các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đoạn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trích“Truyện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Kiều</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của</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Nguyễn</a:t>
            </a:r>
            <a:r>
              <a:rPr lang="en-US" altLang="en-US" sz="2800" dirty="0">
                <a:solidFill>
                  <a:srgbClr val="FF0000"/>
                </a:solidFill>
                <a:latin typeface="Times New Roman" panose="02020603050405020304" pitchFamily="18" charset="0"/>
              </a:rPr>
              <a:t> Du </a:t>
            </a:r>
            <a:r>
              <a:rPr lang="en-US" altLang="en-US" sz="2800" dirty="0" err="1">
                <a:solidFill>
                  <a:srgbClr val="FF0000"/>
                </a:solidFill>
                <a:latin typeface="Times New Roman" panose="02020603050405020304" pitchFamily="18" charset="0"/>
              </a:rPr>
              <a:t>mà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em</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đã</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học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ví</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dụ</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minh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chứng</a:t>
            </a:r>
            <a:r>
              <a:rPr lang="en-US" altLang="en-US" sz="2800" dirty="0">
                <a:solidFill>
                  <a:srgbClr val="FF0000"/>
                </a:solidFill>
                <a:latin typeface="Times New Roman" panose="02020603050405020304" pitchFamily="18" charset="0"/>
              </a:rPr>
              <a:t>?</a:t>
            </a:r>
          </a:p>
        </p:txBody>
      </p:sp>
      <p:sp>
        <p:nvSpPr>
          <p:cNvPr id="216067" name="Rectangle 3"/>
          <p:cNvSpPr>
            <a:spLocks noGrp="1" noChangeArrowheads="1"/>
          </p:cNvSpPr>
          <p:nvPr>
            <p:ph type="body" idx="1"/>
          </p:nvPr>
        </p:nvSpPr>
        <p:spPr>
          <a:xfrm>
            <a:off x="1524000" y="1219200"/>
            <a:ext cx="9144000" cy="5638800"/>
          </a:xfrm>
        </p:spPr>
        <p:txBody>
          <a:bodyPr/>
          <a:lstStyle/>
          <a:p>
            <a:pPr eaLnBrk="1" hangingPunct="1">
              <a:lnSpc>
                <a:spcPct val="90000"/>
              </a:lnSpc>
              <a:buFontTx/>
              <a:buNone/>
            </a:pPr>
            <a:r>
              <a:rPr lang="en-US" altLang="en-US"/>
              <a:t>+ </a:t>
            </a:r>
            <a:r>
              <a:rPr lang="en-US" altLang="en-US" u="sng"/>
              <a:t>Bút pháp ước lệ</a:t>
            </a:r>
            <a:r>
              <a:rPr lang="en-US" altLang="en-US"/>
              <a:t>: Lấy hình ảnh đẹp trong thiên nhiên như mây, tuyết, trăng, hoa... làm qui ước để tả vẻ đẹp của con người.</a:t>
            </a:r>
          </a:p>
          <a:p>
            <a:pPr algn="ctr" eaLnBrk="1" hangingPunct="1">
              <a:lnSpc>
                <a:spcPct val="90000"/>
              </a:lnSpc>
              <a:buFontTx/>
              <a:buNone/>
            </a:pPr>
            <a:r>
              <a:rPr lang="en-US" altLang="en-US"/>
              <a:t>Mai cốt cách tuyết tinh thần</a:t>
            </a:r>
          </a:p>
          <a:p>
            <a:pPr algn="ctr" eaLnBrk="1" hangingPunct="1">
              <a:lnSpc>
                <a:spcPct val="90000"/>
              </a:lnSpc>
              <a:buFontTx/>
              <a:buNone/>
            </a:pPr>
            <a:r>
              <a:rPr lang="en-US" altLang="en-US"/>
              <a:t>Khuôn trăng đầy đặn nét ngài nở nang</a:t>
            </a:r>
          </a:p>
          <a:p>
            <a:pPr algn="ctr" eaLnBrk="1" hangingPunct="1">
              <a:lnSpc>
                <a:spcPct val="90000"/>
              </a:lnSpc>
              <a:buFontTx/>
              <a:buNone/>
            </a:pPr>
            <a:r>
              <a:rPr lang="en-US" altLang="en-US"/>
              <a:t>Làn thu thủy nét xuân sơn</a:t>
            </a:r>
          </a:p>
          <a:p>
            <a:pPr eaLnBrk="1" hangingPunct="1">
              <a:lnSpc>
                <a:spcPct val="90000"/>
              </a:lnSpc>
              <a:buFontTx/>
              <a:buNone/>
            </a:pPr>
            <a:r>
              <a:rPr lang="en-US" altLang="en-US"/>
              <a:t>+ </a:t>
            </a:r>
            <a:r>
              <a:rPr lang="en-US" altLang="en-US" u="sng"/>
              <a:t>Tả cảnh ngụ tình</a:t>
            </a:r>
            <a:r>
              <a:rPr lang="en-US" altLang="en-US"/>
              <a:t>: Mượn việc tả thiên nhiên để miêu tả tình cảm con người, cảnh thiên nhiên chỉ là phương tiện còn tâm trạng con người là mục đích miêu tả. </a:t>
            </a:r>
          </a:p>
          <a:p>
            <a:pPr algn="ctr" eaLnBrk="1" hangingPunct="1">
              <a:lnSpc>
                <a:spcPct val="90000"/>
              </a:lnSpc>
              <a:buFontTx/>
              <a:buNone/>
            </a:pPr>
            <a:r>
              <a:rPr lang="en-US" altLang="en-US"/>
              <a:t>“Buồn trông cửa bể chiều hôm </a:t>
            </a:r>
          </a:p>
          <a:p>
            <a:pPr algn="ctr" eaLnBrk="1" hangingPunct="1">
              <a:lnSpc>
                <a:spcPct val="90000"/>
              </a:lnSpc>
              <a:buFontTx/>
              <a:buNone/>
            </a:pPr>
            <a:r>
              <a:rPr lang="en-US" altLang="en-US"/>
              <a:t>…….</a:t>
            </a:r>
          </a:p>
          <a:p>
            <a:pPr algn="ctr" eaLnBrk="1" hangingPunct="1">
              <a:lnSpc>
                <a:spcPct val="90000"/>
              </a:lnSpc>
              <a:buFontTx/>
              <a:buNone/>
            </a:pPr>
            <a:r>
              <a:rPr lang="en-US" altLang="en-US"/>
              <a:t>Ầm ầm tiếng sóng kêu quanh ghế ngồi”</a:t>
            </a:r>
          </a:p>
        </p:txBody>
      </p:sp>
    </p:spTree>
    <p:extLst>
      <p:ext uri="{BB962C8B-B14F-4D97-AF65-F5344CB8AC3E}">
        <p14:creationId xmlns:p14="http://schemas.microsoft.com/office/powerpoint/2010/main" val="1211419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diamond(in)">
                                      <p:cBhvr>
                                        <p:cTn id="7" dur="2000"/>
                                        <p:tgtEl>
                                          <p:spTgt spid="216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16067">
                                            <p:txEl>
                                              <p:pRg st="0" end="0"/>
                                            </p:txEl>
                                          </p:spTgt>
                                        </p:tgtEl>
                                        <p:attrNameLst>
                                          <p:attrName>style.visibility</p:attrName>
                                        </p:attrNameLst>
                                      </p:cBhvr>
                                      <p:to>
                                        <p:strVal val="visible"/>
                                      </p:to>
                                    </p:set>
                                    <p:animEffect transition="in" filter="diamond(in)">
                                      <p:cBhvr>
                                        <p:cTn id="12" dur="2000"/>
                                        <p:tgtEl>
                                          <p:spTgt spid="2160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6067">
                                            <p:txEl>
                                              <p:pRg st="1" end="1"/>
                                            </p:txEl>
                                          </p:spTgt>
                                        </p:tgtEl>
                                        <p:attrNameLst>
                                          <p:attrName>style.visibility</p:attrName>
                                        </p:attrNameLst>
                                      </p:cBhvr>
                                      <p:to>
                                        <p:strVal val="visible"/>
                                      </p:to>
                                    </p:set>
                                    <p:animEffect transition="in" filter="diamond(in)">
                                      <p:cBhvr>
                                        <p:cTn id="17" dur="2000"/>
                                        <p:tgtEl>
                                          <p:spTgt spid="2160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16067">
                                            <p:txEl>
                                              <p:pRg st="2" end="2"/>
                                            </p:txEl>
                                          </p:spTgt>
                                        </p:tgtEl>
                                        <p:attrNameLst>
                                          <p:attrName>style.visibility</p:attrName>
                                        </p:attrNameLst>
                                      </p:cBhvr>
                                      <p:to>
                                        <p:strVal val="visible"/>
                                      </p:to>
                                    </p:set>
                                    <p:animEffect transition="in" filter="diamond(in)">
                                      <p:cBhvr>
                                        <p:cTn id="22" dur="2000"/>
                                        <p:tgtEl>
                                          <p:spTgt spid="2160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6067">
                                            <p:txEl>
                                              <p:pRg st="3" end="3"/>
                                            </p:txEl>
                                          </p:spTgt>
                                        </p:tgtEl>
                                        <p:attrNameLst>
                                          <p:attrName>style.visibility</p:attrName>
                                        </p:attrNameLst>
                                      </p:cBhvr>
                                      <p:to>
                                        <p:strVal val="visible"/>
                                      </p:to>
                                    </p:set>
                                    <p:animEffect transition="in" filter="diamond(in)">
                                      <p:cBhvr>
                                        <p:cTn id="27" dur="2000"/>
                                        <p:tgtEl>
                                          <p:spTgt spid="2160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16067">
                                            <p:txEl>
                                              <p:pRg st="4" end="4"/>
                                            </p:txEl>
                                          </p:spTgt>
                                        </p:tgtEl>
                                        <p:attrNameLst>
                                          <p:attrName>style.visibility</p:attrName>
                                        </p:attrNameLst>
                                      </p:cBhvr>
                                      <p:to>
                                        <p:strVal val="visible"/>
                                      </p:to>
                                    </p:set>
                                    <p:animEffect transition="in" filter="diamond(in)">
                                      <p:cBhvr>
                                        <p:cTn id="32" dur="2000"/>
                                        <p:tgtEl>
                                          <p:spTgt spid="2160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16067">
                                            <p:txEl>
                                              <p:pRg st="5" end="5"/>
                                            </p:txEl>
                                          </p:spTgt>
                                        </p:tgtEl>
                                        <p:attrNameLst>
                                          <p:attrName>style.visibility</p:attrName>
                                        </p:attrNameLst>
                                      </p:cBhvr>
                                      <p:to>
                                        <p:strVal val="visible"/>
                                      </p:to>
                                    </p:set>
                                    <p:animEffect transition="in" filter="diamond(in)">
                                      <p:cBhvr>
                                        <p:cTn id="37" dur="2000"/>
                                        <p:tgtEl>
                                          <p:spTgt spid="2160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16067">
                                            <p:txEl>
                                              <p:pRg st="6" end="6"/>
                                            </p:txEl>
                                          </p:spTgt>
                                        </p:tgtEl>
                                        <p:attrNameLst>
                                          <p:attrName>style.visibility</p:attrName>
                                        </p:attrNameLst>
                                      </p:cBhvr>
                                      <p:to>
                                        <p:strVal val="visible"/>
                                      </p:to>
                                    </p:set>
                                    <p:animEffect transition="in" filter="diamond(in)">
                                      <p:cBhvr>
                                        <p:cTn id="42" dur="2000"/>
                                        <p:tgtEl>
                                          <p:spTgt spid="21606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16067">
                                            <p:txEl>
                                              <p:pRg st="7" end="7"/>
                                            </p:txEl>
                                          </p:spTgt>
                                        </p:tgtEl>
                                        <p:attrNameLst>
                                          <p:attrName>style.visibility</p:attrName>
                                        </p:attrNameLst>
                                      </p:cBhvr>
                                      <p:to>
                                        <p:strVal val="visible"/>
                                      </p:to>
                                    </p:set>
                                    <p:animEffect transition="in" filter="diamond(in)">
                                      <p:cBhvr>
                                        <p:cTn id="47" dur="2000"/>
                                        <p:tgtEl>
                                          <p:spTgt spid="2160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P spid="2160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4" name="Rectangle 3"/>
          <p:cNvSpPr/>
          <p:nvPr/>
        </p:nvSpPr>
        <p:spPr>
          <a:xfrm>
            <a:off x="474449" y="886691"/>
            <a:ext cx="6411260" cy="830997"/>
          </a:xfrm>
          <a:prstGeom prst="rect">
            <a:avLst/>
          </a:prstGeom>
        </p:spPr>
        <p:txBody>
          <a:bodyPr wrap="square">
            <a:spAutoFit/>
          </a:bodyPr>
          <a:lstStyle/>
          <a:p>
            <a:r>
              <a:rPr lang="en-US" sz="2400" b="1" dirty="0">
                <a:solidFill>
                  <a:srgbClr val="FF0000"/>
                </a:solidFill>
                <a:latin typeface="Times New Roman" panose="02020603050405020304" pitchFamily="18" charset="0"/>
                <a:ea typeface="Times New Roman" panose="02020603050405020304" pitchFamily="18" charset="0"/>
              </a:rPr>
              <a:t>II. </a:t>
            </a:r>
            <a:r>
              <a:rPr lang="en-US" sz="2400" b="1" dirty="0" err="1">
                <a:solidFill>
                  <a:srgbClr val="FF0000"/>
                </a:solidFill>
                <a:latin typeface="Times New Roman" panose="02020603050405020304" pitchFamily="18" charset="0"/>
                <a:ea typeface="Times New Roman" panose="02020603050405020304" pitchFamily="18" charset="0"/>
              </a:rPr>
              <a:t>Vẻ</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đẹp</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và</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số</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phận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của</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người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phụ</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nữ</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dưới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chế</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độ</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phong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kiến</a:t>
            </a:r>
            <a:endParaRPr lang="en-US" sz="2400" dirty="0">
              <a:solidFill>
                <a:srgbClr val="FF0000"/>
              </a:solidFill>
            </a:endParaRPr>
          </a:p>
        </p:txBody>
      </p:sp>
      <p:sp>
        <p:nvSpPr>
          <p:cNvPr id="5" name="Rectangle 4"/>
          <p:cNvSpPr/>
          <p:nvPr/>
        </p:nvSpPr>
        <p:spPr>
          <a:xfrm>
            <a:off x="7169727" y="969267"/>
            <a:ext cx="4738255" cy="20044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 Vẻ đẹp và số phận của người phụ nữ dưới chế độ phong kiến được thể hiện như thế nào qua “Chuyện người con gái Nam Xương” và các trích đoạn của Truyện Kiều</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632079" y="1648691"/>
            <a:ext cx="6096000" cy="1200329"/>
          </a:xfrm>
          <a:prstGeom prst="rect">
            <a:avLst/>
          </a:prstGeom>
        </p:spPr>
        <p:txBody>
          <a:bodyPr>
            <a:spAutoFit/>
          </a:bodyPr>
          <a:lstStyle/>
          <a:p>
            <a:r>
              <a:rPr lang="en-US" sz="2400" b="1" dirty="0">
                <a:solidFill>
                  <a:srgbClr val="FF0000"/>
                </a:solidFill>
                <a:latin typeface="Times New Roman" panose="02020603050405020304" pitchFamily="18" charset="0"/>
                <a:ea typeface="Times New Roman" panose="02020603050405020304" pitchFamily="18" charset="0"/>
              </a:rPr>
              <a:t>a. </a:t>
            </a:r>
            <a:r>
              <a:rPr lang="en-US" sz="2400" b="1" dirty="0" err="1">
                <a:solidFill>
                  <a:srgbClr val="FF0000"/>
                </a:solidFill>
                <a:latin typeface="Times New Roman" panose="02020603050405020304" pitchFamily="18" charset="0"/>
                <a:ea typeface="Times New Roman" panose="02020603050405020304" pitchFamily="18" charset="0"/>
              </a:rPr>
              <a:t>Vẻ</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đẹp</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của</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người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phụ</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nữ</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dưới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chế</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độ</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phong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kiến</a:t>
            </a:r>
            <a:r>
              <a:rPr lang="en-US" sz="2400" b="1" dirty="0">
                <a:solidFill>
                  <a:srgbClr val="FF0000"/>
                </a:solidFill>
                <a:latin typeface="Times New Roman" panose="02020603050405020304" pitchFamily="18" charset="0"/>
                <a:ea typeface="Times New Roman" panose="02020603050405020304" pitchFamily="18" charset="0"/>
              </a:rPr>
              <a:t>:</a:t>
            </a:r>
            <a:br>
              <a:rPr lang="en-US" sz="2400" b="1" dirty="0">
                <a:solidFill>
                  <a:srgbClr val="FF0000"/>
                </a:solidFill>
                <a:latin typeface="Times New Roman" panose="02020603050405020304" pitchFamily="18" charset="0"/>
                <a:ea typeface="Times New Roman" panose="02020603050405020304" pitchFamily="18" charset="0"/>
              </a:rPr>
            </a:br>
            <a:endParaRPr lang="en-US" sz="2400" b="1" dirty="0">
              <a:solidFill>
                <a:srgbClr val="FF0000"/>
              </a:solidFill>
            </a:endParaRPr>
          </a:p>
        </p:txBody>
      </p:sp>
      <p:sp>
        <p:nvSpPr>
          <p:cNvPr id="7" name="Rectangle 6"/>
          <p:cNvSpPr/>
          <p:nvPr/>
        </p:nvSpPr>
        <p:spPr>
          <a:xfrm>
            <a:off x="332509" y="2451703"/>
            <a:ext cx="11575473" cy="4524315"/>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nết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Nương</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tuyệt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tuyệt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chứng</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thương</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kính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chồng</a:t>
            </a:r>
            <a:r>
              <a:rPr lang="en-US" sz="2400" dirty="0">
                <a:latin typeface="Times New Roman" panose="02020603050405020304" pitchFamily="18" charset="0"/>
                <a:ea typeface="Times New Roman" panose="02020603050405020304" pitchFamily="18" charset="0"/>
              </a:rPr>
              <a:t>-&gt;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thuỷ</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chung</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dâu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rPr>
              <a:t> con.</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trọng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lấy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rửa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nỗi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minh </a:t>
            </a:r>
            <a:r>
              <a:rPr lang="en-US" sz="2400" dirty="0" err="1">
                <a:latin typeface="Times New Roman" panose="02020603050405020304" pitchFamily="18" charset="0"/>
                <a:ea typeface="Times New Roman" panose="02020603050405020304" pitchFamily="18" charset="0"/>
              </a:rPr>
              <a:t>oan</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giàu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bao</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Vũ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thuỷ</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cung</a:t>
            </a:r>
            <a:r>
              <a:rPr lang="en-US" sz="2400" dirty="0">
                <a:latin typeface="Times New Roman" panose="02020603050405020304" pitchFamily="18" charset="0"/>
                <a:ea typeface="Times New Roman" panose="02020603050405020304" pitchFamily="18" charset="0"/>
              </a:rPr>
              <a:t> song </a:t>
            </a:r>
            <a:r>
              <a:rPr lang="en-US" sz="2400" dirty="0" err="1">
                <a:latin typeface="Times New Roman" panose="02020603050405020304" pitchFamily="18" charset="0"/>
                <a:ea typeface="Times New Roman" panose="02020603050405020304" pitchFamily="18" charset="0"/>
              </a:rPr>
              <a:t>vẫn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chồng</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gia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quê</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hương</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giàu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rPr>
              <a:t> hi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hiếu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thuỷ</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lỏng</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lầu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Thúy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cha </a:t>
            </a:r>
            <a:r>
              <a:rPr lang="en-US" sz="2400" dirty="0" err="1">
                <a:latin typeface="Times New Roman" panose="02020603050405020304" pitchFamily="18" charset="0"/>
                <a:ea typeface="Times New Roman" panose="02020603050405020304" pitchFamily="18" charset="0"/>
              </a:rPr>
              <a:t>mẹ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lo </a:t>
            </a:r>
            <a:r>
              <a:rPr lang="en-US" sz="2400" dirty="0" err="1">
                <a:latin typeface="Times New Roman" panose="02020603050405020304" pitchFamily="18" charset="0"/>
                <a:ea typeface="Times New Roman" panose="02020603050405020304" pitchFamily="18" charset="0"/>
              </a:rPr>
              <a:t>lắng</a:t>
            </a:r>
            <a:r>
              <a:rPr lang="en-US" sz="2400" dirty="0">
                <a:latin typeface="Times New Roman" panose="02020603050405020304" pitchFamily="18" charset="0"/>
                <a:ea typeface="Times New Roman" panose="02020603050405020304" pitchFamily="18" charset="0"/>
              </a:rPr>
              <a:t>, day </a:t>
            </a:r>
            <a:r>
              <a:rPr lang="en-US" sz="2400" dirty="0" err="1">
                <a:latin typeface="Times New Roman" panose="02020603050405020304" pitchFamily="18" charset="0"/>
                <a:ea typeface="Times New Roman" panose="02020603050405020304" pitchFamily="18" charset="0"/>
              </a:rPr>
              <a:t>dứt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hận.v.v</a:t>
            </a:r>
            <a:r>
              <a:rPr lang="en-US" sz="2400" dirty="0">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312601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3" name="Rectangle 2"/>
          <p:cNvSpPr/>
          <p:nvPr/>
        </p:nvSpPr>
        <p:spPr>
          <a:xfrm>
            <a:off x="741849" y="2235047"/>
            <a:ext cx="10178779" cy="1938992"/>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Chịu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đắng</a:t>
            </a:r>
            <a:r>
              <a:rPr lang="en-US" sz="2400" dirty="0">
                <a:latin typeface="Times New Roman" panose="02020603050405020304" pitchFamily="18" charset="0"/>
                <a:ea typeface="Times New Roman" panose="02020603050405020304" pitchFamily="18" charset="0"/>
              </a:rPr>
              <a:t> cay, </a:t>
            </a:r>
            <a:r>
              <a:rPr lang="en-US" sz="2400" dirty="0" err="1">
                <a:latin typeface="Times New Roman" panose="02020603050405020304" pitchFamily="18" charset="0"/>
                <a:ea typeface="Times New Roman" panose="02020603050405020304" pitchFamily="18" charset="0"/>
              </a:rPr>
              <a:t>tủi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lênh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đênh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chìm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nổi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món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đổi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quê</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buồn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tủi</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nỗi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minh </a:t>
            </a:r>
            <a:r>
              <a:rPr lang="en-US" sz="2400" dirty="0" err="1">
                <a:latin typeface="Times New Roman" panose="02020603050405020304" pitchFamily="18" charset="0"/>
                <a:ea typeface="Times New Roman" panose="02020603050405020304" pitchFamily="18" charset="0"/>
              </a:rPr>
              <a:t>oan</a:t>
            </a:r>
            <a:r>
              <a:rPr lang="en-US" sz="2400" dirty="0">
                <a:latin typeface="Times New Roman" panose="02020603050405020304" pitchFamily="18" charset="0"/>
                <a:ea typeface="Times New Roman" panose="02020603050405020304" pitchFamily="18" charset="0"/>
              </a:rPr>
              <a:t>-&gt; </a:t>
            </a:r>
            <a:r>
              <a:rPr lang="en-US" sz="2400" dirty="0" err="1">
                <a:latin typeface="Times New Roman" panose="02020603050405020304" pitchFamily="18" charset="0"/>
                <a:ea typeface="Times New Roman" panose="02020603050405020304" pitchFamily="18" charset="0"/>
              </a:rPr>
              <a:t>nàng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đẩy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đường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thoát</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a:t>
            </a:r>
            <a:endParaRPr lang="en-US" sz="2400" dirty="0"/>
          </a:p>
        </p:txBody>
      </p:sp>
      <p:sp>
        <p:nvSpPr>
          <p:cNvPr id="4" name="Rectangle 3"/>
          <p:cNvSpPr/>
          <p:nvPr/>
        </p:nvSpPr>
        <p:spPr>
          <a:xfrm>
            <a:off x="474449" y="886691"/>
            <a:ext cx="9057478" cy="461665"/>
          </a:xfrm>
          <a:prstGeom prst="rect">
            <a:avLst/>
          </a:prstGeom>
        </p:spPr>
        <p:txBody>
          <a:bodyPr wrap="square">
            <a:spAutoFit/>
          </a:bodyPr>
          <a:lstStyle/>
          <a:p>
            <a:r>
              <a:rPr lang="en-US" sz="2400" b="1" dirty="0">
                <a:solidFill>
                  <a:srgbClr val="FF0000"/>
                </a:solidFill>
                <a:latin typeface="Times New Roman" panose="02020603050405020304" pitchFamily="18" charset="0"/>
                <a:ea typeface="Times New Roman" panose="02020603050405020304" pitchFamily="18" charset="0"/>
              </a:rPr>
              <a:t>II. </a:t>
            </a:r>
            <a:r>
              <a:rPr lang="en-US" sz="2400" b="1" dirty="0" err="1">
                <a:solidFill>
                  <a:srgbClr val="FF0000"/>
                </a:solidFill>
                <a:latin typeface="Times New Roman" panose="02020603050405020304" pitchFamily="18" charset="0"/>
                <a:ea typeface="Times New Roman" panose="02020603050405020304" pitchFamily="18" charset="0"/>
              </a:rPr>
              <a:t>Vẻ</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đẹp</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và</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số</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phận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của</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người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phụ</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nữ</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dưới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chế</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độ</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phong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kiến</a:t>
            </a:r>
            <a:endParaRPr lang="en-US" sz="2400" dirty="0">
              <a:solidFill>
                <a:srgbClr val="FF0000"/>
              </a:solidFill>
            </a:endParaRPr>
          </a:p>
        </p:txBody>
      </p:sp>
      <p:sp>
        <p:nvSpPr>
          <p:cNvPr id="6" name="Rectangle 5"/>
          <p:cNvSpPr/>
          <p:nvPr/>
        </p:nvSpPr>
        <p:spPr>
          <a:xfrm>
            <a:off x="603943" y="1461562"/>
            <a:ext cx="7500539" cy="830997"/>
          </a:xfrm>
          <a:prstGeom prst="rect">
            <a:avLst/>
          </a:prstGeom>
        </p:spPr>
        <p:txBody>
          <a:bodyPr wrap="square">
            <a:spAutoFit/>
          </a:bodyPr>
          <a:lstStyle/>
          <a:p>
            <a:r>
              <a:rPr lang="en-US" sz="2400" b="1" dirty="0">
                <a:solidFill>
                  <a:srgbClr val="FF0000"/>
                </a:solidFill>
                <a:latin typeface="Times New Roman" panose="02020603050405020304" pitchFamily="18" charset="0"/>
                <a:ea typeface="Times New Roman" panose="02020603050405020304" pitchFamily="18" charset="0"/>
              </a:rPr>
              <a:t>b. </a:t>
            </a:r>
            <a:r>
              <a:rPr lang="en-US" sz="2400" b="1" dirty="0" err="1">
                <a:solidFill>
                  <a:srgbClr val="FF0000"/>
                </a:solidFill>
                <a:latin typeface="Times New Roman" panose="02020603050405020304" pitchFamily="18" charset="0"/>
                <a:ea typeface="Times New Roman" panose="02020603050405020304" pitchFamily="18" charset="0"/>
              </a:rPr>
              <a:t>Số</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phận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của</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người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phụ</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nữ</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dưới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chế</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độ</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phong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kiến</a:t>
            </a:r>
            <a:r>
              <a:rPr lang="en-US" sz="2400" b="1" dirty="0">
                <a:solidFill>
                  <a:srgbClr val="FF0000"/>
                </a:solidFill>
                <a:latin typeface="Times New Roman" panose="02020603050405020304" pitchFamily="18" charset="0"/>
                <a:ea typeface="Times New Roman" panose="02020603050405020304" pitchFamily="18" charset="0"/>
              </a:rPr>
              <a:t>:</a:t>
            </a:r>
            <a:br>
              <a:rPr lang="en-US" sz="2400" dirty="0">
                <a:solidFill>
                  <a:srgbClr val="FF0000"/>
                </a:solidFill>
                <a:latin typeface="Times New Roman" panose="02020603050405020304" pitchFamily="18" charset="0"/>
                <a:ea typeface="Times New Roman" panose="02020603050405020304" pitchFamily="18" charset="0"/>
              </a:rPr>
            </a:br>
            <a:endParaRPr lang="en-US" sz="2400" dirty="0"/>
          </a:p>
        </p:txBody>
      </p:sp>
      <p:pic>
        <p:nvPicPr>
          <p:cNvPr id="7"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5555327"/>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08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1524000" y="0"/>
            <a:ext cx="9144000" cy="1524000"/>
          </a:xfrm>
        </p:spPr>
        <p:txBody>
          <a:bodyPr/>
          <a:lstStyle/>
          <a:p>
            <a:pPr algn="l" eaLnBrk="1" hangingPunct="1"/>
            <a:r>
              <a:rPr lang="en-US" altLang="en-US" sz="3600" b="1" u="sng">
                <a:solidFill>
                  <a:srgbClr val="FF0000"/>
                </a:solidFill>
                <a:latin typeface="Times New Roman" panose="02020603050405020304" pitchFamily="18" charset="0"/>
              </a:rPr>
              <a:t>Nhóm 2</a:t>
            </a:r>
            <a:r>
              <a:rPr lang="en-US" altLang="en-US" sz="3600">
                <a:latin typeface="Times New Roman" panose="02020603050405020304" pitchFamily="18" charset="0"/>
              </a:rPr>
              <a:t>: Cảm nhận  về bộ mặt của giai cấp thống trị PK qua các TPVHTĐVN lớp 9 đã học.</a:t>
            </a:r>
          </a:p>
        </p:txBody>
      </p:sp>
      <p:sp>
        <p:nvSpPr>
          <p:cNvPr id="212995" name="Rectangle 3"/>
          <p:cNvSpPr>
            <a:spLocks noGrp="1" noChangeArrowheads="1"/>
          </p:cNvSpPr>
          <p:nvPr>
            <p:ph type="body" idx="1"/>
          </p:nvPr>
        </p:nvSpPr>
        <p:spPr>
          <a:xfrm>
            <a:off x="1524000" y="1600200"/>
            <a:ext cx="9144000" cy="5257800"/>
          </a:xfrm>
        </p:spPr>
        <p:txBody>
          <a:bodyPr/>
          <a:lstStyle/>
          <a:p>
            <a:pPr eaLnBrk="1" hangingPunct="1">
              <a:buFontTx/>
              <a:buNone/>
            </a:pPr>
            <a:r>
              <a:rPr lang="en-US" altLang="en-US" sz="3600"/>
              <a:t>- Sống xa hoa, đục khoét nhân dân, </a:t>
            </a:r>
          </a:p>
          <a:p>
            <a:pPr eaLnBrk="1" hangingPunct="1">
              <a:buFontTx/>
              <a:buNone/>
            </a:pPr>
            <a:r>
              <a:rPr lang="en-US" altLang="en-US" sz="3600"/>
              <a:t>làm nhân dân điêu đứng khổ sở.(Chuyện…)</a:t>
            </a:r>
          </a:p>
          <a:p>
            <a:pPr eaLnBrk="1" hangingPunct="1">
              <a:buFontTx/>
              <a:buChar char="-"/>
            </a:pPr>
            <a:r>
              <a:rPr lang="en-US" altLang="en-US" sz="3600"/>
              <a:t>Hèn nhát, đầu hàng, bán nước, chạy theo</a:t>
            </a:r>
          </a:p>
          <a:p>
            <a:pPr eaLnBrk="1" hangingPunct="1">
              <a:buFontTx/>
              <a:buNone/>
            </a:pPr>
            <a:r>
              <a:rPr lang="en-US" altLang="en-US" sz="3600"/>
              <a:t>giặc một cách nhục nhã( Hoàng Lê…chí)</a:t>
            </a:r>
          </a:p>
          <a:p>
            <a:pPr eaLnBrk="1" hangingPunct="1">
              <a:buFontTx/>
              <a:buChar char="-"/>
            </a:pPr>
            <a:r>
              <a:rPr lang="en-US" altLang="en-US" sz="3600"/>
              <a:t>Giả dối, bất nhân, vì tiền mà tán tận lương</a:t>
            </a:r>
          </a:p>
          <a:p>
            <a:pPr eaLnBrk="1" hangingPunct="1">
              <a:buFontTx/>
              <a:buNone/>
            </a:pPr>
            <a:r>
              <a:rPr lang="en-US" altLang="en-US" sz="3600"/>
              <a:t>tâm ( Truyện Kiều)</a:t>
            </a:r>
          </a:p>
        </p:txBody>
      </p:sp>
    </p:spTree>
    <p:extLst>
      <p:ext uri="{BB962C8B-B14F-4D97-AF65-F5344CB8AC3E}">
        <p14:creationId xmlns:p14="http://schemas.microsoft.com/office/powerpoint/2010/main" val="1069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diamond(in)">
                                      <p:cBhvr>
                                        <p:cTn id="7" dur="2000"/>
                                        <p:tgtEl>
                                          <p:spTgt spid="212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12995">
                                            <p:txEl>
                                              <p:pRg st="0" end="0"/>
                                            </p:txEl>
                                          </p:spTgt>
                                        </p:tgtEl>
                                        <p:attrNameLst>
                                          <p:attrName>style.visibility</p:attrName>
                                        </p:attrNameLst>
                                      </p:cBhvr>
                                      <p:to>
                                        <p:strVal val="visible"/>
                                      </p:to>
                                    </p:set>
                                    <p:animEffect transition="in" filter="diamond(in)">
                                      <p:cBhvr>
                                        <p:cTn id="12" dur="2000"/>
                                        <p:tgtEl>
                                          <p:spTgt spid="212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2995">
                                            <p:txEl>
                                              <p:pRg st="1" end="1"/>
                                            </p:txEl>
                                          </p:spTgt>
                                        </p:tgtEl>
                                        <p:attrNameLst>
                                          <p:attrName>style.visibility</p:attrName>
                                        </p:attrNameLst>
                                      </p:cBhvr>
                                      <p:to>
                                        <p:strVal val="visible"/>
                                      </p:to>
                                    </p:set>
                                    <p:animEffect transition="in" filter="diamond(in)">
                                      <p:cBhvr>
                                        <p:cTn id="17" dur="2000"/>
                                        <p:tgtEl>
                                          <p:spTgt spid="2129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12995">
                                            <p:txEl>
                                              <p:pRg st="2" end="2"/>
                                            </p:txEl>
                                          </p:spTgt>
                                        </p:tgtEl>
                                        <p:attrNameLst>
                                          <p:attrName>style.visibility</p:attrName>
                                        </p:attrNameLst>
                                      </p:cBhvr>
                                      <p:to>
                                        <p:strVal val="visible"/>
                                      </p:to>
                                    </p:set>
                                    <p:animEffect transition="in" filter="diamond(in)">
                                      <p:cBhvr>
                                        <p:cTn id="22" dur="2000"/>
                                        <p:tgtEl>
                                          <p:spTgt spid="2129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2995">
                                            <p:txEl>
                                              <p:pRg st="3" end="3"/>
                                            </p:txEl>
                                          </p:spTgt>
                                        </p:tgtEl>
                                        <p:attrNameLst>
                                          <p:attrName>style.visibility</p:attrName>
                                        </p:attrNameLst>
                                      </p:cBhvr>
                                      <p:to>
                                        <p:strVal val="visible"/>
                                      </p:to>
                                    </p:set>
                                    <p:animEffect transition="in" filter="diamond(in)">
                                      <p:cBhvr>
                                        <p:cTn id="27" dur="2000"/>
                                        <p:tgtEl>
                                          <p:spTgt spid="2129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12995">
                                            <p:txEl>
                                              <p:pRg st="4" end="4"/>
                                            </p:txEl>
                                          </p:spTgt>
                                        </p:tgtEl>
                                        <p:attrNameLst>
                                          <p:attrName>style.visibility</p:attrName>
                                        </p:attrNameLst>
                                      </p:cBhvr>
                                      <p:to>
                                        <p:strVal val="visible"/>
                                      </p:to>
                                    </p:set>
                                    <p:animEffect transition="in" filter="diamond(in)">
                                      <p:cBhvr>
                                        <p:cTn id="32" dur="2000"/>
                                        <p:tgtEl>
                                          <p:spTgt spid="2129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12995">
                                            <p:txEl>
                                              <p:pRg st="5" end="5"/>
                                            </p:txEl>
                                          </p:spTgt>
                                        </p:tgtEl>
                                        <p:attrNameLst>
                                          <p:attrName>style.visibility</p:attrName>
                                        </p:attrNameLst>
                                      </p:cBhvr>
                                      <p:to>
                                        <p:strVal val="visible"/>
                                      </p:to>
                                    </p:set>
                                    <p:animEffect transition="in" filter="diamond(in)">
                                      <p:cBhvr>
                                        <p:cTn id="37" dur="2000"/>
                                        <p:tgtEl>
                                          <p:spTgt spid="2129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3" name="Rectangle 2"/>
          <p:cNvSpPr/>
          <p:nvPr/>
        </p:nvSpPr>
        <p:spPr>
          <a:xfrm>
            <a:off x="125564" y="1044447"/>
            <a:ext cx="7991290" cy="461665"/>
          </a:xfrm>
          <a:prstGeom prst="rect">
            <a:avLst/>
          </a:prstGeom>
        </p:spPr>
        <p:txBody>
          <a:bodyPr wrap="none">
            <a:spAutoFit/>
          </a:bodyPr>
          <a:lstStyle/>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III.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Bộ</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mặt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xấu</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xa</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thối</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nát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g/</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cấp</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thống</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trị</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XHPK:</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340436" y="1041462"/>
            <a:ext cx="3740728" cy="1396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Bộ</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mặt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xấu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xa</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thối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nát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của</a:t>
            </a:r>
            <a:r>
              <a:rPr lang="en-US" sz="2400" b="1" dirty="0">
                <a:solidFill>
                  <a:srgbClr val="C00000"/>
                </a:solidFill>
                <a:latin typeface="Times New Roman" panose="02020603050405020304" pitchFamily="18" charset="0"/>
                <a:cs typeface="Times New Roman" panose="02020603050405020304" pitchFamily="18" charset="0"/>
              </a:rPr>
              <a:t> g/</a:t>
            </a:r>
            <a:r>
              <a:rPr lang="en-US" sz="2400" b="1" dirty="0" err="1">
                <a:solidFill>
                  <a:srgbClr val="C00000"/>
                </a:solidFill>
                <a:latin typeface="Times New Roman" panose="02020603050405020304" pitchFamily="18" charset="0"/>
                <a:cs typeface="Times New Roman" panose="02020603050405020304" pitchFamily="18" charset="0"/>
              </a:rPr>
              <a:t>cấp</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thống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trị</a:t>
            </a:r>
            <a:r>
              <a:rPr lang="en-US" sz="2400" b="1" dirty="0">
                <a:solidFill>
                  <a:srgbClr val="C00000"/>
                </a:solidFill>
                <a:latin typeface="Times New Roman" panose="02020603050405020304" pitchFamily="18" charset="0"/>
                <a:cs typeface="Times New Roman" panose="02020603050405020304" pitchFamily="18" charset="0"/>
              </a:rPr>
              <a:t> , </a:t>
            </a:r>
            <a:r>
              <a:rPr lang="en-US" sz="2400" b="1" dirty="0" err="1">
                <a:solidFill>
                  <a:srgbClr val="C00000"/>
                </a:solidFill>
                <a:latin typeface="Times New Roman" panose="02020603050405020304" pitchFamily="18" charset="0"/>
                <a:cs typeface="Times New Roman" panose="02020603050405020304" pitchFamily="18" charset="0"/>
              </a:rPr>
              <a:t>của</a:t>
            </a:r>
            <a:r>
              <a:rPr lang="en-US" sz="2400" b="1" dirty="0">
                <a:solidFill>
                  <a:srgbClr val="C00000"/>
                </a:solidFill>
                <a:latin typeface="Times New Roman" panose="02020603050405020304" pitchFamily="18" charset="0"/>
                <a:cs typeface="Times New Roman" panose="02020603050405020304" pitchFamily="18" charset="0"/>
              </a:rPr>
              <a:t> XHPK </a:t>
            </a:r>
            <a:r>
              <a:rPr lang="en-US" sz="2400" b="1" dirty="0" err="1">
                <a:solidFill>
                  <a:srgbClr val="C00000"/>
                </a:solidFill>
                <a:latin typeface="Times New Roman" panose="02020603050405020304" pitchFamily="18" charset="0"/>
                <a:cs typeface="Times New Roman" panose="02020603050405020304" pitchFamily="18" charset="0"/>
              </a:rPr>
              <a:t>hiện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lên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ntn</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4454" y="1659390"/>
            <a:ext cx="7772400" cy="378565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-&gt;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yếu</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cướp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a:t>
            </a:r>
            <a:r>
              <a:rPr lang="en-US" sz="2400" dirty="0">
                <a:latin typeface="Times New Roman" panose="02020603050405020304" pitchFamily="18" charset="0"/>
                <a:cs typeface="Times New Roman" panose="02020603050405020304" pitchFamily="18" charset="0"/>
              </a:rPr>
              <a:t>.-&gt;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than </a:t>
            </a:r>
            <a:r>
              <a:rPr lang="en-US" sz="2400" dirty="0" err="1">
                <a:latin typeface="Times New Roman" panose="02020603050405020304" pitchFamily="18" charset="0"/>
                <a:cs typeface="Times New Roman" panose="02020603050405020304" pitchFamily="18" charset="0"/>
              </a:rPr>
              <a:t>khốn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chúa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Chiêu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cõng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cắn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hèn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sợ</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sẵn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sàng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bè</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lũ</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cướp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6"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86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315396" y="999898"/>
            <a:ext cx="5196038" cy="461665"/>
          </a:xfrm>
          <a:prstGeom prst="rect">
            <a:avLst/>
          </a:prstGeom>
        </p:spPr>
        <p:txBody>
          <a:bodyPr wrap="none">
            <a:spAutoFit/>
          </a:bodyPr>
          <a:lstStyle/>
          <a:p>
            <a:pPr>
              <a:spcAft>
                <a:spcPts val="0"/>
              </a:spcAft>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IV.Phân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tích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tượng</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770909" y="1828800"/>
            <a:ext cx="5985164" cy="14685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Thảo</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nhóm</a:t>
            </a:r>
            <a:r>
              <a:rPr lang="en-US" sz="2400" b="1" dirty="0">
                <a:solidFill>
                  <a:srgbClr val="C00000"/>
                </a:solidFill>
                <a:latin typeface="Times New Roman" panose="02020603050405020304" pitchFamily="18" charset="0"/>
                <a:cs typeface="Times New Roman" panose="02020603050405020304" pitchFamily="18" charset="0"/>
              </a:rPr>
              <a:t> </a:t>
            </a:r>
          </a:p>
          <a:p>
            <a:r>
              <a:rPr lang="en-US" sz="2400" dirty="0" err="1">
                <a:solidFill>
                  <a:srgbClr val="C00000"/>
                </a:solidFill>
                <a:latin typeface="Times New Roman" panose="02020603050405020304" pitchFamily="18" charset="0"/>
                <a:cs typeface="Times New Roman" panose="02020603050405020304" pitchFamily="18" charset="0"/>
              </a:rPr>
              <a:t>Nhóm</a:t>
            </a:r>
            <a:r>
              <a:rPr lang="en-US" sz="2400" dirty="0">
                <a:solidFill>
                  <a:srgbClr val="C00000"/>
                </a:solidFill>
                <a:latin typeface="Times New Roman" panose="02020603050405020304" pitchFamily="18" charset="0"/>
                <a:cs typeface="Times New Roman" panose="02020603050405020304" pitchFamily="18" charset="0"/>
              </a:rPr>
              <a:t> 1, 2: </a:t>
            </a:r>
            <a:r>
              <a:rPr lang="en-US" sz="2400" dirty="0" err="1">
                <a:solidFill>
                  <a:srgbClr val="C00000"/>
                </a:solidFill>
                <a:latin typeface="Times New Roman" panose="02020603050405020304" pitchFamily="18" charset="0"/>
                <a:cs typeface="Times New Roman" panose="02020603050405020304" pitchFamily="18" charset="0"/>
              </a:rPr>
              <a:t>hình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tượng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Quang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Trung</a:t>
            </a:r>
            <a:endParaRPr lang="en-US" sz="2400" dirty="0">
              <a:solidFill>
                <a:srgbClr val="C00000"/>
              </a:solidFill>
              <a:latin typeface="Times New Roman" panose="02020603050405020304" pitchFamily="18" charset="0"/>
              <a:cs typeface="Times New Roman" panose="02020603050405020304" pitchFamily="18" charset="0"/>
            </a:endParaRPr>
          </a:p>
          <a:p>
            <a:r>
              <a:rPr lang="en-US" sz="2400" dirty="0" err="1">
                <a:solidFill>
                  <a:srgbClr val="C00000"/>
                </a:solidFill>
                <a:latin typeface="Times New Roman" panose="02020603050405020304" pitchFamily="18" charset="0"/>
                <a:cs typeface="Times New Roman" panose="02020603050405020304" pitchFamily="18" charset="0"/>
              </a:rPr>
              <a:t>Nhóm</a:t>
            </a:r>
            <a:r>
              <a:rPr lang="en-US" sz="2400" dirty="0">
                <a:solidFill>
                  <a:srgbClr val="C00000"/>
                </a:solidFill>
                <a:latin typeface="Times New Roman" panose="02020603050405020304" pitchFamily="18" charset="0"/>
                <a:cs typeface="Times New Roman" panose="02020603050405020304" pitchFamily="18" charset="0"/>
              </a:rPr>
              <a:t> 3: </a:t>
            </a:r>
            <a:r>
              <a:rPr lang="en-US" sz="2400" dirty="0" err="1">
                <a:solidFill>
                  <a:srgbClr val="C00000"/>
                </a:solidFill>
                <a:latin typeface="Times New Roman" panose="02020603050405020304" pitchFamily="18" charset="0"/>
                <a:cs typeface="Times New Roman" panose="02020603050405020304" pitchFamily="18" charset="0"/>
              </a:rPr>
              <a:t>Lục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Vân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Tiên</a:t>
            </a:r>
            <a:br>
              <a:rPr lang="en-US" sz="2400" dirty="0">
                <a:solidFill>
                  <a:srgbClr val="C00000"/>
                </a:solidFill>
                <a:latin typeface="Times New Roman" panose="02020603050405020304" pitchFamily="18" charset="0"/>
                <a:cs typeface="Times New Roman" panose="02020603050405020304" pitchFamily="18" charset="0"/>
              </a:rPr>
            </a:br>
            <a:endParaRPr lang="en-US" sz="2400" dirty="0">
              <a:solidFill>
                <a:srgbClr val="C00000"/>
              </a:solidFill>
              <a:latin typeface="Times New Roman" panose="02020603050405020304" pitchFamily="18" charset="0"/>
              <a:cs typeface="Times New Roman" panose="02020603050405020304" pitchFamily="18" charset="0"/>
            </a:endParaRPr>
          </a:p>
        </p:txBody>
      </p:sp>
      <p:pic>
        <p:nvPicPr>
          <p:cNvPr id="5"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27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1676400" y="228600"/>
            <a:ext cx="8763000" cy="6477000"/>
          </a:xfrm>
        </p:spPr>
        <p:txBody>
          <a:bodyPr/>
          <a:lstStyle/>
          <a:p>
            <a:pPr eaLnBrk="1" hangingPunct="1">
              <a:lnSpc>
                <a:spcPct val="80000"/>
              </a:lnSpc>
              <a:buFontTx/>
              <a:buNone/>
            </a:pPr>
            <a:r>
              <a:rPr lang="en-US" altLang="en-US" b="1" u="sng">
                <a:solidFill>
                  <a:srgbClr val="FF0000"/>
                </a:solidFill>
                <a:latin typeface="Times New Roman" panose="02020603050405020304" pitchFamily="18" charset="0"/>
              </a:rPr>
              <a:t>Nhóm 3</a:t>
            </a:r>
            <a:r>
              <a:rPr lang="en-US" altLang="en-US">
                <a:solidFill>
                  <a:srgbClr val="FF0000"/>
                </a:solidFill>
                <a:latin typeface="Times New Roman" panose="02020603050405020304" pitchFamily="18" charset="0"/>
              </a:rPr>
              <a:t>: Cảm nhận về:</a:t>
            </a:r>
          </a:p>
          <a:p>
            <a:pPr eaLnBrk="1" hangingPunct="1">
              <a:lnSpc>
                <a:spcPct val="80000"/>
              </a:lnSpc>
              <a:buFontTx/>
              <a:buNone/>
            </a:pPr>
            <a:r>
              <a:rPr lang="en-US" altLang="en-US">
                <a:solidFill>
                  <a:srgbClr val="FF0000"/>
                </a:solidFill>
                <a:latin typeface="Times New Roman" panose="02020603050405020304" pitchFamily="18" charset="0"/>
              </a:rPr>
              <a:t>* Hình tượng Nguyễn Huệ:</a:t>
            </a:r>
          </a:p>
          <a:p>
            <a:pPr eaLnBrk="1" hangingPunct="1">
              <a:lnSpc>
                <a:spcPct val="80000"/>
              </a:lnSpc>
              <a:buFontTx/>
              <a:buChar char="-"/>
            </a:pPr>
            <a:r>
              <a:rPr lang="en-US" altLang="en-US">
                <a:latin typeface="Times New Roman" panose="02020603050405020304" pitchFamily="18" charset="0"/>
              </a:rPr>
              <a:t>Yêu nước nồng nàn, quyết tâm đánh đuổi giặc ngoại xâm cứu nước, cứu dân;</a:t>
            </a:r>
          </a:p>
          <a:p>
            <a:pPr eaLnBrk="1" hangingPunct="1">
              <a:lnSpc>
                <a:spcPct val="80000"/>
              </a:lnSpc>
              <a:buFontTx/>
              <a:buNone/>
            </a:pPr>
            <a:r>
              <a:rPr lang="en-US" altLang="en-US">
                <a:latin typeface="Times New Roman" panose="02020603050405020304" pitchFamily="18" charset="0"/>
              </a:rPr>
              <a:t>- Tài trí, dũng mãnh, quyết đoán,</a:t>
            </a:r>
          </a:p>
          <a:p>
            <a:pPr eaLnBrk="1" hangingPunct="1">
              <a:lnSpc>
                <a:spcPct val="80000"/>
              </a:lnSpc>
              <a:buFontTx/>
              <a:buNone/>
            </a:pPr>
            <a:r>
              <a:rPr lang="en-US" altLang="en-US">
                <a:latin typeface="Times New Roman" panose="02020603050405020304" pitchFamily="18" charset="0"/>
              </a:rPr>
              <a:t>- Trí tuệ sáng suốt, nhìn xa trông rộng</a:t>
            </a:r>
          </a:p>
          <a:p>
            <a:pPr eaLnBrk="1" hangingPunct="1">
              <a:lnSpc>
                <a:spcPct val="80000"/>
              </a:lnSpc>
              <a:buFontTx/>
              <a:buNone/>
            </a:pPr>
            <a:r>
              <a:rPr lang="en-US" altLang="en-US">
                <a:latin typeface="Times New Roman" panose="02020603050405020304" pitchFamily="18" charset="0"/>
              </a:rPr>
              <a:t>- Tài dụng binh như thần: hành binh thần tốc, chỉ huy quân sĩ trực tiếp chiến đấu và chiến thắng, đại phá quân Thanh mùa xuân Kỉ Dậu.</a:t>
            </a:r>
          </a:p>
          <a:p>
            <a:pPr eaLnBrk="1" hangingPunct="1">
              <a:lnSpc>
                <a:spcPct val="80000"/>
              </a:lnSpc>
              <a:buFontTx/>
              <a:buNone/>
            </a:pPr>
            <a:r>
              <a:rPr lang="en-US" altLang="en-US">
                <a:latin typeface="Times New Roman" panose="02020603050405020304" pitchFamily="18" charset="0"/>
              </a:rPr>
              <a:t> -&gt; Đó là người anh hùng thể hiên sức mạnh của dân tộc, nhân vật lịch sử kiệt xuất được khắc họa trung thực trong một tác phẩm văn học trung đại.</a:t>
            </a:r>
          </a:p>
        </p:txBody>
      </p:sp>
    </p:spTree>
    <p:extLst>
      <p:ext uri="{BB962C8B-B14F-4D97-AF65-F5344CB8AC3E}">
        <p14:creationId xmlns:p14="http://schemas.microsoft.com/office/powerpoint/2010/main" val="373500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diamond(in)">
                                      <p:cBhvr>
                                        <p:cTn id="7" dur="2000"/>
                                        <p:tgtEl>
                                          <p:spTgt spid="215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15043">
                                            <p:txEl>
                                              <p:pRg st="1" end="1"/>
                                            </p:txEl>
                                          </p:spTgt>
                                        </p:tgtEl>
                                        <p:attrNameLst>
                                          <p:attrName>style.visibility</p:attrName>
                                        </p:attrNameLst>
                                      </p:cBhvr>
                                      <p:to>
                                        <p:strVal val="visible"/>
                                      </p:to>
                                    </p:set>
                                    <p:animEffect transition="in" filter="diamond(in)">
                                      <p:cBhvr>
                                        <p:cTn id="12" dur="2000"/>
                                        <p:tgtEl>
                                          <p:spTgt spid="215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5043">
                                            <p:txEl>
                                              <p:pRg st="2" end="2"/>
                                            </p:txEl>
                                          </p:spTgt>
                                        </p:tgtEl>
                                        <p:attrNameLst>
                                          <p:attrName>style.visibility</p:attrName>
                                        </p:attrNameLst>
                                      </p:cBhvr>
                                      <p:to>
                                        <p:strVal val="visible"/>
                                      </p:to>
                                    </p:set>
                                    <p:animEffect transition="in" filter="diamond(in)">
                                      <p:cBhvr>
                                        <p:cTn id="17" dur="2000"/>
                                        <p:tgtEl>
                                          <p:spTgt spid="2150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15043">
                                            <p:txEl>
                                              <p:pRg st="3" end="3"/>
                                            </p:txEl>
                                          </p:spTgt>
                                        </p:tgtEl>
                                        <p:attrNameLst>
                                          <p:attrName>style.visibility</p:attrName>
                                        </p:attrNameLst>
                                      </p:cBhvr>
                                      <p:to>
                                        <p:strVal val="visible"/>
                                      </p:to>
                                    </p:set>
                                    <p:animEffect transition="in" filter="diamond(in)">
                                      <p:cBhvr>
                                        <p:cTn id="22" dur="2000"/>
                                        <p:tgtEl>
                                          <p:spTgt spid="2150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5043">
                                            <p:txEl>
                                              <p:pRg st="4" end="4"/>
                                            </p:txEl>
                                          </p:spTgt>
                                        </p:tgtEl>
                                        <p:attrNameLst>
                                          <p:attrName>style.visibility</p:attrName>
                                        </p:attrNameLst>
                                      </p:cBhvr>
                                      <p:to>
                                        <p:strVal val="visible"/>
                                      </p:to>
                                    </p:set>
                                    <p:animEffect transition="in" filter="diamond(in)">
                                      <p:cBhvr>
                                        <p:cTn id="27" dur="2000"/>
                                        <p:tgtEl>
                                          <p:spTgt spid="2150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15043">
                                            <p:txEl>
                                              <p:pRg st="5" end="5"/>
                                            </p:txEl>
                                          </p:spTgt>
                                        </p:tgtEl>
                                        <p:attrNameLst>
                                          <p:attrName>style.visibility</p:attrName>
                                        </p:attrNameLst>
                                      </p:cBhvr>
                                      <p:to>
                                        <p:strVal val="visible"/>
                                      </p:to>
                                    </p:set>
                                    <p:animEffect transition="in" filter="diamond(in)">
                                      <p:cBhvr>
                                        <p:cTn id="32" dur="2000"/>
                                        <p:tgtEl>
                                          <p:spTgt spid="2150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15043">
                                            <p:txEl>
                                              <p:pRg st="6" end="6"/>
                                            </p:txEl>
                                          </p:spTgt>
                                        </p:tgtEl>
                                        <p:attrNameLst>
                                          <p:attrName>style.visibility</p:attrName>
                                        </p:attrNameLst>
                                      </p:cBhvr>
                                      <p:to>
                                        <p:strVal val="visible"/>
                                      </p:to>
                                    </p:set>
                                    <p:animEffect transition="in" filter="diamond(in)">
                                      <p:cBhvr>
                                        <p:cTn id="37" dur="2000"/>
                                        <p:tgtEl>
                                          <p:spTgt spid="215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315396" y="999898"/>
            <a:ext cx="5196038" cy="461665"/>
          </a:xfrm>
          <a:prstGeom prst="rect">
            <a:avLst/>
          </a:prstGeom>
        </p:spPr>
        <p:txBody>
          <a:bodyPr wrap="none">
            <a:spAutoFit/>
          </a:bodyPr>
          <a:lstStyle/>
          <a:p>
            <a:pPr>
              <a:spcAft>
                <a:spcPts val="0"/>
              </a:spcAft>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IV.Phân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tích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tượng</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49088" y="1877061"/>
            <a:ext cx="10266218" cy="3416320"/>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đoán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tầm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nhìn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rộng</a:t>
            </a:r>
            <a:r>
              <a:rPr lang="en-US" sz="2400" dirty="0">
                <a:latin typeface="Times New Roman" panose="02020603050405020304" pitchFamily="18" charset="0"/>
                <a:ea typeface="Times New Roman" panose="02020603050405020304" pitchFamily="18" charset="0"/>
              </a:rPr>
              <a:t>, ý </a:t>
            </a:r>
            <a:r>
              <a:rPr lang="en-US" sz="2400" dirty="0" err="1">
                <a:latin typeface="Times New Roman" panose="02020603050405020304" pitchFamily="18" charset="0"/>
                <a:ea typeface="Times New Roman" panose="02020603050405020304" pitchFamily="18" charset="0"/>
              </a:rPr>
              <a:t>chí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thắng</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rPr>
              <a:t> minh,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thần</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muồi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chúng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chóng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giã</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nghĩa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oai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lẫm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liệt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&amp;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khởi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nghĩa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dội</a:t>
            </a:r>
            <a:r>
              <a:rPr lang="en-US" sz="2400" dirty="0">
                <a:latin typeface="Times New Roman" panose="02020603050405020304" pitchFamily="18" charset="0"/>
                <a:ea typeface="Times New Roman" panose="02020603050405020304" pitchFamily="18" charset="0"/>
              </a:rPr>
              <a:t>.</a:t>
            </a:r>
            <a:endParaRPr lang="en-US" sz="2400" dirty="0"/>
          </a:p>
        </p:txBody>
      </p:sp>
      <p:sp>
        <p:nvSpPr>
          <p:cNvPr id="5" name="Rectangle 4"/>
          <p:cNvSpPr/>
          <p:nvPr/>
        </p:nvSpPr>
        <p:spPr>
          <a:xfrm>
            <a:off x="849088" y="1461563"/>
            <a:ext cx="6096000" cy="830997"/>
          </a:xfrm>
          <a:prstGeom prst="rect">
            <a:avLst/>
          </a:prstGeom>
        </p:spPr>
        <p:txBody>
          <a:bodyPr>
            <a:spAutoFit/>
          </a:bodyPr>
          <a:lstStyle/>
          <a:p>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Vua</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Quang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 </a:t>
            </a:r>
            <a:r>
              <a:rPr lang="en-US" sz="2400" b="1" dirty="0" err="1">
                <a:solidFill>
                  <a:srgbClr val="FF0000"/>
                </a:solidFill>
                <a:latin typeface="Times New Roman" panose="02020603050405020304" pitchFamily="18" charset="0"/>
                <a:ea typeface="Times New Roman" panose="02020603050405020304" pitchFamily="18" charset="0"/>
              </a:rPr>
              <a:t>Nguyễn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Huệ</a:t>
            </a:r>
            <a:r>
              <a:rPr lang="en-US" sz="2400" b="1" dirty="0">
                <a:solidFill>
                  <a:srgbClr val="FF0000"/>
                </a:solidFill>
                <a:latin typeface="Times New Roman" panose="02020603050405020304" pitchFamily="18" charset="0"/>
                <a:ea typeface="Times New Roman" panose="02020603050405020304" pitchFamily="18" charset="0"/>
              </a:rPr>
              <a:t>-:</a:t>
            </a:r>
            <a:br>
              <a:rPr lang="en-US" sz="2400" dirty="0">
                <a:solidFill>
                  <a:srgbClr val="FF0000"/>
                </a:solidFill>
                <a:latin typeface="Times New Roman" panose="02020603050405020304" pitchFamily="18" charset="0"/>
                <a:ea typeface="Times New Roman" panose="02020603050405020304" pitchFamily="18" charset="0"/>
              </a:rPr>
            </a:br>
            <a:endParaRPr lang="en-US" sz="2400" dirty="0">
              <a:solidFill>
                <a:srgbClr val="FF0000"/>
              </a:solidFill>
            </a:endParaRPr>
          </a:p>
        </p:txBody>
      </p:sp>
      <p:pic>
        <p:nvPicPr>
          <p:cNvPr id="6"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92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body" idx="1"/>
          </p:nvPr>
        </p:nvSpPr>
        <p:spPr>
          <a:xfrm>
            <a:off x="872197" y="152400"/>
            <a:ext cx="10480431" cy="5404338"/>
          </a:xfrm>
        </p:spPr>
        <p:txBody>
          <a:bodyPr/>
          <a:lstStyle/>
          <a:p>
            <a:pPr eaLnBrk="1" hangingPunct="1">
              <a:lnSpc>
                <a:spcPct val="80000"/>
              </a:lnSpc>
            </a:pPr>
            <a:r>
              <a:rPr lang="en-US" altLang="en-US" sz="3600" dirty="0" err="1">
                <a:solidFill>
                  <a:srgbClr val="FF0000"/>
                </a:solidFill>
                <a:latin typeface="Times New Roman" panose="02020603050405020304" pitchFamily="18" charset="0"/>
              </a:rPr>
              <a:t>Nhân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vật</a:t>
            </a:r>
            <a:r>
              <a:rPr lang="en-US" altLang="en-US" sz="3600" dirty="0">
                <a:solidFill>
                  <a:srgbClr val="FF0000"/>
                </a:solidFill>
                <a:latin typeface="Times New Roman" panose="02020603050405020304" pitchFamily="18" charset="0"/>
              </a:rPr>
              <a:t> LVT (LVT </a:t>
            </a:r>
            <a:r>
              <a:rPr lang="en-US" altLang="en-US" sz="3600" dirty="0" err="1">
                <a:solidFill>
                  <a:srgbClr val="FF0000"/>
                </a:solidFill>
                <a:latin typeface="Times New Roman" panose="02020603050405020304" pitchFamily="18" charset="0"/>
              </a:rPr>
              <a:t>cứu</a:t>
            </a:r>
            <a:r>
              <a:rPr lang="en-US" altLang="en-US" sz="3600" dirty="0">
                <a:solidFill>
                  <a:srgbClr val="FF0000"/>
                </a:solidFill>
                <a:latin typeface="Times New Roman" panose="02020603050405020304" pitchFamily="18" charset="0"/>
              </a:rPr>
              <a:t> KNN)</a:t>
            </a:r>
          </a:p>
          <a:p>
            <a:pPr marL="0" indent="0" eaLnBrk="1" hangingPunct="1">
              <a:lnSpc>
                <a:spcPct val="80000"/>
              </a:lnSpc>
              <a:buNone/>
            </a:pPr>
            <a:endParaRPr lang="en-US" altLang="en-US" sz="3600" dirty="0">
              <a:solidFill>
                <a:srgbClr val="FF0000"/>
              </a:solidFill>
              <a:latin typeface="Times New Roman" panose="02020603050405020304" pitchFamily="18" charset="0"/>
            </a:endParaRPr>
          </a:p>
          <a:p>
            <a:pPr eaLnBrk="1" hangingPunct="1">
              <a:lnSpc>
                <a:spcPct val="80000"/>
              </a:lnSpc>
              <a:buFontTx/>
              <a:buNone/>
            </a:pPr>
            <a:r>
              <a:rPr lang="en-US" altLang="en-US" sz="3600" dirty="0">
                <a:latin typeface="Times New Roman" panose="02020603050405020304" pitchFamily="18" charset="0"/>
              </a:rPr>
              <a:t>-</a:t>
            </a:r>
            <a:r>
              <a:rPr lang="en-US" altLang="en-US" sz="3600" dirty="0" err="1">
                <a:latin typeface="Times New Roman" panose="02020603050405020304" pitchFamily="18" charset="0"/>
              </a:rPr>
              <a:t>Lí</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tưởng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đạo</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đức</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cao</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đẹp</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Quan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niệm</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phò</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đời</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giúp</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nước</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giúp</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dân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kiến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nghĩa</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bất</a:t>
            </a:r>
            <a:r>
              <a:rPr lang="en-US" altLang="en-US" sz="3600" dirty="0">
                <a:latin typeface="Times New Roman" panose="02020603050405020304" pitchFamily="18" charset="0"/>
              </a:rPr>
              <a:t> vi–phi </a:t>
            </a:r>
            <a:r>
              <a:rPr lang="en-US" altLang="en-US" sz="3600" dirty="0" err="1">
                <a:latin typeface="Times New Roman" panose="02020603050405020304" pitchFamily="18" charset="0"/>
              </a:rPr>
              <a:t>anh</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hùng</a:t>
            </a:r>
            <a:r>
              <a:rPr lang="en-US" altLang="en-US" sz="3600" dirty="0">
                <a:latin typeface="Times New Roman" panose="02020603050405020304" pitchFamily="18" charset="0"/>
              </a:rPr>
              <a:t>”.</a:t>
            </a:r>
          </a:p>
          <a:p>
            <a:pPr eaLnBrk="1" hangingPunct="1">
              <a:lnSpc>
                <a:spcPct val="80000"/>
              </a:lnSpc>
              <a:buFontTx/>
              <a:buNone/>
            </a:pPr>
            <a:r>
              <a:rPr lang="en-US" altLang="en-US" sz="3600" dirty="0">
                <a:latin typeface="Times New Roman" panose="02020603050405020304" pitchFamily="18" charset="0"/>
              </a:rPr>
              <a:t>-</a:t>
            </a:r>
            <a:r>
              <a:rPr lang="en-US" altLang="en-US" sz="3600" dirty="0" err="1">
                <a:latin typeface="Times New Roman" panose="02020603050405020304" pitchFamily="18" charset="0"/>
              </a:rPr>
              <a:t>Trọng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nghĩa</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khinh</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tài</a:t>
            </a:r>
            <a:endParaRPr lang="en-US" altLang="en-US" sz="3600" dirty="0">
              <a:latin typeface="Times New Roman" panose="02020603050405020304" pitchFamily="18" charset="0"/>
            </a:endParaRPr>
          </a:p>
          <a:p>
            <a:pPr eaLnBrk="1" hangingPunct="1">
              <a:lnSpc>
                <a:spcPct val="80000"/>
              </a:lnSpc>
              <a:buFontTx/>
              <a:buNone/>
            </a:pPr>
            <a:r>
              <a:rPr lang="en-US" altLang="en-US" sz="3600" dirty="0">
                <a:latin typeface="Times New Roman" panose="02020603050405020304" pitchFamily="18" charset="0"/>
              </a:rPr>
              <a:t>-</a:t>
            </a:r>
            <a:r>
              <a:rPr lang="en-US" altLang="en-US" sz="3600" dirty="0" err="1">
                <a:latin typeface="Times New Roman" panose="02020603050405020304" pitchFamily="18" charset="0"/>
              </a:rPr>
              <a:t>Trừng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trị</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kẻ</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ác</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cứu</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người</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hoạn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nạn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cứu</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dân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lầm</a:t>
            </a:r>
            <a:r>
              <a:rPr lang="en-US" altLang="en-US" sz="3600" dirty="0">
                <a:latin typeface="Times New Roman" panose="02020603050405020304" pitchFamily="18" charset="0"/>
              </a:rPr>
              <a:t> than.</a:t>
            </a:r>
          </a:p>
          <a:p>
            <a:pPr eaLnBrk="1" hangingPunct="1">
              <a:lnSpc>
                <a:spcPct val="80000"/>
              </a:lnSpc>
              <a:buFontTx/>
              <a:buNone/>
            </a:pPr>
            <a:r>
              <a:rPr lang="en-US" altLang="en-US" sz="3600" dirty="0">
                <a:latin typeface="Times New Roman" panose="02020603050405020304" pitchFamily="18" charset="0"/>
              </a:rPr>
              <a:t>-&gt; </a:t>
            </a:r>
            <a:r>
              <a:rPr lang="en-US" altLang="en-US" sz="3600" dirty="0" err="1">
                <a:latin typeface="Times New Roman" panose="02020603050405020304" pitchFamily="18" charset="0"/>
              </a:rPr>
              <a:t>Nhân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vật</a:t>
            </a:r>
            <a:r>
              <a:rPr lang="en-US" altLang="en-US" sz="3600" dirty="0">
                <a:latin typeface="Times New Roman" panose="02020603050405020304" pitchFamily="18" charset="0"/>
              </a:rPr>
              <a:t> LVT </a:t>
            </a:r>
            <a:r>
              <a:rPr lang="en-US" altLang="en-US" sz="3600" dirty="0" err="1">
                <a:latin typeface="Times New Roman" panose="02020603050405020304" pitchFamily="18" charset="0"/>
              </a:rPr>
              <a:t>thể</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hiện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quan</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niệm</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lí</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tưởng</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và</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mơ</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ước</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hành</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đạo</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cứu</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đời</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của</a:t>
            </a:r>
            <a:r>
              <a:rPr lang="en-US" altLang="en-US" sz="3600" dirty="0">
                <a:latin typeface="Times New Roman" panose="02020603050405020304" pitchFamily="18" charset="0"/>
              </a:rPr>
              <a:t> NĐC.</a:t>
            </a:r>
          </a:p>
        </p:txBody>
      </p:sp>
    </p:spTree>
    <p:extLst>
      <p:ext uri="{BB962C8B-B14F-4D97-AF65-F5344CB8AC3E}">
        <p14:creationId xmlns:p14="http://schemas.microsoft.com/office/powerpoint/2010/main" val="717907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8354">
                                            <p:txEl>
                                              <p:pRg st="0" end="0"/>
                                            </p:txEl>
                                          </p:spTgt>
                                        </p:tgtEl>
                                        <p:attrNameLst>
                                          <p:attrName>style.visibility</p:attrName>
                                        </p:attrNameLst>
                                      </p:cBhvr>
                                      <p:to>
                                        <p:strVal val="visible"/>
                                      </p:to>
                                    </p:set>
                                    <p:animEffect transition="in" filter="diamond(in)">
                                      <p:cBhvr>
                                        <p:cTn id="7" dur="2000"/>
                                        <p:tgtEl>
                                          <p:spTgt spid="2283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28354">
                                            <p:txEl>
                                              <p:pRg st="2" end="2"/>
                                            </p:txEl>
                                          </p:spTgt>
                                        </p:tgtEl>
                                        <p:attrNameLst>
                                          <p:attrName>style.visibility</p:attrName>
                                        </p:attrNameLst>
                                      </p:cBhvr>
                                      <p:to>
                                        <p:strVal val="visible"/>
                                      </p:to>
                                    </p:set>
                                    <p:animEffect transition="in" filter="diamond(in)">
                                      <p:cBhvr>
                                        <p:cTn id="12" dur="2000"/>
                                        <p:tgtEl>
                                          <p:spTgt spid="2283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8354">
                                            <p:txEl>
                                              <p:pRg st="3" end="3"/>
                                            </p:txEl>
                                          </p:spTgt>
                                        </p:tgtEl>
                                        <p:attrNameLst>
                                          <p:attrName>style.visibility</p:attrName>
                                        </p:attrNameLst>
                                      </p:cBhvr>
                                      <p:to>
                                        <p:strVal val="visible"/>
                                      </p:to>
                                    </p:set>
                                    <p:animEffect transition="in" filter="diamond(in)">
                                      <p:cBhvr>
                                        <p:cTn id="17" dur="2000"/>
                                        <p:tgtEl>
                                          <p:spTgt spid="22835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28354">
                                            <p:txEl>
                                              <p:pRg st="4" end="4"/>
                                            </p:txEl>
                                          </p:spTgt>
                                        </p:tgtEl>
                                        <p:attrNameLst>
                                          <p:attrName>style.visibility</p:attrName>
                                        </p:attrNameLst>
                                      </p:cBhvr>
                                      <p:to>
                                        <p:strVal val="visible"/>
                                      </p:to>
                                    </p:set>
                                    <p:animEffect transition="in" filter="diamond(in)">
                                      <p:cBhvr>
                                        <p:cTn id="22" dur="2000"/>
                                        <p:tgtEl>
                                          <p:spTgt spid="22835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28354">
                                            <p:txEl>
                                              <p:pRg st="5" end="5"/>
                                            </p:txEl>
                                          </p:spTgt>
                                        </p:tgtEl>
                                        <p:attrNameLst>
                                          <p:attrName>style.visibility</p:attrName>
                                        </p:attrNameLst>
                                      </p:cBhvr>
                                      <p:to>
                                        <p:strVal val="visible"/>
                                      </p:to>
                                    </p:set>
                                    <p:animEffect transition="in" filter="diamond(in)">
                                      <p:cBhvr>
                                        <p:cTn id="27" dur="2000"/>
                                        <p:tgtEl>
                                          <p:spTgt spid="2283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315396" y="999898"/>
            <a:ext cx="5196038" cy="461665"/>
          </a:xfrm>
          <a:prstGeom prst="rect">
            <a:avLst/>
          </a:prstGeom>
        </p:spPr>
        <p:txBody>
          <a:bodyPr wrap="none">
            <a:spAutoFit/>
          </a:bodyPr>
          <a:lstStyle/>
          <a:p>
            <a:pPr>
              <a:spcAft>
                <a:spcPts val="0"/>
              </a:spcAft>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IV.Phân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tích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tượng</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48145" y="1877061"/>
            <a:ext cx="11014364" cy="3046988"/>
          </a:xfrm>
          <a:prstGeom prst="rect">
            <a:avLst/>
          </a:prstGeom>
        </p:spPr>
        <p:txBody>
          <a:bodyPr wrap="square">
            <a:spAutoFit/>
          </a:bodyPr>
          <a:lstStyle/>
          <a:p>
            <a:pPr>
              <a:spcAft>
                <a:spcPts val="0"/>
              </a:spcAft>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cướp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hung </a:t>
            </a:r>
            <a:r>
              <a:rPr lang="en-US" sz="2400" dirty="0" err="1">
                <a:latin typeface="Times New Roman" panose="02020603050405020304" pitchFamily="18" charset="0"/>
                <a:cs typeface="Times New Roman" panose="02020603050405020304" pitchFamily="18" charset="0"/>
              </a:rPr>
              <a:t>tàn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hiệp</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983673" y="1461563"/>
            <a:ext cx="6096000" cy="830997"/>
          </a:xfrm>
          <a:prstGeom prst="rect">
            <a:avLst/>
          </a:prstGeom>
        </p:spPr>
        <p:txBody>
          <a:bodyPr>
            <a:spAutoFit/>
          </a:bodyPr>
          <a:lstStyle/>
          <a:p>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Lục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Vân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Tiên</a:t>
            </a:r>
            <a:r>
              <a:rPr lang="en-US" sz="2400" b="1" dirty="0">
                <a:solidFill>
                  <a:srgbClr val="FF0000"/>
                </a:solidFill>
                <a:latin typeface="Times New Roman" panose="02020603050405020304" pitchFamily="18" charset="0"/>
                <a:cs typeface="Times New Roman" panose="02020603050405020304" pitchFamily="18" charset="0"/>
              </a:rPr>
              <a:t>:</a:t>
            </a:r>
            <a:br>
              <a:rPr lang="en-US" sz="2400" b="1" dirty="0">
                <a:solidFill>
                  <a:srgbClr val="FF0000"/>
                </a:solidFill>
                <a:latin typeface="Times New Roman" panose="02020603050405020304" pitchFamily="18" charset="0"/>
                <a:cs typeface="Times New Roman" panose="02020603050405020304" pitchFamily="18" charset="0"/>
              </a:rPr>
            </a:br>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7"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04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6" name="Rectangle 2"/>
          <p:cNvSpPr>
            <a:spLocks noChangeArrowheads="1"/>
          </p:cNvSpPr>
          <p:nvPr/>
        </p:nvSpPr>
        <p:spPr bwMode="auto">
          <a:xfrm>
            <a:off x="1543843" y="1159274"/>
            <a:ext cx="91043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rgbClr val="3333FF"/>
                </a:solidFill>
                <a:latin typeface="Arial" panose="020B0604020202020204" pitchFamily="34" charset="0"/>
              </a:rPr>
              <a:t> </a:t>
            </a:r>
            <a:r>
              <a:rPr lang="en-US" altLang="en-US" sz="2800" b="1" dirty="0">
                <a:solidFill>
                  <a:srgbClr val="FF0000"/>
                </a:solidFill>
                <a:cs typeface="Times New Roman" panose="02020603050405020304" pitchFamily="18" charset="0"/>
              </a:rPr>
              <a:t>CÁC TÁC PHẨM TRUNG ĐẠI VIỆT NAM -</a:t>
            </a:r>
            <a:r>
              <a:rPr lang="en-US" altLang="en-US" sz="2800" b="1" u="sng" dirty="0">
                <a:solidFill>
                  <a:srgbClr val="FF0000"/>
                </a:solidFill>
                <a:cs typeface="Times New Roman" panose="02020603050405020304" pitchFamily="18" charset="0"/>
              </a:rPr>
              <a:t> </a:t>
            </a:r>
            <a:r>
              <a:rPr lang="en-US" altLang="en-US" sz="2800" b="1" u="sng" dirty="0" err="1">
                <a:solidFill>
                  <a:srgbClr val="FF0000"/>
                </a:solidFill>
                <a:cs typeface="Times New Roman" panose="02020603050405020304" pitchFamily="18" charset="0"/>
              </a:rPr>
              <a:t>Lớp</a:t>
            </a:r>
            <a:r>
              <a:rPr lang="en-US" altLang="en-US" sz="2800" b="1" u="sng" dirty="0">
                <a:solidFill>
                  <a:srgbClr val="FF0000"/>
                </a:solidFill>
                <a:cs typeface="Times New Roman" panose="02020603050405020304" pitchFamily="18" charset="0"/>
              </a:rPr>
              <a:t> 9:</a:t>
            </a:r>
            <a:endParaRPr lang="en-US" altLang="en-US" sz="2800" b="1" dirty="0">
              <a:solidFill>
                <a:srgbClr val="FF0000"/>
              </a:solidFill>
              <a:cs typeface="Times New Roman" panose="02020603050405020304" pitchFamily="18" charset="0"/>
            </a:endParaRPr>
          </a:p>
        </p:txBody>
      </p:sp>
      <p:sp>
        <p:nvSpPr>
          <p:cNvPr id="7" name="Rectangle 6"/>
          <p:cNvSpPr/>
          <p:nvPr/>
        </p:nvSpPr>
        <p:spPr>
          <a:xfrm>
            <a:off x="1980243" y="1770411"/>
            <a:ext cx="6920484" cy="461665"/>
          </a:xfrm>
          <a:prstGeom prst="rect">
            <a:avLst/>
          </a:prstGeom>
        </p:spPr>
        <p:txBody>
          <a:bodyPr wrap="none">
            <a:spAutoFit/>
          </a:bodyPr>
          <a:lstStyle/>
          <a:p>
            <a:r>
              <a:rPr lang="en-US" altLang="en-US" sz="2400" b="1" dirty="0">
                <a:solidFill>
                  <a:srgbClr val="0033CC"/>
                </a:solidFill>
                <a:latin typeface="Times New Roman" panose="02020603050405020304" pitchFamily="18" charset="0"/>
                <a:cs typeface="Times New Roman" panose="02020603050405020304" pitchFamily="18" charset="0"/>
              </a:rPr>
              <a:t>1/. </a:t>
            </a:r>
            <a:r>
              <a:rPr lang="en-US" altLang="en-US" sz="2400" b="1" dirty="0" err="1">
                <a:solidFill>
                  <a:srgbClr val="0033CC"/>
                </a:solidFill>
                <a:latin typeface="Times New Roman" panose="02020603050405020304" pitchFamily="18" charset="0"/>
                <a:cs typeface="Times New Roman" panose="02020603050405020304" pitchFamily="18" charset="0"/>
              </a:rPr>
              <a:t>Chuyện</a:t>
            </a:r>
            <a:r>
              <a:rPr lang="en-US" altLang="en-US" sz="2400" b="1" dirty="0">
                <a:solidFill>
                  <a:srgbClr val="0033CC"/>
                </a:solidFill>
                <a:latin typeface="Times New Roman" panose="02020603050405020304" pitchFamily="18" charset="0"/>
                <a:cs typeface="Times New Roman" panose="02020603050405020304" pitchFamily="18" charset="0"/>
              </a:rPr>
              <a:t> </a:t>
            </a:r>
            <a:r>
              <a:rPr lang="en-US" altLang="en-US" sz="2400" b="1" dirty="0" err="1">
                <a:solidFill>
                  <a:srgbClr val="0033CC"/>
                </a:solidFill>
                <a:latin typeface="Times New Roman" panose="02020603050405020304" pitchFamily="18" charset="0"/>
                <a:cs typeface="Times New Roman" panose="02020603050405020304" pitchFamily="18" charset="0"/>
              </a:rPr>
              <a:t>người</a:t>
            </a:r>
            <a:r>
              <a:rPr lang="en-US" altLang="en-US" sz="2400" b="1" dirty="0">
                <a:solidFill>
                  <a:srgbClr val="0033CC"/>
                </a:solidFill>
                <a:latin typeface="Times New Roman" panose="02020603050405020304" pitchFamily="18" charset="0"/>
                <a:cs typeface="Times New Roman" panose="02020603050405020304" pitchFamily="18" charset="0"/>
              </a:rPr>
              <a:t> con </a:t>
            </a:r>
            <a:r>
              <a:rPr lang="en-US" altLang="en-US" sz="2400" b="1" dirty="0" err="1">
                <a:solidFill>
                  <a:srgbClr val="0033CC"/>
                </a:solidFill>
                <a:latin typeface="Times New Roman" panose="02020603050405020304" pitchFamily="18" charset="0"/>
                <a:cs typeface="Times New Roman" panose="02020603050405020304" pitchFamily="18" charset="0"/>
              </a:rPr>
              <a:t>gái</a:t>
            </a:r>
            <a:r>
              <a:rPr lang="en-US" altLang="en-US" sz="2400" b="1" dirty="0">
                <a:solidFill>
                  <a:srgbClr val="0033CC"/>
                </a:solidFill>
                <a:latin typeface="Times New Roman" panose="02020603050405020304" pitchFamily="18" charset="0"/>
                <a:cs typeface="Times New Roman" panose="02020603050405020304" pitchFamily="18" charset="0"/>
              </a:rPr>
              <a:t> Nam </a:t>
            </a:r>
            <a:r>
              <a:rPr lang="en-US" altLang="en-US" sz="2400" b="1" dirty="0" err="1">
                <a:solidFill>
                  <a:srgbClr val="0033CC"/>
                </a:solidFill>
                <a:latin typeface="Times New Roman" panose="02020603050405020304" pitchFamily="18" charset="0"/>
                <a:cs typeface="Times New Roman" panose="02020603050405020304" pitchFamily="18" charset="0"/>
              </a:rPr>
              <a:t>Xương</a:t>
            </a:r>
            <a:r>
              <a:rPr lang="en-US" altLang="en-US" sz="2400" b="1" dirty="0">
                <a:solidFill>
                  <a:srgbClr val="0033CC"/>
                </a:solidFill>
                <a:latin typeface="Times New Roman" panose="02020603050405020304" pitchFamily="18" charset="0"/>
                <a:cs typeface="Times New Roman" panose="02020603050405020304" pitchFamily="18" charset="0"/>
              </a:rPr>
              <a:t> (</a:t>
            </a:r>
            <a:r>
              <a:rPr lang="en-US" altLang="en-US" sz="2400" b="1" dirty="0" err="1">
                <a:solidFill>
                  <a:srgbClr val="0033CC"/>
                </a:solidFill>
                <a:latin typeface="Times New Roman" panose="02020603050405020304" pitchFamily="18" charset="0"/>
                <a:cs typeface="Times New Roman" panose="02020603050405020304" pitchFamily="18" charset="0"/>
              </a:rPr>
              <a:t>Nguyễn</a:t>
            </a:r>
            <a:r>
              <a:rPr lang="en-US" altLang="en-US" sz="2400" b="1" dirty="0">
                <a:solidFill>
                  <a:srgbClr val="0033CC"/>
                </a:solidFill>
                <a:latin typeface="Times New Roman" panose="02020603050405020304" pitchFamily="18" charset="0"/>
                <a:cs typeface="Times New Roman" panose="02020603050405020304" pitchFamily="18" charset="0"/>
              </a:rPr>
              <a:t> </a:t>
            </a:r>
            <a:r>
              <a:rPr lang="en-US" altLang="en-US" sz="2400" b="1" dirty="0" err="1">
                <a:solidFill>
                  <a:srgbClr val="0033CC"/>
                </a:solidFill>
                <a:latin typeface="Times New Roman" panose="02020603050405020304" pitchFamily="18" charset="0"/>
                <a:cs typeface="Times New Roman" panose="02020603050405020304" pitchFamily="18" charset="0"/>
              </a:rPr>
              <a:t>Dữ</a:t>
            </a:r>
            <a:r>
              <a:rPr lang="en-US" altLang="en-US" sz="2400" b="1" dirty="0">
                <a:solidFill>
                  <a:srgbClr val="0033CC"/>
                </a:solidFill>
                <a:latin typeface="Times New Roman" panose="02020603050405020304" pitchFamily="18" charset="0"/>
                <a:cs typeface="Times New Roman" panose="02020603050405020304" pitchFamily="18" charset="0"/>
              </a:rPr>
              <a:t>)</a:t>
            </a:r>
          </a:p>
        </p:txBody>
      </p:sp>
      <p:sp>
        <p:nvSpPr>
          <p:cNvPr id="8" name="Rectangle 3"/>
          <p:cNvSpPr>
            <a:spLocks noChangeArrowheads="1"/>
          </p:cNvSpPr>
          <p:nvPr/>
        </p:nvSpPr>
        <p:spPr bwMode="auto">
          <a:xfrm>
            <a:off x="1980243" y="2319993"/>
            <a:ext cx="74190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b="1" dirty="0">
                <a:solidFill>
                  <a:srgbClr val="0033CC"/>
                </a:solidFill>
                <a:cs typeface="Times New Roman" panose="02020603050405020304" pitchFamily="18" charset="0"/>
              </a:rPr>
              <a:t>2/. </a:t>
            </a:r>
            <a:r>
              <a:rPr lang="en-US" altLang="en-US" b="1" dirty="0" err="1">
                <a:solidFill>
                  <a:srgbClr val="0033CC"/>
                </a:solidFill>
                <a:cs typeface="Times New Roman" panose="02020603050405020304" pitchFamily="18" charset="0"/>
              </a:rPr>
              <a:t>Hoàng</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Lê</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nhất</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thống</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chí</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hồi</a:t>
            </a:r>
            <a:r>
              <a:rPr lang="en-US" altLang="en-US" b="1" dirty="0">
                <a:solidFill>
                  <a:srgbClr val="0033CC"/>
                </a:solidFill>
                <a:cs typeface="Times New Roman" panose="02020603050405020304" pitchFamily="18" charset="0"/>
              </a:rPr>
              <a:t> 14) (</a:t>
            </a:r>
            <a:r>
              <a:rPr lang="en-US" altLang="en-US" b="1" dirty="0" err="1">
                <a:solidFill>
                  <a:srgbClr val="0033CC"/>
                </a:solidFill>
                <a:cs typeface="Times New Roman" panose="02020603050405020304" pitchFamily="18" charset="0"/>
              </a:rPr>
              <a:t>Ngô</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gia</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văn</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phái</a:t>
            </a:r>
            <a:r>
              <a:rPr lang="en-US" altLang="en-US" b="1" dirty="0">
                <a:solidFill>
                  <a:srgbClr val="0033CC"/>
                </a:solidFill>
                <a:cs typeface="Times New Roman" panose="02020603050405020304" pitchFamily="18" charset="0"/>
              </a:rPr>
              <a:t>)</a:t>
            </a:r>
          </a:p>
          <a:p>
            <a:pPr algn="just" eaLnBrk="1" hangingPunct="1"/>
            <a:endParaRPr lang="en-US" altLang="en-US" b="1" dirty="0">
              <a:solidFill>
                <a:srgbClr val="0033CC"/>
              </a:solidFill>
              <a:cs typeface="Times New Roman" panose="02020603050405020304" pitchFamily="18" charset="0"/>
            </a:endParaRPr>
          </a:p>
        </p:txBody>
      </p:sp>
      <p:sp>
        <p:nvSpPr>
          <p:cNvPr id="9" name="Rectangle 4"/>
          <p:cNvSpPr>
            <a:spLocks noChangeArrowheads="1"/>
          </p:cNvSpPr>
          <p:nvPr/>
        </p:nvSpPr>
        <p:spPr bwMode="auto">
          <a:xfrm>
            <a:off x="1980243" y="2818993"/>
            <a:ext cx="51482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b="1" dirty="0">
                <a:solidFill>
                  <a:srgbClr val="0033CC"/>
                </a:solidFill>
                <a:cs typeface="Times New Roman" panose="02020603050405020304" pitchFamily="18" charset="0"/>
              </a:rPr>
              <a:t>3/. </a:t>
            </a:r>
            <a:r>
              <a:rPr lang="en-US" altLang="en-US" b="1" dirty="0" err="1">
                <a:solidFill>
                  <a:srgbClr val="0033CC"/>
                </a:solidFill>
                <a:cs typeface="Times New Roman" panose="02020603050405020304" pitchFamily="18" charset="0"/>
              </a:rPr>
              <a:t>Truyện</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Kiều</a:t>
            </a:r>
            <a:r>
              <a:rPr lang="en-US" altLang="en-US" b="1" dirty="0">
                <a:solidFill>
                  <a:srgbClr val="0033CC"/>
                </a:solidFill>
                <a:cs typeface="Times New Roman" panose="02020603050405020304" pitchFamily="18" charset="0"/>
              </a:rPr>
              <a:t> ( </a:t>
            </a:r>
            <a:r>
              <a:rPr lang="en-US" altLang="en-US" b="1" dirty="0" err="1">
                <a:solidFill>
                  <a:srgbClr val="0033CC"/>
                </a:solidFill>
                <a:cs typeface="Times New Roman" panose="02020603050405020304" pitchFamily="18" charset="0"/>
              </a:rPr>
              <a:t>Nguyễn</a:t>
            </a:r>
            <a:r>
              <a:rPr lang="en-US" altLang="en-US" b="1" dirty="0">
                <a:solidFill>
                  <a:srgbClr val="0033CC"/>
                </a:solidFill>
                <a:cs typeface="Times New Roman" panose="02020603050405020304" pitchFamily="18" charset="0"/>
              </a:rPr>
              <a:t> Du )</a:t>
            </a:r>
          </a:p>
          <a:p>
            <a:pPr algn="just" eaLnBrk="1" hangingPunct="1"/>
            <a:r>
              <a:rPr lang="en-US" altLang="en-US" b="1" dirty="0">
                <a:solidFill>
                  <a:srgbClr val="0033CC"/>
                </a:solidFill>
                <a:cs typeface="Times New Roman" panose="02020603050405020304" pitchFamily="18" charset="0"/>
              </a:rPr>
              <a:t>   a/. </a:t>
            </a:r>
            <a:r>
              <a:rPr lang="en-US" altLang="en-US" b="1" dirty="0" err="1">
                <a:solidFill>
                  <a:srgbClr val="0033CC"/>
                </a:solidFill>
                <a:cs typeface="Times New Roman" panose="02020603050405020304" pitchFamily="18" charset="0"/>
              </a:rPr>
              <a:t>Chị</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em</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Thúy</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Kiều</a:t>
            </a:r>
            <a:endParaRPr lang="en-US" altLang="en-US" b="1" dirty="0">
              <a:solidFill>
                <a:srgbClr val="0033CC"/>
              </a:solidFill>
              <a:cs typeface="Times New Roman" panose="02020603050405020304" pitchFamily="18" charset="0"/>
            </a:endParaRPr>
          </a:p>
          <a:p>
            <a:pPr algn="just" eaLnBrk="1" hangingPunct="1"/>
            <a:r>
              <a:rPr lang="en-US" altLang="en-US" b="1" dirty="0">
                <a:solidFill>
                  <a:srgbClr val="0033CC"/>
                </a:solidFill>
                <a:cs typeface="Times New Roman" panose="02020603050405020304" pitchFamily="18" charset="0"/>
              </a:rPr>
              <a:t>   b/. </a:t>
            </a:r>
            <a:r>
              <a:rPr lang="en-US" altLang="en-US" b="1" dirty="0" err="1">
                <a:solidFill>
                  <a:srgbClr val="0033CC"/>
                </a:solidFill>
                <a:cs typeface="Times New Roman" panose="02020603050405020304" pitchFamily="18" charset="0"/>
              </a:rPr>
              <a:t>Kiều</a:t>
            </a:r>
            <a:r>
              <a:rPr lang="en-US" altLang="en-US" b="1" dirty="0">
                <a:solidFill>
                  <a:srgbClr val="0033CC"/>
                </a:solidFill>
                <a:cs typeface="Times New Roman" panose="02020603050405020304" pitchFamily="18" charset="0"/>
              </a:rPr>
              <a:t> ở </a:t>
            </a:r>
            <a:r>
              <a:rPr lang="en-US" altLang="en-US" b="1" dirty="0" err="1">
                <a:solidFill>
                  <a:srgbClr val="0033CC"/>
                </a:solidFill>
                <a:cs typeface="Times New Roman" panose="02020603050405020304" pitchFamily="18" charset="0"/>
              </a:rPr>
              <a:t>lầu</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Ngưng</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Bích</a:t>
            </a:r>
            <a:endParaRPr lang="en-US" altLang="en-US" b="1" dirty="0">
              <a:solidFill>
                <a:srgbClr val="0033CC"/>
              </a:solidFill>
              <a:cs typeface="Times New Roman" panose="02020603050405020304" pitchFamily="18" charset="0"/>
            </a:endParaRPr>
          </a:p>
          <a:p>
            <a:pPr algn="just" eaLnBrk="1" hangingPunct="1"/>
            <a:endParaRPr lang="en-US" altLang="en-US" b="1" dirty="0">
              <a:solidFill>
                <a:srgbClr val="0033CC"/>
              </a:solidFill>
              <a:cs typeface="Times New Roman" panose="02020603050405020304" pitchFamily="18" charset="0"/>
            </a:endParaRPr>
          </a:p>
          <a:p>
            <a:pPr algn="just" eaLnBrk="1" hangingPunct="1"/>
            <a:endParaRPr lang="en-US" altLang="en-US" b="1" dirty="0">
              <a:solidFill>
                <a:srgbClr val="0033CC"/>
              </a:solidFill>
              <a:cs typeface="Times New Roman" panose="02020603050405020304" pitchFamily="18" charset="0"/>
            </a:endParaRPr>
          </a:p>
        </p:txBody>
      </p:sp>
      <p:sp>
        <p:nvSpPr>
          <p:cNvPr id="10" name="Rectangle 8"/>
          <p:cNvSpPr>
            <a:spLocks noChangeArrowheads="1"/>
          </p:cNvSpPr>
          <p:nvPr/>
        </p:nvSpPr>
        <p:spPr bwMode="auto">
          <a:xfrm>
            <a:off x="1980243" y="3948332"/>
            <a:ext cx="8839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dirty="0">
                <a:solidFill>
                  <a:srgbClr val="0033CC"/>
                </a:solidFill>
                <a:cs typeface="Times New Roman" panose="02020603050405020304" pitchFamily="18" charset="0"/>
              </a:rPr>
              <a:t>4/. </a:t>
            </a:r>
            <a:r>
              <a:rPr lang="en-US" altLang="en-US" b="1" dirty="0" err="1">
                <a:solidFill>
                  <a:srgbClr val="0033CC"/>
                </a:solidFill>
                <a:cs typeface="Times New Roman" panose="02020603050405020304" pitchFamily="18" charset="0"/>
              </a:rPr>
              <a:t>Lục</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Vân</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Tiên</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cứu</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Kiều</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Nguyệt</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Nga</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Nguyễn</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Đình</a:t>
            </a:r>
            <a:r>
              <a:rPr lang="en-US" altLang="en-US" b="1" dirty="0">
                <a:solidFill>
                  <a:srgbClr val="0033CC"/>
                </a:solidFill>
                <a:cs typeface="Times New Roman" panose="02020603050405020304" pitchFamily="18" charset="0"/>
              </a:rPr>
              <a:t> </a:t>
            </a:r>
            <a:r>
              <a:rPr lang="en-US" altLang="en-US" b="1" dirty="0" err="1">
                <a:solidFill>
                  <a:srgbClr val="0033CC"/>
                </a:solidFill>
                <a:cs typeface="Times New Roman" panose="02020603050405020304" pitchFamily="18" charset="0"/>
              </a:rPr>
              <a:t>Chiểu</a:t>
            </a:r>
            <a:r>
              <a:rPr lang="en-US" altLang="en-US" b="1" dirty="0">
                <a:solidFill>
                  <a:srgbClr val="0033CC"/>
                </a:solidFill>
                <a:cs typeface="Times New Roman" panose="02020603050405020304" pitchFamily="18" charset="0"/>
              </a:rPr>
              <a:t>)</a:t>
            </a:r>
          </a:p>
        </p:txBody>
      </p:sp>
      <p:pic>
        <p:nvPicPr>
          <p:cNvPr id="11"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5555327"/>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95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401781" y="986090"/>
            <a:ext cx="6096000" cy="830997"/>
          </a:xfrm>
          <a:prstGeom prst="rect">
            <a:avLst/>
          </a:prstGeom>
        </p:spPr>
        <p:txBody>
          <a:bodyPr>
            <a:spAutoFit/>
          </a:bodyPr>
          <a:lstStyle/>
          <a:p>
            <a:r>
              <a:rPr lang="en-US" sz="2400" b="1" dirty="0">
                <a:solidFill>
                  <a:srgbClr val="FF0000"/>
                </a:solidFill>
                <a:latin typeface="Times New Roman" panose="02020603050405020304" pitchFamily="18" charset="0"/>
                <a:ea typeface="Times New Roman" panose="02020603050405020304" pitchFamily="18" charset="0"/>
              </a:rPr>
              <a:t>V. </a:t>
            </a:r>
            <a:r>
              <a:rPr lang="en-US" sz="2400" b="1" dirty="0" err="1">
                <a:solidFill>
                  <a:srgbClr val="FF0000"/>
                </a:solidFill>
                <a:latin typeface="Times New Roman" panose="02020603050405020304" pitchFamily="18" charset="0"/>
                <a:ea typeface="Times New Roman" panose="02020603050405020304" pitchFamily="18" charset="0"/>
              </a:rPr>
              <a:t>Trình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bày</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những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nét</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chính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về</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giả</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Nguyễn</a:t>
            </a:r>
            <a:r>
              <a:rPr lang="en-US" sz="2400" b="1" dirty="0">
                <a:solidFill>
                  <a:srgbClr val="FF0000"/>
                </a:solidFill>
                <a:latin typeface="Times New Roman" panose="02020603050405020304" pitchFamily="18" charset="0"/>
                <a:ea typeface="Times New Roman" panose="02020603050405020304" pitchFamily="18" charset="0"/>
              </a:rPr>
              <a:t> Du, </a:t>
            </a:r>
            <a:r>
              <a:rPr lang="en-US" sz="2400" b="1" dirty="0" err="1">
                <a:solidFill>
                  <a:srgbClr val="FF0000"/>
                </a:solidFill>
                <a:latin typeface="Times New Roman" panose="02020603050405020304" pitchFamily="18" charset="0"/>
                <a:ea typeface="Times New Roman" panose="02020603050405020304" pitchFamily="18" charset="0"/>
              </a:rPr>
              <a:t>tóm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tắt</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truyện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Kiều</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4" name="Rectangle 3"/>
          <p:cNvSpPr/>
          <p:nvPr/>
        </p:nvSpPr>
        <p:spPr>
          <a:xfrm>
            <a:off x="6982691" y="1080654"/>
            <a:ext cx="5001491" cy="11776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latin typeface="Times New Roman" panose="02020603050405020304" pitchFamily="18" charset="0"/>
                <a:cs typeface="Times New Roman" panose="02020603050405020304" pitchFamily="18" charset="0"/>
              </a:rPr>
              <a:t>Hoạt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động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nhóm</a:t>
            </a:r>
            <a:endParaRPr lang="en-US" sz="2400" b="1" dirty="0">
              <a:solidFill>
                <a:schemeClr val="tx1"/>
              </a:solidFill>
              <a:latin typeface="Times New Roman" panose="02020603050405020304" pitchFamily="18" charset="0"/>
              <a:cs typeface="Times New Roman" panose="02020603050405020304" pitchFamily="18" charset="0"/>
            </a:endParaRPr>
          </a:p>
          <a:p>
            <a:pPr algn="ctr"/>
            <a:r>
              <a:rPr lang="en-US" sz="2400" b="1" dirty="0" err="1">
                <a:solidFill>
                  <a:srgbClr val="C00000"/>
                </a:solidFill>
                <a:latin typeface="Times New Roman" panose="02020603050405020304" pitchFamily="18" charset="0"/>
                <a:cs typeface="Times New Roman" panose="02020603050405020304" pitchFamily="18" charset="0"/>
              </a:rPr>
              <a:t>Nhóm</a:t>
            </a:r>
            <a:r>
              <a:rPr lang="en-US" sz="2400" b="1" dirty="0">
                <a:solidFill>
                  <a:srgbClr val="C00000"/>
                </a:solidFill>
                <a:latin typeface="Times New Roman" panose="02020603050405020304" pitchFamily="18" charset="0"/>
                <a:cs typeface="Times New Roman" panose="02020603050405020304" pitchFamily="18" charset="0"/>
              </a:rPr>
              <a:t> 1: </a:t>
            </a:r>
            <a:r>
              <a:rPr lang="en-US" sz="2400" b="1" dirty="0" err="1">
                <a:solidFill>
                  <a:srgbClr val="C00000"/>
                </a:solidFill>
                <a:latin typeface="Times New Roman" panose="02020603050405020304" pitchFamily="18" charset="0"/>
                <a:cs typeface="Times New Roman" panose="02020603050405020304" pitchFamily="18" charset="0"/>
              </a:rPr>
              <a:t>Trình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bày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những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nét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chính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về</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giả</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Nguyễn</a:t>
            </a:r>
            <a:r>
              <a:rPr lang="en-US" sz="2400" b="1" dirty="0">
                <a:solidFill>
                  <a:srgbClr val="C00000"/>
                </a:solidFill>
                <a:latin typeface="Times New Roman" panose="02020603050405020304" pitchFamily="18" charset="0"/>
                <a:cs typeface="Times New Roman" panose="02020603050405020304" pitchFamily="18" charset="0"/>
              </a:rPr>
              <a:t> Du</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1779687"/>
            <a:ext cx="11734801" cy="5078313"/>
          </a:xfrm>
          <a:prstGeom prst="rect">
            <a:avLst/>
          </a:prstGeom>
        </p:spPr>
        <p:txBody>
          <a:bodyPr wrap="square">
            <a:spAutoFit/>
          </a:bodyPr>
          <a:lstStyle/>
          <a:p>
            <a:pPr marL="457200">
              <a:spcAft>
                <a:spcPts val="0"/>
              </a:spcAft>
            </a:pPr>
            <a:r>
              <a:rPr lang="pt-BR" b="1" i="1" dirty="0">
                <a:solidFill>
                  <a:srgbClr val="FF0000"/>
                </a:solidFill>
                <a:latin typeface="Times New Roman" panose="02020603050405020304" pitchFamily="18" charset="0"/>
              </a:rPr>
              <a:t>* </a:t>
            </a:r>
            <a:r>
              <a:rPr lang="vi-VN" b="1" dirty="0">
                <a:solidFill>
                  <a:srgbClr val="FF0000"/>
                </a:solidFill>
                <a:latin typeface="Times New Roman" panose="02020603050405020304" pitchFamily="18" charset="0"/>
              </a:rPr>
              <a:t>Nguyễn Du </a:t>
            </a:r>
            <a:r>
              <a:rPr lang="vi-VN" dirty="0">
                <a:latin typeface="Times New Roman" panose="02020603050405020304" pitchFamily="18" charset="0"/>
              </a:rPr>
              <a:t>(1765 – 1820).</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T</a:t>
            </a:r>
            <a:r>
              <a:rPr lang="vi-VN" dirty="0">
                <a:latin typeface="Times New Roman" panose="02020603050405020304" pitchFamily="18" charset="0"/>
              </a:rPr>
              <a:t>ên chữ là Tố Như; hiệu là Thanh Hiên; </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Q</a:t>
            </a:r>
            <a:r>
              <a:rPr lang="vi-VN" dirty="0">
                <a:latin typeface="Times New Roman" panose="02020603050405020304" pitchFamily="18" charset="0"/>
              </a:rPr>
              <a:t>uê ở làng Tiên Điền, huyện Nghi Xuân, tỉnh Hà Tĩnh</a:t>
            </a:r>
            <a:r>
              <a:rPr lang="en-US" dirty="0">
                <a:latin typeface="Times New Roman" panose="02020603050405020304" pitchFamily="18" charset="0"/>
              </a:rPr>
              <a:t>.</a:t>
            </a:r>
            <a:r>
              <a:rPr lang="vi-VN" dirty="0">
                <a:latin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a:spcAft>
                <a:spcPts val="0"/>
              </a:spcAft>
            </a:pPr>
            <a:r>
              <a:rPr lang="en-US" b="1" dirty="0">
                <a:latin typeface="Times New Roman" panose="02020603050405020304" pitchFamily="18" charset="0"/>
              </a:rPr>
              <a:t>* </a:t>
            </a:r>
            <a:r>
              <a:rPr lang="en-US" b="1" dirty="0" err="1">
                <a:latin typeface="Times New Roman" panose="02020603050405020304" pitchFamily="18" charset="0"/>
              </a:rPr>
              <a:t>Gia</a:t>
            </a:r>
            <a:r>
              <a:rPr lang="en-US" b="1" dirty="0">
                <a:latin typeface="Times New Roman" panose="02020603050405020304" pitchFamily="18" charset="0"/>
              </a:rPr>
              <a:t> </a:t>
            </a:r>
            <a:r>
              <a:rPr lang="en-US" b="1" dirty="0" err="1">
                <a:latin typeface="Times New Roman" panose="02020603050405020304" pitchFamily="18" charset="0"/>
              </a:rPr>
              <a:t>đình</a:t>
            </a:r>
            <a:r>
              <a:rPr lang="en-US" b="1" dirty="0">
                <a:latin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Cha </a:t>
            </a:r>
            <a:r>
              <a:rPr lang="en-US" dirty="0" err="1">
                <a:latin typeface="Times New Roman" panose="02020603050405020304" pitchFamily="18" charset="0"/>
              </a:rPr>
              <a:t>Nguyễn</a:t>
            </a:r>
            <a:r>
              <a:rPr lang="en-US" dirty="0">
                <a:latin typeface="Times New Roman" panose="02020603050405020304" pitchFamily="18" charset="0"/>
              </a:rPr>
              <a:t> </a:t>
            </a:r>
            <a:r>
              <a:rPr lang="en-US" dirty="0" err="1">
                <a:latin typeface="Times New Roman" panose="02020603050405020304" pitchFamily="18" charset="0"/>
              </a:rPr>
              <a:t>Nghiễm</a:t>
            </a:r>
            <a:r>
              <a:rPr lang="en-US" dirty="0">
                <a:latin typeface="Times New Roman" panose="02020603050405020304" pitchFamily="18" charset="0"/>
              </a:rPr>
              <a:t> </a:t>
            </a:r>
            <a:r>
              <a:rPr lang="en-US" dirty="0" err="1">
                <a:latin typeface="Times New Roman" panose="02020603050405020304" pitchFamily="18" charset="0"/>
              </a:rPr>
              <a:t>đỗ</a:t>
            </a:r>
            <a:r>
              <a:rPr lang="en-US" dirty="0">
                <a:latin typeface="Times New Roman" panose="02020603050405020304" pitchFamily="18" charset="0"/>
              </a:rPr>
              <a:t> </a:t>
            </a:r>
            <a:r>
              <a:rPr lang="en-US" dirty="0" err="1">
                <a:latin typeface="Times New Roman" panose="02020603050405020304" pitchFamily="18" charset="0"/>
              </a:rPr>
              <a:t>tiến</a:t>
            </a:r>
            <a:r>
              <a:rPr lang="en-US" dirty="0">
                <a:latin typeface="Times New Roman" panose="02020603050405020304" pitchFamily="18" charset="0"/>
              </a:rPr>
              <a:t> </a:t>
            </a:r>
            <a:r>
              <a:rPr lang="en-US" dirty="0" err="1">
                <a:latin typeface="Times New Roman" panose="02020603050405020304" pitchFamily="18" charset="0"/>
              </a:rPr>
              <a:t>sĩ</a:t>
            </a:r>
            <a:r>
              <a:rPr lang="en-US" dirty="0">
                <a:latin typeface="Times New Roman" panose="02020603050405020304" pitchFamily="18" charset="0"/>
              </a:rPr>
              <a:t> </a:t>
            </a:r>
            <a:r>
              <a:rPr lang="en-US" dirty="0" err="1">
                <a:latin typeface="Times New Roman" panose="02020603050405020304" pitchFamily="18" charset="0"/>
              </a:rPr>
              <a:t>từng</a:t>
            </a:r>
            <a:r>
              <a:rPr lang="en-US" dirty="0">
                <a:latin typeface="Times New Roman" panose="02020603050405020304" pitchFamily="18" charset="0"/>
              </a:rPr>
              <a:t> </a:t>
            </a:r>
            <a:r>
              <a:rPr lang="en-US" dirty="0" err="1">
                <a:latin typeface="Times New Roman" panose="02020603050405020304" pitchFamily="18" charset="0"/>
              </a:rPr>
              <a:t>làm</a:t>
            </a:r>
            <a:r>
              <a:rPr lang="en-US" dirty="0">
                <a:latin typeface="Times New Roman" panose="02020603050405020304" pitchFamily="18" charset="0"/>
              </a:rPr>
              <a:t> </a:t>
            </a:r>
            <a:r>
              <a:rPr lang="en-US" dirty="0" err="1">
                <a:latin typeface="Times New Roman" panose="02020603050405020304" pitchFamily="18" charset="0"/>
              </a:rPr>
              <a:t>chức</a:t>
            </a:r>
            <a:r>
              <a:rPr lang="en-US" dirty="0">
                <a:latin typeface="Times New Roman" panose="02020603050405020304" pitchFamily="18" charset="0"/>
              </a:rPr>
              <a:t> </a:t>
            </a:r>
            <a:r>
              <a:rPr lang="en-US" dirty="0" err="1">
                <a:latin typeface="Times New Roman" panose="02020603050405020304" pitchFamily="18" charset="0"/>
              </a:rPr>
              <a:t>tể</a:t>
            </a:r>
            <a:r>
              <a:rPr lang="en-US" dirty="0">
                <a:latin typeface="Times New Roman" panose="02020603050405020304" pitchFamily="18" charset="0"/>
              </a:rPr>
              <a:t> </a:t>
            </a:r>
            <a:r>
              <a:rPr lang="en-US" dirty="0" err="1">
                <a:latin typeface="Times New Roman" panose="02020603050405020304" pitchFamily="18" charset="0"/>
              </a:rPr>
              <a:t>tướng</a:t>
            </a:r>
            <a:r>
              <a:rPr lang="en-US" dirty="0">
                <a:latin typeface="Times New Roman" panose="02020603050405020304" pitchFamily="18" charset="0"/>
              </a:rPr>
              <a:t>, </a:t>
            </a:r>
            <a:r>
              <a:rPr lang="en-US" dirty="0" err="1">
                <a:latin typeface="Times New Roman" panose="02020603050405020304" pitchFamily="18" charset="0"/>
              </a:rPr>
              <a:t>có</a:t>
            </a:r>
            <a:r>
              <a:rPr lang="en-US" dirty="0">
                <a:latin typeface="Times New Roman" panose="02020603050405020304" pitchFamily="18" charset="0"/>
              </a:rPr>
              <a:t> </a:t>
            </a:r>
            <a:r>
              <a:rPr lang="en-US" dirty="0" err="1">
                <a:latin typeface="Times New Roman" panose="02020603050405020304" pitchFamily="18" charset="0"/>
              </a:rPr>
              <a:t>tiếng</a:t>
            </a:r>
            <a:r>
              <a:rPr lang="en-US" dirty="0">
                <a:latin typeface="Times New Roman" panose="02020603050405020304" pitchFamily="18" charset="0"/>
              </a:rPr>
              <a:t> </a:t>
            </a:r>
            <a:r>
              <a:rPr lang="en-US" dirty="0" err="1">
                <a:latin typeface="Times New Roman" panose="02020603050405020304" pitchFamily="18" charset="0"/>
              </a:rPr>
              <a:t>là</a:t>
            </a:r>
            <a:r>
              <a:rPr lang="en-US" dirty="0">
                <a:latin typeface="Times New Roman" panose="02020603050405020304" pitchFamily="18" charset="0"/>
              </a:rPr>
              <a:t> </a:t>
            </a:r>
            <a:r>
              <a:rPr lang="en-US" dirty="0" err="1">
                <a:latin typeface="Times New Roman" panose="02020603050405020304" pitchFamily="18" charset="0"/>
              </a:rPr>
              <a:t>giỏi</a:t>
            </a:r>
            <a:r>
              <a:rPr lang="en-US" dirty="0">
                <a:latin typeface="Times New Roman" panose="02020603050405020304" pitchFamily="18" charset="0"/>
              </a:rPr>
              <a:t> </a:t>
            </a:r>
            <a:r>
              <a:rPr lang="en-US" dirty="0" err="1">
                <a:latin typeface="Times New Roman" panose="02020603050405020304" pitchFamily="18" charset="0"/>
              </a:rPr>
              <a:t>văn</a:t>
            </a:r>
            <a:r>
              <a:rPr lang="en-US" dirty="0">
                <a:latin typeface="Times New Roman" panose="02020603050405020304" pitchFamily="18" charset="0"/>
              </a:rPr>
              <a:t> </a:t>
            </a:r>
            <a:r>
              <a:rPr lang="en-US" dirty="0" err="1">
                <a:latin typeface="Times New Roman" panose="02020603050405020304" pitchFamily="18" charset="0"/>
              </a:rPr>
              <a:t>chương</a:t>
            </a:r>
            <a:r>
              <a:rPr lang="en-US" dirty="0">
                <a:latin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a:t>
            </a:r>
            <a:r>
              <a:rPr lang="en-US" dirty="0" err="1">
                <a:latin typeface="Times New Roman" panose="02020603050405020304" pitchFamily="18" charset="0"/>
              </a:rPr>
              <a:t>Mẹ</a:t>
            </a:r>
            <a:r>
              <a:rPr lang="en-US" dirty="0">
                <a:latin typeface="Times New Roman" panose="02020603050405020304" pitchFamily="18" charset="0"/>
              </a:rPr>
              <a:t> </a:t>
            </a:r>
            <a:r>
              <a:rPr lang="en-US" dirty="0" err="1">
                <a:latin typeface="Times New Roman" panose="02020603050405020304" pitchFamily="18" charset="0"/>
              </a:rPr>
              <a:t>Trần</a:t>
            </a:r>
            <a:r>
              <a:rPr lang="en-US" dirty="0">
                <a:latin typeface="Times New Roman" panose="02020603050405020304" pitchFamily="18" charset="0"/>
              </a:rPr>
              <a:t> </a:t>
            </a:r>
            <a:r>
              <a:rPr lang="en-US" dirty="0" err="1">
                <a:latin typeface="Times New Roman" panose="02020603050405020304" pitchFamily="18" charset="0"/>
              </a:rPr>
              <a:t>Thị</a:t>
            </a:r>
            <a:r>
              <a:rPr lang="en-US" dirty="0">
                <a:latin typeface="Times New Roman" panose="02020603050405020304" pitchFamily="18" charset="0"/>
              </a:rPr>
              <a:t> </a:t>
            </a:r>
            <a:r>
              <a:rPr lang="en-US" dirty="0" err="1">
                <a:latin typeface="Times New Roman" panose="02020603050405020304" pitchFamily="18" charset="0"/>
              </a:rPr>
              <a:t>Tần</a:t>
            </a:r>
            <a:r>
              <a:rPr lang="en-US" dirty="0">
                <a:latin typeface="Times New Roman" panose="02020603050405020304" pitchFamily="18" charset="0"/>
              </a:rPr>
              <a:t>, </a:t>
            </a:r>
            <a:r>
              <a:rPr lang="en-US" dirty="0" err="1">
                <a:latin typeface="Times New Roman" panose="02020603050405020304" pitchFamily="18" charset="0"/>
              </a:rPr>
              <a:t>một</a:t>
            </a:r>
            <a:r>
              <a:rPr lang="en-US" dirty="0">
                <a:latin typeface="Times New Roman" panose="02020603050405020304" pitchFamily="18" charset="0"/>
              </a:rPr>
              <a:t> </a:t>
            </a:r>
            <a:r>
              <a:rPr lang="en-US" dirty="0" err="1">
                <a:latin typeface="Times New Roman" panose="02020603050405020304" pitchFamily="18" charset="0"/>
              </a:rPr>
              <a:t>người</a:t>
            </a:r>
            <a:r>
              <a:rPr lang="en-US" dirty="0">
                <a:latin typeface="Times New Roman" panose="02020603050405020304" pitchFamily="18" charset="0"/>
              </a:rPr>
              <a:t> </a:t>
            </a:r>
            <a:r>
              <a:rPr lang="en-US" dirty="0" err="1">
                <a:latin typeface="Times New Roman" panose="02020603050405020304" pitchFamily="18" charset="0"/>
              </a:rPr>
              <a:t>nổi</a:t>
            </a:r>
            <a:r>
              <a:rPr lang="en-US" dirty="0">
                <a:latin typeface="Times New Roman" panose="02020603050405020304" pitchFamily="18" charset="0"/>
              </a:rPr>
              <a:t> </a:t>
            </a:r>
            <a:r>
              <a:rPr lang="en-US" dirty="0" err="1">
                <a:latin typeface="Times New Roman" panose="02020603050405020304" pitchFamily="18" charset="0"/>
              </a:rPr>
              <a:t>tiếng</a:t>
            </a:r>
            <a:r>
              <a:rPr lang="en-US" dirty="0">
                <a:latin typeface="Times New Roman" panose="02020603050405020304" pitchFamily="18" charset="0"/>
              </a:rPr>
              <a:t> </a:t>
            </a:r>
            <a:r>
              <a:rPr lang="en-US" dirty="0" err="1">
                <a:latin typeface="Times New Roman" panose="02020603050405020304" pitchFamily="18" charset="0"/>
              </a:rPr>
              <a:t>đẹp</a:t>
            </a:r>
            <a:r>
              <a:rPr lang="en-US" dirty="0">
                <a:latin typeface="Times New Roman" panose="02020603050405020304" pitchFamily="18" charset="0"/>
              </a:rPr>
              <a:t> ở </a:t>
            </a:r>
            <a:r>
              <a:rPr lang="en-US" dirty="0" err="1">
                <a:latin typeface="Times New Roman" panose="02020603050405020304" pitchFamily="18" charset="0"/>
              </a:rPr>
              <a:t>trấn</a:t>
            </a:r>
            <a:r>
              <a:rPr lang="en-US" dirty="0">
                <a:latin typeface="Times New Roman" panose="02020603050405020304" pitchFamily="18" charset="0"/>
              </a:rPr>
              <a:t> </a:t>
            </a:r>
            <a:r>
              <a:rPr lang="en-US" dirty="0" err="1">
                <a:latin typeface="Times New Roman" panose="02020603050405020304" pitchFamily="18" charset="0"/>
              </a:rPr>
              <a:t>Kinh</a:t>
            </a:r>
            <a:r>
              <a:rPr lang="en-US" dirty="0">
                <a:latin typeface="Times New Roman" panose="02020603050405020304" pitchFamily="18" charset="0"/>
              </a:rPr>
              <a:t> </a:t>
            </a:r>
            <a:r>
              <a:rPr lang="en-US" dirty="0" err="1">
                <a:latin typeface="Times New Roman" panose="02020603050405020304" pitchFamily="18" charset="0"/>
              </a:rPr>
              <a:t>Bắc</a:t>
            </a:r>
            <a:r>
              <a:rPr lang="en-US" dirty="0">
                <a:latin typeface="Times New Roman" panose="02020603050405020304" pitchFamily="18" charset="0"/>
              </a:rPr>
              <a:t>(</a:t>
            </a:r>
            <a:r>
              <a:rPr lang="en-US" dirty="0" err="1">
                <a:latin typeface="Times New Roman" panose="02020603050405020304" pitchFamily="18" charset="0"/>
              </a:rPr>
              <a:t>Bắc</a:t>
            </a:r>
            <a:r>
              <a:rPr lang="en-US" dirty="0">
                <a:latin typeface="Times New Roman" panose="02020603050405020304" pitchFamily="18" charset="0"/>
              </a:rPr>
              <a:t> </a:t>
            </a:r>
            <a:r>
              <a:rPr lang="en-US" dirty="0" err="1">
                <a:latin typeface="Times New Roman" panose="02020603050405020304" pitchFamily="18" charset="0"/>
              </a:rPr>
              <a:t>Ninh</a:t>
            </a:r>
            <a:r>
              <a:rPr lang="en-US" dirty="0">
                <a:latin typeface="Times New Roman" panose="02020603050405020304" pitchFamily="18" charset="0"/>
              </a:rPr>
              <a:t>), </a:t>
            </a:r>
            <a:r>
              <a:rPr lang="en-US" dirty="0" err="1">
                <a:latin typeface="Times New Roman" panose="02020603050405020304" pitchFamily="18" charset="0"/>
              </a:rPr>
              <a:t>các</a:t>
            </a:r>
            <a:r>
              <a:rPr lang="en-US" dirty="0">
                <a:latin typeface="Times New Roman" panose="02020603050405020304" pitchFamily="18" charset="0"/>
              </a:rPr>
              <a:t> </a:t>
            </a:r>
            <a:r>
              <a:rPr lang="en-US" dirty="0" err="1">
                <a:latin typeface="Times New Roman" panose="02020603050405020304" pitchFamily="18" charset="0"/>
              </a:rPr>
              <a:t>anh</a:t>
            </a:r>
            <a:r>
              <a:rPr lang="en-US" dirty="0">
                <a:latin typeface="Times New Roman" panose="02020603050405020304" pitchFamily="18" charset="0"/>
              </a:rPr>
              <a:t> </a:t>
            </a:r>
            <a:r>
              <a:rPr lang="en-US" dirty="0" err="1">
                <a:latin typeface="Times New Roman" panose="02020603050405020304" pitchFamily="18" charset="0"/>
              </a:rPr>
              <a:t>học</a:t>
            </a:r>
            <a:r>
              <a:rPr lang="en-US" dirty="0">
                <a:latin typeface="Times New Roman" panose="02020603050405020304" pitchFamily="18" charset="0"/>
              </a:rPr>
              <a:t> </a:t>
            </a:r>
            <a:r>
              <a:rPr lang="en-US" dirty="0" err="1">
                <a:latin typeface="Times New Roman" panose="02020603050405020304" pitchFamily="18" charset="0"/>
              </a:rPr>
              <a:t>giỏi</a:t>
            </a:r>
            <a:r>
              <a:rPr lang="en-US" dirty="0">
                <a:latin typeface="Times New Roman" panose="02020603050405020304" pitchFamily="18" charset="0"/>
              </a:rPr>
              <a:t> </a:t>
            </a:r>
            <a:r>
              <a:rPr lang="en-US" dirty="0" err="1">
                <a:latin typeface="Times New Roman" panose="02020603050405020304" pitchFamily="18" charset="0"/>
              </a:rPr>
              <a:t>đều</a:t>
            </a:r>
            <a:r>
              <a:rPr lang="en-US" dirty="0">
                <a:latin typeface="Times New Roman" panose="02020603050405020304" pitchFamily="18" charset="0"/>
              </a:rPr>
              <a:t> </a:t>
            </a:r>
            <a:r>
              <a:rPr lang="en-US" dirty="0" err="1">
                <a:latin typeface="Times New Roman" panose="02020603050405020304" pitchFamily="18" charset="0"/>
              </a:rPr>
              <a:t>làm</a:t>
            </a:r>
            <a:r>
              <a:rPr lang="en-US" dirty="0">
                <a:latin typeface="Times New Roman" panose="02020603050405020304" pitchFamily="18" charset="0"/>
              </a:rPr>
              <a:t> </a:t>
            </a:r>
            <a:r>
              <a:rPr lang="en-US" dirty="0" err="1">
                <a:latin typeface="Times New Roman" panose="02020603050405020304" pitchFamily="18" charset="0"/>
              </a:rPr>
              <a:t>quan</a:t>
            </a:r>
            <a:r>
              <a:rPr lang="en-US" dirty="0">
                <a:latin typeface="Times New Roman" panose="02020603050405020304" pitchFamily="18" charset="0"/>
              </a:rPr>
              <a:t> to.</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sym typeface="Wingdings" panose="05000000000000000000" pitchFamily="2" charset="2"/>
              </a:rPr>
              <a:t></a:t>
            </a:r>
            <a:r>
              <a:rPr lang="vi-VN" dirty="0">
                <a:latin typeface="Times New Roman" panose="02020603050405020304" pitchFamily="18" charset="0"/>
              </a:rPr>
              <a:t>xuất thân trong 1 gia đình quí tộc, nhiều đời làm quan, có truyền thống về văn học.</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- 9 </a:t>
            </a:r>
            <a:r>
              <a:rPr lang="en-US" dirty="0" err="1">
                <a:latin typeface="Times New Roman" panose="02020603050405020304" pitchFamily="18" charset="0"/>
              </a:rPr>
              <a:t>tuổi</a:t>
            </a:r>
            <a:r>
              <a:rPr lang="en-US" dirty="0">
                <a:latin typeface="Times New Roman" panose="02020603050405020304" pitchFamily="18" charset="0"/>
              </a:rPr>
              <a:t> </a:t>
            </a:r>
            <a:r>
              <a:rPr lang="en-US" dirty="0" err="1">
                <a:latin typeface="Times New Roman" panose="02020603050405020304" pitchFamily="18" charset="0"/>
              </a:rPr>
              <a:t>mất</a:t>
            </a:r>
            <a:r>
              <a:rPr lang="en-US" dirty="0">
                <a:latin typeface="Times New Roman" panose="02020603050405020304" pitchFamily="18" charset="0"/>
              </a:rPr>
              <a:t> cha, 12 </a:t>
            </a:r>
            <a:r>
              <a:rPr lang="en-US" dirty="0" err="1">
                <a:latin typeface="Times New Roman" panose="02020603050405020304" pitchFamily="18" charset="0"/>
              </a:rPr>
              <a:t>tuổi</a:t>
            </a:r>
            <a:r>
              <a:rPr lang="en-US" dirty="0">
                <a:latin typeface="Times New Roman" panose="02020603050405020304" pitchFamily="18" charset="0"/>
              </a:rPr>
              <a:t> </a:t>
            </a:r>
            <a:r>
              <a:rPr lang="en-US" dirty="0" err="1">
                <a:latin typeface="Times New Roman" panose="02020603050405020304" pitchFamily="18" charset="0"/>
              </a:rPr>
              <a:t>mất</a:t>
            </a:r>
            <a:r>
              <a:rPr lang="en-US" dirty="0">
                <a:latin typeface="Times New Roman" panose="02020603050405020304" pitchFamily="18" charset="0"/>
              </a:rPr>
              <a:t> </a:t>
            </a:r>
            <a:r>
              <a:rPr lang="en-US" dirty="0" err="1">
                <a:latin typeface="Times New Roman" panose="02020603050405020304" pitchFamily="18" charset="0"/>
              </a:rPr>
              <a:t>mẹ</a:t>
            </a:r>
            <a:r>
              <a:rPr lang="en-US" dirty="0">
                <a:latin typeface="Times New Roman" panose="02020603050405020304" pitchFamily="18" charset="0"/>
              </a:rPr>
              <a:t>, ở </a:t>
            </a:r>
            <a:r>
              <a:rPr lang="en-US" dirty="0" err="1">
                <a:latin typeface="Times New Roman" panose="02020603050405020304" pitchFamily="18" charset="0"/>
              </a:rPr>
              <a:t>với</a:t>
            </a:r>
            <a:r>
              <a:rPr lang="en-US" dirty="0">
                <a:latin typeface="Times New Roman" panose="02020603050405020304" pitchFamily="18" charset="0"/>
              </a:rPr>
              <a:t> </a:t>
            </a:r>
            <a:r>
              <a:rPr lang="en-US" dirty="0" err="1">
                <a:latin typeface="Times New Roman" panose="02020603050405020304" pitchFamily="18" charset="0"/>
              </a:rPr>
              <a:t>anh</a:t>
            </a:r>
            <a:r>
              <a:rPr lang="en-US" dirty="0">
                <a:latin typeface="Times New Roman" panose="02020603050405020304" pitchFamily="18" charset="0"/>
              </a:rPr>
              <a:t> </a:t>
            </a:r>
            <a:r>
              <a:rPr lang="en-US" dirty="0" err="1">
                <a:latin typeface="Times New Roman" panose="02020603050405020304" pitchFamily="18" charset="0"/>
              </a:rPr>
              <a:t>là</a:t>
            </a:r>
            <a:r>
              <a:rPr lang="en-US" dirty="0">
                <a:latin typeface="Times New Roman" panose="02020603050405020304" pitchFamily="18" charset="0"/>
              </a:rPr>
              <a:t> </a:t>
            </a:r>
            <a:r>
              <a:rPr lang="en-US" dirty="0" err="1">
                <a:latin typeface="Times New Roman" panose="02020603050405020304" pitchFamily="18" charset="0"/>
              </a:rPr>
              <a:t>Nguyễn</a:t>
            </a:r>
            <a:r>
              <a:rPr lang="en-US" dirty="0">
                <a:latin typeface="Times New Roman" panose="02020603050405020304" pitchFamily="18" charset="0"/>
              </a:rPr>
              <a:t> </a:t>
            </a:r>
            <a:r>
              <a:rPr lang="en-US" dirty="0" err="1">
                <a:latin typeface="Times New Roman" panose="02020603050405020304" pitchFamily="18" charset="0"/>
              </a:rPr>
              <a:t>Khản</a:t>
            </a:r>
            <a:r>
              <a:rPr lang="en-US" dirty="0">
                <a:latin typeface="Times New Roman" panose="02020603050405020304" pitchFamily="18" charset="0"/>
              </a:rPr>
              <a:t> (</a:t>
            </a:r>
            <a:r>
              <a:rPr lang="en-US" dirty="0" err="1">
                <a:latin typeface="Times New Roman" panose="02020603050405020304" pitchFamily="18" charset="0"/>
              </a:rPr>
              <a:t>cùng</a:t>
            </a:r>
            <a:r>
              <a:rPr lang="en-US" dirty="0">
                <a:latin typeface="Times New Roman" panose="02020603050405020304" pitchFamily="18" charset="0"/>
              </a:rPr>
              <a:t> cha </a:t>
            </a:r>
            <a:r>
              <a:rPr lang="en-US" dirty="0" err="1">
                <a:latin typeface="Times New Roman" panose="02020603050405020304" pitchFamily="18" charset="0"/>
              </a:rPr>
              <a:t>khác</a:t>
            </a:r>
            <a:r>
              <a:rPr lang="en-US" dirty="0">
                <a:latin typeface="Times New Roman" panose="02020603050405020304" pitchFamily="18" charset="0"/>
              </a:rPr>
              <a:t> </a:t>
            </a:r>
            <a:r>
              <a:rPr lang="en-US" dirty="0" err="1">
                <a:latin typeface="Times New Roman" panose="02020603050405020304" pitchFamily="18" charset="0"/>
              </a:rPr>
              <a:t>mẹ</a:t>
            </a:r>
            <a:r>
              <a:rPr lang="en-US" dirty="0">
                <a:latin typeface="Times New Roman" panose="02020603050405020304" pitchFamily="18" charset="0"/>
              </a:rPr>
              <a:t>, </a:t>
            </a:r>
            <a:r>
              <a:rPr lang="en-US" dirty="0" err="1">
                <a:latin typeface="Times New Roman" panose="02020603050405020304" pitchFamily="18" charset="0"/>
              </a:rPr>
              <a:t>giỏi</a:t>
            </a:r>
            <a:r>
              <a:rPr lang="en-US" dirty="0">
                <a:latin typeface="Times New Roman" panose="02020603050405020304" pitchFamily="18" charset="0"/>
              </a:rPr>
              <a:t> </a:t>
            </a:r>
            <a:r>
              <a:rPr lang="en-US" dirty="0" err="1">
                <a:latin typeface="Times New Roman" panose="02020603050405020304" pitchFamily="18" charset="0"/>
              </a:rPr>
              <a:t>thơ</a:t>
            </a:r>
            <a:r>
              <a:rPr lang="en-US" dirty="0">
                <a:latin typeface="Times New Roman" panose="02020603050405020304" pitchFamily="18" charset="0"/>
              </a:rPr>
              <a:t> </a:t>
            </a:r>
            <a:r>
              <a:rPr lang="en-US" dirty="0" err="1">
                <a:latin typeface="Times New Roman" panose="02020603050405020304" pitchFamily="18" charset="0"/>
              </a:rPr>
              <a:t>phú</a:t>
            </a:r>
            <a:r>
              <a:rPr lang="en-US" dirty="0">
                <a:latin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 </a:t>
            </a:r>
            <a:r>
              <a:rPr lang="en-US" dirty="0" err="1">
                <a:latin typeface="Times New Roman" panose="02020603050405020304" pitchFamily="18" charset="0"/>
              </a:rPr>
              <a:t>Cuối</a:t>
            </a:r>
            <a:r>
              <a:rPr lang="en-US" dirty="0">
                <a:latin typeface="Times New Roman" panose="02020603050405020304" pitchFamily="18" charset="0"/>
              </a:rPr>
              <a:t> TK XVIII- </a:t>
            </a:r>
            <a:r>
              <a:rPr lang="en-US" dirty="0" err="1">
                <a:latin typeface="Times New Roman" panose="02020603050405020304" pitchFamily="18" charset="0"/>
              </a:rPr>
              <a:t>đầu</a:t>
            </a:r>
            <a:r>
              <a:rPr lang="en-US" dirty="0">
                <a:latin typeface="Times New Roman" panose="02020603050405020304" pitchFamily="18" charset="0"/>
              </a:rPr>
              <a:t> TK XIX </a:t>
            </a:r>
            <a:r>
              <a:rPr lang="en-US" dirty="0" err="1">
                <a:latin typeface="Times New Roman" panose="02020603050405020304" pitchFamily="18" charset="0"/>
              </a:rPr>
              <a:t>chế</a:t>
            </a:r>
            <a:r>
              <a:rPr lang="en-US" dirty="0">
                <a:latin typeface="Times New Roman" panose="02020603050405020304" pitchFamily="18" charset="0"/>
              </a:rPr>
              <a:t> </a:t>
            </a:r>
            <a:r>
              <a:rPr lang="en-US" dirty="0" err="1">
                <a:latin typeface="Times New Roman" panose="02020603050405020304" pitchFamily="18" charset="0"/>
              </a:rPr>
              <a:t>độ</a:t>
            </a:r>
            <a:r>
              <a:rPr lang="en-US" dirty="0">
                <a:latin typeface="Times New Roman" panose="02020603050405020304" pitchFamily="18" charset="0"/>
              </a:rPr>
              <a:t> PK VN </a:t>
            </a:r>
            <a:r>
              <a:rPr lang="en-US" dirty="0" err="1">
                <a:latin typeface="Times New Roman" panose="02020603050405020304" pitchFamily="18" charset="0"/>
              </a:rPr>
              <a:t>khủng</a:t>
            </a:r>
            <a:r>
              <a:rPr lang="en-US" dirty="0">
                <a:latin typeface="Times New Roman" panose="02020603050405020304" pitchFamily="18" charset="0"/>
              </a:rPr>
              <a:t> </a:t>
            </a:r>
            <a:r>
              <a:rPr lang="en-US" dirty="0" err="1">
                <a:latin typeface="Times New Roman" panose="02020603050405020304" pitchFamily="18" charset="0"/>
              </a:rPr>
              <a:t>hoảng</a:t>
            </a:r>
            <a:r>
              <a:rPr lang="en-US" dirty="0">
                <a:latin typeface="Times New Roman" panose="02020603050405020304" pitchFamily="18" charset="0"/>
              </a:rPr>
              <a:t> </a:t>
            </a:r>
            <a:r>
              <a:rPr lang="en-US" dirty="0" err="1">
                <a:latin typeface="Times New Roman" panose="02020603050405020304" pitchFamily="18" charset="0"/>
              </a:rPr>
              <a:t>trầm</a:t>
            </a:r>
            <a:r>
              <a:rPr lang="en-US" dirty="0">
                <a:latin typeface="Times New Roman" panose="02020603050405020304" pitchFamily="18" charset="0"/>
              </a:rPr>
              <a:t> </a:t>
            </a:r>
            <a:r>
              <a:rPr lang="en-US" dirty="0" err="1">
                <a:latin typeface="Times New Roman" panose="02020603050405020304" pitchFamily="18" charset="0"/>
              </a:rPr>
              <a:t>trọng</a:t>
            </a:r>
            <a:r>
              <a:rPr lang="vi-VN" dirty="0">
                <a:latin typeface="Times New Roman" panose="02020603050405020304" pitchFamily="18" charset="0"/>
              </a:rPr>
              <a:t> Phong trào nông dân nổi dậy ở khắp nơi, đỉnh cao là khởi nghĩa Tây Sơn</a:t>
            </a:r>
            <a:r>
              <a:rPr lang="en-US" dirty="0" err="1">
                <a:latin typeface="Times New Roman" panose="02020603050405020304" pitchFamily="18" charset="0"/>
              </a:rPr>
              <a:t>Ông</a:t>
            </a:r>
            <a:r>
              <a:rPr lang="en-US" dirty="0">
                <a:latin typeface="Times New Roman" panose="02020603050405020304" pitchFamily="18" charset="0"/>
              </a:rPr>
              <a:t> </a:t>
            </a:r>
            <a:r>
              <a:rPr lang="en-US" dirty="0" err="1">
                <a:latin typeface="Times New Roman" panose="02020603050405020304" pitchFamily="18" charset="0"/>
              </a:rPr>
              <a:t>lưu</a:t>
            </a:r>
            <a:r>
              <a:rPr lang="en-US" dirty="0">
                <a:latin typeface="Times New Roman" panose="02020603050405020304" pitchFamily="18" charset="0"/>
              </a:rPr>
              <a:t> </a:t>
            </a:r>
            <a:r>
              <a:rPr lang="en-US" dirty="0" err="1">
                <a:latin typeface="Times New Roman" panose="02020603050405020304" pitchFamily="18" charset="0"/>
              </a:rPr>
              <a:t>lạc</a:t>
            </a:r>
            <a:r>
              <a:rPr lang="en-US" dirty="0">
                <a:latin typeface="Times New Roman" panose="02020603050405020304" pitchFamily="18" charset="0"/>
              </a:rPr>
              <a:t> </a:t>
            </a:r>
            <a:r>
              <a:rPr lang="en-US" dirty="0" err="1">
                <a:latin typeface="Times New Roman" panose="02020603050405020304" pitchFamily="18" charset="0"/>
              </a:rPr>
              <a:t>đất</a:t>
            </a:r>
            <a:r>
              <a:rPr lang="en-US" dirty="0">
                <a:latin typeface="Times New Roman" panose="02020603050405020304" pitchFamily="18" charset="0"/>
              </a:rPr>
              <a:t> </a:t>
            </a:r>
            <a:r>
              <a:rPr lang="en-US" dirty="0" err="1">
                <a:latin typeface="Times New Roman" panose="02020603050405020304" pitchFamily="18" charset="0"/>
              </a:rPr>
              <a:t>Bắc</a:t>
            </a:r>
            <a:r>
              <a:rPr lang="en-US" dirty="0">
                <a:latin typeface="Times New Roman" panose="02020603050405020304" pitchFamily="18" charset="0"/>
              </a:rPr>
              <a:t> 10 </a:t>
            </a:r>
            <a:r>
              <a:rPr lang="en-US" dirty="0" err="1">
                <a:latin typeface="Times New Roman" panose="02020603050405020304" pitchFamily="18" charset="0"/>
              </a:rPr>
              <a:t>năm</a:t>
            </a:r>
            <a:r>
              <a:rPr lang="en-US" dirty="0">
                <a:latin typeface="Times New Roman" panose="02020603050405020304" pitchFamily="18" charset="0"/>
              </a:rPr>
              <a:t>, </a:t>
            </a:r>
            <a:r>
              <a:rPr lang="en-US" dirty="0" err="1">
                <a:latin typeface="Times New Roman" panose="02020603050405020304" pitchFamily="18" charset="0"/>
              </a:rPr>
              <a:t>quê</a:t>
            </a:r>
            <a:r>
              <a:rPr lang="en-US" dirty="0">
                <a:latin typeface="Times New Roman" panose="02020603050405020304" pitchFamily="18" charset="0"/>
              </a:rPr>
              <a:t> </a:t>
            </a:r>
            <a:r>
              <a:rPr lang="en-US" dirty="0" err="1">
                <a:latin typeface="Times New Roman" panose="02020603050405020304" pitchFamily="18" charset="0"/>
              </a:rPr>
              <a:t>vợ</a:t>
            </a:r>
            <a:r>
              <a:rPr lang="en-US" dirty="0">
                <a:latin typeface="Times New Roman" panose="02020603050405020304" pitchFamily="18" charset="0"/>
              </a:rPr>
              <a:t> ở </a:t>
            </a:r>
            <a:r>
              <a:rPr lang="en-US" dirty="0" err="1">
                <a:latin typeface="Times New Roman" panose="02020603050405020304" pitchFamily="18" charset="0"/>
              </a:rPr>
              <a:t>Thái</a:t>
            </a:r>
            <a:r>
              <a:rPr lang="en-US" dirty="0">
                <a:latin typeface="Times New Roman" panose="02020603050405020304" pitchFamily="18" charset="0"/>
              </a:rPr>
              <a:t> </a:t>
            </a:r>
            <a:r>
              <a:rPr lang="en-US" dirty="0" err="1">
                <a:latin typeface="Times New Roman" panose="02020603050405020304" pitchFamily="18" charset="0"/>
              </a:rPr>
              <a:t>Bình</a:t>
            </a:r>
            <a:r>
              <a:rPr lang="en-US" dirty="0">
                <a:latin typeface="Times New Roman" panose="02020603050405020304" pitchFamily="18" charset="0"/>
              </a:rPr>
              <a:t>(1786 -1796)</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1796 – 1802 ở </a:t>
            </a:r>
            <a:r>
              <a:rPr lang="en-US" dirty="0" err="1">
                <a:latin typeface="Times New Roman" panose="02020603050405020304" pitchFamily="18" charset="0"/>
              </a:rPr>
              <a:t>ẩn</a:t>
            </a:r>
            <a:r>
              <a:rPr lang="en-US" dirty="0">
                <a:latin typeface="Times New Roman" panose="02020603050405020304" pitchFamily="18" charset="0"/>
              </a:rPr>
              <a:t> </a:t>
            </a:r>
            <a:r>
              <a:rPr lang="en-US" dirty="0" err="1">
                <a:latin typeface="Times New Roman" panose="02020603050405020304" pitchFamily="18" charset="0"/>
              </a:rPr>
              <a:t>tại</a:t>
            </a:r>
            <a:r>
              <a:rPr lang="en-US" dirty="0">
                <a:latin typeface="Times New Roman" panose="02020603050405020304" pitchFamily="18" charset="0"/>
              </a:rPr>
              <a:t> </a:t>
            </a:r>
            <a:r>
              <a:rPr lang="en-US" dirty="0" err="1">
                <a:latin typeface="Times New Roman" panose="02020603050405020304" pitchFamily="18" charset="0"/>
              </a:rPr>
              <a:t>quê</a:t>
            </a:r>
            <a:r>
              <a:rPr lang="en-US" dirty="0">
                <a:latin typeface="Times New Roman" panose="02020603050405020304" pitchFamily="18" charset="0"/>
              </a:rPr>
              <a:t> </a:t>
            </a:r>
            <a:r>
              <a:rPr lang="en-US" dirty="0" err="1">
                <a:latin typeface="Times New Roman" panose="02020603050405020304" pitchFamily="18" charset="0"/>
              </a:rPr>
              <a:t>nhà</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1802 </a:t>
            </a:r>
            <a:r>
              <a:rPr lang="en-US" dirty="0" err="1">
                <a:latin typeface="Times New Roman" panose="02020603050405020304" pitchFamily="18" charset="0"/>
              </a:rPr>
              <a:t>Nguyễn</a:t>
            </a:r>
            <a:r>
              <a:rPr lang="en-US" dirty="0">
                <a:latin typeface="Times New Roman" panose="02020603050405020304" pitchFamily="18" charset="0"/>
              </a:rPr>
              <a:t> </a:t>
            </a:r>
            <a:r>
              <a:rPr lang="en-US" dirty="0" err="1">
                <a:latin typeface="Times New Roman" panose="02020603050405020304" pitchFamily="18" charset="0"/>
              </a:rPr>
              <a:t>Ánh</a:t>
            </a:r>
            <a:r>
              <a:rPr lang="en-US" dirty="0">
                <a:latin typeface="Times New Roman" panose="02020603050405020304" pitchFamily="18" charset="0"/>
              </a:rPr>
              <a:t> </a:t>
            </a:r>
            <a:r>
              <a:rPr lang="en-US" dirty="0" err="1">
                <a:latin typeface="Times New Roman" panose="02020603050405020304" pitchFamily="18" charset="0"/>
              </a:rPr>
              <a:t>lên</a:t>
            </a:r>
            <a:r>
              <a:rPr lang="en-US" dirty="0">
                <a:latin typeface="Times New Roman" panose="02020603050405020304" pitchFamily="18" charset="0"/>
              </a:rPr>
              <a:t> </a:t>
            </a:r>
            <a:r>
              <a:rPr lang="en-US" dirty="0" err="1">
                <a:latin typeface="Times New Roman" panose="02020603050405020304" pitchFamily="18" charset="0"/>
              </a:rPr>
              <a:t>ngôi</a:t>
            </a:r>
            <a:r>
              <a:rPr lang="en-US" dirty="0">
                <a:latin typeface="Times New Roman" panose="02020603050405020304" pitchFamily="18" charset="0"/>
              </a:rPr>
              <a:t>, </a:t>
            </a:r>
            <a:r>
              <a:rPr lang="en-US" dirty="0" err="1">
                <a:latin typeface="Times New Roman" panose="02020603050405020304" pitchFamily="18" charset="0"/>
              </a:rPr>
              <a:t>từ</a:t>
            </a:r>
            <a:r>
              <a:rPr lang="en-US" dirty="0">
                <a:latin typeface="Times New Roman" panose="02020603050405020304" pitchFamily="18" charset="0"/>
              </a:rPr>
              <a:t> </a:t>
            </a:r>
            <a:r>
              <a:rPr lang="en-US" dirty="0" err="1">
                <a:latin typeface="Times New Roman" panose="02020603050405020304" pitchFamily="18" charset="0"/>
              </a:rPr>
              <a:t>chối</a:t>
            </a:r>
            <a:r>
              <a:rPr lang="en-US" dirty="0">
                <a:latin typeface="Times New Roman" panose="02020603050405020304" pitchFamily="18" charset="0"/>
              </a:rPr>
              <a:t> </a:t>
            </a:r>
            <a:r>
              <a:rPr lang="en-US" dirty="0" err="1">
                <a:latin typeface="Times New Roman" panose="02020603050405020304" pitchFamily="18" charset="0"/>
              </a:rPr>
              <a:t>không</a:t>
            </a:r>
            <a:r>
              <a:rPr lang="en-US" dirty="0">
                <a:latin typeface="Times New Roman" panose="02020603050405020304" pitchFamily="18" charset="0"/>
              </a:rPr>
              <a:t> </a:t>
            </a:r>
            <a:r>
              <a:rPr lang="en-US" dirty="0" err="1">
                <a:latin typeface="Times New Roman" panose="02020603050405020304" pitchFamily="18" charset="0"/>
              </a:rPr>
              <a:t>được</a:t>
            </a:r>
            <a:r>
              <a:rPr lang="en-US" dirty="0">
                <a:latin typeface="Times New Roman" panose="02020603050405020304" pitchFamily="18" charset="0"/>
              </a:rPr>
              <a:t>, </a:t>
            </a:r>
            <a:r>
              <a:rPr lang="en-US" dirty="0" err="1">
                <a:latin typeface="Times New Roman" panose="02020603050405020304" pitchFamily="18" charset="0"/>
              </a:rPr>
              <a:t>ông</a:t>
            </a:r>
            <a:r>
              <a:rPr lang="en-US" dirty="0">
                <a:latin typeface="Times New Roman" panose="02020603050405020304" pitchFamily="18" charset="0"/>
              </a:rPr>
              <a:t> </a:t>
            </a:r>
            <a:r>
              <a:rPr lang="en-US" dirty="0" err="1">
                <a:latin typeface="Times New Roman" panose="02020603050405020304" pitchFamily="18" charset="0"/>
              </a:rPr>
              <a:t>phải</a:t>
            </a:r>
            <a:r>
              <a:rPr lang="en-US" dirty="0">
                <a:latin typeface="Times New Roman" panose="02020603050405020304" pitchFamily="18" charset="0"/>
              </a:rPr>
              <a:t> </a:t>
            </a:r>
            <a:r>
              <a:rPr lang="en-US" dirty="0" err="1">
                <a:latin typeface="Times New Roman" panose="02020603050405020304" pitchFamily="18" charset="0"/>
              </a:rPr>
              <a:t>ra</a:t>
            </a:r>
            <a:r>
              <a:rPr lang="en-US" dirty="0">
                <a:latin typeface="Times New Roman" panose="02020603050405020304" pitchFamily="18" charset="0"/>
              </a:rPr>
              <a:t> </a:t>
            </a:r>
            <a:r>
              <a:rPr lang="en-US" dirty="0" err="1">
                <a:latin typeface="Times New Roman" panose="02020603050405020304" pitchFamily="18" charset="0"/>
              </a:rPr>
              <a:t>làm</a:t>
            </a:r>
            <a:r>
              <a:rPr lang="en-US" dirty="0">
                <a:latin typeface="Times New Roman" panose="02020603050405020304" pitchFamily="18" charset="0"/>
              </a:rPr>
              <a:t> </a:t>
            </a:r>
            <a:r>
              <a:rPr lang="en-US" dirty="0" err="1">
                <a:latin typeface="Times New Roman" panose="02020603050405020304" pitchFamily="18" charset="0"/>
              </a:rPr>
              <a:t>quan</a:t>
            </a:r>
            <a:r>
              <a:rPr lang="en-US" dirty="0">
                <a:latin typeface="Times New Roman" panose="02020603050405020304" pitchFamily="18" charset="0"/>
              </a:rPr>
              <a:t> </a:t>
            </a:r>
            <a:r>
              <a:rPr lang="en-US" dirty="0" err="1">
                <a:latin typeface="Times New Roman" panose="02020603050405020304" pitchFamily="18" charset="0"/>
              </a:rPr>
              <a:t>triều</a:t>
            </a:r>
            <a:r>
              <a:rPr lang="en-US" dirty="0">
                <a:latin typeface="Times New Roman" panose="02020603050405020304" pitchFamily="18" charset="0"/>
              </a:rPr>
              <a:t> </a:t>
            </a:r>
            <a:r>
              <a:rPr lang="en-US" dirty="0" err="1">
                <a:latin typeface="Times New Roman" panose="02020603050405020304" pitchFamily="18" charset="0"/>
              </a:rPr>
              <a:t>Nguyễn</a:t>
            </a:r>
            <a:r>
              <a:rPr lang="en-US" dirty="0">
                <a:latin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1813 </a:t>
            </a:r>
            <a:r>
              <a:rPr lang="en-US" dirty="0" err="1">
                <a:latin typeface="Times New Roman" panose="02020603050405020304" pitchFamily="18" charset="0"/>
              </a:rPr>
              <a:t>ông</a:t>
            </a:r>
            <a:r>
              <a:rPr lang="en-US" dirty="0">
                <a:latin typeface="Times New Roman" panose="02020603050405020304" pitchFamily="18" charset="0"/>
              </a:rPr>
              <a:t> </a:t>
            </a:r>
            <a:r>
              <a:rPr lang="en-US" dirty="0" err="1">
                <a:latin typeface="Times New Roman" panose="02020603050405020304" pitchFamily="18" charset="0"/>
              </a:rPr>
              <a:t>đi</a:t>
            </a:r>
            <a:r>
              <a:rPr lang="en-US" dirty="0">
                <a:latin typeface="Times New Roman" panose="02020603050405020304" pitchFamily="18" charset="0"/>
              </a:rPr>
              <a:t> </a:t>
            </a:r>
            <a:r>
              <a:rPr lang="en-US" dirty="0" err="1">
                <a:latin typeface="Times New Roman" panose="02020603050405020304" pitchFamily="18" charset="0"/>
              </a:rPr>
              <a:t>sứ</a:t>
            </a:r>
            <a:r>
              <a:rPr lang="en-US" dirty="0">
                <a:latin typeface="Times New Roman" panose="02020603050405020304" pitchFamily="18" charset="0"/>
              </a:rPr>
              <a:t> sang TQ </a:t>
            </a:r>
            <a:r>
              <a:rPr lang="en-US" dirty="0" err="1">
                <a:latin typeface="Times New Roman" panose="02020603050405020304" pitchFamily="18" charset="0"/>
              </a:rPr>
              <a:t>lần</a:t>
            </a:r>
            <a:r>
              <a:rPr lang="en-US" dirty="0">
                <a:latin typeface="Times New Roman" panose="02020603050405020304" pitchFamily="18" charset="0"/>
              </a:rPr>
              <a:t> 1</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rPr>
              <a:t>1820 </a:t>
            </a:r>
            <a:r>
              <a:rPr lang="en-US" dirty="0" err="1">
                <a:latin typeface="Times New Roman" panose="02020603050405020304" pitchFamily="18" charset="0"/>
              </a:rPr>
              <a:t>ông</a:t>
            </a:r>
            <a:r>
              <a:rPr lang="en-US" dirty="0">
                <a:latin typeface="Times New Roman" panose="02020603050405020304" pitchFamily="18" charset="0"/>
              </a:rPr>
              <a:t> </a:t>
            </a:r>
            <a:r>
              <a:rPr lang="en-US" dirty="0" err="1">
                <a:latin typeface="Times New Roman" panose="02020603050405020304" pitchFamily="18" charset="0"/>
              </a:rPr>
              <a:t>chuẩn</a:t>
            </a:r>
            <a:r>
              <a:rPr lang="en-US" dirty="0">
                <a:latin typeface="Times New Roman" panose="02020603050405020304" pitchFamily="18" charset="0"/>
              </a:rPr>
              <a:t> </a:t>
            </a:r>
            <a:r>
              <a:rPr lang="en-US" dirty="0" err="1">
                <a:latin typeface="Times New Roman" panose="02020603050405020304" pitchFamily="18" charset="0"/>
              </a:rPr>
              <a:t>bị</a:t>
            </a:r>
            <a:r>
              <a:rPr lang="en-US" dirty="0">
                <a:latin typeface="Times New Roman" panose="02020603050405020304" pitchFamily="18" charset="0"/>
              </a:rPr>
              <a:t> </a:t>
            </a:r>
            <a:r>
              <a:rPr lang="en-US" dirty="0" err="1">
                <a:latin typeface="Times New Roman" panose="02020603050405020304" pitchFamily="18" charset="0"/>
              </a:rPr>
              <a:t>đi</a:t>
            </a:r>
            <a:r>
              <a:rPr lang="en-US" dirty="0">
                <a:latin typeface="Times New Roman" panose="02020603050405020304" pitchFamily="18" charset="0"/>
              </a:rPr>
              <a:t> </a:t>
            </a:r>
            <a:r>
              <a:rPr lang="en-US" dirty="0" err="1">
                <a:latin typeface="Times New Roman" panose="02020603050405020304" pitchFamily="18" charset="0"/>
              </a:rPr>
              <a:t>sứ</a:t>
            </a:r>
            <a:r>
              <a:rPr lang="en-US" dirty="0">
                <a:latin typeface="Times New Roman" panose="02020603050405020304" pitchFamily="18" charset="0"/>
              </a:rPr>
              <a:t> sang TQ </a:t>
            </a:r>
            <a:r>
              <a:rPr lang="en-US" dirty="0" err="1">
                <a:latin typeface="Times New Roman" panose="02020603050405020304" pitchFamily="18" charset="0"/>
              </a:rPr>
              <a:t>lần</a:t>
            </a:r>
            <a:r>
              <a:rPr lang="en-US" dirty="0">
                <a:latin typeface="Times New Roman" panose="02020603050405020304" pitchFamily="18" charset="0"/>
              </a:rPr>
              <a:t> 2, </a:t>
            </a:r>
            <a:r>
              <a:rPr lang="en-US" dirty="0" err="1">
                <a:latin typeface="Times New Roman" panose="02020603050405020304" pitchFamily="18" charset="0"/>
              </a:rPr>
              <a:t>bị</a:t>
            </a:r>
            <a:r>
              <a:rPr lang="en-US" dirty="0">
                <a:latin typeface="Times New Roman" panose="02020603050405020304" pitchFamily="18" charset="0"/>
              </a:rPr>
              <a:t> </a:t>
            </a:r>
            <a:r>
              <a:rPr lang="en-US" dirty="0" err="1">
                <a:latin typeface="Times New Roman" panose="02020603050405020304" pitchFamily="18" charset="0"/>
              </a:rPr>
              <a:t>bệnh</a:t>
            </a:r>
            <a:r>
              <a:rPr lang="en-US" dirty="0">
                <a:latin typeface="Times New Roman" panose="02020603050405020304" pitchFamily="18" charset="0"/>
              </a:rPr>
              <a:t> </a:t>
            </a:r>
            <a:r>
              <a:rPr lang="en-US" dirty="0" err="1">
                <a:latin typeface="Times New Roman" panose="02020603050405020304" pitchFamily="18" charset="0"/>
              </a:rPr>
              <a:t>ốm</a:t>
            </a:r>
            <a:r>
              <a:rPr lang="en-US" dirty="0">
                <a:latin typeface="Times New Roman" panose="02020603050405020304" pitchFamily="18" charset="0"/>
              </a:rPr>
              <a:t> </a:t>
            </a:r>
            <a:r>
              <a:rPr lang="en-US" dirty="0" err="1">
                <a:latin typeface="Times New Roman" panose="02020603050405020304" pitchFamily="18" charset="0"/>
              </a:rPr>
              <a:t>mất</a:t>
            </a:r>
            <a:r>
              <a:rPr lang="en-US" dirty="0">
                <a:latin typeface="Times New Roman" panose="02020603050405020304" pitchFamily="18" charset="0"/>
              </a:rPr>
              <a:t> </a:t>
            </a:r>
            <a:r>
              <a:rPr lang="en-US" dirty="0" err="1">
                <a:latin typeface="Times New Roman" panose="02020603050405020304" pitchFamily="18" charset="0"/>
              </a:rPr>
              <a:t>tại</a:t>
            </a:r>
            <a:r>
              <a:rPr lang="en-US" dirty="0">
                <a:latin typeface="Times New Roman" panose="02020603050405020304" pitchFamily="18" charset="0"/>
              </a:rPr>
              <a:t> </a:t>
            </a:r>
            <a:r>
              <a:rPr lang="en-US" dirty="0" err="1">
                <a:latin typeface="Times New Roman" panose="02020603050405020304" pitchFamily="18" charset="0"/>
              </a:rPr>
              <a:t>Huế</a:t>
            </a:r>
            <a:r>
              <a:rPr lang="en-US" dirty="0">
                <a:latin typeface="Times New Roman" panose="02020603050405020304" pitchFamily="18" charset="0"/>
              </a:rPr>
              <a:t> (16.9.1820) </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latin typeface="Times New Roman" panose="02020603050405020304" pitchFamily="18" charset="0"/>
                <a:sym typeface="Wingdings" panose="05000000000000000000" pitchFamily="2" charset="2"/>
              </a:rPr>
              <a:t></a:t>
            </a:r>
            <a:r>
              <a:rPr lang="en-US" dirty="0" err="1">
                <a:latin typeface="Times New Roman" panose="02020603050405020304" pitchFamily="18" charset="0"/>
              </a:rPr>
              <a:t>Cuộc</a:t>
            </a:r>
            <a:r>
              <a:rPr lang="en-US" dirty="0">
                <a:latin typeface="Times New Roman" panose="02020603050405020304" pitchFamily="18" charset="0"/>
              </a:rPr>
              <a:t> </a:t>
            </a:r>
            <a:r>
              <a:rPr lang="en-US" dirty="0" err="1">
                <a:latin typeface="Times New Roman" panose="02020603050405020304" pitchFamily="18" charset="0"/>
              </a:rPr>
              <a:t>đời</a:t>
            </a:r>
            <a:r>
              <a:rPr lang="en-US" dirty="0">
                <a:latin typeface="Times New Roman" panose="02020603050405020304" pitchFamily="18" charset="0"/>
              </a:rPr>
              <a:t> </a:t>
            </a:r>
            <a:r>
              <a:rPr lang="en-US" dirty="0" err="1">
                <a:latin typeface="Times New Roman" panose="02020603050405020304" pitchFamily="18" charset="0"/>
              </a:rPr>
              <a:t>chìm</a:t>
            </a:r>
            <a:r>
              <a:rPr lang="en-US" dirty="0">
                <a:latin typeface="Times New Roman" panose="02020603050405020304" pitchFamily="18" charset="0"/>
              </a:rPr>
              <a:t> </a:t>
            </a:r>
            <a:r>
              <a:rPr lang="en-US" dirty="0" err="1">
                <a:latin typeface="Times New Roman" panose="02020603050405020304" pitchFamily="18" charset="0"/>
              </a:rPr>
              <a:t>nổi</a:t>
            </a:r>
            <a:r>
              <a:rPr lang="en-US" dirty="0">
                <a:latin typeface="Times New Roman" panose="02020603050405020304" pitchFamily="18" charset="0"/>
              </a:rPr>
              <a:t> </a:t>
            </a:r>
            <a:r>
              <a:rPr lang="en-US" dirty="0" err="1">
                <a:latin typeface="Times New Roman" panose="02020603050405020304" pitchFamily="18" charset="0"/>
              </a:rPr>
              <a:t>gian</a:t>
            </a:r>
            <a:r>
              <a:rPr lang="en-US" dirty="0">
                <a:latin typeface="Times New Roman" panose="02020603050405020304" pitchFamily="18" charset="0"/>
              </a:rPr>
              <a:t> </a:t>
            </a:r>
            <a:r>
              <a:rPr lang="en-US" dirty="0" err="1">
                <a:latin typeface="Times New Roman" panose="02020603050405020304" pitchFamily="18" charset="0"/>
              </a:rPr>
              <a:t>truân</a:t>
            </a:r>
            <a:r>
              <a:rPr lang="en-US" dirty="0">
                <a:latin typeface="Times New Roman" panose="02020603050405020304" pitchFamily="18" charset="0"/>
              </a:rPr>
              <a:t> </a:t>
            </a:r>
            <a:r>
              <a:rPr lang="en-US" dirty="0" err="1">
                <a:latin typeface="Times New Roman" panose="02020603050405020304" pitchFamily="18" charset="0"/>
              </a:rPr>
              <a:t>gần</a:t>
            </a:r>
            <a:r>
              <a:rPr lang="en-US" dirty="0">
                <a:latin typeface="Times New Roman" panose="02020603050405020304" pitchFamily="18" charset="0"/>
              </a:rPr>
              <a:t> </a:t>
            </a:r>
            <a:r>
              <a:rPr lang="en-US" dirty="0" err="1">
                <a:latin typeface="Times New Roman" panose="02020603050405020304" pitchFamily="18" charset="0"/>
              </a:rPr>
              <a:t>gũi</a:t>
            </a:r>
            <a:r>
              <a:rPr lang="en-US" dirty="0">
                <a:latin typeface="Times New Roman" panose="02020603050405020304" pitchFamily="18" charset="0"/>
              </a:rPr>
              <a:t> </a:t>
            </a:r>
            <a:r>
              <a:rPr lang="en-US" dirty="0" err="1">
                <a:latin typeface="Times New Roman" panose="02020603050405020304" pitchFamily="18" charset="0"/>
              </a:rPr>
              <a:t>với</a:t>
            </a:r>
            <a:r>
              <a:rPr lang="en-US" dirty="0">
                <a:latin typeface="Times New Roman" panose="02020603050405020304" pitchFamily="18" charset="0"/>
              </a:rPr>
              <a:t> đ/</a:t>
            </a:r>
            <a:r>
              <a:rPr lang="en-US" dirty="0" err="1">
                <a:latin typeface="Times New Roman" panose="02020603050405020304" pitchFamily="18" charset="0"/>
              </a:rPr>
              <a:t>sống</a:t>
            </a:r>
            <a:r>
              <a:rPr lang="en-US" dirty="0">
                <a:latin typeface="Times New Roman" panose="02020603050405020304" pitchFamily="18" charset="0"/>
              </a:rPr>
              <a:t> n/</a:t>
            </a:r>
            <a:r>
              <a:rPr lang="en-US" dirty="0" err="1">
                <a:latin typeface="Times New Roman" panose="02020603050405020304" pitchFamily="18" charset="0"/>
              </a:rPr>
              <a:t>dân</a:t>
            </a:r>
            <a:r>
              <a:rPr lang="en-US" dirty="0">
                <a:latin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457200">
              <a:spcAft>
                <a:spcPts val="0"/>
              </a:spcAft>
            </a:pPr>
            <a:r>
              <a:rPr lang="en-US" dirty="0">
                <a:solidFill>
                  <a:srgbClr val="000000"/>
                </a:solidFill>
                <a:latin typeface="Times New Roman" panose="02020603050405020304" pitchFamily="18" charset="0"/>
                <a:sym typeface="Wingdings" panose="05000000000000000000" pitchFamily="2" charset="2"/>
              </a:rPr>
              <a:t></a:t>
            </a:r>
            <a:r>
              <a:rPr lang="en-US" dirty="0" err="1">
                <a:solidFill>
                  <a:srgbClr val="000000"/>
                </a:solidFill>
                <a:latin typeface="Times New Roman" panose="02020603050405020304" pitchFamily="18" charset="0"/>
              </a:rPr>
              <a:t>là</a:t>
            </a:r>
            <a:r>
              <a:rPr lang="en-US" dirty="0">
                <a:solidFill>
                  <a:srgbClr val="000000"/>
                </a:solidFill>
                <a:latin typeface="Times New Roman" panose="02020603050405020304" pitchFamily="18" charset="0"/>
              </a:rPr>
              <a:t> ng </a:t>
            </a:r>
            <a:r>
              <a:rPr lang="en-US" dirty="0" err="1">
                <a:solidFill>
                  <a:srgbClr val="000000"/>
                </a:solidFill>
                <a:latin typeface="Times New Roman" panose="02020603050405020304" pitchFamily="18" charset="0"/>
              </a:rPr>
              <a:t>hiểu</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biết</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sâu</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vốn</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sống</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phong</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phú</a:t>
            </a:r>
            <a:r>
              <a:rPr lang="en-US" dirty="0">
                <a:solidFill>
                  <a:srgbClr val="000000"/>
                </a:solidFill>
                <a:latin typeface="Times New Roman" panose="02020603050405020304" pitchFamily="18" charset="0"/>
              </a:rPr>
              <a:t>,</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có</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trái</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tim</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giàu</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tình</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yêu</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thương</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thông</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cảm</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sâu</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sắc</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với</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nỗi</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khổ</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của</a:t>
            </a:r>
            <a:r>
              <a:rPr lang="en-US" dirty="0">
                <a:latin typeface="Times New Roman" panose="02020603050405020304" pitchFamily="18" charset="0"/>
                <a:ea typeface="Calibri" panose="020F0502020204030204" pitchFamily="34" charset="0"/>
              </a:rPr>
              <a:t> n/</a:t>
            </a:r>
            <a:r>
              <a:rPr lang="en-US" dirty="0" err="1">
                <a:latin typeface="Times New Roman" panose="02020603050405020304" pitchFamily="18" charset="0"/>
                <a:ea typeface="Calibri" panose="020F0502020204030204" pitchFamily="34" charset="0"/>
              </a:rPr>
              <a:t>dân</a:t>
            </a:r>
            <a:r>
              <a:rPr lang="en-US" dirty="0">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dirty="0" err="1">
                <a:latin typeface="Times New Roman" panose="02020603050405020304" pitchFamily="18" charset="0"/>
                <a:ea typeface="Times New Roman" panose="02020603050405020304" pitchFamily="18" charset="0"/>
              </a:rPr>
              <a:t>là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nhân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văn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hóa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thế</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giới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thiên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văn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 ở </a:t>
            </a:r>
            <a:r>
              <a:rPr lang="en-US" dirty="0" err="1">
                <a:latin typeface="Times New Roman" panose="02020603050405020304" pitchFamily="18" charset="0"/>
                <a:ea typeface="Times New Roman" panose="02020603050405020304" pitchFamily="18" charset="0"/>
              </a:rPr>
              <a:t>cả</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chữ</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hán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chữ</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nôm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lại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đời</a:t>
            </a:r>
            <a:r>
              <a:rPr lang="en-US" dirty="0">
                <a:latin typeface="Times New Roman" panose="02020603050405020304" pitchFamily="18" charset="0"/>
                <a:ea typeface="Times New Roman" panose="02020603050405020304" pitchFamily="18" charset="0"/>
              </a:rPr>
              <a:t> 1 </a:t>
            </a:r>
            <a:r>
              <a:rPr lang="en-US" dirty="0" err="1">
                <a:latin typeface="Times New Roman" panose="02020603050405020304" pitchFamily="18" charset="0"/>
                <a:ea typeface="Times New Roman" panose="02020603050405020304" pitchFamily="18" charset="0"/>
              </a:rPr>
              <a:t>sự</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nghiệp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văn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có</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giá</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trị</a:t>
            </a:r>
            <a:r>
              <a:rPr lang="en-US" dirty="0">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153563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401781" y="986090"/>
            <a:ext cx="6096000" cy="830997"/>
          </a:xfrm>
          <a:prstGeom prst="rect">
            <a:avLst/>
          </a:prstGeom>
        </p:spPr>
        <p:txBody>
          <a:bodyPr>
            <a:spAutoFit/>
          </a:bodyPr>
          <a:lstStyle/>
          <a:p>
            <a:r>
              <a:rPr lang="en-US" sz="2400" b="1" dirty="0">
                <a:solidFill>
                  <a:srgbClr val="FF0000"/>
                </a:solidFill>
                <a:latin typeface="Times New Roman" panose="02020603050405020304" pitchFamily="18" charset="0"/>
                <a:ea typeface="Times New Roman" panose="02020603050405020304" pitchFamily="18" charset="0"/>
              </a:rPr>
              <a:t>V. </a:t>
            </a:r>
            <a:r>
              <a:rPr lang="en-US" sz="2400" b="1" dirty="0" err="1">
                <a:solidFill>
                  <a:srgbClr val="FF0000"/>
                </a:solidFill>
                <a:latin typeface="Times New Roman" panose="02020603050405020304" pitchFamily="18" charset="0"/>
                <a:ea typeface="Times New Roman" panose="02020603050405020304" pitchFamily="18" charset="0"/>
              </a:rPr>
              <a:t>Trình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bày</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những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nét</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chính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về</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giả</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Nguyễn</a:t>
            </a:r>
            <a:r>
              <a:rPr lang="en-US" sz="2400" b="1" dirty="0">
                <a:solidFill>
                  <a:srgbClr val="FF0000"/>
                </a:solidFill>
                <a:latin typeface="Times New Roman" panose="02020603050405020304" pitchFamily="18" charset="0"/>
                <a:ea typeface="Times New Roman" panose="02020603050405020304" pitchFamily="18" charset="0"/>
              </a:rPr>
              <a:t> Du, </a:t>
            </a:r>
            <a:r>
              <a:rPr lang="en-US" sz="2400" b="1" dirty="0" err="1">
                <a:solidFill>
                  <a:srgbClr val="FF0000"/>
                </a:solidFill>
                <a:latin typeface="Times New Roman" panose="02020603050405020304" pitchFamily="18" charset="0"/>
                <a:ea typeface="Times New Roman" panose="02020603050405020304" pitchFamily="18" charset="0"/>
              </a:rPr>
              <a:t>tóm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tắt</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truyện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Kiều</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4" name="Rectangle 3"/>
          <p:cNvSpPr/>
          <p:nvPr/>
        </p:nvSpPr>
        <p:spPr>
          <a:xfrm>
            <a:off x="651692" y="1817087"/>
            <a:ext cx="3150221" cy="461665"/>
          </a:xfrm>
          <a:prstGeom prst="rect">
            <a:avLst/>
          </a:prstGeom>
        </p:spPr>
        <p:txBody>
          <a:bodyPr wrap="none">
            <a:spAutoFit/>
          </a:bodyPr>
          <a:lstStyle/>
          <a:p>
            <a:r>
              <a:rPr lang="pt-BR" sz="2400" b="1" dirty="0">
                <a:solidFill>
                  <a:srgbClr val="FF0000"/>
                </a:solidFill>
                <a:latin typeface="Times New Roman" panose="02020603050405020304" pitchFamily="18" charset="0"/>
              </a:rPr>
              <a:t>*Tóm tắt truyện Kiều:</a:t>
            </a:r>
            <a:endParaRPr lang="en-US" sz="2400" dirty="0">
              <a:solidFill>
                <a:srgbClr val="FF0000"/>
              </a:solidFill>
            </a:endParaRPr>
          </a:p>
        </p:txBody>
      </p:sp>
      <p:sp>
        <p:nvSpPr>
          <p:cNvPr id="6" name="Rectangle 5"/>
          <p:cNvSpPr/>
          <p:nvPr/>
        </p:nvSpPr>
        <p:spPr>
          <a:xfrm>
            <a:off x="6982691" y="1080654"/>
            <a:ext cx="5001491" cy="11776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latin typeface="Times New Roman" panose="02020603050405020304" pitchFamily="18" charset="0"/>
                <a:cs typeface="Times New Roman" panose="02020603050405020304" pitchFamily="18" charset="0"/>
              </a:rPr>
              <a:t>Hoạt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động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nhóm</a:t>
            </a:r>
            <a:endParaRPr lang="en-US" sz="2400" b="1" dirty="0">
              <a:solidFill>
                <a:schemeClr val="tx1"/>
              </a:solidFill>
              <a:latin typeface="Times New Roman" panose="02020603050405020304" pitchFamily="18" charset="0"/>
              <a:cs typeface="Times New Roman" panose="02020603050405020304" pitchFamily="18" charset="0"/>
            </a:endParaRPr>
          </a:p>
          <a:p>
            <a:pPr algn="ctr"/>
            <a:r>
              <a:rPr lang="en-US" sz="2400" b="1" dirty="0" err="1">
                <a:solidFill>
                  <a:srgbClr val="C00000"/>
                </a:solidFill>
                <a:latin typeface="Times New Roman" panose="02020603050405020304" pitchFamily="18" charset="0"/>
                <a:cs typeface="Times New Roman" panose="02020603050405020304" pitchFamily="18" charset="0"/>
              </a:rPr>
              <a:t>Nhóm</a:t>
            </a:r>
            <a:r>
              <a:rPr lang="en-US" sz="2400" b="1" dirty="0">
                <a:solidFill>
                  <a:srgbClr val="C00000"/>
                </a:solidFill>
                <a:latin typeface="Times New Roman" panose="02020603050405020304" pitchFamily="18" charset="0"/>
                <a:cs typeface="Times New Roman" panose="02020603050405020304" pitchFamily="18" charset="0"/>
              </a:rPr>
              <a:t> 2: </a:t>
            </a:r>
            <a:r>
              <a:rPr lang="en-US" sz="2400" b="1" dirty="0" err="1">
                <a:solidFill>
                  <a:srgbClr val="C00000"/>
                </a:solidFill>
                <a:latin typeface="Times New Roman" panose="02020603050405020304" pitchFamily="18" charset="0"/>
                <a:cs typeface="Times New Roman" panose="02020603050405020304" pitchFamily="18" charset="0"/>
              </a:rPr>
              <a:t>Tóm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tắt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Truyện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Kiều</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886691" y="2258291"/>
            <a:ext cx="6096000" cy="1569660"/>
          </a:xfrm>
          <a:prstGeom prst="rect">
            <a:avLst/>
          </a:prstGeom>
        </p:spPr>
        <p:txBody>
          <a:bodyPr>
            <a:spAutoFit/>
          </a:bodyPr>
          <a:lstStyle/>
          <a:p>
            <a:pPr lvl="0" algn="just">
              <a:spcAft>
                <a:spcPts val="0"/>
              </a:spcAft>
            </a:pP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Gồm</a:t>
            </a:r>
            <a:r>
              <a:rPr lang="en-US" sz="2400" b="1" dirty="0">
                <a:latin typeface="Times New Roman" panose="02020603050405020304" pitchFamily="18" charset="0"/>
                <a:ea typeface="Calibri" panose="020F0502020204030204" pitchFamily="34" charset="0"/>
              </a:rPr>
              <a:t> 3254 </a:t>
            </a:r>
            <a:r>
              <a:rPr lang="en-US" sz="2400" b="1" dirty="0" err="1">
                <a:latin typeface="Times New Roman" panose="02020603050405020304" pitchFamily="18" charset="0"/>
                <a:ea typeface="Calibri" panose="020F0502020204030204" pitchFamily="34" charset="0"/>
              </a:rPr>
              <a:t>câu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thơ</a:t>
            </a:r>
            <a:endParaRPr lang="en-US" sz="2400" b="1" dirty="0">
              <a:latin typeface="Times New Roman" panose="02020603050405020304" pitchFamily="18" charset="0"/>
              <a:ea typeface="Times New Roman" panose="02020603050405020304" pitchFamily="18" charset="0"/>
            </a:endParaRPr>
          </a:p>
          <a:p>
            <a:pPr algn="just">
              <a:spcAft>
                <a:spcPts val="0"/>
              </a:spcAft>
            </a:pP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Phần</a:t>
            </a:r>
            <a:r>
              <a:rPr lang="en-US" sz="2400" b="1" dirty="0">
                <a:latin typeface="Times New Roman" panose="02020603050405020304" pitchFamily="18" charset="0"/>
                <a:ea typeface="Calibri" panose="020F0502020204030204" pitchFamily="34" charset="0"/>
              </a:rPr>
              <a:t> 1: </a:t>
            </a:r>
            <a:r>
              <a:rPr lang="en-US" sz="2400" b="1" dirty="0" err="1">
                <a:latin typeface="Times New Roman" panose="02020603050405020304" pitchFamily="18" charset="0"/>
                <a:ea typeface="Calibri" panose="020F0502020204030204" pitchFamily="34" charset="0"/>
              </a:rPr>
              <a:t>Gặp</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gỡ</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đính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ước</a:t>
            </a:r>
            <a:r>
              <a:rPr lang="en-US" sz="2400" b="1" dirty="0">
                <a:latin typeface="Times New Roman" panose="02020603050405020304" pitchFamily="18" charset="0"/>
                <a:ea typeface="Calibri" panose="020F0502020204030204" pitchFamily="34" charset="0"/>
              </a:rPr>
              <a:t>.</a:t>
            </a:r>
            <a:endParaRPr lang="en-US" sz="2400" b="1" dirty="0">
              <a:latin typeface="Times New Roman" panose="02020603050405020304" pitchFamily="18" charset="0"/>
              <a:ea typeface="Times New Roman" panose="02020603050405020304" pitchFamily="18" charset="0"/>
            </a:endParaRPr>
          </a:p>
          <a:p>
            <a:pPr algn="just">
              <a:spcAft>
                <a:spcPts val="0"/>
              </a:spcAft>
            </a:pPr>
            <a:r>
              <a:rPr lang="en-US" sz="2400" b="1" dirty="0">
                <a:latin typeface="Times New Roman" panose="02020603050405020304" pitchFamily="18" charset="0"/>
                <a:ea typeface="Calibri" panose="020F0502020204030204" pitchFamily="34" charset="0"/>
              </a:rPr>
              <a:t> * </a:t>
            </a:r>
            <a:r>
              <a:rPr lang="en-US" sz="2400" b="1" dirty="0" err="1">
                <a:latin typeface="Times New Roman" panose="02020603050405020304" pitchFamily="18" charset="0"/>
                <a:ea typeface="Calibri" panose="020F0502020204030204" pitchFamily="34" charset="0"/>
              </a:rPr>
              <a:t>Phần</a:t>
            </a:r>
            <a:r>
              <a:rPr lang="en-US" sz="2400" b="1" dirty="0">
                <a:latin typeface="Times New Roman" panose="02020603050405020304" pitchFamily="18" charset="0"/>
                <a:ea typeface="Calibri" panose="020F0502020204030204" pitchFamily="34" charset="0"/>
              </a:rPr>
              <a:t> 2: </a:t>
            </a:r>
            <a:r>
              <a:rPr lang="en-US" sz="2400" b="1" dirty="0" err="1">
                <a:latin typeface="Times New Roman" panose="02020603050405020304" pitchFamily="18" charset="0"/>
                <a:ea typeface="Calibri" panose="020F0502020204030204" pitchFamily="34" charset="0"/>
              </a:rPr>
              <a:t>Gia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lưu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lạc</a:t>
            </a:r>
            <a:endParaRPr lang="en-US" sz="2400" b="1" dirty="0">
              <a:latin typeface="Times New Roman" panose="02020603050405020304" pitchFamily="18" charset="0"/>
              <a:ea typeface="Times New Roman" panose="02020603050405020304" pitchFamily="18" charset="0"/>
            </a:endParaRPr>
          </a:p>
          <a:p>
            <a:r>
              <a:rPr lang="en-US" sz="2400" b="1" dirty="0">
                <a:latin typeface="Times New Roman" panose="02020603050405020304" pitchFamily="18" charset="0"/>
                <a:ea typeface="Calibri" panose="020F0502020204030204" pitchFamily="34" charset="0"/>
              </a:rPr>
              <a:t> * </a:t>
            </a:r>
            <a:r>
              <a:rPr lang="en-US" sz="2400" b="1" dirty="0" err="1">
                <a:latin typeface="Times New Roman" panose="02020603050405020304" pitchFamily="18" charset="0"/>
                <a:ea typeface="Calibri" panose="020F0502020204030204" pitchFamily="34" charset="0"/>
              </a:rPr>
              <a:t>Phần</a:t>
            </a:r>
            <a:r>
              <a:rPr lang="en-US" sz="2400" b="1" dirty="0">
                <a:latin typeface="Times New Roman" panose="02020603050405020304" pitchFamily="18" charset="0"/>
                <a:ea typeface="Calibri" panose="020F0502020204030204" pitchFamily="34" charset="0"/>
              </a:rPr>
              <a:t> 3: </a:t>
            </a:r>
            <a:r>
              <a:rPr lang="en-US" sz="2400" b="1" dirty="0" err="1">
                <a:latin typeface="Times New Roman" panose="02020603050405020304" pitchFamily="18" charset="0"/>
                <a:ea typeface="Calibri" panose="020F0502020204030204" pitchFamily="34" charset="0"/>
              </a:rPr>
              <a:t>Đoàn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tụ</a:t>
            </a:r>
            <a:r>
              <a:rPr lang="en-US" sz="2400" b="1" dirty="0">
                <a:latin typeface="Times New Roman" panose="02020603050405020304" pitchFamily="18" charset="0"/>
                <a:ea typeface="Calibri" panose="020F0502020204030204" pitchFamily="34" charset="0"/>
              </a:rPr>
              <a:t>.</a:t>
            </a:r>
            <a:endParaRPr lang="en-US" sz="2400" b="1" dirty="0"/>
          </a:p>
        </p:txBody>
      </p:sp>
    </p:spTree>
    <p:extLst>
      <p:ext uri="{BB962C8B-B14F-4D97-AF65-F5344CB8AC3E}">
        <p14:creationId xmlns:p14="http://schemas.microsoft.com/office/powerpoint/2010/main" val="421756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314492" y="1020686"/>
            <a:ext cx="6409127" cy="483017"/>
          </a:xfrm>
          <a:prstGeom prst="rect">
            <a:avLst/>
          </a:prstGeom>
        </p:spPr>
        <p:txBody>
          <a:bodyPr wrap="none">
            <a:spAutoFit/>
          </a:bodyPr>
          <a:lstStyle/>
          <a:p>
            <a:pPr algn="just" fontAlgn="base">
              <a:lnSpc>
                <a:spcPct val="115000"/>
              </a:lnSpc>
              <a:spcAft>
                <a:spcPts val="0"/>
              </a:spcAft>
            </a:pPr>
            <a:r>
              <a:rPr lang="pt-BR" sz="2400" b="1" dirty="0">
                <a:solidFill>
                  <a:srgbClr val="FF0000"/>
                </a:solidFill>
                <a:latin typeface="Times New Roman" panose="02020603050405020304" pitchFamily="18" charset="0"/>
              </a:rPr>
              <a:t>VI. Phân tích giá trị nhân đạo của truyện Kiều:</a:t>
            </a:r>
            <a:endParaRPr lang="en-US" sz="2400" dirty="0">
              <a:solidFill>
                <a:srgbClr val="FF0000"/>
              </a:solidFill>
              <a:latin typeface="Times New Roman" panose="02020603050405020304" pitchFamily="18" charset="0"/>
              <a:ea typeface="Times New Roman" panose="02020603050405020304" pitchFamily="18" charset="0"/>
            </a:endParaRPr>
          </a:p>
        </p:txBody>
      </p:sp>
      <p:sp>
        <p:nvSpPr>
          <p:cNvPr id="4" name="Rectangle 3"/>
          <p:cNvSpPr/>
          <p:nvPr/>
        </p:nvSpPr>
        <p:spPr>
          <a:xfrm>
            <a:off x="7245927" y="1136073"/>
            <a:ext cx="4682837" cy="1385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?Giá trị nhân đạo của tác phẩm truyện Kiều được biểu hiện như thế nào.</a:t>
            </a:r>
            <a:endParaRPr lang="en-US" sz="240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627619" y="1637698"/>
            <a:ext cx="6096000" cy="3046988"/>
          </a:xfrm>
          <a:prstGeom prst="rect">
            <a:avLst/>
          </a:prstGeom>
        </p:spPr>
        <p:txBody>
          <a:bodyPr>
            <a:spAutoFit/>
          </a:bodyPr>
          <a:lstStyle/>
          <a:p>
            <a:r>
              <a:rPr lang="en-US" sz="2400" dirty="0">
                <a:latin typeface="Times New Roman" panose="02020603050405020304" pitchFamily="18" charset="0"/>
                <a:ea typeface="Times New Roman" panose="02020603050405020304" pitchFamily="18" charset="0"/>
              </a:rPr>
              <a:t>+ Ca </a:t>
            </a:r>
            <a:r>
              <a:rPr lang="en-US" sz="2400" dirty="0" err="1">
                <a:latin typeface="Times New Roman" panose="02020603050405020304" pitchFamily="18" charset="0"/>
                <a:ea typeface="Times New Roman" panose="02020603050405020304" pitchFamily="18" charset="0"/>
              </a:rPr>
              <a:t>ngợi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đoan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phúc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hậu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tuyệt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tuyệt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tài</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Ca </a:t>
            </a:r>
            <a:r>
              <a:rPr lang="en-US" sz="2400" dirty="0" err="1">
                <a:latin typeface="Times New Roman" panose="02020603050405020304" pitchFamily="18" charset="0"/>
                <a:ea typeface="Times New Roman" panose="02020603050405020304" pitchFamily="18" charset="0"/>
              </a:rPr>
              <a:t>ngợi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tấm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thuỷ</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giàu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rPr>
              <a:t> hi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nỗi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niềm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lầu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Bích</a:t>
            </a:r>
            <a:endParaRPr lang="en-US" sz="2400" dirty="0"/>
          </a:p>
        </p:txBody>
      </p:sp>
      <p:pic>
        <p:nvPicPr>
          <p:cNvPr id="6"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5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281631" y="1020686"/>
            <a:ext cx="6862776" cy="483017"/>
          </a:xfrm>
          <a:prstGeom prst="rect">
            <a:avLst/>
          </a:prstGeom>
        </p:spPr>
        <p:txBody>
          <a:bodyPr wrap="none">
            <a:spAutoFit/>
          </a:bodyPr>
          <a:lstStyle/>
          <a:p>
            <a:pPr algn="just" fontAlgn="base">
              <a:lnSpc>
                <a:spcPct val="115000"/>
              </a:lnSpc>
              <a:spcAft>
                <a:spcPts val="0"/>
              </a:spcAft>
            </a:pPr>
            <a:r>
              <a:rPr lang="pt-BR" sz="2400" b="1" dirty="0">
                <a:solidFill>
                  <a:srgbClr val="FF0000"/>
                </a:solidFill>
                <a:latin typeface="Times New Roman" panose="02020603050405020304" pitchFamily="18" charset="0"/>
              </a:rPr>
              <a:t>VII. Những thành công về nghệ thuật truyện Kiều:</a:t>
            </a:r>
            <a:endParaRPr lang="en-US" sz="2400" dirty="0">
              <a:solidFill>
                <a:srgbClr val="FF0000"/>
              </a:solidFill>
              <a:latin typeface="Times New Roman" panose="02020603050405020304" pitchFamily="18" charset="0"/>
              <a:ea typeface="Times New Roman" panose="02020603050405020304" pitchFamily="18" charset="0"/>
            </a:endParaRPr>
          </a:p>
        </p:txBody>
      </p:sp>
      <p:sp>
        <p:nvSpPr>
          <p:cNvPr id="4" name="Rectangle 3"/>
          <p:cNvSpPr/>
          <p:nvPr/>
        </p:nvSpPr>
        <p:spPr>
          <a:xfrm>
            <a:off x="7245927" y="1136073"/>
            <a:ext cx="4682837" cy="1385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 ? </a:t>
            </a:r>
            <a:r>
              <a:rPr lang="en-US" sz="2400" b="1" dirty="0" err="1">
                <a:solidFill>
                  <a:srgbClr val="C00000"/>
                </a:solidFill>
                <a:latin typeface="Times New Roman" panose="02020603050405020304" pitchFamily="18" charset="0"/>
                <a:cs typeface="Times New Roman" panose="02020603050405020304" pitchFamily="18" charset="0"/>
              </a:rPr>
              <a:t>Tóm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tắt</a:t>
            </a:r>
            <a:r>
              <a:rPr lang="en-US" sz="2400" b="1" dirty="0">
                <a:solidFill>
                  <a:srgbClr val="C00000"/>
                </a:solidFill>
                <a:latin typeface="Times New Roman" panose="02020603050405020304" pitchFamily="18" charset="0"/>
                <a:cs typeface="Times New Roman" panose="02020603050405020304" pitchFamily="18" charset="0"/>
              </a:rPr>
              <a:t> </a:t>
            </a:r>
            <a:r>
              <a:rPr lang="pt-BR" sz="2400" b="1" dirty="0">
                <a:solidFill>
                  <a:srgbClr val="C00000"/>
                </a:solidFill>
                <a:latin typeface="Times New Roman" panose="02020603050405020304" pitchFamily="18" charset="0"/>
                <a:cs typeface="Times New Roman" panose="02020603050405020304" pitchFamily="18" charset="0"/>
              </a:rPr>
              <a:t>những thành công về nghệ thuật truyện Kiều.</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71053" y="1637698"/>
            <a:ext cx="6673353" cy="3046988"/>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giàu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đặc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ấn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tượng</a:t>
            </a:r>
            <a:r>
              <a:rPr lang="en-US" sz="2400" dirty="0">
                <a:latin typeface="Times New Roman" panose="02020603050405020304" pitchFamily="18" charset="0"/>
                <a:ea typeface="Times New Roman" panose="02020603050405020304" pitchFamily="18" charset="0"/>
              </a:rPr>
              <a: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br>
              <a:rPr lang="en-US"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bút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ước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cố</a:t>
            </a:r>
            <a:r>
              <a:rPr lang="en-US" sz="2400" dirty="0">
                <a:latin typeface="Times New Roman" panose="02020603050405020304" pitchFamily="18" charset="0"/>
                <a:ea typeface="Times New Roman" panose="02020603050405020304" pitchFamily="18" charset="0"/>
              </a:rPr>
              <a:t>,</a:t>
            </a:r>
            <a:endParaRPr lang="en-US" sz="2400" dirty="0"/>
          </a:p>
        </p:txBody>
      </p:sp>
      <p:pic>
        <p:nvPicPr>
          <p:cNvPr id="6"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562" y="5598321"/>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95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idx="4294967295"/>
          </p:nvPr>
        </p:nvSpPr>
        <p:spPr>
          <a:xfrm>
            <a:off x="1981200" y="0"/>
            <a:ext cx="8229600" cy="381000"/>
          </a:xfrm>
        </p:spPr>
        <p:txBody>
          <a:bodyPr>
            <a:normAutofit fontScale="90000"/>
          </a:bodyPr>
          <a:lstStyle/>
          <a:p>
            <a:pPr eaLnBrk="1" hangingPunct="1"/>
            <a:r>
              <a:rPr lang="en-US" altLang="en-US" sz="3200" b="1" i="1" dirty="0" err="1">
                <a:solidFill>
                  <a:srgbClr val="FF0000"/>
                </a:solidFill>
                <a:latin typeface="Times New Roman" panose="02020603050405020304" pitchFamily="18" charset="0"/>
              </a:rPr>
              <a:t>Đố</a:t>
            </a:r>
            <a:r>
              <a:rPr lang="en-US" altLang="en-US" sz="3200" b="1" i="1" dirty="0">
                <a:solidFill>
                  <a:srgbClr val="FF0000"/>
                </a:solidFill>
                <a:latin typeface="Times New Roman" panose="02020603050405020304" pitchFamily="18" charset="0"/>
              </a:rPr>
              <a:t> </a:t>
            </a:r>
            <a:r>
              <a:rPr lang="en-US" altLang="en-US" sz="3200" b="1" i="1" dirty="0" err="1">
                <a:solidFill>
                  <a:srgbClr val="FF0000"/>
                </a:solidFill>
                <a:latin typeface="Times New Roman" panose="02020603050405020304" pitchFamily="18" charset="0"/>
              </a:rPr>
              <a:t>nhanh</a:t>
            </a:r>
            <a:endParaRPr lang="en-US" altLang="en-US" sz="3200" b="1" i="1" dirty="0">
              <a:solidFill>
                <a:srgbClr val="FF0000"/>
              </a:solidFill>
              <a:latin typeface="Times New Roman" panose="02020603050405020304" pitchFamily="18" charset="0"/>
            </a:endParaRPr>
          </a:p>
        </p:txBody>
      </p:sp>
      <p:sp>
        <p:nvSpPr>
          <p:cNvPr id="176132" name="Rectangle 4"/>
          <p:cNvSpPr>
            <a:spLocks noChangeArrowheads="1"/>
          </p:cNvSpPr>
          <p:nvPr/>
        </p:nvSpPr>
        <p:spPr bwMode="auto">
          <a:xfrm>
            <a:off x="1012874" y="457201"/>
            <a:ext cx="10213144"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900" dirty="0"/>
              <a:t>1. </a:t>
            </a:r>
            <a:r>
              <a:rPr lang="en-US" altLang="en-US" sz="2900" dirty="0" err="1"/>
              <a:t>Điền</a:t>
            </a:r>
            <a:r>
              <a:rPr lang="en-US" altLang="en-US" sz="2900" dirty="0"/>
              <a:t> </a:t>
            </a:r>
            <a:r>
              <a:rPr lang="en-US" altLang="en-US" sz="2900" dirty="0" err="1"/>
              <a:t>từ</a:t>
            </a:r>
            <a:r>
              <a:rPr lang="en-US" altLang="en-US" sz="2900" dirty="0"/>
              <a:t> </a:t>
            </a:r>
            <a:r>
              <a:rPr lang="en-US" altLang="en-US" sz="2900" dirty="0" err="1"/>
              <a:t>còn</a:t>
            </a:r>
            <a:r>
              <a:rPr lang="en-US" altLang="en-US" sz="2900" dirty="0"/>
              <a:t> </a:t>
            </a:r>
            <a:r>
              <a:rPr lang="en-US" altLang="en-US" sz="2900" dirty="0" err="1"/>
              <a:t>thiếu</a:t>
            </a:r>
            <a:r>
              <a:rPr lang="en-US" altLang="en-US" sz="2900" dirty="0"/>
              <a:t> </a:t>
            </a:r>
            <a:r>
              <a:rPr lang="en-US" altLang="en-US" sz="2900" dirty="0" err="1"/>
              <a:t>vào</a:t>
            </a:r>
            <a:r>
              <a:rPr lang="en-US" altLang="en-US" sz="2900" dirty="0"/>
              <a:t> </a:t>
            </a:r>
            <a:r>
              <a:rPr lang="en-US" altLang="en-US" sz="2900" dirty="0" err="1"/>
              <a:t>chỗ</a:t>
            </a:r>
            <a:r>
              <a:rPr lang="en-US" altLang="en-US" sz="2900" dirty="0"/>
              <a:t> </a:t>
            </a:r>
            <a:r>
              <a:rPr lang="en-US" altLang="en-US" sz="2900" dirty="0" err="1"/>
              <a:t>trống</a:t>
            </a:r>
            <a:r>
              <a:rPr lang="en-US" altLang="en-US" sz="2900" dirty="0"/>
              <a:t>:</a:t>
            </a:r>
          </a:p>
          <a:p>
            <a:pPr algn="ctr" eaLnBrk="1" hangingPunct="1"/>
            <a:r>
              <a:rPr lang="en-US" altLang="en-US" sz="2900" dirty="0"/>
              <a:t>               </a:t>
            </a:r>
            <a:r>
              <a:rPr lang="en-US" altLang="en-US" sz="2900" b="1" i="1" dirty="0"/>
              <a:t>“</a:t>
            </a:r>
            <a:r>
              <a:rPr lang="en-US" altLang="en-US" sz="2900" b="1" i="1" dirty="0" err="1"/>
              <a:t>Nữa</a:t>
            </a:r>
            <a:r>
              <a:rPr lang="en-US" altLang="en-US" sz="2900" b="1" i="1" dirty="0"/>
              <a:t> </a:t>
            </a:r>
            <a:r>
              <a:rPr lang="en-US" altLang="en-US" sz="2900" b="1" i="1" dirty="0" err="1"/>
              <a:t>đêm</a:t>
            </a:r>
            <a:r>
              <a:rPr lang="en-US" altLang="en-US" sz="2900" b="1" i="1" dirty="0"/>
              <a:t> qua </a:t>
            </a:r>
            <a:r>
              <a:rPr lang="en-US" altLang="en-US" sz="2900" b="1" i="1" dirty="0" err="1"/>
              <a:t>huyện</a:t>
            </a:r>
            <a:r>
              <a:rPr lang="en-US" altLang="en-US" sz="2900" b="1" i="1" dirty="0"/>
              <a:t> </a:t>
            </a:r>
            <a:r>
              <a:rPr lang="en-US" altLang="en-US" sz="1800" dirty="0"/>
              <a:t> </a:t>
            </a:r>
            <a:r>
              <a:rPr lang="en-US" altLang="en-US" sz="2900" b="1" i="1" dirty="0"/>
              <a:t>…</a:t>
            </a:r>
          </a:p>
          <a:p>
            <a:pPr algn="ctr" eaLnBrk="1" hangingPunct="1"/>
            <a:r>
              <a:rPr lang="en-US" altLang="en-US" sz="2900" b="1" i="1" dirty="0"/>
              <a:t>  </a:t>
            </a:r>
            <a:r>
              <a:rPr lang="en-US" altLang="en-US" sz="2900" b="1" i="1" dirty="0" err="1"/>
              <a:t>Bâng</a:t>
            </a:r>
            <a:r>
              <a:rPr lang="en-US" altLang="en-US" sz="2900" b="1" i="1" dirty="0"/>
              <a:t> </a:t>
            </a:r>
            <a:r>
              <a:rPr lang="en-US" altLang="en-US" sz="2900" b="1" i="1" dirty="0" err="1"/>
              <a:t>khuâng</a:t>
            </a:r>
            <a:r>
              <a:rPr lang="en-US" altLang="en-US" sz="2900" b="1" i="1" dirty="0"/>
              <a:t> </a:t>
            </a:r>
            <a:r>
              <a:rPr lang="en-US" altLang="en-US" sz="2900" b="1" i="1" dirty="0" err="1"/>
              <a:t>nhớ</a:t>
            </a:r>
            <a:r>
              <a:rPr lang="en-US" altLang="en-US" sz="2900" b="1" i="1" dirty="0"/>
              <a:t> </a:t>
            </a:r>
            <a:r>
              <a:rPr lang="en-US" altLang="en-US" sz="2900" b="1" i="1" dirty="0" err="1"/>
              <a:t>cụ</a:t>
            </a:r>
            <a:r>
              <a:rPr lang="en-US" altLang="en-US" sz="2900" b="1" i="1" dirty="0"/>
              <a:t>, </a:t>
            </a:r>
            <a:r>
              <a:rPr lang="en-US" altLang="en-US" sz="2900" b="1" i="1" dirty="0" err="1"/>
              <a:t>thương</a:t>
            </a:r>
            <a:r>
              <a:rPr lang="en-US" altLang="en-US" sz="2900" b="1" i="1" dirty="0"/>
              <a:t> </a:t>
            </a:r>
            <a:r>
              <a:rPr lang="en-US" altLang="en-US" sz="2900" b="1" i="1" dirty="0" err="1"/>
              <a:t>thân</a:t>
            </a:r>
            <a:r>
              <a:rPr lang="en-US" altLang="en-US" sz="2900" b="1" i="1" dirty="0"/>
              <a:t> </a:t>
            </a:r>
            <a:r>
              <a:rPr lang="en-US" altLang="en-US" sz="2900" b="1" i="1" dirty="0" err="1"/>
              <a:t>nàng</a:t>
            </a:r>
            <a:r>
              <a:rPr lang="en-US" altLang="en-US" sz="2900" b="1" i="1" dirty="0"/>
              <a:t> </a:t>
            </a:r>
            <a:r>
              <a:rPr lang="en-US" altLang="en-US" sz="2900" b="1" i="1" dirty="0" err="1"/>
              <a:t>Kiều</a:t>
            </a:r>
            <a:r>
              <a:rPr lang="en-US" altLang="en-US" sz="2900" b="1" i="1" dirty="0"/>
              <a:t>”</a:t>
            </a:r>
          </a:p>
          <a:p>
            <a:pPr eaLnBrk="1" hangingPunct="1"/>
            <a:endParaRPr lang="en-US" altLang="en-US" sz="2900" dirty="0"/>
          </a:p>
          <a:p>
            <a:pPr eaLnBrk="1" hangingPunct="1"/>
            <a:r>
              <a:rPr lang="en-US" altLang="en-US" sz="2900" dirty="0"/>
              <a:t>2.            </a:t>
            </a:r>
            <a:r>
              <a:rPr lang="en-US" altLang="en-US" sz="2900" b="1" i="1" dirty="0"/>
              <a:t>“</a:t>
            </a:r>
            <a:r>
              <a:rPr lang="en-US" altLang="en-US" sz="2900" b="1" i="1" dirty="0" err="1"/>
              <a:t>Từ</a:t>
            </a:r>
            <a:r>
              <a:rPr lang="en-US" altLang="en-US" sz="2900" b="1" i="1" dirty="0"/>
              <a:t> </a:t>
            </a:r>
            <a:r>
              <a:rPr lang="en-US" altLang="en-US" sz="2900" b="1" i="1" dirty="0" err="1"/>
              <a:t>khi</a:t>
            </a:r>
            <a:r>
              <a:rPr lang="en-US" altLang="en-US" sz="2900" b="1" i="1" dirty="0"/>
              <a:t> </a:t>
            </a:r>
            <a:r>
              <a:rPr lang="en-US" altLang="en-US" sz="2900" b="1" i="1" dirty="0" err="1"/>
              <a:t>áo</a:t>
            </a:r>
            <a:r>
              <a:rPr lang="en-US" altLang="en-US" sz="2900" b="1" i="1" dirty="0"/>
              <a:t> </a:t>
            </a:r>
            <a:r>
              <a:rPr lang="en-US" altLang="en-US" sz="2900" b="1" i="1" dirty="0" err="1"/>
              <a:t>vải</a:t>
            </a:r>
            <a:r>
              <a:rPr lang="en-US" altLang="en-US" sz="2900" b="1" i="1" dirty="0"/>
              <a:t> </a:t>
            </a:r>
            <a:r>
              <a:rPr lang="en-US" altLang="en-US" sz="2900" b="1" i="1" dirty="0" err="1"/>
              <a:t>cờ</a:t>
            </a:r>
            <a:r>
              <a:rPr lang="en-US" altLang="en-US" sz="2900" b="1" i="1" dirty="0"/>
              <a:t> </a:t>
            </a:r>
            <a:r>
              <a:rPr lang="en-US" altLang="en-US" sz="2900" b="1" i="1" dirty="0" err="1"/>
              <a:t>đào</a:t>
            </a:r>
            <a:endParaRPr lang="en-US" altLang="en-US" sz="2900" b="1" i="1" dirty="0"/>
          </a:p>
          <a:p>
            <a:pPr eaLnBrk="1" hangingPunct="1"/>
            <a:r>
              <a:rPr lang="en-US" altLang="en-US" sz="2900" b="1" i="1" dirty="0"/>
              <a:t>    </a:t>
            </a:r>
            <a:r>
              <a:rPr lang="en-US" altLang="en-US" sz="2900" b="1" i="1" dirty="0" err="1"/>
              <a:t>Giúp</a:t>
            </a:r>
            <a:r>
              <a:rPr lang="en-US" altLang="en-US" sz="2900" b="1" i="1" dirty="0"/>
              <a:t> </a:t>
            </a:r>
            <a:r>
              <a:rPr lang="en-US" altLang="en-US" sz="2900" b="1" i="1" dirty="0" err="1"/>
              <a:t>dân</a:t>
            </a:r>
            <a:r>
              <a:rPr lang="en-US" altLang="en-US" sz="2900" b="1" i="1" dirty="0"/>
              <a:t> </a:t>
            </a:r>
            <a:r>
              <a:rPr lang="en-US" altLang="en-US" sz="2900" b="1" i="1" dirty="0" err="1"/>
              <a:t>dựng</a:t>
            </a:r>
            <a:r>
              <a:rPr lang="en-US" altLang="en-US" sz="2900" b="1" i="1" dirty="0"/>
              <a:t> </a:t>
            </a:r>
            <a:r>
              <a:rPr lang="en-US" altLang="en-US" sz="2900" b="1" i="1" dirty="0" err="1"/>
              <a:t>nước</a:t>
            </a:r>
            <a:r>
              <a:rPr lang="en-US" altLang="en-US" sz="2900" b="1" i="1" dirty="0"/>
              <a:t> </a:t>
            </a:r>
            <a:r>
              <a:rPr lang="en-US" altLang="en-US" sz="2900" b="1" i="1" dirty="0" err="1"/>
              <a:t>xiết</a:t>
            </a:r>
            <a:r>
              <a:rPr lang="en-US" altLang="en-US" sz="2900" b="1" i="1" dirty="0"/>
              <a:t> </a:t>
            </a:r>
            <a:r>
              <a:rPr lang="en-US" altLang="en-US" sz="2900" b="1" i="1" dirty="0" err="1"/>
              <a:t>bao</a:t>
            </a:r>
            <a:r>
              <a:rPr lang="en-US" altLang="en-US" sz="2900" b="1" i="1" dirty="0"/>
              <a:t> </a:t>
            </a:r>
            <a:r>
              <a:rPr lang="en-US" altLang="en-US" sz="2900" b="1" i="1" dirty="0" err="1"/>
              <a:t>công</a:t>
            </a:r>
            <a:r>
              <a:rPr lang="en-US" altLang="en-US" sz="2900" b="1" i="1" dirty="0"/>
              <a:t> </a:t>
            </a:r>
            <a:r>
              <a:rPr lang="en-US" altLang="en-US" sz="2900" b="1" i="1" dirty="0" err="1"/>
              <a:t>trình</a:t>
            </a:r>
            <a:r>
              <a:rPr lang="en-US" altLang="en-US" sz="2900" b="1" i="1" dirty="0"/>
              <a:t>”</a:t>
            </a:r>
          </a:p>
          <a:p>
            <a:pPr eaLnBrk="1" hangingPunct="1"/>
            <a:r>
              <a:rPr lang="en-US" altLang="en-US" sz="2900" dirty="0" err="1"/>
              <a:t>Câu</a:t>
            </a:r>
            <a:r>
              <a:rPr lang="en-US" altLang="en-US" sz="2900" dirty="0"/>
              <a:t> </a:t>
            </a:r>
            <a:r>
              <a:rPr lang="en-US" altLang="en-US" sz="2900" dirty="0" err="1"/>
              <a:t>thơ</a:t>
            </a:r>
            <a:r>
              <a:rPr lang="en-US" altLang="en-US" sz="2900" dirty="0"/>
              <a:t> </a:t>
            </a:r>
            <a:r>
              <a:rPr lang="en-US" altLang="en-US" sz="2900" dirty="0" err="1"/>
              <a:t>trên</a:t>
            </a:r>
            <a:r>
              <a:rPr lang="en-US" altLang="en-US" sz="2900" dirty="0"/>
              <a:t> </a:t>
            </a:r>
            <a:r>
              <a:rPr lang="en-US" altLang="en-US" sz="2900" dirty="0" err="1"/>
              <a:t>nói</a:t>
            </a:r>
            <a:r>
              <a:rPr lang="en-US" altLang="en-US" sz="2900" dirty="0"/>
              <a:t> </a:t>
            </a:r>
            <a:r>
              <a:rPr lang="en-US" altLang="en-US" sz="2900" dirty="0" err="1"/>
              <a:t>về</a:t>
            </a:r>
            <a:r>
              <a:rPr lang="en-US" altLang="en-US" sz="2900" dirty="0"/>
              <a:t> </a:t>
            </a:r>
            <a:r>
              <a:rPr lang="en-US" altLang="en-US" sz="2900" dirty="0" err="1"/>
              <a:t>nhân</a:t>
            </a:r>
            <a:r>
              <a:rPr lang="en-US" altLang="en-US" sz="2900" dirty="0"/>
              <a:t> </a:t>
            </a:r>
            <a:r>
              <a:rPr lang="en-US" altLang="en-US" sz="2900" dirty="0" err="1"/>
              <a:t>vật</a:t>
            </a:r>
            <a:r>
              <a:rPr lang="en-US" altLang="en-US" sz="2900" dirty="0"/>
              <a:t> </a:t>
            </a:r>
            <a:r>
              <a:rPr lang="en-US" altLang="en-US" sz="2900" dirty="0" err="1"/>
              <a:t>nào</a:t>
            </a:r>
            <a:r>
              <a:rPr lang="en-US" altLang="en-US" sz="2900" dirty="0"/>
              <a:t>?</a:t>
            </a:r>
          </a:p>
          <a:p>
            <a:pPr eaLnBrk="1" hangingPunct="1"/>
            <a:endParaRPr lang="en-US" altLang="en-US" sz="2900" dirty="0"/>
          </a:p>
          <a:p>
            <a:pPr eaLnBrk="1" hangingPunct="1"/>
            <a:r>
              <a:rPr lang="en-US" altLang="en-US" sz="2900" dirty="0"/>
              <a:t>3. </a:t>
            </a:r>
            <a:r>
              <a:rPr lang="en-US" altLang="en-US" sz="2900" dirty="0" err="1"/>
              <a:t>Chồng</a:t>
            </a:r>
            <a:r>
              <a:rPr lang="en-US" altLang="en-US" sz="2900" dirty="0"/>
              <a:t> </a:t>
            </a:r>
            <a:r>
              <a:rPr lang="en-US" altLang="en-US" sz="2900" dirty="0" err="1"/>
              <a:t>của</a:t>
            </a:r>
            <a:r>
              <a:rPr lang="en-US" altLang="en-US" sz="2900" dirty="0"/>
              <a:t> </a:t>
            </a:r>
            <a:r>
              <a:rPr lang="en-US" altLang="en-US" sz="2900" dirty="0" err="1"/>
              <a:t>Hoạn</a:t>
            </a:r>
            <a:r>
              <a:rPr lang="en-US" altLang="en-US" sz="2900" dirty="0"/>
              <a:t> </a:t>
            </a:r>
            <a:r>
              <a:rPr lang="en-US" altLang="en-US" sz="2900" dirty="0" err="1"/>
              <a:t>Thư</a:t>
            </a:r>
            <a:r>
              <a:rPr lang="en-US" altLang="en-US" sz="2900" dirty="0"/>
              <a:t> </a:t>
            </a:r>
            <a:r>
              <a:rPr lang="en-US" altLang="en-US" sz="2900" dirty="0" err="1"/>
              <a:t>tên</a:t>
            </a:r>
            <a:r>
              <a:rPr lang="en-US" altLang="en-US" sz="2900" dirty="0"/>
              <a:t> </a:t>
            </a:r>
            <a:r>
              <a:rPr lang="en-US" altLang="en-US" sz="2900" dirty="0" err="1"/>
              <a:t>là</a:t>
            </a:r>
            <a:r>
              <a:rPr lang="en-US" altLang="en-US" sz="2900" dirty="0"/>
              <a:t> </a:t>
            </a:r>
            <a:r>
              <a:rPr lang="en-US" altLang="en-US" sz="2900" dirty="0" err="1"/>
              <a:t>gì</a:t>
            </a:r>
            <a:r>
              <a:rPr lang="en-US" altLang="en-US" sz="2900" dirty="0"/>
              <a:t>?</a:t>
            </a:r>
          </a:p>
          <a:p>
            <a:pPr eaLnBrk="1" hangingPunct="1"/>
            <a:endParaRPr lang="en-US" altLang="en-US" sz="2900" dirty="0"/>
          </a:p>
          <a:p>
            <a:pPr eaLnBrk="1" hangingPunct="1"/>
            <a:r>
              <a:rPr lang="en-US" altLang="en-US" sz="2900" dirty="0"/>
              <a:t>4. </a:t>
            </a:r>
            <a:r>
              <a:rPr lang="en-US" altLang="en-US" sz="2900" dirty="0" err="1"/>
              <a:t>Họ</a:t>
            </a:r>
            <a:r>
              <a:rPr lang="en-US" altLang="en-US" sz="2900" dirty="0"/>
              <a:t> </a:t>
            </a:r>
            <a:r>
              <a:rPr lang="en-US" altLang="en-US" sz="2900" dirty="0" err="1"/>
              <a:t>và</a:t>
            </a:r>
            <a:r>
              <a:rPr lang="en-US" altLang="en-US" sz="2900" dirty="0"/>
              <a:t> </a:t>
            </a:r>
            <a:r>
              <a:rPr lang="en-US" altLang="en-US" sz="2900" dirty="0" err="1"/>
              <a:t>tên</a:t>
            </a:r>
            <a:r>
              <a:rPr lang="en-US" altLang="en-US" sz="2900" dirty="0"/>
              <a:t> </a:t>
            </a:r>
            <a:r>
              <a:rPr lang="en-US" altLang="en-US" sz="2900" dirty="0" err="1"/>
              <a:t>nhân</a:t>
            </a:r>
            <a:r>
              <a:rPr lang="en-US" altLang="en-US" sz="2900" dirty="0"/>
              <a:t> </a:t>
            </a:r>
            <a:r>
              <a:rPr lang="en-US" altLang="en-US" sz="2900" dirty="0" err="1"/>
              <a:t>vật</a:t>
            </a:r>
            <a:r>
              <a:rPr lang="en-US" altLang="en-US" sz="2900" dirty="0"/>
              <a:t> </a:t>
            </a:r>
            <a:r>
              <a:rPr lang="en-US" altLang="en-US" sz="2900" dirty="0" err="1"/>
              <a:t>nữ</a:t>
            </a:r>
            <a:r>
              <a:rPr lang="en-US" altLang="en-US" sz="2900" dirty="0"/>
              <a:t> </a:t>
            </a:r>
            <a:r>
              <a:rPr lang="en-US" altLang="en-US" sz="2900" dirty="0" err="1"/>
              <a:t>chính</a:t>
            </a:r>
            <a:r>
              <a:rPr lang="en-US" altLang="en-US" sz="2900" dirty="0"/>
              <a:t> </a:t>
            </a:r>
            <a:r>
              <a:rPr lang="en-US" altLang="en-US" sz="2900" dirty="0" err="1"/>
              <a:t>trong</a:t>
            </a:r>
            <a:r>
              <a:rPr lang="en-US" altLang="en-US" sz="2900" dirty="0"/>
              <a:t> </a:t>
            </a:r>
            <a:r>
              <a:rPr lang="en-US" altLang="en-US" sz="2900" dirty="0" err="1"/>
              <a:t>văn</a:t>
            </a:r>
            <a:r>
              <a:rPr lang="en-US" altLang="en-US" sz="2900" dirty="0"/>
              <a:t> </a:t>
            </a:r>
            <a:r>
              <a:rPr lang="en-US" altLang="en-US" sz="2900" dirty="0" err="1"/>
              <a:t>bản</a:t>
            </a:r>
            <a:r>
              <a:rPr lang="en-US" altLang="en-US" sz="2900" dirty="0"/>
              <a:t> “</a:t>
            </a:r>
            <a:r>
              <a:rPr lang="en-US" altLang="en-US" sz="2900" dirty="0" err="1"/>
              <a:t>Chuyện</a:t>
            </a:r>
            <a:r>
              <a:rPr lang="en-US" altLang="en-US" sz="2900" dirty="0"/>
              <a:t> </a:t>
            </a:r>
            <a:r>
              <a:rPr lang="en-US" altLang="en-US" sz="2900" dirty="0" err="1"/>
              <a:t>người</a:t>
            </a:r>
            <a:r>
              <a:rPr lang="en-US" altLang="en-US" sz="2900" dirty="0"/>
              <a:t> con </a:t>
            </a:r>
            <a:r>
              <a:rPr lang="en-US" altLang="en-US" sz="2900" dirty="0" err="1"/>
              <a:t>gái</a:t>
            </a:r>
            <a:r>
              <a:rPr lang="en-US" altLang="en-US" sz="2900" dirty="0"/>
              <a:t> Nam </a:t>
            </a:r>
            <a:r>
              <a:rPr lang="en-US" altLang="en-US" sz="2900" dirty="0" err="1"/>
              <a:t>Xương</a:t>
            </a:r>
            <a:r>
              <a:rPr lang="en-US" altLang="en-US" sz="2900" dirty="0"/>
              <a:t>” </a:t>
            </a:r>
            <a:r>
              <a:rPr lang="en-US" altLang="en-US" sz="2900" dirty="0" err="1"/>
              <a:t>là</a:t>
            </a:r>
            <a:r>
              <a:rPr lang="en-US" altLang="en-US" sz="2900" dirty="0"/>
              <a:t> </a:t>
            </a:r>
            <a:r>
              <a:rPr lang="en-US" altLang="en-US" sz="2900" dirty="0" err="1"/>
              <a:t>gì</a:t>
            </a:r>
            <a:r>
              <a:rPr lang="en-US" altLang="en-US" sz="2900" dirty="0"/>
              <a:t>?</a:t>
            </a:r>
          </a:p>
          <a:p>
            <a:pPr eaLnBrk="1" hangingPunct="1"/>
            <a:endParaRPr lang="en-US" altLang="en-US" sz="2900" dirty="0"/>
          </a:p>
          <a:p>
            <a:pPr eaLnBrk="1" hangingPunct="1"/>
            <a:r>
              <a:rPr lang="en-US" altLang="en-US" sz="2900" dirty="0"/>
              <a:t>5. </a:t>
            </a:r>
            <a:r>
              <a:rPr lang="en-US" altLang="en-US" sz="2900" dirty="0" err="1"/>
              <a:t>Một</a:t>
            </a:r>
            <a:r>
              <a:rPr lang="en-US" altLang="en-US" sz="2900" dirty="0"/>
              <a:t> </a:t>
            </a:r>
            <a:r>
              <a:rPr lang="en-US" altLang="en-US" sz="2900" dirty="0" err="1"/>
              <a:t>lối</a:t>
            </a:r>
            <a:r>
              <a:rPr lang="en-US" altLang="en-US" sz="2900" dirty="0"/>
              <a:t> </a:t>
            </a:r>
            <a:r>
              <a:rPr lang="en-US" altLang="en-US" sz="2900" dirty="0" err="1"/>
              <a:t>văn</a:t>
            </a:r>
            <a:r>
              <a:rPr lang="en-US" altLang="en-US" sz="2900" dirty="0"/>
              <a:t> </a:t>
            </a:r>
            <a:r>
              <a:rPr lang="en-US" altLang="en-US" sz="2900" dirty="0" err="1"/>
              <a:t>ghi</a:t>
            </a:r>
            <a:r>
              <a:rPr lang="en-US" altLang="en-US" sz="2900" dirty="0"/>
              <a:t> </a:t>
            </a:r>
            <a:r>
              <a:rPr lang="en-US" altLang="en-US" sz="2900" dirty="0" err="1"/>
              <a:t>chép</a:t>
            </a:r>
            <a:r>
              <a:rPr lang="en-US" altLang="en-US" sz="2900" dirty="0"/>
              <a:t> </a:t>
            </a:r>
            <a:r>
              <a:rPr lang="en-US" altLang="en-US" sz="2900" dirty="0" err="1"/>
              <a:t>sự</a:t>
            </a:r>
            <a:r>
              <a:rPr lang="en-US" altLang="en-US" sz="2900" dirty="0"/>
              <a:t> </a:t>
            </a:r>
            <a:r>
              <a:rPr lang="en-US" altLang="en-US" sz="2900" dirty="0" err="1"/>
              <a:t>vật</a:t>
            </a:r>
            <a:r>
              <a:rPr lang="en-US" altLang="en-US" sz="2900" dirty="0"/>
              <a:t>, </a:t>
            </a:r>
            <a:r>
              <a:rPr lang="en-US" altLang="en-US" sz="2900" dirty="0" err="1"/>
              <a:t>sự</a:t>
            </a:r>
            <a:r>
              <a:rPr lang="en-US" altLang="en-US" sz="2900" dirty="0"/>
              <a:t> </a:t>
            </a:r>
            <a:r>
              <a:rPr lang="en-US" altLang="en-US" sz="2900" dirty="0" err="1"/>
              <a:t>việc</a:t>
            </a:r>
            <a:r>
              <a:rPr lang="en-US" altLang="en-US" sz="2900" dirty="0"/>
              <a:t> </a:t>
            </a:r>
            <a:r>
              <a:rPr lang="en-US" altLang="en-US" sz="2900" dirty="0" err="1"/>
              <a:t>được</a:t>
            </a:r>
            <a:r>
              <a:rPr lang="en-US" altLang="en-US" sz="2900" dirty="0"/>
              <a:t> </a:t>
            </a:r>
            <a:r>
              <a:rPr lang="en-US" altLang="en-US" sz="2900" dirty="0" err="1"/>
              <a:t>gọi</a:t>
            </a:r>
            <a:r>
              <a:rPr lang="en-US" altLang="en-US" sz="2900" dirty="0"/>
              <a:t> </a:t>
            </a:r>
            <a:r>
              <a:rPr lang="en-US" altLang="en-US" sz="2900" dirty="0" err="1"/>
              <a:t>là</a:t>
            </a:r>
            <a:r>
              <a:rPr lang="en-US" altLang="en-US" sz="2900" dirty="0"/>
              <a:t> </a:t>
            </a:r>
            <a:r>
              <a:rPr lang="en-US" altLang="en-US" sz="2900" dirty="0" err="1"/>
              <a:t>gì</a:t>
            </a:r>
            <a:r>
              <a:rPr lang="en-US" altLang="en-US" sz="2900" dirty="0"/>
              <a:t>?</a:t>
            </a:r>
          </a:p>
        </p:txBody>
      </p:sp>
      <p:sp>
        <p:nvSpPr>
          <p:cNvPr id="176133" name="Rectangle 5"/>
          <p:cNvSpPr>
            <a:spLocks noChangeArrowheads="1"/>
          </p:cNvSpPr>
          <p:nvPr/>
        </p:nvSpPr>
        <p:spPr bwMode="auto">
          <a:xfrm>
            <a:off x="8001000" y="762000"/>
            <a:ext cx="25146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solidFill>
                  <a:srgbClr val="FF0000"/>
                </a:solidFill>
              </a:rPr>
              <a:t>Nghi Xuân</a:t>
            </a:r>
          </a:p>
        </p:txBody>
      </p:sp>
      <p:sp>
        <p:nvSpPr>
          <p:cNvPr id="176134" name="Rectangle 6"/>
          <p:cNvSpPr>
            <a:spLocks noChangeArrowheads="1"/>
          </p:cNvSpPr>
          <p:nvPr/>
        </p:nvSpPr>
        <p:spPr bwMode="auto">
          <a:xfrm>
            <a:off x="6477000" y="3124200"/>
            <a:ext cx="419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a:solidFill>
                  <a:srgbClr val="FF0000"/>
                </a:solidFill>
              </a:rPr>
              <a:t>Nguyễn Huệ- Quang Trung</a:t>
            </a:r>
          </a:p>
        </p:txBody>
      </p:sp>
      <p:sp>
        <p:nvSpPr>
          <p:cNvPr id="176135" name="Rectangle 7"/>
          <p:cNvSpPr>
            <a:spLocks noChangeArrowheads="1"/>
          </p:cNvSpPr>
          <p:nvPr/>
        </p:nvSpPr>
        <p:spPr bwMode="auto">
          <a:xfrm>
            <a:off x="6934200" y="3886200"/>
            <a:ext cx="236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a:solidFill>
                  <a:srgbClr val="FF0000"/>
                </a:solidFill>
              </a:rPr>
              <a:t>Thúc Sinh</a:t>
            </a:r>
          </a:p>
        </p:txBody>
      </p:sp>
      <p:sp>
        <p:nvSpPr>
          <p:cNvPr id="176136" name="Rectangle 8"/>
          <p:cNvSpPr>
            <a:spLocks noChangeArrowheads="1"/>
          </p:cNvSpPr>
          <p:nvPr/>
        </p:nvSpPr>
        <p:spPr bwMode="auto">
          <a:xfrm>
            <a:off x="5867400" y="5334000"/>
            <a:ext cx="441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a:solidFill>
                  <a:srgbClr val="FF0000"/>
                </a:solidFill>
              </a:rPr>
              <a:t>Vũ Thị Thiết</a:t>
            </a:r>
          </a:p>
        </p:txBody>
      </p:sp>
      <p:sp>
        <p:nvSpPr>
          <p:cNvPr id="176137" name="Rectangle 9"/>
          <p:cNvSpPr>
            <a:spLocks noChangeArrowheads="1"/>
          </p:cNvSpPr>
          <p:nvPr/>
        </p:nvSpPr>
        <p:spPr bwMode="auto">
          <a:xfrm>
            <a:off x="7380849" y="6049963"/>
            <a:ext cx="5029200"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dirty="0" err="1">
                <a:solidFill>
                  <a:srgbClr val="FF0000"/>
                </a:solidFill>
              </a:rPr>
              <a:t>Tùy</a:t>
            </a:r>
            <a:r>
              <a:rPr lang="en-US" altLang="en-US" sz="3600" dirty="0">
                <a:solidFill>
                  <a:srgbClr val="FF0000"/>
                </a:solidFill>
              </a:rPr>
              <a:t> </a:t>
            </a:r>
            <a:r>
              <a:rPr lang="en-US" altLang="en-US" sz="3600" dirty="0" err="1">
                <a:solidFill>
                  <a:srgbClr val="FF0000"/>
                </a:solidFill>
              </a:rPr>
              <a:t>bút</a:t>
            </a:r>
            <a:endParaRPr lang="en-US" altLang="en-US" sz="3600" dirty="0">
              <a:solidFill>
                <a:srgbClr val="FF0000"/>
              </a:solidFill>
            </a:endParaRPr>
          </a:p>
        </p:txBody>
      </p:sp>
    </p:spTree>
    <p:extLst>
      <p:ext uri="{BB962C8B-B14F-4D97-AF65-F5344CB8AC3E}">
        <p14:creationId xmlns:p14="http://schemas.microsoft.com/office/powerpoint/2010/main" val="15922103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diamond(in)">
                                      <p:cBhvr>
                                        <p:cTn id="7" dur="2000"/>
                                        <p:tgtEl>
                                          <p:spTgt spid="176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6132">
                                            <p:txEl>
                                              <p:pRg st="0" end="0"/>
                                            </p:txEl>
                                          </p:spTgt>
                                        </p:tgtEl>
                                        <p:attrNameLst>
                                          <p:attrName>style.visibility</p:attrName>
                                        </p:attrNameLst>
                                      </p:cBhvr>
                                      <p:to>
                                        <p:strVal val="visible"/>
                                      </p:to>
                                    </p:set>
                                    <p:animEffect transition="in" filter="diamond(in)">
                                      <p:cBhvr>
                                        <p:cTn id="12" dur="2000"/>
                                        <p:tgtEl>
                                          <p:spTgt spid="17613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76132">
                                            <p:txEl>
                                              <p:pRg st="1" end="1"/>
                                            </p:txEl>
                                          </p:spTgt>
                                        </p:tgtEl>
                                        <p:attrNameLst>
                                          <p:attrName>style.visibility</p:attrName>
                                        </p:attrNameLst>
                                      </p:cBhvr>
                                      <p:to>
                                        <p:strVal val="visible"/>
                                      </p:to>
                                    </p:set>
                                    <p:animEffect transition="in" filter="diamond(in)">
                                      <p:cBhvr>
                                        <p:cTn id="17" dur="2000"/>
                                        <p:tgtEl>
                                          <p:spTgt spid="176132">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76132">
                                            <p:txEl>
                                              <p:pRg st="2" end="2"/>
                                            </p:txEl>
                                          </p:spTgt>
                                        </p:tgtEl>
                                        <p:attrNameLst>
                                          <p:attrName>style.visibility</p:attrName>
                                        </p:attrNameLst>
                                      </p:cBhvr>
                                      <p:to>
                                        <p:strVal val="visible"/>
                                      </p:to>
                                    </p:set>
                                    <p:animEffect transition="in" filter="diamond(in)">
                                      <p:cBhvr>
                                        <p:cTn id="20" dur="2000"/>
                                        <p:tgtEl>
                                          <p:spTgt spid="176132">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6133"/>
                                        </p:tgtEl>
                                        <p:attrNameLst>
                                          <p:attrName>style.visibility</p:attrName>
                                        </p:attrNameLst>
                                      </p:cBhvr>
                                      <p:to>
                                        <p:strVal val="visible"/>
                                      </p:to>
                                    </p:set>
                                    <p:anim calcmode="lin" valueType="num">
                                      <p:cBhvr additive="base">
                                        <p:cTn id="25" dur="500" fill="hold"/>
                                        <p:tgtEl>
                                          <p:spTgt spid="176133"/>
                                        </p:tgtEl>
                                        <p:attrNameLst>
                                          <p:attrName>ppt_x</p:attrName>
                                        </p:attrNameLst>
                                      </p:cBhvr>
                                      <p:tavLst>
                                        <p:tav tm="0">
                                          <p:val>
                                            <p:strVal val="#ppt_x"/>
                                          </p:val>
                                        </p:tav>
                                        <p:tav tm="100000">
                                          <p:val>
                                            <p:strVal val="#ppt_x"/>
                                          </p:val>
                                        </p:tav>
                                      </p:tavLst>
                                    </p:anim>
                                    <p:anim calcmode="lin" valueType="num">
                                      <p:cBhvr additive="base">
                                        <p:cTn id="26" dur="500" fill="hold"/>
                                        <p:tgtEl>
                                          <p:spTgt spid="17613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nodeType="clickEffect">
                                  <p:stCondLst>
                                    <p:cond delay="0"/>
                                  </p:stCondLst>
                                  <p:childTnLst>
                                    <p:set>
                                      <p:cBhvr>
                                        <p:cTn id="30" dur="1" fill="hold">
                                          <p:stCondLst>
                                            <p:cond delay="0"/>
                                          </p:stCondLst>
                                        </p:cTn>
                                        <p:tgtEl>
                                          <p:spTgt spid="176132">
                                            <p:txEl>
                                              <p:pRg st="4" end="4"/>
                                            </p:txEl>
                                          </p:spTgt>
                                        </p:tgtEl>
                                        <p:attrNameLst>
                                          <p:attrName>style.visibility</p:attrName>
                                        </p:attrNameLst>
                                      </p:cBhvr>
                                      <p:to>
                                        <p:strVal val="visible"/>
                                      </p:to>
                                    </p:set>
                                    <p:animEffect transition="in" filter="diamond(in)">
                                      <p:cBhvr>
                                        <p:cTn id="31" dur="2000"/>
                                        <p:tgtEl>
                                          <p:spTgt spid="176132">
                                            <p:txEl>
                                              <p:pRg st="4" end="4"/>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176132">
                                            <p:txEl>
                                              <p:pRg st="5" end="5"/>
                                            </p:txEl>
                                          </p:spTgt>
                                        </p:tgtEl>
                                        <p:attrNameLst>
                                          <p:attrName>style.visibility</p:attrName>
                                        </p:attrNameLst>
                                      </p:cBhvr>
                                      <p:to>
                                        <p:strVal val="visible"/>
                                      </p:to>
                                    </p:set>
                                    <p:animEffect transition="in" filter="diamond(in)">
                                      <p:cBhvr>
                                        <p:cTn id="34" dur="2000"/>
                                        <p:tgtEl>
                                          <p:spTgt spid="176132">
                                            <p:txEl>
                                              <p:pRg st="5" end="5"/>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176132">
                                            <p:txEl>
                                              <p:pRg st="6" end="6"/>
                                            </p:txEl>
                                          </p:spTgt>
                                        </p:tgtEl>
                                        <p:attrNameLst>
                                          <p:attrName>style.visibility</p:attrName>
                                        </p:attrNameLst>
                                      </p:cBhvr>
                                      <p:to>
                                        <p:strVal val="visible"/>
                                      </p:to>
                                    </p:set>
                                    <p:animEffect transition="in" filter="diamond(in)">
                                      <p:cBhvr>
                                        <p:cTn id="37" dur="2000"/>
                                        <p:tgtEl>
                                          <p:spTgt spid="17613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6134"/>
                                        </p:tgtEl>
                                        <p:attrNameLst>
                                          <p:attrName>style.visibility</p:attrName>
                                        </p:attrNameLst>
                                      </p:cBhvr>
                                      <p:to>
                                        <p:strVal val="visible"/>
                                      </p:to>
                                    </p:set>
                                    <p:anim calcmode="lin" valueType="num">
                                      <p:cBhvr additive="base">
                                        <p:cTn id="42" dur="500" fill="hold"/>
                                        <p:tgtEl>
                                          <p:spTgt spid="176134"/>
                                        </p:tgtEl>
                                        <p:attrNameLst>
                                          <p:attrName>ppt_x</p:attrName>
                                        </p:attrNameLst>
                                      </p:cBhvr>
                                      <p:tavLst>
                                        <p:tav tm="0">
                                          <p:val>
                                            <p:strVal val="#ppt_x"/>
                                          </p:val>
                                        </p:tav>
                                        <p:tav tm="100000">
                                          <p:val>
                                            <p:strVal val="#ppt_x"/>
                                          </p:val>
                                        </p:tav>
                                      </p:tavLst>
                                    </p:anim>
                                    <p:anim calcmode="lin" valueType="num">
                                      <p:cBhvr additive="base">
                                        <p:cTn id="43" dur="500" fill="hold"/>
                                        <p:tgtEl>
                                          <p:spTgt spid="176134"/>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nodeType="clickEffect">
                                  <p:stCondLst>
                                    <p:cond delay="0"/>
                                  </p:stCondLst>
                                  <p:childTnLst>
                                    <p:set>
                                      <p:cBhvr>
                                        <p:cTn id="47" dur="1" fill="hold">
                                          <p:stCondLst>
                                            <p:cond delay="0"/>
                                          </p:stCondLst>
                                        </p:cTn>
                                        <p:tgtEl>
                                          <p:spTgt spid="176132">
                                            <p:txEl>
                                              <p:pRg st="8" end="8"/>
                                            </p:txEl>
                                          </p:spTgt>
                                        </p:tgtEl>
                                        <p:attrNameLst>
                                          <p:attrName>style.visibility</p:attrName>
                                        </p:attrNameLst>
                                      </p:cBhvr>
                                      <p:to>
                                        <p:strVal val="visible"/>
                                      </p:to>
                                    </p:set>
                                    <p:animEffect transition="in" filter="diamond(in)">
                                      <p:cBhvr>
                                        <p:cTn id="48" dur="2000"/>
                                        <p:tgtEl>
                                          <p:spTgt spid="176132">
                                            <p:txEl>
                                              <p:pRg st="8" end="8"/>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6135"/>
                                        </p:tgtEl>
                                        <p:attrNameLst>
                                          <p:attrName>style.visibility</p:attrName>
                                        </p:attrNameLst>
                                      </p:cBhvr>
                                      <p:to>
                                        <p:strVal val="visible"/>
                                      </p:to>
                                    </p:set>
                                    <p:anim calcmode="lin" valueType="num">
                                      <p:cBhvr additive="base">
                                        <p:cTn id="53" dur="500" fill="hold"/>
                                        <p:tgtEl>
                                          <p:spTgt spid="176135"/>
                                        </p:tgtEl>
                                        <p:attrNameLst>
                                          <p:attrName>ppt_x</p:attrName>
                                        </p:attrNameLst>
                                      </p:cBhvr>
                                      <p:tavLst>
                                        <p:tav tm="0">
                                          <p:val>
                                            <p:strVal val="#ppt_x"/>
                                          </p:val>
                                        </p:tav>
                                        <p:tav tm="100000">
                                          <p:val>
                                            <p:strVal val="#ppt_x"/>
                                          </p:val>
                                        </p:tav>
                                      </p:tavLst>
                                    </p:anim>
                                    <p:anim calcmode="lin" valueType="num">
                                      <p:cBhvr additive="base">
                                        <p:cTn id="54" dur="500" fill="hold"/>
                                        <p:tgtEl>
                                          <p:spTgt spid="17613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8" presetClass="entr" presetSubtype="16" fill="hold" nodeType="clickEffect">
                                  <p:stCondLst>
                                    <p:cond delay="0"/>
                                  </p:stCondLst>
                                  <p:childTnLst>
                                    <p:set>
                                      <p:cBhvr>
                                        <p:cTn id="58" dur="1" fill="hold">
                                          <p:stCondLst>
                                            <p:cond delay="0"/>
                                          </p:stCondLst>
                                        </p:cTn>
                                        <p:tgtEl>
                                          <p:spTgt spid="176132">
                                            <p:txEl>
                                              <p:pRg st="10" end="10"/>
                                            </p:txEl>
                                          </p:spTgt>
                                        </p:tgtEl>
                                        <p:attrNameLst>
                                          <p:attrName>style.visibility</p:attrName>
                                        </p:attrNameLst>
                                      </p:cBhvr>
                                      <p:to>
                                        <p:strVal val="visible"/>
                                      </p:to>
                                    </p:set>
                                    <p:animEffect transition="in" filter="diamond(in)">
                                      <p:cBhvr>
                                        <p:cTn id="59" dur="2000"/>
                                        <p:tgtEl>
                                          <p:spTgt spid="176132">
                                            <p:txEl>
                                              <p:pRg st="10" end="1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176136"/>
                                        </p:tgtEl>
                                        <p:attrNameLst>
                                          <p:attrName>style.visibility</p:attrName>
                                        </p:attrNameLst>
                                      </p:cBhvr>
                                      <p:to>
                                        <p:strVal val="visible"/>
                                      </p:to>
                                    </p:set>
                                    <p:animEffect transition="in" filter="diamond(in)">
                                      <p:cBhvr>
                                        <p:cTn id="64" dur="2000"/>
                                        <p:tgtEl>
                                          <p:spTgt spid="17613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8" presetClass="entr" presetSubtype="16" fill="hold" nodeType="clickEffect">
                                  <p:stCondLst>
                                    <p:cond delay="0"/>
                                  </p:stCondLst>
                                  <p:childTnLst>
                                    <p:set>
                                      <p:cBhvr>
                                        <p:cTn id="68" dur="1" fill="hold">
                                          <p:stCondLst>
                                            <p:cond delay="0"/>
                                          </p:stCondLst>
                                        </p:cTn>
                                        <p:tgtEl>
                                          <p:spTgt spid="176132">
                                            <p:txEl>
                                              <p:pRg st="12" end="12"/>
                                            </p:txEl>
                                          </p:spTgt>
                                        </p:tgtEl>
                                        <p:attrNameLst>
                                          <p:attrName>style.visibility</p:attrName>
                                        </p:attrNameLst>
                                      </p:cBhvr>
                                      <p:to>
                                        <p:strVal val="visible"/>
                                      </p:to>
                                    </p:set>
                                    <p:animEffect transition="in" filter="diamond(in)">
                                      <p:cBhvr>
                                        <p:cTn id="69" dur="2000"/>
                                        <p:tgtEl>
                                          <p:spTgt spid="176132">
                                            <p:txEl>
                                              <p:pRg st="12" end="1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76137"/>
                                        </p:tgtEl>
                                        <p:attrNameLst>
                                          <p:attrName>style.visibility</p:attrName>
                                        </p:attrNameLst>
                                      </p:cBhvr>
                                      <p:to>
                                        <p:strVal val="visible"/>
                                      </p:to>
                                    </p:set>
                                    <p:anim calcmode="lin" valueType="num">
                                      <p:cBhvr additive="base">
                                        <p:cTn id="74" dur="500" fill="hold"/>
                                        <p:tgtEl>
                                          <p:spTgt spid="176137"/>
                                        </p:tgtEl>
                                        <p:attrNameLst>
                                          <p:attrName>ppt_x</p:attrName>
                                        </p:attrNameLst>
                                      </p:cBhvr>
                                      <p:tavLst>
                                        <p:tav tm="0">
                                          <p:val>
                                            <p:strVal val="#ppt_x"/>
                                          </p:val>
                                        </p:tav>
                                        <p:tav tm="100000">
                                          <p:val>
                                            <p:strVal val="#ppt_x"/>
                                          </p:val>
                                        </p:tav>
                                      </p:tavLst>
                                    </p:anim>
                                    <p:anim calcmode="lin" valueType="num">
                                      <p:cBhvr additive="base">
                                        <p:cTn id="75" dur="500" fill="hold"/>
                                        <p:tgtEl>
                                          <p:spTgt spid="1761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3" grpId="0"/>
      <p:bldP spid="176134" grpId="0"/>
      <p:bldP spid="176135" grpId="0"/>
      <p:bldP spid="176136" grpId="0"/>
      <p:bldP spid="1761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2209800" y="685800"/>
            <a:ext cx="8229600" cy="6172200"/>
          </a:xfrm>
          <a:noFill/>
        </p:spPr>
        <p:txBody>
          <a:bodyPr>
            <a:normAutofit lnSpcReduction="10000"/>
          </a:bodyPr>
          <a:lstStyle/>
          <a:p>
            <a:pPr eaLnBrk="1" hangingPunct="1">
              <a:lnSpc>
                <a:spcPct val="80000"/>
              </a:lnSpc>
              <a:buFontTx/>
              <a:buNone/>
            </a:pPr>
            <a:r>
              <a:rPr lang="en-US" altLang="en-US">
                <a:solidFill>
                  <a:srgbClr val="080808"/>
                </a:solidFill>
                <a:latin typeface=".VnHelvetIns" panose="020B7200000000000000" pitchFamily="34" charset="0"/>
              </a:rPr>
              <a:t>1/ Ngh</a:t>
            </a:r>
            <a:r>
              <a:rPr lang="en-US" altLang="en-US">
                <a:solidFill>
                  <a:srgbClr val="080808"/>
                </a:solidFill>
              </a:rPr>
              <a:t>ệ thuật</a:t>
            </a:r>
            <a:r>
              <a:rPr lang="en-US" altLang="en-US" b="1">
                <a:solidFill>
                  <a:srgbClr val="080808"/>
                </a:solidFill>
              </a:rPr>
              <a:t> đặc sắc trong đoạn trích Kiều ở </a:t>
            </a:r>
          </a:p>
          <a:p>
            <a:pPr eaLnBrk="1" hangingPunct="1">
              <a:lnSpc>
                <a:spcPct val="80000"/>
              </a:lnSpc>
              <a:buFontTx/>
              <a:buNone/>
            </a:pPr>
            <a:r>
              <a:rPr lang="en-US" altLang="en-US" b="1">
                <a:solidFill>
                  <a:srgbClr val="080808"/>
                </a:solidFill>
              </a:rPr>
              <a:t>lầu Ngưng Bích?</a:t>
            </a:r>
          </a:p>
          <a:p>
            <a:pPr eaLnBrk="1" hangingPunct="1">
              <a:lnSpc>
                <a:spcPct val="80000"/>
              </a:lnSpc>
              <a:buFontTx/>
              <a:buNone/>
            </a:pPr>
            <a:r>
              <a:rPr lang="en-US" altLang="en-US" b="1">
                <a:solidFill>
                  <a:srgbClr val="080808"/>
                </a:solidFill>
              </a:rPr>
              <a:t>A/Tả cảnh thiên nhiên hùng vĩ.</a:t>
            </a:r>
          </a:p>
          <a:p>
            <a:pPr eaLnBrk="1" hangingPunct="1">
              <a:lnSpc>
                <a:spcPct val="80000"/>
              </a:lnSpc>
              <a:buFontTx/>
              <a:buNone/>
            </a:pPr>
            <a:r>
              <a:rPr lang="en-US" altLang="en-US" b="1">
                <a:solidFill>
                  <a:srgbClr val="080808"/>
                </a:solidFill>
              </a:rPr>
              <a:t>B/Tả tình của Thuý Kiều.</a:t>
            </a:r>
          </a:p>
          <a:p>
            <a:pPr eaLnBrk="1" hangingPunct="1">
              <a:lnSpc>
                <a:spcPct val="80000"/>
              </a:lnSpc>
              <a:buFontTx/>
              <a:buNone/>
            </a:pPr>
            <a:r>
              <a:rPr lang="en-US" altLang="en-US" b="1">
                <a:solidFill>
                  <a:srgbClr val="080808"/>
                </a:solidFill>
              </a:rPr>
              <a:t>C/Tả cảnh ngụ tình.</a:t>
            </a:r>
          </a:p>
          <a:p>
            <a:pPr eaLnBrk="1" hangingPunct="1">
              <a:lnSpc>
                <a:spcPct val="80000"/>
              </a:lnSpc>
              <a:buFontTx/>
              <a:buNone/>
            </a:pPr>
            <a:r>
              <a:rPr lang="en-US" altLang="en-US" b="1">
                <a:solidFill>
                  <a:srgbClr val="080808"/>
                </a:solidFill>
              </a:rPr>
              <a:t>D/Tả tình ngụ cảnh.</a:t>
            </a:r>
          </a:p>
          <a:p>
            <a:pPr eaLnBrk="1" hangingPunct="1">
              <a:lnSpc>
                <a:spcPct val="80000"/>
              </a:lnSpc>
              <a:buFontTx/>
              <a:buNone/>
            </a:pPr>
            <a:r>
              <a:rPr lang="en-US" altLang="en-US" b="1">
                <a:solidFill>
                  <a:srgbClr val="080808"/>
                </a:solidFill>
              </a:rPr>
              <a:t>2/Tâm trạng của Kiều ở Lầu Ngưng Bích?</a:t>
            </a:r>
          </a:p>
          <a:p>
            <a:pPr eaLnBrk="1" hangingPunct="1">
              <a:lnSpc>
                <a:spcPct val="80000"/>
              </a:lnSpc>
              <a:buFontTx/>
              <a:buNone/>
            </a:pPr>
            <a:r>
              <a:rPr lang="en-US" altLang="en-US" b="1">
                <a:solidFill>
                  <a:srgbClr val="080808"/>
                </a:solidFill>
              </a:rPr>
              <a:t>A/Bình thản chấp nhận cuộc sống hiện tại.</a:t>
            </a:r>
          </a:p>
          <a:p>
            <a:pPr eaLnBrk="1" hangingPunct="1">
              <a:lnSpc>
                <a:spcPct val="80000"/>
              </a:lnSpc>
              <a:buFontTx/>
              <a:buNone/>
            </a:pPr>
            <a:r>
              <a:rPr lang="en-US" altLang="en-US" b="1">
                <a:solidFill>
                  <a:srgbClr val="080808"/>
                </a:solidFill>
              </a:rPr>
              <a:t>B/Tâm trạng nhớ thương buồn tủi.</a:t>
            </a:r>
          </a:p>
          <a:p>
            <a:pPr eaLnBrk="1" hangingPunct="1">
              <a:lnSpc>
                <a:spcPct val="80000"/>
              </a:lnSpc>
              <a:buFontTx/>
              <a:buNone/>
            </a:pPr>
            <a:r>
              <a:rPr lang="en-US" altLang="en-US" b="1">
                <a:solidFill>
                  <a:srgbClr val="080808"/>
                </a:solidFill>
              </a:rPr>
              <a:t>C/Vui vẻ vì ở đây rất vui.</a:t>
            </a:r>
          </a:p>
          <a:p>
            <a:pPr eaLnBrk="1" hangingPunct="1">
              <a:lnSpc>
                <a:spcPct val="80000"/>
              </a:lnSpc>
              <a:buFontTx/>
              <a:buNone/>
            </a:pPr>
            <a:r>
              <a:rPr lang="en-US" altLang="en-US" b="1">
                <a:solidFill>
                  <a:srgbClr val="080808"/>
                </a:solidFill>
              </a:rPr>
              <a:t>D/Cả ba ý trên.</a:t>
            </a:r>
          </a:p>
          <a:p>
            <a:pPr eaLnBrk="1" hangingPunct="1">
              <a:lnSpc>
                <a:spcPct val="80000"/>
              </a:lnSpc>
              <a:buFontTx/>
              <a:buNone/>
            </a:pPr>
            <a:endParaRPr lang="en-US" altLang="en-US" b="1">
              <a:solidFill>
                <a:srgbClr val="080808"/>
              </a:solidFill>
            </a:endParaRPr>
          </a:p>
          <a:p>
            <a:pPr eaLnBrk="1" hangingPunct="1">
              <a:lnSpc>
                <a:spcPct val="80000"/>
              </a:lnSpc>
              <a:buFontTx/>
              <a:buNone/>
            </a:pPr>
            <a:endParaRPr lang="en-US" altLang="en-US" b="1">
              <a:solidFill>
                <a:srgbClr val="080808"/>
              </a:solidFill>
              <a:latin typeface=".VnHelvetIns" panose="020B7200000000000000" pitchFamily="34" charset="0"/>
            </a:endParaRPr>
          </a:p>
          <a:p>
            <a:pPr eaLnBrk="1" hangingPunct="1">
              <a:lnSpc>
                <a:spcPct val="80000"/>
              </a:lnSpc>
              <a:buFontTx/>
              <a:buNone/>
            </a:pPr>
            <a:r>
              <a:rPr lang="en-US" altLang="en-US" sz="2000" b="1">
                <a:solidFill>
                  <a:srgbClr val="080808"/>
                </a:solidFill>
                <a:latin typeface=".VnHelvetIns" panose="020B7200000000000000" pitchFamily="34" charset="0"/>
              </a:rPr>
              <a:t>     </a:t>
            </a:r>
          </a:p>
        </p:txBody>
      </p:sp>
      <p:sp>
        <p:nvSpPr>
          <p:cNvPr id="58371" name="Text Box 4"/>
          <p:cNvSpPr txBox="1">
            <a:spLocks noChangeArrowheads="1"/>
          </p:cNvSpPr>
          <p:nvPr/>
        </p:nvSpPr>
        <p:spPr bwMode="auto">
          <a:xfrm>
            <a:off x="3352800" y="0"/>
            <a:ext cx="464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3200" b="1" i="1">
                <a:latin typeface="Tahoma" panose="020B0604030504040204" pitchFamily="34" charset="0"/>
              </a:rPr>
              <a:t>Chọn đáp án đúng </a:t>
            </a:r>
          </a:p>
        </p:txBody>
      </p:sp>
      <p:sp>
        <p:nvSpPr>
          <p:cNvPr id="142341" name="Text Box 5"/>
          <p:cNvSpPr txBox="1">
            <a:spLocks noChangeArrowheads="1"/>
          </p:cNvSpPr>
          <p:nvPr/>
        </p:nvSpPr>
        <p:spPr bwMode="auto">
          <a:xfrm>
            <a:off x="2057400" y="2362200"/>
            <a:ext cx="990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6600">
                <a:solidFill>
                  <a:srgbClr val="FF0000"/>
                </a:solidFill>
                <a:latin typeface="Tahoma" panose="020B0604030504040204" pitchFamily="34" charset="0"/>
              </a:rPr>
              <a:t>o</a:t>
            </a:r>
          </a:p>
        </p:txBody>
      </p:sp>
      <p:sp>
        <p:nvSpPr>
          <p:cNvPr id="142342" name="Text Box 6"/>
          <p:cNvSpPr txBox="1">
            <a:spLocks noChangeArrowheads="1"/>
          </p:cNvSpPr>
          <p:nvPr/>
        </p:nvSpPr>
        <p:spPr bwMode="auto">
          <a:xfrm>
            <a:off x="2133600" y="4495801"/>
            <a:ext cx="83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6000">
                <a:solidFill>
                  <a:srgbClr val="FF0000"/>
                </a:solidFill>
                <a:latin typeface="Tahoma" panose="020B0604030504040204" pitchFamily="34" charset="0"/>
              </a:rPr>
              <a:t>o</a:t>
            </a:r>
          </a:p>
        </p:txBody>
      </p:sp>
    </p:spTree>
    <p:extLst>
      <p:ext uri="{BB962C8B-B14F-4D97-AF65-F5344CB8AC3E}">
        <p14:creationId xmlns:p14="http://schemas.microsoft.com/office/powerpoint/2010/main" val="1053669766"/>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42339">
                                            <p:txEl>
                                              <p:pRg st="0" end="0"/>
                                            </p:txEl>
                                          </p:spTgt>
                                        </p:tgtEl>
                                        <p:attrNameLst>
                                          <p:attrName>style.visibility</p:attrName>
                                        </p:attrNameLst>
                                      </p:cBhvr>
                                      <p:to>
                                        <p:strVal val="visible"/>
                                      </p:to>
                                    </p:set>
                                    <p:anim calcmode="discrete" valueType="clr">
                                      <p:cBhvr override="childStyle">
                                        <p:cTn id="7" dur="80"/>
                                        <p:tgtEl>
                                          <p:spTgt spid="142339">
                                            <p:txEl>
                                              <p:pRg st="0" end="0"/>
                                            </p:txEl>
                                          </p:spTgt>
                                        </p:tgtEl>
                                        <p:attrNameLst>
                                          <p:attrName>style.color</p:attrName>
                                        </p:attrNameLst>
                                      </p:cBhvr>
                                      <p:tavLst>
                                        <p:tav tm="0">
                                          <p:val>
                                            <p:clrVal>
                                              <a:srgbClr val="FF3300"/>
                                            </p:clrVal>
                                          </p:val>
                                        </p:tav>
                                        <p:tav tm="50000">
                                          <p:val>
                                            <p:clrVal>
                                              <a:srgbClr val="66FF33"/>
                                            </p:clrVal>
                                          </p:val>
                                        </p:tav>
                                      </p:tavLst>
                                    </p:anim>
                                    <p:anim calcmode="discrete" valueType="clr">
                                      <p:cBhvr>
                                        <p:cTn id="8" dur="80"/>
                                        <p:tgtEl>
                                          <p:spTgt spid="14233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42339">
                                            <p:txEl>
                                              <p:pRg st="0" end="0"/>
                                            </p:txEl>
                                          </p:spTgt>
                                        </p:tgtEl>
                                        <p:attrNameLst>
                                          <p:attrName>fill.type</p:attrName>
                                        </p:attrNameLst>
                                      </p:cBhvr>
                                      <p:to>
                                        <p:strVal val="solid"/>
                                      </p:to>
                                    </p:set>
                                  </p:childTnLst>
                                </p:cTn>
                              </p:par>
                            </p:childTnLst>
                          </p:cTn>
                        </p:par>
                        <p:par>
                          <p:cTn id="10" fill="hold" nodeType="afterGroup">
                            <p:stCondLst>
                              <p:cond delay="148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42339">
                                            <p:txEl>
                                              <p:pRg st="1" end="1"/>
                                            </p:txEl>
                                          </p:spTgt>
                                        </p:tgtEl>
                                        <p:attrNameLst>
                                          <p:attrName>style.visibility</p:attrName>
                                        </p:attrNameLst>
                                      </p:cBhvr>
                                      <p:to>
                                        <p:strVal val="visible"/>
                                      </p:to>
                                    </p:set>
                                    <p:anim calcmode="discrete" valueType="clr">
                                      <p:cBhvr override="childStyle">
                                        <p:cTn id="13" dur="80"/>
                                        <p:tgtEl>
                                          <p:spTgt spid="142339">
                                            <p:txEl>
                                              <p:pRg st="1" end="1"/>
                                            </p:txEl>
                                          </p:spTgt>
                                        </p:tgtEl>
                                        <p:attrNameLst>
                                          <p:attrName>style.color</p:attrName>
                                        </p:attrNameLst>
                                      </p:cBhvr>
                                      <p:tavLst>
                                        <p:tav tm="0">
                                          <p:val>
                                            <p:clrVal>
                                              <a:srgbClr val="FF3300"/>
                                            </p:clrVal>
                                          </p:val>
                                        </p:tav>
                                        <p:tav tm="50000">
                                          <p:val>
                                            <p:clrVal>
                                              <a:srgbClr val="66FF33"/>
                                            </p:clrVal>
                                          </p:val>
                                        </p:tav>
                                      </p:tavLst>
                                    </p:anim>
                                    <p:anim calcmode="discrete" valueType="clr">
                                      <p:cBhvr>
                                        <p:cTn id="14" dur="80"/>
                                        <p:tgtEl>
                                          <p:spTgt spid="142339">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142339">
                                            <p:txEl>
                                              <p:pRg st="1" end="1"/>
                                            </p:txEl>
                                          </p:spTgt>
                                        </p:tgtEl>
                                        <p:attrNameLst>
                                          <p:attrName>fill.type</p:attrName>
                                        </p:attrNameLst>
                                      </p:cBhvr>
                                      <p:to>
                                        <p:strVal val="solid"/>
                                      </p:to>
                                    </p:set>
                                  </p:childTnLst>
                                </p:cTn>
                              </p:par>
                            </p:childTnLst>
                          </p:cTn>
                        </p:par>
                        <p:par>
                          <p:cTn id="16" fill="hold" nodeType="afterGroup">
                            <p:stCondLst>
                              <p:cond delay="204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42339">
                                            <p:txEl>
                                              <p:pRg st="2" end="2"/>
                                            </p:txEl>
                                          </p:spTgt>
                                        </p:tgtEl>
                                        <p:attrNameLst>
                                          <p:attrName>style.visibility</p:attrName>
                                        </p:attrNameLst>
                                      </p:cBhvr>
                                      <p:to>
                                        <p:strVal val="visible"/>
                                      </p:to>
                                    </p:set>
                                    <p:anim calcmode="discrete" valueType="clr">
                                      <p:cBhvr override="childStyle">
                                        <p:cTn id="19" dur="80"/>
                                        <p:tgtEl>
                                          <p:spTgt spid="142339">
                                            <p:txEl>
                                              <p:pRg st="2" end="2"/>
                                            </p:txEl>
                                          </p:spTgt>
                                        </p:tgtEl>
                                        <p:attrNameLst>
                                          <p:attrName>style.color</p:attrName>
                                        </p:attrNameLst>
                                      </p:cBhvr>
                                      <p:tavLst>
                                        <p:tav tm="0">
                                          <p:val>
                                            <p:clrVal>
                                              <a:srgbClr val="FF3300"/>
                                            </p:clrVal>
                                          </p:val>
                                        </p:tav>
                                        <p:tav tm="50000">
                                          <p:val>
                                            <p:clrVal>
                                              <a:srgbClr val="66FF33"/>
                                            </p:clrVal>
                                          </p:val>
                                        </p:tav>
                                      </p:tavLst>
                                    </p:anim>
                                    <p:anim calcmode="discrete" valueType="clr">
                                      <p:cBhvr>
                                        <p:cTn id="20" dur="80"/>
                                        <p:tgtEl>
                                          <p:spTgt spid="14233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42339">
                                            <p:txEl>
                                              <p:pRg st="2" end="2"/>
                                            </p:txEl>
                                          </p:spTgt>
                                        </p:tgtEl>
                                        <p:attrNameLst>
                                          <p:attrName>fill.type</p:attrName>
                                        </p:attrNameLst>
                                      </p:cBhvr>
                                      <p:to>
                                        <p:strVal val="solid"/>
                                      </p:to>
                                    </p:set>
                                  </p:childTnLst>
                                </p:cTn>
                              </p:par>
                            </p:childTnLst>
                          </p:cTn>
                        </p:par>
                        <p:par>
                          <p:cTn id="22" fill="hold" nodeType="afterGroup">
                            <p:stCondLst>
                              <p:cond delay="308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142339">
                                            <p:txEl>
                                              <p:pRg st="3" end="3"/>
                                            </p:txEl>
                                          </p:spTgt>
                                        </p:tgtEl>
                                        <p:attrNameLst>
                                          <p:attrName>style.visibility</p:attrName>
                                        </p:attrNameLst>
                                      </p:cBhvr>
                                      <p:to>
                                        <p:strVal val="visible"/>
                                      </p:to>
                                    </p:set>
                                    <p:anim calcmode="discrete" valueType="clr">
                                      <p:cBhvr override="childStyle">
                                        <p:cTn id="25" dur="80"/>
                                        <p:tgtEl>
                                          <p:spTgt spid="142339">
                                            <p:txEl>
                                              <p:pRg st="3" end="3"/>
                                            </p:txEl>
                                          </p:spTgt>
                                        </p:tgtEl>
                                        <p:attrNameLst>
                                          <p:attrName>style.color</p:attrName>
                                        </p:attrNameLst>
                                      </p:cBhvr>
                                      <p:tavLst>
                                        <p:tav tm="0">
                                          <p:val>
                                            <p:clrVal>
                                              <a:srgbClr val="FF3300"/>
                                            </p:clrVal>
                                          </p:val>
                                        </p:tav>
                                        <p:tav tm="50000">
                                          <p:val>
                                            <p:clrVal>
                                              <a:srgbClr val="66FF33"/>
                                            </p:clrVal>
                                          </p:val>
                                        </p:tav>
                                      </p:tavLst>
                                    </p:anim>
                                    <p:anim calcmode="discrete" valueType="clr">
                                      <p:cBhvr>
                                        <p:cTn id="26" dur="80"/>
                                        <p:tgtEl>
                                          <p:spTgt spid="142339">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142339">
                                            <p:txEl>
                                              <p:pRg st="3" end="3"/>
                                            </p:txEl>
                                          </p:spTgt>
                                        </p:tgtEl>
                                        <p:attrNameLst>
                                          <p:attrName>fill.type</p:attrName>
                                        </p:attrNameLst>
                                      </p:cBhvr>
                                      <p:to>
                                        <p:strVal val="solid"/>
                                      </p:to>
                                    </p:set>
                                  </p:childTnLst>
                                </p:cTn>
                              </p:par>
                            </p:childTnLst>
                          </p:cTn>
                        </p:par>
                        <p:par>
                          <p:cTn id="28" fill="hold" nodeType="afterGroup">
                            <p:stCondLst>
                              <p:cond delay="392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42339">
                                            <p:txEl>
                                              <p:pRg st="4" end="4"/>
                                            </p:txEl>
                                          </p:spTgt>
                                        </p:tgtEl>
                                        <p:attrNameLst>
                                          <p:attrName>style.visibility</p:attrName>
                                        </p:attrNameLst>
                                      </p:cBhvr>
                                      <p:to>
                                        <p:strVal val="visible"/>
                                      </p:to>
                                    </p:set>
                                    <p:anim calcmode="discrete" valueType="clr">
                                      <p:cBhvr override="childStyle">
                                        <p:cTn id="31" dur="80"/>
                                        <p:tgtEl>
                                          <p:spTgt spid="142339">
                                            <p:txEl>
                                              <p:pRg st="4" end="4"/>
                                            </p:txEl>
                                          </p:spTgt>
                                        </p:tgtEl>
                                        <p:attrNameLst>
                                          <p:attrName>style.color</p:attrName>
                                        </p:attrNameLst>
                                      </p:cBhvr>
                                      <p:tavLst>
                                        <p:tav tm="0">
                                          <p:val>
                                            <p:clrVal>
                                              <a:srgbClr val="FF3300"/>
                                            </p:clrVal>
                                          </p:val>
                                        </p:tav>
                                        <p:tav tm="50000">
                                          <p:val>
                                            <p:clrVal>
                                              <a:srgbClr val="66FF33"/>
                                            </p:clrVal>
                                          </p:val>
                                        </p:tav>
                                      </p:tavLst>
                                    </p:anim>
                                    <p:anim calcmode="discrete" valueType="clr">
                                      <p:cBhvr>
                                        <p:cTn id="32" dur="80"/>
                                        <p:tgtEl>
                                          <p:spTgt spid="142339">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142339">
                                            <p:txEl>
                                              <p:pRg st="4" end="4"/>
                                            </p:txEl>
                                          </p:spTgt>
                                        </p:tgtEl>
                                        <p:attrNameLst>
                                          <p:attrName>fill.type</p:attrName>
                                        </p:attrNameLst>
                                      </p:cBhvr>
                                      <p:to>
                                        <p:strVal val="solid"/>
                                      </p:to>
                                    </p:set>
                                  </p:childTnLst>
                                </p:cTn>
                              </p:par>
                            </p:childTnLst>
                          </p:cTn>
                        </p:par>
                        <p:par>
                          <p:cTn id="34" fill="hold" nodeType="afterGroup">
                            <p:stCondLst>
                              <p:cond delay="46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142339">
                                            <p:txEl>
                                              <p:pRg st="5" end="5"/>
                                            </p:txEl>
                                          </p:spTgt>
                                        </p:tgtEl>
                                        <p:attrNameLst>
                                          <p:attrName>style.visibility</p:attrName>
                                        </p:attrNameLst>
                                      </p:cBhvr>
                                      <p:to>
                                        <p:strVal val="visible"/>
                                      </p:to>
                                    </p:set>
                                    <p:anim calcmode="discrete" valueType="clr">
                                      <p:cBhvr override="childStyle">
                                        <p:cTn id="37" dur="80"/>
                                        <p:tgtEl>
                                          <p:spTgt spid="142339">
                                            <p:txEl>
                                              <p:pRg st="5" end="5"/>
                                            </p:txEl>
                                          </p:spTgt>
                                        </p:tgtEl>
                                        <p:attrNameLst>
                                          <p:attrName>style.color</p:attrName>
                                        </p:attrNameLst>
                                      </p:cBhvr>
                                      <p:tavLst>
                                        <p:tav tm="0">
                                          <p:val>
                                            <p:clrVal>
                                              <a:srgbClr val="FF3300"/>
                                            </p:clrVal>
                                          </p:val>
                                        </p:tav>
                                        <p:tav tm="50000">
                                          <p:val>
                                            <p:clrVal>
                                              <a:srgbClr val="66FF33"/>
                                            </p:clrVal>
                                          </p:val>
                                        </p:tav>
                                      </p:tavLst>
                                    </p:anim>
                                    <p:anim calcmode="discrete" valueType="clr">
                                      <p:cBhvr>
                                        <p:cTn id="38" dur="80"/>
                                        <p:tgtEl>
                                          <p:spTgt spid="142339">
                                            <p:txEl>
                                              <p:pRg st="5" end="5"/>
                                            </p:txEl>
                                          </p:spTgt>
                                        </p:tgtEl>
                                        <p:attrNameLst>
                                          <p:attrName>fillcolor</p:attrName>
                                        </p:attrNameLst>
                                      </p:cBhvr>
                                      <p:tavLst>
                                        <p:tav tm="0">
                                          <p:val>
                                            <p:clrVal>
                                              <a:schemeClr val="accent2"/>
                                            </p:clrVal>
                                          </p:val>
                                        </p:tav>
                                        <p:tav tm="50000">
                                          <p:val>
                                            <p:clrVal>
                                              <a:schemeClr val="hlink"/>
                                            </p:clrVal>
                                          </p:val>
                                        </p:tav>
                                      </p:tavLst>
                                    </p:anim>
                                    <p:set>
                                      <p:cBhvr>
                                        <p:cTn id="39" dur="80"/>
                                        <p:tgtEl>
                                          <p:spTgt spid="142339">
                                            <p:txEl>
                                              <p:pRg st="5" end="5"/>
                                            </p:txEl>
                                          </p:spTgt>
                                        </p:tgtEl>
                                        <p:attrNameLst>
                                          <p:attrName>fill.type</p:attrName>
                                        </p:attrNameLst>
                                      </p:cBhvr>
                                      <p:to>
                                        <p:strVal val="solid"/>
                                      </p:to>
                                    </p:set>
                                  </p:childTnLst>
                                </p:cTn>
                              </p:par>
                            </p:childTnLst>
                          </p:cTn>
                        </p:par>
                        <p:par>
                          <p:cTn id="40" fill="hold" nodeType="afterGroup">
                            <p:stCondLst>
                              <p:cond delay="528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142339">
                                            <p:txEl>
                                              <p:pRg st="6" end="6"/>
                                            </p:txEl>
                                          </p:spTgt>
                                        </p:tgtEl>
                                        <p:attrNameLst>
                                          <p:attrName>style.visibility</p:attrName>
                                        </p:attrNameLst>
                                      </p:cBhvr>
                                      <p:to>
                                        <p:strVal val="visible"/>
                                      </p:to>
                                    </p:set>
                                    <p:anim calcmode="discrete" valueType="clr">
                                      <p:cBhvr override="childStyle">
                                        <p:cTn id="43" dur="80"/>
                                        <p:tgtEl>
                                          <p:spTgt spid="142339">
                                            <p:txEl>
                                              <p:pRg st="6" end="6"/>
                                            </p:txEl>
                                          </p:spTgt>
                                        </p:tgtEl>
                                        <p:attrNameLst>
                                          <p:attrName>style.color</p:attrName>
                                        </p:attrNameLst>
                                      </p:cBhvr>
                                      <p:tavLst>
                                        <p:tav tm="0">
                                          <p:val>
                                            <p:clrVal>
                                              <a:srgbClr val="FF3300"/>
                                            </p:clrVal>
                                          </p:val>
                                        </p:tav>
                                        <p:tav tm="50000">
                                          <p:val>
                                            <p:clrVal>
                                              <a:srgbClr val="66FF33"/>
                                            </p:clrVal>
                                          </p:val>
                                        </p:tav>
                                      </p:tavLst>
                                    </p:anim>
                                    <p:anim calcmode="discrete" valueType="clr">
                                      <p:cBhvr>
                                        <p:cTn id="44" dur="80"/>
                                        <p:tgtEl>
                                          <p:spTgt spid="142339">
                                            <p:txEl>
                                              <p:pRg st="6" end="6"/>
                                            </p:txEl>
                                          </p:spTgt>
                                        </p:tgtEl>
                                        <p:attrNameLst>
                                          <p:attrName>fillcolor</p:attrName>
                                        </p:attrNameLst>
                                      </p:cBhvr>
                                      <p:tavLst>
                                        <p:tav tm="0">
                                          <p:val>
                                            <p:clrVal>
                                              <a:schemeClr val="accent2"/>
                                            </p:clrVal>
                                          </p:val>
                                        </p:tav>
                                        <p:tav tm="50000">
                                          <p:val>
                                            <p:clrVal>
                                              <a:schemeClr val="hlink"/>
                                            </p:clrVal>
                                          </p:val>
                                        </p:tav>
                                      </p:tavLst>
                                    </p:anim>
                                    <p:set>
                                      <p:cBhvr>
                                        <p:cTn id="45" dur="80"/>
                                        <p:tgtEl>
                                          <p:spTgt spid="142339">
                                            <p:txEl>
                                              <p:pRg st="6" end="6"/>
                                            </p:txEl>
                                          </p:spTgt>
                                        </p:tgtEl>
                                        <p:attrNameLst>
                                          <p:attrName>fill.type</p:attrName>
                                        </p:attrNameLst>
                                      </p:cBhvr>
                                      <p:to>
                                        <p:strVal val="solid"/>
                                      </p:to>
                                    </p:set>
                                  </p:childTnLst>
                                </p:cTn>
                              </p:par>
                            </p:childTnLst>
                          </p:cTn>
                        </p:par>
                        <p:par>
                          <p:cTn id="46" fill="hold" nodeType="afterGroup">
                            <p:stCondLst>
                              <p:cond delay="656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142339">
                                            <p:txEl>
                                              <p:pRg st="7" end="7"/>
                                            </p:txEl>
                                          </p:spTgt>
                                        </p:tgtEl>
                                        <p:attrNameLst>
                                          <p:attrName>style.visibility</p:attrName>
                                        </p:attrNameLst>
                                      </p:cBhvr>
                                      <p:to>
                                        <p:strVal val="visible"/>
                                      </p:to>
                                    </p:set>
                                    <p:anim calcmode="discrete" valueType="clr">
                                      <p:cBhvr override="childStyle">
                                        <p:cTn id="49" dur="80"/>
                                        <p:tgtEl>
                                          <p:spTgt spid="142339">
                                            <p:txEl>
                                              <p:pRg st="7" end="7"/>
                                            </p:txEl>
                                          </p:spTgt>
                                        </p:tgtEl>
                                        <p:attrNameLst>
                                          <p:attrName>style.color</p:attrName>
                                        </p:attrNameLst>
                                      </p:cBhvr>
                                      <p:tavLst>
                                        <p:tav tm="0">
                                          <p:val>
                                            <p:clrVal>
                                              <a:srgbClr val="FF3300"/>
                                            </p:clrVal>
                                          </p:val>
                                        </p:tav>
                                        <p:tav tm="50000">
                                          <p:val>
                                            <p:clrVal>
                                              <a:srgbClr val="66FF33"/>
                                            </p:clrVal>
                                          </p:val>
                                        </p:tav>
                                      </p:tavLst>
                                    </p:anim>
                                    <p:anim calcmode="discrete" valueType="clr">
                                      <p:cBhvr>
                                        <p:cTn id="50" dur="80"/>
                                        <p:tgtEl>
                                          <p:spTgt spid="142339">
                                            <p:txEl>
                                              <p:pRg st="7" end="7"/>
                                            </p:txEl>
                                          </p:spTgt>
                                        </p:tgtEl>
                                        <p:attrNameLst>
                                          <p:attrName>fillcolor</p:attrName>
                                        </p:attrNameLst>
                                      </p:cBhvr>
                                      <p:tavLst>
                                        <p:tav tm="0">
                                          <p:val>
                                            <p:clrVal>
                                              <a:schemeClr val="accent2"/>
                                            </p:clrVal>
                                          </p:val>
                                        </p:tav>
                                        <p:tav tm="50000">
                                          <p:val>
                                            <p:clrVal>
                                              <a:schemeClr val="hlink"/>
                                            </p:clrVal>
                                          </p:val>
                                        </p:tav>
                                      </p:tavLst>
                                    </p:anim>
                                    <p:set>
                                      <p:cBhvr>
                                        <p:cTn id="51" dur="80"/>
                                        <p:tgtEl>
                                          <p:spTgt spid="142339">
                                            <p:txEl>
                                              <p:pRg st="7" end="7"/>
                                            </p:txEl>
                                          </p:spTgt>
                                        </p:tgtEl>
                                        <p:attrNameLst>
                                          <p:attrName>fill.type</p:attrName>
                                        </p:attrNameLst>
                                      </p:cBhvr>
                                      <p:to>
                                        <p:strVal val="solid"/>
                                      </p:to>
                                    </p:set>
                                  </p:childTnLst>
                                </p:cTn>
                              </p:par>
                            </p:childTnLst>
                          </p:cTn>
                        </p:par>
                        <p:par>
                          <p:cTn id="52" fill="hold" nodeType="afterGroup">
                            <p:stCondLst>
                              <p:cond delay="7960"/>
                            </p:stCondLst>
                            <p:childTnLst>
                              <p:par>
                                <p:cTn id="53" presetID="27" presetClass="entr" presetSubtype="0" fill="hold" nodeType="afterEffect">
                                  <p:stCondLst>
                                    <p:cond delay="0"/>
                                  </p:stCondLst>
                                  <p:iterate type="lt">
                                    <p:tmPct val="50000"/>
                                  </p:iterate>
                                  <p:childTnLst>
                                    <p:set>
                                      <p:cBhvr>
                                        <p:cTn id="54" dur="1" fill="hold">
                                          <p:stCondLst>
                                            <p:cond delay="0"/>
                                          </p:stCondLst>
                                        </p:cTn>
                                        <p:tgtEl>
                                          <p:spTgt spid="142339">
                                            <p:txEl>
                                              <p:pRg st="8" end="8"/>
                                            </p:txEl>
                                          </p:spTgt>
                                        </p:tgtEl>
                                        <p:attrNameLst>
                                          <p:attrName>style.visibility</p:attrName>
                                        </p:attrNameLst>
                                      </p:cBhvr>
                                      <p:to>
                                        <p:strVal val="visible"/>
                                      </p:to>
                                    </p:set>
                                    <p:anim calcmode="discrete" valueType="clr">
                                      <p:cBhvr override="childStyle">
                                        <p:cTn id="55" dur="80"/>
                                        <p:tgtEl>
                                          <p:spTgt spid="142339">
                                            <p:txEl>
                                              <p:pRg st="8" end="8"/>
                                            </p:txEl>
                                          </p:spTgt>
                                        </p:tgtEl>
                                        <p:attrNameLst>
                                          <p:attrName>style.color</p:attrName>
                                        </p:attrNameLst>
                                      </p:cBhvr>
                                      <p:tavLst>
                                        <p:tav tm="0">
                                          <p:val>
                                            <p:clrVal>
                                              <a:srgbClr val="FF3300"/>
                                            </p:clrVal>
                                          </p:val>
                                        </p:tav>
                                        <p:tav tm="50000">
                                          <p:val>
                                            <p:clrVal>
                                              <a:srgbClr val="66FF33"/>
                                            </p:clrVal>
                                          </p:val>
                                        </p:tav>
                                      </p:tavLst>
                                    </p:anim>
                                    <p:anim calcmode="discrete" valueType="clr">
                                      <p:cBhvr>
                                        <p:cTn id="56" dur="80"/>
                                        <p:tgtEl>
                                          <p:spTgt spid="142339">
                                            <p:txEl>
                                              <p:pRg st="8" end="8"/>
                                            </p:txEl>
                                          </p:spTgt>
                                        </p:tgtEl>
                                        <p:attrNameLst>
                                          <p:attrName>fillcolor</p:attrName>
                                        </p:attrNameLst>
                                      </p:cBhvr>
                                      <p:tavLst>
                                        <p:tav tm="0">
                                          <p:val>
                                            <p:clrVal>
                                              <a:schemeClr val="accent2"/>
                                            </p:clrVal>
                                          </p:val>
                                        </p:tav>
                                        <p:tav tm="50000">
                                          <p:val>
                                            <p:clrVal>
                                              <a:schemeClr val="hlink"/>
                                            </p:clrVal>
                                          </p:val>
                                        </p:tav>
                                      </p:tavLst>
                                    </p:anim>
                                    <p:set>
                                      <p:cBhvr>
                                        <p:cTn id="57" dur="80"/>
                                        <p:tgtEl>
                                          <p:spTgt spid="142339">
                                            <p:txEl>
                                              <p:pRg st="8" end="8"/>
                                            </p:txEl>
                                          </p:spTgt>
                                        </p:tgtEl>
                                        <p:attrNameLst>
                                          <p:attrName>fill.type</p:attrName>
                                        </p:attrNameLst>
                                      </p:cBhvr>
                                      <p:to>
                                        <p:strVal val="solid"/>
                                      </p:to>
                                    </p:set>
                                  </p:childTnLst>
                                </p:cTn>
                              </p:par>
                            </p:childTnLst>
                          </p:cTn>
                        </p:par>
                        <p:par>
                          <p:cTn id="58" fill="hold" nodeType="afterGroup">
                            <p:stCondLst>
                              <p:cond delay="9080"/>
                            </p:stCondLst>
                            <p:childTnLst>
                              <p:par>
                                <p:cTn id="59" presetID="27" presetClass="entr" presetSubtype="0" fill="hold" nodeType="afterEffect">
                                  <p:stCondLst>
                                    <p:cond delay="0"/>
                                  </p:stCondLst>
                                  <p:iterate type="lt">
                                    <p:tmPct val="50000"/>
                                  </p:iterate>
                                  <p:childTnLst>
                                    <p:set>
                                      <p:cBhvr>
                                        <p:cTn id="60" dur="1" fill="hold">
                                          <p:stCondLst>
                                            <p:cond delay="0"/>
                                          </p:stCondLst>
                                        </p:cTn>
                                        <p:tgtEl>
                                          <p:spTgt spid="142339">
                                            <p:txEl>
                                              <p:pRg st="9" end="9"/>
                                            </p:txEl>
                                          </p:spTgt>
                                        </p:tgtEl>
                                        <p:attrNameLst>
                                          <p:attrName>style.visibility</p:attrName>
                                        </p:attrNameLst>
                                      </p:cBhvr>
                                      <p:to>
                                        <p:strVal val="visible"/>
                                      </p:to>
                                    </p:set>
                                    <p:anim calcmode="discrete" valueType="clr">
                                      <p:cBhvr override="childStyle">
                                        <p:cTn id="61" dur="80"/>
                                        <p:tgtEl>
                                          <p:spTgt spid="142339">
                                            <p:txEl>
                                              <p:pRg st="9" end="9"/>
                                            </p:txEl>
                                          </p:spTgt>
                                        </p:tgtEl>
                                        <p:attrNameLst>
                                          <p:attrName>style.color</p:attrName>
                                        </p:attrNameLst>
                                      </p:cBhvr>
                                      <p:tavLst>
                                        <p:tav tm="0">
                                          <p:val>
                                            <p:clrVal>
                                              <a:srgbClr val="FF3300"/>
                                            </p:clrVal>
                                          </p:val>
                                        </p:tav>
                                        <p:tav tm="50000">
                                          <p:val>
                                            <p:clrVal>
                                              <a:srgbClr val="66FF33"/>
                                            </p:clrVal>
                                          </p:val>
                                        </p:tav>
                                      </p:tavLst>
                                    </p:anim>
                                    <p:anim calcmode="discrete" valueType="clr">
                                      <p:cBhvr>
                                        <p:cTn id="62" dur="80"/>
                                        <p:tgtEl>
                                          <p:spTgt spid="142339">
                                            <p:txEl>
                                              <p:pRg st="9" end="9"/>
                                            </p:txEl>
                                          </p:spTgt>
                                        </p:tgtEl>
                                        <p:attrNameLst>
                                          <p:attrName>fillcolor</p:attrName>
                                        </p:attrNameLst>
                                      </p:cBhvr>
                                      <p:tavLst>
                                        <p:tav tm="0">
                                          <p:val>
                                            <p:clrVal>
                                              <a:schemeClr val="accent2"/>
                                            </p:clrVal>
                                          </p:val>
                                        </p:tav>
                                        <p:tav tm="50000">
                                          <p:val>
                                            <p:clrVal>
                                              <a:schemeClr val="hlink"/>
                                            </p:clrVal>
                                          </p:val>
                                        </p:tav>
                                      </p:tavLst>
                                    </p:anim>
                                    <p:set>
                                      <p:cBhvr>
                                        <p:cTn id="63" dur="80"/>
                                        <p:tgtEl>
                                          <p:spTgt spid="142339">
                                            <p:txEl>
                                              <p:pRg st="9" end="9"/>
                                            </p:txEl>
                                          </p:spTgt>
                                        </p:tgtEl>
                                        <p:attrNameLst>
                                          <p:attrName>fill.type</p:attrName>
                                        </p:attrNameLst>
                                      </p:cBhvr>
                                      <p:to>
                                        <p:strVal val="solid"/>
                                      </p:to>
                                    </p:set>
                                  </p:childTnLst>
                                </p:cTn>
                              </p:par>
                            </p:childTnLst>
                          </p:cTn>
                        </p:par>
                        <p:par>
                          <p:cTn id="64" fill="hold" nodeType="afterGroup">
                            <p:stCondLst>
                              <p:cond delay="9920"/>
                            </p:stCondLst>
                            <p:childTnLst>
                              <p:par>
                                <p:cTn id="65" presetID="27" presetClass="entr" presetSubtype="0" fill="hold" nodeType="afterEffect">
                                  <p:stCondLst>
                                    <p:cond delay="0"/>
                                  </p:stCondLst>
                                  <p:iterate type="lt">
                                    <p:tmPct val="50000"/>
                                  </p:iterate>
                                  <p:childTnLst>
                                    <p:set>
                                      <p:cBhvr>
                                        <p:cTn id="66" dur="1" fill="hold">
                                          <p:stCondLst>
                                            <p:cond delay="0"/>
                                          </p:stCondLst>
                                        </p:cTn>
                                        <p:tgtEl>
                                          <p:spTgt spid="142339">
                                            <p:txEl>
                                              <p:pRg st="10" end="10"/>
                                            </p:txEl>
                                          </p:spTgt>
                                        </p:tgtEl>
                                        <p:attrNameLst>
                                          <p:attrName>style.visibility</p:attrName>
                                        </p:attrNameLst>
                                      </p:cBhvr>
                                      <p:to>
                                        <p:strVal val="visible"/>
                                      </p:to>
                                    </p:set>
                                    <p:anim calcmode="discrete" valueType="clr">
                                      <p:cBhvr override="childStyle">
                                        <p:cTn id="67" dur="80"/>
                                        <p:tgtEl>
                                          <p:spTgt spid="142339">
                                            <p:txEl>
                                              <p:pRg st="10" end="10"/>
                                            </p:txEl>
                                          </p:spTgt>
                                        </p:tgtEl>
                                        <p:attrNameLst>
                                          <p:attrName>style.color</p:attrName>
                                        </p:attrNameLst>
                                      </p:cBhvr>
                                      <p:tavLst>
                                        <p:tav tm="0">
                                          <p:val>
                                            <p:clrVal>
                                              <a:srgbClr val="FF3300"/>
                                            </p:clrVal>
                                          </p:val>
                                        </p:tav>
                                        <p:tav tm="50000">
                                          <p:val>
                                            <p:clrVal>
                                              <a:srgbClr val="66FF33"/>
                                            </p:clrVal>
                                          </p:val>
                                        </p:tav>
                                      </p:tavLst>
                                    </p:anim>
                                    <p:anim calcmode="discrete" valueType="clr">
                                      <p:cBhvr>
                                        <p:cTn id="68" dur="80"/>
                                        <p:tgtEl>
                                          <p:spTgt spid="142339">
                                            <p:txEl>
                                              <p:pRg st="10" end="10"/>
                                            </p:txEl>
                                          </p:spTgt>
                                        </p:tgtEl>
                                        <p:attrNameLst>
                                          <p:attrName>fillcolor</p:attrName>
                                        </p:attrNameLst>
                                      </p:cBhvr>
                                      <p:tavLst>
                                        <p:tav tm="0">
                                          <p:val>
                                            <p:clrVal>
                                              <a:schemeClr val="accent2"/>
                                            </p:clrVal>
                                          </p:val>
                                        </p:tav>
                                        <p:tav tm="50000">
                                          <p:val>
                                            <p:clrVal>
                                              <a:schemeClr val="hlink"/>
                                            </p:clrVal>
                                          </p:val>
                                        </p:tav>
                                      </p:tavLst>
                                    </p:anim>
                                    <p:set>
                                      <p:cBhvr>
                                        <p:cTn id="69" dur="80"/>
                                        <p:tgtEl>
                                          <p:spTgt spid="142339">
                                            <p:txEl>
                                              <p:pRg st="10" end="10"/>
                                            </p:txEl>
                                          </p:spTgt>
                                        </p:tgtEl>
                                        <p:attrNameLst>
                                          <p:attrName>fill.type</p:attrName>
                                        </p:attrNameLst>
                                      </p:cBhvr>
                                      <p:to>
                                        <p:strVal val="solid"/>
                                      </p:to>
                                    </p:set>
                                  </p:childTnLst>
                                </p:cTn>
                              </p:par>
                            </p:childTnLst>
                          </p:cTn>
                        </p:par>
                        <p:par>
                          <p:cTn id="70" fill="hold" nodeType="afterGroup">
                            <p:stCondLst>
                              <p:cond delay="10440"/>
                            </p:stCondLst>
                            <p:childTnLst>
                              <p:par>
                                <p:cTn id="71" presetID="27" presetClass="entr" presetSubtype="0" fill="hold" nodeType="afterEffect">
                                  <p:stCondLst>
                                    <p:cond delay="0"/>
                                  </p:stCondLst>
                                  <p:iterate type="lt">
                                    <p:tmPct val="50000"/>
                                  </p:iterate>
                                  <p:childTnLst>
                                    <p:set>
                                      <p:cBhvr>
                                        <p:cTn id="72" dur="1" fill="hold">
                                          <p:stCondLst>
                                            <p:cond delay="0"/>
                                          </p:stCondLst>
                                        </p:cTn>
                                        <p:tgtEl>
                                          <p:spTgt spid="142339">
                                            <p:txEl>
                                              <p:pRg st="13" end="13"/>
                                            </p:txEl>
                                          </p:spTgt>
                                        </p:tgtEl>
                                        <p:attrNameLst>
                                          <p:attrName>style.visibility</p:attrName>
                                        </p:attrNameLst>
                                      </p:cBhvr>
                                      <p:to>
                                        <p:strVal val="visible"/>
                                      </p:to>
                                    </p:set>
                                    <p:anim calcmode="discrete" valueType="clr">
                                      <p:cBhvr override="childStyle">
                                        <p:cTn id="73" dur="80"/>
                                        <p:tgtEl>
                                          <p:spTgt spid="142339">
                                            <p:txEl>
                                              <p:pRg st="13" end="13"/>
                                            </p:txEl>
                                          </p:spTgt>
                                        </p:tgtEl>
                                        <p:attrNameLst>
                                          <p:attrName>style.color</p:attrName>
                                        </p:attrNameLst>
                                      </p:cBhvr>
                                      <p:tavLst>
                                        <p:tav tm="0">
                                          <p:val>
                                            <p:clrVal>
                                              <a:srgbClr val="FF3300"/>
                                            </p:clrVal>
                                          </p:val>
                                        </p:tav>
                                        <p:tav tm="50000">
                                          <p:val>
                                            <p:clrVal>
                                              <a:srgbClr val="66FF33"/>
                                            </p:clrVal>
                                          </p:val>
                                        </p:tav>
                                      </p:tavLst>
                                    </p:anim>
                                    <p:anim calcmode="discrete" valueType="clr">
                                      <p:cBhvr>
                                        <p:cTn id="74" dur="80"/>
                                        <p:tgtEl>
                                          <p:spTgt spid="142339">
                                            <p:txEl>
                                              <p:pRg st="13" end="13"/>
                                            </p:txEl>
                                          </p:spTgt>
                                        </p:tgtEl>
                                        <p:attrNameLst>
                                          <p:attrName>fillcolor</p:attrName>
                                        </p:attrNameLst>
                                      </p:cBhvr>
                                      <p:tavLst>
                                        <p:tav tm="0">
                                          <p:val>
                                            <p:clrVal>
                                              <a:schemeClr val="accent2"/>
                                            </p:clrVal>
                                          </p:val>
                                        </p:tav>
                                        <p:tav tm="50000">
                                          <p:val>
                                            <p:clrVal>
                                              <a:schemeClr val="hlink"/>
                                            </p:clrVal>
                                          </p:val>
                                        </p:tav>
                                      </p:tavLst>
                                    </p:anim>
                                    <p:set>
                                      <p:cBhvr>
                                        <p:cTn id="75" dur="80"/>
                                        <p:tgtEl>
                                          <p:spTgt spid="142339">
                                            <p:txEl>
                                              <p:pRg st="13" end="13"/>
                                            </p:txEl>
                                          </p:spTgt>
                                        </p:tgtEl>
                                        <p:attrNameLst>
                                          <p:attrName>fill.type</p:attrName>
                                        </p:attrNameLst>
                                      </p:cBhvr>
                                      <p:to>
                                        <p:strVal val="solid"/>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56" presetClass="entr" presetSubtype="0" fill="hold" grpId="0" nodeType="clickEffect">
                                  <p:stCondLst>
                                    <p:cond delay="0"/>
                                  </p:stCondLst>
                                  <p:iterate type="lt">
                                    <p:tmPct val="10000"/>
                                  </p:iterate>
                                  <p:childTnLst>
                                    <p:set>
                                      <p:cBhvr>
                                        <p:cTn id="79" dur="1" fill="hold">
                                          <p:stCondLst>
                                            <p:cond delay="0"/>
                                          </p:stCondLst>
                                        </p:cTn>
                                        <p:tgtEl>
                                          <p:spTgt spid="142341"/>
                                        </p:tgtEl>
                                        <p:attrNameLst>
                                          <p:attrName>style.visibility</p:attrName>
                                        </p:attrNameLst>
                                      </p:cBhvr>
                                      <p:to>
                                        <p:strVal val="visible"/>
                                      </p:to>
                                    </p:set>
                                    <p:anim by="(-#ppt_w*2)" calcmode="lin" valueType="num">
                                      <p:cBhvr rctx="PPT">
                                        <p:cTn id="80" dur="500" autoRev="1" fill="hold">
                                          <p:stCondLst>
                                            <p:cond delay="0"/>
                                          </p:stCondLst>
                                        </p:cTn>
                                        <p:tgtEl>
                                          <p:spTgt spid="142341"/>
                                        </p:tgtEl>
                                        <p:attrNameLst>
                                          <p:attrName>ppt_w</p:attrName>
                                        </p:attrNameLst>
                                      </p:cBhvr>
                                    </p:anim>
                                    <p:anim by="(#ppt_w*0.50)" calcmode="lin" valueType="num">
                                      <p:cBhvr>
                                        <p:cTn id="81" dur="500" decel="50000" autoRev="1" fill="hold">
                                          <p:stCondLst>
                                            <p:cond delay="0"/>
                                          </p:stCondLst>
                                        </p:cTn>
                                        <p:tgtEl>
                                          <p:spTgt spid="142341"/>
                                        </p:tgtEl>
                                        <p:attrNameLst>
                                          <p:attrName>ppt_x</p:attrName>
                                        </p:attrNameLst>
                                      </p:cBhvr>
                                    </p:anim>
                                    <p:anim from="(-#ppt_h/2)" to="(#ppt_y)" calcmode="lin" valueType="num">
                                      <p:cBhvr>
                                        <p:cTn id="82" dur="1000" fill="hold">
                                          <p:stCondLst>
                                            <p:cond delay="0"/>
                                          </p:stCondLst>
                                        </p:cTn>
                                        <p:tgtEl>
                                          <p:spTgt spid="142341"/>
                                        </p:tgtEl>
                                        <p:attrNameLst>
                                          <p:attrName>ppt_y</p:attrName>
                                        </p:attrNameLst>
                                      </p:cBhvr>
                                    </p:anim>
                                    <p:animRot by="21600000">
                                      <p:cBhvr>
                                        <p:cTn id="83" dur="1000" fill="hold">
                                          <p:stCondLst>
                                            <p:cond delay="0"/>
                                          </p:stCondLst>
                                        </p:cTn>
                                        <p:tgtEl>
                                          <p:spTgt spid="142341"/>
                                        </p:tgtEl>
                                        <p:attrNameLst>
                                          <p:attrName>r</p:attrName>
                                        </p:attrNameLst>
                                      </p:cBhvr>
                                    </p:animRo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142342"/>
                                        </p:tgtEl>
                                        <p:attrNameLst>
                                          <p:attrName>style.visibility</p:attrName>
                                        </p:attrNameLst>
                                      </p:cBhvr>
                                      <p:to>
                                        <p:strVal val="visible"/>
                                      </p:to>
                                    </p:set>
                                    <p:anim calcmode="lin" valueType="num">
                                      <p:cBhvr additive="base">
                                        <p:cTn id="88" dur="500" fill="hold"/>
                                        <p:tgtEl>
                                          <p:spTgt spid="142342"/>
                                        </p:tgtEl>
                                        <p:attrNameLst>
                                          <p:attrName>ppt_x</p:attrName>
                                        </p:attrNameLst>
                                      </p:cBhvr>
                                      <p:tavLst>
                                        <p:tav tm="0">
                                          <p:val>
                                            <p:strVal val="#ppt_x"/>
                                          </p:val>
                                        </p:tav>
                                        <p:tav tm="100000">
                                          <p:val>
                                            <p:strVal val="#ppt_x"/>
                                          </p:val>
                                        </p:tav>
                                      </p:tavLst>
                                    </p:anim>
                                    <p:anim calcmode="lin" valueType="num">
                                      <p:cBhvr additive="base">
                                        <p:cTn id="89" dur="500" fill="hold"/>
                                        <p:tgtEl>
                                          <p:spTgt spid="1423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1" grpId="0"/>
      <p:bldP spid="1423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2"/>
          <p:cNvSpPr>
            <a:spLocks noChangeArrowheads="1"/>
          </p:cNvSpPr>
          <p:nvPr/>
        </p:nvSpPr>
        <p:spPr bwMode="auto">
          <a:xfrm>
            <a:off x="1981200" y="4419600"/>
            <a:ext cx="609600" cy="685800"/>
          </a:xfrm>
          <a:prstGeom prst="ellipse">
            <a:avLst/>
          </a:prstGeom>
          <a:solidFill>
            <a:schemeClr val="accent1"/>
          </a:solidFill>
          <a:ln w="762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59395" name="Text Box 3"/>
          <p:cNvSpPr txBox="1">
            <a:spLocks noChangeArrowheads="1"/>
          </p:cNvSpPr>
          <p:nvPr/>
        </p:nvSpPr>
        <p:spPr bwMode="auto">
          <a:xfrm>
            <a:off x="2057400" y="609600"/>
            <a:ext cx="91440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3200" b="1">
                <a:solidFill>
                  <a:srgbClr val="0000FF"/>
                </a:solidFill>
                <a:latin typeface="Arial" panose="020B0604020202020204" pitchFamily="34" charset="0"/>
              </a:rPr>
              <a:t>3.Hình ảnh vua Quang Trung Nguyễn Huệ</a:t>
            </a:r>
          </a:p>
          <a:p>
            <a:pPr algn="just" eaLnBrk="1" hangingPunct="1"/>
            <a:r>
              <a:rPr lang="en-US" altLang="en-US" sz="3200" b="1">
                <a:solidFill>
                  <a:srgbClr val="0000FF"/>
                </a:solidFill>
                <a:latin typeface="Arial" panose="020B0604020202020204" pitchFamily="34" charset="0"/>
              </a:rPr>
              <a:t>hiện lên qua ngòi bút của những bậc quan</a:t>
            </a:r>
          </a:p>
          <a:p>
            <a:pPr algn="just" eaLnBrk="1" hangingPunct="1"/>
            <a:r>
              <a:rPr lang="en-US" altLang="en-US" sz="3200" b="1">
                <a:solidFill>
                  <a:srgbClr val="0000FF"/>
                </a:solidFill>
                <a:latin typeface="Arial" panose="020B0604020202020204" pitchFamily="34" charset="0"/>
              </a:rPr>
              <a:t>lại “tuyệt đối trung thành” của nhà Lê là:</a:t>
            </a:r>
          </a:p>
          <a:p>
            <a:pPr algn="just" eaLnBrk="1" hangingPunct="1"/>
            <a:endParaRPr lang="en-US" altLang="en-US" sz="3200" b="1">
              <a:solidFill>
                <a:srgbClr val="0000FF"/>
              </a:solidFill>
              <a:latin typeface="Arial" panose="020B0604020202020204" pitchFamily="34" charset="0"/>
            </a:endParaRPr>
          </a:p>
          <a:p>
            <a:pPr algn="just" eaLnBrk="1" hangingPunct="1"/>
            <a:r>
              <a:rPr lang="en-US" altLang="en-US" sz="3200" b="1">
                <a:latin typeface="Arial" panose="020B0604020202020204" pitchFamily="34" charset="0"/>
              </a:rPr>
              <a:t>A. một tên giặc cỏ không hơn, không kém. </a:t>
            </a:r>
          </a:p>
          <a:p>
            <a:pPr algn="just" eaLnBrk="1" hangingPunct="1"/>
            <a:endParaRPr lang="en-US" altLang="en-US" sz="3200" b="1">
              <a:latin typeface="Arial" panose="020B0604020202020204" pitchFamily="34" charset="0"/>
            </a:endParaRPr>
          </a:p>
          <a:p>
            <a:pPr algn="just" eaLnBrk="1" hangingPunct="1"/>
            <a:r>
              <a:rPr lang="en-US" altLang="en-US" sz="3200" b="1">
                <a:latin typeface="Arial" panose="020B0604020202020204" pitchFamily="34" charset="0"/>
              </a:rPr>
              <a:t>B. độc ác, giả nhân giả nghĩa.</a:t>
            </a:r>
          </a:p>
          <a:p>
            <a:pPr algn="just" eaLnBrk="1" hangingPunct="1"/>
            <a:endParaRPr lang="en-US" altLang="en-US" sz="3200" b="1">
              <a:latin typeface="Arial" panose="020B0604020202020204" pitchFamily="34" charset="0"/>
            </a:endParaRPr>
          </a:p>
          <a:p>
            <a:pPr algn="just" eaLnBrk="1" hangingPunct="1"/>
            <a:r>
              <a:rPr lang="en-US" altLang="en-US" sz="3200" b="1">
                <a:latin typeface="Arial" panose="020B0604020202020204" pitchFamily="34" charset="0"/>
              </a:rPr>
              <a:t>C. sáng suốt, nhạy bén, tài giỏi, lẫm liệt.</a:t>
            </a:r>
          </a:p>
          <a:p>
            <a:pPr algn="just" eaLnBrk="1" hangingPunct="1"/>
            <a:r>
              <a:rPr lang="en-US" altLang="en-US" sz="3200" b="1">
                <a:latin typeface="Arial" panose="020B0604020202020204" pitchFamily="34" charset="0"/>
              </a:rPr>
              <a:t> </a:t>
            </a:r>
          </a:p>
          <a:p>
            <a:pPr algn="just" eaLnBrk="1" hangingPunct="1"/>
            <a:r>
              <a:rPr lang="en-US" altLang="en-US" sz="3200" b="1">
                <a:latin typeface="Arial" panose="020B0604020202020204" pitchFamily="34" charset="0"/>
              </a:rPr>
              <a:t>D. thư sinh, hào hoa phong nhã.</a:t>
            </a:r>
          </a:p>
        </p:txBody>
      </p:sp>
    </p:spTree>
    <p:extLst>
      <p:ext uri="{BB962C8B-B14F-4D97-AF65-F5344CB8AC3E}">
        <p14:creationId xmlns:p14="http://schemas.microsoft.com/office/powerpoint/2010/main" val="447789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plus(in)">
                                      <p:cBhvr>
                                        <p:cTn id="7" dur="20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val 2"/>
          <p:cNvSpPr>
            <a:spLocks noChangeArrowheads="1"/>
          </p:cNvSpPr>
          <p:nvPr/>
        </p:nvSpPr>
        <p:spPr bwMode="auto">
          <a:xfrm>
            <a:off x="2160588" y="3810000"/>
            <a:ext cx="685800" cy="762000"/>
          </a:xfrm>
          <a:prstGeom prst="ellipse">
            <a:avLst/>
          </a:prstGeom>
          <a:solidFill>
            <a:schemeClr val="accent1"/>
          </a:solidFill>
          <a:ln w="762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0419" name="Text Box 3"/>
          <p:cNvSpPr txBox="1">
            <a:spLocks noChangeArrowheads="1"/>
          </p:cNvSpPr>
          <p:nvPr/>
        </p:nvSpPr>
        <p:spPr bwMode="auto">
          <a:xfrm>
            <a:off x="2257425" y="457201"/>
            <a:ext cx="8001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a:solidFill>
                  <a:srgbClr val="0000FF"/>
                </a:solidFill>
                <a:latin typeface="Arial" panose="020B0604020202020204" pitchFamily="34" charset="0"/>
              </a:rPr>
              <a:t>Câu 4. Hai câu thơ:</a:t>
            </a:r>
            <a:r>
              <a:rPr lang="en-US" altLang="en-US" sz="3200" b="1" i="1">
                <a:solidFill>
                  <a:srgbClr val="0000FF"/>
                </a:solidFill>
                <a:latin typeface="Arial" panose="020B0604020202020204" pitchFamily="34" charset="0"/>
              </a:rPr>
              <a:t> </a:t>
            </a:r>
          </a:p>
          <a:p>
            <a:pPr algn="ctr" eaLnBrk="1" hangingPunct="1"/>
            <a:r>
              <a:rPr lang="en-US" altLang="en-US" sz="3200" b="1" i="1">
                <a:solidFill>
                  <a:srgbClr val="0000FF"/>
                </a:solidFill>
                <a:latin typeface="Arial" panose="020B0604020202020204" pitchFamily="34" charset="0"/>
              </a:rPr>
              <a:t>Làn thu thủy nét xuân sơn</a:t>
            </a:r>
            <a:endParaRPr lang="en-US" altLang="en-US" sz="3200" b="1">
              <a:solidFill>
                <a:srgbClr val="0000FF"/>
              </a:solidFill>
              <a:latin typeface="Arial" panose="020B0604020202020204" pitchFamily="34" charset="0"/>
            </a:endParaRPr>
          </a:p>
          <a:p>
            <a:pPr algn="ctr" eaLnBrk="1" hangingPunct="1"/>
            <a:r>
              <a:rPr lang="en-US" altLang="en-US" sz="3200" b="1" i="1">
                <a:solidFill>
                  <a:srgbClr val="0000FF"/>
                </a:solidFill>
                <a:latin typeface="Arial" panose="020B0604020202020204" pitchFamily="34" charset="0"/>
              </a:rPr>
              <a:t>Hoa ghen thua thắm liễu hờn kém xanh, </a:t>
            </a:r>
            <a:r>
              <a:rPr lang="en-US" altLang="en-US" sz="3200" b="1">
                <a:solidFill>
                  <a:srgbClr val="0000FF"/>
                </a:solidFill>
                <a:latin typeface="Arial" panose="020B0604020202020204" pitchFamily="34" charset="0"/>
              </a:rPr>
              <a:t>tác giả miêu tả ai?</a:t>
            </a:r>
          </a:p>
          <a:p>
            <a:pPr eaLnBrk="1" hangingPunct="1"/>
            <a:endParaRPr lang="en-US" altLang="en-US" sz="3200" b="1">
              <a:solidFill>
                <a:srgbClr val="0000FF"/>
              </a:solidFill>
              <a:latin typeface="Arial" panose="020B0604020202020204" pitchFamily="34" charset="0"/>
            </a:endParaRPr>
          </a:p>
          <a:p>
            <a:pPr eaLnBrk="1" hangingPunct="1"/>
            <a:r>
              <a:rPr lang="en-US" altLang="en-US" sz="3200" b="1">
                <a:latin typeface="Arial" panose="020B0604020202020204" pitchFamily="34" charset="0"/>
              </a:rPr>
              <a:t>A. Thúy Vân.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B. Thúy Kiều.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C. Vũ Nương.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D. Kiều Nguyệt Nga.</a:t>
            </a:r>
          </a:p>
        </p:txBody>
      </p:sp>
    </p:spTree>
    <p:extLst>
      <p:ext uri="{BB962C8B-B14F-4D97-AF65-F5344CB8AC3E}">
        <p14:creationId xmlns:p14="http://schemas.microsoft.com/office/powerpoint/2010/main" val="2846471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ox(in)">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val 2"/>
          <p:cNvSpPr>
            <a:spLocks noChangeArrowheads="1"/>
          </p:cNvSpPr>
          <p:nvPr/>
        </p:nvSpPr>
        <p:spPr bwMode="auto">
          <a:xfrm>
            <a:off x="1939925" y="2514600"/>
            <a:ext cx="762000" cy="685800"/>
          </a:xfrm>
          <a:prstGeom prst="ellipse">
            <a:avLst/>
          </a:prstGeom>
          <a:solidFill>
            <a:schemeClr val="accent1"/>
          </a:solidFill>
          <a:ln w="5715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1443" name="Text Box 3"/>
          <p:cNvSpPr txBox="1">
            <a:spLocks noChangeArrowheads="1"/>
          </p:cNvSpPr>
          <p:nvPr/>
        </p:nvSpPr>
        <p:spPr bwMode="auto">
          <a:xfrm>
            <a:off x="2133600" y="1066800"/>
            <a:ext cx="8305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a:solidFill>
                  <a:srgbClr val="3333FF"/>
                </a:solidFill>
                <a:latin typeface="Arial" panose="020B0604020202020204" pitchFamily="34" charset="0"/>
              </a:rPr>
              <a:t>Câu 5. </a:t>
            </a:r>
            <a:r>
              <a:rPr lang="en-US" altLang="en-US" sz="3200" b="1" i="1">
                <a:solidFill>
                  <a:srgbClr val="3333FF"/>
                </a:solidFill>
                <a:latin typeface="Arial" panose="020B0604020202020204" pitchFamily="34" charset="0"/>
              </a:rPr>
              <a:t>Truyện Kiều</a:t>
            </a:r>
            <a:r>
              <a:rPr lang="en-US" altLang="en-US" sz="3200" b="1">
                <a:solidFill>
                  <a:srgbClr val="3333FF"/>
                </a:solidFill>
                <a:latin typeface="Arial" panose="020B0604020202020204" pitchFamily="34" charset="0"/>
              </a:rPr>
              <a:t> còn có tên gọi nào khác ?</a:t>
            </a:r>
          </a:p>
          <a:p>
            <a:pPr eaLnBrk="1" hangingPunct="1"/>
            <a:endParaRPr lang="en-US" altLang="en-US" sz="3200" b="1">
              <a:solidFill>
                <a:srgbClr val="3333FF"/>
              </a:solidFill>
              <a:latin typeface="Arial" panose="020B0604020202020204" pitchFamily="34" charset="0"/>
            </a:endParaRPr>
          </a:p>
          <a:p>
            <a:pPr eaLnBrk="1" hangingPunct="1"/>
            <a:r>
              <a:rPr lang="en-US" altLang="en-US" sz="3200" b="1">
                <a:latin typeface="Arial" panose="020B0604020202020204" pitchFamily="34" charset="0"/>
              </a:rPr>
              <a:t>A. Đoạn trường tân thanh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B. Kim Vân Kiều truyện</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C. Truyện Vương Thúy Kiều</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D. Truyện nhà Vương ông </a:t>
            </a:r>
          </a:p>
        </p:txBody>
      </p:sp>
    </p:spTree>
    <p:extLst>
      <p:ext uri="{BB962C8B-B14F-4D97-AF65-F5344CB8AC3E}">
        <p14:creationId xmlns:p14="http://schemas.microsoft.com/office/powerpoint/2010/main" val="1469611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1981200" y="3089275"/>
            <a:ext cx="685800" cy="685800"/>
          </a:xfrm>
          <a:prstGeom prst="ellipse">
            <a:avLst/>
          </a:prstGeom>
          <a:solidFill>
            <a:schemeClr val="accent1"/>
          </a:solidFill>
          <a:ln w="762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467" name="Text Box 3"/>
          <p:cNvSpPr txBox="1">
            <a:spLocks noChangeArrowheads="1"/>
          </p:cNvSpPr>
          <p:nvPr/>
        </p:nvSpPr>
        <p:spPr bwMode="auto">
          <a:xfrm>
            <a:off x="2057400" y="685800"/>
            <a:ext cx="80772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3200" b="1">
                <a:solidFill>
                  <a:srgbClr val="0000FF"/>
                </a:solidFill>
                <a:latin typeface="Arial" panose="020B0604020202020204" pitchFamily="34" charset="0"/>
              </a:rPr>
              <a:t>6. Tại sao tác giả lại miêu tả Thúy Vân trước, Thúy Kiều sau qua đoạn trích</a:t>
            </a:r>
            <a:r>
              <a:rPr lang="en-US" altLang="en-US" sz="3200" b="1" i="1">
                <a:solidFill>
                  <a:srgbClr val="0000FF"/>
                </a:solidFill>
                <a:latin typeface="Arial" panose="020B0604020202020204" pitchFamily="34" charset="0"/>
              </a:rPr>
              <a:t> “Chị em Thúy Kiều”?</a:t>
            </a:r>
            <a:endParaRPr lang="en-US" altLang="en-US" sz="3200" b="1">
              <a:solidFill>
                <a:srgbClr val="0000FF"/>
              </a:solidFill>
              <a:latin typeface="Arial" panose="020B0604020202020204" pitchFamily="34" charset="0"/>
            </a:endParaRPr>
          </a:p>
          <a:p>
            <a:pPr algn="just" eaLnBrk="1" hangingPunct="1"/>
            <a:r>
              <a:rPr lang="en-US" altLang="en-US" sz="3200" b="1">
                <a:latin typeface="Arial" panose="020B0604020202020204" pitchFamily="34" charset="0"/>
              </a:rPr>
              <a:t>A. Vì Thúy Vân là nhân vật phụ trong tác phẩm. </a:t>
            </a:r>
            <a:endParaRPr lang="en-US" altLang="en-US" sz="3200" b="1" i="1">
              <a:latin typeface="Arial" panose="020B0604020202020204" pitchFamily="34" charset="0"/>
            </a:endParaRPr>
          </a:p>
          <a:p>
            <a:pPr algn="just" eaLnBrk="1" hangingPunct="1"/>
            <a:r>
              <a:rPr lang="en-US" altLang="en-US" sz="3200" b="1">
                <a:latin typeface="Arial" panose="020B0604020202020204" pitchFamily="34" charset="0"/>
              </a:rPr>
              <a:t>B. Vì Thúy Vân làm đòn bẩy để tác giả miêu tả Thúy Kiều.</a:t>
            </a:r>
          </a:p>
          <a:p>
            <a:pPr algn="just" eaLnBrk="1" hangingPunct="1"/>
            <a:r>
              <a:rPr lang="en-US" altLang="en-US" sz="3200" b="1">
                <a:latin typeface="Arial" panose="020B0604020202020204" pitchFamily="34" charset="0"/>
              </a:rPr>
              <a:t>C. Vì Thúy Kiều là nhân vật chính trong tác phẩm.</a:t>
            </a:r>
          </a:p>
          <a:p>
            <a:pPr algn="just" eaLnBrk="1" hangingPunct="1"/>
            <a:r>
              <a:rPr lang="en-US" altLang="en-US" sz="3200" b="1">
                <a:latin typeface="Arial" panose="020B0604020202020204" pitchFamily="34" charset="0"/>
              </a:rPr>
              <a:t>D.Vì muốn khắc họa Kiều nổi bật hơn.</a:t>
            </a:r>
          </a:p>
        </p:txBody>
      </p:sp>
    </p:spTree>
    <p:extLst>
      <p:ext uri="{BB962C8B-B14F-4D97-AF65-F5344CB8AC3E}">
        <p14:creationId xmlns:p14="http://schemas.microsoft.com/office/powerpoint/2010/main" val="1129287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wipe(down)">
                                      <p:cBhvr>
                                        <p:cTn id="7"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6"/>
          <p:cNvGraphicFramePr>
            <a:graphicFrameLocks/>
          </p:cNvGraphicFramePr>
          <p:nvPr>
            <p:extLst>
              <p:ext uri="{D42A27DB-BD31-4B8C-83A1-F6EECF244321}">
                <p14:modId xmlns:p14="http://schemas.microsoft.com/office/powerpoint/2010/main" val="1802494801"/>
              </p:ext>
            </p:extLst>
          </p:nvPr>
        </p:nvGraphicFramePr>
        <p:xfrm>
          <a:off x="103909" y="1722950"/>
          <a:ext cx="12192000" cy="4571992"/>
        </p:xfrm>
        <a:graphic>
          <a:graphicData uri="http://schemas.openxmlformats.org/drawingml/2006/table">
            <a:tbl>
              <a:tblPr/>
              <a:tblGrid>
                <a:gridCol w="833965">
                  <a:extLst>
                    <a:ext uri="{9D8B030D-6E8A-4147-A177-3AD203B41FA5}">
                      <a16:colId xmlns:a16="http://schemas.microsoft.com/office/drawing/2014/main" val="20000"/>
                    </a:ext>
                  </a:extLst>
                </a:gridCol>
                <a:gridCol w="1807633">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4572003">
                  <a:extLst>
                    <a:ext uri="{9D8B030D-6E8A-4147-A177-3AD203B41FA5}">
                      <a16:colId xmlns:a16="http://schemas.microsoft.com/office/drawing/2014/main" val="20003"/>
                    </a:ext>
                  </a:extLst>
                </a:gridCol>
                <a:gridCol w="3555999">
                  <a:extLst>
                    <a:ext uri="{9D8B030D-6E8A-4147-A177-3AD203B41FA5}">
                      <a16:colId xmlns:a16="http://schemas.microsoft.com/office/drawing/2014/main" val="20004"/>
                    </a:ext>
                  </a:extLst>
                </a:gridCol>
              </a:tblGrid>
              <a:tr h="3795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Stt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phẩm</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giả</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nội</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dung</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nghệ</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thuật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609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Chuyện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người</a:t>
                      </a:r>
                      <a:r>
                        <a:rPr kumimoji="0" lang="en-US" sz="2400" b="0" i="0" u="none" strike="noStrike" cap="none" normalizeH="0" baseline="0" dirty="0">
                          <a:ln>
                            <a:noFill/>
                          </a:ln>
                          <a:solidFill>
                            <a:schemeClr val="tx1"/>
                          </a:solidFill>
                          <a:effectLst/>
                          <a:latin typeface="Times New Roman" pitchFamily="18" charset="0"/>
                        </a:rPr>
                        <a:t> con </a:t>
                      </a:r>
                      <a:r>
                        <a:rPr kumimoji="0" lang="en-US" sz="2400" b="0" i="0" u="none" strike="noStrike" cap="none" normalizeH="0" baseline="0" dirty="0" err="1">
                          <a:ln>
                            <a:noFill/>
                          </a:ln>
                          <a:solidFill>
                            <a:schemeClr val="tx1"/>
                          </a:solidFill>
                          <a:effectLst/>
                          <a:latin typeface="Times New Roman" pitchFamily="18" charset="0"/>
                        </a:rPr>
                        <a:t>gái</a:t>
                      </a:r>
                      <a:r>
                        <a:rPr kumimoji="0" lang="en-US" sz="2400" b="0" i="0" u="none" strike="noStrike" cap="none" normalizeH="0" baseline="0" dirty="0">
                          <a:ln>
                            <a:noFill/>
                          </a:ln>
                          <a:solidFill>
                            <a:schemeClr val="tx1"/>
                          </a:solidFill>
                          <a:effectLst/>
                          <a:latin typeface="Times New Roman" pitchFamily="18" charset="0"/>
                        </a:rPr>
                        <a:t> Nam </a:t>
                      </a:r>
                      <a:r>
                        <a:rPr kumimoji="0" lang="en-US" sz="2400" b="0" i="0" u="none" strike="noStrike" cap="none" normalizeH="0" baseline="0" dirty="0" err="1">
                          <a:ln>
                            <a:noFill/>
                          </a:ln>
                          <a:solidFill>
                            <a:schemeClr val="tx1"/>
                          </a:solidFill>
                          <a:effectLst/>
                          <a:latin typeface="Times New Roman" pitchFamily="18" charset="0"/>
                        </a:rPr>
                        <a:t>Xương</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(TKML)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r>
                        <a:rPr lang="en-US" altLang="en-US" sz="2400" dirty="0" err="1">
                          <a:latin typeface="Times New Roman" panose="02020603050405020304" pitchFamily="18" charset="0"/>
                          <a:cs typeface="Times New Roman" panose="02020603050405020304" pitchFamily="18" charset="0"/>
                        </a:rPr>
                        <a:t>Nguyễn</a:t>
                      </a:r>
                      <a:endParaRPr lang="en-US" altLang="en-US" sz="2400" dirty="0">
                        <a:latin typeface="Times New Roman" panose="02020603050405020304" pitchFamily="18" charset="0"/>
                        <a:cs typeface="Times New Roman" panose="02020603050405020304" pitchFamily="18" charset="0"/>
                      </a:endParaRPr>
                    </a:p>
                    <a:p>
                      <a:pPr algn="just"/>
                      <a:r>
                        <a:rPr lang="en-US" altLang="en-US" sz="2400" dirty="0" err="1">
                          <a:latin typeface="Times New Roman" panose="02020603050405020304" pitchFamily="18" charset="0"/>
                          <a:cs typeface="Times New Roman" panose="02020603050405020304" pitchFamily="18" charset="0"/>
                        </a:rPr>
                        <a:t>Dữ</a:t>
                      </a:r>
                      <a:endParaRPr lang="en-US" altLang="en-US" sz="2400" dirty="0">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Times New Roman" pitchFamily="18" charset="0"/>
                        </a:rPr>
                        <a:t>-</a:t>
                      </a:r>
                      <a:r>
                        <a:rPr kumimoji="0" lang="fr-FR" sz="2400" b="0" i="0" u="none" strike="noStrike" cap="none" normalizeH="0" baseline="0" dirty="0" err="1">
                          <a:ln>
                            <a:noFill/>
                          </a:ln>
                          <a:solidFill>
                            <a:schemeClr val="tx1"/>
                          </a:solidFill>
                          <a:effectLst/>
                          <a:latin typeface="Times New Roman" pitchFamily="18" charset="0"/>
                        </a:rPr>
                        <a:t>Thể</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hiện</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niềm</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cảm</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thông</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đối</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với</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số</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phận</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oan</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nghiệt</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của</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người</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phụ</a:t>
                      </a:r>
                      <a:r>
                        <a:rPr kumimoji="0" lang="fr-FR" sz="2400" b="0" i="0" u="none" strike="noStrike" cap="none" normalizeH="0" baseline="0" dirty="0">
                          <a:ln>
                            <a:noFill/>
                          </a:ln>
                          <a:solidFill>
                            <a:schemeClr val="tx1"/>
                          </a:solidFill>
                          <a:effectLst/>
                          <a:latin typeface="Times New Roman" pitchFamily="18" charset="0"/>
                        </a:rPr>
                        <a:t> </a:t>
                      </a:r>
                      <a:r>
                        <a:rPr kumimoji="0" lang="fr-FR" sz="2400" b="0" i="0" u="none" strike="noStrike" cap="none" normalizeH="0" baseline="0" dirty="0" err="1">
                          <a:ln>
                            <a:noFill/>
                          </a:ln>
                          <a:solidFill>
                            <a:schemeClr val="tx1"/>
                          </a:solidFill>
                          <a:effectLst/>
                          <a:latin typeface="Times New Roman" pitchFamily="18" charset="0"/>
                        </a:rPr>
                        <a:t>nữ</a:t>
                      </a:r>
                      <a:r>
                        <a:rPr kumimoji="0" lang="fr-FR" sz="2400" b="0" i="0" u="none" strike="noStrike" cap="none" normalizeH="0" baseline="0" dirty="0">
                          <a:ln>
                            <a:noFill/>
                          </a:ln>
                          <a:solidFill>
                            <a:schemeClr val="tx1"/>
                          </a:solidFill>
                          <a:effectLst/>
                          <a:latin typeface="Times New Roman" pitchFamily="18" charset="0"/>
                        </a:rPr>
                        <a:t> VN </a:t>
                      </a:r>
                      <a:r>
                        <a:rPr kumimoji="0" lang="fr-FR" sz="2400" b="0" i="0" u="none" strike="noStrike" cap="none" normalizeH="0" baseline="0" dirty="0" err="1">
                          <a:ln>
                            <a:noFill/>
                          </a:ln>
                          <a:solidFill>
                            <a:schemeClr val="tx1"/>
                          </a:solidFill>
                          <a:effectLst/>
                          <a:latin typeface="Times New Roman" pitchFamily="18" charset="0"/>
                        </a:rPr>
                        <a:t>trong</a:t>
                      </a:r>
                      <a:r>
                        <a:rPr kumimoji="0" lang="fr-FR" sz="2400" b="0" i="0" u="none" strike="noStrike" cap="none" normalizeH="0" baseline="0" dirty="0">
                          <a:ln>
                            <a:noFill/>
                          </a:ln>
                          <a:solidFill>
                            <a:schemeClr val="tx1"/>
                          </a:solidFill>
                          <a:effectLst/>
                          <a:latin typeface="Times New Roman" pitchFamily="18" charset="0"/>
                        </a:rPr>
                        <a:t> XHPK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Times New Roman" pitchFamily="18" charset="0"/>
                        </a:rPr>
                        <a:t>-</a:t>
                      </a:r>
                      <a:r>
                        <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ngợi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phẩm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chất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cao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đẹp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họ</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fr-FR"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Khai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vốn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văn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học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gian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về</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trong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cách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chuyện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dụng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yếu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tố</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truyền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kỳ</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một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kết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thúc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phẩm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không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mòn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Rectangle 2"/>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9" name="Rectangle 8"/>
          <p:cNvSpPr/>
          <p:nvPr/>
        </p:nvSpPr>
        <p:spPr>
          <a:xfrm>
            <a:off x="393110" y="970078"/>
            <a:ext cx="5564344" cy="461665"/>
          </a:xfrm>
          <a:prstGeom prst="rect">
            <a:avLst/>
          </a:prstGeom>
        </p:spPr>
        <p:txBody>
          <a:bodyPr wrap="none">
            <a:spAutoFit/>
          </a:bodyPr>
          <a:lstStyle/>
          <a:p>
            <a:r>
              <a:rPr lang="en-US" sz="2400" b="1" dirty="0" err="1">
                <a:solidFill>
                  <a:srgbClr val="FF0000"/>
                </a:solidFill>
                <a:latin typeface="Times New Roman" panose="02020603050405020304" pitchFamily="18" charset="0"/>
                <a:ea typeface="Times New Roman" panose="02020603050405020304" pitchFamily="18" charset="0"/>
              </a:rPr>
              <a:t>I.Bảng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thống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kê</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phẩm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đại</a:t>
            </a:r>
            <a:r>
              <a:rPr lang="en-US" sz="2400" b="1" dirty="0">
                <a:solidFill>
                  <a:srgbClr val="FF0000"/>
                </a:solidFill>
                <a:latin typeface="Times New Roman" panose="02020603050405020304" pitchFamily="18" charset="0"/>
                <a:ea typeface="Times New Roman" panose="02020603050405020304" pitchFamily="18" charset="0"/>
              </a:rPr>
              <a:t>: </a:t>
            </a:r>
            <a:endParaRPr lang="en-US" sz="2400" dirty="0">
              <a:solidFill>
                <a:srgbClr val="FF0000"/>
              </a:solidFill>
            </a:endParaRPr>
          </a:p>
        </p:txBody>
      </p:sp>
    </p:spTree>
    <p:extLst>
      <p:ext uri="{BB962C8B-B14F-4D97-AF65-F5344CB8AC3E}">
        <p14:creationId xmlns:p14="http://schemas.microsoft.com/office/powerpoint/2010/main" val="954885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1981200" y="3886200"/>
            <a:ext cx="685800" cy="838200"/>
          </a:xfrm>
          <a:prstGeom prst="ellipse">
            <a:avLst/>
          </a:prstGeom>
          <a:solidFill>
            <a:schemeClr val="accent1"/>
          </a:solidFill>
          <a:ln w="762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3491" name="Text Box 3"/>
          <p:cNvSpPr txBox="1">
            <a:spLocks noChangeArrowheads="1"/>
          </p:cNvSpPr>
          <p:nvPr/>
        </p:nvSpPr>
        <p:spPr bwMode="auto">
          <a:xfrm>
            <a:off x="2057400" y="609601"/>
            <a:ext cx="8153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a:solidFill>
                  <a:srgbClr val="CC00CC"/>
                </a:solidFill>
                <a:latin typeface="Arial" panose="020B0604020202020204" pitchFamily="34" charset="0"/>
              </a:rPr>
              <a:t>Câu 7. Với đoạn trích </a:t>
            </a:r>
            <a:r>
              <a:rPr lang="en-US" altLang="en-US" sz="3200" b="1" i="1">
                <a:solidFill>
                  <a:srgbClr val="CC00CC"/>
                </a:solidFill>
                <a:latin typeface="Arial" panose="020B0604020202020204" pitchFamily="34" charset="0"/>
              </a:rPr>
              <a:t>Lục Vân Tiên cứu Kiều Nguyệt Nga</a:t>
            </a:r>
            <a:r>
              <a:rPr lang="en-US" altLang="en-US" sz="3200" b="1">
                <a:solidFill>
                  <a:srgbClr val="CC00CC"/>
                </a:solidFill>
                <a:latin typeface="Arial" panose="020B0604020202020204" pitchFamily="34" charset="0"/>
              </a:rPr>
              <a:t> (trích </a:t>
            </a:r>
            <a:r>
              <a:rPr lang="en-US" altLang="en-US" sz="3200" b="1" i="1">
                <a:solidFill>
                  <a:srgbClr val="CC00CC"/>
                </a:solidFill>
                <a:latin typeface="Arial" panose="020B0604020202020204" pitchFamily="34" charset="0"/>
              </a:rPr>
              <a:t>Truyện Lục Vân Tiên </a:t>
            </a:r>
            <a:r>
              <a:rPr lang="en-US" altLang="en-US" sz="3200" b="1">
                <a:solidFill>
                  <a:srgbClr val="CC00CC"/>
                </a:solidFill>
                <a:latin typeface="Arial" panose="020B0604020202020204" pitchFamily="34" charset="0"/>
              </a:rPr>
              <a:t>của Nguyễn Đình Chiểu), Lục Vân Tiên hiện lên là một con người:</a:t>
            </a:r>
          </a:p>
          <a:p>
            <a:pPr eaLnBrk="1" hangingPunct="1"/>
            <a:endParaRPr lang="en-US" altLang="en-US" sz="3200" b="1">
              <a:solidFill>
                <a:srgbClr val="CC00CC"/>
              </a:solidFill>
              <a:latin typeface="Arial" panose="020B0604020202020204" pitchFamily="34" charset="0"/>
            </a:endParaRPr>
          </a:p>
          <a:p>
            <a:pPr eaLnBrk="1" hangingPunct="1"/>
            <a:r>
              <a:rPr lang="en-US" altLang="en-US" sz="3200" b="1">
                <a:latin typeface="Arial" panose="020B0604020202020204" pitchFamily="34" charset="0"/>
              </a:rPr>
              <a:t>A. tài năng, lãng mạn, yêu đời.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B. tài năng, chính trực, hào hiệp.</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C. tài năng, khoan dung, độ lượng. </a:t>
            </a:r>
          </a:p>
          <a:p>
            <a:pPr eaLnBrk="1" hangingPunct="1"/>
            <a:endParaRPr lang="en-US" altLang="en-US" sz="3200" b="1">
              <a:latin typeface="Arial" panose="020B0604020202020204" pitchFamily="34" charset="0"/>
            </a:endParaRPr>
          </a:p>
          <a:p>
            <a:pPr eaLnBrk="1" hangingPunct="1"/>
            <a:r>
              <a:rPr lang="en-US" altLang="en-US" sz="3200" b="1">
                <a:latin typeface="Arial" panose="020B0604020202020204" pitchFamily="34" charset="0"/>
              </a:rPr>
              <a:t>D. tài năng, khoan dung, dũng cảm.</a:t>
            </a:r>
          </a:p>
        </p:txBody>
      </p:sp>
    </p:spTree>
    <p:extLst>
      <p:ext uri="{BB962C8B-B14F-4D97-AF65-F5344CB8AC3E}">
        <p14:creationId xmlns:p14="http://schemas.microsoft.com/office/powerpoint/2010/main" val="1876662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wedge">
                                      <p:cBhvr>
                                        <p:cTn id="7" dur="20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1" y="1045008"/>
            <a:ext cx="10030690" cy="5262979"/>
          </a:xfrm>
          <a:prstGeom prst="rect">
            <a:avLst/>
          </a:prstGeom>
        </p:spPr>
        <p:txBody>
          <a:bodyPr wrap="square">
            <a:spAutoFit/>
          </a:bodyPr>
          <a:lstStyle/>
          <a:p>
            <a:pPr marL="457200" indent="-457200" algn="ctr">
              <a:buFont typeface="Wingdings" panose="05000000000000000000" pitchFamily="2" charset="2"/>
              <a:buChar char="@"/>
              <a:defRPr/>
            </a:pPr>
            <a:r>
              <a:rPr lang="en-US" altLang="en-US" sz="2800" b="1" u="sng" dirty="0">
                <a:solidFill>
                  <a:srgbClr val="FF0000"/>
                </a:solidFill>
                <a:latin typeface="Times New Roman" panose="02020603050405020304" pitchFamily="18" charset="0"/>
                <a:cs typeface="Times New Roman" panose="02020603050405020304" pitchFamily="18" charset="0"/>
              </a:rPr>
              <a:t>HƯỚNG DẪN TỰ HỌC</a:t>
            </a:r>
          </a:p>
          <a:p>
            <a:r>
              <a:rPr lang="en-US" sz="2800" b="1" u="sng" dirty="0">
                <a:solidFill>
                  <a:srgbClr val="FF0000"/>
                </a:solidFill>
                <a:latin typeface="Times New Roman" panose="02020603050405020304" pitchFamily="18" charset="0"/>
                <a:cs typeface="Times New Roman" panose="02020603050405020304" pitchFamily="18" charset="0"/>
              </a:rPr>
              <a:t>1.Bài </a:t>
            </a:r>
            <a:r>
              <a:rPr lang="en-US" sz="2800" b="1" u="sng" dirty="0" err="1">
                <a:solidFill>
                  <a:srgbClr val="FF0000"/>
                </a:solidFill>
                <a:latin typeface="Times New Roman" panose="02020603050405020304" pitchFamily="18" charset="0"/>
                <a:cs typeface="Times New Roman" panose="02020603050405020304" pitchFamily="18" charset="0"/>
              </a:rPr>
              <a:t>vừa</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học</a:t>
            </a:r>
            <a:r>
              <a:rPr lang="en-US" sz="2800" b="1" u="sng"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endParaRPr lang="en-US" sz="2800" dirty="0">
              <a:latin typeface="Times New Roman" panose="02020603050405020304" pitchFamily="18" charset="0"/>
              <a:cs typeface="Times New Roman" panose="02020603050405020304" pitchFamily="18" charset="0"/>
            </a:endParaRPr>
          </a:p>
          <a:p>
            <a:r>
              <a:rPr lang="en-US" sz="2800" b="1" u="sng" dirty="0">
                <a:solidFill>
                  <a:srgbClr val="FF0000"/>
                </a:solidFill>
                <a:latin typeface="Times New Roman" panose="02020603050405020304" pitchFamily="18" charset="0"/>
                <a:cs typeface="Times New Roman" panose="02020603050405020304" pitchFamily="18" charset="0"/>
              </a:rPr>
              <a:t>2.Bài </a:t>
            </a:r>
            <a:r>
              <a:rPr lang="en-US" sz="2800" b="1" u="sng" dirty="0" err="1">
                <a:solidFill>
                  <a:srgbClr val="FF0000"/>
                </a:solidFill>
                <a:latin typeface="Times New Roman" panose="02020603050405020304" pitchFamily="18" charset="0"/>
                <a:cs typeface="Times New Roman" panose="02020603050405020304" pitchFamily="18" charset="0"/>
              </a:rPr>
              <a:t>sắp</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học</a:t>
            </a:r>
            <a:r>
              <a:rPr lang="en-US" sz="2800" b="1" u="sng" dirty="0">
                <a:solidFill>
                  <a:srgbClr val="FF000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endParaRPr lang="en-US" sz="2800" dirty="0">
              <a:latin typeface="Times New Roman" panose="02020603050405020304" pitchFamily="18" charset="0"/>
              <a:cs typeface="Times New Roman" panose="02020603050405020304" pitchFamily="18" charset="0"/>
            </a:endParaRPr>
          </a:p>
          <a:p>
            <a:pPr lvl="0"/>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Cơ</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sở</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tạo</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nên</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tình</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đồng</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chí</a:t>
            </a:r>
            <a:r>
              <a:rPr lang="en-US" sz="2800" dirty="0">
                <a:solidFill>
                  <a:schemeClr val="accent5"/>
                </a:solidFill>
                <a:latin typeface="Times New Roman" panose="02020603050405020304" pitchFamily="18" charset="0"/>
                <a:cs typeface="Times New Roman" panose="02020603050405020304" pitchFamily="18" charset="0"/>
              </a:rPr>
              <a:t>.</a:t>
            </a:r>
          </a:p>
          <a:p>
            <a:pPr lvl="0"/>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Những</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biểu</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hiện</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của</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tình</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đồng</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chí</a:t>
            </a:r>
            <a:r>
              <a:rPr lang="en-US" sz="2800" dirty="0">
                <a:solidFill>
                  <a:schemeClr val="accent5"/>
                </a:solidFill>
                <a:latin typeface="Times New Roman" panose="02020603050405020304" pitchFamily="18" charset="0"/>
                <a:cs typeface="Times New Roman" panose="02020603050405020304" pitchFamily="18" charset="0"/>
              </a:rPr>
              <a:t>.</a:t>
            </a:r>
          </a:p>
          <a:p>
            <a:pPr lvl="0"/>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Hình</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ảnh</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người</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lính</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trong</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bài</a:t>
            </a:r>
            <a:r>
              <a:rPr lang="en-US" sz="2800" dirty="0">
                <a:solidFill>
                  <a:schemeClr val="accent5"/>
                </a:solidFill>
                <a:latin typeface="Times New Roman" panose="02020603050405020304" pitchFamily="18" charset="0"/>
                <a:cs typeface="Times New Roman" panose="02020603050405020304" pitchFamily="18" charset="0"/>
              </a:rPr>
              <a:t> </a:t>
            </a:r>
            <a:r>
              <a:rPr lang="en-US" sz="2800" dirty="0" err="1">
                <a:solidFill>
                  <a:schemeClr val="accent5"/>
                </a:solidFill>
                <a:latin typeface="Times New Roman" panose="02020603050405020304" pitchFamily="18" charset="0"/>
                <a:cs typeface="Times New Roman" panose="02020603050405020304" pitchFamily="18" charset="0"/>
              </a:rPr>
              <a:t>thơ</a:t>
            </a:r>
            <a:r>
              <a:rPr lang="en-US" sz="2800" dirty="0">
                <a:solidFill>
                  <a:schemeClr val="accent5"/>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457200" indent="-457200" algn="ctr">
              <a:buFont typeface="Wingdings" panose="05000000000000000000" pitchFamily="2" charset="2"/>
              <a:buChar char="@"/>
              <a:defRPr/>
            </a:pPr>
            <a:endParaRPr lang="en-US" altLang="en-US" sz="2800" b="1" u="sng" dirty="0">
              <a:solidFill>
                <a:srgbClr val="FF0000"/>
              </a:solidFill>
              <a:latin typeface="Times New Roman" panose="02020603050405020304" pitchFamily="18" charset="0"/>
              <a:cs typeface="Times New Roman" panose="02020603050405020304" pitchFamily="18" charset="0"/>
            </a:endParaRPr>
          </a:p>
        </p:txBody>
      </p:sp>
      <p:pic>
        <p:nvPicPr>
          <p:cNvPr id="9" name="Picture 3" descr="book"/>
          <p:cNvPicPr>
            <a:picLocks noChangeAspect="1" noChangeArrowheads="1" noCrop="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4217962" y="4970157"/>
            <a:ext cx="4918364" cy="164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Tree>
    <p:extLst>
      <p:ext uri="{BB962C8B-B14F-4D97-AF65-F5344CB8AC3E}">
        <p14:creationId xmlns:p14="http://schemas.microsoft.com/office/powerpoint/2010/main" val="387838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3" name="Rectangle 2"/>
          <p:cNvSpPr/>
          <p:nvPr/>
        </p:nvSpPr>
        <p:spPr>
          <a:xfrm>
            <a:off x="531656" y="1025236"/>
            <a:ext cx="5564344" cy="461665"/>
          </a:xfrm>
          <a:prstGeom prst="rect">
            <a:avLst/>
          </a:prstGeom>
        </p:spPr>
        <p:txBody>
          <a:bodyPr wrap="none">
            <a:spAutoFit/>
          </a:bodyPr>
          <a:lstStyle/>
          <a:p>
            <a:r>
              <a:rPr lang="en-US" sz="2400" b="1" dirty="0" err="1">
                <a:solidFill>
                  <a:srgbClr val="FF0000"/>
                </a:solidFill>
                <a:latin typeface="Times New Roman" panose="02020603050405020304" pitchFamily="18" charset="0"/>
                <a:ea typeface="Times New Roman" panose="02020603050405020304" pitchFamily="18" charset="0"/>
              </a:rPr>
              <a:t>I.Bảng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thống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kê</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phẩm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đại</a:t>
            </a:r>
            <a:r>
              <a:rPr lang="en-US" sz="2400" b="1" dirty="0">
                <a:solidFill>
                  <a:srgbClr val="FF0000"/>
                </a:solidFill>
                <a:latin typeface="Times New Roman" panose="02020603050405020304" pitchFamily="18" charset="0"/>
                <a:ea typeface="Times New Roman" panose="02020603050405020304" pitchFamily="18" charset="0"/>
              </a:rPr>
              <a:t>: </a:t>
            </a:r>
            <a:endParaRPr lang="en-US" sz="2400" dirty="0">
              <a:solidFill>
                <a:srgbClr val="FF0000"/>
              </a:solidFill>
            </a:endParaRPr>
          </a:p>
        </p:txBody>
      </p:sp>
      <p:graphicFrame>
        <p:nvGraphicFramePr>
          <p:cNvPr id="4" name="Group 3"/>
          <p:cNvGraphicFramePr>
            <a:graphicFrameLocks/>
          </p:cNvGraphicFramePr>
          <p:nvPr>
            <p:extLst>
              <p:ext uri="{D42A27DB-BD31-4B8C-83A1-F6EECF244321}">
                <p14:modId xmlns:p14="http://schemas.microsoft.com/office/powerpoint/2010/main" val="896070722"/>
              </p:ext>
            </p:extLst>
          </p:nvPr>
        </p:nvGraphicFramePr>
        <p:xfrm>
          <a:off x="531656" y="1625447"/>
          <a:ext cx="10967618" cy="5076568"/>
        </p:xfrm>
        <a:graphic>
          <a:graphicData uri="http://schemas.openxmlformats.org/drawingml/2006/table">
            <a:tbl>
              <a:tblPr/>
              <a:tblGrid>
                <a:gridCol w="750216">
                  <a:extLst>
                    <a:ext uri="{9D8B030D-6E8A-4147-A177-3AD203B41FA5}">
                      <a16:colId xmlns:a16="http://schemas.microsoft.com/office/drawing/2014/main" val="20000"/>
                    </a:ext>
                  </a:extLst>
                </a:gridCol>
                <a:gridCol w="1717499">
                  <a:extLst>
                    <a:ext uri="{9D8B030D-6E8A-4147-A177-3AD203B41FA5}">
                      <a16:colId xmlns:a16="http://schemas.microsoft.com/office/drawing/2014/main" val="20001"/>
                    </a:ext>
                  </a:extLst>
                </a:gridCol>
                <a:gridCol w="1188158">
                  <a:extLst>
                    <a:ext uri="{9D8B030D-6E8A-4147-A177-3AD203B41FA5}">
                      <a16:colId xmlns:a16="http://schemas.microsoft.com/office/drawing/2014/main" val="20002"/>
                    </a:ext>
                  </a:extLst>
                </a:gridCol>
                <a:gridCol w="4112856">
                  <a:extLst>
                    <a:ext uri="{9D8B030D-6E8A-4147-A177-3AD203B41FA5}">
                      <a16:colId xmlns:a16="http://schemas.microsoft.com/office/drawing/2014/main" val="20003"/>
                    </a:ext>
                  </a:extLst>
                </a:gridCol>
                <a:gridCol w="3198889">
                  <a:extLst>
                    <a:ext uri="{9D8B030D-6E8A-4147-A177-3AD203B41FA5}">
                      <a16:colId xmlns:a16="http://schemas.microsoft.com/office/drawing/2014/main" val="20004"/>
                    </a:ext>
                  </a:extLst>
                </a:gridCol>
              </a:tblGrid>
              <a:tr h="771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Stt</a:t>
                      </a:r>
                      <a:endParaRPr kumimoji="0" lang="en-US" sz="2400" b="0" i="0" u="none" strike="noStrike" cap="none" normalizeH="0" baseline="0" dirty="0">
                        <a:ln>
                          <a:noFill/>
                        </a:ln>
                        <a:solidFill>
                          <a:schemeClr val="tx1"/>
                        </a:solidFill>
                        <a:effectLst/>
                        <a:latin typeface="Times New Roman" pitchFamily="18" charset="0"/>
                      </a:endParaRPr>
                    </a:p>
                  </a:txBody>
                  <a:tcPr marT="45715" marB="4571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giả</a:t>
                      </a:r>
                      <a:endParaRPr kumimoji="0" lang="en-US" sz="2400" b="0" i="0" u="none" strike="noStrike" cap="none" normalizeH="0" baseline="0" dirty="0">
                        <a:ln>
                          <a:noFill/>
                        </a:ln>
                        <a:solidFill>
                          <a:schemeClr val="tx1"/>
                        </a:solidFill>
                        <a:effectLst/>
                        <a:latin typeface="Times New Roman" pitchFamily="18" charset="0"/>
                      </a:endParaRPr>
                    </a:p>
                  </a:txBody>
                  <a:tcPr marT="45715" marB="4571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phẩm</a:t>
                      </a:r>
                      <a:endParaRPr kumimoji="0" lang="en-US" sz="2400" b="0" i="0" u="none" strike="noStrike" cap="none" normalizeH="0" baseline="0" dirty="0">
                        <a:ln>
                          <a:noFill/>
                        </a:ln>
                        <a:solidFill>
                          <a:schemeClr val="tx1"/>
                        </a:solidFill>
                        <a:effectLst/>
                        <a:latin typeface="Times New Roman" pitchFamily="18" charset="0"/>
                      </a:endParaRPr>
                    </a:p>
                  </a:txBody>
                  <a:tcPr marT="45715" marB="4571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nội</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dung</a:t>
                      </a:r>
                      <a:endParaRPr kumimoji="0" lang="en-US" sz="2400" b="0" i="0" u="none" strike="noStrike" cap="none" normalizeH="0" baseline="0" dirty="0">
                        <a:ln>
                          <a:noFill/>
                        </a:ln>
                        <a:solidFill>
                          <a:schemeClr val="tx1"/>
                        </a:solidFill>
                        <a:effectLst/>
                        <a:latin typeface="Times New Roman" pitchFamily="18" charset="0"/>
                      </a:endParaRPr>
                    </a:p>
                  </a:txBody>
                  <a:tcPr marT="45715" marB="4571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nghệ</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thuật</a:t>
                      </a:r>
                      <a:endParaRPr kumimoji="0" lang="en-US" sz="2400" b="0" i="0" u="none" strike="noStrike" cap="none" normalizeH="0" baseline="0" dirty="0">
                        <a:ln>
                          <a:noFill/>
                        </a:ln>
                        <a:solidFill>
                          <a:schemeClr val="tx1"/>
                        </a:solidFill>
                        <a:effectLst/>
                        <a:latin typeface="Times New Roman" pitchFamily="18" charset="0"/>
                      </a:endParaRPr>
                    </a:p>
                  </a:txBody>
                  <a:tcPr marT="45715" marB="4571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5361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5" marB="45715"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Hoàng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Lê</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nhất</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thống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chí</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a:t>
                      </a:r>
                      <a:r>
                        <a:rPr kumimoji="0" lang="en-US" sz="2400" b="0" i="0" u="none" strike="noStrike" cap="none" normalizeH="0" baseline="0" dirty="0" err="1">
                          <a:ln>
                            <a:noFill/>
                          </a:ln>
                          <a:solidFill>
                            <a:schemeClr val="tx1"/>
                          </a:solidFill>
                          <a:effectLst/>
                          <a:latin typeface="Times New Roman" pitchFamily="18" charset="0"/>
                        </a:rPr>
                        <a:t>Hồi</a:t>
                      </a:r>
                      <a:r>
                        <a:rPr kumimoji="0" lang="en-US" sz="2400" b="0" i="0" u="none" strike="noStrike" cap="none" normalizeH="0" baseline="0" dirty="0">
                          <a:ln>
                            <a:noFill/>
                          </a:ln>
                          <a:solidFill>
                            <a:schemeClr val="tx1"/>
                          </a:solidFill>
                          <a:effectLst/>
                          <a:latin typeface="Times New Roman" pitchFamily="18" charset="0"/>
                        </a:rPr>
                        <a:t> 14)</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5" marB="45715"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Ngô</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gia</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văn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phái</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5" marB="45715"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Tái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hiện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hình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ảnh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người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hùng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dân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tộc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Nguyễn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Huệ</a:t>
                      </a:r>
                      <a:r>
                        <a:rPr kumimoji="0" lang="en-US" sz="2400" b="0" i="0" u="none" strike="noStrike" cap="none" normalizeH="0" baseline="0" dirty="0">
                          <a:ln>
                            <a:noFill/>
                          </a:ln>
                          <a:solidFill>
                            <a:schemeClr val="tx1"/>
                          </a:solidFill>
                          <a:effectLst/>
                          <a:latin typeface="Times New Roman" pitchFamily="18" charset="0"/>
                        </a:rPr>
                        <a:t> qua </a:t>
                      </a:r>
                      <a:r>
                        <a:rPr kumimoji="0" lang="en-US" sz="2400" b="0" i="0" u="none" strike="noStrike" cap="none" normalizeH="0" baseline="0" dirty="0" err="1">
                          <a:ln>
                            <a:noFill/>
                          </a:ln>
                          <a:solidFill>
                            <a:schemeClr val="tx1"/>
                          </a:solidFill>
                          <a:effectLst/>
                          <a:latin typeface="Times New Roman" pitchFamily="18" charset="0"/>
                        </a:rPr>
                        <a:t>chiến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công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thần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tốc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đại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phá</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quân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Thanh</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sự</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thất</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bại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thảm</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hại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của</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quân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tướng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nhà</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Thanh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và</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số</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phận</a:t>
                      </a:r>
                      <a:r>
                        <a:rPr kumimoji="0" lang="en-US" sz="2400" b="0" i="0" u="none" strike="noStrike" cap="none" normalizeH="0" baseline="0" dirty="0">
                          <a:ln>
                            <a:noFill/>
                          </a:ln>
                          <a:solidFill>
                            <a:schemeClr val="tx1"/>
                          </a:solidFill>
                          <a:effectLst/>
                          <a:latin typeface="Times New Roman" pitchFamily="18" charset="0"/>
                        </a:rPr>
                        <a:t> bi </a:t>
                      </a:r>
                      <a:r>
                        <a:rPr kumimoji="0" lang="en-US" sz="2400" b="0" i="0" u="none" strike="noStrike" cap="none" normalizeH="0" baseline="0" dirty="0" err="1">
                          <a:ln>
                            <a:noFill/>
                          </a:ln>
                          <a:solidFill>
                            <a:schemeClr val="tx1"/>
                          </a:solidFill>
                          <a:effectLst/>
                          <a:latin typeface="Times New Roman" pitchFamily="18" charset="0"/>
                        </a:rPr>
                        <a:t>đát</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của</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vua</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tôi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Lê</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Chiêu</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Thống</a:t>
                      </a:r>
                      <a:r>
                        <a:rPr kumimoji="0" lang="en-US" sz="2400" b="0" i="0" u="none" strike="noStrike" cap="none" normalizeH="0" baseline="0" dirty="0">
                          <a:ln>
                            <a:noFill/>
                          </a:ln>
                          <a:solidFill>
                            <a:schemeClr val="tx1"/>
                          </a:solidFill>
                          <a:effectLst/>
                          <a:latin typeface="Times New Roman" pitchFamily="18" charset="0"/>
                        </a:rPr>
                        <a:t> </a:t>
                      </a:r>
                    </a:p>
                  </a:txBody>
                  <a:tcPr marT="45715" marB="45715"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Lựa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tự</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theo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diễn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biến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sự</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kiện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lịch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Khắc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họa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lịch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Ngôn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ngữ</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sinh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Giọng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điệu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trần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hiện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thái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giả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074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3" name="Rectangle 2"/>
          <p:cNvSpPr/>
          <p:nvPr/>
        </p:nvSpPr>
        <p:spPr>
          <a:xfrm>
            <a:off x="531656" y="1025236"/>
            <a:ext cx="5564344" cy="461665"/>
          </a:xfrm>
          <a:prstGeom prst="rect">
            <a:avLst/>
          </a:prstGeom>
        </p:spPr>
        <p:txBody>
          <a:bodyPr wrap="none">
            <a:spAutoFit/>
          </a:bodyPr>
          <a:lstStyle/>
          <a:p>
            <a:r>
              <a:rPr lang="en-US" sz="2400" b="1" dirty="0" err="1">
                <a:solidFill>
                  <a:srgbClr val="FF0000"/>
                </a:solidFill>
                <a:latin typeface="Times New Roman" panose="02020603050405020304" pitchFamily="18" charset="0"/>
                <a:ea typeface="Times New Roman" panose="02020603050405020304" pitchFamily="18" charset="0"/>
              </a:rPr>
              <a:t>I.Bảng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thống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kê</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phẩm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đại</a:t>
            </a:r>
            <a:r>
              <a:rPr lang="en-US" sz="2400" b="1" dirty="0">
                <a:solidFill>
                  <a:srgbClr val="FF0000"/>
                </a:solidFill>
                <a:latin typeface="Times New Roman" panose="02020603050405020304" pitchFamily="18" charset="0"/>
                <a:ea typeface="Times New Roman" panose="02020603050405020304" pitchFamily="18" charset="0"/>
              </a:rPr>
              <a:t>: </a:t>
            </a:r>
            <a:endParaRPr lang="en-US" sz="2400" dirty="0">
              <a:solidFill>
                <a:srgbClr val="FF0000"/>
              </a:solidFill>
            </a:endParaRPr>
          </a:p>
        </p:txBody>
      </p:sp>
      <p:graphicFrame>
        <p:nvGraphicFramePr>
          <p:cNvPr id="4" name="Group 25"/>
          <p:cNvGraphicFramePr>
            <a:graphicFrameLocks/>
          </p:cNvGraphicFramePr>
          <p:nvPr>
            <p:extLst>
              <p:ext uri="{D42A27DB-BD31-4B8C-83A1-F6EECF244321}">
                <p14:modId xmlns:p14="http://schemas.microsoft.com/office/powerpoint/2010/main" val="1019658712"/>
              </p:ext>
            </p:extLst>
          </p:nvPr>
        </p:nvGraphicFramePr>
        <p:xfrm>
          <a:off x="277091" y="1625446"/>
          <a:ext cx="11707089" cy="5579783"/>
        </p:xfrm>
        <a:graphic>
          <a:graphicData uri="http://schemas.openxmlformats.org/drawingml/2006/table">
            <a:tbl>
              <a:tblPr/>
              <a:tblGrid>
                <a:gridCol w="800797">
                  <a:extLst>
                    <a:ext uri="{9D8B030D-6E8A-4147-A177-3AD203B41FA5}">
                      <a16:colId xmlns:a16="http://schemas.microsoft.com/office/drawing/2014/main" val="20000"/>
                    </a:ext>
                  </a:extLst>
                </a:gridCol>
                <a:gridCol w="1833297">
                  <a:extLst>
                    <a:ext uri="{9D8B030D-6E8A-4147-A177-3AD203B41FA5}">
                      <a16:colId xmlns:a16="http://schemas.microsoft.com/office/drawing/2014/main" val="20001"/>
                    </a:ext>
                  </a:extLst>
                </a:gridCol>
                <a:gridCol w="1268268">
                  <a:extLst>
                    <a:ext uri="{9D8B030D-6E8A-4147-A177-3AD203B41FA5}">
                      <a16:colId xmlns:a16="http://schemas.microsoft.com/office/drawing/2014/main" val="20002"/>
                    </a:ext>
                  </a:extLst>
                </a:gridCol>
                <a:gridCol w="4742874">
                  <a:extLst>
                    <a:ext uri="{9D8B030D-6E8A-4147-A177-3AD203B41FA5}">
                      <a16:colId xmlns:a16="http://schemas.microsoft.com/office/drawing/2014/main" val="20003"/>
                    </a:ext>
                  </a:extLst>
                </a:gridCol>
                <a:gridCol w="3061853">
                  <a:extLst>
                    <a:ext uri="{9D8B030D-6E8A-4147-A177-3AD203B41FA5}">
                      <a16:colId xmlns:a16="http://schemas.microsoft.com/office/drawing/2014/main" val="20004"/>
                    </a:ext>
                  </a:extLst>
                </a:gridCol>
              </a:tblGrid>
              <a:tr h="7334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Stt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phẩm</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giả</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nội</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dung</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nghệ</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thuật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7715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Truyện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Kiều</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Ng. Du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err="1">
                          <a:ln>
                            <a:noFill/>
                          </a:ln>
                          <a:solidFill>
                            <a:schemeClr val="tx1"/>
                          </a:solidFill>
                          <a:effectLst/>
                          <a:latin typeface="Times New Roman" pitchFamily="18" charset="0"/>
                        </a:rPr>
                        <a:t>Giá</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trị</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hiện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thực</a:t>
                      </a:r>
                      <a:r>
                        <a:rPr kumimoji="0" lang="en-US" sz="2400" b="0" i="0" u="none" strike="noStrike" cap="none" normalizeH="0" baseline="0" dirty="0">
                          <a:ln>
                            <a:noFill/>
                          </a:ln>
                          <a:solidFill>
                            <a:schemeClr val="tx1"/>
                          </a:solidFill>
                          <a:effectLst/>
                          <a:latin typeface="Times New Roman" pitchFamily="18" charset="0"/>
                        </a:rPr>
                        <a:t>:</a:t>
                      </a:r>
                    </a:p>
                    <a:p>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Phản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ánh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xã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hội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đương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bộ</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mặt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tàn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tầng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lớp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thống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Phản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ánh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số</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phận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con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áp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bức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đau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khổ</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đặc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biệt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là</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số</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phận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bi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kịch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phụ</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nữ</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err="1">
                          <a:ln>
                            <a:noFill/>
                          </a:ln>
                          <a:solidFill>
                            <a:schemeClr val="tx1"/>
                          </a:solidFill>
                          <a:effectLst/>
                          <a:latin typeface="Times New Roman" pitchFamily="18" charset="0"/>
                        </a:rPr>
                        <a:t>Giá</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trị</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đạo</a:t>
                      </a:r>
                      <a:r>
                        <a:rPr kumimoji="0" lang="en-US" sz="2400" b="0" i="0" u="none" strike="noStrike" cap="none" normalizeH="0" baseline="0" dirty="0">
                          <a:ln>
                            <a:noFill/>
                          </a:ln>
                          <a:solidFill>
                            <a:schemeClr val="tx1"/>
                          </a:solidFill>
                          <a:effectLst/>
                          <a:latin typeface="Times New Roman" pitchFamily="18" charset="0"/>
                        </a:rPr>
                        <a:t>:</a:t>
                      </a:r>
                    </a:p>
                    <a:p>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Cảm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thương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sâu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sắc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trước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đau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khổ</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con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án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tố</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thế</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lực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tàn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trọng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đề</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cao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con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Thể</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loại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Truyện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thơ</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Nôm</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thể</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lục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bát</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err="1">
                          <a:ln>
                            <a:noFill/>
                          </a:ln>
                          <a:solidFill>
                            <a:schemeClr val="tx1"/>
                          </a:solidFill>
                          <a:effectLst/>
                          <a:latin typeface="Times New Roman" pitchFamily="18" charset="0"/>
                        </a:rPr>
                        <a:t>Ngôn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ngữ</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Bác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học+bình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dân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giàu</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đẹp</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biểu</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cảm</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cao</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Nghệ</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thuật</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dẫn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truyện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miêu</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tả</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thiên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nhiên</a:t>
                      </a:r>
                      <a:r>
                        <a:rPr kumimoji="0" lang="en-US" sz="2400" b="0" i="0" u="none" strike="noStrike" cap="none" normalizeH="0" baseline="0" dirty="0">
                          <a:ln>
                            <a:noFill/>
                          </a:ln>
                          <a:solidFill>
                            <a:schemeClr val="tx1"/>
                          </a:solidFill>
                          <a:effectLst/>
                          <a:latin typeface="Times New Roman" pitchFamily="18" charset="0"/>
                        </a:rPr>
                        <a:t>, con </a:t>
                      </a:r>
                      <a:r>
                        <a:rPr kumimoji="0" lang="en-US" sz="2400" b="0" i="0" u="none" strike="noStrike" cap="none" normalizeH="0" baseline="0" dirty="0" err="1">
                          <a:ln>
                            <a:noFill/>
                          </a:ln>
                          <a:solidFill>
                            <a:schemeClr val="tx1"/>
                          </a:solidFill>
                          <a:effectLst/>
                          <a:latin typeface="Times New Roman" pitchFamily="18" charset="0"/>
                        </a:rPr>
                        <a:t>người</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khắc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họa</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tính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cách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và</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tâm</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lí</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nhân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vật</a:t>
                      </a:r>
                      <a:r>
                        <a:rPr kumimoji="0" lang="en-US" sz="2400" b="0" i="0" u="none" strike="noStrike" cap="none" normalizeH="0" baseline="0" dirty="0">
                          <a:ln>
                            <a:noFill/>
                          </a:ln>
                          <a:solidFill>
                            <a:schemeClr val="tx1"/>
                          </a:solidFill>
                          <a:effectLst/>
                          <a:latin typeface="Times New Roman" pitchFamily="18" charset="0"/>
                        </a:rPr>
                        <a:t>.</a:t>
                      </a: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524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38-40        ÔN TẬP TRUYỆN TRUNG ĐẠI VIỆT NAM                     </a:t>
            </a:r>
          </a:p>
        </p:txBody>
      </p:sp>
      <p:sp>
        <p:nvSpPr>
          <p:cNvPr id="3" name="Rectangle 2"/>
          <p:cNvSpPr/>
          <p:nvPr/>
        </p:nvSpPr>
        <p:spPr>
          <a:xfrm>
            <a:off x="531656" y="1025236"/>
            <a:ext cx="5564344" cy="461665"/>
          </a:xfrm>
          <a:prstGeom prst="rect">
            <a:avLst/>
          </a:prstGeom>
        </p:spPr>
        <p:txBody>
          <a:bodyPr wrap="none">
            <a:spAutoFit/>
          </a:bodyPr>
          <a:lstStyle/>
          <a:p>
            <a:r>
              <a:rPr lang="en-US" sz="2400" b="1" dirty="0" err="1">
                <a:solidFill>
                  <a:srgbClr val="FF0000"/>
                </a:solidFill>
                <a:latin typeface="Times New Roman" panose="02020603050405020304" pitchFamily="18" charset="0"/>
                <a:ea typeface="Times New Roman" panose="02020603050405020304" pitchFamily="18" charset="0"/>
              </a:rPr>
              <a:t>I.Bảng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thống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kê</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phẩm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đại</a:t>
            </a:r>
            <a:r>
              <a:rPr lang="en-US" sz="2400" b="1" dirty="0">
                <a:solidFill>
                  <a:srgbClr val="FF0000"/>
                </a:solidFill>
                <a:latin typeface="Times New Roman" panose="02020603050405020304" pitchFamily="18" charset="0"/>
                <a:ea typeface="Times New Roman" panose="02020603050405020304" pitchFamily="18" charset="0"/>
              </a:rPr>
              <a:t>: </a:t>
            </a:r>
            <a:endParaRPr lang="en-US" sz="2400" dirty="0">
              <a:solidFill>
                <a:srgbClr val="FF0000"/>
              </a:solidFill>
            </a:endParaRPr>
          </a:p>
        </p:txBody>
      </p:sp>
      <p:graphicFrame>
        <p:nvGraphicFramePr>
          <p:cNvPr id="4" name="Group 25"/>
          <p:cNvGraphicFramePr>
            <a:graphicFrameLocks/>
          </p:cNvGraphicFramePr>
          <p:nvPr>
            <p:extLst>
              <p:ext uri="{D42A27DB-BD31-4B8C-83A1-F6EECF244321}">
                <p14:modId xmlns:p14="http://schemas.microsoft.com/office/powerpoint/2010/main" val="2015264319"/>
              </p:ext>
            </p:extLst>
          </p:nvPr>
        </p:nvGraphicFramePr>
        <p:xfrm>
          <a:off x="277091" y="1625447"/>
          <a:ext cx="11707089" cy="5857586"/>
        </p:xfrm>
        <a:graphic>
          <a:graphicData uri="http://schemas.openxmlformats.org/drawingml/2006/table">
            <a:tbl>
              <a:tblPr/>
              <a:tblGrid>
                <a:gridCol w="800797">
                  <a:extLst>
                    <a:ext uri="{9D8B030D-6E8A-4147-A177-3AD203B41FA5}">
                      <a16:colId xmlns:a16="http://schemas.microsoft.com/office/drawing/2014/main" val="20000"/>
                    </a:ext>
                  </a:extLst>
                </a:gridCol>
                <a:gridCol w="1833297">
                  <a:extLst>
                    <a:ext uri="{9D8B030D-6E8A-4147-A177-3AD203B41FA5}">
                      <a16:colId xmlns:a16="http://schemas.microsoft.com/office/drawing/2014/main" val="20001"/>
                    </a:ext>
                  </a:extLst>
                </a:gridCol>
                <a:gridCol w="1268268">
                  <a:extLst>
                    <a:ext uri="{9D8B030D-6E8A-4147-A177-3AD203B41FA5}">
                      <a16:colId xmlns:a16="http://schemas.microsoft.com/office/drawing/2014/main" val="20002"/>
                    </a:ext>
                  </a:extLst>
                </a:gridCol>
                <a:gridCol w="4390159">
                  <a:extLst>
                    <a:ext uri="{9D8B030D-6E8A-4147-A177-3AD203B41FA5}">
                      <a16:colId xmlns:a16="http://schemas.microsoft.com/office/drawing/2014/main" val="20003"/>
                    </a:ext>
                  </a:extLst>
                </a:gridCol>
                <a:gridCol w="3414568">
                  <a:extLst>
                    <a:ext uri="{9D8B030D-6E8A-4147-A177-3AD203B41FA5}">
                      <a16:colId xmlns:a16="http://schemas.microsoft.com/office/drawing/2014/main" val="20004"/>
                    </a:ext>
                  </a:extLst>
                </a:gridCol>
              </a:tblGrid>
              <a:tr h="6455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Stt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phẩm</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giả</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nội</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dung</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nghệ</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thuật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0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em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Thuý</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Kiều</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Kiều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ở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lầu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Bích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Ng. Du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Ca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ngợi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vẻ</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đẹp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hoàn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hảo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2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em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Thuý</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Kiều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&amp;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dự</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cuộc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số</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phận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2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em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Tâm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cô</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đơn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buồn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tủi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Thuý</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Kiều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ở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lầu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Ngưng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Bích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hiện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tấm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lòng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hiếu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thảo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thuỷ</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chung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nàng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dụng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ảnh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tượng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trưng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ước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lệ</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Lựa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dụng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ngôn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ngữ</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miêu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tài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Thủ</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pháp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đòn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bẩy</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Nghệ</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thuật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miêu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nội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tâm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diễn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biến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tâm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được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thể</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hiện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qua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ngôn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ngữ</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thoại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cảnh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ngụ</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đặc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sắc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r>
                        <a:rPr lang="en-US" sz="240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baseline="0" dirty="0" err="1">
                          <a:solidFill>
                            <a:schemeClr val="tx1"/>
                          </a:solidFill>
                          <a:effectLst/>
                          <a:latin typeface="Times New Roman" panose="02020603050405020304" pitchFamily="18" charset="0"/>
                          <a:ea typeface="+mn-ea"/>
                          <a:cs typeface="Times New Roman" panose="02020603050405020304" pitchFamily="18" charset="0"/>
                        </a:rPr>
                        <a:t>t</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ừ</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ngữ</a:t>
                      </a:r>
                      <a:r>
                        <a:rPr lang="en-US" sz="240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baseline="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40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baseline="0" dirty="0" err="1">
                          <a:solidFill>
                            <a:schemeClr val="tx1"/>
                          </a:solidFill>
                          <a:effectLst/>
                          <a:latin typeface="Times New Roman" panose="02020603050405020304" pitchFamily="18" charset="0"/>
                          <a:ea typeface="+mn-ea"/>
                          <a:cs typeface="Times New Roman" panose="02020603050405020304" pitchFamily="18" charset="0"/>
                        </a:rPr>
                        <a:t>lọc</a:t>
                      </a:r>
                      <a:r>
                        <a:rPr lang="en-US" sz="2400" kern="1200" baseline="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507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35, 36         ÔN TẬP TRUYỆN TRUNG ĐẠI VIỆT NAM                     </a:t>
            </a:r>
          </a:p>
        </p:txBody>
      </p:sp>
      <p:sp>
        <p:nvSpPr>
          <p:cNvPr id="3" name="Rectangle 2"/>
          <p:cNvSpPr/>
          <p:nvPr/>
        </p:nvSpPr>
        <p:spPr>
          <a:xfrm>
            <a:off x="531656" y="1025236"/>
            <a:ext cx="5564344" cy="461665"/>
          </a:xfrm>
          <a:prstGeom prst="rect">
            <a:avLst/>
          </a:prstGeom>
        </p:spPr>
        <p:txBody>
          <a:bodyPr wrap="none">
            <a:spAutoFit/>
          </a:bodyPr>
          <a:lstStyle/>
          <a:p>
            <a:r>
              <a:rPr lang="en-US" sz="2400" b="1" dirty="0" err="1">
                <a:solidFill>
                  <a:srgbClr val="FF0000"/>
                </a:solidFill>
                <a:latin typeface="Times New Roman" panose="02020603050405020304" pitchFamily="18" charset="0"/>
                <a:ea typeface="Times New Roman" panose="02020603050405020304" pitchFamily="18" charset="0"/>
              </a:rPr>
              <a:t>I.Bảng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thống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kê</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phẩm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trung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đại</a:t>
            </a:r>
            <a:r>
              <a:rPr lang="en-US" sz="2400" b="1" dirty="0">
                <a:solidFill>
                  <a:srgbClr val="FF0000"/>
                </a:solidFill>
                <a:latin typeface="Times New Roman" panose="02020603050405020304" pitchFamily="18" charset="0"/>
                <a:ea typeface="Times New Roman" panose="02020603050405020304" pitchFamily="18" charset="0"/>
              </a:rPr>
              <a:t>: </a:t>
            </a:r>
            <a:endParaRPr lang="en-US" sz="2400" dirty="0">
              <a:solidFill>
                <a:srgbClr val="FF0000"/>
              </a:solidFill>
            </a:endParaRPr>
          </a:p>
        </p:txBody>
      </p:sp>
      <p:graphicFrame>
        <p:nvGraphicFramePr>
          <p:cNvPr id="4" name="Group 25"/>
          <p:cNvGraphicFramePr>
            <a:graphicFrameLocks/>
          </p:cNvGraphicFramePr>
          <p:nvPr>
            <p:extLst>
              <p:ext uri="{D42A27DB-BD31-4B8C-83A1-F6EECF244321}">
                <p14:modId xmlns:p14="http://schemas.microsoft.com/office/powerpoint/2010/main" val="1855538099"/>
              </p:ext>
            </p:extLst>
          </p:nvPr>
        </p:nvGraphicFramePr>
        <p:xfrm>
          <a:off x="277091" y="1625446"/>
          <a:ext cx="11707089" cy="5110626"/>
        </p:xfrm>
        <a:graphic>
          <a:graphicData uri="http://schemas.openxmlformats.org/drawingml/2006/table">
            <a:tbl>
              <a:tblPr/>
              <a:tblGrid>
                <a:gridCol w="800797">
                  <a:extLst>
                    <a:ext uri="{9D8B030D-6E8A-4147-A177-3AD203B41FA5}">
                      <a16:colId xmlns:a16="http://schemas.microsoft.com/office/drawing/2014/main" val="20000"/>
                    </a:ext>
                  </a:extLst>
                </a:gridCol>
                <a:gridCol w="1833297">
                  <a:extLst>
                    <a:ext uri="{9D8B030D-6E8A-4147-A177-3AD203B41FA5}">
                      <a16:colId xmlns:a16="http://schemas.microsoft.com/office/drawing/2014/main" val="20001"/>
                    </a:ext>
                  </a:extLst>
                </a:gridCol>
                <a:gridCol w="1268268">
                  <a:extLst>
                    <a:ext uri="{9D8B030D-6E8A-4147-A177-3AD203B41FA5}">
                      <a16:colId xmlns:a16="http://schemas.microsoft.com/office/drawing/2014/main" val="20002"/>
                    </a:ext>
                  </a:extLst>
                </a:gridCol>
                <a:gridCol w="4390159">
                  <a:extLst>
                    <a:ext uri="{9D8B030D-6E8A-4147-A177-3AD203B41FA5}">
                      <a16:colId xmlns:a16="http://schemas.microsoft.com/office/drawing/2014/main" val="20003"/>
                    </a:ext>
                  </a:extLst>
                </a:gridCol>
                <a:gridCol w="3414568">
                  <a:extLst>
                    <a:ext uri="{9D8B030D-6E8A-4147-A177-3AD203B41FA5}">
                      <a16:colId xmlns:a16="http://schemas.microsoft.com/office/drawing/2014/main" val="20004"/>
                    </a:ext>
                  </a:extLst>
                </a:gridCol>
              </a:tblGrid>
              <a:tr h="7334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Stt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phẩm</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giả</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nội</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dung</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Giá</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trị</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nghệ</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thuật</a:t>
                      </a:r>
                      <a:endParaRPr kumimoji="0" lang="en-US" sz="2400" b="0" i="0" u="none" strike="noStrike" cap="none" normalizeH="0" baseline="0" dirty="0">
                        <a:ln>
                          <a:noFill/>
                        </a:ln>
                        <a:solidFill>
                          <a:schemeClr val="tx1"/>
                        </a:solidFill>
                        <a:effectLst/>
                        <a:latin typeface="Times New Roman" pitchFamily="18" charset="0"/>
                      </a:endParaRPr>
                    </a:p>
                  </a:txBody>
                  <a:tcPr marT="45718" marB="4571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771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Lục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Tiên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cứu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Kiều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Nguyệt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Nguyễn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Chiểu</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Ca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ngợi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những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phẩm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chất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tốt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đẹp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Lục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Tiên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anh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hùng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hào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hiệp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trọng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nghĩa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khinh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tài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Miêu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chủ</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yếu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được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qua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chỉ</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hành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nói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br>
                        <a:rPr lang="en-US" sz="2400" kern="1200" dirty="0">
                          <a:solidFill>
                            <a:schemeClr val="tx1"/>
                          </a:solidFill>
                          <a:effectLst/>
                          <a:latin typeface="Times New Roman" panose="02020603050405020304" pitchFamily="18" charset="0"/>
                          <a:ea typeface="+mn-ea"/>
                          <a:cs typeface="Times New Roman" panose="02020603050405020304" pitchFamily="18" charset="0"/>
                        </a:rPr>
                      </a:b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dụng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ngôn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ngữ</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mộc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mạc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dị</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gắn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lời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nói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thông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thường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mang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nhiều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màu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sắc</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Nam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Bộ</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rõ</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nét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phù</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hợp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diễn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biến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tình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tiết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truyện</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8" marB="45718"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67070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1981200" y="0"/>
            <a:ext cx="8229600" cy="533400"/>
          </a:xfrm>
        </p:spPr>
        <p:txBody>
          <a:bodyPr>
            <a:normAutofit fontScale="90000"/>
          </a:bodyPr>
          <a:lstStyle/>
          <a:p>
            <a:pPr eaLnBrk="1" hangingPunct="1"/>
            <a:r>
              <a:rPr lang="en-US" altLang="en-US" sz="4000"/>
              <a:t>Các nhóm trình bày thảo luận</a:t>
            </a:r>
          </a:p>
        </p:txBody>
      </p:sp>
      <p:sp>
        <p:nvSpPr>
          <p:cNvPr id="233475" name="Rectangle 3"/>
          <p:cNvSpPr>
            <a:spLocks noGrp="1" noChangeArrowheads="1"/>
          </p:cNvSpPr>
          <p:nvPr>
            <p:ph type="body" idx="1"/>
          </p:nvPr>
        </p:nvSpPr>
        <p:spPr>
          <a:xfrm>
            <a:off x="928467" y="685800"/>
            <a:ext cx="10818055" cy="6019800"/>
          </a:xfrm>
        </p:spPr>
        <p:txBody>
          <a:bodyPr>
            <a:noAutofit/>
          </a:bodyPr>
          <a:lstStyle/>
          <a:p>
            <a:pPr eaLnBrk="1" hangingPunct="1">
              <a:buFontTx/>
              <a:buNone/>
            </a:pPr>
            <a:r>
              <a:rPr lang="en-US" altLang="en-US" sz="3600" dirty="0" err="1">
                <a:latin typeface="Times New Roman" panose="02020603050405020304" pitchFamily="18" charset="0"/>
              </a:rPr>
              <a:t>Nhóm</a:t>
            </a:r>
            <a:r>
              <a:rPr lang="en-US" altLang="en-US" sz="3600" dirty="0">
                <a:latin typeface="Times New Roman" panose="02020603050405020304" pitchFamily="18" charset="0"/>
              </a:rPr>
              <a:t> 1</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Nhận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xét</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về</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vẻ</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đẹp</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và</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số</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phận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của</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Người</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phụ</a:t>
            </a:r>
            <a:endParaRPr lang="en-US" altLang="en-US" sz="3600" dirty="0">
              <a:solidFill>
                <a:srgbClr val="FF0000"/>
              </a:solidFill>
              <a:latin typeface="Times New Roman" panose="02020603050405020304" pitchFamily="18" charset="0"/>
            </a:endParaRPr>
          </a:p>
          <a:p>
            <a:pPr eaLnBrk="1" hangingPunct="1">
              <a:buFontTx/>
              <a:buNone/>
            </a:pPr>
            <a:r>
              <a:rPr lang="en-US" altLang="en-US" sz="3600" dirty="0" err="1">
                <a:solidFill>
                  <a:srgbClr val="FF0000"/>
                </a:solidFill>
                <a:latin typeface="Times New Roman" panose="02020603050405020304" pitchFamily="18" charset="0"/>
              </a:rPr>
              <a:t>nữ</a:t>
            </a:r>
            <a:r>
              <a:rPr lang="en-US" altLang="en-US" sz="3600" dirty="0">
                <a:solidFill>
                  <a:srgbClr val="FF0000"/>
                </a:solidFill>
                <a:latin typeface="Times New Roman" panose="02020603050405020304" pitchFamily="18" charset="0"/>
              </a:rPr>
              <a:t> qua </a:t>
            </a:r>
            <a:r>
              <a:rPr lang="en-US" altLang="en-US" sz="3600" dirty="0" err="1">
                <a:solidFill>
                  <a:srgbClr val="FF0000"/>
                </a:solidFill>
                <a:latin typeface="Times New Roman" panose="02020603050405020304" pitchFamily="18" charset="0"/>
              </a:rPr>
              <a:t>các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văn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bản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đã</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học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Chuyện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người</a:t>
            </a:r>
            <a:r>
              <a:rPr lang="en-US" altLang="en-US" sz="3600" dirty="0">
                <a:solidFill>
                  <a:srgbClr val="FF0000"/>
                </a:solidFill>
                <a:latin typeface="Times New Roman" panose="02020603050405020304" pitchFamily="18" charset="0"/>
              </a:rPr>
              <a:t> con </a:t>
            </a:r>
            <a:r>
              <a:rPr lang="en-US" altLang="en-US" sz="3600" dirty="0" err="1">
                <a:solidFill>
                  <a:srgbClr val="FF0000"/>
                </a:solidFill>
                <a:latin typeface="Times New Roman" panose="02020603050405020304" pitchFamily="18" charset="0"/>
              </a:rPr>
              <a:t>gái</a:t>
            </a:r>
            <a:endParaRPr lang="en-US" altLang="en-US" sz="3600" dirty="0">
              <a:solidFill>
                <a:srgbClr val="FF0000"/>
              </a:solidFill>
              <a:latin typeface="Times New Roman" panose="02020603050405020304" pitchFamily="18" charset="0"/>
            </a:endParaRPr>
          </a:p>
          <a:p>
            <a:pPr eaLnBrk="1" hangingPunct="1">
              <a:buFontTx/>
              <a:buNone/>
            </a:pPr>
            <a:r>
              <a:rPr lang="en-US" altLang="en-US" sz="3600" dirty="0">
                <a:solidFill>
                  <a:srgbClr val="FF0000"/>
                </a:solidFill>
                <a:latin typeface="Times New Roman" panose="02020603050405020304" pitchFamily="18" charset="0"/>
              </a:rPr>
              <a:t>Nam </a:t>
            </a:r>
            <a:r>
              <a:rPr lang="en-US" altLang="en-US" sz="3600" dirty="0" err="1">
                <a:solidFill>
                  <a:srgbClr val="FF0000"/>
                </a:solidFill>
                <a:latin typeface="Times New Roman" panose="02020603050405020304" pitchFamily="18" charset="0"/>
              </a:rPr>
              <a:t>Xương</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và</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các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đoạn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trích</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Truyện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Kiều</a:t>
            </a:r>
            <a:r>
              <a:rPr lang="en-US" altLang="en-US" sz="3600" dirty="0">
                <a:solidFill>
                  <a:srgbClr val="FF0000"/>
                </a:solidFill>
                <a:latin typeface="Times New Roman" panose="02020603050405020304" pitchFamily="18" charset="0"/>
              </a:rPr>
              <a:t>").</a:t>
            </a:r>
          </a:p>
          <a:p>
            <a:pPr>
              <a:buNone/>
            </a:pP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Nghệ</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thuật</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đặc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sắc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trong</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các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đoạn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trích“Truyện</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Kiều</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của</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Nguyễn</a:t>
            </a:r>
            <a:r>
              <a:rPr lang="en-US" altLang="en-US" sz="3600" dirty="0">
                <a:solidFill>
                  <a:srgbClr val="FF0000"/>
                </a:solidFill>
                <a:latin typeface="Times New Roman" panose="02020603050405020304" pitchFamily="18" charset="0"/>
              </a:rPr>
              <a:t> Du </a:t>
            </a:r>
            <a:r>
              <a:rPr lang="en-US" altLang="en-US" sz="3600" dirty="0" err="1">
                <a:solidFill>
                  <a:srgbClr val="FF0000"/>
                </a:solidFill>
                <a:latin typeface="Times New Roman" panose="02020603050405020304" pitchFamily="18" charset="0"/>
              </a:rPr>
              <a:t>mà</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em</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đã</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học</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ví</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dụ</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minh</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chứng</a:t>
            </a:r>
            <a:r>
              <a:rPr lang="en-US" altLang="en-US" sz="3600" dirty="0">
                <a:solidFill>
                  <a:srgbClr val="FF0000"/>
                </a:solidFill>
                <a:latin typeface="Times New Roman" panose="02020603050405020304" pitchFamily="18" charset="0"/>
              </a:rPr>
              <a:t>?</a:t>
            </a:r>
          </a:p>
          <a:p>
            <a:pPr eaLnBrk="1" hangingPunct="1">
              <a:buFontTx/>
              <a:buNone/>
            </a:pPr>
            <a:r>
              <a:rPr lang="en-US" altLang="en-US" sz="3600" dirty="0" err="1">
                <a:latin typeface="Times New Roman" panose="02020603050405020304" pitchFamily="18" charset="0"/>
              </a:rPr>
              <a:t>Nhóm</a:t>
            </a:r>
            <a:r>
              <a:rPr lang="en-US" altLang="en-US" sz="3600" dirty="0">
                <a:latin typeface="Times New Roman" panose="02020603050405020304" pitchFamily="18" charset="0"/>
              </a:rPr>
              <a:t> 2</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Nêu</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cảm</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nhận</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cả</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em</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về</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bộ</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mặt</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của</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giai</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cấp</a:t>
            </a:r>
            <a:endParaRPr lang="en-US" altLang="en-US" sz="3600" dirty="0">
              <a:solidFill>
                <a:schemeClr val="accent2"/>
              </a:solidFill>
              <a:latin typeface="Times New Roman" panose="02020603050405020304" pitchFamily="18" charset="0"/>
            </a:endParaRPr>
          </a:p>
          <a:p>
            <a:pPr eaLnBrk="1" hangingPunct="1">
              <a:buFontTx/>
              <a:buNone/>
            </a:pPr>
            <a:r>
              <a:rPr lang="en-US" altLang="en-US" sz="3600" dirty="0" err="1">
                <a:solidFill>
                  <a:schemeClr val="accent2"/>
                </a:solidFill>
                <a:latin typeface="Times New Roman" panose="02020603050405020304" pitchFamily="18" charset="0"/>
              </a:rPr>
              <a:t>thống</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trị</a:t>
            </a:r>
            <a:r>
              <a:rPr lang="en-US" altLang="en-US" sz="3600" dirty="0">
                <a:solidFill>
                  <a:schemeClr val="accent2"/>
                </a:solidFill>
                <a:latin typeface="Times New Roman" panose="02020603050405020304" pitchFamily="18" charset="0"/>
              </a:rPr>
              <a:t> PK qua </a:t>
            </a:r>
            <a:r>
              <a:rPr lang="en-US" altLang="en-US" sz="3600" dirty="0" err="1">
                <a:solidFill>
                  <a:schemeClr val="accent2"/>
                </a:solidFill>
                <a:latin typeface="Times New Roman" panose="02020603050405020304" pitchFamily="18" charset="0"/>
              </a:rPr>
              <a:t>các</a:t>
            </a:r>
            <a:r>
              <a:rPr lang="en-US" altLang="en-US" sz="3600" dirty="0">
                <a:solidFill>
                  <a:schemeClr val="accent2"/>
                </a:solidFill>
                <a:latin typeface="Times New Roman" panose="02020603050405020304" pitchFamily="18" charset="0"/>
              </a:rPr>
              <a:t> TPVHTĐVN </a:t>
            </a:r>
            <a:r>
              <a:rPr lang="en-US" altLang="en-US" sz="3600" dirty="0" err="1">
                <a:solidFill>
                  <a:schemeClr val="accent2"/>
                </a:solidFill>
                <a:latin typeface="Times New Roman" panose="02020603050405020304" pitchFamily="18" charset="0"/>
              </a:rPr>
              <a:t>lớp</a:t>
            </a:r>
            <a:r>
              <a:rPr lang="en-US" altLang="en-US" sz="3600" dirty="0">
                <a:solidFill>
                  <a:schemeClr val="accent2"/>
                </a:solidFill>
                <a:latin typeface="Times New Roman" panose="02020603050405020304" pitchFamily="18" charset="0"/>
              </a:rPr>
              <a:t> 9 </a:t>
            </a:r>
            <a:r>
              <a:rPr lang="en-US" altLang="en-US" sz="3600" dirty="0" err="1">
                <a:solidFill>
                  <a:schemeClr val="accent2"/>
                </a:solidFill>
                <a:latin typeface="Times New Roman" panose="02020603050405020304" pitchFamily="18" charset="0"/>
              </a:rPr>
              <a:t>đã</a:t>
            </a:r>
            <a:r>
              <a:rPr lang="en-US" altLang="en-US" sz="3600" dirty="0">
                <a:solidFill>
                  <a:schemeClr val="accent2"/>
                </a:solidFill>
                <a:latin typeface="Times New Roman" panose="02020603050405020304" pitchFamily="18" charset="0"/>
              </a:rPr>
              <a:t> </a:t>
            </a:r>
            <a:r>
              <a:rPr lang="en-US" altLang="en-US" sz="3600" dirty="0" err="1">
                <a:solidFill>
                  <a:schemeClr val="accent2"/>
                </a:solidFill>
                <a:latin typeface="Times New Roman" panose="02020603050405020304" pitchFamily="18" charset="0"/>
              </a:rPr>
              <a:t>học</a:t>
            </a:r>
            <a:r>
              <a:rPr lang="en-US" altLang="en-US" sz="3600" dirty="0">
                <a:solidFill>
                  <a:schemeClr val="accent2"/>
                </a:solidFill>
                <a:latin typeface="Times New Roman" panose="02020603050405020304" pitchFamily="18" charset="0"/>
              </a:rPr>
              <a:t>.</a:t>
            </a:r>
            <a:r>
              <a:rPr lang="en-US" altLang="en-US" sz="3600" dirty="0">
                <a:latin typeface="Times New Roman" panose="02020603050405020304" pitchFamily="18" charset="0"/>
              </a:rPr>
              <a:t> </a:t>
            </a:r>
          </a:p>
          <a:p>
            <a:pPr eaLnBrk="1" hangingPunct="1">
              <a:buFontTx/>
              <a:buNone/>
            </a:pPr>
            <a:r>
              <a:rPr lang="en-US" altLang="en-US" sz="3600" dirty="0" err="1">
                <a:latin typeface="Times New Roman" panose="02020603050405020304" pitchFamily="18" charset="0"/>
              </a:rPr>
              <a:t>Nhóm</a:t>
            </a:r>
            <a:r>
              <a:rPr lang="en-US" altLang="en-US" sz="3600" dirty="0">
                <a:latin typeface="Times New Roman" panose="02020603050405020304" pitchFamily="18" charset="0"/>
              </a:rPr>
              <a:t> 3</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Hãy</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nêu</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cảm</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nhận</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của</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em</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về</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vẻ</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đẹp</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của</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một</a:t>
            </a:r>
            <a:endParaRPr lang="en-US" altLang="en-US" sz="3600" dirty="0">
              <a:solidFill>
                <a:srgbClr val="FF3399"/>
              </a:solidFill>
              <a:latin typeface="Times New Roman" panose="02020603050405020304" pitchFamily="18" charset="0"/>
            </a:endParaRPr>
          </a:p>
          <a:p>
            <a:pPr eaLnBrk="1" hangingPunct="1">
              <a:buFontTx/>
              <a:buNone/>
            </a:pPr>
            <a:r>
              <a:rPr lang="en-US" altLang="en-US" sz="3600" dirty="0" err="1">
                <a:solidFill>
                  <a:srgbClr val="FF3399"/>
                </a:solidFill>
                <a:latin typeface="Times New Roman" panose="02020603050405020304" pitchFamily="18" charset="0"/>
              </a:rPr>
              <a:t>số</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nhân</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vật</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trong</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các</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tác</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phẩm</a:t>
            </a:r>
            <a:r>
              <a:rPr lang="en-US" altLang="en-US" sz="3600" dirty="0">
                <a:solidFill>
                  <a:srgbClr val="FF3399"/>
                </a:solidFill>
                <a:latin typeface="Times New Roman" panose="02020603050405020304" pitchFamily="18" charset="0"/>
              </a:rPr>
              <a:t> VHTĐVN </a:t>
            </a:r>
            <a:r>
              <a:rPr lang="en-US" altLang="en-US" sz="3600" dirty="0" err="1">
                <a:solidFill>
                  <a:srgbClr val="FF3399"/>
                </a:solidFill>
                <a:latin typeface="Times New Roman" panose="02020603050405020304" pitchFamily="18" charset="0"/>
              </a:rPr>
              <a:t>đã</a:t>
            </a:r>
            <a:r>
              <a:rPr lang="en-US" altLang="en-US" sz="3600" dirty="0">
                <a:solidFill>
                  <a:srgbClr val="FF3399"/>
                </a:solidFill>
                <a:latin typeface="Times New Roman" panose="02020603050405020304" pitchFamily="18" charset="0"/>
              </a:rPr>
              <a:t> </a:t>
            </a:r>
            <a:r>
              <a:rPr lang="en-US" altLang="en-US" sz="3600" dirty="0" err="1">
                <a:solidFill>
                  <a:srgbClr val="FF3399"/>
                </a:solidFill>
                <a:latin typeface="Times New Roman" panose="02020603050405020304" pitchFamily="18" charset="0"/>
              </a:rPr>
              <a:t>học</a:t>
            </a:r>
            <a:r>
              <a:rPr lang="en-US" altLang="en-US" sz="3600" dirty="0">
                <a:solidFill>
                  <a:srgbClr val="FF3399"/>
                </a:solidFill>
                <a:latin typeface="Times New Roman" panose="02020603050405020304" pitchFamily="18" charset="0"/>
              </a:rPr>
              <a:t> lớp9</a:t>
            </a:r>
          </a:p>
        </p:txBody>
      </p:sp>
    </p:spTree>
    <p:extLst>
      <p:ext uri="{BB962C8B-B14F-4D97-AF65-F5344CB8AC3E}">
        <p14:creationId xmlns:p14="http://schemas.microsoft.com/office/powerpoint/2010/main" val="3396895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3474"/>
                                        </p:tgtEl>
                                        <p:attrNameLst>
                                          <p:attrName>style.visibility</p:attrName>
                                        </p:attrNameLst>
                                      </p:cBhvr>
                                      <p:to>
                                        <p:strVal val="visible"/>
                                      </p:to>
                                    </p:set>
                                    <p:animEffect transition="in" filter="diamond(in)">
                                      <p:cBhvr>
                                        <p:cTn id="7" dur="2000"/>
                                        <p:tgtEl>
                                          <p:spTgt spid="233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3475">
                                            <p:txEl>
                                              <p:pRg st="0" end="0"/>
                                            </p:txEl>
                                          </p:spTgt>
                                        </p:tgtEl>
                                        <p:attrNameLst>
                                          <p:attrName>style.visibility</p:attrName>
                                        </p:attrNameLst>
                                      </p:cBhvr>
                                      <p:to>
                                        <p:strVal val="visible"/>
                                      </p:to>
                                    </p:set>
                                    <p:animEffect transition="in" filter="diamond(in)">
                                      <p:cBhvr>
                                        <p:cTn id="12" dur="2000"/>
                                        <p:tgtEl>
                                          <p:spTgt spid="2334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33475">
                                            <p:txEl>
                                              <p:pRg st="1" end="1"/>
                                            </p:txEl>
                                          </p:spTgt>
                                        </p:tgtEl>
                                        <p:attrNameLst>
                                          <p:attrName>style.visibility</p:attrName>
                                        </p:attrNameLst>
                                      </p:cBhvr>
                                      <p:to>
                                        <p:strVal val="visible"/>
                                      </p:to>
                                    </p:set>
                                    <p:animEffect transition="in" filter="diamond(in)">
                                      <p:cBhvr>
                                        <p:cTn id="17" dur="2000"/>
                                        <p:tgtEl>
                                          <p:spTgt spid="2334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33475">
                                            <p:txEl>
                                              <p:pRg st="2" end="2"/>
                                            </p:txEl>
                                          </p:spTgt>
                                        </p:tgtEl>
                                        <p:attrNameLst>
                                          <p:attrName>style.visibility</p:attrName>
                                        </p:attrNameLst>
                                      </p:cBhvr>
                                      <p:to>
                                        <p:strVal val="visible"/>
                                      </p:to>
                                    </p:set>
                                    <p:animEffect transition="in" filter="diamond(in)">
                                      <p:cBhvr>
                                        <p:cTn id="22" dur="2000"/>
                                        <p:tgtEl>
                                          <p:spTgt spid="2334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33475">
                                            <p:txEl>
                                              <p:pRg st="3" end="3"/>
                                            </p:txEl>
                                          </p:spTgt>
                                        </p:tgtEl>
                                        <p:attrNameLst>
                                          <p:attrName>style.visibility</p:attrName>
                                        </p:attrNameLst>
                                      </p:cBhvr>
                                      <p:to>
                                        <p:strVal val="visible"/>
                                      </p:to>
                                    </p:set>
                                    <p:animEffect transition="in" filter="diamond(in)">
                                      <p:cBhvr>
                                        <p:cTn id="27" dur="2000"/>
                                        <p:tgtEl>
                                          <p:spTgt spid="2334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33475">
                                            <p:txEl>
                                              <p:pRg st="4" end="4"/>
                                            </p:txEl>
                                          </p:spTgt>
                                        </p:tgtEl>
                                        <p:attrNameLst>
                                          <p:attrName>style.visibility</p:attrName>
                                        </p:attrNameLst>
                                      </p:cBhvr>
                                      <p:to>
                                        <p:strVal val="visible"/>
                                      </p:to>
                                    </p:set>
                                    <p:animEffect transition="in" filter="diamond(in)">
                                      <p:cBhvr>
                                        <p:cTn id="32" dur="2000"/>
                                        <p:tgtEl>
                                          <p:spTgt spid="2334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33475">
                                            <p:txEl>
                                              <p:pRg st="5" end="5"/>
                                            </p:txEl>
                                          </p:spTgt>
                                        </p:tgtEl>
                                        <p:attrNameLst>
                                          <p:attrName>style.visibility</p:attrName>
                                        </p:attrNameLst>
                                      </p:cBhvr>
                                      <p:to>
                                        <p:strVal val="visible"/>
                                      </p:to>
                                    </p:set>
                                    <p:animEffect transition="in" filter="diamond(in)">
                                      <p:cBhvr>
                                        <p:cTn id="37" dur="2000"/>
                                        <p:tgtEl>
                                          <p:spTgt spid="23347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33475">
                                            <p:txEl>
                                              <p:pRg st="6" end="6"/>
                                            </p:txEl>
                                          </p:spTgt>
                                        </p:tgtEl>
                                        <p:attrNameLst>
                                          <p:attrName>style.visibility</p:attrName>
                                        </p:attrNameLst>
                                      </p:cBhvr>
                                      <p:to>
                                        <p:strVal val="visible"/>
                                      </p:to>
                                    </p:set>
                                    <p:animEffect transition="in" filter="diamond(in)">
                                      <p:cBhvr>
                                        <p:cTn id="42" dur="2000"/>
                                        <p:tgtEl>
                                          <p:spTgt spid="23347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33475">
                                            <p:txEl>
                                              <p:pRg st="7" end="7"/>
                                            </p:txEl>
                                          </p:spTgt>
                                        </p:tgtEl>
                                        <p:attrNameLst>
                                          <p:attrName>style.visibility</p:attrName>
                                        </p:attrNameLst>
                                      </p:cBhvr>
                                      <p:to>
                                        <p:strVal val="visible"/>
                                      </p:to>
                                    </p:set>
                                    <p:animEffect transition="in" filter="diamond(in)">
                                      <p:cBhvr>
                                        <p:cTn id="47" dur="2000"/>
                                        <p:tgtEl>
                                          <p:spTgt spid="233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a:xfrm>
            <a:off x="731521" y="457200"/>
            <a:ext cx="10789920" cy="1600200"/>
          </a:xfrm>
        </p:spPr>
        <p:txBody>
          <a:bodyPr/>
          <a:lstStyle/>
          <a:p>
            <a:pPr eaLnBrk="1" hangingPunct="1">
              <a:lnSpc>
                <a:spcPct val="90000"/>
              </a:lnSpc>
              <a:buFontTx/>
              <a:buNone/>
            </a:pPr>
            <a:r>
              <a:rPr lang="en-US" altLang="en-US" b="1" u="sng" dirty="0" err="1">
                <a:solidFill>
                  <a:srgbClr val="FF0000"/>
                </a:solidFill>
                <a:latin typeface="Times New Roman" panose="02020603050405020304" pitchFamily="18" charset="0"/>
              </a:rPr>
              <a:t>Nhóm</a:t>
            </a:r>
            <a:r>
              <a:rPr lang="en-US" altLang="en-US" b="1" u="sng" dirty="0">
                <a:solidFill>
                  <a:srgbClr val="FF0000"/>
                </a:solidFill>
                <a:latin typeface="Times New Roman" panose="02020603050405020304" pitchFamily="18" charset="0"/>
              </a:rPr>
              <a:t> 1</a:t>
            </a:r>
            <a:r>
              <a:rPr lang="en-US" altLang="en-US" b="1" dirty="0">
                <a:latin typeface="Times New Roman" panose="02020603050405020304" pitchFamily="18" charset="0"/>
              </a:rPr>
              <a:t>.</a:t>
            </a:r>
            <a:r>
              <a:rPr lang="en-US" altLang="en-US" dirty="0">
                <a:latin typeface="Times New Roman" panose="02020603050405020304" pitchFamily="18" charset="0"/>
              </a:rPr>
              <a:t> </a:t>
            </a:r>
            <a:r>
              <a:rPr lang="en-US" altLang="en-US" dirty="0" err="1">
                <a:latin typeface="Times New Roman" panose="02020603050405020304" pitchFamily="18" charset="0"/>
              </a:rPr>
              <a:t>Nhận</a:t>
            </a:r>
            <a:r>
              <a:rPr lang="en-US" altLang="en-US" dirty="0">
                <a:latin typeface="Times New Roman" panose="02020603050405020304" pitchFamily="18" charset="0"/>
              </a:rPr>
              <a:t> </a:t>
            </a:r>
            <a:r>
              <a:rPr lang="en-US" altLang="en-US" dirty="0" err="1">
                <a:latin typeface="Times New Roman" panose="02020603050405020304" pitchFamily="18" charset="0"/>
              </a:rPr>
              <a:t>xét</a:t>
            </a:r>
            <a:r>
              <a:rPr lang="en-US" altLang="en-US" dirty="0">
                <a:latin typeface="Times New Roman" panose="02020603050405020304" pitchFamily="18" charset="0"/>
              </a:rPr>
              <a:t> </a:t>
            </a:r>
            <a:r>
              <a:rPr lang="en-US" altLang="en-US" dirty="0" err="1">
                <a:latin typeface="Times New Roman" panose="02020603050405020304" pitchFamily="18" charset="0"/>
              </a:rPr>
              <a:t>về</a:t>
            </a:r>
            <a:r>
              <a:rPr lang="en-US" altLang="en-US" dirty="0">
                <a:latin typeface="Times New Roman" panose="02020603050405020304" pitchFamily="18" charset="0"/>
              </a:rPr>
              <a:t> </a:t>
            </a:r>
            <a:r>
              <a:rPr lang="en-US" altLang="en-US" dirty="0" err="1">
                <a:latin typeface="Times New Roman" panose="02020603050405020304" pitchFamily="18" charset="0"/>
              </a:rPr>
              <a:t>vẻ</a:t>
            </a:r>
            <a:r>
              <a:rPr lang="en-US" altLang="en-US" dirty="0">
                <a:latin typeface="Times New Roman" panose="02020603050405020304" pitchFamily="18" charset="0"/>
              </a:rPr>
              <a:t> </a:t>
            </a:r>
            <a:r>
              <a:rPr lang="en-US" altLang="en-US" dirty="0" err="1">
                <a:latin typeface="Times New Roman" panose="02020603050405020304" pitchFamily="18" charset="0"/>
              </a:rPr>
              <a:t>đẹp</a:t>
            </a:r>
            <a:r>
              <a:rPr lang="en-US" altLang="en-US" dirty="0">
                <a:latin typeface="Times New Roman" panose="02020603050405020304" pitchFamily="18" charset="0"/>
              </a:rPr>
              <a:t> </a:t>
            </a:r>
            <a:r>
              <a:rPr lang="en-US" altLang="en-US" dirty="0" err="1">
                <a:latin typeface="Times New Roman" panose="02020603050405020304" pitchFamily="18" charset="0"/>
              </a:rPr>
              <a:t>và</a:t>
            </a:r>
            <a:r>
              <a:rPr lang="en-US" altLang="en-US" dirty="0">
                <a:latin typeface="Times New Roman" panose="02020603050405020304" pitchFamily="18" charset="0"/>
              </a:rPr>
              <a:t> </a:t>
            </a:r>
            <a:r>
              <a:rPr lang="en-US" altLang="en-US" dirty="0" err="1">
                <a:latin typeface="Times New Roman" panose="02020603050405020304" pitchFamily="18" charset="0"/>
              </a:rPr>
              <a:t>số</a:t>
            </a:r>
            <a:r>
              <a:rPr lang="en-US" altLang="en-US" dirty="0">
                <a:latin typeface="Times New Roman" panose="02020603050405020304" pitchFamily="18" charset="0"/>
              </a:rPr>
              <a:t> </a:t>
            </a:r>
            <a:r>
              <a:rPr lang="en-US" altLang="en-US" dirty="0" err="1">
                <a:latin typeface="Times New Roman" panose="02020603050405020304" pitchFamily="18" charset="0"/>
              </a:rPr>
              <a:t>phận</a:t>
            </a:r>
            <a:r>
              <a:rPr lang="en-US" altLang="en-US" dirty="0">
                <a:latin typeface="Times New Roman" panose="02020603050405020304" pitchFamily="18" charset="0"/>
              </a:rPr>
              <a:t> </a:t>
            </a:r>
            <a:r>
              <a:rPr lang="en-US" altLang="en-US" dirty="0" err="1">
                <a:latin typeface="Times New Roman" panose="02020603050405020304" pitchFamily="18" charset="0"/>
              </a:rPr>
              <a:t>của</a:t>
            </a:r>
            <a:r>
              <a:rPr lang="en-US" altLang="en-US" dirty="0">
                <a:latin typeface="Times New Roman" panose="02020603050405020304" pitchFamily="18" charset="0"/>
              </a:rPr>
              <a:t> </a:t>
            </a:r>
            <a:r>
              <a:rPr lang="en-US" altLang="en-US" dirty="0" err="1">
                <a:latin typeface="Times New Roman" panose="02020603050405020304" pitchFamily="18" charset="0"/>
              </a:rPr>
              <a:t>Người</a:t>
            </a:r>
            <a:r>
              <a:rPr lang="en-US" altLang="en-US" dirty="0">
                <a:latin typeface="Times New Roman" panose="02020603050405020304" pitchFamily="18" charset="0"/>
              </a:rPr>
              <a:t> </a:t>
            </a:r>
            <a:r>
              <a:rPr lang="en-US" altLang="en-US" dirty="0" err="1">
                <a:latin typeface="Times New Roman" panose="02020603050405020304" pitchFamily="18" charset="0"/>
              </a:rPr>
              <a:t>phụ</a:t>
            </a:r>
            <a:endParaRPr lang="en-US" altLang="en-US" dirty="0">
              <a:latin typeface="Times New Roman" panose="02020603050405020304" pitchFamily="18" charset="0"/>
            </a:endParaRPr>
          </a:p>
          <a:p>
            <a:pPr eaLnBrk="1" hangingPunct="1">
              <a:lnSpc>
                <a:spcPct val="90000"/>
              </a:lnSpc>
              <a:buFontTx/>
              <a:buNone/>
            </a:pPr>
            <a:r>
              <a:rPr lang="en-US" altLang="en-US" dirty="0" err="1">
                <a:latin typeface="Times New Roman" panose="02020603050405020304" pitchFamily="18" charset="0"/>
              </a:rPr>
              <a:t>nữ</a:t>
            </a:r>
            <a:r>
              <a:rPr lang="en-US" altLang="en-US" dirty="0">
                <a:latin typeface="Times New Roman" panose="02020603050405020304" pitchFamily="18" charset="0"/>
              </a:rPr>
              <a:t> qua </a:t>
            </a:r>
            <a:r>
              <a:rPr lang="en-US" altLang="en-US" dirty="0" err="1">
                <a:latin typeface="Times New Roman" panose="02020603050405020304" pitchFamily="18" charset="0"/>
              </a:rPr>
              <a:t>các</a:t>
            </a:r>
            <a:r>
              <a:rPr lang="en-US" altLang="en-US" dirty="0">
                <a:latin typeface="Times New Roman" panose="02020603050405020304" pitchFamily="18" charset="0"/>
              </a:rPr>
              <a:t> </a:t>
            </a:r>
            <a:r>
              <a:rPr lang="en-US" altLang="en-US" dirty="0" err="1">
                <a:latin typeface="Times New Roman" panose="02020603050405020304" pitchFamily="18" charset="0"/>
              </a:rPr>
              <a:t>văn</a:t>
            </a:r>
            <a:r>
              <a:rPr lang="en-US" altLang="en-US" dirty="0">
                <a:latin typeface="Times New Roman" panose="02020603050405020304" pitchFamily="18" charset="0"/>
              </a:rPr>
              <a:t> </a:t>
            </a:r>
            <a:r>
              <a:rPr lang="en-US" altLang="en-US" dirty="0" err="1">
                <a:latin typeface="Times New Roman" panose="02020603050405020304" pitchFamily="18" charset="0"/>
              </a:rPr>
              <a:t>bản</a:t>
            </a:r>
            <a:r>
              <a:rPr lang="en-US" altLang="en-US" dirty="0">
                <a:latin typeface="Times New Roman" panose="02020603050405020304" pitchFamily="18" charset="0"/>
              </a:rPr>
              <a:t> </a:t>
            </a:r>
            <a:r>
              <a:rPr lang="en-US" altLang="en-US" dirty="0" err="1">
                <a:latin typeface="Times New Roman" panose="02020603050405020304" pitchFamily="18" charset="0"/>
              </a:rPr>
              <a:t>đã</a:t>
            </a:r>
            <a:r>
              <a:rPr lang="en-US" altLang="en-US" dirty="0">
                <a:latin typeface="Times New Roman" panose="02020603050405020304" pitchFamily="18" charset="0"/>
              </a:rPr>
              <a:t> </a:t>
            </a:r>
            <a:r>
              <a:rPr lang="en-US" altLang="en-US" dirty="0" err="1">
                <a:latin typeface="Times New Roman" panose="02020603050405020304" pitchFamily="18" charset="0"/>
              </a:rPr>
              <a:t>học</a:t>
            </a:r>
            <a:r>
              <a:rPr lang="en-US" altLang="en-US" dirty="0">
                <a:latin typeface="Times New Roman" panose="02020603050405020304" pitchFamily="18" charset="0"/>
              </a:rPr>
              <a:t>: ("</a:t>
            </a:r>
            <a:r>
              <a:rPr lang="en-US" altLang="en-US" dirty="0" err="1">
                <a:latin typeface="Times New Roman" panose="02020603050405020304" pitchFamily="18" charset="0"/>
              </a:rPr>
              <a:t>Chuyện</a:t>
            </a:r>
            <a:r>
              <a:rPr lang="en-US" altLang="en-US" dirty="0">
                <a:latin typeface="Times New Roman" panose="02020603050405020304" pitchFamily="18" charset="0"/>
              </a:rPr>
              <a:t> </a:t>
            </a:r>
            <a:r>
              <a:rPr lang="en-US" altLang="en-US" dirty="0" err="1">
                <a:latin typeface="Times New Roman" panose="02020603050405020304" pitchFamily="18" charset="0"/>
              </a:rPr>
              <a:t>người</a:t>
            </a:r>
            <a:r>
              <a:rPr lang="en-US" altLang="en-US" dirty="0">
                <a:latin typeface="Times New Roman" panose="02020603050405020304" pitchFamily="18" charset="0"/>
              </a:rPr>
              <a:t> con </a:t>
            </a:r>
            <a:r>
              <a:rPr lang="en-US" altLang="en-US" dirty="0" err="1">
                <a:latin typeface="Times New Roman" panose="02020603050405020304" pitchFamily="18" charset="0"/>
              </a:rPr>
              <a:t>gái</a:t>
            </a:r>
            <a:r>
              <a:rPr lang="en-US" altLang="en-US" dirty="0">
                <a:latin typeface="Times New Roman" panose="02020603050405020304" pitchFamily="18" charset="0"/>
              </a:rPr>
              <a:t> Nam</a:t>
            </a:r>
          </a:p>
          <a:p>
            <a:pPr eaLnBrk="1" hangingPunct="1">
              <a:lnSpc>
                <a:spcPct val="90000"/>
              </a:lnSpc>
              <a:buFontTx/>
              <a:buNone/>
            </a:pPr>
            <a:r>
              <a:rPr lang="en-US" altLang="en-US" dirty="0" err="1">
                <a:latin typeface="Times New Roman" panose="02020603050405020304" pitchFamily="18" charset="0"/>
              </a:rPr>
              <a:t>Xương</a:t>
            </a:r>
            <a:r>
              <a:rPr lang="en-US" altLang="en-US" dirty="0">
                <a:latin typeface="Times New Roman" panose="02020603050405020304" pitchFamily="18" charset="0"/>
              </a:rPr>
              <a:t>" </a:t>
            </a:r>
            <a:r>
              <a:rPr lang="en-US" altLang="en-US" dirty="0" err="1">
                <a:latin typeface="Times New Roman" panose="02020603050405020304" pitchFamily="18" charset="0"/>
              </a:rPr>
              <a:t>và</a:t>
            </a:r>
            <a:r>
              <a:rPr lang="en-US" altLang="en-US" dirty="0">
                <a:latin typeface="Times New Roman" panose="02020603050405020304" pitchFamily="18" charset="0"/>
              </a:rPr>
              <a:t> </a:t>
            </a:r>
            <a:r>
              <a:rPr lang="en-US" altLang="en-US" dirty="0" err="1">
                <a:latin typeface="Times New Roman" panose="02020603050405020304" pitchFamily="18" charset="0"/>
              </a:rPr>
              <a:t>các</a:t>
            </a:r>
            <a:r>
              <a:rPr lang="en-US" altLang="en-US" dirty="0">
                <a:latin typeface="Times New Roman" panose="02020603050405020304" pitchFamily="18" charset="0"/>
              </a:rPr>
              <a:t> </a:t>
            </a:r>
            <a:r>
              <a:rPr lang="en-US" altLang="en-US" dirty="0" err="1">
                <a:latin typeface="Times New Roman" panose="02020603050405020304" pitchFamily="18" charset="0"/>
              </a:rPr>
              <a:t>đoạn</a:t>
            </a:r>
            <a:r>
              <a:rPr lang="en-US" altLang="en-US" dirty="0">
                <a:latin typeface="Times New Roman" panose="02020603050405020304" pitchFamily="18" charset="0"/>
              </a:rPr>
              <a:t> </a:t>
            </a:r>
            <a:r>
              <a:rPr lang="en-US" altLang="en-US" dirty="0" err="1">
                <a:latin typeface="Times New Roman" panose="02020603050405020304" pitchFamily="18" charset="0"/>
              </a:rPr>
              <a:t>trích</a:t>
            </a:r>
            <a:r>
              <a:rPr lang="en-US" altLang="en-US" dirty="0">
                <a:latin typeface="Times New Roman" panose="02020603050405020304" pitchFamily="18" charset="0"/>
              </a:rPr>
              <a:t> "</a:t>
            </a:r>
            <a:r>
              <a:rPr lang="en-US" altLang="en-US" dirty="0" err="1">
                <a:latin typeface="Times New Roman" panose="02020603050405020304" pitchFamily="18" charset="0"/>
              </a:rPr>
              <a:t>Truyện</a:t>
            </a:r>
            <a:r>
              <a:rPr lang="en-US" altLang="en-US" dirty="0">
                <a:latin typeface="Times New Roman" panose="02020603050405020304" pitchFamily="18" charset="0"/>
              </a:rPr>
              <a:t> </a:t>
            </a:r>
            <a:r>
              <a:rPr lang="en-US" altLang="en-US" dirty="0" err="1">
                <a:latin typeface="Times New Roman" panose="02020603050405020304" pitchFamily="18" charset="0"/>
              </a:rPr>
              <a:t>Kiều</a:t>
            </a:r>
            <a:r>
              <a:rPr lang="en-US" altLang="en-US" dirty="0">
                <a:latin typeface="Times New Roman" panose="02020603050405020304" pitchFamily="18" charset="0"/>
              </a:rPr>
              <a:t>").</a:t>
            </a:r>
          </a:p>
        </p:txBody>
      </p:sp>
      <p:sp>
        <p:nvSpPr>
          <p:cNvPr id="211972" name="Rectangle 4"/>
          <p:cNvSpPr>
            <a:spLocks noChangeArrowheads="1"/>
          </p:cNvSpPr>
          <p:nvPr/>
        </p:nvSpPr>
        <p:spPr bwMode="auto">
          <a:xfrm>
            <a:off x="731521" y="1925638"/>
            <a:ext cx="10522634"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Char char="-"/>
              <a:tabLst/>
              <a:defRPr/>
            </a:pP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Vẻ</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đẹp</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của</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người</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phụ</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nữ</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Họ</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có</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vẻ</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đẹp</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toàn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diện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từ</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nhan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sắc</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tâm</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hồn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phẩm</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chất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Về</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nhan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sắc</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tài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năng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TVân,TKiều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VNương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Về</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tâm</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hồn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phẩm</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chất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đảm</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đang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tháo</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vát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hiếu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thảo</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thủy</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chung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son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sắt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giàu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đức</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hi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sinh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và</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vị</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tha</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khát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vọng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hạnh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phúc</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tình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yêu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chân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chính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 TK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và</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VN)</a:t>
            </a:r>
          </a:p>
        </p:txBody>
      </p:sp>
      <p:sp>
        <p:nvSpPr>
          <p:cNvPr id="211973" name="Rectangle 5"/>
          <p:cNvSpPr>
            <a:spLocks noChangeArrowheads="1"/>
          </p:cNvSpPr>
          <p:nvPr/>
        </p:nvSpPr>
        <p:spPr bwMode="auto">
          <a:xfrm>
            <a:off x="731521" y="4579938"/>
            <a:ext cx="1052263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Số</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phận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của</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người</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phụ</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nữ</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bị</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kịch</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đau</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khổ</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oan</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khuất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số</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phận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của</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Vũ</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Nương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bi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kịch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điển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hình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của</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người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phụ</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nữ</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nhân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vật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Thúy</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Kiều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hội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đủ</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đau</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khổ</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của</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người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phụ</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nữ</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trong</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xã</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hội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xưa</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mà</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hai</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bi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kịch</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lớn</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nhất</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chemeClr val="tx1"/>
                </a:solidFill>
                <a:effectLst/>
                <a:uLnTx/>
                <a:uFillTx/>
                <a:latin typeface="Times New Roman" panose="02020603050405020304" pitchFamily="18" charset="0"/>
              </a:rPr>
              <a:t>là</a:t>
            </a:r>
            <a:r>
              <a:rPr kumimoji="0" lang="en-US" altLang="en-US" sz="2800" b="0"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bi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kịch</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tình</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yêu</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tan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vỡ</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và</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bi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kịch</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nhân</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phẩm</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bị</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chà</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chemeClr val="tx1"/>
                </a:solidFill>
                <a:effectLst/>
                <a:uLnTx/>
                <a:uFillTx/>
                <a:latin typeface="Times New Roman" panose="02020603050405020304" pitchFamily="18" charset="0"/>
              </a:rPr>
              <a:t>đạp</a:t>
            </a:r>
            <a:r>
              <a:rPr kumimoji="0" lang="en-US" altLang="en-US" sz="2800" b="1" i="0" u="none" strike="noStrike" kern="0" cap="none" spc="0" normalizeH="0" baseline="0" noProof="0" dirty="0">
                <a:ln>
                  <a:noFill/>
                </a:ln>
                <a:solidFill>
                  <a:schemeClr val="tx1"/>
                </a:solidFill>
                <a:effectLst/>
                <a:uLnTx/>
                <a:uFillTx/>
                <a:latin typeface="Times New Roman" panose="02020603050405020304" pitchFamily="18" charset="0"/>
              </a:rPr>
              <a:t>).</a:t>
            </a:r>
          </a:p>
        </p:txBody>
      </p:sp>
    </p:spTree>
    <p:extLst>
      <p:ext uri="{BB962C8B-B14F-4D97-AF65-F5344CB8AC3E}">
        <p14:creationId xmlns:p14="http://schemas.microsoft.com/office/powerpoint/2010/main" val="4208029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diamond(in)">
                                      <p:cBhvr>
                                        <p:cTn id="7" dur="2000"/>
                                        <p:tgtEl>
                                          <p:spTgt spid="211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diamond(in)">
                                      <p:cBhvr>
                                        <p:cTn id="12" dur="2000"/>
                                        <p:tgtEl>
                                          <p:spTgt spid="211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diamond(in)">
                                      <p:cBhvr>
                                        <p:cTn id="17" dur="2000"/>
                                        <p:tgtEl>
                                          <p:spTgt spid="2119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11972"/>
                                        </p:tgtEl>
                                        <p:attrNameLst>
                                          <p:attrName>style.visibility</p:attrName>
                                        </p:attrNameLst>
                                      </p:cBhvr>
                                      <p:to>
                                        <p:strVal val="visible"/>
                                      </p:to>
                                    </p:set>
                                    <p:animEffect transition="in" filter="diamond(in)">
                                      <p:cBhvr>
                                        <p:cTn id="22" dur="2000"/>
                                        <p:tgtEl>
                                          <p:spTgt spid="2119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1973"/>
                                        </p:tgtEl>
                                        <p:attrNameLst>
                                          <p:attrName>style.visibility</p:attrName>
                                        </p:attrNameLst>
                                      </p:cBhvr>
                                      <p:to>
                                        <p:strVal val="visible"/>
                                      </p:to>
                                    </p:set>
                                    <p:animEffect transition="in" filter="diamond(in)">
                                      <p:cBhvr>
                                        <p:cTn id="27" dur="2000"/>
                                        <p:tgtEl>
                                          <p:spTgt spid="21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P spid="211972" grpId="0"/>
      <p:bldP spid="21197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2995</Words>
  <Application>Microsoft Office PowerPoint</Application>
  <PresentationFormat>Widescreen</PresentationFormat>
  <Paragraphs>350</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.VnHelvetIns</vt:lpstr>
      <vt:lpstr>Arial</vt:lpstr>
      <vt:lpstr>Calibri</vt:lpstr>
      <vt:lpstr>Calibri Light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Các nhóm trình bày thảo luận</vt:lpstr>
      <vt:lpstr>PowerPoint Presentation</vt:lpstr>
      <vt:lpstr>Nhóm 2: Nghệ thuật đặc sắc trong các đoạn trích“Truyện Kiều” của Nguyễn Du mà em đã học, ví dụ minh chứng?</vt:lpstr>
      <vt:lpstr>PowerPoint Presentation</vt:lpstr>
      <vt:lpstr>PowerPoint Presentation</vt:lpstr>
      <vt:lpstr>Nhóm 2: Cảm nhận  về bộ mặt của giai cấp thống trị PK qua các TPVHTĐVN lớp 9 đã học.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Đố nhanh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50</cp:revision>
  <dcterms:created xsi:type="dcterms:W3CDTF">2021-10-13T07:29:20Z</dcterms:created>
  <dcterms:modified xsi:type="dcterms:W3CDTF">2023-11-03T15:10:14Z</dcterms:modified>
</cp:coreProperties>
</file>