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8" r:id="rId2"/>
    <p:sldId id="259" r:id="rId3"/>
    <p:sldId id="327" r:id="rId4"/>
    <p:sldId id="331" r:id="rId5"/>
    <p:sldId id="330" r:id="rId6"/>
    <p:sldId id="329" r:id="rId7"/>
    <p:sldId id="336" r:id="rId8"/>
    <p:sldId id="350" r:id="rId9"/>
    <p:sldId id="351" r:id="rId10"/>
    <p:sldId id="355" r:id="rId11"/>
    <p:sldId id="324" r:id="rId12"/>
    <p:sldId id="334" r:id="rId13"/>
    <p:sldId id="352" r:id="rId14"/>
    <p:sldId id="333" r:id="rId15"/>
    <p:sldId id="339" r:id="rId16"/>
    <p:sldId id="353" r:id="rId17"/>
    <p:sldId id="338" r:id="rId18"/>
    <p:sldId id="354" r:id="rId19"/>
    <p:sldId id="343" r:id="rId20"/>
    <p:sldId id="342" r:id="rId21"/>
    <p:sldId id="341" r:id="rId22"/>
    <p:sldId id="347" r:id="rId23"/>
    <p:sldId id="346" r:id="rId24"/>
    <p:sldId id="315" r:id="rId25"/>
    <p:sldId id="316" r:id="rId26"/>
    <p:sldId id="317" r:id="rId27"/>
    <p:sldId id="318" r:id="rId28"/>
    <p:sldId id="319" r:id="rId29"/>
    <p:sldId id="320" r:id="rId30"/>
    <p:sldId id="321" r:id="rId31"/>
    <p:sldId id="349"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354E2D-45A4-49EF-8DE8-E7ED123E5451}" type="datetimeFigureOut">
              <a:rPr lang="en-US" smtClean="0"/>
              <a:t>03/11/2023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7B540F-4F2F-42B2-96C9-412F2E1E5482}" type="slidenum">
              <a:rPr lang="en-US" smtClean="0"/>
              <a:t>‹#›</a:t>
            </a:fld>
            <a:endParaRPr lang="en-US"/>
          </a:p>
        </p:txBody>
      </p:sp>
    </p:spTree>
    <p:extLst>
      <p:ext uri="{BB962C8B-B14F-4D97-AF65-F5344CB8AC3E}">
        <p14:creationId xmlns:p14="http://schemas.microsoft.com/office/powerpoint/2010/main" val="2019500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F8E44FB-C89E-43BE-8F90-96485E8F7110}" type="datetimeFigureOut">
              <a:rPr lang="en-US" smtClean="0"/>
              <a:t>03/11/2023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24979E-C729-4CA9-B28C-95F970026EBB}" type="slidenum">
              <a:rPr lang="en-US" smtClean="0"/>
              <a:t>‹#›</a:t>
            </a:fld>
            <a:endParaRPr lang="en-US"/>
          </a:p>
        </p:txBody>
      </p:sp>
    </p:spTree>
    <p:extLst>
      <p:ext uri="{BB962C8B-B14F-4D97-AF65-F5344CB8AC3E}">
        <p14:creationId xmlns:p14="http://schemas.microsoft.com/office/powerpoint/2010/main" val="30063554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F8E44FB-C89E-43BE-8F90-96485E8F7110}" type="datetimeFigureOut">
              <a:rPr lang="en-US" smtClean="0"/>
              <a:t>03/11/2023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24979E-C729-4CA9-B28C-95F970026EBB}" type="slidenum">
              <a:rPr lang="en-US" smtClean="0"/>
              <a:t>‹#›</a:t>
            </a:fld>
            <a:endParaRPr lang="en-US"/>
          </a:p>
        </p:txBody>
      </p:sp>
    </p:spTree>
    <p:extLst>
      <p:ext uri="{BB962C8B-B14F-4D97-AF65-F5344CB8AC3E}">
        <p14:creationId xmlns:p14="http://schemas.microsoft.com/office/powerpoint/2010/main" val="1784490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F8E44FB-C89E-43BE-8F90-96485E8F7110}" type="datetimeFigureOut">
              <a:rPr lang="en-US" smtClean="0"/>
              <a:t>03/11/2023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24979E-C729-4CA9-B28C-95F970026EBB}" type="slidenum">
              <a:rPr lang="en-US" smtClean="0"/>
              <a:t>‹#›</a:t>
            </a:fld>
            <a:endParaRPr lang="en-US"/>
          </a:p>
        </p:txBody>
      </p:sp>
    </p:spTree>
    <p:extLst>
      <p:ext uri="{BB962C8B-B14F-4D97-AF65-F5344CB8AC3E}">
        <p14:creationId xmlns:p14="http://schemas.microsoft.com/office/powerpoint/2010/main" val="4228384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F8E44FB-C89E-43BE-8F90-96485E8F7110}" type="datetimeFigureOut">
              <a:rPr lang="en-US" smtClean="0"/>
              <a:t>03/11/2023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24979E-C729-4CA9-B28C-95F970026EBB}" type="slidenum">
              <a:rPr lang="en-US" smtClean="0"/>
              <a:t>‹#›</a:t>
            </a:fld>
            <a:endParaRPr lang="en-US"/>
          </a:p>
        </p:txBody>
      </p:sp>
    </p:spTree>
    <p:extLst>
      <p:ext uri="{BB962C8B-B14F-4D97-AF65-F5344CB8AC3E}">
        <p14:creationId xmlns:p14="http://schemas.microsoft.com/office/powerpoint/2010/main" val="2606828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F8E44FB-C89E-43BE-8F90-96485E8F7110}" type="datetimeFigureOut">
              <a:rPr lang="en-US" smtClean="0"/>
              <a:t>03/11/2023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24979E-C729-4CA9-B28C-95F970026EBB}" type="slidenum">
              <a:rPr lang="en-US" smtClean="0"/>
              <a:t>‹#›</a:t>
            </a:fld>
            <a:endParaRPr lang="en-US"/>
          </a:p>
        </p:txBody>
      </p:sp>
    </p:spTree>
    <p:extLst>
      <p:ext uri="{BB962C8B-B14F-4D97-AF65-F5344CB8AC3E}">
        <p14:creationId xmlns:p14="http://schemas.microsoft.com/office/powerpoint/2010/main" val="766348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F8E44FB-C89E-43BE-8F90-96485E8F7110}" type="datetimeFigureOut">
              <a:rPr lang="en-US" smtClean="0"/>
              <a:t>03/11/2023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24979E-C729-4CA9-B28C-95F970026EBB}" type="slidenum">
              <a:rPr lang="en-US" smtClean="0"/>
              <a:t>‹#›</a:t>
            </a:fld>
            <a:endParaRPr lang="en-US"/>
          </a:p>
        </p:txBody>
      </p:sp>
    </p:spTree>
    <p:extLst>
      <p:ext uri="{BB962C8B-B14F-4D97-AF65-F5344CB8AC3E}">
        <p14:creationId xmlns:p14="http://schemas.microsoft.com/office/powerpoint/2010/main" val="2981254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F8E44FB-C89E-43BE-8F90-96485E8F7110}" type="datetimeFigureOut">
              <a:rPr lang="en-US" smtClean="0"/>
              <a:t>03/11/2023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24979E-C729-4CA9-B28C-95F970026EBB}" type="slidenum">
              <a:rPr lang="en-US" smtClean="0"/>
              <a:t>‹#›</a:t>
            </a:fld>
            <a:endParaRPr lang="en-US"/>
          </a:p>
        </p:txBody>
      </p:sp>
    </p:spTree>
    <p:extLst>
      <p:ext uri="{BB962C8B-B14F-4D97-AF65-F5344CB8AC3E}">
        <p14:creationId xmlns:p14="http://schemas.microsoft.com/office/powerpoint/2010/main" val="3002353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F8E44FB-C89E-43BE-8F90-96485E8F7110}" type="datetimeFigureOut">
              <a:rPr lang="en-US" smtClean="0"/>
              <a:t>03/11/2023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24979E-C729-4CA9-B28C-95F970026EBB}" type="slidenum">
              <a:rPr lang="en-US" smtClean="0"/>
              <a:t>‹#›</a:t>
            </a:fld>
            <a:endParaRPr lang="en-US"/>
          </a:p>
        </p:txBody>
      </p:sp>
    </p:spTree>
    <p:extLst>
      <p:ext uri="{BB962C8B-B14F-4D97-AF65-F5344CB8AC3E}">
        <p14:creationId xmlns:p14="http://schemas.microsoft.com/office/powerpoint/2010/main" val="2054701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8E44FB-C89E-43BE-8F90-96485E8F7110}" type="datetimeFigureOut">
              <a:rPr lang="en-US" smtClean="0"/>
              <a:t>03/11/2023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24979E-C729-4CA9-B28C-95F970026EBB}" type="slidenum">
              <a:rPr lang="en-US" smtClean="0"/>
              <a:t>‹#›</a:t>
            </a:fld>
            <a:endParaRPr lang="en-US"/>
          </a:p>
        </p:txBody>
      </p:sp>
    </p:spTree>
    <p:extLst>
      <p:ext uri="{BB962C8B-B14F-4D97-AF65-F5344CB8AC3E}">
        <p14:creationId xmlns:p14="http://schemas.microsoft.com/office/powerpoint/2010/main" val="3103434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F8E44FB-C89E-43BE-8F90-96485E8F7110}" type="datetimeFigureOut">
              <a:rPr lang="en-US" smtClean="0"/>
              <a:t>03/11/2023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24979E-C729-4CA9-B28C-95F970026EBB}" type="slidenum">
              <a:rPr lang="en-US" smtClean="0"/>
              <a:t>‹#›</a:t>
            </a:fld>
            <a:endParaRPr lang="en-US"/>
          </a:p>
        </p:txBody>
      </p:sp>
    </p:spTree>
    <p:extLst>
      <p:ext uri="{BB962C8B-B14F-4D97-AF65-F5344CB8AC3E}">
        <p14:creationId xmlns:p14="http://schemas.microsoft.com/office/powerpoint/2010/main" val="3815653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F8E44FB-C89E-43BE-8F90-96485E8F7110}" type="datetimeFigureOut">
              <a:rPr lang="en-US" smtClean="0"/>
              <a:t>03/11/2023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24979E-C729-4CA9-B28C-95F970026EBB}" type="slidenum">
              <a:rPr lang="en-US" smtClean="0"/>
              <a:t>‹#›</a:t>
            </a:fld>
            <a:endParaRPr lang="en-US"/>
          </a:p>
        </p:txBody>
      </p:sp>
    </p:spTree>
    <p:extLst>
      <p:ext uri="{BB962C8B-B14F-4D97-AF65-F5344CB8AC3E}">
        <p14:creationId xmlns:p14="http://schemas.microsoft.com/office/powerpoint/2010/main" val="2800007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8E44FB-C89E-43BE-8F90-96485E8F7110}" type="datetimeFigureOut">
              <a:rPr lang="en-US" smtClean="0"/>
              <a:t>03/11/2023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24979E-C729-4CA9-B28C-95F970026EBB}" type="slidenum">
              <a:rPr lang="en-US" smtClean="0"/>
              <a:t>‹#›</a:t>
            </a:fld>
            <a:endParaRPr lang="en-US"/>
          </a:p>
        </p:txBody>
      </p:sp>
    </p:spTree>
    <p:extLst>
      <p:ext uri="{BB962C8B-B14F-4D97-AF65-F5344CB8AC3E}">
        <p14:creationId xmlns:p14="http://schemas.microsoft.com/office/powerpoint/2010/main" val="8835545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3" descr="12ff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87575" y="5769552"/>
            <a:ext cx="8534400" cy="101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1709593" y="785635"/>
            <a:ext cx="9490364" cy="707886"/>
          </a:xfrm>
          <a:prstGeom prst="rect">
            <a:avLst/>
          </a:prstGeom>
          <a:noFill/>
        </p:spPr>
        <p:txBody>
          <a:bodyPr wrap="square" rtlCol="0">
            <a:spAutoFit/>
          </a:bodyPr>
          <a:lstStyle/>
          <a:p>
            <a:pPr algn="ctr"/>
            <a:r>
              <a:rPr lang="en-US" sz="4000" b="1" dirty="0">
                <a:solidFill>
                  <a:srgbClr val="FF0000"/>
                </a:solidFill>
                <a:latin typeface="Times New Roman" pitchFamily="18" charset="0"/>
                <a:cs typeface="Times New Roman" pitchFamily="18" charset="0"/>
              </a:rPr>
              <a:t>TRƯỜNG THCS THỊ TRẤN PHÚ HOÀ</a:t>
            </a:r>
            <a:endParaRPr lang="en-US" sz="4000" dirty="0">
              <a:solidFill>
                <a:srgbClr val="FF0000"/>
              </a:solidFill>
            </a:endParaRPr>
          </a:p>
        </p:txBody>
      </p:sp>
      <p:pic>
        <p:nvPicPr>
          <p:cNvPr id="4" name="Picture 3" descr="00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64873" y="1672251"/>
            <a:ext cx="6137563" cy="26912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4835237" y="4821381"/>
            <a:ext cx="3560618" cy="769441"/>
          </a:xfrm>
          <a:prstGeom prst="rect">
            <a:avLst/>
          </a:prstGeom>
          <a:noFill/>
        </p:spPr>
        <p:txBody>
          <a:bodyPr wrap="square" rtlCol="0">
            <a:spAutoFit/>
          </a:bodyPr>
          <a:lstStyle/>
          <a:p>
            <a:r>
              <a:rPr lang="en-US" sz="4400" b="1" dirty="0">
                <a:solidFill>
                  <a:srgbClr val="FF0000"/>
                </a:solidFill>
                <a:latin typeface="Times New Roman" pitchFamily="18" charset="0"/>
                <a:cs typeface="Times New Roman" pitchFamily="18" charset="0"/>
              </a:rPr>
              <a:t>NGỮ </a:t>
            </a:r>
            <a:r>
              <a:rPr lang="en-US" sz="4400" b="1">
                <a:solidFill>
                  <a:srgbClr val="FF0000"/>
                </a:solidFill>
                <a:latin typeface="Times New Roman" pitchFamily="18" charset="0"/>
                <a:cs typeface="Times New Roman" pitchFamily="18" charset="0"/>
              </a:rPr>
              <a:t>VĂN 9</a:t>
            </a:r>
            <a:endParaRPr lang="en-US" sz="4400" dirty="0"/>
          </a:p>
        </p:txBody>
      </p:sp>
    </p:spTree>
    <p:extLst>
      <p:ext uri="{BB962C8B-B14F-4D97-AF65-F5344CB8AC3E}">
        <p14:creationId xmlns:p14="http://schemas.microsoft.com/office/powerpoint/2010/main" val="30312921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Grp="1" noChangeArrowheads="1"/>
          </p:cNvSpPr>
          <p:nvPr>
            <p:ph type="title"/>
          </p:nvPr>
        </p:nvSpPr>
        <p:spPr>
          <a:xfrm>
            <a:off x="1524000" y="0"/>
            <a:ext cx="9144000" cy="1219200"/>
          </a:xfrm>
        </p:spPr>
        <p:txBody>
          <a:bodyPr/>
          <a:lstStyle/>
          <a:p>
            <a:pPr algn="l" eaLnBrk="1" hangingPunct="1"/>
            <a:r>
              <a:rPr lang="en-US" altLang="en-US" sz="2800" b="1" u="sng" dirty="0" err="1">
                <a:solidFill>
                  <a:srgbClr val="FF0000"/>
                </a:solidFill>
                <a:latin typeface="Times New Roman" panose="02020603050405020304" pitchFamily="18" charset="0"/>
              </a:rPr>
              <a:t>Nhóm</a:t>
            </a:r>
            <a:r>
              <a:rPr lang="en-US" altLang="en-US" sz="2800" b="1" u="sng" dirty="0">
                <a:solidFill>
                  <a:srgbClr val="FF0000"/>
                </a:solidFill>
                <a:latin typeface="Times New Roman" panose="02020603050405020304" pitchFamily="18" charset="0"/>
              </a:rPr>
              <a:t> 2:</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Nghệ</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thuật</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đặc</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sắc</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trong</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các</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đoạn</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trích“Truyện</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Kiều</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của</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Nguyễn</a:t>
            </a:r>
            <a:r>
              <a:rPr lang="en-US" altLang="en-US" sz="2800" dirty="0">
                <a:solidFill>
                  <a:srgbClr val="FF0000"/>
                </a:solidFill>
                <a:latin typeface="Times New Roman" panose="02020603050405020304" pitchFamily="18" charset="0"/>
              </a:rPr>
              <a:t> Du </a:t>
            </a:r>
            <a:r>
              <a:rPr lang="en-US" altLang="en-US" sz="2800" dirty="0" err="1">
                <a:solidFill>
                  <a:srgbClr val="FF0000"/>
                </a:solidFill>
                <a:latin typeface="Times New Roman" panose="02020603050405020304" pitchFamily="18" charset="0"/>
              </a:rPr>
              <a:t>mà</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em</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đã</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học</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ví</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dụ</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minh</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chứng</a:t>
            </a:r>
            <a:r>
              <a:rPr lang="en-US" altLang="en-US" sz="2800" dirty="0">
                <a:solidFill>
                  <a:srgbClr val="FF0000"/>
                </a:solidFill>
                <a:latin typeface="Times New Roman" panose="02020603050405020304" pitchFamily="18" charset="0"/>
              </a:rPr>
              <a:t>?</a:t>
            </a:r>
          </a:p>
        </p:txBody>
      </p:sp>
      <p:sp>
        <p:nvSpPr>
          <p:cNvPr id="216067" name="Rectangle 3"/>
          <p:cNvSpPr>
            <a:spLocks noGrp="1" noChangeArrowheads="1"/>
          </p:cNvSpPr>
          <p:nvPr>
            <p:ph type="body" idx="1"/>
          </p:nvPr>
        </p:nvSpPr>
        <p:spPr>
          <a:xfrm>
            <a:off x="1524000" y="1219200"/>
            <a:ext cx="9144000" cy="5638800"/>
          </a:xfrm>
        </p:spPr>
        <p:txBody>
          <a:bodyPr/>
          <a:lstStyle/>
          <a:p>
            <a:pPr eaLnBrk="1" hangingPunct="1">
              <a:lnSpc>
                <a:spcPct val="90000"/>
              </a:lnSpc>
              <a:buFontTx/>
              <a:buNone/>
            </a:pPr>
            <a:r>
              <a:rPr lang="en-US" altLang="en-US"/>
              <a:t>+ </a:t>
            </a:r>
            <a:r>
              <a:rPr lang="en-US" altLang="en-US" u="sng"/>
              <a:t>Bút pháp ước lệ</a:t>
            </a:r>
            <a:r>
              <a:rPr lang="en-US" altLang="en-US"/>
              <a:t>: Lấy hình ảnh đẹp trong thiên nhiên như mây, tuyết, trăng, hoa... làm qui ước để tả vẻ đẹp của con người.</a:t>
            </a:r>
          </a:p>
          <a:p>
            <a:pPr algn="ctr" eaLnBrk="1" hangingPunct="1">
              <a:lnSpc>
                <a:spcPct val="90000"/>
              </a:lnSpc>
              <a:buFontTx/>
              <a:buNone/>
            </a:pPr>
            <a:r>
              <a:rPr lang="en-US" altLang="en-US"/>
              <a:t>Mai cốt cách tuyết tinh thần</a:t>
            </a:r>
          </a:p>
          <a:p>
            <a:pPr algn="ctr" eaLnBrk="1" hangingPunct="1">
              <a:lnSpc>
                <a:spcPct val="90000"/>
              </a:lnSpc>
              <a:buFontTx/>
              <a:buNone/>
            </a:pPr>
            <a:r>
              <a:rPr lang="en-US" altLang="en-US"/>
              <a:t>Khuôn trăng đầy đặn nét ngài nở nang</a:t>
            </a:r>
          </a:p>
          <a:p>
            <a:pPr algn="ctr" eaLnBrk="1" hangingPunct="1">
              <a:lnSpc>
                <a:spcPct val="90000"/>
              </a:lnSpc>
              <a:buFontTx/>
              <a:buNone/>
            </a:pPr>
            <a:r>
              <a:rPr lang="en-US" altLang="en-US"/>
              <a:t>Làn thu thủy nét xuân sơn</a:t>
            </a:r>
          </a:p>
          <a:p>
            <a:pPr eaLnBrk="1" hangingPunct="1">
              <a:lnSpc>
                <a:spcPct val="90000"/>
              </a:lnSpc>
              <a:buFontTx/>
              <a:buNone/>
            </a:pPr>
            <a:r>
              <a:rPr lang="en-US" altLang="en-US"/>
              <a:t>+ </a:t>
            </a:r>
            <a:r>
              <a:rPr lang="en-US" altLang="en-US" u="sng"/>
              <a:t>Tả cảnh ngụ tình</a:t>
            </a:r>
            <a:r>
              <a:rPr lang="en-US" altLang="en-US"/>
              <a:t>: Mượn việc tả thiên nhiên để miêu tả tình cảm con người, cảnh thiên nhiên chỉ là phương tiện còn tâm trạng con người là mục đích miêu tả. </a:t>
            </a:r>
          </a:p>
          <a:p>
            <a:pPr algn="ctr" eaLnBrk="1" hangingPunct="1">
              <a:lnSpc>
                <a:spcPct val="90000"/>
              </a:lnSpc>
              <a:buFontTx/>
              <a:buNone/>
            </a:pPr>
            <a:r>
              <a:rPr lang="en-US" altLang="en-US"/>
              <a:t>“Buồn trông cửa bể chiều hôm </a:t>
            </a:r>
          </a:p>
          <a:p>
            <a:pPr algn="ctr" eaLnBrk="1" hangingPunct="1">
              <a:lnSpc>
                <a:spcPct val="90000"/>
              </a:lnSpc>
              <a:buFontTx/>
              <a:buNone/>
            </a:pPr>
            <a:r>
              <a:rPr lang="en-US" altLang="en-US"/>
              <a:t>…….</a:t>
            </a:r>
          </a:p>
          <a:p>
            <a:pPr algn="ctr" eaLnBrk="1" hangingPunct="1">
              <a:lnSpc>
                <a:spcPct val="90000"/>
              </a:lnSpc>
              <a:buFontTx/>
              <a:buNone/>
            </a:pPr>
            <a:r>
              <a:rPr lang="en-US" altLang="en-US"/>
              <a:t>Ầm ầm tiếng sóng kêu quanh ghế ngồi”</a:t>
            </a:r>
          </a:p>
        </p:txBody>
      </p:sp>
    </p:spTree>
    <p:extLst>
      <p:ext uri="{BB962C8B-B14F-4D97-AF65-F5344CB8AC3E}">
        <p14:creationId xmlns:p14="http://schemas.microsoft.com/office/powerpoint/2010/main" val="12114190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16066"/>
                                        </p:tgtEl>
                                        <p:attrNameLst>
                                          <p:attrName>style.visibility</p:attrName>
                                        </p:attrNameLst>
                                      </p:cBhvr>
                                      <p:to>
                                        <p:strVal val="visible"/>
                                      </p:to>
                                    </p:set>
                                    <p:animEffect transition="in" filter="diamond(in)">
                                      <p:cBhvr>
                                        <p:cTn id="7" dur="2000"/>
                                        <p:tgtEl>
                                          <p:spTgt spid="21606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216067">
                                            <p:txEl>
                                              <p:pRg st="0" end="0"/>
                                            </p:txEl>
                                          </p:spTgt>
                                        </p:tgtEl>
                                        <p:attrNameLst>
                                          <p:attrName>style.visibility</p:attrName>
                                        </p:attrNameLst>
                                      </p:cBhvr>
                                      <p:to>
                                        <p:strVal val="visible"/>
                                      </p:to>
                                    </p:set>
                                    <p:animEffect transition="in" filter="diamond(in)">
                                      <p:cBhvr>
                                        <p:cTn id="12" dur="2000"/>
                                        <p:tgtEl>
                                          <p:spTgt spid="21606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216067">
                                            <p:txEl>
                                              <p:pRg st="1" end="1"/>
                                            </p:txEl>
                                          </p:spTgt>
                                        </p:tgtEl>
                                        <p:attrNameLst>
                                          <p:attrName>style.visibility</p:attrName>
                                        </p:attrNameLst>
                                      </p:cBhvr>
                                      <p:to>
                                        <p:strVal val="visible"/>
                                      </p:to>
                                    </p:set>
                                    <p:animEffect transition="in" filter="diamond(in)">
                                      <p:cBhvr>
                                        <p:cTn id="17" dur="2000"/>
                                        <p:tgtEl>
                                          <p:spTgt spid="21606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216067">
                                            <p:txEl>
                                              <p:pRg st="2" end="2"/>
                                            </p:txEl>
                                          </p:spTgt>
                                        </p:tgtEl>
                                        <p:attrNameLst>
                                          <p:attrName>style.visibility</p:attrName>
                                        </p:attrNameLst>
                                      </p:cBhvr>
                                      <p:to>
                                        <p:strVal val="visible"/>
                                      </p:to>
                                    </p:set>
                                    <p:animEffect transition="in" filter="diamond(in)">
                                      <p:cBhvr>
                                        <p:cTn id="22" dur="2000"/>
                                        <p:tgtEl>
                                          <p:spTgt spid="216067">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216067">
                                            <p:txEl>
                                              <p:pRg st="3" end="3"/>
                                            </p:txEl>
                                          </p:spTgt>
                                        </p:tgtEl>
                                        <p:attrNameLst>
                                          <p:attrName>style.visibility</p:attrName>
                                        </p:attrNameLst>
                                      </p:cBhvr>
                                      <p:to>
                                        <p:strVal val="visible"/>
                                      </p:to>
                                    </p:set>
                                    <p:animEffect transition="in" filter="diamond(in)">
                                      <p:cBhvr>
                                        <p:cTn id="27" dur="2000"/>
                                        <p:tgtEl>
                                          <p:spTgt spid="216067">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216067">
                                            <p:txEl>
                                              <p:pRg st="4" end="4"/>
                                            </p:txEl>
                                          </p:spTgt>
                                        </p:tgtEl>
                                        <p:attrNameLst>
                                          <p:attrName>style.visibility</p:attrName>
                                        </p:attrNameLst>
                                      </p:cBhvr>
                                      <p:to>
                                        <p:strVal val="visible"/>
                                      </p:to>
                                    </p:set>
                                    <p:animEffect transition="in" filter="diamond(in)">
                                      <p:cBhvr>
                                        <p:cTn id="32" dur="2000"/>
                                        <p:tgtEl>
                                          <p:spTgt spid="216067">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216067">
                                            <p:txEl>
                                              <p:pRg st="5" end="5"/>
                                            </p:txEl>
                                          </p:spTgt>
                                        </p:tgtEl>
                                        <p:attrNameLst>
                                          <p:attrName>style.visibility</p:attrName>
                                        </p:attrNameLst>
                                      </p:cBhvr>
                                      <p:to>
                                        <p:strVal val="visible"/>
                                      </p:to>
                                    </p:set>
                                    <p:animEffect transition="in" filter="diamond(in)">
                                      <p:cBhvr>
                                        <p:cTn id="37" dur="2000"/>
                                        <p:tgtEl>
                                          <p:spTgt spid="216067">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8" presetClass="entr" presetSubtype="16" fill="hold" grpId="0" nodeType="clickEffect">
                                  <p:stCondLst>
                                    <p:cond delay="0"/>
                                  </p:stCondLst>
                                  <p:childTnLst>
                                    <p:set>
                                      <p:cBhvr>
                                        <p:cTn id="41" dur="1" fill="hold">
                                          <p:stCondLst>
                                            <p:cond delay="0"/>
                                          </p:stCondLst>
                                        </p:cTn>
                                        <p:tgtEl>
                                          <p:spTgt spid="216067">
                                            <p:txEl>
                                              <p:pRg st="6" end="6"/>
                                            </p:txEl>
                                          </p:spTgt>
                                        </p:tgtEl>
                                        <p:attrNameLst>
                                          <p:attrName>style.visibility</p:attrName>
                                        </p:attrNameLst>
                                      </p:cBhvr>
                                      <p:to>
                                        <p:strVal val="visible"/>
                                      </p:to>
                                    </p:set>
                                    <p:animEffect transition="in" filter="diamond(in)">
                                      <p:cBhvr>
                                        <p:cTn id="42" dur="2000"/>
                                        <p:tgtEl>
                                          <p:spTgt spid="216067">
                                            <p:txEl>
                                              <p:pRg st="6" end="6"/>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8" presetClass="entr" presetSubtype="16" fill="hold" grpId="0" nodeType="clickEffect">
                                  <p:stCondLst>
                                    <p:cond delay="0"/>
                                  </p:stCondLst>
                                  <p:childTnLst>
                                    <p:set>
                                      <p:cBhvr>
                                        <p:cTn id="46" dur="1" fill="hold">
                                          <p:stCondLst>
                                            <p:cond delay="0"/>
                                          </p:stCondLst>
                                        </p:cTn>
                                        <p:tgtEl>
                                          <p:spTgt spid="216067">
                                            <p:txEl>
                                              <p:pRg st="7" end="7"/>
                                            </p:txEl>
                                          </p:spTgt>
                                        </p:tgtEl>
                                        <p:attrNameLst>
                                          <p:attrName>style.visibility</p:attrName>
                                        </p:attrNameLst>
                                      </p:cBhvr>
                                      <p:to>
                                        <p:strVal val="visible"/>
                                      </p:to>
                                    </p:set>
                                    <p:animEffect transition="in" filter="diamond(in)">
                                      <p:cBhvr>
                                        <p:cTn id="47" dur="2000"/>
                                        <p:tgtEl>
                                          <p:spTgt spid="21606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6066" grpId="0"/>
      <p:bldP spid="21606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886691"/>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a:solidFill>
                  <a:schemeClr val="bg1"/>
                </a:solidFill>
                <a:latin typeface="Times New Roman" panose="02020603050405020304" pitchFamily="18" charset="0"/>
                <a:cs typeface="Times New Roman" panose="02020603050405020304" pitchFamily="18" charset="0"/>
              </a:rPr>
              <a:t>Tiết</a:t>
            </a:r>
            <a:r>
              <a:rPr lang="en-US" sz="2800" b="1" dirty="0">
                <a:solidFill>
                  <a:schemeClr val="bg1"/>
                </a:solidFill>
                <a:latin typeface="Times New Roman" panose="02020603050405020304" pitchFamily="18" charset="0"/>
                <a:cs typeface="Times New Roman" panose="02020603050405020304" pitchFamily="18" charset="0"/>
              </a:rPr>
              <a:t>: 38-40         ÔN TẬP TRUYỆN TRUNG ĐẠI VIỆT NAM                     </a:t>
            </a:r>
          </a:p>
        </p:txBody>
      </p:sp>
      <p:sp>
        <p:nvSpPr>
          <p:cNvPr id="4" name="Rectangle 3"/>
          <p:cNvSpPr/>
          <p:nvPr/>
        </p:nvSpPr>
        <p:spPr>
          <a:xfrm>
            <a:off x="474449" y="886691"/>
            <a:ext cx="6411260" cy="830997"/>
          </a:xfrm>
          <a:prstGeom prst="rect">
            <a:avLst/>
          </a:prstGeom>
        </p:spPr>
        <p:txBody>
          <a:bodyPr wrap="square">
            <a:spAutoFit/>
          </a:bodyPr>
          <a:lstStyle/>
          <a:p>
            <a:r>
              <a:rPr lang="en-US" sz="2400" b="1" dirty="0">
                <a:solidFill>
                  <a:srgbClr val="FF0000"/>
                </a:solidFill>
                <a:latin typeface="Times New Roman" panose="02020603050405020304" pitchFamily="18" charset="0"/>
                <a:ea typeface="Times New Roman" panose="02020603050405020304" pitchFamily="18" charset="0"/>
              </a:rPr>
              <a:t>II. </a:t>
            </a:r>
            <a:r>
              <a:rPr lang="en-US" sz="2400" b="1" dirty="0" err="1">
                <a:solidFill>
                  <a:srgbClr val="FF0000"/>
                </a:solidFill>
                <a:latin typeface="Times New Roman" panose="02020603050405020304" pitchFamily="18" charset="0"/>
                <a:ea typeface="Times New Roman" panose="02020603050405020304" pitchFamily="18" charset="0"/>
              </a:rPr>
              <a:t>Vẻ</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đẹp</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và</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số</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phận</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của</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người</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phụ</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nữ</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dưới</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chế</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độ</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phong</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kiến</a:t>
            </a:r>
            <a:endParaRPr lang="en-US" sz="2400" dirty="0">
              <a:solidFill>
                <a:srgbClr val="FF0000"/>
              </a:solidFill>
            </a:endParaRPr>
          </a:p>
        </p:txBody>
      </p:sp>
      <p:sp>
        <p:nvSpPr>
          <p:cNvPr id="5" name="Rectangle 4"/>
          <p:cNvSpPr/>
          <p:nvPr/>
        </p:nvSpPr>
        <p:spPr>
          <a:xfrm>
            <a:off x="7169727" y="969267"/>
            <a:ext cx="4738255" cy="200444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rgbClr val="C00000"/>
                </a:solidFill>
                <a:latin typeface="Times New Roman" panose="02020603050405020304" pitchFamily="18" charset="0"/>
                <a:cs typeface="Times New Roman" panose="02020603050405020304" pitchFamily="18" charset="0"/>
              </a:rPr>
              <a:t>? Vẻ đẹp và số phận của người phụ nữ dưới chế độ phong kiến được thể hiện như thế nào qua “Chuyện người con gái Nam Xương” và các trích đoạn của Truyện Kiều</a:t>
            </a:r>
            <a:endParaRPr lang="en-US" sz="2400">
              <a:solidFill>
                <a:srgbClr val="C00000"/>
              </a:solidFill>
              <a:latin typeface="Times New Roman" panose="02020603050405020304" pitchFamily="18" charset="0"/>
              <a:cs typeface="Times New Roman" panose="02020603050405020304" pitchFamily="18" charset="0"/>
            </a:endParaRPr>
          </a:p>
        </p:txBody>
      </p:sp>
      <p:sp>
        <p:nvSpPr>
          <p:cNvPr id="6" name="Rectangle 5"/>
          <p:cNvSpPr/>
          <p:nvPr/>
        </p:nvSpPr>
        <p:spPr>
          <a:xfrm>
            <a:off x="632079" y="1648691"/>
            <a:ext cx="6096000" cy="1200329"/>
          </a:xfrm>
          <a:prstGeom prst="rect">
            <a:avLst/>
          </a:prstGeom>
        </p:spPr>
        <p:txBody>
          <a:bodyPr>
            <a:spAutoFit/>
          </a:bodyPr>
          <a:lstStyle/>
          <a:p>
            <a:r>
              <a:rPr lang="en-US" sz="2400" b="1" dirty="0">
                <a:solidFill>
                  <a:srgbClr val="FF0000"/>
                </a:solidFill>
                <a:latin typeface="Times New Roman" panose="02020603050405020304" pitchFamily="18" charset="0"/>
                <a:ea typeface="Times New Roman" panose="02020603050405020304" pitchFamily="18" charset="0"/>
              </a:rPr>
              <a:t>a. </a:t>
            </a:r>
            <a:r>
              <a:rPr lang="en-US" sz="2400" b="1" dirty="0" err="1">
                <a:solidFill>
                  <a:srgbClr val="FF0000"/>
                </a:solidFill>
                <a:latin typeface="Times New Roman" panose="02020603050405020304" pitchFamily="18" charset="0"/>
                <a:ea typeface="Times New Roman" panose="02020603050405020304" pitchFamily="18" charset="0"/>
              </a:rPr>
              <a:t>Vẻ</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đẹp</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của</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người</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phụ</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nữ</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dưới</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chế</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độ</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phong</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kiến</a:t>
            </a:r>
            <a:r>
              <a:rPr lang="en-US" sz="2400" b="1" dirty="0">
                <a:solidFill>
                  <a:srgbClr val="FF0000"/>
                </a:solidFill>
                <a:latin typeface="Times New Roman" panose="02020603050405020304" pitchFamily="18" charset="0"/>
                <a:ea typeface="Times New Roman" panose="02020603050405020304" pitchFamily="18" charset="0"/>
              </a:rPr>
              <a:t>:</a:t>
            </a:r>
            <a:br>
              <a:rPr lang="en-US" sz="2400" b="1" dirty="0">
                <a:solidFill>
                  <a:srgbClr val="FF0000"/>
                </a:solidFill>
                <a:latin typeface="Times New Roman" panose="02020603050405020304" pitchFamily="18" charset="0"/>
                <a:ea typeface="Times New Roman" panose="02020603050405020304" pitchFamily="18" charset="0"/>
              </a:rPr>
            </a:br>
            <a:endParaRPr lang="en-US" sz="2400" b="1" dirty="0">
              <a:solidFill>
                <a:srgbClr val="FF0000"/>
              </a:solidFill>
            </a:endParaRPr>
          </a:p>
        </p:txBody>
      </p:sp>
      <p:sp>
        <p:nvSpPr>
          <p:cNvPr id="7" name="Rectangle 6"/>
          <p:cNvSpPr/>
          <p:nvPr/>
        </p:nvSpPr>
        <p:spPr>
          <a:xfrm>
            <a:off x="332509" y="2451703"/>
            <a:ext cx="11575473" cy="4524315"/>
          </a:xfrm>
          <a:prstGeom prst="rect">
            <a:avLst/>
          </a:prstGeom>
        </p:spPr>
        <p:txBody>
          <a:bodyPr wrap="square">
            <a:spAutoFit/>
          </a:bodyPr>
          <a:lstStyle/>
          <a:p>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những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người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phụ</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nữ</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đẹp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người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đẹp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nết</a:t>
            </a:r>
            <a:br>
              <a:rPr lang="en-US" sz="2400" dirty="0">
                <a:latin typeface="Times New Roman" panose="02020603050405020304" pitchFamily="18" charset="0"/>
                <a:ea typeface="Times New Roman" panose="02020603050405020304" pitchFamily="18" charset="0"/>
              </a:rPr>
            </a:b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Xinh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đẹp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nết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thuỳ</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mị</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tư</a:t>
            </a:r>
            <a:r>
              <a:rPr lang="en-US" sz="2400" dirty="0">
                <a:latin typeface="Times New Roman" panose="02020603050405020304" pitchFamily="18" charset="0"/>
                <a:ea typeface="Times New Roman" panose="02020603050405020304" pitchFamily="18" charset="0"/>
              </a:rPr>
              <a:t> dung </a:t>
            </a:r>
            <a:r>
              <a:rPr lang="en-US" sz="2400" dirty="0" err="1">
                <a:latin typeface="Times New Roman" panose="02020603050405020304" pitchFamily="18" charset="0"/>
                <a:ea typeface="Times New Roman" panose="02020603050405020304" pitchFamily="18" charset="0"/>
              </a:rPr>
              <a:t>tốt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đẹp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Vũ</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Nương</a:t>
            </a:r>
            <a:br>
              <a:rPr lang="en-US" sz="2400" dirty="0">
                <a:latin typeface="Times New Roman" panose="02020603050405020304" pitchFamily="18" charset="0"/>
                <a:ea typeface="Times New Roman" panose="02020603050405020304" pitchFamily="18" charset="0"/>
              </a:rPr>
            </a:b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Một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tuyệt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sắc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tuyệt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tài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như</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Thuý</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Kiều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dẫn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chứng</a:t>
            </a:r>
            <a:r>
              <a:rPr lang="en-US" sz="2400" dirty="0">
                <a:latin typeface="Times New Roman" panose="02020603050405020304" pitchFamily="18" charset="0"/>
                <a:ea typeface="Times New Roman" panose="02020603050405020304" pitchFamily="18" charset="0"/>
              </a:rPr>
              <a:t>)</a:t>
            </a:r>
            <a:br>
              <a:rPr lang="en-US" sz="2400" dirty="0">
                <a:latin typeface="Times New Roman" panose="02020603050405020304" pitchFamily="18" charset="0"/>
                <a:ea typeface="Times New Roman" panose="02020603050405020304" pitchFamily="18" charset="0"/>
              </a:rPr>
            </a:b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Vũ</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Nương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yêu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chồng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thương</a:t>
            </a:r>
            <a:r>
              <a:rPr lang="en-US" sz="2400" dirty="0">
                <a:latin typeface="Times New Roman" panose="02020603050405020304" pitchFamily="18" charset="0"/>
                <a:ea typeface="Times New Roman" panose="02020603050405020304" pitchFamily="18" charset="0"/>
              </a:rPr>
              <a:t> con, </a:t>
            </a:r>
            <a:r>
              <a:rPr lang="en-US" sz="2400" dirty="0" err="1">
                <a:latin typeface="Times New Roman" panose="02020603050405020304" pitchFamily="18" charset="0"/>
                <a:ea typeface="Times New Roman" panose="02020603050405020304" pitchFamily="18" charset="0"/>
              </a:rPr>
              <a:t>yêu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kính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mẹ</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chồng</a:t>
            </a:r>
            <a:r>
              <a:rPr lang="en-US" sz="2400" dirty="0">
                <a:latin typeface="Times New Roman" panose="02020603050405020304" pitchFamily="18" charset="0"/>
                <a:ea typeface="Times New Roman" panose="02020603050405020304" pitchFamily="18" charset="0"/>
              </a:rPr>
              <a:t>-&gt; </a:t>
            </a:r>
            <a:r>
              <a:rPr lang="en-US" sz="2400" dirty="0" err="1">
                <a:latin typeface="Times New Roman" panose="02020603050405020304" pitchFamily="18" charset="0"/>
                <a:ea typeface="Times New Roman" panose="02020603050405020304" pitchFamily="18" charset="0"/>
              </a:rPr>
              <a:t>người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vợ</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thuỷ</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chung</a:t>
            </a:r>
            <a:r>
              <a:rPr lang="en-US" sz="2400" dirty="0">
                <a:latin typeface="Times New Roman" panose="02020603050405020304" pitchFamily="18" charset="0"/>
                <a:ea typeface="Times New Roman" panose="02020603050405020304" pitchFamily="18" charset="0"/>
              </a:rPr>
              <a:t>, con </a:t>
            </a:r>
            <a:r>
              <a:rPr lang="en-US" sz="2400" dirty="0" err="1">
                <a:latin typeface="Times New Roman" panose="02020603050405020304" pitchFamily="18" charset="0"/>
                <a:ea typeface="Times New Roman" panose="02020603050405020304" pitchFamily="18" charset="0"/>
              </a:rPr>
              <a:t>dâu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hiếu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thảo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người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mẹ</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hết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lòng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vì</a:t>
            </a:r>
            <a:r>
              <a:rPr lang="en-US" sz="2400" dirty="0">
                <a:latin typeface="Times New Roman" panose="02020603050405020304" pitchFamily="18" charset="0"/>
                <a:ea typeface="Times New Roman" panose="02020603050405020304" pitchFamily="18" charset="0"/>
              </a:rPr>
              <a:t> con.</a:t>
            </a:r>
            <a:br>
              <a:rPr lang="en-US" sz="2400" dirty="0">
                <a:latin typeface="Times New Roman" panose="02020603050405020304" pitchFamily="18" charset="0"/>
                <a:ea typeface="Times New Roman" panose="02020603050405020304" pitchFamily="18" charset="0"/>
              </a:rPr>
            </a:b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Người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phụ</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nữ</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đức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hạnh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trọng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danh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dự</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nhân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phẩm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tiết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hạnh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lấy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cái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chết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để</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rửa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sạch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nỗi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oan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vẫn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khao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khát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trở</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về</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dương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được</a:t>
            </a:r>
            <a:r>
              <a:rPr lang="en-US" sz="2400" dirty="0">
                <a:latin typeface="Times New Roman" panose="02020603050405020304" pitchFamily="18" charset="0"/>
                <a:ea typeface="Times New Roman" panose="02020603050405020304" pitchFamily="18" charset="0"/>
              </a:rPr>
              <a:t> minh </a:t>
            </a:r>
            <a:r>
              <a:rPr lang="en-US" sz="2400" dirty="0" err="1">
                <a:latin typeface="Times New Roman" panose="02020603050405020304" pitchFamily="18" charset="0"/>
                <a:ea typeface="Times New Roman" panose="02020603050405020304" pitchFamily="18" charset="0"/>
              </a:rPr>
              <a:t>oan</a:t>
            </a:r>
            <a:r>
              <a:rPr lang="en-US" sz="2400" dirty="0">
                <a:latin typeface="Times New Roman" panose="02020603050405020304" pitchFamily="18" charset="0"/>
                <a:ea typeface="Times New Roman" panose="02020603050405020304" pitchFamily="18" charset="0"/>
              </a:rPr>
              <a:t>.</a:t>
            </a:r>
            <a:br>
              <a:rPr lang="en-US" sz="2400" dirty="0">
                <a:latin typeface="Times New Roman" panose="02020603050405020304" pitchFamily="18" charset="0"/>
                <a:ea typeface="Times New Roman" panose="02020603050405020304" pitchFamily="18" charset="0"/>
              </a:rPr>
            </a:b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Một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người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phụ</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nữ</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giàu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lòng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vị</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bao</a:t>
            </a:r>
            <a:r>
              <a:rPr lang="en-US" sz="2400" dirty="0">
                <a:latin typeface="Times New Roman" panose="02020603050405020304" pitchFamily="18" charset="0"/>
                <a:ea typeface="Times New Roman" panose="02020603050405020304" pitchFamily="18" charset="0"/>
              </a:rPr>
              <a:t> dung: </a:t>
            </a:r>
            <a:r>
              <a:rPr lang="en-US" sz="2400" dirty="0" err="1">
                <a:latin typeface="Times New Roman" panose="02020603050405020304" pitchFamily="18" charset="0"/>
                <a:ea typeface="Times New Roman" panose="02020603050405020304" pitchFamily="18" charset="0"/>
              </a:rPr>
              <a:t>Vũ</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Nương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chết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sống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dưới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thuỷ</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cung</a:t>
            </a:r>
            <a:r>
              <a:rPr lang="en-US" sz="2400" dirty="0">
                <a:latin typeface="Times New Roman" panose="02020603050405020304" pitchFamily="18" charset="0"/>
                <a:ea typeface="Times New Roman" panose="02020603050405020304" pitchFamily="18" charset="0"/>
              </a:rPr>
              <a:t> song </a:t>
            </a:r>
            <a:r>
              <a:rPr lang="en-US" sz="2400" dirty="0" err="1">
                <a:latin typeface="Times New Roman" panose="02020603050405020304" pitchFamily="18" charset="0"/>
                <a:ea typeface="Times New Roman" panose="02020603050405020304" pitchFamily="18" charset="0"/>
              </a:rPr>
              <a:t>vẫn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thương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nhớ</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chồng</a:t>
            </a:r>
            <a:r>
              <a:rPr lang="en-US" sz="2400" dirty="0">
                <a:latin typeface="Times New Roman" panose="02020603050405020304" pitchFamily="18" charset="0"/>
                <a:ea typeface="Times New Roman" panose="02020603050405020304" pitchFamily="18" charset="0"/>
              </a:rPr>
              <a:t> con, </a:t>
            </a:r>
            <a:r>
              <a:rPr lang="en-US" sz="2400" dirty="0" err="1">
                <a:latin typeface="Times New Roman" panose="02020603050405020304" pitchFamily="18" charset="0"/>
                <a:ea typeface="Times New Roman" panose="02020603050405020304" pitchFamily="18" charset="0"/>
              </a:rPr>
              <a:t>gia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đình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quê</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hương</a:t>
            </a:r>
            <a:r>
              <a:rPr lang="en-US" sz="2400" dirty="0">
                <a:latin typeface="Times New Roman" panose="02020603050405020304" pitchFamily="18" charset="0"/>
                <a:ea typeface="Times New Roman" panose="02020603050405020304" pitchFamily="18" charset="0"/>
              </a:rPr>
              <a:t>.</a:t>
            </a:r>
            <a:br>
              <a:rPr lang="en-US" sz="2400" dirty="0">
                <a:latin typeface="Times New Roman" panose="02020603050405020304" pitchFamily="18" charset="0"/>
                <a:ea typeface="Times New Roman" panose="02020603050405020304" pitchFamily="18" charset="0"/>
              </a:rPr>
            </a:b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Một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người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phụ</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nữ</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giàu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lòng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vị</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đức</a:t>
            </a:r>
            <a:r>
              <a:rPr lang="en-US" sz="2400" dirty="0">
                <a:latin typeface="Times New Roman" panose="02020603050405020304" pitchFamily="18" charset="0"/>
                <a:ea typeface="Times New Roman" panose="02020603050405020304" pitchFamily="18" charset="0"/>
              </a:rPr>
              <a:t> hi </a:t>
            </a:r>
            <a:r>
              <a:rPr lang="en-US" sz="2400" dirty="0" err="1">
                <a:latin typeface="Times New Roman" panose="02020603050405020304" pitchFamily="18" charset="0"/>
                <a:ea typeface="Times New Roman" panose="02020603050405020304" pitchFamily="18" charset="0"/>
              </a:rPr>
              <a:t>sinh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người</a:t>
            </a:r>
            <a:r>
              <a:rPr lang="en-US" sz="2400" dirty="0">
                <a:latin typeface="Times New Roman" panose="02020603050405020304" pitchFamily="18" charset="0"/>
                <a:ea typeface="Times New Roman" panose="02020603050405020304" pitchFamily="18" charset="0"/>
              </a:rPr>
              <a:t> con </a:t>
            </a:r>
            <a:r>
              <a:rPr lang="en-US" sz="2400" dirty="0" err="1">
                <a:latin typeface="Times New Roman" panose="02020603050405020304" pitchFamily="18" charset="0"/>
                <a:ea typeface="Times New Roman" panose="02020603050405020304" pitchFamily="18" charset="0"/>
              </a:rPr>
              <a:t>hiếu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thảo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người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yêu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chung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thuỷ</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bị</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giam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lỏng</a:t>
            </a:r>
            <a:r>
              <a:rPr lang="en-US" sz="2400" dirty="0">
                <a:latin typeface="Times New Roman" panose="02020603050405020304" pitchFamily="18" charset="0"/>
                <a:ea typeface="Times New Roman" panose="02020603050405020304" pitchFamily="18" charset="0"/>
              </a:rPr>
              <a:t> ở </a:t>
            </a:r>
            <a:r>
              <a:rPr lang="en-US" sz="2400" dirty="0" err="1">
                <a:latin typeface="Times New Roman" panose="02020603050405020304" pitchFamily="18" charset="0"/>
                <a:ea typeface="Times New Roman" panose="02020603050405020304" pitchFamily="18" charset="0"/>
              </a:rPr>
              <a:t>lầu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Ngưng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Bích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Thúy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Kiều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vẫn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nhớ</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về</a:t>
            </a:r>
            <a:r>
              <a:rPr lang="en-US" sz="2400" dirty="0">
                <a:latin typeface="Times New Roman" panose="02020603050405020304" pitchFamily="18" charset="0"/>
                <a:ea typeface="Times New Roman" panose="02020603050405020304" pitchFamily="18" charset="0"/>
              </a:rPr>
              <a:t> cha </a:t>
            </a:r>
            <a:r>
              <a:rPr lang="en-US" sz="2400" dirty="0" err="1">
                <a:latin typeface="Times New Roman" panose="02020603050405020304" pitchFamily="18" charset="0"/>
                <a:ea typeface="Times New Roman" panose="02020603050405020304" pitchFamily="18" charset="0"/>
              </a:rPr>
              <a:t>mẹ</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nhớ</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về</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người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yêu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với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sự</a:t>
            </a:r>
            <a:r>
              <a:rPr lang="en-US" sz="2400" dirty="0">
                <a:latin typeface="Times New Roman" panose="02020603050405020304" pitchFamily="18" charset="0"/>
                <a:ea typeface="Times New Roman" panose="02020603050405020304" pitchFamily="18" charset="0"/>
              </a:rPr>
              <a:t> lo </a:t>
            </a:r>
            <a:r>
              <a:rPr lang="en-US" sz="2400" dirty="0" err="1">
                <a:latin typeface="Times New Roman" panose="02020603050405020304" pitchFamily="18" charset="0"/>
                <a:ea typeface="Times New Roman" panose="02020603050405020304" pitchFamily="18" charset="0"/>
              </a:rPr>
              <a:t>lắng</a:t>
            </a:r>
            <a:r>
              <a:rPr lang="en-US" sz="2400" dirty="0">
                <a:latin typeface="Times New Roman" panose="02020603050405020304" pitchFamily="18" charset="0"/>
                <a:ea typeface="Times New Roman" panose="02020603050405020304" pitchFamily="18" charset="0"/>
              </a:rPr>
              <a:t>, day </a:t>
            </a:r>
            <a:r>
              <a:rPr lang="en-US" sz="2400" dirty="0" err="1">
                <a:latin typeface="Times New Roman" panose="02020603050405020304" pitchFamily="18" charset="0"/>
                <a:ea typeface="Times New Roman" panose="02020603050405020304" pitchFamily="18" charset="0"/>
              </a:rPr>
              <a:t>dứt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ân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hận.v.v</a:t>
            </a:r>
            <a:r>
              <a:rPr lang="en-US" sz="2400" dirty="0">
                <a:latin typeface="Times New Roman" panose="02020603050405020304" pitchFamily="18" charset="0"/>
                <a:ea typeface="Times New Roman" panose="02020603050405020304" pitchFamily="18" charset="0"/>
              </a:rPr>
              <a:t>.</a:t>
            </a:r>
            <a:endParaRPr lang="en-US" sz="2400" dirty="0"/>
          </a:p>
        </p:txBody>
      </p:sp>
    </p:spTree>
    <p:extLst>
      <p:ext uri="{BB962C8B-B14F-4D97-AF65-F5344CB8AC3E}">
        <p14:creationId xmlns:p14="http://schemas.microsoft.com/office/powerpoint/2010/main" val="3126013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barn(inVertical)">
                                      <p:cBhvr>
                                        <p:cTn id="1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886691"/>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a:solidFill>
                  <a:schemeClr val="bg1"/>
                </a:solidFill>
                <a:latin typeface="Times New Roman" panose="02020603050405020304" pitchFamily="18" charset="0"/>
                <a:cs typeface="Times New Roman" panose="02020603050405020304" pitchFamily="18" charset="0"/>
              </a:rPr>
              <a:t>Tiết</a:t>
            </a:r>
            <a:r>
              <a:rPr lang="en-US" sz="2800" b="1" dirty="0">
                <a:solidFill>
                  <a:schemeClr val="bg1"/>
                </a:solidFill>
                <a:latin typeface="Times New Roman" panose="02020603050405020304" pitchFamily="18" charset="0"/>
                <a:cs typeface="Times New Roman" panose="02020603050405020304" pitchFamily="18" charset="0"/>
              </a:rPr>
              <a:t>: 38-40         ÔN TẬP TRUYỆN TRUNG ĐẠI VIỆT NAM                     </a:t>
            </a:r>
          </a:p>
        </p:txBody>
      </p:sp>
      <p:sp>
        <p:nvSpPr>
          <p:cNvPr id="3" name="Rectangle 2"/>
          <p:cNvSpPr/>
          <p:nvPr/>
        </p:nvSpPr>
        <p:spPr>
          <a:xfrm>
            <a:off x="741849" y="2235047"/>
            <a:ext cx="10178779" cy="1938992"/>
          </a:xfrm>
          <a:prstGeom prst="rect">
            <a:avLst/>
          </a:prstGeom>
        </p:spPr>
        <p:txBody>
          <a:bodyPr wrap="square">
            <a:spAutoFit/>
          </a:bodyPr>
          <a:lstStyle/>
          <a:p>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Chịu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nhiều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đắng</a:t>
            </a:r>
            <a:r>
              <a:rPr lang="en-US" sz="2400" dirty="0">
                <a:latin typeface="Times New Roman" panose="02020603050405020304" pitchFamily="18" charset="0"/>
                <a:ea typeface="Times New Roman" panose="02020603050405020304" pitchFamily="18" charset="0"/>
              </a:rPr>
              <a:t> cay, </a:t>
            </a:r>
            <a:r>
              <a:rPr lang="en-US" sz="2400" dirty="0" err="1">
                <a:latin typeface="Times New Roman" panose="02020603050405020304" pitchFamily="18" charset="0"/>
                <a:ea typeface="Times New Roman" panose="02020603050405020304" pitchFamily="18" charset="0"/>
              </a:rPr>
              <a:t>tủi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cực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số</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phận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lênh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đênh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chìm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nổi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Thuý</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Kiều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trở</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thành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món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hàng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để</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trao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đổi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mua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bán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sống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nơi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đất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khách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quê</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người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cô</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đơn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buồn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tủi</a:t>
            </a:r>
            <a:r>
              <a:rPr lang="en-US" sz="2400" dirty="0">
                <a:latin typeface="Times New Roman" panose="02020603050405020304" pitchFamily="18" charset="0"/>
                <a:ea typeface="Times New Roman" panose="02020603050405020304" pitchFamily="18" charset="0"/>
              </a:rPr>
              <a:t>.</a:t>
            </a:r>
            <a:br>
              <a:rPr lang="en-US" sz="2400" dirty="0">
                <a:latin typeface="Times New Roman" panose="02020603050405020304" pitchFamily="18" charset="0"/>
                <a:ea typeface="Times New Roman" panose="02020603050405020304" pitchFamily="18" charset="0"/>
              </a:rPr>
            </a:b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Vũ</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Nương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bị</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nghi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oan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nỗi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oan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quá</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lớn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khiến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nàng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phải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dùng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cái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chết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để</a:t>
            </a:r>
            <a:r>
              <a:rPr lang="en-US" sz="2400" dirty="0">
                <a:latin typeface="Times New Roman" panose="02020603050405020304" pitchFamily="18" charset="0"/>
                <a:ea typeface="Times New Roman" panose="02020603050405020304" pitchFamily="18" charset="0"/>
              </a:rPr>
              <a:t> minh </a:t>
            </a:r>
            <a:r>
              <a:rPr lang="en-US" sz="2400" dirty="0" err="1">
                <a:latin typeface="Times New Roman" panose="02020603050405020304" pitchFamily="18" charset="0"/>
                <a:ea typeface="Times New Roman" panose="02020603050405020304" pitchFamily="18" charset="0"/>
              </a:rPr>
              <a:t>oan</a:t>
            </a:r>
            <a:r>
              <a:rPr lang="en-US" sz="2400" dirty="0">
                <a:latin typeface="Times New Roman" panose="02020603050405020304" pitchFamily="18" charset="0"/>
                <a:ea typeface="Times New Roman" panose="02020603050405020304" pitchFamily="18" charset="0"/>
              </a:rPr>
              <a:t>-&gt; </a:t>
            </a:r>
            <a:r>
              <a:rPr lang="en-US" sz="2400" dirty="0" err="1">
                <a:latin typeface="Times New Roman" panose="02020603050405020304" pitchFamily="18" charset="0"/>
                <a:ea typeface="Times New Roman" panose="02020603050405020304" pitchFamily="18" charset="0"/>
              </a:rPr>
              <a:t>nàng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bị</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đẩy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vào</a:t>
            </a:r>
            <a:r>
              <a:rPr lang="en-US" sz="2400" dirty="0">
                <a:latin typeface="Times New Roman" panose="02020603050405020304" pitchFamily="18" charset="0"/>
                <a:ea typeface="Times New Roman" panose="02020603050405020304" pitchFamily="18" charset="0"/>
              </a:rPr>
              <a:t> con </a:t>
            </a:r>
            <a:r>
              <a:rPr lang="en-US" sz="2400" dirty="0" err="1">
                <a:latin typeface="Times New Roman" panose="02020603050405020304" pitchFamily="18" charset="0"/>
                <a:ea typeface="Times New Roman" panose="02020603050405020304" pitchFamily="18" charset="0"/>
              </a:rPr>
              <a:t>đường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cùng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không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lối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thoát</a:t>
            </a:r>
            <a:r>
              <a:rPr lang="en-US" sz="2400" dirty="0">
                <a:latin typeface="Times New Roman" panose="02020603050405020304" pitchFamily="18" charset="0"/>
                <a:ea typeface="Times New Roman" panose="02020603050405020304" pitchFamily="18" charset="0"/>
              </a:rPr>
              <a:t>.</a:t>
            </a:r>
            <a:br>
              <a:rPr lang="en-US" sz="2400" dirty="0">
                <a:latin typeface="Times New Roman" panose="02020603050405020304" pitchFamily="18" charset="0"/>
                <a:ea typeface="Times New Roman" panose="02020603050405020304" pitchFamily="18" charset="0"/>
              </a:rPr>
            </a:br>
            <a:r>
              <a:rPr lang="en-US" sz="2400" dirty="0">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những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nhân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vật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điển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hình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của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người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phụ</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nữ</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chế</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độ</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phong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kiến</a:t>
            </a:r>
            <a:r>
              <a:rPr lang="en-US" sz="2400" dirty="0">
                <a:latin typeface="Times New Roman" panose="02020603050405020304" pitchFamily="18" charset="0"/>
                <a:ea typeface="Times New Roman" panose="02020603050405020304" pitchFamily="18" charset="0"/>
              </a:rPr>
              <a:t>.</a:t>
            </a:r>
            <a:endParaRPr lang="en-US" sz="2400" dirty="0"/>
          </a:p>
        </p:txBody>
      </p:sp>
      <p:sp>
        <p:nvSpPr>
          <p:cNvPr id="4" name="Rectangle 3"/>
          <p:cNvSpPr/>
          <p:nvPr/>
        </p:nvSpPr>
        <p:spPr>
          <a:xfrm>
            <a:off x="474449" y="886691"/>
            <a:ext cx="9057478" cy="461665"/>
          </a:xfrm>
          <a:prstGeom prst="rect">
            <a:avLst/>
          </a:prstGeom>
        </p:spPr>
        <p:txBody>
          <a:bodyPr wrap="square">
            <a:spAutoFit/>
          </a:bodyPr>
          <a:lstStyle/>
          <a:p>
            <a:r>
              <a:rPr lang="en-US" sz="2400" b="1" dirty="0">
                <a:solidFill>
                  <a:srgbClr val="FF0000"/>
                </a:solidFill>
                <a:latin typeface="Times New Roman" panose="02020603050405020304" pitchFamily="18" charset="0"/>
                <a:ea typeface="Times New Roman" panose="02020603050405020304" pitchFamily="18" charset="0"/>
              </a:rPr>
              <a:t>II. </a:t>
            </a:r>
            <a:r>
              <a:rPr lang="en-US" sz="2400" b="1" dirty="0" err="1">
                <a:solidFill>
                  <a:srgbClr val="FF0000"/>
                </a:solidFill>
                <a:latin typeface="Times New Roman" panose="02020603050405020304" pitchFamily="18" charset="0"/>
                <a:ea typeface="Times New Roman" panose="02020603050405020304" pitchFamily="18" charset="0"/>
              </a:rPr>
              <a:t>Vẻ</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đẹp</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và</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số</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phận</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của</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người</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phụ</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nữ</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dưới</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chế</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độ</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phong</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kiến</a:t>
            </a:r>
            <a:endParaRPr lang="en-US" sz="2400" dirty="0">
              <a:solidFill>
                <a:srgbClr val="FF0000"/>
              </a:solidFill>
            </a:endParaRPr>
          </a:p>
        </p:txBody>
      </p:sp>
      <p:sp>
        <p:nvSpPr>
          <p:cNvPr id="6" name="Rectangle 5"/>
          <p:cNvSpPr/>
          <p:nvPr/>
        </p:nvSpPr>
        <p:spPr>
          <a:xfrm>
            <a:off x="603943" y="1461562"/>
            <a:ext cx="7500539" cy="830997"/>
          </a:xfrm>
          <a:prstGeom prst="rect">
            <a:avLst/>
          </a:prstGeom>
        </p:spPr>
        <p:txBody>
          <a:bodyPr wrap="square">
            <a:spAutoFit/>
          </a:bodyPr>
          <a:lstStyle/>
          <a:p>
            <a:r>
              <a:rPr lang="en-US" sz="2400" b="1" dirty="0">
                <a:solidFill>
                  <a:srgbClr val="FF0000"/>
                </a:solidFill>
                <a:latin typeface="Times New Roman" panose="02020603050405020304" pitchFamily="18" charset="0"/>
                <a:ea typeface="Times New Roman" panose="02020603050405020304" pitchFamily="18" charset="0"/>
              </a:rPr>
              <a:t>b. </a:t>
            </a:r>
            <a:r>
              <a:rPr lang="en-US" sz="2400" b="1" dirty="0" err="1">
                <a:solidFill>
                  <a:srgbClr val="FF0000"/>
                </a:solidFill>
                <a:latin typeface="Times New Roman" panose="02020603050405020304" pitchFamily="18" charset="0"/>
                <a:ea typeface="Times New Roman" panose="02020603050405020304" pitchFamily="18" charset="0"/>
              </a:rPr>
              <a:t>Số</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phận</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của</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người</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phụ</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nữ</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dưới</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chế</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độ</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phong</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kiến</a:t>
            </a:r>
            <a:r>
              <a:rPr lang="en-US" sz="2400" b="1" dirty="0">
                <a:solidFill>
                  <a:srgbClr val="FF0000"/>
                </a:solidFill>
                <a:latin typeface="Times New Roman" panose="02020603050405020304" pitchFamily="18" charset="0"/>
                <a:ea typeface="Times New Roman" panose="02020603050405020304" pitchFamily="18" charset="0"/>
              </a:rPr>
              <a:t>:</a:t>
            </a:r>
            <a:br>
              <a:rPr lang="en-US" sz="2400" dirty="0">
                <a:solidFill>
                  <a:srgbClr val="FF0000"/>
                </a:solidFill>
                <a:latin typeface="Times New Roman" panose="02020603050405020304" pitchFamily="18" charset="0"/>
                <a:ea typeface="Times New Roman" panose="02020603050405020304" pitchFamily="18" charset="0"/>
              </a:rPr>
            </a:br>
            <a:endParaRPr lang="en-US" sz="2400" dirty="0"/>
          </a:p>
        </p:txBody>
      </p:sp>
      <p:pic>
        <p:nvPicPr>
          <p:cNvPr id="7" name="Picture 13" descr="12ff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799" y="5555327"/>
            <a:ext cx="8534400" cy="101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12080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ChangeArrowheads="1"/>
          </p:cNvSpPr>
          <p:nvPr>
            <p:ph type="title"/>
          </p:nvPr>
        </p:nvSpPr>
        <p:spPr>
          <a:xfrm>
            <a:off x="1524000" y="0"/>
            <a:ext cx="9144000" cy="1524000"/>
          </a:xfrm>
        </p:spPr>
        <p:txBody>
          <a:bodyPr/>
          <a:lstStyle/>
          <a:p>
            <a:pPr algn="l" eaLnBrk="1" hangingPunct="1"/>
            <a:r>
              <a:rPr lang="en-US" altLang="en-US" sz="3600" b="1" u="sng">
                <a:solidFill>
                  <a:srgbClr val="FF0000"/>
                </a:solidFill>
                <a:latin typeface="Times New Roman" panose="02020603050405020304" pitchFamily="18" charset="0"/>
              </a:rPr>
              <a:t>Nhóm 2</a:t>
            </a:r>
            <a:r>
              <a:rPr lang="en-US" altLang="en-US" sz="3600">
                <a:latin typeface="Times New Roman" panose="02020603050405020304" pitchFamily="18" charset="0"/>
              </a:rPr>
              <a:t>: Cảm nhận  về bộ mặt của giai cấp thống trị PK qua các TPVHTĐVN lớp 9 đã học.</a:t>
            </a:r>
          </a:p>
        </p:txBody>
      </p:sp>
      <p:sp>
        <p:nvSpPr>
          <p:cNvPr id="212995" name="Rectangle 3"/>
          <p:cNvSpPr>
            <a:spLocks noGrp="1" noChangeArrowheads="1"/>
          </p:cNvSpPr>
          <p:nvPr>
            <p:ph type="body" idx="1"/>
          </p:nvPr>
        </p:nvSpPr>
        <p:spPr>
          <a:xfrm>
            <a:off x="1524000" y="1600200"/>
            <a:ext cx="9144000" cy="5257800"/>
          </a:xfrm>
        </p:spPr>
        <p:txBody>
          <a:bodyPr/>
          <a:lstStyle/>
          <a:p>
            <a:pPr eaLnBrk="1" hangingPunct="1">
              <a:buFontTx/>
              <a:buNone/>
            </a:pPr>
            <a:r>
              <a:rPr lang="en-US" altLang="en-US" sz="3600"/>
              <a:t>- Sống xa hoa, đục khoét nhân dân, </a:t>
            </a:r>
          </a:p>
          <a:p>
            <a:pPr eaLnBrk="1" hangingPunct="1">
              <a:buFontTx/>
              <a:buNone/>
            </a:pPr>
            <a:r>
              <a:rPr lang="en-US" altLang="en-US" sz="3600"/>
              <a:t>làm nhân dân điêu đứng khổ sở.(Chuyện…)</a:t>
            </a:r>
          </a:p>
          <a:p>
            <a:pPr eaLnBrk="1" hangingPunct="1">
              <a:buFontTx/>
              <a:buChar char="-"/>
            </a:pPr>
            <a:r>
              <a:rPr lang="en-US" altLang="en-US" sz="3600"/>
              <a:t>Hèn nhát, đầu hàng, bán nước, chạy theo</a:t>
            </a:r>
          </a:p>
          <a:p>
            <a:pPr eaLnBrk="1" hangingPunct="1">
              <a:buFontTx/>
              <a:buNone/>
            </a:pPr>
            <a:r>
              <a:rPr lang="en-US" altLang="en-US" sz="3600"/>
              <a:t>giặc một cách nhục nhã( Hoàng Lê…chí)</a:t>
            </a:r>
          </a:p>
          <a:p>
            <a:pPr eaLnBrk="1" hangingPunct="1">
              <a:buFontTx/>
              <a:buChar char="-"/>
            </a:pPr>
            <a:r>
              <a:rPr lang="en-US" altLang="en-US" sz="3600"/>
              <a:t>Giả dối, bất nhân, vì tiền mà tán tận lương</a:t>
            </a:r>
          </a:p>
          <a:p>
            <a:pPr eaLnBrk="1" hangingPunct="1">
              <a:buFontTx/>
              <a:buNone/>
            </a:pPr>
            <a:r>
              <a:rPr lang="en-US" altLang="en-US" sz="3600"/>
              <a:t>tâm ( Truyện Kiều)</a:t>
            </a:r>
          </a:p>
        </p:txBody>
      </p:sp>
    </p:spTree>
    <p:extLst>
      <p:ext uri="{BB962C8B-B14F-4D97-AF65-F5344CB8AC3E}">
        <p14:creationId xmlns:p14="http://schemas.microsoft.com/office/powerpoint/2010/main" val="10693644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12994"/>
                                        </p:tgtEl>
                                        <p:attrNameLst>
                                          <p:attrName>style.visibility</p:attrName>
                                        </p:attrNameLst>
                                      </p:cBhvr>
                                      <p:to>
                                        <p:strVal val="visible"/>
                                      </p:to>
                                    </p:set>
                                    <p:animEffect transition="in" filter="diamond(in)">
                                      <p:cBhvr>
                                        <p:cTn id="7" dur="2000"/>
                                        <p:tgtEl>
                                          <p:spTgt spid="2129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212995">
                                            <p:txEl>
                                              <p:pRg st="0" end="0"/>
                                            </p:txEl>
                                          </p:spTgt>
                                        </p:tgtEl>
                                        <p:attrNameLst>
                                          <p:attrName>style.visibility</p:attrName>
                                        </p:attrNameLst>
                                      </p:cBhvr>
                                      <p:to>
                                        <p:strVal val="visible"/>
                                      </p:to>
                                    </p:set>
                                    <p:animEffect transition="in" filter="diamond(in)">
                                      <p:cBhvr>
                                        <p:cTn id="12" dur="2000"/>
                                        <p:tgtEl>
                                          <p:spTgt spid="21299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212995">
                                            <p:txEl>
                                              <p:pRg st="1" end="1"/>
                                            </p:txEl>
                                          </p:spTgt>
                                        </p:tgtEl>
                                        <p:attrNameLst>
                                          <p:attrName>style.visibility</p:attrName>
                                        </p:attrNameLst>
                                      </p:cBhvr>
                                      <p:to>
                                        <p:strVal val="visible"/>
                                      </p:to>
                                    </p:set>
                                    <p:animEffect transition="in" filter="diamond(in)">
                                      <p:cBhvr>
                                        <p:cTn id="17" dur="2000"/>
                                        <p:tgtEl>
                                          <p:spTgt spid="21299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212995">
                                            <p:txEl>
                                              <p:pRg st="2" end="2"/>
                                            </p:txEl>
                                          </p:spTgt>
                                        </p:tgtEl>
                                        <p:attrNameLst>
                                          <p:attrName>style.visibility</p:attrName>
                                        </p:attrNameLst>
                                      </p:cBhvr>
                                      <p:to>
                                        <p:strVal val="visible"/>
                                      </p:to>
                                    </p:set>
                                    <p:animEffect transition="in" filter="diamond(in)">
                                      <p:cBhvr>
                                        <p:cTn id="22" dur="2000"/>
                                        <p:tgtEl>
                                          <p:spTgt spid="212995">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212995">
                                            <p:txEl>
                                              <p:pRg st="3" end="3"/>
                                            </p:txEl>
                                          </p:spTgt>
                                        </p:tgtEl>
                                        <p:attrNameLst>
                                          <p:attrName>style.visibility</p:attrName>
                                        </p:attrNameLst>
                                      </p:cBhvr>
                                      <p:to>
                                        <p:strVal val="visible"/>
                                      </p:to>
                                    </p:set>
                                    <p:animEffect transition="in" filter="diamond(in)">
                                      <p:cBhvr>
                                        <p:cTn id="27" dur="2000"/>
                                        <p:tgtEl>
                                          <p:spTgt spid="212995">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212995">
                                            <p:txEl>
                                              <p:pRg st="4" end="4"/>
                                            </p:txEl>
                                          </p:spTgt>
                                        </p:tgtEl>
                                        <p:attrNameLst>
                                          <p:attrName>style.visibility</p:attrName>
                                        </p:attrNameLst>
                                      </p:cBhvr>
                                      <p:to>
                                        <p:strVal val="visible"/>
                                      </p:to>
                                    </p:set>
                                    <p:animEffect transition="in" filter="diamond(in)">
                                      <p:cBhvr>
                                        <p:cTn id="32" dur="2000"/>
                                        <p:tgtEl>
                                          <p:spTgt spid="212995">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212995">
                                            <p:txEl>
                                              <p:pRg st="5" end="5"/>
                                            </p:txEl>
                                          </p:spTgt>
                                        </p:tgtEl>
                                        <p:attrNameLst>
                                          <p:attrName>style.visibility</p:attrName>
                                        </p:attrNameLst>
                                      </p:cBhvr>
                                      <p:to>
                                        <p:strVal val="visible"/>
                                      </p:to>
                                    </p:set>
                                    <p:animEffect transition="in" filter="diamond(in)">
                                      <p:cBhvr>
                                        <p:cTn id="37" dur="2000"/>
                                        <p:tgtEl>
                                          <p:spTgt spid="21299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994" grpId="0"/>
      <p:bldP spid="21299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886691"/>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a:solidFill>
                  <a:schemeClr val="bg1"/>
                </a:solidFill>
                <a:latin typeface="Times New Roman" panose="02020603050405020304" pitchFamily="18" charset="0"/>
                <a:cs typeface="Times New Roman" panose="02020603050405020304" pitchFamily="18" charset="0"/>
              </a:rPr>
              <a:t>Tiết</a:t>
            </a:r>
            <a:r>
              <a:rPr lang="en-US" sz="2800" b="1" dirty="0">
                <a:solidFill>
                  <a:schemeClr val="bg1"/>
                </a:solidFill>
                <a:latin typeface="Times New Roman" panose="02020603050405020304" pitchFamily="18" charset="0"/>
                <a:cs typeface="Times New Roman" panose="02020603050405020304" pitchFamily="18" charset="0"/>
              </a:rPr>
              <a:t>: 38-40         ÔN TẬP TRUYỆN TRUNG ĐẠI VIỆT NAM                     </a:t>
            </a:r>
          </a:p>
        </p:txBody>
      </p:sp>
      <p:sp>
        <p:nvSpPr>
          <p:cNvPr id="3" name="Rectangle 2"/>
          <p:cNvSpPr/>
          <p:nvPr/>
        </p:nvSpPr>
        <p:spPr>
          <a:xfrm>
            <a:off x="125564" y="1044447"/>
            <a:ext cx="7991290" cy="461665"/>
          </a:xfrm>
          <a:prstGeom prst="rect">
            <a:avLst/>
          </a:prstGeom>
        </p:spPr>
        <p:txBody>
          <a:bodyPr wrap="none">
            <a:spAutoFit/>
          </a:bodyPr>
          <a:lstStyle/>
          <a:p>
            <a:pPr>
              <a:spcAft>
                <a:spcPts val="0"/>
              </a:spcAft>
            </a:pPr>
            <a:r>
              <a:rPr lang="en-US"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III. </a:t>
            </a:r>
            <a:r>
              <a:rPr lang="en-US" sz="24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Bộ</a:t>
            </a:r>
            <a:r>
              <a:rPr lang="en-US"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mặt</a:t>
            </a:r>
            <a:r>
              <a:rPr lang="en-US"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xấu</a:t>
            </a:r>
            <a:r>
              <a:rPr lang="en-US"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xa</a:t>
            </a:r>
            <a:r>
              <a:rPr lang="en-US"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thối</a:t>
            </a:r>
            <a:r>
              <a:rPr lang="en-US"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nát</a:t>
            </a:r>
            <a:r>
              <a:rPr lang="en-US"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của</a:t>
            </a:r>
            <a:r>
              <a:rPr lang="en-US"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g/</a:t>
            </a:r>
            <a:r>
              <a:rPr lang="en-US" sz="24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cấp</a:t>
            </a:r>
            <a:r>
              <a:rPr lang="en-US"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thống</a:t>
            </a:r>
            <a:r>
              <a:rPr lang="en-US"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trị</a:t>
            </a:r>
            <a:r>
              <a:rPr lang="en-US"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của</a:t>
            </a:r>
            <a:r>
              <a:rPr lang="en-US"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XHPK:</a:t>
            </a:r>
            <a:endPar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8340436" y="1041462"/>
            <a:ext cx="3740728" cy="13969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Bộ</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mặt</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xấu</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xa</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thối</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nát</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của</a:t>
            </a:r>
            <a:r>
              <a:rPr lang="en-US" sz="2400" b="1" dirty="0">
                <a:solidFill>
                  <a:srgbClr val="C00000"/>
                </a:solidFill>
                <a:latin typeface="Times New Roman" panose="02020603050405020304" pitchFamily="18" charset="0"/>
                <a:cs typeface="Times New Roman" panose="02020603050405020304" pitchFamily="18" charset="0"/>
              </a:rPr>
              <a:t> g/</a:t>
            </a:r>
            <a:r>
              <a:rPr lang="en-US" sz="2400" b="1" dirty="0" err="1">
                <a:solidFill>
                  <a:srgbClr val="C00000"/>
                </a:solidFill>
                <a:latin typeface="Times New Roman" panose="02020603050405020304" pitchFamily="18" charset="0"/>
                <a:cs typeface="Times New Roman" panose="02020603050405020304" pitchFamily="18" charset="0"/>
              </a:rPr>
              <a:t>cấp</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thống</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trị</a:t>
            </a:r>
            <a:r>
              <a:rPr lang="en-US" sz="2400" b="1" dirty="0">
                <a:solidFill>
                  <a:srgbClr val="C00000"/>
                </a:solidFill>
                <a:latin typeface="Times New Roman" panose="02020603050405020304" pitchFamily="18" charset="0"/>
                <a:cs typeface="Times New Roman" panose="02020603050405020304" pitchFamily="18" charset="0"/>
              </a:rPr>
              <a:t> , </a:t>
            </a:r>
            <a:r>
              <a:rPr lang="en-US" sz="2400" b="1" dirty="0" err="1">
                <a:solidFill>
                  <a:srgbClr val="C00000"/>
                </a:solidFill>
                <a:latin typeface="Times New Roman" panose="02020603050405020304" pitchFamily="18" charset="0"/>
                <a:cs typeface="Times New Roman" panose="02020603050405020304" pitchFamily="18" charset="0"/>
              </a:rPr>
              <a:t>của</a:t>
            </a:r>
            <a:r>
              <a:rPr lang="en-US" sz="2400" b="1" dirty="0">
                <a:solidFill>
                  <a:srgbClr val="C00000"/>
                </a:solidFill>
                <a:latin typeface="Times New Roman" panose="02020603050405020304" pitchFamily="18" charset="0"/>
                <a:cs typeface="Times New Roman" panose="02020603050405020304" pitchFamily="18" charset="0"/>
              </a:rPr>
              <a:t> XHPK </a:t>
            </a:r>
            <a:r>
              <a:rPr lang="en-US" sz="2400" b="1" dirty="0" err="1">
                <a:solidFill>
                  <a:srgbClr val="C00000"/>
                </a:solidFill>
                <a:latin typeface="Times New Roman" panose="02020603050405020304" pitchFamily="18" charset="0"/>
                <a:cs typeface="Times New Roman" panose="02020603050405020304" pitchFamily="18" charset="0"/>
              </a:rPr>
              <a:t>hiện</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lên</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ntn</a:t>
            </a:r>
            <a:r>
              <a:rPr lang="en-US" sz="2400" b="1" dirty="0">
                <a:solidFill>
                  <a:srgbClr val="C00000"/>
                </a:solidFill>
                <a:latin typeface="Times New Roman" panose="02020603050405020304" pitchFamily="18" charset="0"/>
                <a:cs typeface="Times New Roman" panose="02020603050405020304" pitchFamily="18" charset="0"/>
              </a:rPr>
              <a:t>.</a:t>
            </a:r>
            <a:endParaRPr lang="en-US" sz="2400" dirty="0">
              <a:solidFill>
                <a:srgbClr val="C00000"/>
              </a:solidFill>
              <a:latin typeface="Times New Roman" panose="02020603050405020304" pitchFamily="18" charset="0"/>
              <a:cs typeface="Times New Roman" panose="02020603050405020304" pitchFamily="18" charset="0"/>
            </a:endParaRPr>
          </a:p>
        </p:txBody>
      </p:sp>
      <p:sp>
        <p:nvSpPr>
          <p:cNvPr id="5" name="Rectangle 4"/>
          <p:cNvSpPr/>
          <p:nvPr/>
        </p:nvSpPr>
        <p:spPr>
          <a:xfrm>
            <a:off x="344454" y="1659390"/>
            <a:ext cx="7772400" cy="3785652"/>
          </a:xfrm>
          <a:prstGeom prst="rect">
            <a:avLst/>
          </a:prstGeom>
        </p:spPr>
        <p:txBody>
          <a:bodyPr wrap="square">
            <a:spAutoFit/>
          </a:bodyPr>
          <a:lstStyle/>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Vua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chúa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xỉ</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hoang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tàn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vô</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mồ</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hôi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nước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mắt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dân</a:t>
            </a:r>
            <a:r>
              <a:rPr lang="en-US" sz="2400" dirty="0">
                <a:latin typeface="Times New Roman" panose="02020603050405020304" pitchFamily="18" charset="0"/>
                <a:cs typeface="Times New Roman" panose="02020603050405020304" pitchFamily="18" charset="0"/>
              </a:rPr>
              <a:t>-&gt; </a:t>
            </a:r>
            <a:r>
              <a:rPr lang="en-US" sz="2400" dirty="0" err="1">
                <a:latin typeface="Times New Roman" panose="02020603050405020304" pitchFamily="18" charset="0"/>
                <a:cs typeface="Times New Roman" panose="02020603050405020304" pitchFamily="18" charset="0"/>
              </a:rPr>
              <a:t>bỏ</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bê</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việc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triều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triều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yếu</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thừa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măng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cướp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đoạt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tô</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điểm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phủ</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chúa</a:t>
            </a:r>
            <a:r>
              <a:rPr lang="en-US" sz="2400" dirty="0">
                <a:latin typeface="Times New Roman" panose="02020603050405020304" pitchFamily="18" charset="0"/>
                <a:cs typeface="Times New Roman" panose="02020603050405020304" pitchFamily="18" charset="0"/>
              </a:rPr>
              <a:t>.-&gt; </a:t>
            </a:r>
            <a:r>
              <a:rPr lang="en-US" sz="2400" dirty="0" err="1">
                <a:latin typeface="Times New Roman" panose="02020603050405020304" pitchFamily="18" charset="0"/>
                <a:cs typeface="Times New Roman" panose="02020603050405020304" pitchFamily="18" charset="0"/>
              </a:rPr>
              <a:t>khiến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cuộc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lầm</a:t>
            </a:r>
            <a:r>
              <a:rPr lang="en-US" sz="2400" dirty="0">
                <a:latin typeface="Times New Roman" panose="02020603050405020304" pitchFamily="18" charset="0"/>
                <a:cs typeface="Times New Roman" panose="02020603050405020304" pitchFamily="18" charset="0"/>
              </a:rPr>
              <a:t> than </a:t>
            </a:r>
            <a:r>
              <a:rPr lang="en-US" sz="2400" dirty="0" err="1">
                <a:latin typeface="Times New Roman" panose="02020603050405020304" pitchFamily="18" charset="0"/>
                <a:cs typeface="Times New Roman" panose="02020603050405020304" pitchFamily="18" charset="0"/>
              </a:rPr>
              <a:t>khốn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khổ</a:t>
            </a:r>
            <a:r>
              <a:rPr lang="en-US"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Vua</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chúa</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nhà</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Lê</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Chiêu</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Thống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cõng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rắn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cắn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gà</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nhà</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hèn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nhát</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bạc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nhược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tham</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sống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sợ</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chết</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đặt</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lợi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ích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mình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lên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trên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lợi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ích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dân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tộc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sẵn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sàng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bỏ</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dân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tộc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theo</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bè</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lũ</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cướp</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pic>
        <p:nvPicPr>
          <p:cNvPr id="6" name="Picture 13" descr="12ff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5562" y="5598321"/>
            <a:ext cx="8534400" cy="101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23867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886691"/>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a:solidFill>
                  <a:schemeClr val="bg1"/>
                </a:solidFill>
                <a:latin typeface="Times New Roman" panose="02020603050405020304" pitchFamily="18" charset="0"/>
                <a:cs typeface="Times New Roman" panose="02020603050405020304" pitchFamily="18" charset="0"/>
              </a:rPr>
              <a:t>Tiết</a:t>
            </a:r>
            <a:r>
              <a:rPr lang="en-US" sz="2800" b="1" dirty="0">
                <a:solidFill>
                  <a:schemeClr val="bg1"/>
                </a:solidFill>
                <a:latin typeface="Times New Roman" panose="02020603050405020304" pitchFamily="18" charset="0"/>
                <a:cs typeface="Times New Roman" panose="02020603050405020304" pitchFamily="18" charset="0"/>
              </a:rPr>
              <a:t>: 35, 36         ÔN TẬP TRUYỆN TRUNG ĐẠI VIỆT NAM                     </a:t>
            </a:r>
          </a:p>
        </p:txBody>
      </p:sp>
      <p:sp>
        <p:nvSpPr>
          <p:cNvPr id="3" name="Rectangle 2"/>
          <p:cNvSpPr/>
          <p:nvPr/>
        </p:nvSpPr>
        <p:spPr>
          <a:xfrm>
            <a:off x="315396" y="999898"/>
            <a:ext cx="5196038" cy="461665"/>
          </a:xfrm>
          <a:prstGeom prst="rect">
            <a:avLst/>
          </a:prstGeom>
        </p:spPr>
        <p:txBody>
          <a:bodyPr wrap="none">
            <a:spAutoFit/>
          </a:bodyPr>
          <a:lstStyle/>
          <a:p>
            <a:pPr>
              <a:spcAft>
                <a:spcPts val="0"/>
              </a:spcAft>
            </a:pPr>
            <a:r>
              <a:rPr lang="en-US" sz="24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IV.Phân</a:t>
            </a:r>
            <a:r>
              <a:rPr lang="en-US"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tích</a:t>
            </a:r>
            <a:r>
              <a:rPr lang="en-US"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các</a:t>
            </a:r>
            <a:r>
              <a:rPr lang="en-US"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hình</a:t>
            </a:r>
            <a:r>
              <a:rPr lang="en-US"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tượng</a:t>
            </a:r>
            <a:r>
              <a:rPr lang="en-US"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nhân</a:t>
            </a:r>
            <a:r>
              <a:rPr lang="en-US"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vật</a:t>
            </a:r>
            <a:r>
              <a:rPr lang="en-US"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2770909" y="1828800"/>
            <a:ext cx="5985164" cy="146858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rgbClr val="C00000"/>
                </a:solidFill>
                <a:latin typeface="Times New Roman" panose="02020603050405020304" pitchFamily="18" charset="0"/>
                <a:cs typeface="Times New Roman" panose="02020603050405020304" pitchFamily="18" charset="0"/>
              </a:rPr>
              <a:t>Thảo</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luận</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nhóm</a:t>
            </a:r>
            <a:r>
              <a:rPr lang="en-US" sz="2400" b="1" dirty="0">
                <a:solidFill>
                  <a:srgbClr val="C00000"/>
                </a:solidFill>
                <a:latin typeface="Times New Roman" panose="02020603050405020304" pitchFamily="18" charset="0"/>
                <a:cs typeface="Times New Roman" panose="02020603050405020304" pitchFamily="18" charset="0"/>
              </a:rPr>
              <a:t> </a:t>
            </a:r>
          </a:p>
          <a:p>
            <a:r>
              <a:rPr lang="en-US" sz="2400" dirty="0" err="1">
                <a:solidFill>
                  <a:srgbClr val="C00000"/>
                </a:solidFill>
                <a:latin typeface="Times New Roman" panose="02020603050405020304" pitchFamily="18" charset="0"/>
                <a:cs typeface="Times New Roman" panose="02020603050405020304" pitchFamily="18" charset="0"/>
              </a:rPr>
              <a:t>Nhóm</a:t>
            </a:r>
            <a:r>
              <a:rPr lang="en-US" sz="2400" dirty="0">
                <a:solidFill>
                  <a:srgbClr val="C00000"/>
                </a:solidFill>
                <a:latin typeface="Times New Roman" panose="02020603050405020304" pitchFamily="18" charset="0"/>
                <a:cs typeface="Times New Roman" panose="02020603050405020304" pitchFamily="18" charset="0"/>
              </a:rPr>
              <a:t> 1, 2: </a:t>
            </a:r>
            <a:r>
              <a:rPr lang="en-US" sz="2400" dirty="0" err="1">
                <a:solidFill>
                  <a:srgbClr val="C00000"/>
                </a:solidFill>
                <a:latin typeface="Times New Roman" panose="02020603050405020304" pitchFamily="18" charset="0"/>
                <a:cs typeface="Times New Roman" panose="02020603050405020304" pitchFamily="18" charset="0"/>
              </a:rPr>
              <a:t>hình</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tượng</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Quang</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Trung</a:t>
            </a:r>
            <a:endParaRPr lang="en-US" sz="2400" dirty="0">
              <a:solidFill>
                <a:srgbClr val="C00000"/>
              </a:solidFill>
              <a:latin typeface="Times New Roman" panose="02020603050405020304" pitchFamily="18" charset="0"/>
              <a:cs typeface="Times New Roman" panose="02020603050405020304" pitchFamily="18" charset="0"/>
            </a:endParaRPr>
          </a:p>
          <a:p>
            <a:r>
              <a:rPr lang="en-US" sz="2400" dirty="0" err="1">
                <a:solidFill>
                  <a:srgbClr val="C00000"/>
                </a:solidFill>
                <a:latin typeface="Times New Roman" panose="02020603050405020304" pitchFamily="18" charset="0"/>
                <a:cs typeface="Times New Roman" panose="02020603050405020304" pitchFamily="18" charset="0"/>
              </a:rPr>
              <a:t>Nhóm</a:t>
            </a:r>
            <a:r>
              <a:rPr lang="en-US" sz="2400" dirty="0">
                <a:solidFill>
                  <a:srgbClr val="C00000"/>
                </a:solidFill>
                <a:latin typeface="Times New Roman" panose="02020603050405020304" pitchFamily="18" charset="0"/>
                <a:cs typeface="Times New Roman" panose="02020603050405020304" pitchFamily="18" charset="0"/>
              </a:rPr>
              <a:t> 3: </a:t>
            </a:r>
            <a:r>
              <a:rPr lang="en-US" sz="2400" dirty="0" err="1">
                <a:solidFill>
                  <a:srgbClr val="C00000"/>
                </a:solidFill>
                <a:latin typeface="Times New Roman" panose="02020603050405020304" pitchFamily="18" charset="0"/>
                <a:cs typeface="Times New Roman" panose="02020603050405020304" pitchFamily="18" charset="0"/>
              </a:rPr>
              <a:t>Lục</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Vân</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Tiên</a:t>
            </a:r>
            <a:br>
              <a:rPr lang="en-US" sz="2400" dirty="0">
                <a:solidFill>
                  <a:srgbClr val="C00000"/>
                </a:solidFill>
                <a:latin typeface="Times New Roman" panose="02020603050405020304" pitchFamily="18" charset="0"/>
                <a:cs typeface="Times New Roman" panose="02020603050405020304" pitchFamily="18" charset="0"/>
              </a:rPr>
            </a:br>
            <a:endParaRPr lang="en-US" sz="2400" dirty="0">
              <a:solidFill>
                <a:srgbClr val="C00000"/>
              </a:solidFill>
              <a:latin typeface="Times New Roman" panose="02020603050405020304" pitchFamily="18" charset="0"/>
              <a:cs typeface="Times New Roman" panose="02020603050405020304" pitchFamily="18" charset="0"/>
            </a:endParaRPr>
          </a:p>
        </p:txBody>
      </p:sp>
      <p:pic>
        <p:nvPicPr>
          <p:cNvPr id="5" name="Picture 13" descr="12ff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5562" y="5598321"/>
            <a:ext cx="8534400" cy="101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82275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3" name="Rectangle 3"/>
          <p:cNvSpPr>
            <a:spLocks noGrp="1" noChangeArrowheads="1"/>
          </p:cNvSpPr>
          <p:nvPr>
            <p:ph type="body" idx="1"/>
          </p:nvPr>
        </p:nvSpPr>
        <p:spPr>
          <a:xfrm>
            <a:off x="1676400" y="228600"/>
            <a:ext cx="8763000" cy="6477000"/>
          </a:xfrm>
        </p:spPr>
        <p:txBody>
          <a:bodyPr/>
          <a:lstStyle/>
          <a:p>
            <a:pPr eaLnBrk="1" hangingPunct="1">
              <a:lnSpc>
                <a:spcPct val="80000"/>
              </a:lnSpc>
              <a:buFontTx/>
              <a:buNone/>
            </a:pPr>
            <a:r>
              <a:rPr lang="en-US" altLang="en-US" b="1" u="sng">
                <a:solidFill>
                  <a:srgbClr val="FF0000"/>
                </a:solidFill>
                <a:latin typeface="Times New Roman" panose="02020603050405020304" pitchFamily="18" charset="0"/>
              </a:rPr>
              <a:t>Nhóm 3</a:t>
            </a:r>
            <a:r>
              <a:rPr lang="en-US" altLang="en-US">
                <a:solidFill>
                  <a:srgbClr val="FF0000"/>
                </a:solidFill>
                <a:latin typeface="Times New Roman" panose="02020603050405020304" pitchFamily="18" charset="0"/>
              </a:rPr>
              <a:t>: Cảm nhận về:</a:t>
            </a:r>
          </a:p>
          <a:p>
            <a:pPr eaLnBrk="1" hangingPunct="1">
              <a:lnSpc>
                <a:spcPct val="80000"/>
              </a:lnSpc>
              <a:buFontTx/>
              <a:buNone/>
            </a:pPr>
            <a:r>
              <a:rPr lang="en-US" altLang="en-US">
                <a:solidFill>
                  <a:srgbClr val="FF0000"/>
                </a:solidFill>
                <a:latin typeface="Times New Roman" panose="02020603050405020304" pitchFamily="18" charset="0"/>
              </a:rPr>
              <a:t>* Hình tượng Nguyễn Huệ:</a:t>
            </a:r>
          </a:p>
          <a:p>
            <a:pPr eaLnBrk="1" hangingPunct="1">
              <a:lnSpc>
                <a:spcPct val="80000"/>
              </a:lnSpc>
              <a:buFontTx/>
              <a:buChar char="-"/>
            </a:pPr>
            <a:r>
              <a:rPr lang="en-US" altLang="en-US">
                <a:latin typeface="Times New Roman" panose="02020603050405020304" pitchFamily="18" charset="0"/>
              </a:rPr>
              <a:t>Yêu nước nồng nàn, quyết tâm đánh đuổi giặc ngoại xâm cứu nước, cứu dân;</a:t>
            </a:r>
          </a:p>
          <a:p>
            <a:pPr eaLnBrk="1" hangingPunct="1">
              <a:lnSpc>
                <a:spcPct val="80000"/>
              </a:lnSpc>
              <a:buFontTx/>
              <a:buNone/>
            </a:pPr>
            <a:r>
              <a:rPr lang="en-US" altLang="en-US">
                <a:latin typeface="Times New Roman" panose="02020603050405020304" pitchFamily="18" charset="0"/>
              </a:rPr>
              <a:t>- Tài trí, dũng mãnh, quyết đoán,</a:t>
            </a:r>
          </a:p>
          <a:p>
            <a:pPr eaLnBrk="1" hangingPunct="1">
              <a:lnSpc>
                <a:spcPct val="80000"/>
              </a:lnSpc>
              <a:buFontTx/>
              <a:buNone/>
            </a:pPr>
            <a:r>
              <a:rPr lang="en-US" altLang="en-US">
                <a:latin typeface="Times New Roman" panose="02020603050405020304" pitchFamily="18" charset="0"/>
              </a:rPr>
              <a:t>- Trí tuệ sáng suốt, nhìn xa trông rộng</a:t>
            </a:r>
          </a:p>
          <a:p>
            <a:pPr eaLnBrk="1" hangingPunct="1">
              <a:lnSpc>
                <a:spcPct val="80000"/>
              </a:lnSpc>
              <a:buFontTx/>
              <a:buNone/>
            </a:pPr>
            <a:r>
              <a:rPr lang="en-US" altLang="en-US">
                <a:latin typeface="Times New Roman" panose="02020603050405020304" pitchFamily="18" charset="0"/>
              </a:rPr>
              <a:t>- Tài dụng binh như thần: hành binh thần tốc, chỉ huy quân sĩ trực tiếp chiến đấu và chiến thắng, đại phá quân Thanh mùa xuân Kỉ Dậu.</a:t>
            </a:r>
          </a:p>
          <a:p>
            <a:pPr eaLnBrk="1" hangingPunct="1">
              <a:lnSpc>
                <a:spcPct val="80000"/>
              </a:lnSpc>
              <a:buFontTx/>
              <a:buNone/>
            </a:pPr>
            <a:r>
              <a:rPr lang="en-US" altLang="en-US">
                <a:latin typeface="Times New Roman" panose="02020603050405020304" pitchFamily="18" charset="0"/>
              </a:rPr>
              <a:t> -&gt; Đó là người anh hùng thể hiên sức mạnh của dân tộc, nhân vật lịch sử kiệt xuất được khắc họa trung thực trong một tác phẩm văn học trung đại.</a:t>
            </a:r>
          </a:p>
        </p:txBody>
      </p:sp>
    </p:spTree>
    <p:extLst>
      <p:ext uri="{BB962C8B-B14F-4D97-AF65-F5344CB8AC3E}">
        <p14:creationId xmlns:p14="http://schemas.microsoft.com/office/powerpoint/2010/main" val="3735000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15043">
                                            <p:txEl>
                                              <p:pRg st="0" end="0"/>
                                            </p:txEl>
                                          </p:spTgt>
                                        </p:tgtEl>
                                        <p:attrNameLst>
                                          <p:attrName>style.visibility</p:attrName>
                                        </p:attrNameLst>
                                      </p:cBhvr>
                                      <p:to>
                                        <p:strVal val="visible"/>
                                      </p:to>
                                    </p:set>
                                    <p:animEffect transition="in" filter="diamond(in)">
                                      <p:cBhvr>
                                        <p:cTn id="7" dur="2000"/>
                                        <p:tgtEl>
                                          <p:spTgt spid="2150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215043">
                                            <p:txEl>
                                              <p:pRg st="1" end="1"/>
                                            </p:txEl>
                                          </p:spTgt>
                                        </p:tgtEl>
                                        <p:attrNameLst>
                                          <p:attrName>style.visibility</p:attrName>
                                        </p:attrNameLst>
                                      </p:cBhvr>
                                      <p:to>
                                        <p:strVal val="visible"/>
                                      </p:to>
                                    </p:set>
                                    <p:animEffect transition="in" filter="diamond(in)">
                                      <p:cBhvr>
                                        <p:cTn id="12" dur="2000"/>
                                        <p:tgtEl>
                                          <p:spTgt spid="21504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215043">
                                            <p:txEl>
                                              <p:pRg st="2" end="2"/>
                                            </p:txEl>
                                          </p:spTgt>
                                        </p:tgtEl>
                                        <p:attrNameLst>
                                          <p:attrName>style.visibility</p:attrName>
                                        </p:attrNameLst>
                                      </p:cBhvr>
                                      <p:to>
                                        <p:strVal val="visible"/>
                                      </p:to>
                                    </p:set>
                                    <p:animEffect transition="in" filter="diamond(in)">
                                      <p:cBhvr>
                                        <p:cTn id="17" dur="2000"/>
                                        <p:tgtEl>
                                          <p:spTgt spid="21504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215043">
                                            <p:txEl>
                                              <p:pRg st="3" end="3"/>
                                            </p:txEl>
                                          </p:spTgt>
                                        </p:tgtEl>
                                        <p:attrNameLst>
                                          <p:attrName>style.visibility</p:attrName>
                                        </p:attrNameLst>
                                      </p:cBhvr>
                                      <p:to>
                                        <p:strVal val="visible"/>
                                      </p:to>
                                    </p:set>
                                    <p:animEffect transition="in" filter="diamond(in)">
                                      <p:cBhvr>
                                        <p:cTn id="22" dur="2000"/>
                                        <p:tgtEl>
                                          <p:spTgt spid="21504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215043">
                                            <p:txEl>
                                              <p:pRg st="4" end="4"/>
                                            </p:txEl>
                                          </p:spTgt>
                                        </p:tgtEl>
                                        <p:attrNameLst>
                                          <p:attrName>style.visibility</p:attrName>
                                        </p:attrNameLst>
                                      </p:cBhvr>
                                      <p:to>
                                        <p:strVal val="visible"/>
                                      </p:to>
                                    </p:set>
                                    <p:animEffect transition="in" filter="diamond(in)">
                                      <p:cBhvr>
                                        <p:cTn id="27" dur="2000"/>
                                        <p:tgtEl>
                                          <p:spTgt spid="21504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215043">
                                            <p:txEl>
                                              <p:pRg st="5" end="5"/>
                                            </p:txEl>
                                          </p:spTgt>
                                        </p:tgtEl>
                                        <p:attrNameLst>
                                          <p:attrName>style.visibility</p:attrName>
                                        </p:attrNameLst>
                                      </p:cBhvr>
                                      <p:to>
                                        <p:strVal val="visible"/>
                                      </p:to>
                                    </p:set>
                                    <p:animEffect transition="in" filter="diamond(in)">
                                      <p:cBhvr>
                                        <p:cTn id="32" dur="2000"/>
                                        <p:tgtEl>
                                          <p:spTgt spid="215043">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215043">
                                            <p:txEl>
                                              <p:pRg st="6" end="6"/>
                                            </p:txEl>
                                          </p:spTgt>
                                        </p:tgtEl>
                                        <p:attrNameLst>
                                          <p:attrName>style.visibility</p:attrName>
                                        </p:attrNameLst>
                                      </p:cBhvr>
                                      <p:to>
                                        <p:strVal val="visible"/>
                                      </p:to>
                                    </p:set>
                                    <p:animEffect transition="in" filter="diamond(in)">
                                      <p:cBhvr>
                                        <p:cTn id="37" dur="2000"/>
                                        <p:tgtEl>
                                          <p:spTgt spid="21504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4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886691"/>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a:solidFill>
                  <a:schemeClr val="bg1"/>
                </a:solidFill>
                <a:latin typeface="Times New Roman" panose="02020603050405020304" pitchFamily="18" charset="0"/>
                <a:cs typeface="Times New Roman" panose="02020603050405020304" pitchFamily="18" charset="0"/>
              </a:rPr>
              <a:t>Tiết</a:t>
            </a:r>
            <a:r>
              <a:rPr lang="en-US" sz="2800" b="1" dirty="0">
                <a:solidFill>
                  <a:schemeClr val="bg1"/>
                </a:solidFill>
                <a:latin typeface="Times New Roman" panose="02020603050405020304" pitchFamily="18" charset="0"/>
                <a:cs typeface="Times New Roman" panose="02020603050405020304" pitchFamily="18" charset="0"/>
              </a:rPr>
              <a:t>: 35, 36         ÔN TẬP TRUYỆN TRUNG ĐẠI VIỆT NAM                     </a:t>
            </a:r>
          </a:p>
        </p:txBody>
      </p:sp>
      <p:sp>
        <p:nvSpPr>
          <p:cNvPr id="3" name="Rectangle 2"/>
          <p:cNvSpPr/>
          <p:nvPr/>
        </p:nvSpPr>
        <p:spPr>
          <a:xfrm>
            <a:off x="315396" y="999898"/>
            <a:ext cx="5196038" cy="461665"/>
          </a:xfrm>
          <a:prstGeom prst="rect">
            <a:avLst/>
          </a:prstGeom>
        </p:spPr>
        <p:txBody>
          <a:bodyPr wrap="none">
            <a:spAutoFit/>
          </a:bodyPr>
          <a:lstStyle/>
          <a:p>
            <a:pPr>
              <a:spcAft>
                <a:spcPts val="0"/>
              </a:spcAft>
            </a:pPr>
            <a:r>
              <a:rPr lang="en-US" sz="24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IV.Phân</a:t>
            </a:r>
            <a:r>
              <a:rPr lang="en-US"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tích</a:t>
            </a:r>
            <a:r>
              <a:rPr lang="en-US"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các</a:t>
            </a:r>
            <a:r>
              <a:rPr lang="en-US"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hình</a:t>
            </a:r>
            <a:r>
              <a:rPr lang="en-US"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tượng</a:t>
            </a:r>
            <a:r>
              <a:rPr lang="en-US"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nhân</a:t>
            </a:r>
            <a:r>
              <a:rPr lang="en-US"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vật</a:t>
            </a:r>
            <a:r>
              <a:rPr lang="en-US"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849088" y="1877061"/>
            <a:ext cx="10266218" cy="3416320"/>
          </a:xfrm>
          <a:prstGeom prst="rect">
            <a:avLst/>
          </a:prstGeom>
        </p:spPr>
        <p:txBody>
          <a:bodyPr wrap="square">
            <a:spAutoFit/>
          </a:bodyPr>
          <a:lstStyle/>
          <a:p>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Có</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trí</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tuệ</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sáng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suốt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nhạy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bén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lựa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chọn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thời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cơ</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hành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động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quyết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đoán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mạnh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mẽ</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có</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tầm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nhìn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xa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trông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rộng</a:t>
            </a:r>
            <a:r>
              <a:rPr lang="en-US" sz="2400" dirty="0">
                <a:latin typeface="Times New Roman" panose="02020603050405020304" pitchFamily="18" charset="0"/>
                <a:ea typeface="Times New Roman" panose="02020603050405020304" pitchFamily="18" charset="0"/>
              </a:rPr>
              <a:t>, ý </a:t>
            </a:r>
            <a:r>
              <a:rPr lang="en-US" sz="2400" dirty="0" err="1">
                <a:latin typeface="Times New Roman" panose="02020603050405020304" pitchFamily="18" charset="0"/>
                <a:ea typeface="Times New Roman" panose="02020603050405020304" pitchFamily="18" charset="0"/>
              </a:rPr>
              <a:t>chí</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quyết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chiến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quyết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thắng</a:t>
            </a:r>
            <a:r>
              <a:rPr lang="en-US" sz="2400" dirty="0">
                <a:latin typeface="Times New Roman" panose="02020603050405020304" pitchFamily="18" charset="0"/>
                <a:ea typeface="Times New Roman" panose="02020603050405020304" pitchFamily="18" charset="0"/>
              </a:rPr>
              <a:t>.</a:t>
            </a:r>
            <a:br>
              <a:rPr lang="en-US" sz="2400" dirty="0">
                <a:latin typeface="Times New Roman" panose="02020603050405020304" pitchFamily="18" charset="0"/>
                <a:ea typeface="Times New Roman" panose="02020603050405020304" pitchFamily="18" charset="0"/>
              </a:rPr>
            </a:b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Người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anh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hùng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quả</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cảm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thông</a:t>
            </a:r>
            <a:r>
              <a:rPr lang="en-US" sz="2400" dirty="0">
                <a:latin typeface="Times New Roman" panose="02020603050405020304" pitchFamily="18" charset="0"/>
                <a:ea typeface="Times New Roman" panose="02020603050405020304" pitchFamily="18" charset="0"/>
              </a:rPr>
              <a:t> minh, </a:t>
            </a:r>
            <a:r>
              <a:rPr lang="en-US" sz="2400" dirty="0" err="1">
                <a:latin typeface="Times New Roman" panose="02020603050405020304" pitchFamily="18" charset="0"/>
                <a:ea typeface="Times New Roman" panose="02020603050405020304" pitchFamily="18" charset="0"/>
              </a:rPr>
              <a:t>có</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tài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thao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lược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cầm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quân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dụng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binh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như</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thần</a:t>
            </a:r>
            <a:r>
              <a:rPr lang="en-US" sz="2400" dirty="0">
                <a:latin typeface="Times New Roman" panose="02020603050405020304" pitchFamily="18" charset="0"/>
                <a:ea typeface="Times New Roman" panose="02020603050405020304" pitchFamily="18" charset="0"/>
              </a:rPr>
              <a:t>.</a:t>
            </a:r>
            <a:br>
              <a:rPr lang="en-US" sz="2400" dirty="0">
                <a:latin typeface="Times New Roman" panose="02020603050405020304" pitchFamily="18" charset="0"/>
                <a:ea typeface="Times New Roman" panose="02020603050405020304" pitchFamily="18" charset="0"/>
              </a:rPr>
            </a:b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Nhận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định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thời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cơ</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chín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muồi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tiến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đánh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quân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Thanh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vào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những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ngày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cuối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năm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chúng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mất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cảnh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dành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thắng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lợi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nhanh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chóng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giòn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giã</a:t>
            </a:r>
            <a:r>
              <a:rPr lang="en-US" sz="2400" dirty="0">
                <a:latin typeface="Times New Roman" panose="02020603050405020304" pitchFamily="18" charset="0"/>
                <a:ea typeface="Times New Roman" panose="02020603050405020304" pitchFamily="18" charset="0"/>
              </a:rPr>
              <a:t>.</a:t>
            </a:r>
            <a:br>
              <a:rPr lang="en-US" sz="2400" dirty="0">
                <a:latin typeface="Times New Roman" panose="02020603050405020304" pitchFamily="18" charset="0"/>
                <a:ea typeface="Times New Roman" panose="02020603050405020304" pitchFamily="18" charset="0"/>
              </a:rPr>
            </a:b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Trực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tiếp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chỉ</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huy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nghĩa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quân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oai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phong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lẫm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liệt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làm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nức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lòng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quân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sĩ</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tăng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sức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mạnh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quân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sĩ</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người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tổ</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chức</a:t>
            </a:r>
            <a:r>
              <a:rPr lang="en-US" sz="2400" dirty="0">
                <a:latin typeface="Times New Roman" panose="02020603050405020304" pitchFamily="18" charset="0"/>
                <a:ea typeface="Times New Roman" panose="02020603050405020304" pitchFamily="18" charset="0"/>
              </a:rPr>
              <a:t> &amp; </a:t>
            </a:r>
            <a:r>
              <a:rPr lang="en-US" sz="2400" dirty="0" err="1">
                <a:latin typeface="Times New Roman" panose="02020603050405020304" pitchFamily="18" charset="0"/>
                <a:ea typeface="Times New Roman" panose="02020603050405020304" pitchFamily="18" charset="0"/>
              </a:rPr>
              <a:t>là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linh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hồn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của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cuộc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khởi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nghĩa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với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những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chiến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công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vang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dội</a:t>
            </a:r>
            <a:r>
              <a:rPr lang="en-US" sz="2400" dirty="0">
                <a:latin typeface="Times New Roman" panose="02020603050405020304" pitchFamily="18" charset="0"/>
                <a:ea typeface="Times New Roman" panose="02020603050405020304" pitchFamily="18" charset="0"/>
              </a:rPr>
              <a:t>.</a:t>
            </a:r>
            <a:endParaRPr lang="en-US" sz="2400" dirty="0"/>
          </a:p>
        </p:txBody>
      </p:sp>
      <p:sp>
        <p:nvSpPr>
          <p:cNvPr id="5" name="Rectangle 4"/>
          <p:cNvSpPr/>
          <p:nvPr/>
        </p:nvSpPr>
        <p:spPr>
          <a:xfrm>
            <a:off x="849088" y="1461563"/>
            <a:ext cx="6096000" cy="830997"/>
          </a:xfrm>
          <a:prstGeom prst="rect">
            <a:avLst/>
          </a:prstGeom>
        </p:spPr>
        <p:txBody>
          <a:bodyPr>
            <a:spAutoFit/>
          </a:bodyPr>
          <a:lstStyle/>
          <a:p>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Vua</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Quang</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Trung</a:t>
            </a:r>
            <a:r>
              <a:rPr lang="en-US" sz="2400" b="1" dirty="0">
                <a:solidFill>
                  <a:srgbClr val="FF0000"/>
                </a:solidFill>
                <a:latin typeface="Times New Roman" panose="02020603050405020304" pitchFamily="18" charset="0"/>
                <a:ea typeface="Times New Roman" panose="02020603050405020304" pitchFamily="18" charset="0"/>
              </a:rPr>
              <a:t> - </a:t>
            </a:r>
            <a:r>
              <a:rPr lang="en-US" sz="2400" b="1" dirty="0" err="1">
                <a:solidFill>
                  <a:srgbClr val="FF0000"/>
                </a:solidFill>
                <a:latin typeface="Times New Roman" panose="02020603050405020304" pitchFamily="18" charset="0"/>
                <a:ea typeface="Times New Roman" panose="02020603050405020304" pitchFamily="18" charset="0"/>
              </a:rPr>
              <a:t>Nguyễn</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Huệ</a:t>
            </a:r>
            <a:r>
              <a:rPr lang="en-US" sz="2400" b="1" dirty="0">
                <a:solidFill>
                  <a:srgbClr val="FF0000"/>
                </a:solidFill>
                <a:latin typeface="Times New Roman" panose="02020603050405020304" pitchFamily="18" charset="0"/>
                <a:ea typeface="Times New Roman" panose="02020603050405020304" pitchFamily="18" charset="0"/>
              </a:rPr>
              <a:t>-:</a:t>
            </a:r>
            <a:br>
              <a:rPr lang="en-US" sz="2400" dirty="0">
                <a:solidFill>
                  <a:srgbClr val="FF0000"/>
                </a:solidFill>
                <a:latin typeface="Times New Roman" panose="02020603050405020304" pitchFamily="18" charset="0"/>
                <a:ea typeface="Times New Roman" panose="02020603050405020304" pitchFamily="18" charset="0"/>
              </a:rPr>
            </a:br>
            <a:endParaRPr lang="en-US" sz="2400" dirty="0">
              <a:solidFill>
                <a:srgbClr val="FF0000"/>
              </a:solidFill>
            </a:endParaRPr>
          </a:p>
        </p:txBody>
      </p:sp>
      <p:pic>
        <p:nvPicPr>
          <p:cNvPr id="6" name="Picture 13" descr="12ff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5562" y="5598321"/>
            <a:ext cx="8534400" cy="101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01927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p:cNvSpPr>
            <a:spLocks noGrp="1" noChangeArrowheads="1"/>
          </p:cNvSpPr>
          <p:nvPr>
            <p:ph type="body" idx="1"/>
          </p:nvPr>
        </p:nvSpPr>
        <p:spPr>
          <a:xfrm>
            <a:off x="872197" y="152400"/>
            <a:ext cx="10480431" cy="5404338"/>
          </a:xfrm>
        </p:spPr>
        <p:txBody>
          <a:bodyPr/>
          <a:lstStyle/>
          <a:p>
            <a:pPr eaLnBrk="1" hangingPunct="1">
              <a:lnSpc>
                <a:spcPct val="80000"/>
              </a:lnSpc>
            </a:pPr>
            <a:r>
              <a:rPr lang="en-US" altLang="en-US" sz="3600" dirty="0" err="1">
                <a:solidFill>
                  <a:srgbClr val="FF0000"/>
                </a:solidFill>
                <a:latin typeface="Times New Roman" panose="02020603050405020304" pitchFamily="18" charset="0"/>
              </a:rPr>
              <a:t>Nhân</a:t>
            </a:r>
            <a:r>
              <a:rPr lang="en-US" altLang="en-US" sz="3600" dirty="0">
                <a:solidFill>
                  <a:srgbClr val="FF0000"/>
                </a:solidFill>
                <a:latin typeface="Times New Roman" panose="02020603050405020304" pitchFamily="18" charset="0"/>
              </a:rPr>
              <a:t> </a:t>
            </a:r>
            <a:r>
              <a:rPr lang="en-US" altLang="en-US" sz="3600" dirty="0" err="1">
                <a:solidFill>
                  <a:srgbClr val="FF0000"/>
                </a:solidFill>
                <a:latin typeface="Times New Roman" panose="02020603050405020304" pitchFamily="18" charset="0"/>
              </a:rPr>
              <a:t>vật</a:t>
            </a:r>
            <a:r>
              <a:rPr lang="en-US" altLang="en-US" sz="3600" dirty="0">
                <a:solidFill>
                  <a:srgbClr val="FF0000"/>
                </a:solidFill>
                <a:latin typeface="Times New Roman" panose="02020603050405020304" pitchFamily="18" charset="0"/>
              </a:rPr>
              <a:t> LVT (LVT </a:t>
            </a:r>
            <a:r>
              <a:rPr lang="en-US" altLang="en-US" sz="3600" dirty="0" err="1">
                <a:solidFill>
                  <a:srgbClr val="FF0000"/>
                </a:solidFill>
                <a:latin typeface="Times New Roman" panose="02020603050405020304" pitchFamily="18" charset="0"/>
              </a:rPr>
              <a:t>cứu</a:t>
            </a:r>
            <a:r>
              <a:rPr lang="en-US" altLang="en-US" sz="3600" dirty="0">
                <a:solidFill>
                  <a:srgbClr val="FF0000"/>
                </a:solidFill>
                <a:latin typeface="Times New Roman" panose="02020603050405020304" pitchFamily="18" charset="0"/>
              </a:rPr>
              <a:t> KNN)</a:t>
            </a:r>
          </a:p>
          <a:p>
            <a:pPr marL="0" indent="0" eaLnBrk="1" hangingPunct="1">
              <a:lnSpc>
                <a:spcPct val="80000"/>
              </a:lnSpc>
              <a:buNone/>
            </a:pPr>
            <a:endParaRPr lang="en-US" altLang="en-US" sz="3600" dirty="0">
              <a:solidFill>
                <a:srgbClr val="FF0000"/>
              </a:solidFill>
              <a:latin typeface="Times New Roman" panose="02020603050405020304" pitchFamily="18" charset="0"/>
            </a:endParaRPr>
          </a:p>
          <a:p>
            <a:pPr eaLnBrk="1" hangingPunct="1">
              <a:lnSpc>
                <a:spcPct val="80000"/>
              </a:lnSpc>
              <a:buFontTx/>
              <a:buNone/>
            </a:pPr>
            <a:r>
              <a:rPr lang="en-US" altLang="en-US" sz="3600" dirty="0">
                <a:latin typeface="Times New Roman" panose="02020603050405020304" pitchFamily="18" charset="0"/>
              </a:rPr>
              <a:t>-</a:t>
            </a:r>
            <a:r>
              <a:rPr lang="en-US" altLang="en-US" sz="3600" dirty="0" err="1">
                <a:latin typeface="Times New Roman" panose="02020603050405020304" pitchFamily="18" charset="0"/>
              </a:rPr>
              <a:t>Lí</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tưởng</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đạo</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đức</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cao</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đẹp</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Quan</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niệm</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phò</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đời</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giúp</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nước</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giúp</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dân</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kiến</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nghĩa</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bất</a:t>
            </a:r>
            <a:r>
              <a:rPr lang="en-US" altLang="en-US" sz="3600" dirty="0">
                <a:latin typeface="Times New Roman" panose="02020603050405020304" pitchFamily="18" charset="0"/>
              </a:rPr>
              <a:t> vi–phi </a:t>
            </a:r>
            <a:r>
              <a:rPr lang="en-US" altLang="en-US" sz="3600" dirty="0" err="1">
                <a:latin typeface="Times New Roman" panose="02020603050405020304" pitchFamily="18" charset="0"/>
              </a:rPr>
              <a:t>anh</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hùng</a:t>
            </a:r>
            <a:r>
              <a:rPr lang="en-US" altLang="en-US" sz="3600" dirty="0">
                <a:latin typeface="Times New Roman" panose="02020603050405020304" pitchFamily="18" charset="0"/>
              </a:rPr>
              <a:t>”.</a:t>
            </a:r>
          </a:p>
          <a:p>
            <a:pPr eaLnBrk="1" hangingPunct="1">
              <a:lnSpc>
                <a:spcPct val="80000"/>
              </a:lnSpc>
              <a:buFontTx/>
              <a:buNone/>
            </a:pPr>
            <a:r>
              <a:rPr lang="en-US" altLang="en-US" sz="3600" dirty="0">
                <a:latin typeface="Times New Roman" panose="02020603050405020304" pitchFamily="18" charset="0"/>
              </a:rPr>
              <a:t>-</a:t>
            </a:r>
            <a:r>
              <a:rPr lang="en-US" altLang="en-US" sz="3600" dirty="0" err="1">
                <a:latin typeface="Times New Roman" panose="02020603050405020304" pitchFamily="18" charset="0"/>
              </a:rPr>
              <a:t>Trọng</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nghĩa</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khinh</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tài</a:t>
            </a:r>
            <a:endParaRPr lang="en-US" altLang="en-US" sz="3600" dirty="0">
              <a:latin typeface="Times New Roman" panose="02020603050405020304" pitchFamily="18" charset="0"/>
            </a:endParaRPr>
          </a:p>
          <a:p>
            <a:pPr eaLnBrk="1" hangingPunct="1">
              <a:lnSpc>
                <a:spcPct val="80000"/>
              </a:lnSpc>
              <a:buFontTx/>
              <a:buNone/>
            </a:pPr>
            <a:r>
              <a:rPr lang="en-US" altLang="en-US" sz="3600" dirty="0">
                <a:latin typeface="Times New Roman" panose="02020603050405020304" pitchFamily="18" charset="0"/>
              </a:rPr>
              <a:t>-</a:t>
            </a:r>
            <a:r>
              <a:rPr lang="en-US" altLang="en-US" sz="3600" dirty="0" err="1">
                <a:latin typeface="Times New Roman" panose="02020603050405020304" pitchFamily="18" charset="0"/>
              </a:rPr>
              <a:t>Trừng</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trị</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kẻ</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ác</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cứu</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người</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hoạn</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nạn</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cứu</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dân</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lầm</a:t>
            </a:r>
            <a:r>
              <a:rPr lang="en-US" altLang="en-US" sz="3600" dirty="0">
                <a:latin typeface="Times New Roman" panose="02020603050405020304" pitchFamily="18" charset="0"/>
              </a:rPr>
              <a:t> than.</a:t>
            </a:r>
          </a:p>
          <a:p>
            <a:pPr eaLnBrk="1" hangingPunct="1">
              <a:lnSpc>
                <a:spcPct val="80000"/>
              </a:lnSpc>
              <a:buFontTx/>
              <a:buNone/>
            </a:pPr>
            <a:r>
              <a:rPr lang="en-US" altLang="en-US" sz="3600" dirty="0">
                <a:latin typeface="Times New Roman" panose="02020603050405020304" pitchFamily="18" charset="0"/>
              </a:rPr>
              <a:t>-&gt; </a:t>
            </a:r>
            <a:r>
              <a:rPr lang="en-US" altLang="en-US" sz="3600" dirty="0" err="1">
                <a:latin typeface="Times New Roman" panose="02020603050405020304" pitchFamily="18" charset="0"/>
              </a:rPr>
              <a:t>Nhân</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vật</a:t>
            </a:r>
            <a:r>
              <a:rPr lang="en-US" altLang="en-US" sz="3600" dirty="0">
                <a:latin typeface="Times New Roman" panose="02020603050405020304" pitchFamily="18" charset="0"/>
              </a:rPr>
              <a:t> LVT </a:t>
            </a:r>
            <a:r>
              <a:rPr lang="en-US" altLang="en-US" sz="3600" dirty="0" err="1">
                <a:latin typeface="Times New Roman" panose="02020603050405020304" pitchFamily="18" charset="0"/>
              </a:rPr>
              <a:t>thể</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hiện</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quan</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niệm</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lí</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tưởng</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và</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mơ</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ước</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hành</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đạo</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cứu</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đời</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của</a:t>
            </a:r>
            <a:r>
              <a:rPr lang="en-US" altLang="en-US" sz="3600" dirty="0">
                <a:latin typeface="Times New Roman" panose="02020603050405020304" pitchFamily="18" charset="0"/>
              </a:rPr>
              <a:t> NĐC.</a:t>
            </a:r>
          </a:p>
        </p:txBody>
      </p:sp>
    </p:spTree>
    <p:extLst>
      <p:ext uri="{BB962C8B-B14F-4D97-AF65-F5344CB8AC3E}">
        <p14:creationId xmlns:p14="http://schemas.microsoft.com/office/powerpoint/2010/main" val="7179079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28354">
                                            <p:txEl>
                                              <p:pRg st="0" end="0"/>
                                            </p:txEl>
                                          </p:spTgt>
                                        </p:tgtEl>
                                        <p:attrNameLst>
                                          <p:attrName>style.visibility</p:attrName>
                                        </p:attrNameLst>
                                      </p:cBhvr>
                                      <p:to>
                                        <p:strVal val="visible"/>
                                      </p:to>
                                    </p:set>
                                    <p:animEffect transition="in" filter="diamond(in)">
                                      <p:cBhvr>
                                        <p:cTn id="7" dur="2000"/>
                                        <p:tgtEl>
                                          <p:spTgt spid="22835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228354">
                                            <p:txEl>
                                              <p:pRg st="2" end="2"/>
                                            </p:txEl>
                                          </p:spTgt>
                                        </p:tgtEl>
                                        <p:attrNameLst>
                                          <p:attrName>style.visibility</p:attrName>
                                        </p:attrNameLst>
                                      </p:cBhvr>
                                      <p:to>
                                        <p:strVal val="visible"/>
                                      </p:to>
                                    </p:set>
                                    <p:animEffect transition="in" filter="diamond(in)">
                                      <p:cBhvr>
                                        <p:cTn id="12" dur="2000"/>
                                        <p:tgtEl>
                                          <p:spTgt spid="228354">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228354">
                                            <p:txEl>
                                              <p:pRg st="3" end="3"/>
                                            </p:txEl>
                                          </p:spTgt>
                                        </p:tgtEl>
                                        <p:attrNameLst>
                                          <p:attrName>style.visibility</p:attrName>
                                        </p:attrNameLst>
                                      </p:cBhvr>
                                      <p:to>
                                        <p:strVal val="visible"/>
                                      </p:to>
                                    </p:set>
                                    <p:animEffect transition="in" filter="diamond(in)">
                                      <p:cBhvr>
                                        <p:cTn id="17" dur="2000"/>
                                        <p:tgtEl>
                                          <p:spTgt spid="228354">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228354">
                                            <p:txEl>
                                              <p:pRg st="4" end="4"/>
                                            </p:txEl>
                                          </p:spTgt>
                                        </p:tgtEl>
                                        <p:attrNameLst>
                                          <p:attrName>style.visibility</p:attrName>
                                        </p:attrNameLst>
                                      </p:cBhvr>
                                      <p:to>
                                        <p:strVal val="visible"/>
                                      </p:to>
                                    </p:set>
                                    <p:animEffect transition="in" filter="diamond(in)">
                                      <p:cBhvr>
                                        <p:cTn id="22" dur="2000"/>
                                        <p:tgtEl>
                                          <p:spTgt spid="228354">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228354">
                                            <p:txEl>
                                              <p:pRg st="5" end="5"/>
                                            </p:txEl>
                                          </p:spTgt>
                                        </p:tgtEl>
                                        <p:attrNameLst>
                                          <p:attrName>style.visibility</p:attrName>
                                        </p:attrNameLst>
                                      </p:cBhvr>
                                      <p:to>
                                        <p:strVal val="visible"/>
                                      </p:to>
                                    </p:set>
                                    <p:animEffect transition="in" filter="diamond(in)">
                                      <p:cBhvr>
                                        <p:cTn id="27" dur="2000"/>
                                        <p:tgtEl>
                                          <p:spTgt spid="22835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835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886691"/>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a:solidFill>
                  <a:schemeClr val="bg1"/>
                </a:solidFill>
                <a:latin typeface="Times New Roman" panose="02020603050405020304" pitchFamily="18" charset="0"/>
                <a:cs typeface="Times New Roman" panose="02020603050405020304" pitchFamily="18" charset="0"/>
              </a:rPr>
              <a:t>Tiết</a:t>
            </a:r>
            <a:r>
              <a:rPr lang="en-US" sz="2800" b="1" dirty="0">
                <a:solidFill>
                  <a:schemeClr val="bg1"/>
                </a:solidFill>
                <a:latin typeface="Times New Roman" panose="02020603050405020304" pitchFamily="18" charset="0"/>
                <a:cs typeface="Times New Roman" panose="02020603050405020304" pitchFamily="18" charset="0"/>
              </a:rPr>
              <a:t>: 35, 36         ÔN TẬP TRUYỆN TRUNG ĐẠI VIỆT NAM                     </a:t>
            </a:r>
          </a:p>
        </p:txBody>
      </p:sp>
      <p:sp>
        <p:nvSpPr>
          <p:cNvPr id="3" name="Rectangle 2"/>
          <p:cNvSpPr/>
          <p:nvPr/>
        </p:nvSpPr>
        <p:spPr>
          <a:xfrm>
            <a:off x="315396" y="999898"/>
            <a:ext cx="5196038" cy="461665"/>
          </a:xfrm>
          <a:prstGeom prst="rect">
            <a:avLst/>
          </a:prstGeom>
        </p:spPr>
        <p:txBody>
          <a:bodyPr wrap="none">
            <a:spAutoFit/>
          </a:bodyPr>
          <a:lstStyle/>
          <a:p>
            <a:pPr>
              <a:spcAft>
                <a:spcPts val="0"/>
              </a:spcAft>
            </a:pPr>
            <a:r>
              <a:rPr lang="en-US" sz="24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IV.Phân</a:t>
            </a:r>
            <a:r>
              <a:rPr lang="en-US"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tích</a:t>
            </a:r>
            <a:r>
              <a:rPr lang="en-US"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các</a:t>
            </a:r>
            <a:r>
              <a:rPr lang="en-US"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hình</a:t>
            </a:r>
            <a:r>
              <a:rPr lang="en-US"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tượng</a:t>
            </a:r>
            <a:r>
              <a:rPr lang="en-US"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nhân</a:t>
            </a:r>
            <a:r>
              <a:rPr lang="en-US"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vật</a:t>
            </a:r>
            <a:r>
              <a:rPr lang="en-US"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748145" y="1877061"/>
            <a:ext cx="11014364" cy="3046988"/>
          </a:xfrm>
          <a:prstGeom prst="rect">
            <a:avLst/>
          </a:prstGeom>
        </p:spPr>
        <p:txBody>
          <a:bodyPr wrap="square">
            <a:spAutoFit/>
          </a:bodyPr>
          <a:lstStyle/>
          <a:p>
            <a:pPr>
              <a:spcAft>
                <a:spcPts val="0"/>
              </a:spcAft>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vì</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nghĩa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lớn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hiểm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tấm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lòng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hào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trọng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nghĩa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vũ</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dám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cướp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cứu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Kiều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Nguyệt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xin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lạy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chàng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Khê</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đề</a:t>
            </a:r>
            <a:r>
              <a:rPr lang="en-US" sz="2400" dirty="0">
                <a:latin typeface="Times New Roman" panose="02020603050405020304" pitchFamily="18" charset="0"/>
                <a:cs typeface="Times New Roman" panose="02020603050405020304" pitchFamily="18" charset="0"/>
              </a:rPr>
              <a:t> cha </a:t>
            </a:r>
            <a:r>
              <a:rPr lang="en-US" sz="2400" dirty="0" err="1">
                <a:latin typeface="Times New Roman" panose="02020603050405020304" pitchFamily="18" charset="0"/>
                <a:cs typeface="Times New Roman" panose="02020603050405020304" pitchFamily="18" charset="0"/>
              </a:rPr>
              <a:t>nàng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điểm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phải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vì</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thấy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việc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nghĩa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thì</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phải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hùng</a:t>
            </a:r>
            <a:r>
              <a:rPr lang="en-US" sz="2400" dirty="0">
                <a:latin typeface="Times New Roman" panose="02020603050405020304" pitchFamily="18" charset="0"/>
                <a:cs typeface="Times New Roman" panose="02020603050405020304" pitchFamily="18" charset="0"/>
              </a:rPr>
              <a:t>.</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Nguyễn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Chiểu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gửi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gắm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niềm</a:t>
            </a:r>
            <a:r>
              <a:rPr lang="en-US" sz="2400" dirty="0">
                <a:latin typeface="Times New Roman" panose="02020603050405020304" pitchFamily="18" charset="0"/>
                <a:cs typeface="Times New Roman" panose="02020603050405020304" pitchFamily="18" charset="0"/>
              </a:rPr>
              <a:t> tin </a:t>
            </a:r>
            <a:r>
              <a:rPr lang="en-US" sz="2400" dirty="0" err="1">
                <a:latin typeface="Times New Roman" panose="02020603050405020304" pitchFamily="18" charset="0"/>
                <a:cs typeface="Times New Roman" panose="02020603050405020304" pitchFamily="18" charset="0"/>
              </a:rPr>
              <a:t>ước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mẫu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hùng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dám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cứu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giúp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gặp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đấu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tranh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loại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bỏ</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lực</a:t>
            </a:r>
            <a:r>
              <a:rPr lang="en-US" sz="2400" dirty="0">
                <a:latin typeface="Times New Roman" panose="02020603050405020304" pitchFamily="18" charset="0"/>
                <a:cs typeface="Times New Roman" panose="02020603050405020304" pitchFamily="18" charset="0"/>
              </a:rPr>
              <a:t> hung </a:t>
            </a:r>
            <a:r>
              <a:rPr lang="en-US" sz="2400" dirty="0" err="1">
                <a:latin typeface="Times New Roman" panose="02020603050405020304" pitchFamily="18" charset="0"/>
                <a:cs typeface="Times New Roman" panose="02020603050405020304" pitchFamily="18" charset="0"/>
              </a:rPr>
              <a:t>tàn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mang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phẩm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cao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đẹp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hào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hiệp</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Rectangle 5"/>
          <p:cNvSpPr/>
          <p:nvPr/>
        </p:nvSpPr>
        <p:spPr>
          <a:xfrm>
            <a:off x="983673" y="1461563"/>
            <a:ext cx="6096000" cy="830997"/>
          </a:xfrm>
          <a:prstGeom prst="rect">
            <a:avLst/>
          </a:prstGeom>
        </p:spPr>
        <p:txBody>
          <a:bodyPr>
            <a:spAutoFit/>
          </a:bodyPr>
          <a:lstStyle/>
          <a:p>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Lục</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Vân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Tiên</a:t>
            </a:r>
            <a:r>
              <a:rPr lang="en-US" sz="2400" b="1" dirty="0">
                <a:solidFill>
                  <a:srgbClr val="FF0000"/>
                </a:solidFill>
                <a:latin typeface="Times New Roman" panose="02020603050405020304" pitchFamily="18" charset="0"/>
                <a:cs typeface="Times New Roman" panose="02020603050405020304" pitchFamily="18" charset="0"/>
              </a:rPr>
              <a:t>:</a:t>
            </a:r>
            <a:br>
              <a:rPr lang="en-US" sz="2400" b="1" dirty="0">
                <a:solidFill>
                  <a:srgbClr val="FF0000"/>
                </a:solidFill>
                <a:latin typeface="Times New Roman" panose="02020603050405020304" pitchFamily="18" charset="0"/>
                <a:cs typeface="Times New Roman" panose="02020603050405020304" pitchFamily="18" charset="0"/>
              </a:rPr>
            </a:br>
            <a:endParaRPr lang="en-US" sz="2400" b="1" dirty="0">
              <a:solidFill>
                <a:srgbClr val="FF0000"/>
              </a:solidFill>
              <a:latin typeface="Times New Roman" panose="02020603050405020304" pitchFamily="18" charset="0"/>
              <a:cs typeface="Times New Roman" panose="02020603050405020304" pitchFamily="18" charset="0"/>
            </a:endParaRPr>
          </a:p>
        </p:txBody>
      </p:sp>
      <p:pic>
        <p:nvPicPr>
          <p:cNvPr id="7" name="Picture 13" descr="12ff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5562" y="5598321"/>
            <a:ext cx="8534400" cy="101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81042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886691"/>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a:solidFill>
                  <a:schemeClr val="bg1"/>
                </a:solidFill>
                <a:latin typeface="Times New Roman" panose="02020603050405020304" pitchFamily="18" charset="0"/>
                <a:cs typeface="Times New Roman" panose="02020603050405020304" pitchFamily="18" charset="0"/>
              </a:rPr>
              <a:t>Tiết</a:t>
            </a:r>
            <a:r>
              <a:rPr lang="en-US" sz="2800" b="1" dirty="0">
                <a:solidFill>
                  <a:schemeClr val="bg1"/>
                </a:solidFill>
                <a:latin typeface="Times New Roman" panose="02020603050405020304" pitchFamily="18" charset="0"/>
                <a:cs typeface="Times New Roman" panose="02020603050405020304" pitchFamily="18" charset="0"/>
              </a:rPr>
              <a:t>: 35, 36         ÔN TẬP TRUYỆN TRUNG ĐẠI VIỆT NAM                     </a:t>
            </a:r>
          </a:p>
        </p:txBody>
      </p:sp>
      <p:sp>
        <p:nvSpPr>
          <p:cNvPr id="6" name="Rectangle 2"/>
          <p:cNvSpPr>
            <a:spLocks noChangeArrowheads="1"/>
          </p:cNvSpPr>
          <p:nvPr/>
        </p:nvSpPr>
        <p:spPr bwMode="auto">
          <a:xfrm>
            <a:off x="1543843" y="1159274"/>
            <a:ext cx="910431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2800" b="1" dirty="0">
                <a:solidFill>
                  <a:srgbClr val="3333FF"/>
                </a:solidFill>
                <a:latin typeface="Arial" panose="020B0604020202020204" pitchFamily="34" charset="0"/>
              </a:rPr>
              <a:t> </a:t>
            </a:r>
            <a:r>
              <a:rPr lang="en-US" altLang="en-US" sz="2800" b="1" dirty="0">
                <a:solidFill>
                  <a:srgbClr val="FF0000"/>
                </a:solidFill>
                <a:cs typeface="Times New Roman" panose="02020603050405020304" pitchFamily="18" charset="0"/>
              </a:rPr>
              <a:t>CÁC TÁC PHẨM TRUNG ĐẠI VIỆT NAM -</a:t>
            </a:r>
            <a:r>
              <a:rPr lang="en-US" altLang="en-US" sz="2800" b="1" u="sng" dirty="0">
                <a:solidFill>
                  <a:srgbClr val="FF0000"/>
                </a:solidFill>
                <a:cs typeface="Times New Roman" panose="02020603050405020304" pitchFamily="18" charset="0"/>
              </a:rPr>
              <a:t> </a:t>
            </a:r>
            <a:r>
              <a:rPr lang="en-US" altLang="en-US" sz="2800" b="1" u="sng" dirty="0" err="1">
                <a:solidFill>
                  <a:srgbClr val="FF0000"/>
                </a:solidFill>
                <a:cs typeface="Times New Roman" panose="02020603050405020304" pitchFamily="18" charset="0"/>
              </a:rPr>
              <a:t>Lớp</a:t>
            </a:r>
            <a:r>
              <a:rPr lang="en-US" altLang="en-US" sz="2800" b="1" u="sng" dirty="0">
                <a:solidFill>
                  <a:srgbClr val="FF0000"/>
                </a:solidFill>
                <a:cs typeface="Times New Roman" panose="02020603050405020304" pitchFamily="18" charset="0"/>
              </a:rPr>
              <a:t> 9:</a:t>
            </a:r>
            <a:endParaRPr lang="en-US" altLang="en-US" sz="2800" b="1" dirty="0">
              <a:solidFill>
                <a:srgbClr val="FF0000"/>
              </a:solidFill>
              <a:cs typeface="Times New Roman" panose="02020603050405020304" pitchFamily="18" charset="0"/>
            </a:endParaRPr>
          </a:p>
        </p:txBody>
      </p:sp>
      <p:sp>
        <p:nvSpPr>
          <p:cNvPr id="7" name="Rectangle 6"/>
          <p:cNvSpPr/>
          <p:nvPr/>
        </p:nvSpPr>
        <p:spPr>
          <a:xfrm>
            <a:off x="1980243" y="1770411"/>
            <a:ext cx="6920484" cy="461665"/>
          </a:xfrm>
          <a:prstGeom prst="rect">
            <a:avLst/>
          </a:prstGeom>
        </p:spPr>
        <p:txBody>
          <a:bodyPr wrap="none">
            <a:spAutoFit/>
          </a:bodyPr>
          <a:lstStyle/>
          <a:p>
            <a:r>
              <a:rPr lang="en-US" altLang="en-US" sz="2400" b="1" dirty="0">
                <a:solidFill>
                  <a:srgbClr val="0033CC"/>
                </a:solidFill>
                <a:latin typeface="Times New Roman" panose="02020603050405020304" pitchFamily="18" charset="0"/>
                <a:cs typeface="Times New Roman" panose="02020603050405020304" pitchFamily="18" charset="0"/>
              </a:rPr>
              <a:t>1/. </a:t>
            </a:r>
            <a:r>
              <a:rPr lang="en-US" altLang="en-US" sz="2400" b="1" dirty="0" err="1">
                <a:solidFill>
                  <a:srgbClr val="0033CC"/>
                </a:solidFill>
                <a:latin typeface="Times New Roman" panose="02020603050405020304" pitchFamily="18" charset="0"/>
                <a:cs typeface="Times New Roman" panose="02020603050405020304" pitchFamily="18" charset="0"/>
              </a:rPr>
              <a:t>Chuyện</a:t>
            </a:r>
            <a:r>
              <a:rPr lang="en-US" altLang="en-US" sz="2400" b="1" dirty="0">
                <a:solidFill>
                  <a:srgbClr val="0033CC"/>
                </a:solidFill>
                <a:latin typeface="Times New Roman" panose="02020603050405020304" pitchFamily="18" charset="0"/>
                <a:cs typeface="Times New Roman" panose="02020603050405020304" pitchFamily="18" charset="0"/>
              </a:rPr>
              <a:t> </a:t>
            </a:r>
            <a:r>
              <a:rPr lang="en-US" altLang="en-US" sz="2400" b="1" dirty="0" err="1">
                <a:solidFill>
                  <a:srgbClr val="0033CC"/>
                </a:solidFill>
                <a:latin typeface="Times New Roman" panose="02020603050405020304" pitchFamily="18" charset="0"/>
                <a:cs typeface="Times New Roman" panose="02020603050405020304" pitchFamily="18" charset="0"/>
              </a:rPr>
              <a:t>người</a:t>
            </a:r>
            <a:r>
              <a:rPr lang="en-US" altLang="en-US" sz="2400" b="1" dirty="0">
                <a:solidFill>
                  <a:srgbClr val="0033CC"/>
                </a:solidFill>
                <a:latin typeface="Times New Roman" panose="02020603050405020304" pitchFamily="18" charset="0"/>
                <a:cs typeface="Times New Roman" panose="02020603050405020304" pitchFamily="18" charset="0"/>
              </a:rPr>
              <a:t> con </a:t>
            </a:r>
            <a:r>
              <a:rPr lang="en-US" altLang="en-US" sz="2400" b="1" dirty="0" err="1">
                <a:solidFill>
                  <a:srgbClr val="0033CC"/>
                </a:solidFill>
                <a:latin typeface="Times New Roman" panose="02020603050405020304" pitchFamily="18" charset="0"/>
                <a:cs typeface="Times New Roman" panose="02020603050405020304" pitchFamily="18" charset="0"/>
              </a:rPr>
              <a:t>gái</a:t>
            </a:r>
            <a:r>
              <a:rPr lang="en-US" altLang="en-US" sz="2400" b="1" dirty="0">
                <a:solidFill>
                  <a:srgbClr val="0033CC"/>
                </a:solidFill>
                <a:latin typeface="Times New Roman" panose="02020603050405020304" pitchFamily="18" charset="0"/>
                <a:cs typeface="Times New Roman" panose="02020603050405020304" pitchFamily="18" charset="0"/>
              </a:rPr>
              <a:t> Nam </a:t>
            </a:r>
            <a:r>
              <a:rPr lang="en-US" altLang="en-US" sz="2400" b="1" dirty="0" err="1">
                <a:solidFill>
                  <a:srgbClr val="0033CC"/>
                </a:solidFill>
                <a:latin typeface="Times New Roman" panose="02020603050405020304" pitchFamily="18" charset="0"/>
                <a:cs typeface="Times New Roman" panose="02020603050405020304" pitchFamily="18" charset="0"/>
              </a:rPr>
              <a:t>Xương</a:t>
            </a:r>
            <a:r>
              <a:rPr lang="en-US" altLang="en-US" sz="2400" b="1" dirty="0">
                <a:solidFill>
                  <a:srgbClr val="0033CC"/>
                </a:solidFill>
                <a:latin typeface="Times New Roman" panose="02020603050405020304" pitchFamily="18" charset="0"/>
                <a:cs typeface="Times New Roman" panose="02020603050405020304" pitchFamily="18" charset="0"/>
              </a:rPr>
              <a:t> (</a:t>
            </a:r>
            <a:r>
              <a:rPr lang="en-US" altLang="en-US" sz="2400" b="1" dirty="0" err="1">
                <a:solidFill>
                  <a:srgbClr val="0033CC"/>
                </a:solidFill>
                <a:latin typeface="Times New Roman" panose="02020603050405020304" pitchFamily="18" charset="0"/>
                <a:cs typeface="Times New Roman" panose="02020603050405020304" pitchFamily="18" charset="0"/>
              </a:rPr>
              <a:t>Nguyễn</a:t>
            </a:r>
            <a:r>
              <a:rPr lang="en-US" altLang="en-US" sz="2400" b="1" dirty="0">
                <a:solidFill>
                  <a:srgbClr val="0033CC"/>
                </a:solidFill>
                <a:latin typeface="Times New Roman" panose="02020603050405020304" pitchFamily="18" charset="0"/>
                <a:cs typeface="Times New Roman" panose="02020603050405020304" pitchFamily="18" charset="0"/>
              </a:rPr>
              <a:t> </a:t>
            </a:r>
            <a:r>
              <a:rPr lang="en-US" altLang="en-US" sz="2400" b="1" dirty="0" err="1">
                <a:solidFill>
                  <a:srgbClr val="0033CC"/>
                </a:solidFill>
                <a:latin typeface="Times New Roman" panose="02020603050405020304" pitchFamily="18" charset="0"/>
                <a:cs typeface="Times New Roman" panose="02020603050405020304" pitchFamily="18" charset="0"/>
              </a:rPr>
              <a:t>Dữ</a:t>
            </a:r>
            <a:r>
              <a:rPr lang="en-US" altLang="en-US" sz="2400" b="1" dirty="0">
                <a:solidFill>
                  <a:srgbClr val="0033CC"/>
                </a:solidFill>
                <a:latin typeface="Times New Roman" panose="02020603050405020304" pitchFamily="18" charset="0"/>
                <a:cs typeface="Times New Roman" panose="02020603050405020304" pitchFamily="18" charset="0"/>
              </a:rPr>
              <a:t>)</a:t>
            </a:r>
          </a:p>
        </p:txBody>
      </p:sp>
      <p:sp>
        <p:nvSpPr>
          <p:cNvPr id="8" name="Rectangle 3"/>
          <p:cNvSpPr>
            <a:spLocks noChangeArrowheads="1"/>
          </p:cNvSpPr>
          <p:nvPr/>
        </p:nvSpPr>
        <p:spPr bwMode="auto">
          <a:xfrm>
            <a:off x="1980243" y="2319993"/>
            <a:ext cx="7419019"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r>
              <a:rPr lang="en-US" altLang="en-US" b="1" dirty="0">
                <a:solidFill>
                  <a:srgbClr val="0033CC"/>
                </a:solidFill>
                <a:cs typeface="Times New Roman" panose="02020603050405020304" pitchFamily="18" charset="0"/>
              </a:rPr>
              <a:t>2/. </a:t>
            </a:r>
            <a:r>
              <a:rPr lang="en-US" altLang="en-US" b="1" dirty="0" err="1">
                <a:solidFill>
                  <a:srgbClr val="0033CC"/>
                </a:solidFill>
                <a:cs typeface="Times New Roman" panose="02020603050405020304" pitchFamily="18" charset="0"/>
              </a:rPr>
              <a:t>Hoàng</a:t>
            </a:r>
            <a:r>
              <a:rPr lang="en-US" altLang="en-US" b="1" dirty="0">
                <a:solidFill>
                  <a:srgbClr val="0033CC"/>
                </a:solidFill>
                <a:cs typeface="Times New Roman" panose="02020603050405020304" pitchFamily="18" charset="0"/>
              </a:rPr>
              <a:t> </a:t>
            </a:r>
            <a:r>
              <a:rPr lang="en-US" altLang="en-US" b="1" dirty="0" err="1">
                <a:solidFill>
                  <a:srgbClr val="0033CC"/>
                </a:solidFill>
                <a:cs typeface="Times New Roman" panose="02020603050405020304" pitchFamily="18" charset="0"/>
              </a:rPr>
              <a:t>Lê</a:t>
            </a:r>
            <a:r>
              <a:rPr lang="en-US" altLang="en-US" b="1" dirty="0">
                <a:solidFill>
                  <a:srgbClr val="0033CC"/>
                </a:solidFill>
                <a:cs typeface="Times New Roman" panose="02020603050405020304" pitchFamily="18" charset="0"/>
              </a:rPr>
              <a:t> </a:t>
            </a:r>
            <a:r>
              <a:rPr lang="en-US" altLang="en-US" b="1" dirty="0" err="1">
                <a:solidFill>
                  <a:srgbClr val="0033CC"/>
                </a:solidFill>
                <a:cs typeface="Times New Roman" panose="02020603050405020304" pitchFamily="18" charset="0"/>
              </a:rPr>
              <a:t>nhất</a:t>
            </a:r>
            <a:r>
              <a:rPr lang="en-US" altLang="en-US" b="1" dirty="0">
                <a:solidFill>
                  <a:srgbClr val="0033CC"/>
                </a:solidFill>
                <a:cs typeface="Times New Roman" panose="02020603050405020304" pitchFamily="18" charset="0"/>
              </a:rPr>
              <a:t> </a:t>
            </a:r>
            <a:r>
              <a:rPr lang="en-US" altLang="en-US" b="1" dirty="0" err="1">
                <a:solidFill>
                  <a:srgbClr val="0033CC"/>
                </a:solidFill>
                <a:cs typeface="Times New Roman" panose="02020603050405020304" pitchFamily="18" charset="0"/>
              </a:rPr>
              <a:t>thống</a:t>
            </a:r>
            <a:r>
              <a:rPr lang="en-US" altLang="en-US" b="1" dirty="0">
                <a:solidFill>
                  <a:srgbClr val="0033CC"/>
                </a:solidFill>
                <a:cs typeface="Times New Roman" panose="02020603050405020304" pitchFamily="18" charset="0"/>
              </a:rPr>
              <a:t> </a:t>
            </a:r>
            <a:r>
              <a:rPr lang="en-US" altLang="en-US" b="1" dirty="0" err="1">
                <a:solidFill>
                  <a:srgbClr val="0033CC"/>
                </a:solidFill>
                <a:cs typeface="Times New Roman" panose="02020603050405020304" pitchFamily="18" charset="0"/>
              </a:rPr>
              <a:t>chí</a:t>
            </a:r>
            <a:r>
              <a:rPr lang="en-US" altLang="en-US" b="1" dirty="0">
                <a:solidFill>
                  <a:srgbClr val="0033CC"/>
                </a:solidFill>
                <a:cs typeface="Times New Roman" panose="02020603050405020304" pitchFamily="18" charset="0"/>
              </a:rPr>
              <a:t> (</a:t>
            </a:r>
            <a:r>
              <a:rPr lang="en-US" altLang="en-US" b="1" dirty="0" err="1">
                <a:solidFill>
                  <a:srgbClr val="0033CC"/>
                </a:solidFill>
                <a:cs typeface="Times New Roman" panose="02020603050405020304" pitchFamily="18" charset="0"/>
              </a:rPr>
              <a:t>hồi</a:t>
            </a:r>
            <a:r>
              <a:rPr lang="en-US" altLang="en-US" b="1" dirty="0">
                <a:solidFill>
                  <a:srgbClr val="0033CC"/>
                </a:solidFill>
                <a:cs typeface="Times New Roman" panose="02020603050405020304" pitchFamily="18" charset="0"/>
              </a:rPr>
              <a:t> 14) (</a:t>
            </a:r>
            <a:r>
              <a:rPr lang="en-US" altLang="en-US" b="1" dirty="0" err="1">
                <a:solidFill>
                  <a:srgbClr val="0033CC"/>
                </a:solidFill>
                <a:cs typeface="Times New Roman" panose="02020603050405020304" pitchFamily="18" charset="0"/>
              </a:rPr>
              <a:t>Ngô</a:t>
            </a:r>
            <a:r>
              <a:rPr lang="en-US" altLang="en-US" b="1" dirty="0">
                <a:solidFill>
                  <a:srgbClr val="0033CC"/>
                </a:solidFill>
                <a:cs typeface="Times New Roman" panose="02020603050405020304" pitchFamily="18" charset="0"/>
              </a:rPr>
              <a:t> </a:t>
            </a:r>
            <a:r>
              <a:rPr lang="en-US" altLang="en-US" b="1" dirty="0" err="1">
                <a:solidFill>
                  <a:srgbClr val="0033CC"/>
                </a:solidFill>
                <a:cs typeface="Times New Roman" panose="02020603050405020304" pitchFamily="18" charset="0"/>
              </a:rPr>
              <a:t>gia</a:t>
            </a:r>
            <a:r>
              <a:rPr lang="en-US" altLang="en-US" b="1" dirty="0">
                <a:solidFill>
                  <a:srgbClr val="0033CC"/>
                </a:solidFill>
                <a:cs typeface="Times New Roman" panose="02020603050405020304" pitchFamily="18" charset="0"/>
              </a:rPr>
              <a:t> </a:t>
            </a:r>
            <a:r>
              <a:rPr lang="en-US" altLang="en-US" b="1" dirty="0" err="1">
                <a:solidFill>
                  <a:srgbClr val="0033CC"/>
                </a:solidFill>
                <a:cs typeface="Times New Roman" panose="02020603050405020304" pitchFamily="18" charset="0"/>
              </a:rPr>
              <a:t>văn</a:t>
            </a:r>
            <a:r>
              <a:rPr lang="en-US" altLang="en-US" b="1" dirty="0">
                <a:solidFill>
                  <a:srgbClr val="0033CC"/>
                </a:solidFill>
                <a:cs typeface="Times New Roman" panose="02020603050405020304" pitchFamily="18" charset="0"/>
              </a:rPr>
              <a:t> </a:t>
            </a:r>
            <a:r>
              <a:rPr lang="en-US" altLang="en-US" b="1" dirty="0" err="1">
                <a:solidFill>
                  <a:srgbClr val="0033CC"/>
                </a:solidFill>
                <a:cs typeface="Times New Roman" panose="02020603050405020304" pitchFamily="18" charset="0"/>
              </a:rPr>
              <a:t>phái</a:t>
            </a:r>
            <a:r>
              <a:rPr lang="en-US" altLang="en-US" b="1" dirty="0">
                <a:solidFill>
                  <a:srgbClr val="0033CC"/>
                </a:solidFill>
                <a:cs typeface="Times New Roman" panose="02020603050405020304" pitchFamily="18" charset="0"/>
              </a:rPr>
              <a:t>)</a:t>
            </a:r>
          </a:p>
          <a:p>
            <a:pPr algn="just" eaLnBrk="1" hangingPunct="1"/>
            <a:endParaRPr lang="en-US" altLang="en-US" b="1" dirty="0">
              <a:solidFill>
                <a:srgbClr val="0033CC"/>
              </a:solidFill>
              <a:cs typeface="Times New Roman" panose="02020603050405020304" pitchFamily="18" charset="0"/>
            </a:endParaRPr>
          </a:p>
        </p:txBody>
      </p:sp>
      <p:sp>
        <p:nvSpPr>
          <p:cNvPr id="9" name="Rectangle 4"/>
          <p:cNvSpPr>
            <a:spLocks noChangeArrowheads="1"/>
          </p:cNvSpPr>
          <p:nvPr/>
        </p:nvSpPr>
        <p:spPr bwMode="auto">
          <a:xfrm>
            <a:off x="1980243" y="2818993"/>
            <a:ext cx="5148263"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r>
              <a:rPr lang="en-US" altLang="en-US" b="1" dirty="0">
                <a:solidFill>
                  <a:srgbClr val="0033CC"/>
                </a:solidFill>
                <a:cs typeface="Times New Roman" panose="02020603050405020304" pitchFamily="18" charset="0"/>
              </a:rPr>
              <a:t>3/. </a:t>
            </a:r>
            <a:r>
              <a:rPr lang="en-US" altLang="en-US" b="1" dirty="0" err="1">
                <a:solidFill>
                  <a:srgbClr val="0033CC"/>
                </a:solidFill>
                <a:cs typeface="Times New Roman" panose="02020603050405020304" pitchFamily="18" charset="0"/>
              </a:rPr>
              <a:t>Truyện</a:t>
            </a:r>
            <a:r>
              <a:rPr lang="en-US" altLang="en-US" b="1" dirty="0">
                <a:solidFill>
                  <a:srgbClr val="0033CC"/>
                </a:solidFill>
                <a:cs typeface="Times New Roman" panose="02020603050405020304" pitchFamily="18" charset="0"/>
              </a:rPr>
              <a:t> </a:t>
            </a:r>
            <a:r>
              <a:rPr lang="en-US" altLang="en-US" b="1" dirty="0" err="1">
                <a:solidFill>
                  <a:srgbClr val="0033CC"/>
                </a:solidFill>
                <a:cs typeface="Times New Roman" panose="02020603050405020304" pitchFamily="18" charset="0"/>
              </a:rPr>
              <a:t>Kiều</a:t>
            </a:r>
            <a:r>
              <a:rPr lang="en-US" altLang="en-US" b="1" dirty="0">
                <a:solidFill>
                  <a:srgbClr val="0033CC"/>
                </a:solidFill>
                <a:cs typeface="Times New Roman" panose="02020603050405020304" pitchFamily="18" charset="0"/>
              </a:rPr>
              <a:t> ( </a:t>
            </a:r>
            <a:r>
              <a:rPr lang="en-US" altLang="en-US" b="1" dirty="0" err="1">
                <a:solidFill>
                  <a:srgbClr val="0033CC"/>
                </a:solidFill>
                <a:cs typeface="Times New Roman" panose="02020603050405020304" pitchFamily="18" charset="0"/>
              </a:rPr>
              <a:t>Nguyễn</a:t>
            </a:r>
            <a:r>
              <a:rPr lang="en-US" altLang="en-US" b="1" dirty="0">
                <a:solidFill>
                  <a:srgbClr val="0033CC"/>
                </a:solidFill>
                <a:cs typeface="Times New Roman" panose="02020603050405020304" pitchFamily="18" charset="0"/>
              </a:rPr>
              <a:t> Du )</a:t>
            </a:r>
          </a:p>
          <a:p>
            <a:pPr algn="just" eaLnBrk="1" hangingPunct="1"/>
            <a:r>
              <a:rPr lang="en-US" altLang="en-US" b="1" dirty="0">
                <a:solidFill>
                  <a:srgbClr val="0033CC"/>
                </a:solidFill>
                <a:cs typeface="Times New Roman" panose="02020603050405020304" pitchFamily="18" charset="0"/>
              </a:rPr>
              <a:t>   a/. </a:t>
            </a:r>
            <a:r>
              <a:rPr lang="en-US" altLang="en-US" b="1" dirty="0" err="1">
                <a:solidFill>
                  <a:srgbClr val="0033CC"/>
                </a:solidFill>
                <a:cs typeface="Times New Roman" panose="02020603050405020304" pitchFamily="18" charset="0"/>
              </a:rPr>
              <a:t>Chị</a:t>
            </a:r>
            <a:r>
              <a:rPr lang="en-US" altLang="en-US" b="1" dirty="0">
                <a:solidFill>
                  <a:srgbClr val="0033CC"/>
                </a:solidFill>
                <a:cs typeface="Times New Roman" panose="02020603050405020304" pitchFamily="18" charset="0"/>
              </a:rPr>
              <a:t> </a:t>
            </a:r>
            <a:r>
              <a:rPr lang="en-US" altLang="en-US" b="1" dirty="0" err="1">
                <a:solidFill>
                  <a:srgbClr val="0033CC"/>
                </a:solidFill>
                <a:cs typeface="Times New Roman" panose="02020603050405020304" pitchFamily="18" charset="0"/>
              </a:rPr>
              <a:t>em</a:t>
            </a:r>
            <a:r>
              <a:rPr lang="en-US" altLang="en-US" b="1" dirty="0">
                <a:solidFill>
                  <a:srgbClr val="0033CC"/>
                </a:solidFill>
                <a:cs typeface="Times New Roman" panose="02020603050405020304" pitchFamily="18" charset="0"/>
              </a:rPr>
              <a:t> </a:t>
            </a:r>
            <a:r>
              <a:rPr lang="en-US" altLang="en-US" b="1" dirty="0" err="1">
                <a:solidFill>
                  <a:srgbClr val="0033CC"/>
                </a:solidFill>
                <a:cs typeface="Times New Roman" panose="02020603050405020304" pitchFamily="18" charset="0"/>
              </a:rPr>
              <a:t>Thúy</a:t>
            </a:r>
            <a:r>
              <a:rPr lang="en-US" altLang="en-US" b="1" dirty="0">
                <a:solidFill>
                  <a:srgbClr val="0033CC"/>
                </a:solidFill>
                <a:cs typeface="Times New Roman" panose="02020603050405020304" pitchFamily="18" charset="0"/>
              </a:rPr>
              <a:t> </a:t>
            </a:r>
            <a:r>
              <a:rPr lang="en-US" altLang="en-US" b="1" dirty="0" err="1">
                <a:solidFill>
                  <a:srgbClr val="0033CC"/>
                </a:solidFill>
                <a:cs typeface="Times New Roman" panose="02020603050405020304" pitchFamily="18" charset="0"/>
              </a:rPr>
              <a:t>Kiều</a:t>
            </a:r>
            <a:endParaRPr lang="en-US" altLang="en-US" b="1" dirty="0">
              <a:solidFill>
                <a:srgbClr val="0033CC"/>
              </a:solidFill>
              <a:cs typeface="Times New Roman" panose="02020603050405020304" pitchFamily="18" charset="0"/>
            </a:endParaRPr>
          </a:p>
          <a:p>
            <a:pPr algn="just" eaLnBrk="1" hangingPunct="1"/>
            <a:r>
              <a:rPr lang="en-US" altLang="en-US" b="1" dirty="0">
                <a:solidFill>
                  <a:srgbClr val="0033CC"/>
                </a:solidFill>
                <a:cs typeface="Times New Roman" panose="02020603050405020304" pitchFamily="18" charset="0"/>
              </a:rPr>
              <a:t>   b/. </a:t>
            </a:r>
            <a:r>
              <a:rPr lang="en-US" altLang="en-US" b="1" dirty="0" err="1">
                <a:solidFill>
                  <a:srgbClr val="0033CC"/>
                </a:solidFill>
                <a:cs typeface="Times New Roman" panose="02020603050405020304" pitchFamily="18" charset="0"/>
              </a:rPr>
              <a:t>Kiều</a:t>
            </a:r>
            <a:r>
              <a:rPr lang="en-US" altLang="en-US" b="1" dirty="0">
                <a:solidFill>
                  <a:srgbClr val="0033CC"/>
                </a:solidFill>
                <a:cs typeface="Times New Roman" panose="02020603050405020304" pitchFamily="18" charset="0"/>
              </a:rPr>
              <a:t> ở </a:t>
            </a:r>
            <a:r>
              <a:rPr lang="en-US" altLang="en-US" b="1" dirty="0" err="1">
                <a:solidFill>
                  <a:srgbClr val="0033CC"/>
                </a:solidFill>
                <a:cs typeface="Times New Roman" panose="02020603050405020304" pitchFamily="18" charset="0"/>
              </a:rPr>
              <a:t>lầu</a:t>
            </a:r>
            <a:r>
              <a:rPr lang="en-US" altLang="en-US" b="1" dirty="0">
                <a:solidFill>
                  <a:srgbClr val="0033CC"/>
                </a:solidFill>
                <a:cs typeface="Times New Roman" panose="02020603050405020304" pitchFamily="18" charset="0"/>
              </a:rPr>
              <a:t> </a:t>
            </a:r>
            <a:r>
              <a:rPr lang="en-US" altLang="en-US" b="1" dirty="0" err="1">
                <a:solidFill>
                  <a:srgbClr val="0033CC"/>
                </a:solidFill>
                <a:cs typeface="Times New Roman" panose="02020603050405020304" pitchFamily="18" charset="0"/>
              </a:rPr>
              <a:t>Ngưng</a:t>
            </a:r>
            <a:r>
              <a:rPr lang="en-US" altLang="en-US" b="1" dirty="0">
                <a:solidFill>
                  <a:srgbClr val="0033CC"/>
                </a:solidFill>
                <a:cs typeface="Times New Roman" panose="02020603050405020304" pitchFamily="18" charset="0"/>
              </a:rPr>
              <a:t> </a:t>
            </a:r>
            <a:r>
              <a:rPr lang="en-US" altLang="en-US" b="1" dirty="0" err="1">
                <a:solidFill>
                  <a:srgbClr val="0033CC"/>
                </a:solidFill>
                <a:cs typeface="Times New Roman" panose="02020603050405020304" pitchFamily="18" charset="0"/>
              </a:rPr>
              <a:t>Bích</a:t>
            </a:r>
            <a:endParaRPr lang="en-US" altLang="en-US" b="1" dirty="0">
              <a:solidFill>
                <a:srgbClr val="0033CC"/>
              </a:solidFill>
              <a:cs typeface="Times New Roman" panose="02020603050405020304" pitchFamily="18" charset="0"/>
            </a:endParaRPr>
          </a:p>
          <a:p>
            <a:pPr algn="just" eaLnBrk="1" hangingPunct="1"/>
            <a:endParaRPr lang="en-US" altLang="en-US" b="1" dirty="0">
              <a:solidFill>
                <a:srgbClr val="0033CC"/>
              </a:solidFill>
              <a:cs typeface="Times New Roman" panose="02020603050405020304" pitchFamily="18" charset="0"/>
            </a:endParaRPr>
          </a:p>
          <a:p>
            <a:pPr algn="just" eaLnBrk="1" hangingPunct="1"/>
            <a:endParaRPr lang="en-US" altLang="en-US" b="1" dirty="0">
              <a:solidFill>
                <a:srgbClr val="0033CC"/>
              </a:solidFill>
              <a:cs typeface="Times New Roman" panose="02020603050405020304" pitchFamily="18" charset="0"/>
            </a:endParaRPr>
          </a:p>
        </p:txBody>
      </p:sp>
      <p:sp>
        <p:nvSpPr>
          <p:cNvPr id="10" name="Rectangle 8"/>
          <p:cNvSpPr>
            <a:spLocks noChangeArrowheads="1"/>
          </p:cNvSpPr>
          <p:nvPr/>
        </p:nvSpPr>
        <p:spPr bwMode="auto">
          <a:xfrm>
            <a:off x="1980243" y="3948332"/>
            <a:ext cx="88392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b="1" dirty="0">
                <a:solidFill>
                  <a:srgbClr val="0033CC"/>
                </a:solidFill>
                <a:cs typeface="Times New Roman" panose="02020603050405020304" pitchFamily="18" charset="0"/>
              </a:rPr>
              <a:t>4/. </a:t>
            </a:r>
            <a:r>
              <a:rPr lang="en-US" altLang="en-US" b="1" dirty="0" err="1">
                <a:solidFill>
                  <a:srgbClr val="0033CC"/>
                </a:solidFill>
                <a:cs typeface="Times New Roman" panose="02020603050405020304" pitchFamily="18" charset="0"/>
              </a:rPr>
              <a:t>Lục</a:t>
            </a:r>
            <a:r>
              <a:rPr lang="en-US" altLang="en-US" b="1" dirty="0">
                <a:solidFill>
                  <a:srgbClr val="0033CC"/>
                </a:solidFill>
                <a:cs typeface="Times New Roman" panose="02020603050405020304" pitchFamily="18" charset="0"/>
              </a:rPr>
              <a:t> </a:t>
            </a:r>
            <a:r>
              <a:rPr lang="en-US" altLang="en-US" b="1" dirty="0" err="1">
                <a:solidFill>
                  <a:srgbClr val="0033CC"/>
                </a:solidFill>
                <a:cs typeface="Times New Roman" panose="02020603050405020304" pitchFamily="18" charset="0"/>
              </a:rPr>
              <a:t>Vân</a:t>
            </a:r>
            <a:r>
              <a:rPr lang="en-US" altLang="en-US" b="1" dirty="0">
                <a:solidFill>
                  <a:srgbClr val="0033CC"/>
                </a:solidFill>
                <a:cs typeface="Times New Roman" panose="02020603050405020304" pitchFamily="18" charset="0"/>
              </a:rPr>
              <a:t> </a:t>
            </a:r>
            <a:r>
              <a:rPr lang="en-US" altLang="en-US" b="1" dirty="0" err="1">
                <a:solidFill>
                  <a:srgbClr val="0033CC"/>
                </a:solidFill>
                <a:cs typeface="Times New Roman" panose="02020603050405020304" pitchFamily="18" charset="0"/>
              </a:rPr>
              <a:t>Tiên</a:t>
            </a:r>
            <a:r>
              <a:rPr lang="en-US" altLang="en-US" b="1" dirty="0">
                <a:solidFill>
                  <a:srgbClr val="0033CC"/>
                </a:solidFill>
                <a:cs typeface="Times New Roman" panose="02020603050405020304" pitchFamily="18" charset="0"/>
              </a:rPr>
              <a:t> </a:t>
            </a:r>
            <a:r>
              <a:rPr lang="en-US" altLang="en-US" b="1" dirty="0" err="1">
                <a:solidFill>
                  <a:srgbClr val="0033CC"/>
                </a:solidFill>
                <a:cs typeface="Times New Roman" panose="02020603050405020304" pitchFamily="18" charset="0"/>
              </a:rPr>
              <a:t>cứu</a:t>
            </a:r>
            <a:r>
              <a:rPr lang="en-US" altLang="en-US" b="1" dirty="0">
                <a:solidFill>
                  <a:srgbClr val="0033CC"/>
                </a:solidFill>
                <a:cs typeface="Times New Roman" panose="02020603050405020304" pitchFamily="18" charset="0"/>
              </a:rPr>
              <a:t> </a:t>
            </a:r>
            <a:r>
              <a:rPr lang="en-US" altLang="en-US" b="1" dirty="0" err="1">
                <a:solidFill>
                  <a:srgbClr val="0033CC"/>
                </a:solidFill>
                <a:cs typeface="Times New Roman" panose="02020603050405020304" pitchFamily="18" charset="0"/>
              </a:rPr>
              <a:t>Kiều</a:t>
            </a:r>
            <a:r>
              <a:rPr lang="en-US" altLang="en-US" b="1" dirty="0">
                <a:solidFill>
                  <a:srgbClr val="0033CC"/>
                </a:solidFill>
                <a:cs typeface="Times New Roman" panose="02020603050405020304" pitchFamily="18" charset="0"/>
              </a:rPr>
              <a:t> </a:t>
            </a:r>
            <a:r>
              <a:rPr lang="en-US" altLang="en-US" b="1" dirty="0" err="1">
                <a:solidFill>
                  <a:srgbClr val="0033CC"/>
                </a:solidFill>
                <a:cs typeface="Times New Roman" panose="02020603050405020304" pitchFamily="18" charset="0"/>
              </a:rPr>
              <a:t>Nguyệt</a:t>
            </a:r>
            <a:r>
              <a:rPr lang="en-US" altLang="en-US" b="1" dirty="0">
                <a:solidFill>
                  <a:srgbClr val="0033CC"/>
                </a:solidFill>
                <a:cs typeface="Times New Roman" panose="02020603050405020304" pitchFamily="18" charset="0"/>
              </a:rPr>
              <a:t> </a:t>
            </a:r>
            <a:r>
              <a:rPr lang="en-US" altLang="en-US" b="1" dirty="0" err="1">
                <a:solidFill>
                  <a:srgbClr val="0033CC"/>
                </a:solidFill>
                <a:cs typeface="Times New Roman" panose="02020603050405020304" pitchFamily="18" charset="0"/>
              </a:rPr>
              <a:t>Nga</a:t>
            </a:r>
            <a:r>
              <a:rPr lang="en-US" altLang="en-US" b="1" dirty="0">
                <a:solidFill>
                  <a:srgbClr val="0033CC"/>
                </a:solidFill>
                <a:cs typeface="Times New Roman" panose="02020603050405020304" pitchFamily="18" charset="0"/>
              </a:rPr>
              <a:t>  (</a:t>
            </a:r>
            <a:r>
              <a:rPr lang="en-US" altLang="en-US" b="1" dirty="0" err="1">
                <a:solidFill>
                  <a:srgbClr val="0033CC"/>
                </a:solidFill>
                <a:cs typeface="Times New Roman" panose="02020603050405020304" pitchFamily="18" charset="0"/>
              </a:rPr>
              <a:t>Nguyễn</a:t>
            </a:r>
            <a:r>
              <a:rPr lang="en-US" altLang="en-US" b="1" dirty="0">
                <a:solidFill>
                  <a:srgbClr val="0033CC"/>
                </a:solidFill>
                <a:cs typeface="Times New Roman" panose="02020603050405020304" pitchFamily="18" charset="0"/>
              </a:rPr>
              <a:t> </a:t>
            </a:r>
            <a:r>
              <a:rPr lang="en-US" altLang="en-US" b="1" dirty="0" err="1">
                <a:solidFill>
                  <a:srgbClr val="0033CC"/>
                </a:solidFill>
                <a:cs typeface="Times New Roman" panose="02020603050405020304" pitchFamily="18" charset="0"/>
              </a:rPr>
              <a:t>Đình</a:t>
            </a:r>
            <a:r>
              <a:rPr lang="en-US" altLang="en-US" b="1" dirty="0">
                <a:solidFill>
                  <a:srgbClr val="0033CC"/>
                </a:solidFill>
                <a:cs typeface="Times New Roman" panose="02020603050405020304" pitchFamily="18" charset="0"/>
              </a:rPr>
              <a:t> </a:t>
            </a:r>
            <a:r>
              <a:rPr lang="en-US" altLang="en-US" b="1" dirty="0" err="1">
                <a:solidFill>
                  <a:srgbClr val="0033CC"/>
                </a:solidFill>
                <a:cs typeface="Times New Roman" panose="02020603050405020304" pitchFamily="18" charset="0"/>
              </a:rPr>
              <a:t>Chiểu</a:t>
            </a:r>
            <a:r>
              <a:rPr lang="en-US" altLang="en-US" b="1" dirty="0">
                <a:solidFill>
                  <a:srgbClr val="0033CC"/>
                </a:solidFill>
                <a:cs typeface="Times New Roman" panose="02020603050405020304" pitchFamily="18" charset="0"/>
              </a:rPr>
              <a:t>)</a:t>
            </a:r>
          </a:p>
        </p:txBody>
      </p:sp>
      <p:pic>
        <p:nvPicPr>
          <p:cNvPr id="11" name="Picture 13" descr="12ff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799" y="5555327"/>
            <a:ext cx="8534400" cy="101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15951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barn(inVertical)">
                                      <p:cBhvr>
                                        <p:cTn id="16" dur="500"/>
                                        <p:tgtEl>
                                          <p:spTgt spid="8"/>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barn(inVertical)">
                                      <p:cBhvr>
                                        <p:cTn id="19" dur="500"/>
                                        <p:tgtEl>
                                          <p:spTgt spid="9"/>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arn(inVertical)">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886691"/>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a:solidFill>
                  <a:schemeClr val="bg1"/>
                </a:solidFill>
                <a:latin typeface="Times New Roman" panose="02020603050405020304" pitchFamily="18" charset="0"/>
                <a:cs typeface="Times New Roman" panose="02020603050405020304" pitchFamily="18" charset="0"/>
              </a:rPr>
              <a:t>Tiết</a:t>
            </a:r>
            <a:r>
              <a:rPr lang="en-US" sz="2800" b="1" dirty="0">
                <a:solidFill>
                  <a:schemeClr val="bg1"/>
                </a:solidFill>
                <a:latin typeface="Times New Roman" panose="02020603050405020304" pitchFamily="18" charset="0"/>
                <a:cs typeface="Times New Roman" panose="02020603050405020304" pitchFamily="18" charset="0"/>
              </a:rPr>
              <a:t>: 35, 36         ÔN TẬP TRUYỆN TRUNG ĐẠI VIỆT NAM                     </a:t>
            </a:r>
          </a:p>
        </p:txBody>
      </p:sp>
      <p:sp>
        <p:nvSpPr>
          <p:cNvPr id="3" name="Rectangle 2"/>
          <p:cNvSpPr/>
          <p:nvPr/>
        </p:nvSpPr>
        <p:spPr>
          <a:xfrm>
            <a:off x="401781" y="986090"/>
            <a:ext cx="6096000" cy="830997"/>
          </a:xfrm>
          <a:prstGeom prst="rect">
            <a:avLst/>
          </a:prstGeom>
        </p:spPr>
        <p:txBody>
          <a:bodyPr>
            <a:spAutoFit/>
          </a:bodyPr>
          <a:lstStyle/>
          <a:p>
            <a:r>
              <a:rPr lang="en-US" sz="2400" b="1" dirty="0">
                <a:solidFill>
                  <a:srgbClr val="FF0000"/>
                </a:solidFill>
                <a:latin typeface="Times New Roman" panose="02020603050405020304" pitchFamily="18" charset="0"/>
                <a:ea typeface="Times New Roman" panose="02020603050405020304" pitchFamily="18" charset="0"/>
              </a:rPr>
              <a:t>V. </a:t>
            </a:r>
            <a:r>
              <a:rPr lang="en-US" sz="2400" b="1" dirty="0" err="1">
                <a:solidFill>
                  <a:srgbClr val="FF0000"/>
                </a:solidFill>
                <a:latin typeface="Times New Roman" panose="02020603050405020304" pitchFamily="18" charset="0"/>
                <a:ea typeface="Times New Roman" panose="02020603050405020304" pitchFamily="18" charset="0"/>
              </a:rPr>
              <a:t>Trình</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bày</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những</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nét</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chính</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về</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tác</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giả</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Nguyễn</a:t>
            </a:r>
            <a:r>
              <a:rPr lang="en-US" sz="2400" b="1" dirty="0">
                <a:solidFill>
                  <a:srgbClr val="FF0000"/>
                </a:solidFill>
                <a:latin typeface="Times New Roman" panose="02020603050405020304" pitchFamily="18" charset="0"/>
                <a:ea typeface="Times New Roman" panose="02020603050405020304" pitchFamily="18" charset="0"/>
              </a:rPr>
              <a:t> Du, </a:t>
            </a:r>
            <a:r>
              <a:rPr lang="en-US" sz="2400" b="1" dirty="0" err="1">
                <a:solidFill>
                  <a:srgbClr val="FF0000"/>
                </a:solidFill>
                <a:latin typeface="Times New Roman" panose="02020603050405020304" pitchFamily="18" charset="0"/>
                <a:ea typeface="Times New Roman" panose="02020603050405020304" pitchFamily="18" charset="0"/>
              </a:rPr>
              <a:t>tóm</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tắt</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truyện</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Kiều</a:t>
            </a:r>
            <a:r>
              <a:rPr lang="en-US" sz="2400" b="1" dirty="0">
                <a:solidFill>
                  <a:srgbClr val="FF0000"/>
                </a:solidFill>
                <a:latin typeface="Times New Roman" panose="02020603050405020304" pitchFamily="18" charset="0"/>
                <a:ea typeface="Times New Roman" panose="02020603050405020304" pitchFamily="18" charset="0"/>
              </a:rPr>
              <a:t>.</a:t>
            </a:r>
            <a:endParaRPr lang="en-US" sz="2400" dirty="0">
              <a:solidFill>
                <a:srgbClr val="FF0000"/>
              </a:solidFill>
            </a:endParaRPr>
          </a:p>
        </p:txBody>
      </p:sp>
      <p:sp>
        <p:nvSpPr>
          <p:cNvPr id="4" name="Rectangle 3"/>
          <p:cNvSpPr/>
          <p:nvPr/>
        </p:nvSpPr>
        <p:spPr>
          <a:xfrm>
            <a:off x="6982691" y="1080654"/>
            <a:ext cx="5001491" cy="117763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chemeClr val="tx1"/>
                </a:solidFill>
                <a:latin typeface="Times New Roman" panose="02020603050405020304" pitchFamily="18" charset="0"/>
                <a:cs typeface="Times New Roman" panose="02020603050405020304" pitchFamily="18" charset="0"/>
              </a:rPr>
              <a:t>Hoạt</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động</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nhóm</a:t>
            </a:r>
            <a:endParaRPr lang="en-US" sz="2400" b="1" dirty="0">
              <a:solidFill>
                <a:schemeClr val="tx1"/>
              </a:solidFill>
              <a:latin typeface="Times New Roman" panose="02020603050405020304" pitchFamily="18" charset="0"/>
              <a:cs typeface="Times New Roman" panose="02020603050405020304" pitchFamily="18" charset="0"/>
            </a:endParaRPr>
          </a:p>
          <a:p>
            <a:pPr algn="ctr"/>
            <a:r>
              <a:rPr lang="en-US" sz="2400" b="1" dirty="0" err="1">
                <a:solidFill>
                  <a:srgbClr val="C00000"/>
                </a:solidFill>
                <a:latin typeface="Times New Roman" panose="02020603050405020304" pitchFamily="18" charset="0"/>
                <a:cs typeface="Times New Roman" panose="02020603050405020304" pitchFamily="18" charset="0"/>
              </a:rPr>
              <a:t>Nhóm</a:t>
            </a:r>
            <a:r>
              <a:rPr lang="en-US" sz="2400" b="1" dirty="0">
                <a:solidFill>
                  <a:srgbClr val="C00000"/>
                </a:solidFill>
                <a:latin typeface="Times New Roman" panose="02020603050405020304" pitchFamily="18" charset="0"/>
                <a:cs typeface="Times New Roman" panose="02020603050405020304" pitchFamily="18" charset="0"/>
              </a:rPr>
              <a:t> 1: </a:t>
            </a:r>
            <a:r>
              <a:rPr lang="en-US" sz="2400" b="1" dirty="0" err="1">
                <a:solidFill>
                  <a:srgbClr val="C00000"/>
                </a:solidFill>
                <a:latin typeface="Times New Roman" panose="02020603050405020304" pitchFamily="18" charset="0"/>
                <a:cs typeface="Times New Roman" panose="02020603050405020304" pitchFamily="18" charset="0"/>
              </a:rPr>
              <a:t>Trình</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bày</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những</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nét</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chính</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về</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tác</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giả</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Nguyễn</a:t>
            </a:r>
            <a:r>
              <a:rPr lang="en-US" sz="2400" b="1" dirty="0">
                <a:solidFill>
                  <a:srgbClr val="C00000"/>
                </a:solidFill>
                <a:latin typeface="Times New Roman" panose="02020603050405020304" pitchFamily="18" charset="0"/>
                <a:cs typeface="Times New Roman" panose="02020603050405020304" pitchFamily="18" charset="0"/>
              </a:rPr>
              <a:t> Du</a:t>
            </a:r>
            <a:endParaRPr lang="en-US" sz="2400" dirty="0">
              <a:solidFill>
                <a:srgbClr val="C00000"/>
              </a:solidFill>
              <a:latin typeface="Times New Roman" panose="02020603050405020304" pitchFamily="18" charset="0"/>
              <a:cs typeface="Times New Roman" panose="02020603050405020304" pitchFamily="18" charset="0"/>
            </a:endParaRPr>
          </a:p>
        </p:txBody>
      </p:sp>
      <p:sp>
        <p:nvSpPr>
          <p:cNvPr id="5" name="Rectangle 4"/>
          <p:cNvSpPr/>
          <p:nvPr/>
        </p:nvSpPr>
        <p:spPr>
          <a:xfrm>
            <a:off x="0" y="1779687"/>
            <a:ext cx="11734801" cy="5078313"/>
          </a:xfrm>
          <a:prstGeom prst="rect">
            <a:avLst/>
          </a:prstGeom>
        </p:spPr>
        <p:txBody>
          <a:bodyPr wrap="square">
            <a:spAutoFit/>
          </a:bodyPr>
          <a:lstStyle/>
          <a:p>
            <a:pPr marL="457200">
              <a:spcAft>
                <a:spcPts val="0"/>
              </a:spcAft>
            </a:pPr>
            <a:r>
              <a:rPr lang="pt-BR" b="1" i="1" dirty="0">
                <a:solidFill>
                  <a:srgbClr val="FF0000"/>
                </a:solidFill>
                <a:latin typeface="Times New Roman" panose="02020603050405020304" pitchFamily="18" charset="0"/>
              </a:rPr>
              <a:t>* </a:t>
            </a:r>
            <a:r>
              <a:rPr lang="vi-VN" b="1" dirty="0">
                <a:solidFill>
                  <a:srgbClr val="FF0000"/>
                </a:solidFill>
                <a:latin typeface="Times New Roman" panose="02020603050405020304" pitchFamily="18" charset="0"/>
              </a:rPr>
              <a:t>Nguyễn Du </a:t>
            </a:r>
            <a:r>
              <a:rPr lang="vi-VN" dirty="0">
                <a:latin typeface="Times New Roman" panose="02020603050405020304" pitchFamily="18" charset="0"/>
              </a:rPr>
              <a:t>(1765 – 1820).</a:t>
            </a:r>
            <a:endParaRPr lang="en-US" dirty="0">
              <a:latin typeface="Times New Roman" panose="02020603050405020304" pitchFamily="18" charset="0"/>
              <a:ea typeface="Times New Roman" panose="02020603050405020304" pitchFamily="18" charset="0"/>
            </a:endParaRPr>
          </a:p>
          <a:p>
            <a:pPr marL="457200">
              <a:spcAft>
                <a:spcPts val="0"/>
              </a:spcAft>
            </a:pPr>
            <a:r>
              <a:rPr lang="en-US" dirty="0">
                <a:latin typeface="Times New Roman" panose="02020603050405020304" pitchFamily="18" charset="0"/>
              </a:rPr>
              <a:t>- T</a:t>
            </a:r>
            <a:r>
              <a:rPr lang="vi-VN" dirty="0">
                <a:latin typeface="Times New Roman" panose="02020603050405020304" pitchFamily="18" charset="0"/>
              </a:rPr>
              <a:t>ên chữ là Tố Như; hiệu là Thanh Hiên; </a:t>
            </a:r>
            <a:endParaRPr lang="en-US" dirty="0">
              <a:latin typeface="Times New Roman" panose="02020603050405020304" pitchFamily="18" charset="0"/>
              <a:ea typeface="Times New Roman" panose="02020603050405020304" pitchFamily="18" charset="0"/>
            </a:endParaRPr>
          </a:p>
          <a:p>
            <a:pPr marL="457200">
              <a:spcAft>
                <a:spcPts val="0"/>
              </a:spcAft>
            </a:pPr>
            <a:r>
              <a:rPr lang="en-US" dirty="0">
                <a:latin typeface="Times New Roman" panose="02020603050405020304" pitchFamily="18" charset="0"/>
              </a:rPr>
              <a:t>- Q</a:t>
            </a:r>
            <a:r>
              <a:rPr lang="vi-VN" dirty="0">
                <a:latin typeface="Times New Roman" panose="02020603050405020304" pitchFamily="18" charset="0"/>
              </a:rPr>
              <a:t>uê ở làng Tiên Điền, huyện Nghi Xuân, tỉnh Hà Tĩnh</a:t>
            </a:r>
            <a:r>
              <a:rPr lang="en-US" dirty="0">
                <a:latin typeface="Times New Roman" panose="02020603050405020304" pitchFamily="18" charset="0"/>
              </a:rPr>
              <a:t>.</a:t>
            </a:r>
            <a:r>
              <a:rPr lang="vi-VN" dirty="0">
                <a:latin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marL="457200">
              <a:spcAft>
                <a:spcPts val="0"/>
              </a:spcAft>
            </a:pPr>
            <a:r>
              <a:rPr lang="en-US" b="1" dirty="0">
                <a:latin typeface="Times New Roman" panose="02020603050405020304" pitchFamily="18" charset="0"/>
              </a:rPr>
              <a:t>* </a:t>
            </a:r>
            <a:r>
              <a:rPr lang="en-US" b="1" dirty="0" err="1">
                <a:latin typeface="Times New Roman" panose="02020603050405020304" pitchFamily="18" charset="0"/>
              </a:rPr>
              <a:t>Gia</a:t>
            </a:r>
            <a:r>
              <a:rPr lang="en-US" b="1" dirty="0">
                <a:latin typeface="Times New Roman" panose="02020603050405020304" pitchFamily="18" charset="0"/>
              </a:rPr>
              <a:t> </a:t>
            </a:r>
            <a:r>
              <a:rPr lang="en-US" b="1" dirty="0" err="1">
                <a:latin typeface="Times New Roman" panose="02020603050405020304" pitchFamily="18" charset="0"/>
              </a:rPr>
              <a:t>đình</a:t>
            </a:r>
            <a:r>
              <a:rPr lang="en-US" b="1" dirty="0">
                <a:latin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marL="457200">
              <a:spcAft>
                <a:spcPts val="0"/>
              </a:spcAft>
            </a:pPr>
            <a:r>
              <a:rPr lang="en-US" dirty="0">
                <a:latin typeface="Times New Roman" panose="02020603050405020304" pitchFamily="18" charset="0"/>
              </a:rPr>
              <a:t>+ Cha </a:t>
            </a:r>
            <a:r>
              <a:rPr lang="en-US" dirty="0" err="1">
                <a:latin typeface="Times New Roman" panose="02020603050405020304" pitchFamily="18" charset="0"/>
              </a:rPr>
              <a:t>Nguyễn</a:t>
            </a:r>
            <a:r>
              <a:rPr lang="en-US" dirty="0">
                <a:latin typeface="Times New Roman" panose="02020603050405020304" pitchFamily="18" charset="0"/>
              </a:rPr>
              <a:t> </a:t>
            </a:r>
            <a:r>
              <a:rPr lang="en-US" dirty="0" err="1">
                <a:latin typeface="Times New Roman" panose="02020603050405020304" pitchFamily="18" charset="0"/>
              </a:rPr>
              <a:t>Nghiễm</a:t>
            </a:r>
            <a:r>
              <a:rPr lang="en-US" dirty="0">
                <a:latin typeface="Times New Roman" panose="02020603050405020304" pitchFamily="18" charset="0"/>
              </a:rPr>
              <a:t> </a:t>
            </a:r>
            <a:r>
              <a:rPr lang="en-US" dirty="0" err="1">
                <a:latin typeface="Times New Roman" panose="02020603050405020304" pitchFamily="18" charset="0"/>
              </a:rPr>
              <a:t>đỗ</a:t>
            </a:r>
            <a:r>
              <a:rPr lang="en-US" dirty="0">
                <a:latin typeface="Times New Roman" panose="02020603050405020304" pitchFamily="18" charset="0"/>
              </a:rPr>
              <a:t> </a:t>
            </a:r>
            <a:r>
              <a:rPr lang="en-US" dirty="0" err="1">
                <a:latin typeface="Times New Roman" panose="02020603050405020304" pitchFamily="18" charset="0"/>
              </a:rPr>
              <a:t>tiến</a:t>
            </a:r>
            <a:r>
              <a:rPr lang="en-US" dirty="0">
                <a:latin typeface="Times New Roman" panose="02020603050405020304" pitchFamily="18" charset="0"/>
              </a:rPr>
              <a:t> </a:t>
            </a:r>
            <a:r>
              <a:rPr lang="en-US" dirty="0" err="1">
                <a:latin typeface="Times New Roman" panose="02020603050405020304" pitchFamily="18" charset="0"/>
              </a:rPr>
              <a:t>sĩ</a:t>
            </a:r>
            <a:r>
              <a:rPr lang="en-US" dirty="0">
                <a:latin typeface="Times New Roman" panose="02020603050405020304" pitchFamily="18" charset="0"/>
              </a:rPr>
              <a:t> </a:t>
            </a:r>
            <a:r>
              <a:rPr lang="en-US" dirty="0" err="1">
                <a:latin typeface="Times New Roman" panose="02020603050405020304" pitchFamily="18" charset="0"/>
              </a:rPr>
              <a:t>từng</a:t>
            </a:r>
            <a:r>
              <a:rPr lang="en-US" dirty="0">
                <a:latin typeface="Times New Roman" panose="02020603050405020304" pitchFamily="18" charset="0"/>
              </a:rPr>
              <a:t> </a:t>
            </a:r>
            <a:r>
              <a:rPr lang="en-US" dirty="0" err="1">
                <a:latin typeface="Times New Roman" panose="02020603050405020304" pitchFamily="18" charset="0"/>
              </a:rPr>
              <a:t>làm</a:t>
            </a:r>
            <a:r>
              <a:rPr lang="en-US" dirty="0">
                <a:latin typeface="Times New Roman" panose="02020603050405020304" pitchFamily="18" charset="0"/>
              </a:rPr>
              <a:t> </a:t>
            </a:r>
            <a:r>
              <a:rPr lang="en-US" dirty="0" err="1">
                <a:latin typeface="Times New Roman" panose="02020603050405020304" pitchFamily="18" charset="0"/>
              </a:rPr>
              <a:t>chức</a:t>
            </a:r>
            <a:r>
              <a:rPr lang="en-US" dirty="0">
                <a:latin typeface="Times New Roman" panose="02020603050405020304" pitchFamily="18" charset="0"/>
              </a:rPr>
              <a:t> </a:t>
            </a:r>
            <a:r>
              <a:rPr lang="en-US" dirty="0" err="1">
                <a:latin typeface="Times New Roman" panose="02020603050405020304" pitchFamily="18" charset="0"/>
              </a:rPr>
              <a:t>tể</a:t>
            </a:r>
            <a:r>
              <a:rPr lang="en-US" dirty="0">
                <a:latin typeface="Times New Roman" panose="02020603050405020304" pitchFamily="18" charset="0"/>
              </a:rPr>
              <a:t> </a:t>
            </a:r>
            <a:r>
              <a:rPr lang="en-US" dirty="0" err="1">
                <a:latin typeface="Times New Roman" panose="02020603050405020304" pitchFamily="18" charset="0"/>
              </a:rPr>
              <a:t>tướng</a:t>
            </a:r>
            <a:r>
              <a:rPr lang="en-US" dirty="0">
                <a:latin typeface="Times New Roman" panose="02020603050405020304" pitchFamily="18" charset="0"/>
              </a:rPr>
              <a:t>, </a:t>
            </a:r>
            <a:r>
              <a:rPr lang="en-US" dirty="0" err="1">
                <a:latin typeface="Times New Roman" panose="02020603050405020304" pitchFamily="18" charset="0"/>
              </a:rPr>
              <a:t>có</a:t>
            </a:r>
            <a:r>
              <a:rPr lang="en-US" dirty="0">
                <a:latin typeface="Times New Roman" panose="02020603050405020304" pitchFamily="18" charset="0"/>
              </a:rPr>
              <a:t> </a:t>
            </a:r>
            <a:r>
              <a:rPr lang="en-US" dirty="0" err="1">
                <a:latin typeface="Times New Roman" panose="02020603050405020304" pitchFamily="18" charset="0"/>
              </a:rPr>
              <a:t>tiếng</a:t>
            </a:r>
            <a:r>
              <a:rPr lang="en-US" dirty="0">
                <a:latin typeface="Times New Roman" panose="02020603050405020304" pitchFamily="18" charset="0"/>
              </a:rPr>
              <a:t> </a:t>
            </a:r>
            <a:r>
              <a:rPr lang="en-US" dirty="0" err="1">
                <a:latin typeface="Times New Roman" panose="02020603050405020304" pitchFamily="18" charset="0"/>
              </a:rPr>
              <a:t>là</a:t>
            </a:r>
            <a:r>
              <a:rPr lang="en-US" dirty="0">
                <a:latin typeface="Times New Roman" panose="02020603050405020304" pitchFamily="18" charset="0"/>
              </a:rPr>
              <a:t> </a:t>
            </a:r>
            <a:r>
              <a:rPr lang="en-US" dirty="0" err="1">
                <a:latin typeface="Times New Roman" panose="02020603050405020304" pitchFamily="18" charset="0"/>
              </a:rPr>
              <a:t>giỏi</a:t>
            </a:r>
            <a:r>
              <a:rPr lang="en-US" dirty="0">
                <a:latin typeface="Times New Roman" panose="02020603050405020304" pitchFamily="18" charset="0"/>
              </a:rPr>
              <a:t> </a:t>
            </a:r>
            <a:r>
              <a:rPr lang="en-US" dirty="0" err="1">
                <a:latin typeface="Times New Roman" panose="02020603050405020304" pitchFamily="18" charset="0"/>
              </a:rPr>
              <a:t>văn</a:t>
            </a:r>
            <a:r>
              <a:rPr lang="en-US" dirty="0">
                <a:latin typeface="Times New Roman" panose="02020603050405020304" pitchFamily="18" charset="0"/>
              </a:rPr>
              <a:t> </a:t>
            </a:r>
            <a:r>
              <a:rPr lang="en-US" dirty="0" err="1">
                <a:latin typeface="Times New Roman" panose="02020603050405020304" pitchFamily="18" charset="0"/>
              </a:rPr>
              <a:t>chương</a:t>
            </a:r>
            <a:r>
              <a:rPr lang="en-US" dirty="0">
                <a:latin typeface="Times New Roman" panose="02020603050405020304" pitchFamily="18" charset="0"/>
              </a:rPr>
              <a:t>.</a:t>
            </a:r>
            <a:endParaRPr lang="en-US" dirty="0">
              <a:latin typeface="Times New Roman" panose="02020603050405020304" pitchFamily="18" charset="0"/>
              <a:ea typeface="Times New Roman" panose="02020603050405020304" pitchFamily="18" charset="0"/>
            </a:endParaRPr>
          </a:p>
          <a:p>
            <a:pPr marL="457200">
              <a:spcAft>
                <a:spcPts val="0"/>
              </a:spcAft>
            </a:pPr>
            <a:r>
              <a:rPr lang="en-US" dirty="0">
                <a:latin typeface="Times New Roman" panose="02020603050405020304" pitchFamily="18" charset="0"/>
              </a:rPr>
              <a:t>+ </a:t>
            </a:r>
            <a:r>
              <a:rPr lang="en-US" dirty="0" err="1">
                <a:latin typeface="Times New Roman" panose="02020603050405020304" pitchFamily="18" charset="0"/>
              </a:rPr>
              <a:t>Mẹ</a:t>
            </a:r>
            <a:r>
              <a:rPr lang="en-US" dirty="0">
                <a:latin typeface="Times New Roman" panose="02020603050405020304" pitchFamily="18" charset="0"/>
              </a:rPr>
              <a:t> </a:t>
            </a:r>
            <a:r>
              <a:rPr lang="en-US" dirty="0" err="1">
                <a:latin typeface="Times New Roman" panose="02020603050405020304" pitchFamily="18" charset="0"/>
              </a:rPr>
              <a:t>Trần</a:t>
            </a:r>
            <a:r>
              <a:rPr lang="en-US" dirty="0">
                <a:latin typeface="Times New Roman" panose="02020603050405020304" pitchFamily="18" charset="0"/>
              </a:rPr>
              <a:t> </a:t>
            </a:r>
            <a:r>
              <a:rPr lang="en-US" dirty="0" err="1">
                <a:latin typeface="Times New Roman" panose="02020603050405020304" pitchFamily="18" charset="0"/>
              </a:rPr>
              <a:t>Thị</a:t>
            </a:r>
            <a:r>
              <a:rPr lang="en-US" dirty="0">
                <a:latin typeface="Times New Roman" panose="02020603050405020304" pitchFamily="18" charset="0"/>
              </a:rPr>
              <a:t> </a:t>
            </a:r>
            <a:r>
              <a:rPr lang="en-US" dirty="0" err="1">
                <a:latin typeface="Times New Roman" panose="02020603050405020304" pitchFamily="18" charset="0"/>
              </a:rPr>
              <a:t>Tần</a:t>
            </a:r>
            <a:r>
              <a:rPr lang="en-US" dirty="0">
                <a:latin typeface="Times New Roman" panose="02020603050405020304" pitchFamily="18" charset="0"/>
              </a:rPr>
              <a:t>, </a:t>
            </a:r>
            <a:r>
              <a:rPr lang="en-US" dirty="0" err="1">
                <a:latin typeface="Times New Roman" panose="02020603050405020304" pitchFamily="18" charset="0"/>
              </a:rPr>
              <a:t>một</a:t>
            </a:r>
            <a:r>
              <a:rPr lang="en-US" dirty="0">
                <a:latin typeface="Times New Roman" panose="02020603050405020304" pitchFamily="18" charset="0"/>
              </a:rPr>
              <a:t> </a:t>
            </a:r>
            <a:r>
              <a:rPr lang="en-US" dirty="0" err="1">
                <a:latin typeface="Times New Roman" panose="02020603050405020304" pitchFamily="18" charset="0"/>
              </a:rPr>
              <a:t>người</a:t>
            </a:r>
            <a:r>
              <a:rPr lang="en-US" dirty="0">
                <a:latin typeface="Times New Roman" panose="02020603050405020304" pitchFamily="18" charset="0"/>
              </a:rPr>
              <a:t> </a:t>
            </a:r>
            <a:r>
              <a:rPr lang="en-US" dirty="0" err="1">
                <a:latin typeface="Times New Roman" panose="02020603050405020304" pitchFamily="18" charset="0"/>
              </a:rPr>
              <a:t>nổi</a:t>
            </a:r>
            <a:r>
              <a:rPr lang="en-US" dirty="0">
                <a:latin typeface="Times New Roman" panose="02020603050405020304" pitchFamily="18" charset="0"/>
              </a:rPr>
              <a:t> </a:t>
            </a:r>
            <a:r>
              <a:rPr lang="en-US" dirty="0" err="1">
                <a:latin typeface="Times New Roman" panose="02020603050405020304" pitchFamily="18" charset="0"/>
              </a:rPr>
              <a:t>tiếng</a:t>
            </a:r>
            <a:r>
              <a:rPr lang="en-US" dirty="0">
                <a:latin typeface="Times New Roman" panose="02020603050405020304" pitchFamily="18" charset="0"/>
              </a:rPr>
              <a:t> </a:t>
            </a:r>
            <a:r>
              <a:rPr lang="en-US" dirty="0" err="1">
                <a:latin typeface="Times New Roman" panose="02020603050405020304" pitchFamily="18" charset="0"/>
              </a:rPr>
              <a:t>đẹp</a:t>
            </a:r>
            <a:r>
              <a:rPr lang="en-US" dirty="0">
                <a:latin typeface="Times New Roman" panose="02020603050405020304" pitchFamily="18" charset="0"/>
              </a:rPr>
              <a:t> ở </a:t>
            </a:r>
            <a:r>
              <a:rPr lang="en-US" dirty="0" err="1">
                <a:latin typeface="Times New Roman" panose="02020603050405020304" pitchFamily="18" charset="0"/>
              </a:rPr>
              <a:t>trấn</a:t>
            </a:r>
            <a:r>
              <a:rPr lang="en-US" dirty="0">
                <a:latin typeface="Times New Roman" panose="02020603050405020304" pitchFamily="18" charset="0"/>
              </a:rPr>
              <a:t> </a:t>
            </a:r>
            <a:r>
              <a:rPr lang="en-US" dirty="0" err="1">
                <a:latin typeface="Times New Roman" panose="02020603050405020304" pitchFamily="18" charset="0"/>
              </a:rPr>
              <a:t>Kinh</a:t>
            </a:r>
            <a:r>
              <a:rPr lang="en-US" dirty="0">
                <a:latin typeface="Times New Roman" panose="02020603050405020304" pitchFamily="18" charset="0"/>
              </a:rPr>
              <a:t> </a:t>
            </a:r>
            <a:r>
              <a:rPr lang="en-US" dirty="0" err="1">
                <a:latin typeface="Times New Roman" panose="02020603050405020304" pitchFamily="18" charset="0"/>
              </a:rPr>
              <a:t>Bắc</a:t>
            </a:r>
            <a:r>
              <a:rPr lang="en-US" dirty="0">
                <a:latin typeface="Times New Roman" panose="02020603050405020304" pitchFamily="18" charset="0"/>
              </a:rPr>
              <a:t>(</a:t>
            </a:r>
            <a:r>
              <a:rPr lang="en-US" dirty="0" err="1">
                <a:latin typeface="Times New Roman" panose="02020603050405020304" pitchFamily="18" charset="0"/>
              </a:rPr>
              <a:t>Bắc</a:t>
            </a:r>
            <a:r>
              <a:rPr lang="en-US" dirty="0">
                <a:latin typeface="Times New Roman" panose="02020603050405020304" pitchFamily="18" charset="0"/>
              </a:rPr>
              <a:t> </a:t>
            </a:r>
            <a:r>
              <a:rPr lang="en-US" dirty="0" err="1">
                <a:latin typeface="Times New Roman" panose="02020603050405020304" pitchFamily="18" charset="0"/>
              </a:rPr>
              <a:t>Ninh</a:t>
            </a:r>
            <a:r>
              <a:rPr lang="en-US" dirty="0">
                <a:latin typeface="Times New Roman" panose="02020603050405020304" pitchFamily="18" charset="0"/>
              </a:rPr>
              <a:t>), </a:t>
            </a:r>
            <a:r>
              <a:rPr lang="en-US" dirty="0" err="1">
                <a:latin typeface="Times New Roman" panose="02020603050405020304" pitchFamily="18" charset="0"/>
              </a:rPr>
              <a:t>các</a:t>
            </a:r>
            <a:r>
              <a:rPr lang="en-US" dirty="0">
                <a:latin typeface="Times New Roman" panose="02020603050405020304" pitchFamily="18" charset="0"/>
              </a:rPr>
              <a:t> </a:t>
            </a:r>
            <a:r>
              <a:rPr lang="en-US" dirty="0" err="1">
                <a:latin typeface="Times New Roman" panose="02020603050405020304" pitchFamily="18" charset="0"/>
              </a:rPr>
              <a:t>anh</a:t>
            </a:r>
            <a:r>
              <a:rPr lang="en-US" dirty="0">
                <a:latin typeface="Times New Roman" panose="02020603050405020304" pitchFamily="18" charset="0"/>
              </a:rPr>
              <a:t> </a:t>
            </a:r>
            <a:r>
              <a:rPr lang="en-US" dirty="0" err="1">
                <a:latin typeface="Times New Roman" panose="02020603050405020304" pitchFamily="18" charset="0"/>
              </a:rPr>
              <a:t>học</a:t>
            </a:r>
            <a:r>
              <a:rPr lang="en-US" dirty="0">
                <a:latin typeface="Times New Roman" panose="02020603050405020304" pitchFamily="18" charset="0"/>
              </a:rPr>
              <a:t> </a:t>
            </a:r>
            <a:r>
              <a:rPr lang="en-US" dirty="0" err="1">
                <a:latin typeface="Times New Roman" panose="02020603050405020304" pitchFamily="18" charset="0"/>
              </a:rPr>
              <a:t>giỏi</a:t>
            </a:r>
            <a:r>
              <a:rPr lang="en-US" dirty="0">
                <a:latin typeface="Times New Roman" panose="02020603050405020304" pitchFamily="18" charset="0"/>
              </a:rPr>
              <a:t> </a:t>
            </a:r>
            <a:r>
              <a:rPr lang="en-US" dirty="0" err="1">
                <a:latin typeface="Times New Roman" panose="02020603050405020304" pitchFamily="18" charset="0"/>
              </a:rPr>
              <a:t>đều</a:t>
            </a:r>
            <a:r>
              <a:rPr lang="en-US" dirty="0">
                <a:latin typeface="Times New Roman" panose="02020603050405020304" pitchFamily="18" charset="0"/>
              </a:rPr>
              <a:t> </a:t>
            </a:r>
            <a:r>
              <a:rPr lang="en-US" dirty="0" err="1">
                <a:latin typeface="Times New Roman" panose="02020603050405020304" pitchFamily="18" charset="0"/>
              </a:rPr>
              <a:t>làm</a:t>
            </a:r>
            <a:r>
              <a:rPr lang="en-US" dirty="0">
                <a:latin typeface="Times New Roman" panose="02020603050405020304" pitchFamily="18" charset="0"/>
              </a:rPr>
              <a:t> </a:t>
            </a:r>
            <a:r>
              <a:rPr lang="en-US" dirty="0" err="1">
                <a:latin typeface="Times New Roman" panose="02020603050405020304" pitchFamily="18" charset="0"/>
              </a:rPr>
              <a:t>quan</a:t>
            </a:r>
            <a:r>
              <a:rPr lang="en-US" dirty="0">
                <a:latin typeface="Times New Roman" panose="02020603050405020304" pitchFamily="18" charset="0"/>
              </a:rPr>
              <a:t> to.</a:t>
            </a:r>
            <a:endParaRPr lang="en-US" dirty="0">
              <a:latin typeface="Times New Roman" panose="02020603050405020304" pitchFamily="18" charset="0"/>
              <a:ea typeface="Times New Roman" panose="02020603050405020304" pitchFamily="18" charset="0"/>
            </a:endParaRPr>
          </a:p>
          <a:p>
            <a:pPr marL="457200">
              <a:spcAft>
                <a:spcPts val="0"/>
              </a:spcAft>
            </a:pPr>
            <a:r>
              <a:rPr lang="en-US" dirty="0">
                <a:latin typeface="Times New Roman" panose="02020603050405020304" pitchFamily="18" charset="0"/>
                <a:sym typeface="Wingdings" panose="05000000000000000000" pitchFamily="2" charset="2"/>
              </a:rPr>
              <a:t></a:t>
            </a:r>
            <a:r>
              <a:rPr lang="vi-VN" dirty="0">
                <a:latin typeface="Times New Roman" panose="02020603050405020304" pitchFamily="18" charset="0"/>
              </a:rPr>
              <a:t>xuất thân trong 1 gia đình quí tộc, nhiều đời làm quan, có truyền thống về văn học.</a:t>
            </a:r>
            <a:endParaRPr lang="en-US" dirty="0">
              <a:latin typeface="Times New Roman" panose="02020603050405020304" pitchFamily="18" charset="0"/>
              <a:ea typeface="Times New Roman" panose="02020603050405020304" pitchFamily="18" charset="0"/>
            </a:endParaRPr>
          </a:p>
          <a:p>
            <a:pPr marL="457200">
              <a:spcAft>
                <a:spcPts val="0"/>
              </a:spcAft>
            </a:pPr>
            <a:r>
              <a:rPr lang="en-US" dirty="0">
                <a:latin typeface="Times New Roman" panose="02020603050405020304" pitchFamily="18" charset="0"/>
              </a:rPr>
              <a:t>- 9 </a:t>
            </a:r>
            <a:r>
              <a:rPr lang="en-US" dirty="0" err="1">
                <a:latin typeface="Times New Roman" panose="02020603050405020304" pitchFamily="18" charset="0"/>
              </a:rPr>
              <a:t>tuổi</a:t>
            </a:r>
            <a:r>
              <a:rPr lang="en-US" dirty="0">
                <a:latin typeface="Times New Roman" panose="02020603050405020304" pitchFamily="18" charset="0"/>
              </a:rPr>
              <a:t> </a:t>
            </a:r>
            <a:r>
              <a:rPr lang="en-US" dirty="0" err="1">
                <a:latin typeface="Times New Roman" panose="02020603050405020304" pitchFamily="18" charset="0"/>
              </a:rPr>
              <a:t>mất</a:t>
            </a:r>
            <a:r>
              <a:rPr lang="en-US" dirty="0">
                <a:latin typeface="Times New Roman" panose="02020603050405020304" pitchFamily="18" charset="0"/>
              </a:rPr>
              <a:t> cha, 12 </a:t>
            </a:r>
            <a:r>
              <a:rPr lang="en-US" dirty="0" err="1">
                <a:latin typeface="Times New Roman" panose="02020603050405020304" pitchFamily="18" charset="0"/>
              </a:rPr>
              <a:t>tuổi</a:t>
            </a:r>
            <a:r>
              <a:rPr lang="en-US" dirty="0">
                <a:latin typeface="Times New Roman" panose="02020603050405020304" pitchFamily="18" charset="0"/>
              </a:rPr>
              <a:t> </a:t>
            </a:r>
            <a:r>
              <a:rPr lang="en-US" dirty="0" err="1">
                <a:latin typeface="Times New Roman" panose="02020603050405020304" pitchFamily="18" charset="0"/>
              </a:rPr>
              <a:t>mất</a:t>
            </a:r>
            <a:r>
              <a:rPr lang="en-US" dirty="0">
                <a:latin typeface="Times New Roman" panose="02020603050405020304" pitchFamily="18" charset="0"/>
              </a:rPr>
              <a:t> </a:t>
            </a:r>
            <a:r>
              <a:rPr lang="en-US" dirty="0" err="1">
                <a:latin typeface="Times New Roman" panose="02020603050405020304" pitchFamily="18" charset="0"/>
              </a:rPr>
              <a:t>mẹ</a:t>
            </a:r>
            <a:r>
              <a:rPr lang="en-US" dirty="0">
                <a:latin typeface="Times New Roman" panose="02020603050405020304" pitchFamily="18" charset="0"/>
              </a:rPr>
              <a:t>, ở </a:t>
            </a:r>
            <a:r>
              <a:rPr lang="en-US" dirty="0" err="1">
                <a:latin typeface="Times New Roman" panose="02020603050405020304" pitchFamily="18" charset="0"/>
              </a:rPr>
              <a:t>với</a:t>
            </a:r>
            <a:r>
              <a:rPr lang="en-US" dirty="0">
                <a:latin typeface="Times New Roman" panose="02020603050405020304" pitchFamily="18" charset="0"/>
              </a:rPr>
              <a:t> </a:t>
            </a:r>
            <a:r>
              <a:rPr lang="en-US" dirty="0" err="1">
                <a:latin typeface="Times New Roman" panose="02020603050405020304" pitchFamily="18" charset="0"/>
              </a:rPr>
              <a:t>anh</a:t>
            </a:r>
            <a:r>
              <a:rPr lang="en-US" dirty="0">
                <a:latin typeface="Times New Roman" panose="02020603050405020304" pitchFamily="18" charset="0"/>
              </a:rPr>
              <a:t> </a:t>
            </a:r>
            <a:r>
              <a:rPr lang="en-US" dirty="0" err="1">
                <a:latin typeface="Times New Roman" panose="02020603050405020304" pitchFamily="18" charset="0"/>
              </a:rPr>
              <a:t>là</a:t>
            </a:r>
            <a:r>
              <a:rPr lang="en-US" dirty="0">
                <a:latin typeface="Times New Roman" panose="02020603050405020304" pitchFamily="18" charset="0"/>
              </a:rPr>
              <a:t> </a:t>
            </a:r>
            <a:r>
              <a:rPr lang="en-US" dirty="0" err="1">
                <a:latin typeface="Times New Roman" panose="02020603050405020304" pitchFamily="18" charset="0"/>
              </a:rPr>
              <a:t>Nguyễn</a:t>
            </a:r>
            <a:r>
              <a:rPr lang="en-US" dirty="0">
                <a:latin typeface="Times New Roman" panose="02020603050405020304" pitchFamily="18" charset="0"/>
              </a:rPr>
              <a:t> </a:t>
            </a:r>
            <a:r>
              <a:rPr lang="en-US" dirty="0" err="1">
                <a:latin typeface="Times New Roman" panose="02020603050405020304" pitchFamily="18" charset="0"/>
              </a:rPr>
              <a:t>Khản</a:t>
            </a:r>
            <a:r>
              <a:rPr lang="en-US" dirty="0">
                <a:latin typeface="Times New Roman" panose="02020603050405020304" pitchFamily="18" charset="0"/>
              </a:rPr>
              <a:t> (</a:t>
            </a:r>
            <a:r>
              <a:rPr lang="en-US" dirty="0" err="1">
                <a:latin typeface="Times New Roman" panose="02020603050405020304" pitchFamily="18" charset="0"/>
              </a:rPr>
              <a:t>cùng</a:t>
            </a:r>
            <a:r>
              <a:rPr lang="en-US" dirty="0">
                <a:latin typeface="Times New Roman" panose="02020603050405020304" pitchFamily="18" charset="0"/>
              </a:rPr>
              <a:t> cha </a:t>
            </a:r>
            <a:r>
              <a:rPr lang="en-US" dirty="0" err="1">
                <a:latin typeface="Times New Roman" panose="02020603050405020304" pitchFamily="18" charset="0"/>
              </a:rPr>
              <a:t>khác</a:t>
            </a:r>
            <a:r>
              <a:rPr lang="en-US" dirty="0">
                <a:latin typeface="Times New Roman" panose="02020603050405020304" pitchFamily="18" charset="0"/>
              </a:rPr>
              <a:t> </a:t>
            </a:r>
            <a:r>
              <a:rPr lang="en-US" dirty="0" err="1">
                <a:latin typeface="Times New Roman" panose="02020603050405020304" pitchFamily="18" charset="0"/>
              </a:rPr>
              <a:t>mẹ</a:t>
            </a:r>
            <a:r>
              <a:rPr lang="en-US" dirty="0">
                <a:latin typeface="Times New Roman" panose="02020603050405020304" pitchFamily="18" charset="0"/>
              </a:rPr>
              <a:t>, </a:t>
            </a:r>
            <a:r>
              <a:rPr lang="en-US" dirty="0" err="1">
                <a:latin typeface="Times New Roman" panose="02020603050405020304" pitchFamily="18" charset="0"/>
              </a:rPr>
              <a:t>giỏi</a:t>
            </a:r>
            <a:r>
              <a:rPr lang="en-US" dirty="0">
                <a:latin typeface="Times New Roman" panose="02020603050405020304" pitchFamily="18" charset="0"/>
              </a:rPr>
              <a:t> </a:t>
            </a:r>
            <a:r>
              <a:rPr lang="en-US" dirty="0" err="1">
                <a:latin typeface="Times New Roman" panose="02020603050405020304" pitchFamily="18" charset="0"/>
              </a:rPr>
              <a:t>thơ</a:t>
            </a:r>
            <a:r>
              <a:rPr lang="en-US" dirty="0">
                <a:latin typeface="Times New Roman" panose="02020603050405020304" pitchFamily="18" charset="0"/>
              </a:rPr>
              <a:t> </a:t>
            </a:r>
            <a:r>
              <a:rPr lang="en-US" dirty="0" err="1">
                <a:latin typeface="Times New Roman" panose="02020603050405020304" pitchFamily="18" charset="0"/>
              </a:rPr>
              <a:t>phú</a:t>
            </a:r>
            <a:r>
              <a:rPr lang="en-US" dirty="0">
                <a:latin typeface="Times New Roman" panose="02020603050405020304" pitchFamily="18" charset="0"/>
              </a:rPr>
              <a:t>)</a:t>
            </a:r>
            <a:endParaRPr lang="en-US" dirty="0">
              <a:latin typeface="Times New Roman" panose="02020603050405020304" pitchFamily="18" charset="0"/>
              <a:ea typeface="Times New Roman" panose="02020603050405020304" pitchFamily="18" charset="0"/>
            </a:endParaRPr>
          </a:p>
          <a:p>
            <a:pPr marL="457200">
              <a:spcAft>
                <a:spcPts val="0"/>
              </a:spcAft>
            </a:pPr>
            <a:r>
              <a:rPr lang="en-US" dirty="0">
                <a:latin typeface="Times New Roman" panose="02020603050405020304" pitchFamily="18" charset="0"/>
              </a:rPr>
              <a:t>- </a:t>
            </a:r>
            <a:r>
              <a:rPr lang="en-US" dirty="0" err="1">
                <a:latin typeface="Times New Roman" panose="02020603050405020304" pitchFamily="18" charset="0"/>
              </a:rPr>
              <a:t>Cuối</a:t>
            </a:r>
            <a:r>
              <a:rPr lang="en-US" dirty="0">
                <a:latin typeface="Times New Roman" panose="02020603050405020304" pitchFamily="18" charset="0"/>
              </a:rPr>
              <a:t> TK XVIII- </a:t>
            </a:r>
            <a:r>
              <a:rPr lang="en-US" dirty="0" err="1">
                <a:latin typeface="Times New Roman" panose="02020603050405020304" pitchFamily="18" charset="0"/>
              </a:rPr>
              <a:t>đầu</a:t>
            </a:r>
            <a:r>
              <a:rPr lang="en-US" dirty="0">
                <a:latin typeface="Times New Roman" panose="02020603050405020304" pitchFamily="18" charset="0"/>
              </a:rPr>
              <a:t> TK XIX </a:t>
            </a:r>
            <a:r>
              <a:rPr lang="en-US" dirty="0" err="1">
                <a:latin typeface="Times New Roman" panose="02020603050405020304" pitchFamily="18" charset="0"/>
              </a:rPr>
              <a:t>chế</a:t>
            </a:r>
            <a:r>
              <a:rPr lang="en-US" dirty="0">
                <a:latin typeface="Times New Roman" panose="02020603050405020304" pitchFamily="18" charset="0"/>
              </a:rPr>
              <a:t> </a:t>
            </a:r>
            <a:r>
              <a:rPr lang="en-US" dirty="0" err="1">
                <a:latin typeface="Times New Roman" panose="02020603050405020304" pitchFamily="18" charset="0"/>
              </a:rPr>
              <a:t>độ</a:t>
            </a:r>
            <a:r>
              <a:rPr lang="en-US" dirty="0">
                <a:latin typeface="Times New Roman" panose="02020603050405020304" pitchFamily="18" charset="0"/>
              </a:rPr>
              <a:t> PK VN </a:t>
            </a:r>
            <a:r>
              <a:rPr lang="en-US" dirty="0" err="1">
                <a:latin typeface="Times New Roman" panose="02020603050405020304" pitchFamily="18" charset="0"/>
              </a:rPr>
              <a:t>khủng</a:t>
            </a:r>
            <a:r>
              <a:rPr lang="en-US" dirty="0">
                <a:latin typeface="Times New Roman" panose="02020603050405020304" pitchFamily="18" charset="0"/>
              </a:rPr>
              <a:t> </a:t>
            </a:r>
            <a:r>
              <a:rPr lang="en-US" dirty="0" err="1">
                <a:latin typeface="Times New Roman" panose="02020603050405020304" pitchFamily="18" charset="0"/>
              </a:rPr>
              <a:t>hoảng</a:t>
            </a:r>
            <a:r>
              <a:rPr lang="en-US" dirty="0">
                <a:latin typeface="Times New Roman" panose="02020603050405020304" pitchFamily="18" charset="0"/>
              </a:rPr>
              <a:t> </a:t>
            </a:r>
            <a:r>
              <a:rPr lang="en-US" dirty="0" err="1">
                <a:latin typeface="Times New Roman" panose="02020603050405020304" pitchFamily="18" charset="0"/>
              </a:rPr>
              <a:t>trầm</a:t>
            </a:r>
            <a:r>
              <a:rPr lang="en-US" dirty="0">
                <a:latin typeface="Times New Roman" panose="02020603050405020304" pitchFamily="18" charset="0"/>
              </a:rPr>
              <a:t> </a:t>
            </a:r>
            <a:r>
              <a:rPr lang="en-US" dirty="0" err="1">
                <a:latin typeface="Times New Roman" panose="02020603050405020304" pitchFamily="18" charset="0"/>
              </a:rPr>
              <a:t>trọng</a:t>
            </a:r>
            <a:r>
              <a:rPr lang="vi-VN" dirty="0">
                <a:latin typeface="Times New Roman" panose="02020603050405020304" pitchFamily="18" charset="0"/>
              </a:rPr>
              <a:t> Phong trào nông dân nổi dậy ở khắp nơi, đỉnh cao là khởi nghĩa Tây Sơn</a:t>
            </a:r>
            <a:r>
              <a:rPr lang="en-US" dirty="0" err="1">
                <a:latin typeface="Times New Roman" panose="02020603050405020304" pitchFamily="18" charset="0"/>
              </a:rPr>
              <a:t>Ông</a:t>
            </a:r>
            <a:r>
              <a:rPr lang="en-US" dirty="0">
                <a:latin typeface="Times New Roman" panose="02020603050405020304" pitchFamily="18" charset="0"/>
              </a:rPr>
              <a:t> </a:t>
            </a:r>
            <a:r>
              <a:rPr lang="en-US" dirty="0" err="1">
                <a:latin typeface="Times New Roman" panose="02020603050405020304" pitchFamily="18" charset="0"/>
              </a:rPr>
              <a:t>lưu</a:t>
            </a:r>
            <a:r>
              <a:rPr lang="en-US" dirty="0">
                <a:latin typeface="Times New Roman" panose="02020603050405020304" pitchFamily="18" charset="0"/>
              </a:rPr>
              <a:t> </a:t>
            </a:r>
            <a:r>
              <a:rPr lang="en-US" dirty="0" err="1">
                <a:latin typeface="Times New Roman" panose="02020603050405020304" pitchFamily="18" charset="0"/>
              </a:rPr>
              <a:t>lạc</a:t>
            </a:r>
            <a:r>
              <a:rPr lang="en-US" dirty="0">
                <a:latin typeface="Times New Roman" panose="02020603050405020304" pitchFamily="18" charset="0"/>
              </a:rPr>
              <a:t> </a:t>
            </a:r>
            <a:r>
              <a:rPr lang="en-US" dirty="0" err="1">
                <a:latin typeface="Times New Roman" panose="02020603050405020304" pitchFamily="18" charset="0"/>
              </a:rPr>
              <a:t>đất</a:t>
            </a:r>
            <a:r>
              <a:rPr lang="en-US" dirty="0">
                <a:latin typeface="Times New Roman" panose="02020603050405020304" pitchFamily="18" charset="0"/>
              </a:rPr>
              <a:t> </a:t>
            </a:r>
            <a:r>
              <a:rPr lang="en-US" dirty="0" err="1">
                <a:latin typeface="Times New Roman" panose="02020603050405020304" pitchFamily="18" charset="0"/>
              </a:rPr>
              <a:t>Bắc</a:t>
            </a:r>
            <a:r>
              <a:rPr lang="en-US" dirty="0">
                <a:latin typeface="Times New Roman" panose="02020603050405020304" pitchFamily="18" charset="0"/>
              </a:rPr>
              <a:t> 10 </a:t>
            </a:r>
            <a:r>
              <a:rPr lang="en-US" dirty="0" err="1">
                <a:latin typeface="Times New Roman" panose="02020603050405020304" pitchFamily="18" charset="0"/>
              </a:rPr>
              <a:t>năm</a:t>
            </a:r>
            <a:r>
              <a:rPr lang="en-US" dirty="0">
                <a:latin typeface="Times New Roman" panose="02020603050405020304" pitchFamily="18" charset="0"/>
              </a:rPr>
              <a:t>, </a:t>
            </a:r>
            <a:r>
              <a:rPr lang="en-US" dirty="0" err="1">
                <a:latin typeface="Times New Roman" panose="02020603050405020304" pitchFamily="18" charset="0"/>
              </a:rPr>
              <a:t>quê</a:t>
            </a:r>
            <a:r>
              <a:rPr lang="en-US" dirty="0">
                <a:latin typeface="Times New Roman" panose="02020603050405020304" pitchFamily="18" charset="0"/>
              </a:rPr>
              <a:t> </a:t>
            </a:r>
            <a:r>
              <a:rPr lang="en-US" dirty="0" err="1">
                <a:latin typeface="Times New Roman" panose="02020603050405020304" pitchFamily="18" charset="0"/>
              </a:rPr>
              <a:t>vợ</a:t>
            </a:r>
            <a:r>
              <a:rPr lang="en-US" dirty="0">
                <a:latin typeface="Times New Roman" panose="02020603050405020304" pitchFamily="18" charset="0"/>
              </a:rPr>
              <a:t> ở </a:t>
            </a:r>
            <a:r>
              <a:rPr lang="en-US" dirty="0" err="1">
                <a:latin typeface="Times New Roman" panose="02020603050405020304" pitchFamily="18" charset="0"/>
              </a:rPr>
              <a:t>Thái</a:t>
            </a:r>
            <a:r>
              <a:rPr lang="en-US" dirty="0">
                <a:latin typeface="Times New Roman" panose="02020603050405020304" pitchFamily="18" charset="0"/>
              </a:rPr>
              <a:t> </a:t>
            </a:r>
            <a:r>
              <a:rPr lang="en-US" dirty="0" err="1">
                <a:latin typeface="Times New Roman" panose="02020603050405020304" pitchFamily="18" charset="0"/>
              </a:rPr>
              <a:t>Bình</a:t>
            </a:r>
            <a:r>
              <a:rPr lang="en-US" dirty="0">
                <a:latin typeface="Times New Roman" panose="02020603050405020304" pitchFamily="18" charset="0"/>
              </a:rPr>
              <a:t>(1786 -1796)</a:t>
            </a:r>
            <a:endParaRPr lang="en-US" dirty="0">
              <a:latin typeface="Times New Roman" panose="02020603050405020304" pitchFamily="18" charset="0"/>
              <a:ea typeface="Times New Roman" panose="02020603050405020304" pitchFamily="18" charset="0"/>
            </a:endParaRPr>
          </a:p>
          <a:p>
            <a:pPr marL="457200">
              <a:spcAft>
                <a:spcPts val="0"/>
              </a:spcAft>
            </a:pPr>
            <a:r>
              <a:rPr lang="en-US" dirty="0">
                <a:latin typeface="Times New Roman" panose="02020603050405020304" pitchFamily="18" charset="0"/>
              </a:rPr>
              <a:t>1796 – 1802 ở </a:t>
            </a:r>
            <a:r>
              <a:rPr lang="en-US" dirty="0" err="1">
                <a:latin typeface="Times New Roman" panose="02020603050405020304" pitchFamily="18" charset="0"/>
              </a:rPr>
              <a:t>ẩn</a:t>
            </a:r>
            <a:r>
              <a:rPr lang="en-US" dirty="0">
                <a:latin typeface="Times New Roman" panose="02020603050405020304" pitchFamily="18" charset="0"/>
              </a:rPr>
              <a:t> </a:t>
            </a:r>
            <a:r>
              <a:rPr lang="en-US" dirty="0" err="1">
                <a:latin typeface="Times New Roman" panose="02020603050405020304" pitchFamily="18" charset="0"/>
              </a:rPr>
              <a:t>tại</a:t>
            </a:r>
            <a:r>
              <a:rPr lang="en-US" dirty="0">
                <a:latin typeface="Times New Roman" panose="02020603050405020304" pitchFamily="18" charset="0"/>
              </a:rPr>
              <a:t> </a:t>
            </a:r>
            <a:r>
              <a:rPr lang="en-US" dirty="0" err="1">
                <a:latin typeface="Times New Roman" panose="02020603050405020304" pitchFamily="18" charset="0"/>
              </a:rPr>
              <a:t>quê</a:t>
            </a:r>
            <a:r>
              <a:rPr lang="en-US" dirty="0">
                <a:latin typeface="Times New Roman" panose="02020603050405020304" pitchFamily="18" charset="0"/>
              </a:rPr>
              <a:t> </a:t>
            </a:r>
            <a:r>
              <a:rPr lang="en-US" dirty="0" err="1">
                <a:latin typeface="Times New Roman" panose="02020603050405020304" pitchFamily="18" charset="0"/>
              </a:rPr>
              <a:t>nhà</a:t>
            </a:r>
            <a:endParaRPr lang="en-US" dirty="0">
              <a:latin typeface="Times New Roman" panose="02020603050405020304" pitchFamily="18" charset="0"/>
              <a:ea typeface="Times New Roman" panose="02020603050405020304" pitchFamily="18" charset="0"/>
            </a:endParaRPr>
          </a:p>
          <a:p>
            <a:pPr marL="457200">
              <a:spcAft>
                <a:spcPts val="0"/>
              </a:spcAft>
            </a:pPr>
            <a:r>
              <a:rPr lang="en-US" dirty="0">
                <a:latin typeface="Times New Roman" panose="02020603050405020304" pitchFamily="18" charset="0"/>
              </a:rPr>
              <a:t>1802 </a:t>
            </a:r>
            <a:r>
              <a:rPr lang="en-US" dirty="0" err="1">
                <a:latin typeface="Times New Roman" panose="02020603050405020304" pitchFamily="18" charset="0"/>
              </a:rPr>
              <a:t>Nguyễn</a:t>
            </a:r>
            <a:r>
              <a:rPr lang="en-US" dirty="0">
                <a:latin typeface="Times New Roman" panose="02020603050405020304" pitchFamily="18" charset="0"/>
              </a:rPr>
              <a:t> </a:t>
            </a:r>
            <a:r>
              <a:rPr lang="en-US" dirty="0" err="1">
                <a:latin typeface="Times New Roman" panose="02020603050405020304" pitchFamily="18" charset="0"/>
              </a:rPr>
              <a:t>Ánh</a:t>
            </a:r>
            <a:r>
              <a:rPr lang="en-US" dirty="0">
                <a:latin typeface="Times New Roman" panose="02020603050405020304" pitchFamily="18" charset="0"/>
              </a:rPr>
              <a:t> </a:t>
            </a:r>
            <a:r>
              <a:rPr lang="en-US" dirty="0" err="1">
                <a:latin typeface="Times New Roman" panose="02020603050405020304" pitchFamily="18" charset="0"/>
              </a:rPr>
              <a:t>lên</a:t>
            </a:r>
            <a:r>
              <a:rPr lang="en-US" dirty="0">
                <a:latin typeface="Times New Roman" panose="02020603050405020304" pitchFamily="18" charset="0"/>
              </a:rPr>
              <a:t> </a:t>
            </a:r>
            <a:r>
              <a:rPr lang="en-US" dirty="0" err="1">
                <a:latin typeface="Times New Roman" panose="02020603050405020304" pitchFamily="18" charset="0"/>
              </a:rPr>
              <a:t>ngôi</a:t>
            </a:r>
            <a:r>
              <a:rPr lang="en-US" dirty="0">
                <a:latin typeface="Times New Roman" panose="02020603050405020304" pitchFamily="18" charset="0"/>
              </a:rPr>
              <a:t>, </a:t>
            </a:r>
            <a:r>
              <a:rPr lang="en-US" dirty="0" err="1">
                <a:latin typeface="Times New Roman" panose="02020603050405020304" pitchFamily="18" charset="0"/>
              </a:rPr>
              <a:t>từ</a:t>
            </a:r>
            <a:r>
              <a:rPr lang="en-US" dirty="0">
                <a:latin typeface="Times New Roman" panose="02020603050405020304" pitchFamily="18" charset="0"/>
              </a:rPr>
              <a:t> </a:t>
            </a:r>
            <a:r>
              <a:rPr lang="en-US" dirty="0" err="1">
                <a:latin typeface="Times New Roman" panose="02020603050405020304" pitchFamily="18" charset="0"/>
              </a:rPr>
              <a:t>chối</a:t>
            </a:r>
            <a:r>
              <a:rPr lang="en-US" dirty="0">
                <a:latin typeface="Times New Roman" panose="02020603050405020304" pitchFamily="18" charset="0"/>
              </a:rPr>
              <a:t> </a:t>
            </a:r>
            <a:r>
              <a:rPr lang="en-US" dirty="0" err="1">
                <a:latin typeface="Times New Roman" panose="02020603050405020304" pitchFamily="18" charset="0"/>
              </a:rPr>
              <a:t>không</a:t>
            </a:r>
            <a:r>
              <a:rPr lang="en-US" dirty="0">
                <a:latin typeface="Times New Roman" panose="02020603050405020304" pitchFamily="18" charset="0"/>
              </a:rPr>
              <a:t> </a:t>
            </a:r>
            <a:r>
              <a:rPr lang="en-US" dirty="0" err="1">
                <a:latin typeface="Times New Roman" panose="02020603050405020304" pitchFamily="18" charset="0"/>
              </a:rPr>
              <a:t>được</a:t>
            </a:r>
            <a:r>
              <a:rPr lang="en-US" dirty="0">
                <a:latin typeface="Times New Roman" panose="02020603050405020304" pitchFamily="18" charset="0"/>
              </a:rPr>
              <a:t>, </a:t>
            </a:r>
            <a:r>
              <a:rPr lang="en-US" dirty="0" err="1">
                <a:latin typeface="Times New Roman" panose="02020603050405020304" pitchFamily="18" charset="0"/>
              </a:rPr>
              <a:t>ông</a:t>
            </a:r>
            <a:r>
              <a:rPr lang="en-US" dirty="0">
                <a:latin typeface="Times New Roman" panose="02020603050405020304" pitchFamily="18" charset="0"/>
              </a:rPr>
              <a:t> </a:t>
            </a:r>
            <a:r>
              <a:rPr lang="en-US" dirty="0" err="1">
                <a:latin typeface="Times New Roman" panose="02020603050405020304" pitchFamily="18" charset="0"/>
              </a:rPr>
              <a:t>phải</a:t>
            </a:r>
            <a:r>
              <a:rPr lang="en-US" dirty="0">
                <a:latin typeface="Times New Roman" panose="02020603050405020304" pitchFamily="18" charset="0"/>
              </a:rPr>
              <a:t> </a:t>
            </a:r>
            <a:r>
              <a:rPr lang="en-US" dirty="0" err="1">
                <a:latin typeface="Times New Roman" panose="02020603050405020304" pitchFamily="18" charset="0"/>
              </a:rPr>
              <a:t>ra</a:t>
            </a:r>
            <a:r>
              <a:rPr lang="en-US" dirty="0">
                <a:latin typeface="Times New Roman" panose="02020603050405020304" pitchFamily="18" charset="0"/>
              </a:rPr>
              <a:t> </a:t>
            </a:r>
            <a:r>
              <a:rPr lang="en-US" dirty="0" err="1">
                <a:latin typeface="Times New Roman" panose="02020603050405020304" pitchFamily="18" charset="0"/>
              </a:rPr>
              <a:t>làm</a:t>
            </a:r>
            <a:r>
              <a:rPr lang="en-US" dirty="0">
                <a:latin typeface="Times New Roman" panose="02020603050405020304" pitchFamily="18" charset="0"/>
              </a:rPr>
              <a:t> </a:t>
            </a:r>
            <a:r>
              <a:rPr lang="en-US" dirty="0" err="1">
                <a:latin typeface="Times New Roman" panose="02020603050405020304" pitchFamily="18" charset="0"/>
              </a:rPr>
              <a:t>quan</a:t>
            </a:r>
            <a:r>
              <a:rPr lang="en-US" dirty="0">
                <a:latin typeface="Times New Roman" panose="02020603050405020304" pitchFamily="18" charset="0"/>
              </a:rPr>
              <a:t> </a:t>
            </a:r>
            <a:r>
              <a:rPr lang="en-US" dirty="0" err="1">
                <a:latin typeface="Times New Roman" panose="02020603050405020304" pitchFamily="18" charset="0"/>
              </a:rPr>
              <a:t>triều</a:t>
            </a:r>
            <a:r>
              <a:rPr lang="en-US" dirty="0">
                <a:latin typeface="Times New Roman" panose="02020603050405020304" pitchFamily="18" charset="0"/>
              </a:rPr>
              <a:t> </a:t>
            </a:r>
            <a:r>
              <a:rPr lang="en-US" dirty="0" err="1">
                <a:latin typeface="Times New Roman" panose="02020603050405020304" pitchFamily="18" charset="0"/>
              </a:rPr>
              <a:t>Nguyễn</a:t>
            </a:r>
            <a:r>
              <a:rPr lang="en-US" dirty="0">
                <a:latin typeface="Times New Roman" panose="02020603050405020304" pitchFamily="18" charset="0"/>
              </a:rPr>
              <a:t>.</a:t>
            </a:r>
            <a:endParaRPr lang="en-US" dirty="0">
              <a:latin typeface="Times New Roman" panose="02020603050405020304" pitchFamily="18" charset="0"/>
              <a:ea typeface="Times New Roman" panose="02020603050405020304" pitchFamily="18" charset="0"/>
            </a:endParaRPr>
          </a:p>
          <a:p>
            <a:pPr marL="457200">
              <a:spcAft>
                <a:spcPts val="0"/>
              </a:spcAft>
            </a:pPr>
            <a:r>
              <a:rPr lang="en-US" dirty="0">
                <a:latin typeface="Times New Roman" panose="02020603050405020304" pitchFamily="18" charset="0"/>
              </a:rPr>
              <a:t>1813 </a:t>
            </a:r>
            <a:r>
              <a:rPr lang="en-US" dirty="0" err="1">
                <a:latin typeface="Times New Roman" panose="02020603050405020304" pitchFamily="18" charset="0"/>
              </a:rPr>
              <a:t>ông</a:t>
            </a:r>
            <a:r>
              <a:rPr lang="en-US" dirty="0">
                <a:latin typeface="Times New Roman" panose="02020603050405020304" pitchFamily="18" charset="0"/>
              </a:rPr>
              <a:t> </a:t>
            </a:r>
            <a:r>
              <a:rPr lang="en-US" dirty="0" err="1">
                <a:latin typeface="Times New Roman" panose="02020603050405020304" pitchFamily="18" charset="0"/>
              </a:rPr>
              <a:t>đi</a:t>
            </a:r>
            <a:r>
              <a:rPr lang="en-US" dirty="0">
                <a:latin typeface="Times New Roman" panose="02020603050405020304" pitchFamily="18" charset="0"/>
              </a:rPr>
              <a:t> </a:t>
            </a:r>
            <a:r>
              <a:rPr lang="en-US" dirty="0" err="1">
                <a:latin typeface="Times New Roman" panose="02020603050405020304" pitchFamily="18" charset="0"/>
              </a:rPr>
              <a:t>sứ</a:t>
            </a:r>
            <a:r>
              <a:rPr lang="en-US" dirty="0">
                <a:latin typeface="Times New Roman" panose="02020603050405020304" pitchFamily="18" charset="0"/>
              </a:rPr>
              <a:t> sang TQ </a:t>
            </a:r>
            <a:r>
              <a:rPr lang="en-US" dirty="0" err="1">
                <a:latin typeface="Times New Roman" panose="02020603050405020304" pitchFamily="18" charset="0"/>
              </a:rPr>
              <a:t>lần</a:t>
            </a:r>
            <a:r>
              <a:rPr lang="en-US" dirty="0">
                <a:latin typeface="Times New Roman" panose="02020603050405020304" pitchFamily="18" charset="0"/>
              </a:rPr>
              <a:t> 1</a:t>
            </a:r>
            <a:endParaRPr lang="en-US" dirty="0">
              <a:latin typeface="Times New Roman" panose="02020603050405020304" pitchFamily="18" charset="0"/>
              <a:ea typeface="Times New Roman" panose="02020603050405020304" pitchFamily="18" charset="0"/>
            </a:endParaRPr>
          </a:p>
          <a:p>
            <a:pPr marL="457200">
              <a:spcAft>
                <a:spcPts val="0"/>
              </a:spcAft>
            </a:pPr>
            <a:r>
              <a:rPr lang="en-US" dirty="0">
                <a:latin typeface="Times New Roman" panose="02020603050405020304" pitchFamily="18" charset="0"/>
              </a:rPr>
              <a:t>1820 </a:t>
            </a:r>
            <a:r>
              <a:rPr lang="en-US" dirty="0" err="1">
                <a:latin typeface="Times New Roman" panose="02020603050405020304" pitchFamily="18" charset="0"/>
              </a:rPr>
              <a:t>ông</a:t>
            </a:r>
            <a:r>
              <a:rPr lang="en-US" dirty="0">
                <a:latin typeface="Times New Roman" panose="02020603050405020304" pitchFamily="18" charset="0"/>
              </a:rPr>
              <a:t> </a:t>
            </a:r>
            <a:r>
              <a:rPr lang="en-US" dirty="0" err="1">
                <a:latin typeface="Times New Roman" panose="02020603050405020304" pitchFamily="18" charset="0"/>
              </a:rPr>
              <a:t>chuẩn</a:t>
            </a:r>
            <a:r>
              <a:rPr lang="en-US" dirty="0">
                <a:latin typeface="Times New Roman" panose="02020603050405020304" pitchFamily="18" charset="0"/>
              </a:rPr>
              <a:t> </a:t>
            </a:r>
            <a:r>
              <a:rPr lang="en-US" dirty="0" err="1">
                <a:latin typeface="Times New Roman" panose="02020603050405020304" pitchFamily="18" charset="0"/>
              </a:rPr>
              <a:t>bị</a:t>
            </a:r>
            <a:r>
              <a:rPr lang="en-US" dirty="0">
                <a:latin typeface="Times New Roman" panose="02020603050405020304" pitchFamily="18" charset="0"/>
              </a:rPr>
              <a:t> </a:t>
            </a:r>
            <a:r>
              <a:rPr lang="en-US" dirty="0" err="1">
                <a:latin typeface="Times New Roman" panose="02020603050405020304" pitchFamily="18" charset="0"/>
              </a:rPr>
              <a:t>đi</a:t>
            </a:r>
            <a:r>
              <a:rPr lang="en-US" dirty="0">
                <a:latin typeface="Times New Roman" panose="02020603050405020304" pitchFamily="18" charset="0"/>
              </a:rPr>
              <a:t> </a:t>
            </a:r>
            <a:r>
              <a:rPr lang="en-US" dirty="0" err="1">
                <a:latin typeface="Times New Roman" panose="02020603050405020304" pitchFamily="18" charset="0"/>
              </a:rPr>
              <a:t>sứ</a:t>
            </a:r>
            <a:r>
              <a:rPr lang="en-US" dirty="0">
                <a:latin typeface="Times New Roman" panose="02020603050405020304" pitchFamily="18" charset="0"/>
              </a:rPr>
              <a:t> sang TQ </a:t>
            </a:r>
            <a:r>
              <a:rPr lang="en-US" dirty="0" err="1">
                <a:latin typeface="Times New Roman" panose="02020603050405020304" pitchFamily="18" charset="0"/>
              </a:rPr>
              <a:t>lần</a:t>
            </a:r>
            <a:r>
              <a:rPr lang="en-US" dirty="0">
                <a:latin typeface="Times New Roman" panose="02020603050405020304" pitchFamily="18" charset="0"/>
              </a:rPr>
              <a:t> 2, </a:t>
            </a:r>
            <a:r>
              <a:rPr lang="en-US" dirty="0" err="1">
                <a:latin typeface="Times New Roman" panose="02020603050405020304" pitchFamily="18" charset="0"/>
              </a:rPr>
              <a:t>bị</a:t>
            </a:r>
            <a:r>
              <a:rPr lang="en-US" dirty="0">
                <a:latin typeface="Times New Roman" panose="02020603050405020304" pitchFamily="18" charset="0"/>
              </a:rPr>
              <a:t> </a:t>
            </a:r>
            <a:r>
              <a:rPr lang="en-US" dirty="0" err="1">
                <a:latin typeface="Times New Roman" panose="02020603050405020304" pitchFamily="18" charset="0"/>
              </a:rPr>
              <a:t>bệnh</a:t>
            </a:r>
            <a:r>
              <a:rPr lang="en-US" dirty="0">
                <a:latin typeface="Times New Roman" panose="02020603050405020304" pitchFamily="18" charset="0"/>
              </a:rPr>
              <a:t> </a:t>
            </a:r>
            <a:r>
              <a:rPr lang="en-US" dirty="0" err="1">
                <a:latin typeface="Times New Roman" panose="02020603050405020304" pitchFamily="18" charset="0"/>
              </a:rPr>
              <a:t>ốm</a:t>
            </a:r>
            <a:r>
              <a:rPr lang="en-US" dirty="0">
                <a:latin typeface="Times New Roman" panose="02020603050405020304" pitchFamily="18" charset="0"/>
              </a:rPr>
              <a:t> </a:t>
            </a:r>
            <a:r>
              <a:rPr lang="en-US" dirty="0" err="1">
                <a:latin typeface="Times New Roman" panose="02020603050405020304" pitchFamily="18" charset="0"/>
              </a:rPr>
              <a:t>mất</a:t>
            </a:r>
            <a:r>
              <a:rPr lang="en-US" dirty="0">
                <a:latin typeface="Times New Roman" panose="02020603050405020304" pitchFamily="18" charset="0"/>
              </a:rPr>
              <a:t> </a:t>
            </a:r>
            <a:r>
              <a:rPr lang="en-US" dirty="0" err="1">
                <a:latin typeface="Times New Roman" panose="02020603050405020304" pitchFamily="18" charset="0"/>
              </a:rPr>
              <a:t>tại</a:t>
            </a:r>
            <a:r>
              <a:rPr lang="en-US" dirty="0">
                <a:latin typeface="Times New Roman" panose="02020603050405020304" pitchFamily="18" charset="0"/>
              </a:rPr>
              <a:t> </a:t>
            </a:r>
            <a:r>
              <a:rPr lang="en-US" dirty="0" err="1">
                <a:latin typeface="Times New Roman" panose="02020603050405020304" pitchFamily="18" charset="0"/>
              </a:rPr>
              <a:t>Huế</a:t>
            </a:r>
            <a:r>
              <a:rPr lang="en-US" dirty="0">
                <a:latin typeface="Times New Roman" panose="02020603050405020304" pitchFamily="18" charset="0"/>
              </a:rPr>
              <a:t> (16.9.1820) </a:t>
            </a:r>
            <a:endParaRPr lang="en-US" dirty="0">
              <a:latin typeface="Times New Roman" panose="02020603050405020304" pitchFamily="18" charset="0"/>
              <a:ea typeface="Times New Roman" panose="02020603050405020304" pitchFamily="18" charset="0"/>
            </a:endParaRPr>
          </a:p>
          <a:p>
            <a:pPr marL="457200">
              <a:spcAft>
                <a:spcPts val="0"/>
              </a:spcAft>
            </a:pPr>
            <a:r>
              <a:rPr lang="en-US" dirty="0">
                <a:latin typeface="Times New Roman" panose="02020603050405020304" pitchFamily="18" charset="0"/>
                <a:sym typeface="Wingdings" panose="05000000000000000000" pitchFamily="2" charset="2"/>
              </a:rPr>
              <a:t></a:t>
            </a:r>
            <a:r>
              <a:rPr lang="en-US" dirty="0" err="1">
                <a:latin typeface="Times New Roman" panose="02020603050405020304" pitchFamily="18" charset="0"/>
              </a:rPr>
              <a:t>Cuộc</a:t>
            </a:r>
            <a:r>
              <a:rPr lang="en-US" dirty="0">
                <a:latin typeface="Times New Roman" panose="02020603050405020304" pitchFamily="18" charset="0"/>
              </a:rPr>
              <a:t> </a:t>
            </a:r>
            <a:r>
              <a:rPr lang="en-US" dirty="0" err="1">
                <a:latin typeface="Times New Roman" panose="02020603050405020304" pitchFamily="18" charset="0"/>
              </a:rPr>
              <a:t>đời</a:t>
            </a:r>
            <a:r>
              <a:rPr lang="en-US" dirty="0">
                <a:latin typeface="Times New Roman" panose="02020603050405020304" pitchFamily="18" charset="0"/>
              </a:rPr>
              <a:t> </a:t>
            </a:r>
            <a:r>
              <a:rPr lang="en-US" dirty="0" err="1">
                <a:latin typeface="Times New Roman" panose="02020603050405020304" pitchFamily="18" charset="0"/>
              </a:rPr>
              <a:t>chìm</a:t>
            </a:r>
            <a:r>
              <a:rPr lang="en-US" dirty="0">
                <a:latin typeface="Times New Roman" panose="02020603050405020304" pitchFamily="18" charset="0"/>
              </a:rPr>
              <a:t> </a:t>
            </a:r>
            <a:r>
              <a:rPr lang="en-US" dirty="0" err="1">
                <a:latin typeface="Times New Roman" panose="02020603050405020304" pitchFamily="18" charset="0"/>
              </a:rPr>
              <a:t>nổi</a:t>
            </a:r>
            <a:r>
              <a:rPr lang="en-US" dirty="0">
                <a:latin typeface="Times New Roman" panose="02020603050405020304" pitchFamily="18" charset="0"/>
              </a:rPr>
              <a:t> </a:t>
            </a:r>
            <a:r>
              <a:rPr lang="en-US" dirty="0" err="1">
                <a:latin typeface="Times New Roman" panose="02020603050405020304" pitchFamily="18" charset="0"/>
              </a:rPr>
              <a:t>gian</a:t>
            </a:r>
            <a:r>
              <a:rPr lang="en-US" dirty="0">
                <a:latin typeface="Times New Roman" panose="02020603050405020304" pitchFamily="18" charset="0"/>
              </a:rPr>
              <a:t> </a:t>
            </a:r>
            <a:r>
              <a:rPr lang="en-US" dirty="0" err="1">
                <a:latin typeface="Times New Roman" panose="02020603050405020304" pitchFamily="18" charset="0"/>
              </a:rPr>
              <a:t>truân</a:t>
            </a:r>
            <a:r>
              <a:rPr lang="en-US" dirty="0">
                <a:latin typeface="Times New Roman" panose="02020603050405020304" pitchFamily="18" charset="0"/>
              </a:rPr>
              <a:t> </a:t>
            </a:r>
            <a:r>
              <a:rPr lang="en-US" dirty="0" err="1">
                <a:latin typeface="Times New Roman" panose="02020603050405020304" pitchFamily="18" charset="0"/>
              </a:rPr>
              <a:t>gần</a:t>
            </a:r>
            <a:r>
              <a:rPr lang="en-US" dirty="0">
                <a:latin typeface="Times New Roman" panose="02020603050405020304" pitchFamily="18" charset="0"/>
              </a:rPr>
              <a:t> </a:t>
            </a:r>
            <a:r>
              <a:rPr lang="en-US" dirty="0" err="1">
                <a:latin typeface="Times New Roman" panose="02020603050405020304" pitchFamily="18" charset="0"/>
              </a:rPr>
              <a:t>gũi</a:t>
            </a:r>
            <a:r>
              <a:rPr lang="en-US" dirty="0">
                <a:latin typeface="Times New Roman" panose="02020603050405020304" pitchFamily="18" charset="0"/>
              </a:rPr>
              <a:t> </a:t>
            </a:r>
            <a:r>
              <a:rPr lang="en-US" dirty="0" err="1">
                <a:latin typeface="Times New Roman" panose="02020603050405020304" pitchFamily="18" charset="0"/>
              </a:rPr>
              <a:t>với</a:t>
            </a:r>
            <a:r>
              <a:rPr lang="en-US" dirty="0">
                <a:latin typeface="Times New Roman" panose="02020603050405020304" pitchFamily="18" charset="0"/>
              </a:rPr>
              <a:t> đ/</a:t>
            </a:r>
            <a:r>
              <a:rPr lang="en-US" dirty="0" err="1">
                <a:latin typeface="Times New Roman" panose="02020603050405020304" pitchFamily="18" charset="0"/>
              </a:rPr>
              <a:t>sống</a:t>
            </a:r>
            <a:r>
              <a:rPr lang="en-US" dirty="0">
                <a:latin typeface="Times New Roman" panose="02020603050405020304" pitchFamily="18" charset="0"/>
              </a:rPr>
              <a:t> n/</a:t>
            </a:r>
            <a:r>
              <a:rPr lang="en-US" dirty="0" err="1">
                <a:latin typeface="Times New Roman" panose="02020603050405020304" pitchFamily="18" charset="0"/>
              </a:rPr>
              <a:t>dân</a:t>
            </a:r>
            <a:r>
              <a:rPr lang="en-US" dirty="0">
                <a:latin typeface="Times New Roman" panose="02020603050405020304" pitchFamily="18" charset="0"/>
              </a:rPr>
              <a:t>.</a:t>
            </a:r>
            <a:endParaRPr lang="en-US" dirty="0">
              <a:latin typeface="Times New Roman" panose="02020603050405020304" pitchFamily="18" charset="0"/>
              <a:ea typeface="Times New Roman" panose="02020603050405020304" pitchFamily="18" charset="0"/>
            </a:endParaRPr>
          </a:p>
          <a:p>
            <a:pPr marL="457200">
              <a:spcAft>
                <a:spcPts val="0"/>
              </a:spcAft>
            </a:pPr>
            <a:r>
              <a:rPr lang="en-US" dirty="0">
                <a:solidFill>
                  <a:srgbClr val="000000"/>
                </a:solidFill>
                <a:latin typeface="Times New Roman" panose="02020603050405020304" pitchFamily="18" charset="0"/>
                <a:sym typeface="Wingdings" panose="05000000000000000000" pitchFamily="2" charset="2"/>
              </a:rPr>
              <a:t></a:t>
            </a:r>
            <a:r>
              <a:rPr lang="en-US" dirty="0" err="1">
                <a:solidFill>
                  <a:srgbClr val="000000"/>
                </a:solidFill>
                <a:latin typeface="Times New Roman" panose="02020603050405020304" pitchFamily="18" charset="0"/>
              </a:rPr>
              <a:t>là</a:t>
            </a:r>
            <a:r>
              <a:rPr lang="en-US" dirty="0">
                <a:solidFill>
                  <a:srgbClr val="000000"/>
                </a:solidFill>
                <a:latin typeface="Times New Roman" panose="02020603050405020304" pitchFamily="18" charset="0"/>
              </a:rPr>
              <a:t> ng </a:t>
            </a:r>
            <a:r>
              <a:rPr lang="en-US" dirty="0" err="1">
                <a:solidFill>
                  <a:srgbClr val="000000"/>
                </a:solidFill>
                <a:latin typeface="Times New Roman" panose="02020603050405020304" pitchFamily="18" charset="0"/>
              </a:rPr>
              <a:t>hiểu</a:t>
            </a:r>
            <a:r>
              <a:rPr lang="en-US" dirty="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biết</a:t>
            </a:r>
            <a:r>
              <a:rPr lang="en-US" dirty="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sâu</a:t>
            </a:r>
            <a:r>
              <a:rPr lang="en-US" dirty="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vốn</a:t>
            </a:r>
            <a:r>
              <a:rPr lang="en-US" dirty="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sống</a:t>
            </a:r>
            <a:r>
              <a:rPr lang="en-US" dirty="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phong</a:t>
            </a:r>
            <a:r>
              <a:rPr lang="en-US" dirty="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phú</a:t>
            </a:r>
            <a:r>
              <a:rPr lang="en-US" dirty="0">
                <a:solidFill>
                  <a:srgbClr val="000000"/>
                </a:solidFill>
                <a:latin typeface="Times New Roman" panose="02020603050405020304" pitchFamily="18" charset="0"/>
              </a:rPr>
              <a:t>,</a:t>
            </a:r>
            <a:r>
              <a:rPr lang="en-US" dirty="0">
                <a:latin typeface="Times New Roman" panose="02020603050405020304" pitchFamily="18" charset="0"/>
                <a:ea typeface="Calibri" panose="020F0502020204030204" pitchFamily="34" charset="0"/>
              </a:rPr>
              <a:t> </a:t>
            </a:r>
            <a:r>
              <a:rPr lang="en-US" dirty="0" err="1">
                <a:latin typeface="Times New Roman" panose="02020603050405020304" pitchFamily="18" charset="0"/>
                <a:ea typeface="Calibri" panose="020F0502020204030204" pitchFamily="34" charset="0"/>
              </a:rPr>
              <a:t>có</a:t>
            </a:r>
            <a:r>
              <a:rPr lang="en-US" dirty="0">
                <a:latin typeface="Times New Roman" panose="02020603050405020304" pitchFamily="18" charset="0"/>
                <a:ea typeface="Calibri" panose="020F0502020204030204" pitchFamily="34" charset="0"/>
              </a:rPr>
              <a:t> </a:t>
            </a:r>
            <a:r>
              <a:rPr lang="en-US" dirty="0" err="1">
                <a:latin typeface="Times New Roman" panose="02020603050405020304" pitchFamily="18" charset="0"/>
                <a:ea typeface="Calibri" panose="020F0502020204030204" pitchFamily="34" charset="0"/>
              </a:rPr>
              <a:t>trái</a:t>
            </a:r>
            <a:r>
              <a:rPr lang="en-US" dirty="0">
                <a:latin typeface="Times New Roman" panose="02020603050405020304" pitchFamily="18" charset="0"/>
                <a:ea typeface="Calibri" panose="020F0502020204030204" pitchFamily="34" charset="0"/>
              </a:rPr>
              <a:t> </a:t>
            </a:r>
            <a:r>
              <a:rPr lang="en-US" dirty="0" err="1">
                <a:latin typeface="Times New Roman" panose="02020603050405020304" pitchFamily="18" charset="0"/>
                <a:ea typeface="Calibri" panose="020F0502020204030204" pitchFamily="34" charset="0"/>
              </a:rPr>
              <a:t>tim</a:t>
            </a:r>
            <a:r>
              <a:rPr lang="en-US" dirty="0">
                <a:latin typeface="Times New Roman" panose="02020603050405020304" pitchFamily="18" charset="0"/>
                <a:ea typeface="Calibri" panose="020F0502020204030204" pitchFamily="34" charset="0"/>
              </a:rPr>
              <a:t> </a:t>
            </a:r>
            <a:r>
              <a:rPr lang="en-US" dirty="0" err="1">
                <a:latin typeface="Times New Roman" panose="02020603050405020304" pitchFamily="18" charset="0"/>
                <a:ea typeface="Calibri" panose="020F0502020204030204" pitchFamily="34" charset="0"/>
              </a:rPr>
              <a:t>giàu</a:t>
            </a:r>
            <a:r>
              <a:rPr lang="en-US" dirty="0">
                <a:latin typeface="Times New Roman" panose="02020603050405020304" pitchFamily="18" charset="0"/>
                <a:ea typeface="Calibri" panose="020F0502020204030204" pitchFamily="34" charset="0"/>
              </a:rPr>
              <a:t> </a:t>
            </a:r>
            <a:r>
              <a:rPr lang="en-US" dirty="0" err="1">
                <a:latin typeface="Times New Roman" panose="02020603050405020304" pitchFamily="18" charset="0"/>
                <a:ea typeface="Calibri" panose="020F0502020204030204" pitchFamily="34" charset="0"/>
              </a:rPr>
              <a:t>tình</a:t>
            </a:r>
            <a:r>
              <a:rPr lang="en-US" dirty="0">
                <a:latin typeface="Times New Roman" panose="02020603050405020304" pitchFamily="18" charset="0"/>
                <a:ea typeface="Calibri" panose="020F0502020204030204" pitchFamily="34" charset="0"/>
              </a:rPr>
              <a:t> </a:t>
            </a:r>
            <a:r>
              <a:rPr lang="en-US" dirty="0" err="1">
                <a:latin typeface="Times New Roman" panose="02020603050405020304" pitchFamily="18" charset="0"/>
                <a:ea typeface="Calibri" panose="020F0502020204030204" pitchFamily="34" charset="0"/>
              </a:rPr>
              <a:t>yêu</a:t>
            </a:r>
            <a:r>
              <a:rPr lang="en-US" dirty="0">
                <a:latin typeface="Times New Roman" panose="02020603050405020304" pitchFamily="18" charset="0"/>
                <a:ea typeface="Calibri" panose="020F0502020204030204" pitchFamily="34" charset="0"/>
              </a:rPr>
              <a:t> </a:t>
            </a:r>
            <a:r>
              <a:rPr lang="en-US" dirty="0" err="1">
                <a:latin typeface="Times New Roman" panose="02020603050405020304" pitchFamily="18" charset="0"/>
                <a:ea typeface="Calibri" panose="020F0502020204030204" pitchFamily="34" charset="0"/>
              </a:rPr>
              <a:t>thương</a:t>
            </a:r>
            <a:r>
              <a:rPr lang="en-US" dirty="0">
                <a:latin typeface="Times New Roman" panose="02020603050405020304" pitchFamily="18" charset="0"/>
                <a:ea typeface="Calibri" panose="020F0502020204030204" pitchFamily="34" charset="0"/>
              </a:rPr>
              <a:t>, </a:t>
            </a:r>
            <a:r>
              <a:rPr lang="en-US" dirty="0" err="1">
                <a:latin typeface="Times New Roman" panose="02020603050405020304" pitchFamily="18" charset="0"/>
                <a:ea typeface="Calibri" panose="020F0502020204030204" pitchFamily="34" charset="0"/>
              </a:rPr>
              <a:t>thông</a:t>
            </a:r>
            <a:r>
              <a:rPr lang="en-US" dirty="0">
                <a:latin typeface="Times New Roman" panose="02020603050405020304" pitchFamily="18" charset="0"/>
                <a:ea typeface="Calibri" panose="020F0502020204030204" pitchFamily="34" charset="0"/>
              </a:rPr>
              <a:t> </a:t>
            </a:r>
            <a:r>
              <a:rPr lang="en-US" dirty="0" err="1">
                <a:latin typeface="Times New Roman" panose="02020603050405020304" pitchFamily="18" charset="0"/>
                <a:ea typeface="Calibri" panose="020F0502020204030204" pitchFamily="34" charset="0"/>
              </a:rPr>
              <a:t>cảm</a:t>
            </a:r>
            <a:r>
              <a:rPr lang="en-US" dirty="0">
                <a:latin typeface="Times New Roman" panose="02020603050405020304" pitchFamily="18" charset="0"/>
                <a:ea typeface="Calibri" panose="020F0502020204030204" pitchFamily="34" charset="0"/>
              </a:rPr>
              <a:t> </a:t>
            </a:r>
            <a:r>
              <a:rPr lang="en-US" dirty="0" err="1">
                <a:latin typeface="Times New Roman" panose="02020603050405020304" pitchFamily="18" charset="0"/>
                <a:ea typeface="Calibri" panose="020F0502020204030204" pitchFamily="34" charset="0"/>
              </a:rPr>
              <a:t>sâu</a:t>
            </a:r>
            <a:r>
              <a:rPr lang="en-US" dirty="0">
                <a:latin typeface="Times New Roman" panose="02020603050405020304" pitchFamily="18" charset="0"/>
                <a:ea typeface="Calibri" panose="020F0502020204030204" pitchFamily="34" charset="0"/>
              </a:rPr>
              <a:t> </a:t>
            </a:r>
            <a:r>
              <a:rPr lang="en-US" dirty="0" err="1">
                <a:latin typeface="Times New Roman" panose="02020603050405020304" pitchFamily="18" charset="0"/>
                <a:ea typeface="Calibri" panose="020F0502020204030204" pitchFamily="34" charset="0"/>
              </a:rPr>
              <a:t>sắc</a:t>
            </a:r>
            <a:r>
              <a:rPr lang="en-US" dirty="0">
                <a:latin typeface="Times New Roman" panose="02020603050405020304" pitchFamily="18" charset="0"/>
                <a:ea typeface="Calibri" panose="020F0502020204030204" pitchFamily="34" charset="0"/>
              </a:rPr>
              <a:t> </a:t>
            </a:r>
            <a:r>
              <a:rPr lang="en-US" dirty="0" err="1">
                <a:latin typeface="Times New Roman" panose="02020603050405020304" pitchFamily="18" charset="0"/>
                <a:ea typeface="Calibri" panose="020F0502020204030204" pitchFamily="34" charset="0"/>
              </a:rPr>
              <a:t>với</a:t>
            </a:r>
            <a:r>
              <a:rPr lang="en-US" dirty="0">
                <a:latin typeface="Times New Roman" panose="02020603050405020304" pitchFamily="18" charset="0"/>
                <a:ea typeface="Calibri" panose="020F0502020204030204" pitchFamily="34" charset="0"/>
              </a:rPr>
              <a:t> </a:t>
            </a:r>
            <a:r>
              <a:rPr lang="en-US" dirty="0" err="1">
                <a:latin typeface="Times New Roman" panose="02020603050405020304" pitchFamily="18" charset="0"/>
                <a:ea typeface="Calibri" panose="020F0502020204030204" pitchFamily="34" charset="0"/>
              </a:rPr>
              <a:t>nỗi</a:t>
            </a:r>
            <a:r>
              <a:rPr lang="en-US" dirty="0">
                <a:latin typeface="Times New Roman" panose="02020603050405020304" pitchFamily="18" charset="0"/>
                <a:ea typeface="Calibri" panose="020F0502020204030204" pitchFamily="34" charset="0"/>
              </a:rPr>
              <a:t> </a:t>
            </a:r>
            <a:r>
              <a:rPr lang="en-US" dirty="0" err="1">
                <a:latin typeface="Times New Roman" panose="02020603050405020304" pitchFamily="18" charset="0"/>
                <a:ea typeface="Calibri" panose="020F0502020204030204" pitchFamily="34" charset="0"/>
              </a:rPr>
              <a:t>khổ</a:t>
            </a:r>
            <a:r>
              <a:rPr lang="en-US" dirty="0">
                <a:latin typeface="Times New Roman" panose="02020603050405020304" pitchFamily="18" charset="0"/>
                <a:ea typeface="Calibri" panose="020F0502020204030204" pitchFamily="34" charset="0"/>
              </a:rPr>
              <a:t> </a:t>
            </a:r>
            <a:r>
              <a:rPr lang="en-US" dirty="0" err="1">
                <a:latin typeface="Times New Roman" panose="02020603050405020304" pitchFamily="18" charset="0"/>
                <a:ea typeface="Calibri" panose="020F0502020204030204" pitchFamily="34" charset="0"/>
              </a:rPr>
              <a:t>của</a:t>
            </a:r>
            <a:r>
              <a:rPr lang="en-US" dirty="0">
                <a:latin typeface="Times New Roman" panose="02020603050405020304" pitchFamily="18" charset="0"/>
                <a:ea typeface="Calibri" panose="020F0502020204030204" pitchFamily="34" charset="0"/>
              </a:rPr>
              <a:t> n/</a:t>
            </a:r>
            <a:r>
              <a:rPr lang="en-US" dirty="0" err="1">
                <a:latin typeface="Times New Roman" panose="02020603050405020304" pitchFamily="18" charset="0"/>
                <a:ea typeface="Calibri" panose="020F0502020204030204" pitchFamily="34" charset="0"/>
              </a:rPr>
              <a:t>dân</a:t>
            </a:r>
            <a:r>
              <a:rPr lang="en-US" dirty="0">
                <a:latin typeface="Times New Roman" panose="02020603050405020304" pitchFamily="18" charset="0"/>
                <a:ea typeface="Calibri" panose="020F0502020204030204" pitchFamily="34" charset="0"/>
              </a:rPr>
              <a:t> .</a:t>
            </a:r>
            <a:endParaRPr lang="en-US" dirty="0">
              <a:latin typeface="Times New Roman" panose="02020603050405020304" pitchFamily="18" charset="0"/>
              <a:ea typeface="Times New Roman" panose="02020603050405020304" pitchFamily="18" charset="0"/>
            </a:endParaRPr>
          </a:p>
          <a:p>
            <a:r>
              <a:rPr lang="en-US" dirty="0">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US" dirty="0" err="1">
                <a:latin typeface="Times New Roman" panose="02020603050405020304" pitchFamily="18" charset="0"/>
                <a:ea typeface="Times New Roman" panose="02020603050405020304" pitchFamily="18" charset="0"/>
              </a:rPr>
              <a:t>là</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danh</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nhân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văn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hóa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thế</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giới</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là</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thiên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tài</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văn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học</a:t>
            </a:r>
            <a:r>
              <a:rPr lang="en-US" dirty="0">
                <a:latin typeface="Times New Roman" panose="02020603050405020304" pitchFamily="18" charset="0"/>
                <a:ea typeface="Times New Roman" panose="02020603050405020304" pitchFamily="18" charset="0"/>
              </a:rPr>
              <a:t> ở </a:t>
            </a:r>
            <a:r>
              <a:rPr lang="en-US" dirty="0" err="1">
                <a:latin typeface="Times New Roman" panose="02020603050405020304" pitchFamily="18" charset="0"/>
                <a:ea typeface="Times New Roman" panose="02020603050405020304" pitchFamily="18" charset="0"/>
              </a:rPr>
              <a:t>cả</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sáng</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tác</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chữ</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hán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và</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chữ</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nôm</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Ông</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để</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lại</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cho</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đời</a:t>
            </a:r>
            <a:r>
              <a:rPr lang="en-US" dirty="0">
                <a:latin typeface="Times New Roman" panose="02020603050405020304" pitchFamily="18" charset="0"/>
                <a:ea typeface="Times New Roman" panose="02020603050405020304" pitchFamily="18" charset="0"/>
              </a:rPr>
              <a:t> 1 </a:t>
            </a:r>
            <a:r>
              <a:rPr lang="en-US" dirty="0" err="1">
                <a:latin typeface="Times New Roman" panose="02020603050405020304" pitchFamily="18" charset="0"/>
                <a:ea typeface="Times New Roman" panose="02020603050405020304" pitchFamily="18" charset="0"/>
              </a:rPr>
              <a:t>sự</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nghiệp</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văn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chương</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có</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giá</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trị</a:t>
            </a:r>
            <a:r>
              <a:rPr lang="en-US" dirty="0">
                <a:latin typeface="Times New Roman" panose="02020603050405020304" pitchFamily="18" charset="0"/>
                <a:ea typeface="Times New Roman" panose="02020603050405020304" pitchFamily="18" charset="0"/>
              </a:rPr>
              <a:t>.</a:t>
            </a:r>
            <a:endParaRPr lang="en-US" dirty="0"/>
          </a:p>
        </p:txBody>
      </p:sp>
    </p:spTree>
    <p:extLst>
      <p:ext uri="{BB962C8B-B14F-4D97-AF65-F5344CB8AC3E}">
        <p14:creationId xmlns:p14="http://schemas.microsoft.com/office/powerpoint/2010/main" val="1535630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886691"/>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a:solidFill>
                  <a:schemeClr val="bg1"/>
                </a:solidFill>
                <a:latin typeface="Times New Roman" panose="02020603050405020304" pitchFamily="18" charset="0"/>
                <a:cs typeface="Times New Roman" panose="02020603050405020304" pitchFamily="18" charset="0"/>
              </a:rPr>
              <a:t>Tiết</a:t>
            </a:r>
            <a:r>
              <a:rPr lang="en-US" sz="2800" b="1" dirty="0">
                <a:solidFill>
                  <a:schemeClr val="bg1"/>
                </a:solidFill>
                <a:latin typeface="Times New Roman" panose="02020603050405020304" pitchFamily="18" charset="0"/>
                <a:cs typeface="Times New Roman" panose="02020603050405020304" pitchFamily="18" charset="0"/>
              </a:rPr>
              <a:t>: 35, 36         ÔN TẬP TRUYỆN TRUNG ĐẠI VIỆT NAM                     </a:t>
            </a:r>
          </a:p>
        </p:txBody>
      </p:sp>
      <p:sp>
        <p:nvSpPr>
          <p:cNvPr id="3" name="Rectangle 2"/>
          <p:cNvSpPr/>
          <p:nvPr/>
        </p:nvSpPr>
        <p:spPr>
          <a:xfrm>
            <a:off x="401781" y="986090"/>
            <a:ext cx="6096000" cy="830997"/>
          </a:xfrm>
          <a:prstGeom prst="rect">
            <a:avLst/>
          </a:prstGeom>
        </p:spPr>
        <p:txBody>
          <a:bodyPr>
            <a:spAutoFit/>
          </a:bodyPr>
          <a:lstStyle/>
          <a:p>
            <a:r>
              <a:rPr lang="en-US" sz="2400" b="1" dirty="0">
                <a:solidFill>
                  <a:srgbClr val="FF0000"/>
                </a:solidFill>
                <a:latin typeface="Times New Roman" panose="02020603050405020304" pitchFamily="18" charset="0"/>
                <a:ea typeface="Times New Roman" panose="02020603050405020304" pitchFamily="18" charset="0"/>
              </a:rPr>
              <a:t>V. </a:t>
            </a:r>
            <a:r>
              <a:rPr lang="en-US" sz="2400" b="1" dirty="0" err="1">
                <a:solidFill>
                  <a:srgbClr val="FF0000"/>
                </a:solidFill>
                <a:latin typeface="Times New Roman" panose="02020603050405020304" pitchFamily="18" charset="0"/>
                <a:ea typeface="Times New Roman" panose="02020603050405020304" pitchFamily="18" charset="0"/>
              </a:rPr>
              <a:t>Trình</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bày</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những</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nét</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chính</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về</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tác</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giả</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Nguyễn</a:t>
            </a:r>
            <a:r>
              <a:rPr lang="en-US" sz="2400" b="1" dirty="0">
                <a:solidFill>
                  <a:srgbClr val="FF0000"/>
                </a:solidFill>
                <a:latin typeface="Times New Roman" panose="02020603050405020304" pitchFamily="18" charset="0"/>
                <a:ea typeface="Times New Roman" panose="02020603050405020304" pitchFamily="18" charset="0"/>
              </a:rPr>
              <a:t> Du, </a:t>
            </a:r>
            <a:r>
              <a:rPr lang="en-US" sz="2400" b="1" dirty="0" err="1">
                <a:solidFill>
                  <a:srgbClr val="FF0000"/>
                </a:solidFill>
                <a:latin typeface="Times New Roman" panose="02020603050405020304" pitchFamily="18" charset="0"/>
                <a:ea typeface="Times New Roman" panose="02020603050405020304" pitchFamily="18" charset="0"/>
              </a:rPr>
              <a:t>tóm</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tắt</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truyện</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Kiều</a:t>
            </a:r>
            <a:r>
              <a:rPr lang="en-US" sz="2400" b="1" dirty="0">
                <a:solidFill>
                  <a:srgbClr val="FF0000"/>
                </a:solidFill>
                <a:latin typeface="Times New Roman" panose="02020603050405020304" pitchFamily="18" charset="0"/>
                <a:ea typeface="Times New Roman" panose="02020603050405020304" pitchFamily="18" charset="0"/>
              </a:rPr>
              <a:t>.</a:t>
            </a:r>
            <a:endParaRPr lang="en-US" sz="2400" dirty="0">
              <a:solidFill>
                <a:srgbClr val="FF0000"/>
              </a:solidFill>
            </a:endParaRPr>
          </a:p>
        </p:txBody>
      </p:sp>
      <p:sp>
        <p:nvSpPr>
          <p:cNvPr id="4" name="Rectangle 3"/>
          <p:cNvSpPr/>
          <p:nvPr/>
        </p:nvSpPr>
        <p:spPr>
          <a:xfrm>
            <a:off x="651692" y="1817087"/>
            <a:ext cx="3150221" cy="461665"/>
          </a:xfrm>
          <a:prstGeom prst="rect">
            <a:avLst/>
          </a:prstGeom>
        </p:spPr>
        <p:txBody>
          <a:bodyPr wrap="none">
            <a:spAutoFit/>
          </a:bodyPr>
          <a:lstStyle/>
          <a:p>
            <a:r>
              <a:rPr lang="pt-BR" sz="2400" b="1" dirty="0">
                <a:solidFill>
                  <a:srgbClr val="FF0000"/>
                </a:solidFill>
                <a:latin typeface="Times New Roman" panose="02020603050405020304" pitchFamily="18" charset="0"/>
              </a:rPr>
              <a:t>*Tóm tắt truyện Kiều:</a:t>
            </a:r>
            <a:endParaRPr lang="en-US" sz="2400" dirty="0">
              <a:solidFill>
                <a:srgbClr val="FF0000"/>
              </a:solidFill>
            </a:endParaRPr>
          </a:p>
        </p:txBody>
      </p:sp>
      <p:sp>
        <p:nvSpPr>
          <p:cNvPr id="6" name="Rectangle 5"/>
          <p:cNvSpPr/>
          <p:nvPr/>
        </p:nvSpPr>
        <p:spPr>
          <a:xfrm>
            <a:off x="6982691" y="1080654"/>
            <a:ext cx="5001491" cy="117763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chemeClr val="tx1"/>
                </a:solidFill>
                <a:latin typeface="Times New Roman" panose="02020603050405020304" pitchFamily="18" charset="0"/>
                <a:cs typeface="Times New Roman" panose="02020603050405020304" pitchFamily="18" charset="0"/>
              </a:rPr>
              <a:t>Hoạt</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động</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nhóm</a:t>
            </a:r>
            <a:endParaRPr lang="en-US" sz="2400" b="1" dirty="0">
              <a:solidFill>
                <a:schemeClr val="tx1"/>
              </a:solidFill>
              <a:latin typeface="Times New Roman" panose="02020603050405020304" pitchFamily="18" charset="0"/>
              <a:cs typeface="Times New Roman" panose="02020603050405020304" pitchFamily="18" charset="0"/>
            </a:endParaRPr>
          </a:p>
          <a:p>
            <a:pPr algn="ctr"/>
            <a:r>
              <a:rPr lang="en-US" sz="2400" b="1" dirty="0" err="1">
                <a:solidFill>
                  <a:srgbClr val="C00000"/>
                </a:solidFill>
                <a:latin typeface="Times New Roman" panose="02020603050405020304" pitchFamily="18" charset="0"/>
                <a:cs typeface="Times New Roman" panose="02020603050405020304" pitchFamily="18" charset="0"/>
              </a:rPr>
              <a:t>Nhóm</a:t>
            </a:r>
            <a:r>
              <a:rPr lang="en-US" sz="2400" b="1" dirty="0">
                <a:solidFill>
                  <a:srgbClr val="C00000"/>
                </a:solidFill>
                <a:latin typeface="Times New Roman" panose="02020603050405020304" pitchFamily="18" charset="0"/>
                <a:cs typeface="Times New Roman" panose="02020603050405020304" pitchFamily="18" charset="0"/>
              </a:rPr>
              <a:t> 2: </a:t>
            </a:r>
            <a:r>
              <a:rPr lang="en-US" sz="2400" b="1" dirty="0" err="1">
                <a:solidFill>
                  <a:srgbClr val="C00000"/>
                </a:solidFill>
                <a:latin typeface="Times New Roman" panose="02020603050405020304" pitchFamily="18" charset="0"/>
                <a:cs typeface="Times New Roman" panose="02020603050405020304" pitchFamily="18" charset="0"/>
              </a:rPr>
              <a:t>Tóm</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tắt</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Truyện</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Kiều</a:t>
            </a:r>
            <a:r>
              <a:rPr lang="en-US" sz="2400" b="1" dirty="0">
                <a:solidFill>
                  <a:srgbClr val="C00000"/>
                </a:solidFill>
                <a:latin typeface="Times New Roman" panose="02020603050405020304" pitchFamily="18" charset="0"/>
                <a:cs typeface="Times New Roman" panose="02020603050405020304" pitchFamily="18" charset="0"/>
              </a:rPr>
              <a:t>.</a:t>
            </a:r>
            <a:endParaRPr lang="en-US" sz="2400" dirty="0">
              <a:solidFill>
                <a:srgbClr val="C00000"/>
              </a:solidFill>
              <a:latin typeface="Times New Roman" panose="02020603050405020304" pitchFamily="18" charset="0"/>
              <a:cs typeface="Times New Roman" panose="02020603050405020304" pitchFamily="18" charset="0"/>
            </a:endParaRPr>
          </a:p>
        </p:txBody>
      </p:sp>
      <p:sp>
        <p:nvSpPr>
          <p:cNvPr id="7" name="Rectangle 6"/>
          <p:cNvSpPr/>
          <p:nvPr/>
        </p:nvSpPr>
        <p:spPr>
          <a:xfrm>
            <a:off x="886691" y="2258291"/>
            <a:ext cx="6096000" cy="1569660"/>
          </a:xfrm>
          <a:prstGeom prst="rect">
            <a:avLst/>
          </a:prstGeom>
        </p:spPr>
        <p:txBody>
          <a:bodyPr>
            <a:spAutoFit/>
          </a:bodyPr>
          <a:lstStyle/>
          <a:p>
            <a:pPr lvl="0" algn="just">
              <a:spcAft>
                <a:spcPts val="0"/>
              </a:spcAft>
            </a:pP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Gồm</a:t>
            </a:r>
            <a:r>
              <a:rPr lang="en-US" sz="2400" b="1" dirty="0">
                <a:latin typeface="Times New Roman" panose="02020603050405020304" pitchFamily="18" charset="0"/>
                <a:ea typeface="Calibri" panose="020F0502020204030204" pitchFamily="34" charset="0"/>
              </a:rPr>
              <a:t> 3254 </a:t>
            </a:r>
            <a:r>
              <a:rPr lang="en-US" sz="2400" b="1" dirty="0" err="1">
                <a:latin typeface="Times New Roman" panose="02020603050405020304" pitchFamily="18" charset="0"/>
                <a:ea typeface="Calibri" panose="020F0502020204030204" pitchFamily="34" charset="0"/>
              </a:rPr>
              <a:t>câu</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thơ</a:t>
            </a:r>
            <a:endParaRPr lang="en-US" sz="2400" b="1" dirty="0">
              <a:latin typeface="Times New Roman" panose="02020603050405020304" pitchFamily="18" charset="0"/>
              <a:ea typeface="Times New Roman" panose="02020603050405020304" pitchFamily="18" charset="0"/>
            </a:endParaRPr>
          </a:p>
          <a:p>
            <a:pPr algn="just">
              <a:spcAft>
                <a:spcPts val="0"/>
              </a:spcAft>
            </a:pP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Phần</a:t>
            </a:r>
            <a:r>
              <a:rPr lang="en-US" sz="2400" b="1" dirty="0">
                <a:latin typeface="Times New Roman" panose="02020603050405020304" pitchFamily="18" charset="0"/>
                <a:ea typeface="Calibri" panose="020F0502020204030204" pitchFamily="34" charset="0"/>
              </a:rPr>
              <a:t> 1: </a:t>
            </a:r>
            <a:r>
              <a:rPr lang="en-US" sz="2400" b="1" dirty="0" err="1">
                <a:latin typeface="Times New Roman" panose="02020603050405020304" pitchFamily="18" charset="0"/>
                <a:ea typeface="Calibri" panose="020F0502020204030204" pitchFamily="34" charset="0"/>
              </a:rPr>
              <a:t>Gặp</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gỡ</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và</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đính</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ước</a:t>
            </a:r>
            <a:r>
              <a:rPr lang="en-US" sz="2400" b="1" dirty="0">
                <a:latin typeface="Times New Roman" panose="02020603050405020304" pitchFamily="18" charset="0"/>
                <a:ea typeface="Calibri" panose="020F0502020204030204" pitchFamily="34" charset="0"/>
              </a:rPr>
              <a:t>.</a:t>
            </a:r>
            <a:endParaRPr lang="en-US" sz="2400" b="1" dirty="0">
              <a:latin typeface="Times New Roman" panose="02020603050405020304" pitchFamily="18" charset="0"/>
              <a:ea typeface="Times New Roman" panose="02020603050405020304" pitchFamily="18" charset="0"/>
            </a:endParaRPr>
          </a:p>
          <a:p>
            <a:pPr algn="just">
              <a:spcAft>
                <a:spcPts val="0"/>
              </a:spcAft>
            </a:pPr>
            <a:r>
              <a:rPr lang="en-US" sz="2400" b="1" dirty="0">
                <a:latin typeface="Times New Roman" panose="02020603050405020304" pitchFamily="18" charset="0"/>
                <a:ea typeface="Calibri" panose="020F0502020204030204" pitchFamily="34" charset="0"/>
              </a:rPr>
              <a:t> * </a:t>
            </a:r>
            <a:r>
              <a:rPr lang="en-US" sz="2400" b="1" dirty="0" err="1">
                <a:latin typeface="Times New Roman" panose="02020603050405020304" pitchFamily="18" charset="0"/>
                <a:ea typeface="Calibri" panose="020F0502020204030204" pitchFamily="34" charset="0"/>
              </a:rPr>
              <a:t>Phần</a:t>
            </a:r>
            <a:r>
              <a:rPr lang="en-US" sz="2400" b="1" dirty="0">
                <a:latin typeface="Times New Roman" panose="02020603050405020304" pitchFamily="18" charset="0"/>
                <a:ea typeface="Calibri" panose="020F0502020204030204" pitchFamily="34" charset="0"/>
              </a:rPr>
              <a:t> 2: </a:t>
            </a:r>
            <a:r>
              <a:rPr lang="en-US" sz="2400" b="1" dirty="0" err="1">
                <a:latin typeface="Times New Roman" panose="02020603050405020304" pitchFamily="18" charset="0"/>
                <a:ea typeface="Calibri" panose="020F0502020204030204" pitchFamily="34" charset="0"/>
              </a:rPr>
              <a:t>Gia</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biến</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và</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lưu</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lạc</a:t>
            </a:r>
            <a:endParaRPr lang="en-US" sz="2400" b="1" dirty="0">
              <a:latin typeface="Times New Roman" panose="02020603050405020304" pitchFamily="18" charset="0"/>
              <a:ea typeface="Times New Roman" panose="02020603050405020304" pitchFamily="18" charset="0"/>
            </a:endParaRPr>
          </a:p>
          <a:p>
            <a:r>
              <a:rPr lang="en-US" sz="2400" b="1" dirty="0">
                <a:latin typeface="Times New Roman" panose="02020603050405020304" pitchFamily="18" charset="0"/>
                <a:ea typeface="Calibri" panose="020F0502020204030204" pitchFamily="34" charset="0"/>
              </a:rPr>
              <a:t> * </a:t>
            </a:r>
            <a:r>
              <a:rPr lang="en-US" sz="2400" b="1" dirty="0" err="1">
                <a:latin typeface="Times New Roman" panose="02020603050405020304" pitchFamily="18" charset="0"/>
                <a:ea typeface="Calibri" panose="020F0502020204030204" pitchFamily="34" charset="0"/>
              </a:rPr>
              <a:t>Phần</a:t>
            </a:r>
            <a:r>
              <a:rPr lang="en-US" sz="2400" b="1" dirty="0">
                <a:latin typeface="Times New Roman" panose="02020603050405020304" pitchFamily="18" charset="0"/>
                <a:ea typeface="Calibri" panose="020F0502020204030204" pitchFamily="34" charset="0"/>
              </a:rPr>
              <a:t> 3: </a:t>
            </a:r>
            <a:r>
              <a:rPr lang="en-US" sz="2400" b="1" dirty="0" err="1">
                <a:latin typeface="Times New Roman" panose="02020603050405020304" pitchFamily="18" charset="0"/>
                <a:ea typeface="Calibri" panose="020F0502020204030204" pitchFamily="34" charset="0"/>
              </a:rPr>
              <a:t>Đoàn</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tụ</a:t>
            </a:r>
            <a:r>
              <a:rPr lang="en-US" sz="2400" b="1" dirty="0">
                <a:latin typeface="Times New Roman" panose="02020603050405020304" pitchFamily="18" charset="0"/>
                <a:ea typeface="Calibri" panose="020F0502020204030204" pitchFamily="34" charset="0"/>
              </a:rPr>
              <a:t>.</a:t>
            </a:r>
            <a:endParaRPr lang="en-US" sz="2400" b="1" dirty="0"/>
          </a:p>
        </p:txBody>
      </p:sp>
    </p:spTree>
    <p:extLst>
      <p:ext uri="{BB962C8B-B14F-4D97-AF65-F5344CB8AC3E}">
        <p14:creationId xmlns:p14="http://schemas.microsoft.com/office/powerpoint/2010/main" val="4217568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886691"/>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a:solidFill>
                  <a:schemeClr val="bg1"/>
                </a:solidFill>
                <a:latin typeface="Times New Roman" panose="02020603050405020304" pitchFamily="18" charset="0"/>
                <a:cs typeface="Times New Roman" panose="02020603050405020304" pitchFamily="18" charset="0"/>
              </a:rPr>
              <a:t>Tiết</a:t>
            </a:r>
            <a:r>
              <a:rPr lang="en-US" sz="2800" b="1" dirty="0">
                <a:solidFill>
                  <a:schemeClr val="bg1"/>
                </a:solidFill>
                <a:latin typeface="Times New Roman" panose="02020603050405020304" pitchFamily="18" charset="0"/>
                <a:cs typeface="Times New Roman" panose="02020603050405020304" pitchFamily="18" charset="0"/>
              </a:rPr>
              <a:t>: 35, 36         ÔN TẬP TRUYỆN TRUNG ĐẠI VIỆT NAM                     </a:t>
            </a:r>
          </a:p>
        </p:txBody>
      </p:sp>
      <p:sp>
        <p:nvSpPr>
          <p:cNvPr id="3" name="Rectangle 2"/>
          <p:cNvSpPr/>
          <p:nvPr/>
        </p:nvSpPr>
        <p:spPr>
          <a:xfrm>
            <a:off x="314492" y="1020686"/>
            <a:ext cx="6409127" cy="483017"/>
          </a:xfrm>
          <a:prstGeom prst="rect">
            <a:avLst/>
          </a:prstGeom>
        </p:spPr>
        <p:txBody>
          <a:bodyPr wrap="none">
            <a:spAutoFit/>
          </a:bodyPr>
          <a:lstStyle/>
          <a:p>
            <a:pPr algn="just" fontAlgn="base">
              <a:lnSpc>
                <a:spcPct val="115000"/>
              </a:lnSpc>
              <a:spcAft>
                <a:spcPts val="0"/>
              </a:spcAft>
            </a:pPr>
            <a:r>
              <a:rPr lang="pt-BR" sz="2400" b="1" dirty="0">
                <a:solidFill>
                  <a:srgbClr val="FF0000"/>
                </a:solidFill>
                <a:latin typeface="Times New Roman" panose="02020603050405020304" pitchFamily="18" charset="0"/>
              </a:rPr>
              <a:t>VI. Phân tích giá trị nhân đạo của truyện Kiều:</a:t>
            </a:r>
            <a:endParaRPr lang="en-US" sz="2400" dirty="0">
              <a:solidFill>
                <a:srgbClr val="FF0000"/>
              </a:solidFill>
              <a:latin typeface="Times New Roman" panose="02020603050405020304" pitchFamily="18" charset="0"/>
              <a:ea typeface="Times New Roman" panose="02020603050405020304" pitchFamily="18" charset="0"/>
            </a:endParaRPr>
          </a:p>
        </p:txBody>
      </p:sp>
      <p:sp>
        <p:nvSpPr>
          <p:cNvPr id="4" name="Rectangle 3"/>
          <p:cNvSpPr/>
          <p:nvPr/>
        </p:nvSpPr>
        <p:spPr>
          <a:xfrm>
            <a:off x="7245927" y="1136073"/>
            <a:ext cx="4682837" cy="138545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rgbClr val="C00000"/>
                </a:solidFill>
                <a:latin typeface="Times New Roman" panose="02020603050405020304" pitchFamily="18" charset="0"/>
                <a:cs typeface="Times New Roman" panose="02020603050405020304" pitchFamily="18" charset="0"/>
              </a:rPr>
              <a:t>?Giá trị nhân đạo của tác phẩm truyện Kiều được biểu hiện như thế nào.</a:t>
            </a:r>
            <a:endParaRPr lang="en-US" sz="2400">
              <a:solidFill>
                <a:srgbClr val="C00000"/>
              </a:solidFill>
              <a:latin typeface="Times New Roman" panose="02020603050405020304" pitchFamily="18" charset="0"/>
              <a:cs typeface="Times New Roman" panose="02020603050405020304" pitchFamily="18" charset="0"/>
            </a:endParaRPr>
          </a:p>
        </p:txBody>
      </p:sp>
      <p:sp>
        <p:nvSpPr>
          <p:cNvPr id="5" name="Rectangle 4"/>
          <p:cNvSpPr/>
          <p:nvPr/>
        </p:nvSpPr>
        <p:spPr>
          <a:xfrm>
            <a:off x="627619" y="1637698"/>
            <a:ext cx="6096000" cy="3046988"/>
          </a:xfrm>
          <a:prstGeom prst="rect">
            <a:avLst/>
          </a:prstGeom>
        </p:spPr>
        <p:txBody>
          <a:bodyPr>
            <a:spAutoFit/>
          </a:bodyPr>
          <a:lstStyle/>
          <a:p>
            <a:r>
              <a:rPr lang="en-US" sz="2400" dirty="0">
                <a:latin typeface="Times New Roman" panose="02020603050405020304" pitchFamily="18" charset="0"/>
                <a:ea typeface="Times New Roman" panose="02020603050405020304" pitchFamily="18" charset="0"/>
              </a:rPr>
              <a:t>+ Ca </a:t>
            </a:r>
            <a:r>
              <a:rPr lang="en-US" sz="2400" dirty="0" err="1">
                <a:latin typeface="Times New Roman" panose="02020603050405020304" pitchFamily="18" charset="0"/>
                <a:ea typeface="Times New Roman" panose="02020603050405020304" pitchFamily="18" charset="0"/>
              </a:rPr>
              <a:t>ngợi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những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vẻ</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đẹp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của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người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phụ</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nữ</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Thuý</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Vân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đoan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trang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phúc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hậu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Thuý</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Kiều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lại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tuyệt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sắc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tuyệt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tài</a:t>
            </a:r>
            <a:br>
              <a:rPr lang="en-US" sz="2400" dirty="0">
                <a:latin typeface="Times New Roman" panose="02020603050405020304" pitchFamily="18" charset="0"/>
                <a:ea typeface="Times New Roman" panose="02020603050405020304" pitchFamily="18" charset="0"/>
              </a:rPr>
            </a:br>
            <a:r>
              <a:rPr lang="en-US" sz="2400" dirty="0">
                <a:latin typeface="Times New Roman" panose="02020603050405020304" pitchFamily="18" charset="0"/>
                <a:ea typeface="Times New Roman" panose="02020603050405020304" pitchFamily="18" charset="0"/>
              </a:rPr>
              <a:t>+ Ca </a:t>
            </a:r>
            <a:r>
              <a:rPr lang="en-US" sz="2400" dirty="0" err="1">
                <a:latin typeface="Times New Roman" panose="02020603050405020304" pitchFamily="18" charset="0"/>
                <a:ea typeface="Times New Roman" panose="02020603050405020304" pitchFamily="18" charset="0"/>
              </a:rPr>
              <a:t>ngợi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tấm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lòng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chung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thuỷ</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hiếu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thảo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giàu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đức</a:t>
            </a:r>
            <a:r>
              <a:rPr lang="en-US" sz="2400" dirty="0">
                <a:latin typeface="Times New Roman" panose="02020603050405020304" pitchFamily="18" charset="0"/>
                <a:ea typeface="Times New Roman" panose="02020603050405020304" pitchFamily="18" charset="0"/>
              </a:rPr>
              <a:t> hi </a:t>
            </a:r>
            <a:r>
              <a:rPr lang="en-US" sz="2400" dirty="0" err="1">
                <a:latin typeface="Times New Roman" panose="02020603050405020304" pitchFamily="18" charset="0"/>
                <a:ea typeface="Times New Roman" panose="02020603050405020304" pitchFamily="18" charset="0"/>
              </a:rPr>
              <a:t>sinh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của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nàng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Kiều</a:t>
            </a:r>
            <a:br>
              <a:rPr lang="en-US" sz="2400" dirty="0">
                <a:latin typeface="Times New Roman" panose="02020603050405020304" pitchFamily="18" charset="0"/>
                <a:ea typeface="Times New Roman" panose="02020603050405020304" pitchFamily="18" charset="0"/>
              </a:rPr>
            </a:b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Thái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độ</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cảm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thông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đồng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cảm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với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những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nỗi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niềm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tâm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trạng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của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nhân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vật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Thuý</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Kiều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khi</a:t>
            </a:r>
            <a:r>
              <a:rPr lang="en-US" sz="2400" dirty="0">
                <a:latin typeface="Times New Roman" panose="02020603050405020304" pitchFamily="18" charset="0"/>
                <a:ea typeface="Times New Roman" panose="02020603050405020304" pitchFamily="18" charset="0"/>
              </a:rPr>
              <a:t> ở </a:t>
            </a:r>
            <a:r>
              <a:rPr lang="en-US" sz="2400" dirty="0" err="1">
                <a:latin typeface="Times New Roman" panose="02020603050405020304" pitchFamily="18" charset="0"/>
                <a:ea typeface="Times New Roman" panose="02020603050405020304" pitchFamily="18" charset="0"/>
              </a:rPr>
              <a:t>lầu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Ngưng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Bích</a:t>
            </a:r>
            <a:endParaRPr lang="en-US" sz="2400" dirty="0"/>
          </a:p>
        </p:txBody>
      </p:sp>
      <p:pic>
        <p:nvPicPr>
          <p:cNvPr id="6" name="Picture 13" descr="12ff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5562" y="5598321"/>
            <a:ext cx="8534400" cy="101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8057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886691"/>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a:solidFill>
                  <a:schemeClr val="bg1"/>
                </a:solidFill>
                <a:latin typeface="Times New Roman" panose="02020603050405020304" pitchFamily="18" charset="0"/>
                <a:cs typeface="Times New Roman" panose="02020603050405020304" pitchFamily="18" charset="0"/>
              </a:rPr>
              <a:t>Tiết</a:t>
            </a:r>
            <a:r>
              <a:rPr lang="en-US" sz="2800" b="1" dirty="0">
                <a:solidFill>
                  <a:schemeClr val="bg1"/>
                </a:solidFill>
                <a:latin typeface="Times New Roman" panose="02020603050405020304" pitchFamily="18" charset="0"/>
                <a:cs typeface="Times New Roman" panose="02020603050405020304" pitchFamily="18" charset="0"/>
              </a:rPr>
              <a:t>: 35, 36         ÔN TẬP TRUYỆN TRUNG ĐẠI VIỆT NAM                     </a:t>
            </a:r>
          </a:p>
        </p:txBody>
      </p:sp>
      <p:sp>
        <p:nvSpPr>
          <p:cNvPr id="3" name="Rectangle 2"/>
          <p:cNvSpPr/>
          <p:nvPr/>
        </p:nvSpPr>
        <p:spPr>
          <a:xfrm>
            <a:off x="281631" y="1020686"/>
            <a:ext cx="6862776" cy="483017"/>
          </a:xfrm>
          <a:prstGeom prst="rect">
            <a:avLst/>
          </a:prstGeom>
        </p:spPr>
        <p:txBody>
          <a:bodyPr wrap="none">
            <a:spAutoFit/>
          </a:bodyPr>
          <a:lstStyle/>
          <a:p>
            <a:pPr algn="just" fontAlgn="base">
              <a:lnSpc>
                <a:spcPct val="115000"/>
              </a:lnSpc>
              <a:spcAft>
                <a:spcPts val="0"/>
              </a:spcAft>
            </a:pPr>
            <a:r>
              <a:rPr lang="pt-BR" sz="2400" b="1" dirty="0">
                <a:solidFill>
                  <a:srgbClr val="FF0000"/>
                </a:solidFill>
                <a:latin typeface="Times New Roman" panose="02020603050405020304" pitchFamily="18" charset="0"/>
              </a:rPr>
              <a:t>VII. Những thành công về nghệ thuật truyện Kiều:</a:t>
            </a:r>
            <a:endParaRPr lang="en-US" sz="2400" dirty="0">
              <a:solidFill>
                <a:srgbClr val="FF0000"/>
              </a:solidFill>
              <a:latin typeface="Times New Roman" panose="02020603050405020304" pitchFamily="18" charset="0"/>
              <a:ea typeface="Times New Roman" panose="02020603050405020304" pitchFamily="18" charset="0"/>
            </a:endParaRPr>
          </a:p>
        </p:txBody>
      </p:sp>
      <p:sp>
        <p:nvSpPr>
          <p:cNvPr id="4" name="Rectangle 3"/>
          <p:cNvSpPr/>
          <p:nvPr/>
        </p:nvSpPr>
        <p:spPr>
          <a:xfrm>
            <a:off x="7245927" y="1136073"/>
            <a:ext cx="4682837" cy="138545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C00000"/>
                </a:solidFill>
                <a:latin typeface="Times New Roman" panose="02020603050405020304" pitchFamily="18" charset="0"/>
                <a:cs typeface="Times New Roman" panose="02020603050405020304" pitchFamily="18" charset="0"/>
              </a:rPr>
              <a:t> ? </a:t>
            </a:r>
            <a:r>
              <a:rPr lang="en-US" sz="2400" b="1" dirty="0" err="1">
                <a:solidFill>
                  <a:srgbClr val="C00000"/>
                </a:solidFill>
                <a:latin typeface="Times New Roman" panose="02020603050405020304" pitchFamily="18" charset="0"/>
                <a:cs typeface="Times New Roman" panose="02020603050405020304" pitchFamily="18" charset="0"/>
              </a:rPr>
              <a:t>Tóm</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tắt</a:t>
            </a:r>
            <a:r>
              <a:rPr lang="en-US" sz="2400" b="1" dirty="0">
                <a:solidFill>
                  <a:srgbClr val="C00000"/>
                </a:solidFill>
                <a:latin typeface="Times New Roman" panose="02020603050405020304" pitchFamily="18" charset="0"/>
                <a:cs typeface="Times New Roman" panose="02020603050405020304" pitchFamily="18" charset="0"/>
              </a:rPr>
              <a:t> </a:t>
            </a:r>
            <a:r>
              <a:rPr lang="pt-BR" sz="2400" b="1" dirty="0">
                <a:solidFill>
                  <a:srgbClr val="C00000"/>
                </a:solidFill>
                <a:latin typeface="Times New Roman" panose="02020603050405020304" pitchFamily="18" charset="0"/>
                <a:cs typeface="Times New Roman" panose="02020603050405020304" pitchFamily="18" charset="0"/>
              </a:rPr>
              <a:t>những thành công về nghệ thuật truyện Kiều.</a:t>
            </a:r>
            <a:r>
              <a:rPr lang="en-US" sz="2400" b="1" dirty="0">
                <a:solidFill>
                  <a:srgbClr val="C00000"/>
                </a:solidFill>
                <a:latin typeface="Times New Roman" panose="02020603050405020304" pitchFamily="18" charset="0"/>
                <a:cs typeface="Times New Roman" panose="02020603050405020304" pitchFamily="18" charset="0"/>
              </a:rPr>
              <a:t>.</a:t>
            </a:r>
            <a:endParaRPr lang="en-US" sz="2400" dirty="0">
              <a:solidFill>
                <a:srgbClr val="C00000"/>
              </a:solidFill>
              <a:latin typeface="Times New Roman" panose="02020603050405020304" pitchFamily="18" charset="0"/>
              <a:cs typeface="Times New Roman" panose="02020603050405020304" pitchFamily="18" charset="0"/>
            </a:endParaRPr>
          </a:p>
        </p:txBody>
      </p:sp>
      <p:sp>
        <p:nvSpPr>
          <p:cNvPr id="5" name="Rectangle 4"/>
          <p:cNvSpPr/>
          <p:nvPr/>
        </p:nvSpPr>
        <p:spPr>
          <a:xfrm>
            <a:off x="471053" y="1637698"/>
            <a:ext cx="6673353" cy="3046988"/>
          </a:xfrm>
          <a:prstGeom prst="rect">
            <a:avLst/>
          </a:prstGeom>
        </p:spPr>
        <p:txBody>
          <a:bodyPr wrap="square">
            <a:spAutoFit/>
          </a:bodyPr>
          <a:lstStyle/>
          <a:p>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Sử</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dụng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ngôn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ngữ</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chọn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trau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chuốt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giàu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sắc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thái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biểu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cảm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gợi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hình</a:t>
            </a:r>
            <a:r>
              <a:rPr lang="en-US" sz="2400" dirty="0">
                <a:latin typeface="Times New Roman" panose="02020603050405020304" pitchFamily="18" charset="0"/>
                <a:ea typeface="Times New Roman" panose="02020603050405020304" pitchFamily="18" charset="0"/>
              </a:rPr>
              <a:t>.</a:t>
            </a:r>
            <a:br>
              <a:rPr lang="en-US" sz="2400" dirty="0">
                <a:latin typeface="Times New Roman" panose="02020603050405020304" pitchFamily="18" charset="0"/>
                <a:ea typeface="Times New Roman" panose="02020603050405020304" pitchFamily="18" charset="0"/>
              </a:rPr>
            </a:b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Tả</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cảnh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chấm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phá</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tạo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cảnh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rất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đặc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sắc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ấn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tượng</a:t>
            </a:r>
            <a:r>
              <a:rPr lang="en-US" sz="2400" dirty="0">
                <a:latin typeface="Times New Roman" panose="02020603050405020304" pitchFamily="18" charset="0"/>
                <a:ea typeface="Times New Roman" panose="02020603050405020304" pitchFamily="18" charset="0"/>
              </a:rPr>
              <a:t>,</a:t>
            </a:r>
            <a:br>
              <a:rPr lang="en-US" sz="2400" dirty="0">
                <a:latin typeface="Times New Roman" panose="02020603050405020304" pitchFamily="18" charset="0"/>
                <a:ea typeface="Times New Roman" panose="02020603050405020304" pitchFamily="18" charset="0"/>
              </a:rPr>
            </a:b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Tả</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cảnh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ngụ</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tình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tả</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cảnh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để</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bộc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lộ</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tâm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trạng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tình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cảm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của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nhân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vật</a:t>
            </a:r>
            <a:br>
              <a:rPr lang="en-US" sz="2400" dirty="0">
                <a:latin typeface="Times New Roman" panose="02020603050405020304" pitchFamily="18" charset="0"/>
                <a:ea typeface="Times New Roman" panose="02020603050405020304" pitchFamily="18" charset="0"/>
              </a:rPr>
            </a:b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Miêu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tả</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nhân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vật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bằng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bút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pháp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ước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lệ</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tượng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trưng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cách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sử</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dụng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thành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ngữ</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điển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tích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điển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cố</a:t>
            </a:r>
            <a:r>
              <a:rPr lang="en-US" sz="2400" dirty="0">
                <a:latin typeface="Times New Roman" panose="02020603050405020304" pitchFamily="18" charset="0"/>
                <a:ea typeface="Times New Roman" panose="02020603050405020304" pitchFamily="18" charset="0"/>
              </a:rPr>
              <a:t>,</a:t>
            </a:r>
            <a:endParaRPr lang="en-US" sz="2400" dirty="0"/>
          </a:p>
        </p:txBody>
      </p:sp>
      <p:pic>
        <p:nvPicPr>
          <p:cNvPr id="6" name="Picture 13" descr="12ff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5562" y="5598321"/>
            <a:ext cx="8534400" cy="101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09516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down)">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ChangeArrowheads="1"/>
          </p:cNvSpPr>
          <p:nvPr>
            <p:ph type="title" idx="4294967295"/>
          </p:nvPr>
        </p:nvSpPr>
        <p:spPr>
          <a:xfrm>
            <a:off x="1981200" y="0"/>
            <a:ext cx="8229600" cy="381000"/>
          </a:xfrm>
        </p:spPr>
        <p:txBody>
          <a:bodyPr>
            <a:normAutofit fontScale="90000"/>
          </a:bodyPr>
          <a:lstStyle/>
          <a:p>
            <a:pPr eaLnBrk="1" hangingPunct="1"/>
            <a:r>
              <a:rPr lang="en-US" altLang="en-US" sz="3200" b="1" i="1" dirty="0" err="1">
                <a:solidFill>
                  <a:srgbClr val="FF0000"/>
                </a:solidFill>
                <a:latin typeface="Times New Roman" panose="02020603050405020304" pitchFamily="18" charset="0"/>
              </a:rPr>
              <a:t>Đố</a:t>
            </a:r>
            <a:r>
              <a:rPr lang="en-US" altLang="en-US" sz="3200" b="1" i="1" dirty="0">
                <a:solidFill>
                  <a:srgbClr val="FF0000"/>
                </a:solidFill>
                <a:latin typeface="Times New Roman" panose="02020603050405020304" pitchFamily="18" charset="0"/>
              </a:rPr>
              <a:t> </a:t>
            </a:r>
            <a:r>
              <a:rPr lang="en-US" altLang="en-US" sz="3200" b="1" i="1" dirty="0" err="1">
                <a:solidFill>
                  <a:srgbClr val="FF0000"/>
                </a:solidFill>
                <a:latin typeface="Times New Roman" panose="02020603050405020304" pitchFamily="18" charset="0"/>
              </a:rPr>
              <a:t>nhanh</a:t>
            </a:r>
            <a:endParaRPr lang="en-US" altLang="en-US" sz="3200" b="1" i="1" dirty="0">
              <a:solidFill>
                <a:srgbClr val="FF0000"/>
              </a:solidFill>
              <a:latin typeface="Times New Roman" panose="02020603050405020304" pitchFamily="18" charset="0"/>
            </a:endParaRPr>
          </a:p>
        </p:txBody>
      </p:sp>
      <p:sp>
        <p:nvSpPr>
          <p:cNvPr id="176132" name="Rectangle 4"/>
          <p:cNvSpPr>
            <a:spLocks noChangeArrowheads="1"/>
          </p:cNvSpPr>
          <p:nvPr/>
        </p:nvSpPr>
        <p:spPr bwMode="auto">
          <a:xfrm>
            <a:off x="1012874" y="457201"/>
            <a:ext cx="10213144" cy="634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2900" dirty="0"/>
              <a:t>1. </a:t>
            </a:r>
            <a:r>
              <a:rPr lang="en-US" altLang="en-US" sz="2900" dirty="0" err="1"/>
              <a:t>Điền</a:t>
            </a:r>
            <a:r>
              <a:rPr lang="en-US" altLang="en-US" sz="2900" dirty="0"/>
              <a:t> </a:t>
            </a:r>
            <a:r>
              <a:rPr lang="en-US" altLang="en-US" sz="2900" dirty="0" err="1"/>
              <a:t>từ</a:t>
            </a:r>
            <a:r>
              <a:rPr lang="en-US" altLang="en-US" sz="2900" dirty="0"/>
              <a:t> </a:t>
            </a:r>
            <a:r>
              <a:rPr lang="en-US" altLang="en-US" sz="2900" dirty="0" err="1"/>
              <a:t>còn</a:t>
            </a:r>
            <a:r>
              <a:rPr lang="en-US" altLang="en-US" sz="2900" dirty="0"/>
              <a:t> </a:t>
            </a:r>
            <a:r>
              <a:rPr lang="en-US" altLang="en-US" sz="2900" dirty="0" err="1"/>
              <a:t>thiếu</a:t>
            </a:r>
            <a:r>
              <a:rPr lang="en-US" altLang="en-US" sz="2900" dirty="0"/>
              <a:t> </a:t>
            </a:r>
            <a:r>
              <a:rPr lang="en-US" altLang="en-US" sz="2900" dirty="0" err="1"/>
              <a:t>vào</a:t>
            </a:r>
            <a:r>
              <a:rPr lang="en-US" altLang="en-US" sz="2900" dirty="0"/>
              <a:t> </a:t>
            </a:r>
            <a:r>
              <a:rPr lang="en-US" altLang="en-US" sz="2900" dirty="0" err="1"/>
              <a:t>chỗ</a:t>
            </a:r>
            <a:r>
              <a:rPr lang="en-US" altLang="en-US" sz="2900" dirty="0"/>
              <a:t> </a:t>
            </a:r>
            <a:r>
              <a:rPr lang="en-US" altLang="en-US" sz="2900" dirty="0" err="1"/>
              <a:t>trống</a:t>
            </a:r>
            <a:r>
              <a:rPr lang="en-US" altLang="en-US" sz="2900" dirty="0"/>
              <a:t>:</a:t>
            </a:r>
          </a:p>
          <a:p>
            <a:pPr algn="ctr" eaLnBrk="1" hangingPunct="1"/>
            <a:r>
              <a:rPr lang="en-US" altLang="en-US" sz="2900" dirty="0"/>
              <a:t>               </a:t>
            </a:r>
            <a:r>
              <a:rPr lang="en-US" altLang="en-US" sz="2900" b="1" i="1" dirty="0"/>
              <a:t>“</a:t>
            </a:r>
            <a:r>
              <a:rPr lang="en-US" altLang="en-US" sz="2900" b="1" i="1" dirty="0" err="1"/>
              <a:t>Nữa</a:t>
            </a:r>
            <a:r>
              <a:rPr lang="en-US" altLang="en-US" sz="2900" b="1" i="1" dirty="0"/>
              <a:t> </a:t>
            </a:r>
            <a:r>
              <a:rPr lang="en-US" altLang="en-US" sz="2900" b="1" i="1" dirty="0" err="1"/>
              <a:t>đêm</a:t>
            </a:r>
            <a:r>
              <a:rPr lang="en-US" altLang="en-US" sz="2900" b="1" i="1" dirty="0"/>
              <a:t> qua </a:t>
            </a:r>
            <a:r>
              <a:rPr lang="en-US" altLang="en-US" sz="2900" b="1" i="1" dirty="0" err="1"/>
              <a:t>huyện</a:t>
            </a:r>
            <a:r>
              <a:rPr lang="en-US" altLang="en-US" sz="2900" b="1" i="1" dirty="0"/>
              <a:t> </a:t>
            </a:r>
            <a:r>
              <a:rPr lang="en-US" altLang="en-US" sz="1800" dirty="0"/>
              <a:t> </a:t>
            </a:r>
            <a:r>
              <a:rPr lang="en-US" altLang="en-US" sz="2900" b="1" i="1" dirty="0"/>
              <a:t>…</a:t>
            </a:r>
          </a:p>
          <a:p>
            <a:pPr algn="ctr" eaLnBrk="1" hangingPunct="1"/>
            <a:r>
              <a:rPr lang="en-US" altLang="en-US" sz="2900" b="1" i="1" dirty="0"/>
              <a:t>  </a:t>
            </a:r>
            <a:r>
              <a:rPr lang="en-US" altLang="en-US" sz="2900" b="1" i="1" dirty="0" err="1"/>
              <a:t>Bâng</a:t>
            </a:r>
            <a:r>
              <a:rPr lang="en-US" altLang="en-US" sz="2900" b="1" i="1" dirty="0"/>
              <a:t> </a:t>
            </a:r>
            <a:r>
              <a:rPr lang="en-US" altLang="en-US" sz="2900" b="1" i="1" dirty="0" err="1"/>
              <a:t>khuâng</a:t>
            </a:r>
            <a:r>
              <a:rPr lang="en-US" altLang="en-US" sz="2900" b="1" i="1" dirty="0"/>
              <a:t> </a:t>
            </a:r>
            <a:r>
              <a:rPr lang="en-US" altLang="en-US" sz="2900" b="1" i="1" dirty="0" err="1"/>
              <a:t>nhớ</a:t>
            </a:r>
            <a:r>
              <a:rPr lang="en-US" altLang="en-US" sz="2900" b="1" i="1" dirty="0"/>
              <a:t> </a:t>
            </a:r>
            <a:r>
              <a:rPr lang="en-US" altLang="en-US" sz="2900" b="1" i="1" dirty="0" err="1"/>
              <a:t>cụ</a:t>
            </a:r>
            <a:r>
              <a:rPr lang="en-US" altLang="en-US" sz="2900" b="1" i="1" dirty="0"/>
              <a:t>, </a:t>
            </a:r>
            <a:r>
              <a:rPr lang="en-US" altLang="en-US" sz="2900" b="1" i="1" dirty="0" err="1"/>
              <a:t>thương</a:t>
            </a:r>
            <a:r>
              <a:rPr lang="en-US" altLang="en-US" sz="2900" b="1" i="1" dirty="0"/>
              <a:t> </a:t>
            </a:r>
            <a:r>
              <a:rPr lang="en-US" altLang="en-US" sz="2900" b="1" i="1" dirty="0" err="1"/>
              <a:t>thân</a:t>
            </a:r>
            <a:r>
              <a:rPr lang="en-US" altLang="en-US" sz="2900" b="1" i="1" dirty="0"/>
              <a:t> </a:t>
            </a:r>
            <a:r>
              <a:rPr lang="en-US" altLang="en-US" sz="2900" b="1" i="1" dirty="0" err="1"/>
              <a:t>nàng</a:t>
            </a:r>
            <a:r>
              <a:rPr lang="en-US" altLang="en-US" sz="2900" b="1" i="1" dirty="0"/>
              <a:t> </a:t>
            </a:r>
            <a:r>
              <a:rPr lang="en-US" altLang="en-US" sz="2900" b="1" i="1" dirty="0" err="1"/>
              <a:t>Kiều</a:t>
            </a:r>
            <a:r>
              <a:rPr lang="en-US" altLang="en-US" sz="2900" b="1" i="1" dirty="0"/>
              <a:t>”</a:t>
            </a:r>
          </a:p>
          <a:p>
            <a:pPr eaLnBrk="1" hangingPunct="1"/>
            <a:endParaRPr lang="en-US" altLang="en-US" sz="2900" dirty="0"/>
          </a:p>
          <a:p>
            <a:pPr eaLnBrk="1" hangingPunct="1"/>
            <a:r>
              <a:rPr lang="en-US" altLang="en-US" sz="2900" dirty="0"/>
              <a:t>2.            </a:t>
            </a:r>
            <a:r>
              <a:rPr lang="en-US" altLang="en-US" sz="2900" b="1" i="1" dirty="0"/>
              <a:t>“</a:t>
            </a:r>
            <a:r>
              <a:rPr lang="en-US" altLang="en-US" sz="2900" b="1" i="1" dirty="0" err="1"/>
              <a:t>Từ</a:t>
            </a:r>
            <a:r>
              <a:rPr lang="en-US" altLang="en-US" sz="2900" b="1" i="1" dirty="0"/>
              <a:t> </a:t>
            </a:r>
            <a:r>
              <a:rPr lang="en-US" altLang="en-US" sz="2900" b="1" i="1" dirty="0" err="1"/>
              <a:t>khi</a:t>
            </a:r>
            <a:r>
              <a:rPr lang="en-US" altLang="en-US" sz="2900" b="1" i="1" dirty="0"/>
              <a:t> </a:t>
            </a:r>
            <a:r>
              <a:rPr lang="en-US" altLang="en-US" sz="2900" b="1" i="1" dirty="0" err="1"/>
              <a:t>áo</a:t>
            </a:r>
            <a:r>
              <a:rPr lang="en-US" altLang="en-US" sz="2900" b="1" i="1" dirty="0"/>
              <a:t> </a:t>
            </a:r>
            <a:r>
              <a:rPr lang="en-US" altLang="en-US" sz="2900" b="1" i="1" dirty="0" err="1"/>
              <a:t>vải</a:t>
            </a:r>
            <a:r>
              <a:rPr lang="en-US" altLang="en-US" sz="2900" b="1" i="1" dirty="0"/>
              <a:t> </a:t>
            </a:r>
            <a:r>
              <a:rPr lang="en-US" altLang="en-US" sz="2900" b="1" i="1" dirty="0" err="1"/>
              <a:t>cờ</a:t>
            </a:r>
            <a:r>
              <a:rPr lang="en-US" altLang="en-US" sz="2900" b="1" i="1" dirty="0"/>
              <a:t> </a:t>
            </a:r>
            <a:r>
              <a:rPr lang="en-US" altLang="en-US" sz="2900" b="1" i="1" dirty="0" err="1"/>
              <a:t>đào</a:t>
            </a:r>
            <a:endParaRPr lang="en-US" altLang="en-US" sz="2900" b="1" i="1" dirty="0"/>
          </a:p>
          <a:p>
            <a:pPr eaLnBrk="1" hangingPunct="1"/>
            <a:r>
              <a:rPr lang="en-US" altLang="en-US" sz="2900" b="1" i="1" dirty="0"/>
              <a:t>    </a:t>
            </a:r>
            <a:r>
              <a:rPr lang="en-US" altLang="en-US" sz="2900" b="1" i="1" dirty="0" err="1"/>
              <a:t>Giúp</a:t>
            </a:r>
            <a:r>
              <a:rPr lang="en-US" altLang="en-US" sz="2900" b="1" i="1" dirty="0"/>
              <a:t> </a:t>
            </a:r>
            <a:r>
              <a:rPr lang="en-US" altLang="en-US" sz="2900" b="1" i="1" dirty="0" err="1"/>
              <a:t>dân</a:t>
            </a:r>
            <a:r>
              <a:rPr lang="en-US" altLang="en-US" sz="2900" b="1" i="1" dirty="0"/>
              <a:t> </a:t>
            </a:r>
            <a:r>
              <a:rPr lang="en-US" altLang="en-US" sz="2900" b="1" i="1" dirty="0" err="1"/>
              <a:t>dựng</a:t>
            </a:r>
            <a:r>
              <a:rPr lang="en-US" altLang="en-US" sz="2900" b="1" i="1" dirty="0"/>
              <a:t> </a:t>
            </a:r>
            <a:r>
              <a:rPr lang="en-US" altLang="en-US" sz="2900" b="1" i="1" dirty="0" err="1"/>
              <a:t>nước</a:t>
            </a:r>
            <a:r>
              <a:rPr lang="en-US" altLang="en-US" sz="2900" b="1" i="1" dirty="0"/>
              <a:t> </a:t>
            </a:r>
            <a:r>
              <a:rPr lang="en-US" altLang="en-US" sz="2900" b="1" i="1" dirty="0" err="1"/>
              <a:t>xiết</a:t>
            </a:r>
            <a:r>
              <a:rPr lang="en-US" altLang="en-US" sz="2900" b="1" i="1" dirty="0"/>
              <a:t> </a:t>
            </a:r>
            <a:r>
              <a:rPr lang="en-US" altLang="en-US" sz="2900" b="1" i="1" dirty="0" err="1"/>
              <a:t>bao</a:t>
            </a:r>
            <a:r>
              <a:rPr lang="en-US" altLang="en-US" sz="2900" b="1" i="1" dirty="0"/>
              <a:t> </a:t>
            </a:r>
            <a:r>
              <a:rPr lang="en-US" altLang="en-US" sz="2900" b="1" i="1" dirty="0" err="1"/>
              <a:t>công</a:t>
            </a:r>
            <a:r>
              <a:rPr lang="en-US" altLang="en-US" sz="2900" b="1" i="1" dirty="0"/>
              <a:t> </a:t>
            </a:r>
            <a:r>
              <a:rPr lang="en-US" altLang="en-US" sz="2900" b="1" i="1" dirty="0" err="1"/>
              <a:t>trình</a:t>
            </a:r>
            <a:r>
              <a:rPr lang="en-US" altLang="en-US" sz="2900" b="1" i="1" dirty="0"/>
              <a:t>”</a:t>
            </a:r>
          </a:p>
          <a:p>
            <a:pPr eaLnBrk="1" hangingPunct="1"/>
            <a:r>
              <a:rPr lang="en-US" altLang="en-US" sz="2900" dirty="0" err="1"/>
              <a:t>Câu</a:t>
            </a:r>
            <a:r>
              <a:rPr lang="en-US" altLang="en-US" sz="2900" dirty="0"/>
              <a:t> </a:t>
            </a:r>
            <a:r>
              <a:rPr lang="en-US" altLang="en-US" sz="2900" dirty="0" err="1"/>
              <a:t>thơ</a:t>
            </a:r>
            <a:r>
              <a:rPr lang="en-US" altLang="en-US" sz="2900" dirty="0"/>
              <a:t> </a:t>
            </a:r>
            <a:r>
              <a:rPr lang="en-US" altLang="en-US" sz="2900" dirty="0" err="1"/>
              <a:t>trên</a:t>
            </a:r>
            <a:r>
              <a:rPr lang="en-US" altLang="en-US" sz="2900" dirty="0"/>
              <a:t> </a:t>
            </a:r>
            <a:r>
              <a:rPr lang="en-US" altLang="en-US" sz="2900" dirty="0" err="1"/>
              <a:t>nói</a:t>
            </a:r>
            <a:r>
              <a:rPr lang="en-US" altLang="en-US" sz="2900" dirty="0"/>
              <a:t> </a:t>
            </a:r>
            <a:r>
              <a:rPr lang="en-US" altLang="en-US" sz="2900" dirty="0" err="1"/>
              <a:t>về</a:t>
            </a:r>
            <a:r>
              <a:rPr lang="en-US" altLang="en-US" sz="2900" dirty="0"/>
              <a:t> </a:t>
            </a:r>
            <a:r>
              <a:rPr lang="en-US" altLang="en-US" sz="2900" dirty="0" err="1"/>
              <a:t>nhân</a:t>
            </a:r>
            <a:r>
              <a:rPr lang="en-US" altLang="en-US" sz="2900" dirty="0"/>
              <a:t> </a:t>
            </a:r>
            <a:r>
              <a:rPr lang="en-US" altLang="en-US" sz="2900" dirty="0" err="1"/>
              <a:t>vật</a:t>
            </a:r>
            <a:r>
              <a:rPr lang="en-US" altLang="en-US" sz="2900" dirty="0"/>
              <a:t> </a:t>
            </a:r>
            <a:r>
              <a:rPr lang="en-US" altLang="en-US" sz="2900" dirty="0" err="1"/>
              <a:t>nào</a:t>
            </a:r>
            <a:r>
              <a:rPr lang="en-US" altLang="en-US" sz="2900" dirty="0"/>
              <a:t>?</a:t>
            </a:r>
          </a:p>
          <a:p>
            <a:pPr eaLnBrk="1" hangingPunct="1"/>
            <a:endParaRPr lang="en-US" altLang="en-US" sz="2900" dirty="0"/>
          </a:p>
          <a:p>
            <a:pPr eaLnBrk="1" hangingPunct="1"/>
            <a:r>
              <a:rPr lang="en-US" altLang="en-US" sz="2900" dirty="0"/>
              <a:t>3. </a:t>
            </a:r>
            <a:r>
              <a:rPr lang="en-US" altLang="en-US" sz="2900" dirty="0" err="1"/>
              <a:t>Chồng</a:t>
            </a:r>
            <a:r>
              <a:rPr lang="en-US" altLang="en-US" sz="2900" dirty="0"/>
              <a:t> </a:t>
            </a:r>
            <a:r>
              <a:rPr lang="en-US" altLang="en-US" sz="2900" dirty="0" err="1"/>
              <a:t>của</a:t>
            </a:r>
            <a:r>
              <a:rPr lang="en-US" altLang="en-US" sz="2900" dirty="0"/>
              <a:t> </a:t>
            </a:r>
            <a:r>
              <a:rPr lang="en-US" altLang="en-US" sz="2900" dirty="0" err="1"/>
              <a:t>Hoạn</a:t>
            </a:r>
            <a:r>
              <a:rPr lang="en-US" altLang="en-US" sz="2900" dirty="0"/>
              <a:t> </a:t>
            </a:r>
            <a:r>
              <a:rPr lang="en-US" altLang="en-US" sz="2900" dirty="0" err="1"/>
              <a:t>Thư</a:t>
            </a:r>
            <a:r>
              <a:rPr lang="en-US" altLang="en-US" sz="2900" dirty="0"/>
              <a:t> </a:t>
            </a:r>
            <a:r>
              <a:rPr lang="en-US" altLang="en-US" sz="2900" dirty="0" err="1"/>
              <a:t>tên</a:t>
            </a:r>
            <a:r>
              <a:rPr lang="en-US" altLang="en-US" sz="2900" dirty="0"/>
              <a:t> </a:t>
            </a:r>
            <a:r>
              <a:rPr lang="en-US" altLang="en-US" sz="2900" dirty="0" err="1"/>
              <a:t>là</a:t>
            </a:r>
            <a:r>
              <a:rPr lang="en-US" altLang="en-US" sz="2900" dirty="0"/>
              <a:t> </a:t>
            </a:r>
            <a:r>
              <a:rPr lang="en-US" altLang="en-US" sz="2900" dirty="0" err="1"/>
              <a:t>gì</a:t>
            </a:r>
            <a:r>
              <a:rPr lang="en-US" altLang="en-US" sz="2900" dirty="0"/>
              <a:t>?</a:t>
            </a:r>
          </a:p>
          <a:p>
            <a:pPr eaLnBrk="1" hangingPunct="1"/>
            <a:endParaRPr lang="en-US" altLang="en-US" sz="2900" dirty="0"/>
          </a:p>
          <a:p>
            <a:pPr eaLnBrk="1" hangingPunct="1"/>
            <a:r>
              <a:rPr lang="en-US" altLang="en-US" sz="2900" dirty="0"/>
              <a:t>4. </a:t>
            </a:r>
            <a:r>
              <a:rPr lang="en-US" altLang="en-US" sz="2900" dirty="0" err="1"/>
              <a:t>Họ</a:t>
            </a:r>
            <a:r>
              <a:rPr lang="en-US" altLang="en-US" sz="2900" dirty="0"/>
              <a:t> </a:t>
            </a:r>
            <a:r>
              <a:rPr lang="en-US" altLang="en-US" sz="2900" dirty="0" err="1"/>
              <a:t>và</a:t>
            </a:r>
            <a:r>
              <a:rPr lang="en-US" altLang="en-US" sz="2900" dirty="0"/>
              <a:t> </a:t>
            </a:r>
            <a:r>
              <a:rPr lang="en-US" altLang="en-US" sz="2900" dirty="0" err="1"/>
              <a:t>tên</a:t>
            </a:r>
            <a:r>
              <a:rPr lang="en-US" altLang="en-US" sz="2900" dirty="0"/>
              <a:t> </a:t>
            </a:r>
            <a:r>
              <a:rPr lang="en-US" altLang="en-US" sz="2900" dirty="0" err="1"/>
              <a:t>nhân</a:t>
            </a:r>
            <a:r>
              <a:rPr lang="en-US" altLang="en-US" sz="2900" dirty="0"/>
              <a:t> </a:t>
            </a:r>
            <a:r>
              <a:rPr lang="en-US" altLang="en-US" sz="2900" dirty="0" err="1"/>
              <a:t>vật</a:t>
            </a:r>
            <a:r>
              <a:rPr lang="en-US" altLang="en-US" sz="2900" dirty="0"/>
              <a:t> </a:t>
            </a:r>
            <a:r>
              <a:rPr lang="en-US" altLang="en-US" sz="2900" dirty="0" err="1"/>
              <a:t>nữ</a:t>
            </a:r>
            <a:r>
              <a:rPr lang="en-US" altLang="en-US" sz="2900" dirty="0"/>
              <a:t> </a:t>
            </a:r>
            <a:r>
              <a:rPr lang="en-US" altLang="en-US" sz="2900" dirty="0" err="1"/>
              <a:t>chính</a:t>
            </a:r>
            <a:r>
              <a:rPr lang="en-US" altLang="en-US" sz="2900" dirty="0"/>
              <a:t> </a:t>
            </a:r>
            <a:r>
              <a:rPr lang="en-US" altLang="en-US" sz="2900" dirty="0" err="1"/>
              <a:t>trong</a:t>
            </a:r>
            <a:r>
              <a:rPr lang="en-US" altLang="en-US" sz="2900" dirty="0"/>
              <a:t> </a:t>
            </a:r>
            <a:r>
              <a:rPr lang="en-US" altLang="en-US" sz="2900" dirty="0" err="1"/>
              <a:t>văn</a:t>
            </a:r>
            <a:r>
              <a:rPr lang="en-US" altLang="en-US" sz="2900" dirty="0"/>
              <a:t> </a:t>
            </a:r>
            <a:r>
              <a:rPr lang="en-US" altLang="en-US" sz="2900" dirty="0" err="1"/>
              <a:t>bản</a:t>
            </a:r>
            <a:r>
              <a:rPr lang="en-US" altLang="en-US" sz="2900" dirty="0"/>
              <a:t> “</a:t>
            </a:r>
            <a:r>
              <a:rPr lang="en-US" altLang="en-US" sz="2900" dirty="0" err="1"/>
              <a:t>Chuyện</a:t>
            </a:r>
            <a:r>
              <a:rPr lang="en-US" altLang="en-US" sz="2900" dirty="0"/>
              <a:t> </a:t>
            </a:r>
            <a:r>
              <a:rPr lang="en-US" altLang="en-US" sz="2900" dirty="0" err="1"/>
              <a:t>người</a:t>
            </a:r>
            <a:r>
              <a:rPr lang="en-US" altLang="en-US" sz="2900" dirty="0"/>
              <a:t> con </a:t>
            </a:r>
            <a:r>
              <a:rPr lang="en-US" altLang="en-US" sz="2900" dirty="0" err="1"/>
              <a:t>gái</a:t>
            </a:r>
            <a:r>
              <a:rPr lang="en-US" altLang="en-US" sz="2900" dirty="0"/>
              <a:t> Nam </a:t>
            </a:r>
            <a:r>
              <a:rPr lang="en-US" altLang="en-US" sz="2900" dirty="0" err="1"/>
              <a:t>Xương</a:t>
            </a:r>
            <a:r>
              <a:rPr lang="en-US" altLang="en-US" sz="2900" dirty="0"/>
              <a:t>” </a:t>
            </a:r>
            <a:r>
              <a:rPr lang="en-US" altLang="en-US" sz="2900" dirty="0" err="1"/>
              <a:t>là</a:t>
            </a:r>
            <a:r>
              <a:rPr lang="en-US" altLang="en-US" sz="2900" dirty="0"/>
              <a:t> </a:t>
            </a:r>
            <a:r>
              <a:rPr lang="en-US" altLang="en-US" sz="2900" dirty="0" err="1"/>
              <a:t>gì</a:t>
            </a:r>
            <a:r>
              <a:rPr lang="en-US" altLang="en-US" sz="2900" dirty="0"/>
              <a:t>?</a:t>
            </a:r>
          </a:p>
          <a:p>
            <a:pPr eaLnBrk="1" hangingPunct="1"/>
            <a:endParaRPr lang="en-US" altLang="en-US" sz="2900" dirty="0"/>
          </a:p>
          <a:p>
            <a:pPr eaLnBrk="1" hangingPunct="1"/>
            <a:r>
              <a:rPr lang="en-US" altLang="en-US" sz="2900" dirty="0"/>
              <a:t>5. </a:t>
            </a:r>
            <a:r>
              <a:rPr lang="en-US" altLang="en-US" sz="2900" dirty="0" err="1"/>
              <a:t>Một</a:t>
            </a:r>
            <a:r>
              <a:rPr lang="en-US" altLang="en-US" sz="2900" dirty="0"/>
              <a:t> </a:t>
            </a:r>
            <a:r>
              <a:rPr lang="en-US" altLang="en-US" sz="2900" dirty="0" err="1"/>
              <a:t>lối</a:t>
            </a:r>
            <a:r>
              <a:rPr lang="en-US" altLang="en-US" sz="2900" dirty="0"/>
              <a:t> </a:t>
            </a:r>
            <a:r>
              <a:rPr lang="en-US" altLang="en-US" sz="2900" dirty="0" err="1"/>
              <a:t>văn</a:t>
            </a:r>
            <a:r>
              <a:rPr lang="en-US" altLang="en-US" sz="2900" dirty="0"/>
              <a:t> </a:t>
            </a:r>
            <a:r>
              <a:rPr lang="en-US" altLang="en-US" sz="2900" dirty="0" err="1"/>
              <a:t>ghi</a:t>
            </a:r>
            <a:r>
              <a:rPr lang="en-US" altLang="en-US" sz="2900" dirty="0"/>
              <a:t> </a:t>
            </a:r>
            <a:r>
              <a:rPr lang="en-US" altLang="en-US" sz="2900" dirty="0" err="1"/>
              <a:t>chép</a:t>
            </a:r>
            <a:r>
              <a:rPr lang="en-US" altLang="en-US" sz="2900" dirty="0"/>
              <a:t> </a:t>
            </a:r>
            <a:r>
              <a:rPr lang="en-US" altLang="en-US" sz="2900" dirty="0" err="1"/>
              <a:t>sự</a:t>
            </a:r>
            <a:r>
              <a:rPr lang="en-US" altLang="en-US" sz="2900" dirty="0"/>
              <a:t> </a:t>
            </a:r>
            <a:r>
              <a:rPr lang="en-US" altLang="en-US" sz="2900" dirty="0" err="1"/>
              <a:t>vật</a:t>
            </a:r>
            <a:r>
              <a:rPr lang="en-US" altLang="en-US" sz="2900" dirty="0"/>
              <a:t>, </a:t>
            </a:r>
            <a:r>
              <a:rPr lang="en-US" altLang="en-US" sz="2900" dirty="0" err="1"/>
              <a:t>sự</a:t>
            </a:r>
            <a:r>
              <a:rPr lang="en-US" altLang="en-US" sz="2900" dirty="0"/>
              <a:t> </a:t>
            </a:r>
            <a:r>
              <a:rPr lang="en-US" altLang="en-US" sz="2900" dirty="0" err="1"/>
              <a:t>việc</a:t>
            </a:r>
            <a:r>
              <a:rPr lang="en-US" altLang="en-US" sz="2900" dirty="0"/>
              <a:t> </a:t>
            </a:r>
            <a:r>
              <a:rPr lang="en-US" altLang="en-US" sz="2900" dirty="0" err="1"/>
              <a:t>được</a:t>
            </a:r>
            <a:r>
              <a:rPr lang="en-US" altLang="en-US" sz="2900" dirty="0"/>
              <a:t> </a:t>
            </a:r>
            <a:r>
              <a:rPr lang="en-US" altLang="en-US" sz="2900" dirty="0" err="1"/>
              <a:t>gọi</a:t>
            </a:r>
            <a:r>
              <a:rPr lang="en-US" altLang="en-US" sz="2900" dirty="0"/>
              <a:t> </a:t>
            </a:r>
            <a:r>
              <a:rPr lang="en-US" altLang="en-US" sz="2900" dirty="0" err="1"/>
              <a:t>là</a:t>
            </a:r>
            <a:r>
              <a:rPr lang="en-US" altLang="en-US" sz="2900" dirty="0"/>
              <a:t> </a:t>
            </a:r>
            <a:r>
              <a:rPr lang="en-US" altLang="en-US" sz="2900" dirty="0" err="1"/>
              <a:t>gì</a:t>
            </a:r>
            <a:r>
              <a:rPr lang="en-US" altLang="en-US" sz="2900" dirty="0"/>
              <a:t>?</a:t>
            </a:r>
          </a:p>
        </p:txBody>
      </p:sp>
      <p:sp>
        <p:nvSpPr>
          <p:cNvPr id="176133" name="Rectangle 5"/>
          <p:cNvSpPr>
            <a:spLocks noChangeArrowheads="1"/>
          </p:cNvSpPr>
          <p:nvPr/>
        </p:nvSpPr>
        <p:spPr bwMode="auto">
          <a:xfrm>
            <a:off x="8001000" y="762000"/>
            <a:ext cx="2514600" cy="808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3200">
                <a:solidFill>
                  <a:srgbClr val="FF0000"/>
                </a:solidFill>
              </a:rPr>
              <a:t>Nghi Xuân</a:t>
            </a:r>
          </a:p>
        </p:txBody>
      </p:sp>
      <p:sp>
        <p:nvSpPr>
          <p:cNvPr id="176134" name="Rectangle 6"/>
          <p:cNvSpPr>
            <a:spLocks noChangeArrowheads="1"/>
          </p:cNvSpPr>
          <p:nvPr/>
        </p:nvSpPr>
        <p:spPr bwMode="auto">
          <a:xfrm>
            <a:off x="6477000" y="3124200"/>
            <a:ext cx="41910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2800">
                <a:solidFill>
                  <a:srgbClr val="FF0000"/>
                </a:solidFill>
              </a:rPr>
              <a:t>Nguyễn Huệ- Quang Trung</a:t>
            </a:r>
          </a:p>
        </p:txBody>
      </p:sp>
      <p:sp>
        <p:nvSpPr>
          <p:cNvPr id="176135" name="Rectangle 7"/>
          <p:cNvSpPr>
            <a:spLocks noChangeArrowheads="1"/>
          </p:cNvSpPr>
          <p:nvPr/>
        </p:nvSpPr>
        <p:spPr bwMode="auto">
          <a:xfrm>
            <a:off x="6934200" y="3886200"/>
            <a:ext cx="23622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3600">
                <a:solidFill>
                  <a:srgbClr val="FF0000"/>
                </a:solidFill>
              </a:rPr>
              <a:t>Thúc Sinh</a:t>
            </a:r>
          </a:p>
        </p:txBody>
      </p:sp>
      <p:sp>
        <p:nvSpPr>
          <p:cNvPr id="176136" name="Rectangle 8"/>
          <p:cNvSpPr>
            <a:spLocks noChangeArrowheads="1"/>
          </p:cNvSpPr>
          <p:nvPr/>
        </p:nvSpPr>
        <p:spPr bwMode="auto">
          <a:xfrm>
            <a:off x="5867400" y="5334000"/>
            <a:ext cx="44196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3600">
                <a:solidFill>
                  <a:srgbClr val="FF0000"/>
                </a:solidFill>
              </a:rPr>
              <a:t>Vũ Thị Thiết</a:t>
            </a:r>
          </a:p>
        </p:txBody>
      </p:sp>
      <p:sp>
        <p:nvSpPr>
          <p:cNvPr id="176137" name="Rectangle 9"/>
          <p:cNvSpPr>
            <a:spLocks noChangeArrowheads="1"/>
          </p:cNvSpPr>
          <p:nvPr/>
        </p:nvSpPr>
        <p:spPr bwMode="auto">
          <a:xfrm>
            <a:off x="7380849" y="6049963"/>
            <a:ext cx="5029200" cy="808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3600" dirty="0" err="1">
                <a:solidFill>
                  <a:srgbClr val="FF0000"/>
                </a:solidFill>
              </a:rPr>
              <a:t>Tùy</a:t>
            </a:r>
            <a:r>
              <a:rPr lang="en-US" altLang="en-US" sz="3600" dirty="0">
                <a:solidFill>
                  <a:srgbClr val="FF0000"/>
                </a:solidFill>
              </a:rPr>
              <a:t> </a:t>
            </a:r>
            <a:r>
              <a:rPr lang="en-US" altLang="en-US" sz="3600" dirty="0" err="1">
                <a:solidFill>
                  <a:srgbClr val="FF0000"/>
                </a:solidFill>
              </a:rPr>
              <a:t>bút</a:t>
            </a:r>
            <a:endParaRPr lang="en-US" altLang="en-US" sz="3600" dirty="0">
              <a:solidFill>
                <a:srgbClr val="FF0000"/>
              </a:solidFill>
            </a:endParaRPr>
          </a:p>
        </p:txBody>
      </p:sp>
    </p:spTree>
    <p:extLst>
      <p:ext uri="{BB962C8B-B14F-4D97-AF65-F5344CB8AC3E}">
        <p14:creationId xmlns:p14="http://schemas.microsoft.com/office/powerpoint/2010/main" val="159221035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76130"/>
                                        </p:tgtEl>
                                        <p:attrNameLst>
                                          <p:attrName>style.visibility</p:attrName>
                                        </p:attrNameLst>
                                      </p:cBhvr>
                                      <p:to>
                                        <p:strVal val="visible"/>
                                      </p:to>
                                    </p:set>
                                    <p:animEffect transition="in" filter="diamond(in)">
                                      <p:cBhvr>
                                        <p:cTn id="7" dur="2000"/>
                                        <p:tgtEl>
                                          <p:spTgt spid="17613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176132">
                                            <p:txEl>
                                              <p:pRg st="0" end="0"/>
                                            </p:txEl>
                                          </p:spTgt>
                                        </p:tgtEl>
                                        <p:attrNameLst>
                                          <p:attrName>style.visibility</p:attrName>
                                        </p:attrNameLst>
                                      </p:cBhvr>
                                      <p:to>
                                        <p:strVal val="visible"/>
                                      </p:to>
                                    </p:set>
                                    <p:animEffect transition="in" filter="diamond(in)">
                                      <p:cBhvr>
                                        <p:cTn id="12" dur="2000"/>
                                        <p:tgtEl>
                                          <p:spTgt spid="176132">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nodeType="clickEffect">
                                  <p:stCondLst>
                                    <p:cond delay="0"/>
                                  </p:stCondLst>
                                  <p:childTnLst>
                                    <p:set>
                                      <p:cBhvr>
                                        <p:cTn id="16" dur="1" fill="hold">
                                          <p:stCondLst>
                                            <p:cond delay="0"/>
                                          </p:stCondLst>
                                        </p:cTn>
                                        <p:tgtEl>
                                          <p:spTgt spid="176132">
                                            <p:txEl>
                                              <p:pRg st="1" end="1"/>
                                            </p:txEl>
                                          </p:spTgt>
                                        </p:tgtEl>
                                        <p:attrNameLst>
                                          <p:attrName>style.visibility</p:attrName>
                                        </p:attrNameLst>
                                      </p:cBhvr>
                                      <p:to>
                                        <p:strVal val="visible"/>
                                      </p:to>
                                    </p:set>
                                    <p:animEffect transition="in" filter="diamond(in)">
                                      <p:cBhvr>
                                        <p:cTn id="17" dur="2000"/>
                                        <p:tgtEl>
                                          <p:spTgt spid="176132">
                                            <p:txEl>
                                              <p:pRg st="1" end="1"/>
                                            </p:txEl>
                                          </p:spTgt>
                                        </p:tgtEl>
                                      </p:cBhvr>
                                    </p:animEffect>
                                  </p:childTnLst>
                                </p:cTn>
                              </p:par>
                              <p:par>
                                <p:cTn id="18" presetID="8" presetClass="entr" presetSubtype="16" fill="hold" nodeType="withEffect">
                                  <p:stCondLst>
                                    <p:cond delay="0"/>
                                  </p:stCondLst>
                                  <p:childTnLst>
                                    <p:set>
                                      <p:cBhvr>
                                        <p:cTn id="19" dur="1" fill="hold">
                                          <p:stCondLst>
                                            <p:cond delay="0"/>
                                          </p:stCondLst>
                                        </p:cTn>
                                        <p:tgtEl>
                                          <p:spTgt spid="176132">
                                            <p:txEl>
                                              <p:pRg st="2" end="2"/>
                                            </p:txEl>
                                          </p:spTgt>
                                        </p:tgtEl>
                                        <p:attrNameLst>
                                          <p:attrName>style.visibility</p:attrName>
                                        </p:attrNameLst>
                                      </p:cBhvr>
                                      <p:to>
                                        <p:strVal val="visible"/>
                                      </p:to>
                                    </p:set>
                                    <p:animEffect transition="in" filter="diamond(in)">
                                      <p:cBhvr>
                                        <p:cTn id="20" dur="2000"/>
                                        <p:tgtEl>
                                          <p:spTgt spid="176132">
                                            <p:txEl>
                                              <p:pRg st="2" end="2"/>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76133"/>
                                        </p:tgtEl>
                                        <p:attrNameLst>
                                          <p:attrName>style.visibility</p:attrName>
                                        </p:attrNameLst>
                                      </p:cBhvr>
                                      <p:to>
                                        <p:strVal val="visible"/>
                                      </p:to>
                                    </p:set>
                                    <p:anim calcmode="lin" valueType="num">
                                      <p:cBhvr additive="base">
                                        <p:cTn id="25" dur="500" fill="hold"/>
                                        <p:tgtEl>
                                          <p:spTgt spid="176133"/>
                                        </p:tgtEl>
                                        <p:attrNameLst>
                                          <p:attrName>ppt_x</p:attrName>
                                        </p:attrNameLst>
                                      </p:cBhvr>
                                      <p:tavLst>
                                        <p:tav tm="0">
                                          <p:val>
                                            <p:strVal val="#ppt_x"/>
                                          </p:val>
                                        </p:tav>
                                        <p:tav tm="100000">
                                          <p:val>
                                            <p:strVal val="#ppt_x"/>
                                          </p:val>
                                        </p:tav>
                                      </p:tavLst>
                                    </p:anim>
                                    <p:anim calcmode="lin" valueType="num">
                                      <p:cBhvr additive="base">
                                        <p:cTn id="26" dur="500" fill="hold"/>
                                        <p:tgtEl>
                                          <p:spTgt spid="176133"/>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8" presetClass="entr" presetSubtype="16" fill="hold" nodeType="clickEffect">
                                  <p:stCondLst>
                                    <p:cond delay="0"/>
                                  </p:stCondLst>
                                  <p:childTnLst>
                                    <p:set>
                                      <p:cBhvr>
                                        <p:cTn id="30" dur="1" fill="hold">
                                          <p:stCondLst>
                                            <p:cond delay="0"/>
                                          </p:stCondLst>
                                        </p:cTn>
                                        <p:tgtEl>
                                          <p:spTgt spid="176132">
                                            <p:txEl>
                                              <p:pRg st="4" end="4"/>
                                            </p:txEl>
                                          </p:spTgt>
                                        </p:tgtEl>
                                        <p:attrNameLst>
                                          <p:attrName>style.visibility</p:attrName>
                                        </p:attrNameLst>
                                      </p:cBhvr>
                                      <p:to>
                                        <p:strVal val="visible"/>
                                      </p:to>
                                    </p:set>
                                    <p:animEffect transition="in" filter="diamond(in)">
                                      <p:cBhvr>
                                        <p:cTn id="31" dur="2000"/>
                                        <p:tgtEl>
                                          <p:spTgt spid="176132">
                                            <p:txEl>
                                              <p:pRg st="4" end="4"/>
                                            </p:txEl>
                                          </p:spTgt>
                                        </p:tgtEl>
                                      </p:cBhvr>
                                    </p:animEffect>
                                  </p:childTnLst>
                                </p:cTn>
                              </p:par>
                              <p:par>
                                <p:cTn id="32" presetID="8" presetClass="entr" presetSubtype="16" fill="hold" nodeType="withEffect">
                                  <p:stCondLst>
                                    <p:cond delay="0"/>
                                  </p:stCondLst>
                                  <p:childTnLst>
                                    <p:set>
                                      <p:cBhvr>
                                        <p:cTn id="33" dur="1" fill="hold">
                                          <p:stCondLst>
                                            <p:cond delay="0"/>
                                          </p:stCondLst>
                                        </p:cTn>
                                        <p:tgtEl>
                                          <p:spTgt spid="176132">
                                            <p:txEl>
                                              <p:pRg st="5" end="5"/>
                                            </p:txEl>
                                          </p:spTgt>
                                        </p:tgtEl>
                                        <p:attrNameLst>
                                          <p:attrName>style.visibility</p:attrName>
                                        </p:attrNameLst>
                                      </p:cBhvr>
                                      <p:to>
                                        <p:strVal val="visible"/>
                                      </p:to>
                                    </p:set>
                                    <p:animEffect transition="in" filter="diamond(in)">
                                      <p:cBhvr>
                                        <p:cTn id="34" dur="2000"/>
                                        <p:tgtEl>
                                          <p:spTgt spid="176132">
                                            <p:txEl>
                                              <p:pRg st="5" end="5"/>
                                            </p:txEl>
                                          </p:spTgt>
                                        </p:tgtEl>
                                      </p:cBhvr>
                                    </p:animEffect>
                                  </p:childTnLst>
                                </p:cTn>
                              </p:par>
                              <p:par>
                                <p:cTn id="35" presetID="8" presetClass="entr" presetSubtype="16" fill="hold" nodeType="withEffect">
                                  <p:stCondLst>
                                    <p:cond delay="0"/>
                                  </p:stCondLst>
                                  <p:childTnLst>
                                    <p:set>
                                      <p:cBhvr>
                                        <p:cTn id="36" dur="1" fill="hold">
                                          <p:stCondLst>
                                            <p:cond delay="0"/>
                                          </p:stCondLst>
                                        </p:cTn>
                                        <p:tgtEl>
                                          <p:spTgt spid="176132">
                                            <p:txEl>
                                              <p:pRg st="6" end="6"/>
                                            </p:txEl>
                                          </p:spTgt>
                                        </p:tgtEl>
                                        <p:attrNameLst>
                                          <p:attrName>style.visibility</p:attrName>
                                        </p:attrNameLst>
                                      </p:cBhvr>
                                      <p:to>
                                        <p:strVal val="visible"/>
                                      </p:to>
                                    </p:set>
                                    <p:animEffect transition="in" filter="diamond(in)">
                                      <p:cBhvr>
                                        <p:cTn id="37" dur="2000"/>
                                        <p:tgtEl>
                                          <p:spTgt spid="176132">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176134"/>
                                        </p:tgtEl>
                                        <p:attrNameLst>
                                          <p:attrName>style.visibility</p:attrName>
                                        </p:attrNameLst>
                                      </p:cBhvr>
                                      <p:to>
                                        <p:strVal val="visible"/>
                                      </p:to>
                                    </p:set>
                                    <p:anim calcmode="lin" valueType="num">
                                      <p:cBhvr additive="base">
                                        <p:cTn id="42" dur="500" fill="hold"/>
                                        <p:tgtEl>
                                          <p:spTgt spid="176134"/>
                                        </p:tgtEl>
                                        <p:attrNameLst>
                                          <p:attrName>ppt_x</p:attrName>
                                        </p:attrNameLst>
                                      </p:cBhvr>
                                      <p:tavLst>
                                        <p:tav tm="0">
                                          <p:val>
                                            <p:strVal val="#ppt_x"/>
                                          </p:val>
                                        </p:tav>
                                        <p:tav tm="100000">
                                          <p:val>
                                            <p:strVal val="#ppt_x"/>
                                          </p:val>
                                        </p:tav>
                                      </p:tavLst>
                                    </p:anim>
                                    <p:anim calcmode="lin" valueType="num">
                                      <p:cBhvr additive="base">
                                        <p:cTn id="43" dur="500" fill="hold"/>
                                        <p:tgtEl>
                                          <p:spTgt spid="176134"/>
                                        </p:tgtEl>
                                        <p:attrNameLst>
                                          <p:attrName>ppt_y</p:attrName>
                                        </p:attrNameLst>
                                      </p:cBhvr>
                                      <p:tavLst>
                                        <p:tav tm="0">
                                          <p:val>
                                            <p:strVal val="1+#ppt_h/2"/>
                                          </p:val>
                                        </p:tav>
                                        <p:tav tm="100000">
                                          <p:val>
                                            <p:strVal val="#ppt_y"/>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8" presetClass="entr" presetSubtype="16" fill="hold" nodeType="clickEffect">
                                  <p:stCondLst>
                                    <p:cond delay="0"/>
                                  </p:stCondLst>
                                  <p:childTnLst>
                                    <p:set>
                                      <p:cBhvr>
                                        <p:cTn id="47" dur="1" fill="hold">
                                          <p:stCondLst>
                                            <p:cond delay="0"/>
                                          </p:stCondLst>
                                        </p:cTn>
                                        <p:tgtEl>
                                          <p:spTgt spid="176132">
                                            <p:txEl>
                                              <p:pRg st="8" end="8"/>
                                            </p:txEl>
                                          </p:spTgt>
                                        </p:tgtEl>
                                        <p:attrNameLst>
                                          <p:attrName>style.visibility</p:attrName>
                                        </p:attrNameLst>
                                      </p:cBhvr>
                                      <p:to>
                                        <p:strVal val="visible"/>
                                      </p:to>
                                    </p:set>
                                    <p:animEffect transition="in" filter="diamond(in)">
                                      <p:cBhvr>
                                        <p:cTn id="48" dur="2000"/>
                                        <p:tgtEl>
                                          <p:spTgt spid="176132">
                                            <p:txEl>
                                              <p:pRg st="8" end="8"/>
                                            </p:txEl>
                                          </p:spTgt>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76135"/>
                                        </p:tgtEl>
                                        <p:attrNameLst>
                                          <p:attrName>style.visibility</p:attrName>
                                        </p:attrNameLst>
                                      </p:cBhvr>
                                      <p:to>
                                        <p:strVal val="visible"/>
                                      </p:to>
                                    </p:set>
                                    <p:anim calcmode="lin" valueType="num">
                                      <p:cBhvr additive="base">
                                        <p:cTn id="53" dur="500" fill="hold"/>
                                        <p:tgtEl>
                                          <p:spTgt spid="176135"/>
                                        </p:tgtEl>
                                        <p:attrNameLst>
                                          <p:attrName>ppt_x</p:attrName>
                                        </p:attrNameLst>
                                      </p:cBhvr>
                                      <p:tavLst>
                                        <p:tav tm="0">
                                          <p:val>
                                            <p:strVal val="#ppt_x"/>
                                          </p:val>
                                        </p:tav>
                                        <p:tav tm="100000">
                                          <p:val>
                                            <p:strVal val="#ppt_x"/>
                                          </p:val>
                                        </p:tav>
                                      </p:tavLst>
                                    </p:anim>
                                    <p:anim calcmode="lin" valueType="num">
                                      <p:cBhvr additive="base">
                                        <p:cTn id="54" dur="500" fill="hold"/>
                                        <p:tgtEl>
                                          <p:spTgt spid="176135"/>
                                        </p:tgtEl>
                                        <p:attrNameLst>
                                          <p:attrName>ppt_y</p:attrName>
                                        </p:attrNameLst>
                                      </p:cBhvr>
                                      <p:tavLst>
                                        <p:tav tm="0">
                                          <p:val>
                                            <p:strVal val="1+#ppt_h/2"/>
                                          </p:val>
                                        </p:tav>
                                        <p:tav tm="100000">
                                          <p:val>
                                            <p:strVal val="#ppt_y"/>
                                          </p:val>
                                        </p:tav>
                                      </p:tavLst>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8" presetClass="entr" presetSubtype="16" fill="hold" nodeType="clickEffect">
                                  <p:stCondLst>
                                    <p:cond delay="0"/>
                                  </p:stCondLst>
                                  <p:childTnLst>
                                    <p:set>
                                      <p:cBhvr>
                                        <p:cTn id="58" dur="1" fill="hold">
                                          <p:stCondLst>
                                            <p:cond delay="0"/>
                                          </p:stCondLst>
                                        </p:cTn>
                                        <p:tgtEl>
                                          <p:spTgt spid="176132">
                                            <p:txEl>
                                              <p:pRg st="10" end="10"/>
                                            </p:txEl>
                                          </p:spTgt>
                                        </p:tgtEl>
                                        <p:attrNameLst>
                                          <p:attrName>style.visibility</p:attrName>
                                        </p:attrNameLst>
                                      </p:cBhvr>
                                      <p:to>
                                        <p:strVal val="visible"/>
                                      </p:to>
                                    </p:set>
                                    <p:animEffect transition="in" filter="diamond(in)">
                                      <p:cBhvr>
                                        <p:cTn id="59" dur="2000"/>
                                        <p:tgtEl>
                                          <p:spTgt spid="176132">
                                            <p:txEl>
                                              <p:pRg st="10" end="10"/>
                                            </p:txEl>
                                          </p:spTgt>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8" presetClass="entr" presetSubtype="16" fill="hold" grpId="0" nodeType="clickEffect">
                                  <p:stCondLst>
                                    <p:cond delay="0"/>
                                  </p:stCondLst>
                                  <p:childTnLst>
                                    <p:set>
                                      <p:cBhvr>
                                        <p:cTn id="63" dur="1" fill="hold">
                                          <p:stCondLst>
                                            <p:cond delay="0"/>
                                          </p:stCondLst>
                                        </p:cTn>
                                        <p:tgtEl>
                                          <p:spTgt spid="176136"/>
                                        </p:tgtEl>
                                        <p:attrNameLst>
                                          <p:attrName>style.visibility</p:attrName>
                                        </p:attrNameLst>
                                      </p:cBhvr>
                                      <p:to>
                                        <p:strVal val="visible"/>
                                      </p:to>
                                    </p:set>
                                    <p:animEffect transition="in" filter="diamond(in)">
                                      <p:cBhvr>
                                        <p:cTn id="64" dur="2000"/>
                                        <p:tgtEl>
                                          <p:spTgt spid="176136"/>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8" presetClass="entr" presetSubtype="16" fill="hold" nodeType="clickEffect">
                                  <p:stCondLst>
                                    <p:cond delay="0"/>
                                  </p:stCondLst>
                                  <p:childTnLst>
                                    <p:set>
                                      <p:cBhvr>
                                        <p:cTn id="68" dur="1" fill="hold">
                                          <p:stCondLst>
                                            <p:cond delay="0"/>
                                          </p:stCondLst>
                                        </p:cTn>
                                        <p:tgtEl>
                                          <p:spTgt spid="176132">
                                            <p:txEl>
                                              <p:pRg st="12" end="12"/>
                                            </p:txEl>
                                          </p:spTgt>
                                        </p:tgtEl>
                                        <p:attrNameLst>
                                          <p:attrName>style.visibility</p:attrName>
                                        </p:attrNameLst>
                                      </p:cBhvr>
                                      <p:to>
                                        <p:strVal val="visible"/>
                                      </p:to>
                                    </p:set>
                                    <p:animEffect transition="in" filter="diamond(in)">
                                      <p:cBhvr>
                                        <p:cTn id="69" dur="2000"/>
                                        <p:tgtEl>
                                          <p:spTgt spid="176132">
                                            <p:txEl>
                                              <p:pRg st="12" end="12"/>
                                            </p:txEl>
                                          </p:spTgt>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2" presetClass="entr" presetSubtype="4" fill="hold" grpId="0" nodeType="clickEffect">
                                  <p:stCondLst>
                                    <p:cond delay="0"/>
                                  </p:stCondLst>
                                  <p:childTnLst>
                                    <p:set>
                                      <p:cBhvr>
                                        <p:cTn id="73" dur="1" fill="hold">
                                          <p:stCondLst>
                                            <p:cond delay="0"/>
                                          </p:stCondLst>
                                        </p:cTn>
                                        <p:tgtEl>
                                          <p:spTgt spid="176137"/>
                                        </p:tgtEl>
                                        <p:attrNameLst>
                                          <p:attrName>style.visibility</p:attrName>
                                        </p:attrNameLst>
                                      </p:cBhvr>
                                      <p:to>
                                        <p:strVal val="visible"/>
                                      </p:to>
                                    </p:set>
                                    <p:anim calcmode="lin" valueType="num">
                                      <p:cBhvr additive="base">
                                        <p:cTn id="74" dur="500" fill="hold"/>
                                        <p:tgtEl>
                                          <p:spTgt spid="176137"/>
                                        </p:tgtEl>
                                        <p:attrNameLst>
                                          <p:attrName>ppt_x</p:attrName>
                                        </p:attrNameLst>
                                      </p:cBhvr>
                                      <p:tavLst>
                                        <p:tav tm="0">
                                          <p:val>
                                            <p:strVal val="#ppt_x"/>
                                          </p:val>
                                        </p:tav>
                                        <p:tav tm="100000">
                                          <p:val>
                                            <p:strVal val="#ppt_x"/>
                                          </p:val>
                                        </p:tav>
                                      </p:tavLst>
                                    </p:anim>
                                    <p:anim calcmode="lin" valueType="num">
                                      <p:cBhvr additive="base">
                                        <p:cTn id="75" dur="500" fill="hold"/>
                                        <p:tgtEl>
                                          <p:spTgt spid="17613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130" grpId="0"/>
      <p:bldP spid="176133" grpId="0"/>
      <p:bldP spid="176134" grpId="0"/>
      <p:bldP spid="176135" grpId="0"/>
      <p:bldP spid="176136" grpId="0"/>
      <p:bldP spid="17613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9" name="Rectangle 3"/>
          <p:cNvSpPr>
            <a:spLocks noGrp="1" noChangeArrowheads="1"/>
          </p:cNvSpPr>
          <p:nvPr>
            <p:ph type="body" idx="1"/>
          </p:nvPr>
        </p:nvSpPr>
        <p:spPr>
          <a:xfrm>
            <a:off x="2209800" y="685800"/>
            <a:ext cx="8229600" cy="6172200"/>
          </a:xfrm>
          <a:noFill/>
        </p:spPr>
        <p:txBody>
          <a:bodyPr>
            <a:normAutofit lnSpcReduction="10000"/>
          </a:bodyPr>
          <a:lstStyle/>
          <a:p>
            <a:pPr eaLnBrk="1" hangingPunct="1">
              <a:lnSpc>
                <a:spcPct val="80000"/>
              </a:lnSpc>
              <a:buFontTx/>
              <a:buNone/>
            </a:pPr>
            <a:r>
              <a:rPr lang="en-US" altLang="en-US">
                <a:solidFill>
                  <a:srgbClr val="080808"/>
                </a:solidFill>
                <a:latin typeface=".VnHelvetIns" panose="020B7200000000000000" pitchFamily="34" charset="0"/>
              </a:rPr>
              <a:t>1/ Ngh</a:t>
            </a:r>
            <a:r>
              <a:rPr lang="en-US" altLang="en-US">
                <a:solidFill>
                  <a:srgbClr val="080808"/>
                </a:solidFill>
              </a:rPr>
              <a:t>ệ thuật</a:t>
            </a:r>
            <a:r>
              <a:rPr lang="en-US" altLang="en-US" b="1">
                <a:solidFill>
                  <a:srgbClr val="080808"/>
                </a:solidFill>
              </a:rPr>
              <a:t> đặc sắc trong đoạn trích Kiều ở </a:t>
            </a:r>
          </a:p>
          <a:p>
            <a:pPr eaLnBrk="1" hangingPunct="1">
              <a:lnSpc>
                <a:spcPct val="80000"/>
              </a:lnSpc>
              <a:buFontTx/>
              <a:buNone/>
            </a:pPr>
            <a:r>
              <a:rPr lang="en-US" altLang="en-US" b="1">
                <a:solidFill>
                  <a:srgbClr val="080808"/>
                </a:solidFill>
              </a:rPr>
              <a:t>lầu Ngưng Bích?</a:t>
            </a:r>
          </a:p>
          <a:p>
            <a:pPr eaLnBrk="1" hangingPunct="1">
              <a:lnSpc>
                <a:spcPct val="80000"/>
              </a:lnSpc>
              <a:buFontTx/>
              <a:buNone/>
            </a:pPr>
            <a:r>
              <a:rPr lang="en-US" altLang="en-US" b="1">
                <a:solidFill>
                  <a:srgbClr val="080808"/>
                </a:solidFill>
              </a:rPr>
              <a:t>A/Tả cảnh thiên nhiên hùng vĩ.</a:t>
            </a:r>
          </a:p>
          <a:p>
            <a:pPr eaLnBrk="1" hangingPunct="1">
              <a:lnSpc>
                <a:spcPct val="80000"/>
              </a:lnSpc>
              <a:buFontTx/>
              <a:buNone/>
            </a:pPr>
            <a:r>
              <a:rPr lang="en-US" altLang="en-US" b="1">
                <a:solidFill>
                  <a:srgbClr val="080808"/>
                </a:solidFill>
              </a:rPr>
              <a:t>B/Tả tình của Thuý Kiều.</a:t>
            </a:r>
          </a:p>
          <a:p>
            <a:pPr eaLnBrk="1" hangingPunct="1">
              <a:lnSpc>
                <a:spcPct val="80000"/>
              </a:lnSpc>
              <a:buFontTx/>
              <a:buNone/>
            </a:pPr>
            <a:r>
              <a:rPr lang="en-US" altLang="en-US" b="1">
                <a:solidFill>
                  <a:srgbClr val="080808"/>
                </a:solidFill>
              </a:rPr>
              <a:t>C/Tả cảnh ngụ tình.</a:t>
            </a:r>
          </a:p>
          <a:p>
            <a:pPr eaLnBrk="1" hangingPunct="1">
              <a:lnSpc>
                <a:spcPct val="80000"/>
              </a:lnSpc>
              <a:buFontTx/>
              <a:buNone/>
            </a:pPr>
            <a:r>
              <a:rPr lang="en-US" altLang="en-US" b="1">
                <a:solidFill>
                  <a:srgbClr val="080808"/>
                </a:solidFill>
              </a:rPr>
              <a:t>D/Tả tình ngụ cảnh.</a:t>
            </a:r>
          </a:p>
          <a:p>
            <a:pPr eaLnBrk="1" hangingPunct="1">
              <a:lnSpc>
                <a:spcPct val="80000"/>
              </a:lnSpc>
              <a:buFontTx/>
              <a:buNone/>
            </a:pPr>
            <a:r>
              <a:rPr lang="en-US" altLang="en-US" b="1">
                <a:solidFill>
                  <a:srgbClr val="080808"/>
                </a:solidFill>
              </a:rPr>
              <a:t>2/Tâm trạng của Kiều ở Lầu Ngưng Bích?</a:t>
            </a:r>
          </a:p>
          <a:p>
            <a:pPr eaLnBrk="1" hangingPunct="1">
              <a:lnSpc>
                <a:spcPct val="80000"/>
              </a:lnSpc>
              <a:buFontTx/>
              <a:buNone/>
            </a:pPr>
            <a:r>
              <a:rPr lang="en-US" altLang="en-US" b="1">
                <a:solidFill>
                  <a:srgbClr val="080808"/>
                </a:solidFill>
              </a:rPr>
              <a:t>A/Bình thản chấp nhận cuộc sống hiện tại.</a:t>
            </a:r>
          </a:p>
          <a:p>
            <a:pPr eaLnBrk="1" hangingPunct="1">
              <a:lnSpc>
                <a:spcPct val="80000"/>
              </a:lnSpc>
              <a:buFontTx/>
              <a:buNone/>
            </a:pPr>
            <a:r>
              <a:rPr lang="en-US" altLang="en-US" b="1">
                <a:solidFill>
                  <a:srgbClr val="080808"/>
                </a:solidFill>
              </a:rPr>
              <a:t>B/Tâm trạng nhớ thương buồn tủi.</a:t>
            </a:r>
          </a:p>
          <a:p>
            <a:pPr eaLnBrk="1" hangingPunct="1">
              <a:lnSpc>
                <a:spcPct val="80000"/>
              </a:lnSpc>
              <a:buFontTx/>
              <a:buNone/>
            </a:pPr>
            <a:r>
              <a:rPr lang="en-US" altLang="en-US" b="1">
                <a:solidFill>
                  <a:srgbClr val="080808"/>
                </a:solidFill>
              </a:rPr>
              <a:t>C/Vui vẻ vì ở đây rất vui.</a:t>
            </a:r>
          </a:p>
          <a:p>
            <a:pPr eaLnBrk="1" hangingPunct="1">
              <a:lnSpc>
                <a:spcPct val="80000"/>
              </a:lnSpc>
              <a:buFontTx/>
              <a:buNone/>
            </a:pPr>
            <a:r>
              <a:rPr lang="en-US" altLang="en-US" b="1">
                <a:solidFill>
                  <a:srgbClr val="080808"/>
                </a:solidFill>
              </a:rPr>
              <a:t>D/Cả ba ý trên.</a:t>
            </a:r>
          </a:p>
          <a:p>
            <a:pPr eaLnBrk="1" hangingPunct="1">
              <a:lnSpc>
                <a:spcPct val="80000"/>
              </a:lnSpc>
              <a:buFontTx/>
              <a:buNone/>
            </a:pPr>
            <a:endParaRPr lang="en-US" altLang="en-US" b="1">
              <a:solidFill>
                <a:srgbClr val="080808"/>
              </a:solidFill>
            </a:endParaRPr>
          </a:p>
          <a:p>
            <a:pPr eaLnBrk="1" hangingPunct="1">
              <a:lnSpc>
                <a:spcPct val="80000"/>
              </a:lnSpc>
              <a:buFontTx/>
              <a:buNone/>
            </a:pPr>
            <a:endParaRPr lang="en-US" altLang="en-US" b="1">
              <a:solidFill>
                <a:srgbClr val="080808"/>
              </a:solidFill>
              <a:latin typeface=".VnHelvetIns" panose="020B7200000000000000" pitchFamily="34" charset="0"/>
            </a:endParaRPr>
          </a:p>
          <a:p>
            <a:pPr eaLnBrk="1" hangingPunct="1">
              <a:lnSpc>
                <a:spcPct val="80000"/>
              </a:lnSpc>
              <a:buFontTx/>
              <a:buNone/>
            </a:pPr>
            <a:r>
              <a:rPr lang="en-US" altLang="en-US" sz="2000" b="1">
                <a:solidFill>
                  <a:srgbClr val="080808"/>
                </a:solidFill>
                <a:latin typeface=".VnHelvetIns" panose="020B7200000000000000" pitchFamily="34" charset="0"/>
              </a:rPr>
              <a:t>     </a:t>
            </a:r>
          </a:p>
        </p:txBody>
      </p:sp>
      <p:sp>
        <p:nvSpPr>
          <p:cNvPr id="58371" name="Text Box 4"/>
          <p:cNvSpPr txBox="1">
            <a:spLocks noChangeArrowheads="1"/>
          </p:cNvSpPr>
          <p:nvPr/>
        </p:nvSpPr>
        <p:spPr bwMode="auto">
          <a:xfrm>
            <a:off x="3352800" y="0"/>
            <a:ext cx="4648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sz="3200" b="1" i="1">
                <a:latin typeface="Tahoma" panose="020B0604030504040204" pitchFamily="34" charset="0"/>
              </a:rPr>
              <a:t>Chọn đáp án đúng </a:t>
            </a:r>
          </a:p>
        </p:txBody>
      </p:sp>
      <p:sp>
        <p:nvSpPr>
          <p:cNvPr id="142341" name="Text Box 5"/>
          <p:cNvSpPr txBox="1">
            <a:spLocks noChangeArrowheads="1"/>
          </p:cNvSpPr>
          <p:nvPr/>
        </p:nvSpPr>
        <p:spPr bwMode="auto">
          <a:xfrm>
            <a:off x="2057400" y="2362200"/>
            <a:ext cx="990600" cy="1098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sz="6600">
                <a:solidFill>
                  <a:srgbClr val="FF0000"/>
                </a:solidFill>
                <a:latin typeface="Tahoma" panose="020B0604030504040204" pitchFamily="34" charset="0"/>
              </a:rPr>
              <a:t>o</a:t>
            </a:r>
          </a:p>
        </p:txBody>
      </p:sp>
      <p:sp>
        <p:nvSpPr>
          <p:cNvPr id="142342" name="Text Box 6"/>
          <p:cNvSpPr txBox="1">
            <a:spLocks noChangeArrowheads="1"/>
          </p:cNvSpPr>
          <p:nvPr/>
        </p:nvSpPr>
        <p:spPr bwMode="auto">
          <a:xfrm>
            <a:off x="2133600" y="4495801"/>
            <a:ext cx="8382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sz="6000">
                <a:solidFill>
                  <a:srgbClr val="FF0000"/>
                </a:solidFill>
                <a:latin typeface="Tahoma" panose="020B0604030504040204" pitchFamily="34" charset="0"/>
              </a:rPr>
              <a:t>o</a:t>
            </a:r>
          </a:p>
        </p:txBody>
      </p:sp>
    </p:spTree>
    <p:extLst>
      <p:ext uri="{BB962C8B-B14F-4D97-AF65-F5344CB8AC3E}">
        <p14:creationId xmlns:p14="http://schemas.microsoft.com/office/powerpoint/2010/main" val="1053669766"/>
      </p:ext>
    </p:extLst>
  </p:cSld>
  <p:clrMapOvr>
    <a:masterClrMapping/>
  </p:clrMapOvr>
  <p:transition>
    <p:pull dir="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nodeType="afterEffect">
                                  <p:stCondLst>
                                    <p:cond delay="0"/>
                                  </p:stCondLst>
                                  <p:iterate type="lt">
                                    <p:tmPct val="50000"/>
                                  </p:iterate>
                                  <p:childTnLst>
                                    <p:set>
                                      <p:cBhvr>
                                        <p:cTn id="6" dur="1" fill="hold">
                                          <p:stCondLst>
                                            <p:cond delay="0"/>
                                          </p:stCondLst>
                                        </p:cTn>
                                        <p:tgtEl>
                                          <p:spTgt spid="142339">
                                            <p:txEl>
                                              <p:pRg st="0" end="0"/>
                                            </p:txEl>
                                          </p:spTgt>
                                        </p:tgtEl>
                                        <p:attrNameLst>
                                          <p:attrName>style.visibility</p:attrName>
                                        </p:attrNameLst>
                                      </p:cBhvr>
                                      <p:to>
                                        <p:strVal val="visible"/>
                                      </p:to>
                                    </p:set>
                                    <p:anim calcmode="discrete" valueType="clr">
                                      <p:cBhvr override="childStyle">
                                        <p:cTn id="7" dur="80"/>
                                        <p:tgtEl>
                                          <p:spTgt spid="142339">
                                            <p:txEl>
                                              <p:pRg st="0" end="0"/>
                                            </p:txEl>
                                          </p:spTgt>
                                        </p:tgtEl>
                                        <p:attrNameLst>
                                          <p:attrName>style.color</p:attrName>
                                        </p:attrNameLst>
                                      </p:cBhvr>
                                      <p:tavLst>
                                        <p:tav tm="0">
                                          <p:val>
                                            <p:clrVal>
                                              <a:srgbClr val="FF3300"/>
                                            </p:clrVal>
                                          </p:val>
                                        </p:tav>
                                        <p:tav tm="50000">
                                          <p:val>
                                            <p:clrVal>
                                              <a:srgbClr val="66FF33"/>
                                            </p:clrVal>
                                          </p:val>
                                        </p:tav>
                                      </p:tavLst>
                                    </p:anim>
                                    <p:anim calcmode="discrete" valueType="clr">
                                      <p:cBhvr>
                                        <p:cTn id="8" dur="80"/>
                                        <p:tgtEl>
                                          <p:spTgt spid="142339">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142339">
                                            <p:txEl>
                                              <p:pRg st="0" end="0"/>
                                            </p:txEl>
                                          </p:spTgt>
                                        </p:tgtEl>
                                        <p:attrNameLst>
                                          <p:attrName>fill.type</p:attrName>
                                        </p:attrNameLst>
                                      </p:cBhvr>
                                      <p:to>
                                        <p:strVal val="solid"/>
                                      </p:to>
                                    </p:set>
                                  </p:childTnLst>
                                </p:cTn>
                              </p:par>
                            </p:childTnLst>
                          </p:cTn>
                        </p:par>
                        <p:par>
                          <p:cTn id="10" fill="hold" nodeType="afterGroup">
                            <p:stCondLst>
                              <p:cond delay="1480"/>
                            </p:stCondLst>
                            <p:childTnLst>
                              <p:par>
                                <p:cTn id="11" presetID="27" presetClass="entr" presetSubtype="0" fill="hold" nodeType="afterEffect">
                                  <p:stCondLst>
                                    <p:cond delay="0"/>
                                  </p:stCondLst>
                                  <p:iterate type="lt">
                                    <p:tmPct val="50000"/>
                                  </p:iterate>
                                  <p:childTnLst>
                                    <p:set>
                                      <p:cBhvr>
                                        <p:cTn id="12" dur="1" fill="hold">
                                          <p:stCondLst>
                                            <p:cond delay="0"/>
                                          </p:stCondLst>
                                        </p:cTn>
                                        <p:tgtEl>
                                          <p:spTgt spid="142339">
                                            <p:txEl>
                                              <p:pRg st="1" end="1"/>
                                            </p:txEl>
                                          </p:spTgt>
                                        </p:tgtEl>
                                        <p:attrNameLst>
                                          <p:attrName>style.visibility</p:attrName>
                                        </p:attrNameLst>
                                      </p:cBhvr>
                                      <p:to>
                                        <p:strVal val="visible"/>
                                      </p:to>
                                    </p:set>
                                    <p:anim calcmode="discrete" valueType="clr">
                                      <p:cBhvr override="childStyle">
                                        <p:cTn id="13" dur="80"/>
                                        <p:tgtEl>
                                          <p:spTgt spid="142339">
                                            <p:txEl>
                                              <p:pRg st="1" end="1"/>
                                            </p:txEl>
                                          </p:spTgt>
                                        </p:tgtEl>
                                        <p:attrNameLst>
                                          <p:attrName>style.color</p:attrName>
                                        </p:attrNameLst>
                                      </p:cBhvr>
                                      <p:tavLst>
                                        <p:tav tm="0">
                                          <p:val>
                                            <p:clrVal>
                                              <a:srgbClr val="FF3300"/>
                                            </p:clrVal>
                                          </p:val>
                                        </p:tav>
                                        <p:tav tm="50000">
                                          <p:val>
                                            <p:clrVal>
                                              <a:srgbClr val="66FF33"/>
                                            </p:clrVal>
                                          </p:val>
                                        </p:tav>
                                      </p:tavLst>
                                    </p:anim>
                                    <p:anim calcmode="discrete" valueType="clr">
                                      <p:cBhvr>
                                        <p:cTn id="14" dur="80"/>
                                        <p:tgtEl>
                                          <p:spTgt spid="142339">
                                            <p:txEl>
                                              <p:pRg st="1" end="1"/>
                                            </p:txEl>
                                          </p:spTgt>
                                        </p:tgtEl>
                                        <p:attrNameLst>
                                          <p:attrName>fillcolor</p:attrName>
                                        </p:attrNameLst>
                                      </p:cBhvr>
                                      <p:tavLst>
                                        <p:tav tm="0">
                                          <p:val>
                                            <p:clrVal>
                                              <a:schemeClr val="accent2"/>
                                            </p:clrVal>
                                          </p:val>
                                        </p:tav>
                                        <p:tav tm="50000">
                                          <p:val>
                                            <p:clrVal>
                                              <a:schemeClr val="hlink"/>
                                            </p:clrVal>
                                          </p:val>
                                        </p:tav>
                                      </p:tavLst>
                                    </p:anim>
                                    <p:set>
                                      <p:cBhvr>
                                        <p:cTn id="15" dur="80"/>
                                        <p:tgtEl>
                                          <p:spTgt spid="142339">
                                            <p:txEl>
                                              <p:pRg st="1" end="1"/>
                                            </p:txEl>
                                          </p:spTgt>
                                        </p:tgtEl>
                                        <p:attrNameLst>
                                          <p:attrName>fill.type</p:attrName>
                                        </p:attrNameLst>
                                      </p:cBhvr>
                                      <p:to>
                                        <p:strVal val="solid"/>
                                      </p:to>
                                    </p:set>
                                  </p:childTnLst>
                                </p:cTn>
                              </p:par>
                            </p:childTnLst>
                          </p:cTn>
                        </p:par>
                        <p:par>
                          <p:cTn id="16" fill="hold" nodeType="afterGroup">
                            <p:stCondLst>
                              <p:cond delay="2040"/>
                            </p:stCondLst>
                            <p:childTnLst>
                              <p:par>
                                <p:cTn id="17" presetID="27" presetClass="entr" presetSubtype="0" fill="hold" nodeType="afterEffect">
                                  <p:stCondLst>
                                    <p:cond delay="0"/>
                                  </p:stCondLst>
                                  <p:iterate type="lt">
                                    <p:tmPct val="50000"/>
                                  </p:iterate>
                                  <p:childTnLst>
                                    <p:set>
                                      <p:cBhvr>
                                        <p:cTn id="18" dur="1" fill="hold">
                                          <p:stCondLst>
                                            <p:cond delay="0"/>
                                          </p:stCondLst>
                                        </p:cTn>
                                        <p:tgtEl>
                                          <p:spTgt spid="142339">
                                            <p:txEl>
                                              <p:pRg st="2" end="2"/>
                                            </p:txEl>
                                          </p:spTgt>
                                        </p:tgtEl>
                                        <p:attrNameLst>
                                          <p:attrName>style.visibility</p:attrName>
                                        </p:attrNameLst>
                                      </p:cBhvr>
                                      <p:to>
                                        <p:strVal val="visible"/>
                                      </p:to>
                                    </p:set>
                                    <p:anim calcmode="discrete" valueType="clr">
                                      <p:cBhvr override="childStyle">
                                        <p:cTn id="19" dur="80"/>
                                        <p:tgtEl>
                                          <p:spTgt spid="142339">
                                            <p:txEl>
                                              <p:pRg st="2" end="2"/>
                                            </p:txEl>
                                          </p:spTgt>
                                        </p:tgtEl>
                                        <p:attrNameLst>
                                          <p:attrName>style.color</p:attrName>
                                        </p:attrNameLst>
                                      </p:cBhvr>
                                      <p:tavLst>
                                        <p:tav tm="0">
                                          <p:val>
                                            <p:clrVal>
                                              <a:srgbClr val="FF3300"/>
                                            </p:clrVal>
                                          </p:val>
                                        </p:tav>
                                        <p:tav tm="50000">
                                          <p:val>
                                            <p:clrVal>
                                              <a:srgbClr val="66FF33"/>
                                            </p:clrVal>
                                          </p:val>
                                        </p:tav>
                                      </p:tavLst>
                                    </p:anim>
                                    <p:anim calcmode="discrete" valueType="clr">
                                      <p:cBhvr>
                                        <p:cTn id="20" dur="80"/>
                                        <p:tgtEl>
                                          <p:spTgt spid="142339">
                                            <p:txEl>
                                              <p:pRg st="2" end="2"/>
                                            </p:txEl>
                                          </p:spTgt>
                                        </p:tgtEl>
                                        <p:attrNameLst>
                                          <p:attrName>fillcolor</p:attrName>
                                        </p:attrNameLst>
                                      </p:cBhvr>
                                      <p:tavLst>
                                        <p:tav tm="0">
                                          <p:val>
                                            <p:clrVal>
                                              <a:schemeClr val="accent2"/>
                                            </p:clrVal>
                                          </p:val>
                                        </p:tav>
                                        <p:tav tm="50000">
                                          <p:val>
                                            <p:clrVal>
                                              <a:schemeClr val="hlink"/>
                                            </p:clrVal>
                                          </p:val>
                                        </p:tav>
                                      </p:tavLst>
                                    </p:anim>
                                    <p:set>
                                      <p:cBhvr>
                                        <p:cTn id="21" dur="80"/>
                                        <p:tgtEl>
                                          <p:spTgt spid="142339">
                                            <p:txEl>
                                              <p:pRg st="2" end="2"/>
                                            </p:txEl>
                                          </p:spTgt>
                                        </p:tgtEl>
                                        <p:attrNameLst>
                                          <p:attrName>fill.type</p:attrName>
                                        </p:attrNameLst>
                                      </p:cBhvr>
                                      <p:to>
                                        <p:strVal val="solid"/>
                                      </p:to>
                                    </p:set>
                                  </p:childTnLst>
                                </p:cTn>
                              </p:par>
                            </p:childTnLst>
                          </p:cTn>
                        </p:par>
                        <p:par>
                          <p:cTn id="22" fill="hold" nodeType="afterGroup">
                            <p:stCondLst>
                              <p:cond delay="3080"/>
                            </p:stCondLst>
                            <p:childTnLst>
                              <p:par>
                                <p:cTn id="23" presetID="27" presetClass="entr" presetSubtype="0" fill="hold" nodeType="afterEffect">
                                  <p:stCondLst>
                                    <p:cond delay="0"/>
                                  </p:stCondLst>
                                  <p:iterate type="lt">
                                    <p:tmPct val="50000"/>
                                  </p:iterate>
                                  <p:childTnLst>
                                    <p:set>
                                      <p:cBhvr>
                                        <p:cTn id="24" dur="1" fill="hold">
                                          <p:stCondLst>
                                            <p:cond delay="0"/>
                                          </p:stCondLst>
                                        </p:cTn>
                                        <p:tgtEl>
                                          <p:spTgt spid="142339">
                                            <p:txEl>
                                              <p:pRg st="3" end="3"/>
                                            </p:txEl>
                                          </p:spTgt>
                                        </p:tgtEl>
                                        <p:attrNameLst>
                                          <p:attrName>style.visibility</p:attrName>
                                        </p:attrNameLst>
                                      </p:cBhvr>
                                      <p:to>
                                        <p:strVal val="visible"/>
                                      </p:to>
                                    </p:set>
                                    <p:anim calcmode="discrete" valueType="clr">
                                      <p:cBhvr override="childStyle">
                                        <p:cTn id="25" dur="80"/>
                                        <p:tgtEl>
                                          <p:spTgt spid="142339">
                                            <p:txEl>
                                              <p:pRg st="3" end="3"/>
                                            </p:txEl>
                                          </p:spTgt>
                                        </p:tgtEl>
                                        <p:attrNameLst>
                                          <p:attrName>style.color</p:attrName>
                                        </p:attrNameLst>
                                      </p:cBhvr>
                                      <p:tavLst>
                                        <p:tav tm="0">
                                          <p:val>
                                            <p:clrVal>
                                              <a:srgbClr val="FF3300"/>
                                            </p:clrVal>
                                          </p:val>
                                        </p:tav>
                                        <p:tav tm="50000">
                                          <p:val>
                                            <p:clrVal>
                                              <a:srgbClr val="66FF33"/>
                                            </p:clrVal>
                                          </p:val>
                                        </p:tav>
                                      </p:tavLst>
                                    </p:anim>
                                    <p:anim calcmode="discrete" valueType="clr">
                                      <p:cBhvr>
                                        <p:cTn id="26" dur="80"/>
                                        <p:tgtEl>
                                          <p:spTgt spid="142339">
                                            <p:txEl>
                                              <p:pRg st="3" end="3"/>
                                            </p:txEl>
                                          </p:spTgt>
                                        </p:tgtEl>
                                        <p:attrNameLst>
                                          <p:attrName>fillcolor</p:attrName>
                                        </p:attrNameLst>
                                      </p:cBhvr>
                                      <p:tavLst>
                                        <p:tav tm="0">
                                          <p:val>
                                            <p:clrVal>
                                              <a:schemeClr val="accent2"/>
                                            </p:clrVal>
                                          </p:val>
                                        </p:tav>
                                        <p:tav tm="50000">
                                          <p:val>
                                            <p:clrVal>
                                              <a:schemeClr val="hlink"/>
                                            </p:clrVal>
                                          </p:val>
                                        </p:tav>
                                      </p:tavLst>
                                    </p:anim>
                                    <p:set>
                                      <p:cBhvr>
                                        <p:cTn id="27" dur="80"/>
                                        <p:tgtEl>
                                          <p:spTgt spid="142339">
                                            <p:txEl>
                                              <p:pRg st="3" end="3"/>
                                            </p:txEl>
                                          </p:spTgt>
                                        </p:tgtEl>
                                        <p:attrNameLst>
                                          <p:attrName>fill.type</p:attrName>
                                        </p:attrNameLst>
                                      </p:cBhvr>
                                      <p:to>
                                        <p:strVal val="solid"/>
                                      </p:to>
                                    </p:set>
                                  </p:childTnLst>
                                </p:cTn>
                              </p:par>
                            </p:childTnLst>
                          </p:cTn>
                        </p:par>
                        <p:par>
                          <p:cTn id="28" fill="hold" nodeType="afterGroup">
                            <p:stCondLst>
                              <p:cond delay="3920"/>
                            </p:stCondLst>
                            <p:childTnLst>
                              <p:par>
                                <p:cTn id="29" presetID="27" presetClass="entr" presetSubtype="0" fill="hold" nodeType="afterEffect">
                                  <p:stCondLst>
                                    <p:cond delay="0"/>
                                  </p:stCondLst>
                                  <p:iterate type="lt">
                                    <p:tmPct val="50000"/>
                                  </p:iterate>
                                  <p:childTnLst>
                                    <p:set>
                                      <p:cBhvr>
                                        <p:cTn id="30" dur="1" fill="hold">
                                          <p:stCondLst>
                                            <p:cond delay="0"/>
                                          </p:stCondLst>
                                        </p:cTn>
                                        <p:tgtEl>
                                          <p:spTgt spid="142339">
                                            <p:txEl>
                                              <p:pRg st="4" end="4"/>
                                            </p:txEl>
                                          </p:spTgt>
                                        </p:tgtEl>
                                        <p:attrNameLst>
                                          <p:attrName>style.visibility</p:attrName>
                                        </p:attrNameLst>
                                      </p:cBhvr>
                                      <p:to>
                                        <p:strVal val="visible"/>
                                      </p:to>
                                    </p:set>
                                    <p:anim calcmode="discrete" valueType="clr">
                                      <p:cBhvr override="childStyle">
                                        <p:cTn id="31" dur="80"/>
                                        <p:tgtEl>
                                          <p:spTgt spid="142339">
                                            <p:txEl>
                                              <p:pRg st="4" end="4"/>
                                            </p:txEl>
                                          </p:spTgt>
                                        </p:tgtEl>
                                        <p:attrNameLst>
                                          <p:attrName>style.color</p:attrName>
                                        </p:attrNameLst>
                                      </p:cBhvr>
                                      <p:tavLst>
                                        <p:tav tm="0">
                                          <p:val>
                                            <p:clrVal>
                                              <a:srgbClr val="FF3300"/>
                                            </p:clrVal>
                                          </p:val>
                                        </p:tav>
                                        <p:tav tm="50000">
                                          <p:val>
                                            <p:clrVal>
                                              <a:srgbClr val="66FF33"/>
                                            </p:clrVal>
                                          </p:val>
                                        </p:tav>
                                      </p:tavLst>
                                    </p:anim>
                                    <p:anim calcmode="discrete" valueType="clr">
                                      <p:cBhvr>
                                        <p:cTn id="32" dur="80"/>
                                        <p:tgtEl>
                                          <p:spTgt spid="142339">
                                            <p:txEl>
                                              <p:pRg st="4" end="4"/>
                                            </p:txEl>
                                          </p:spTgt>
                                        </p:tgtEl>
                                        <p:attrNameLst>
                                          <p:attrName>fillcolor</p:attrName>
                                        </p:attrNameLst>
                                      </p:cBhvr>
                                      <p:tavLst>
                                        <p:tav tm="0">
                                          <p:val>
                                            <p:clrVal>
                                              <a:schemeClr val="accent2"/>
                                            </p:clrVal>
                                          </p:val>
                                        </p:tav>
                                        <p:tav tm="50000">
                                          <p:val>
                                            <p:clrVal>
                                              <a:schemeClr val="hlink"/>
                                            </p:clrVal>
                                          </p:val>
                                        </p:tav>
                                      </p:tavLst>
                                    </p:anim>
                                    <p:set>
                                      <p:cBhvr>
                                        <p:cTn id="33" dur="80"/>
                                        <p:tgtEl>
                                          <p:spTgt spid="142339">
                                            <p:txEl>
                                              <p:pRg st="4" end="4"/>
                                            </p:txEl>
                                          </p:spTgt>
                                        </p:tgtEl>
                                        <p:attrNameLst>
                                          <p:attrName>fill.type</p:attrName>
                                        </p:attrNameLst>
                                      </p:cBhvr>
                                      <p:to>
                                        <p:strVal val="solid"/>
                                      </p:to>
                                    </p:set>
                                  </p:childTnLst>
                                </p:cTn>
                              </p:par>
                            </p:childTnLst>
                          </p:cTn>
                        </p:par>
                        <p:par>
                          <p:cTn id="34" fill="hold" nodeType="afterGroup">
                            <p:stCondLst>
                              <p:cond delay="4600"/>
                            </p:stCondLst>
                            <p:childTnLst>
                              <p:par>
                                <p:cTn id="35" presetID="27" presetClass="entr" presetSubtype="0" fill="hold" nodeType="afterEffect">
                                  <p:stCondLst>
                                    <p:cond delay="0"/>
                                  </p:stCondLst>
                                  <p:iterate type="lt">
                                    <p:tmPct val="50000"/>
                                  </p:iterate>
                                  <p:childTnLst>
                                    <p:set>
                                      <p:cBhvr>
                                        <p:cTn id="36" dur="1" fill="hold">
                                          <p:stCondLst>
                                            <p:cond delay="0"/>
                                          </p:stCondLst>
                                        </p:cTn>
                                        <p:tgtEl>
                                          <p:spTgt spid="142339">
                                            <p:txEl>
                                              <p:pRg st="5" end="5"/>
                                            </p:txEl>
                                          </p:spTgt>
                                        </p:tgtEl>
                                        <p:attrNameLst>
                                          <p:attrName>style.visibility</p:attrName>
                                        </p:attrNameLst>
                                      </p:cBhvr>
                                      <p:to>
                                        <p:strVal val="visible"/>
                                      </p:to>
                                    </p:set>
                                    <p:anim calcmode="discrete" valueType="clr">
                                      <p:cBhvr override="childStyle">
                                        <p:cTn id="37" dur="80"/>
                                        <p:tgtEl>
                                          <p:spTgt spid="142339">
                                            <p:txEl>
                                              <p:pRg st="5" end="5"/>
                                            </p:txEl>
                                          </p:spTgt>
                                        </p:tgtEl>
                                        <p:attrNameLst>
                                          <p:attrName>style.color</p:attrName>
                                        </p:attrNameLst>
                                      </p:cBhvr>
                                      <p:tavLst>
                                        <p:tav tm="0">
                                          <p:val>
                                            <p:clrVal>
                                              <a:srgbClr val="FF3300"/>
                                            </p:clrVal>
                                          </p:val>
                                        </p:tav>
                                        <p:tav tm="50000">
                                          <p:val>
                                            <p:clrVal>
                                              <a:srgbClr val="66FF33"/>
                                            </p:clrVal>
                                          </p:val>
                                        </p:tav>
                                      </p:tavLst>
                                    </p:anim>
                                    <p:anim calcmode="discrete" valueType="clr">
                                      <p:cBhvr>
                                        <p:cTn id="38" dur="80"/>
                                        <p:tgtEl>
                                          <p:spTgt spid="142339">
                                            <p:txEl>
                                              <p:pRg st="5" end="5"/>
                                            </p:txEl>
                                          </p:spTgt>
                                        </p:tgtEl>
                                        <p:attrNameLst>
                                          <p:attrName>fillcolor</p:attrName>
                                        </p:attrNameLst>
                                      </p:cBhvr>
                                      <p:tavLst>
                                        <p:tav tm="0">
                                          <p:val>
                                            <p:clrVal>
                                              <a:schemeClr val="accent2"/>
                                            </p:clrVal>
                                          </p:val>
                                        </p:tav>
                                        <p:tav tm="50000">
                                          <p:val>
                                            <p:clrVal>
                                              <a:schemeClr val="hlink"/>
                                            </p:clrVal>
                                          </p:val>
                                        </p:tav>
                                      </p:tavLst>
                                    </p:anim>
                                    <p:set>
                                      <p:cBhvr>
                                        <p:cTn id="39" dur="80"/>
                                        <p:tgtEl>
                                          <p:spTgt spid="142339">
                                            <p:txEl>
                                              <p:pRg st="5" end="5"/>
                                            </p:txEl>
                                          </p:spTgt>
                                        </p:tgtEl>
                                        <p:attrNameLst>
                                          <p:attrName>fill.type</p:attrName>
                                        </p:attrNameLst>
                                      </p:cBhvr>
                                      <p:to>
                                        <p:strVal val="solid"/>
                                      </p:to>
                                    </p:set>
                                  </p:childTnLst>
                                </p:cTn>
                              </p:par>
                            </p:childTnLst>
                          </p:cTn>
                        </p:par>
                        <p:par>
                          <p:cTn id="40" fill="hold" nodeType="afterGroup">
                            <p:stCondLst>
                              <p:cond delay="5280"/>
                            </p:stCondLst>
                            <p:childTnLst>
                              <p:par>
                                <p:cTn id="41" presetID="27" presetClass="entr" presetSubtype="0" fill="hold" nodeType="afterEffect">
                                  <p:stCondLst>
                                    <p:cond delay="0"/>
                                  </p:stCondLst>
                                  <p:iterate type="lt">
                                    <p:tmPct val="50000"/>
                                  </p:iterate>
                                  <p:childTnLst>
                                    <p:set>
                                      <p:cBhvr>
                                        <p:cTn id="42" dur="1" fill="hold">
                                          <p:stCondLst>
                                            <p:cond delay="0"/>
                                          </p:stCondLst>
                                        </p:cTn>
                                        <p:tgtEl>
                                          <p:spTgt spid="142339">
                                            <p:txEl>
                                              <p:pRg st="6" end="6"/>
                                            </p:txEl>
                                          </p:spTgt>
                                        </p:tgtEl>
                                        <p:attrNameLst>
                                          <p:attrName>style.visibility</p:attrName>
                                        </p:attrNameLst>
                                      </p:cBhvr>
                                      <p:to>
                                        <p:strVal val="visible"/>
                                      </p:to>
                                    </p:set>
                                    <p:anim calcmode="discrete" valueType="clr">
                                      <p:cBhvr override="childStyle">
                                        <p:cTn id="43" dur="80"/>
                                        <p:tgtEl>
                                          <p:spTgt spid="142339">
                                            <p:txEl>
                                              <p:pRg st="6" end="6"/>
                                            </p:txEl>
                                          </p:spTgt>
                                        </p:tgtEl>
                                        <p:attrNameLst>
                                          <p:attrName>style.color</p:attrName>
                                        </p:attrNameLst>
                                      </p:cBhvr>
                                      <p:tavLst>
                                        <p:tav tm="0">
                                          <p:val>
                                            <p:clrVal>
                                              <a:srgbClr val="FF3300"/>
                                            </p:clrVal>
                                          </p:val>
                                        </p:tav>
                                        <p:tav tm="50000">
                                          <p:val>
                                            <p:clrVal>
                                              <a:srgbClr val="66FF33"/>
                                            </p:clrVal>
                                          </p:val>
                                        </p:tav>
                                      </p:tavLst>
                                    </p:anim>
                                    <p:anim calcmode="discrete" valueType="clr">
                                      <p:cBhvr>
                                        <p:cTn id="44" dur="80"/>
                                        <p:tgtEl>
                                          <p:spTgt spid="142339">
                                            <p:txEl>
                                              <p:pRg st="6" end="6"/>
                                            </p:txEl>
                                          </p:spTgt>
                                        </p:tgtEl>
                                        <p:attrNameLst>
                                          <p:attrName>fillcolor</p:attrName>
                                        </p:attrNameLst>
                                      </p:cBhvr>
                                      <p:tavLst>
                                        <p:tav tm="0">
                                          <p:val>
                                            <p:clrVal>
                                              <a:schemeClr val="accent2"/>
                                            </p:clrVal>
                                          </p:val>
                                        </p:tav>
                                        <p:tav tm="50000">
                                          <p:val>
                                            <p:clrVal>
                                              <a:schemeClr val="hlink"/>
                                            </p:clrVal>
                                          </p:val>
                                        </p:tav>
                                      </p:tavLst>
                                    </p:anim>
                                    <p:set>
                                      <p:cBhvr>
                                        <p:cTn id="45" dur="80"/>
                                        <p:tgtEl>
                                          <p:spTgt spid="142339">
                                            <p:txEl>
                                              <p:pRg st="6" end="6"/>
                                            </p:txEl>
                                          </p:spTgt>
                                        </p:tgtEl>
                                        <p:attrNameLst>
                                          <p:attrName>fill.type</p:attrName>
                                        </p:attrNameLst>
                                      </p:cBhvr>
                                      <p:to>
                                        <p:strVal val="solid"/>
                                      </p:to>
                                    </p:set>
                                  </p:childTnLst>
                                </p:cTn>
                              </p:par>
                            </p:childTnLst>
                          </p:cTn>
                        </p:par>
                        <p:par>
                          <p:cTn id="46" fill="hold" nodeType="afterGroup">
                            <p:stCondLst>
                              <p:cond delay="6560"/>
                            </p:stCondLst>
                            <p:childTnLst>
                              <p:par>
                                <p:cTn id="47" presetID="27" presetClass="entr" presetSubtype="0" fill="hold" nodeType="afterEffect">
                                  <p:stCondLst>
                                    <p:cond delay="0"/>
                                  </p:stCondLst>
                                  <p:iterate type="lt">
                                    <p:tmPct val="50000"/>
                                  </p:iterate>
                                  <p:childTnLst>
                                    <p:set>
                                      <p:cBhvr>
                                        <p:cTn id="48" dur="1" fill="hold">
                                          <p:stCondLst>
                                            <p:cond delay="0"/>
                                          </p:stCondLst>
                                        </p:cTn>
                                        <p:tgtEl>
                                          <p:spTgt spid="142339">
                                            <p:txEl>
                                              <p:pRg st="7" end="7"/>
                                            </p:txEl>
                                          </p:spTgt>
                                        </p:tgtEl>
                                        <p:attrNameLst>
                                          <p:attrName>style.visibility</p:attrName>
                                        </p:attrNameLst>
                                      </p:cBhvr>
                                      <p:to>
                                        <p:strVal val="visible"/>
                                      </p:to>
                                    </p:set>
                                    <p:anim calcmode="discrete" valueType="clr">
                                      <p:cBhvr override="childStyle">
                                        <p:cTn id="49" dur="80"/>
                                        <p:tgtEl>
                                          <p:spTgt spid="142339">
                                            <p:txEl>
                                              <p:pRg st="7" end="7"/>
                                            </p:txEl>
                                          </p:spTgt>
                                        </p:tgtEl>
                                        <p:attrNameLst>
                                          <p:attrName>style.color</p:attrName>
                                        </p:attrNameLst>
                                      </p:cBhvr>
                                      <p:tavLst>
                                        <p:tav tm="0">
                                          <p:val>
                                            <p:clrVal>
                                              <a:srgbClr val="FF3300"/>
                                            </p:clrVal>
                                          </p:val>
                                        </p:tav>
                                        <p:tav tm="50000">
                                          <p:val>
                                            <p:clrVal>
                                              <a:srgbClr val="66FF33"/>
                                            </p:clrVal>
                                          </p:val>
                                        </p:tav>
                                      </p:tavLst>
                                    </p:anim>
                                    <p:anim calcmode="discrete" valueType="clr">
                                      <p:cBhvr>
                                        <p:cTn id="50" dur="80"/>
                                        <p:tgtEl>
                                          <p:spTgt spid="142339">
                                            <p:txEl>
                                              <p:pRg st="7" end="7"/>
                                            </p:txEl>
                                          </p:spTgt>
                                        </p:tgtEl>
                                        <p:attrNameLst>
                                          <p:attrName>fillcolor</p:attrName>
                                        </p:attrNameLst>
                                      </p:cBhvr>
                                      <p:tavLst>
                                        <p:tav tm="0">
                                          <p:val>
                                            <p:clrVal>
                                              <a:schemeClr val="accent2"/>
                                            </p:clrVal>
                                          </p:val>
                                        </p:tav>
                                        <p:tav tm="50000">
                                          <p:val>
                                            <p:clrVal>
                                              <a:schemeClr val="hlink"/>
                                            </p:clrVal>
                                          </p:val>
                                        </p:tav>
                                      </p:tavLst>
                                    </p:anim>
                                    <p:set>
                                      <p:cBhvr>
                                        <p:cTn id="51" dur="80"/>
                                        <p:tgtEl>
                                          <p:spTgt spid="142339">
                                            <p:txEl>
                                              <p:pRg st="7" end="7"/>
                                            </p:txEl>
                                          </p:spTgt>
                                        </p:tgtEl>
                                        <p:attrNameLst>
                                          <p:attrName>fill.type</p:attrName>
                                        </p:attrNameLst>
                                      </p:cBhvr>
                                      <p:to>
                                        <p:strVal val="solid"/>
                                      </p:to>
                                    </p:set>
                                  </p:childTnLst>
                                </p:cTn>
                              </p:par>
                            </p:childTnLst>
                          </p:cTn>
                        </p:par>
                        <p:par>
                          <p:cTn id="52" fill="hold" nodeType="afterGroup">
                            <p:stCondLst>
                              <p:cond delay="7960"/>
                            </p:stCondLst>
                            <p:childTnLst>
                              <p:par>
                                <p:cTn id="53" presetID="27" presetClass="entr" presetSubtype="0" fill="hold" nodeType="afterEffect">
                                  <p:stCondLst>
                                    <p:cond delay="0"/>
                                  </p:stCondLst>
                                  <p:iterate type="lt">
                                    <p:tmPct val="50000"/>
                                  </p:iterate>
                                  <p:childTnLst>
                                    <p:set>
                                      <p:cBhvr>
                                        <p:cTn id="54" dur="1" fill="hold">
                                          <p:stCondLst>
                                            <p:cond delay="0"/>
                                          </p:stCondLst>
                                        </p:cTn>
                                        <p:tgtEl>
                                          <p:spTgt spid="142339">
                                            <p:txEl>
                                              <p:pRg st="8" end="8"/>
                                            </p:txEl>
                                          </p:spTgt>
                                        </p:tgtEl>
                                        <p:attrNameLst>
                                          <p:attrName>style.visibility</p:attrName>
                                        </p:attrNameLst>
                                      </p:cBhvr>
                                      <p:to>
                                        <p:strVal val="visible"/>
                                      </p:to>
                                    </p:set>
                                    <p:anim calcmode="discrete" valueType="clr">
                                      <p:cBhvr override="childStyle">
                                        <p:cTn id="55" dur="80"/>
                                        <p:tgtEl>
                                          <p:spTgt spid="142339">
                                            <p:txEl>
                                              <p:pRg st="8" end="8"/>
                                            </p:txEl>
                                          </p:spTgt>
                                        </p:tgtEl>
                                        <p:attrNameLst>
                                          <p:attrName>style.color</p:attrName>
                                        </p:attrNameLst>
                                      </p:cBhvr>
                                      <p:tavLst>
                                        <p:tav tm="0">
                                          <p:val>
                                            <p:clrVal>
                                              <a:srgbClr val="FF3300"/>
                                            </p:clrVal>
                                          </p:val>
                                        </p:tav>
                                        <p:tav tm="50000">
                                          <p:val>
                                            <p:clrVal>
                                              <a:srgbClr val="66FF33"/>
                                            </p:clrVal>
                                          </p:val>
                                        </p:tav>
                                      </p:tavLst>
                                    </p:anim>
                                    <p:anim calcmode="discrete" valueType="clr">
                                      <p:cBhvr>
                                        <p:cTn id="56" dur="80"/>
                                        <p:tgtEl>
                                          <p:spTgt spid="142339">
                                            <p:txEl>
                                              <p:pRg st="8" end="8"/>
                                            </p:txEl>
                                          </p:spTgt>
                                        </p:tgtEl>
                                        <p:attrNameLst>
                                          <p:attrName>fillcolor</p:attrName>
                                        </p:attrNameLst>
                                      </p:cBhvr>
                                      <p:tavLst>
                                        <p:tav tm="0">
                                          <p:val>
                                            <p:clrVal>
                                              <a:schemeClr val="accent2"/>
                                            </p:clrVal>
                                          </p:val>
                                        </p:tav>
                                        <p:tav tm="50000">
                                          <p:val>
                                            <p:clrVal>
                                              <a:schemeClr val="hlink"/>
                                            </p:clrVal>
                                          </p:val>
                                        </p:tav>
                                      </p:tavLst>
                                    </p:anim>
                                    <p:set>
                                      <p:cBhvr>
                                        <p:cTn id="57" dur="80"/>
                                        <p:tgtEl>
                                          <p:spTgt spid="142339">
                                            <p:txEl>
                                              <p:pRg st="8" end="8"/>
                                            </p:txEl>
                                          </p:spTgt>
                                        </p:tgtEl>
                                        <p:attrNameLst>
                                          <p:attrName>fill.type</p:attrName>
                                        </p:attrNameLst>
                                      </p:cBhvr>
                                      <p:to>
                                        <p:strVal val="solid"/>
                                      </p:to>
                                    </p:set>
                                  </p:childTnLst>
                                </p:cTn>
                              </p:par>
                            </p:childTnLst>
                          </p:cTn>
                        </p:par>
                        <p:par>
                          <p:cTn id="58" fill="hold" nodeType="afterGroup">
                            <p:stCondLst>
                              <p:cond delay="9080"/>
                            </p:stCondLst>
                            <p:childTnLst>
                              <p:par>
                                <p:cTn id="59" presetID="27" presetClass="entr" presetSubtype="0" fill="hold" nodeType="afterEffect">
                                  <p:stCondLst>
                                    <p:cond delay="0"/>
                                  </p:stCondLst>
                                  <p:iterate type="lt">
                                    <p:tmPct val="50000"/>
                                  </p:iterate>
                                  <p:childTnLst>
                                    <p:set>
                                      <p:cBhvr>
                                        <p:cTn id="60" dur="1" fill="hold">
                                          <p:stCondLst>
                                            <p:cond delay="0"/>
                                          </p:stCondLst>
                                        </p:cTn>
                                        <p:tgtEl>
                                          <p:spTgt spid="142339">
                                            <p:txEl>
                                              <p:pRg st="9" end="9"/>
                                            </p:txEl>
                                          </p:spTgt>
                                        </p:tgtEl>
                                        <p:attrNameLst>
                                          <p:attrName>style.visibility</p:attrName>
                                        </p:attrNameLst>
                                      </p:cBhvr>
                                      <p:to>
                                        <p:strVal val="visible"/>
                                      </p:to>
                                    </p:set>
                                    <p:anim calcmode="discrete" valueType="clr">
                                      <p:cBhvr override="childStyle">
                                        <p:cTn id="61" dur="80"/>
                                        <p:tgtEl>
                                          <p:spTgt spid="142339">
                                            <p:txEl>
                                              <p:pRg st="9" end="9"/>
                                            </p:txEl>
                                          </p:spTgt>
                                        </p:tgtEl>
                                        <p:attrNameLst>
                                          <p:attrName>style.color</p:attrName>
                                        </p:attrNameLst>
                                      </p:cBhvr>
                                      <p:tavLst>
                                        <p:tav tm="0">
                                          <p:val>
                                            <p:clrVal>
                                              <a:srgbClr val="FF3300"/>
                                            </p:clrVal>
                                          </p:val>
                                        </p:tav>
                                        <p:tav tm="50000">
                                          <p:val>
                                            <p:clrVal>
                                              <a:srgbClr val="66FF33"/>
                                            </p:clrVal>
                                          </p:val>
                                        </p:tav>
                                      </p:tavLst>
                                    </p:anim>
                                    <p:anim calcmode="discrete" valueType="clr">
                                      <p:cBhvr>
                                        <p:cTn id="62" dur="80"/>
                                        <p:tgtEl>
                                          <p:spTgt spid="142339">
                                            <p:txEl>
                                              <p:pRg st="9" end="9"/>
                                            </p:txEl>
                                          </p:spTgt>
                                        </p:tgtEl>
                                        <p:attrNameLst>
                                          <p:attrName>fillcolor</p:attrName>
                                        </p:attrNameLst>
                                      </p:cBhvr>
                                      <p:tavLst>
                                        <p:tav tm="0">
                                          <p:val>
                                            <p:clrVal>
                                              <a:schemeClr val="accent2"/>
                                            </p:clrVal>
                                          </p:val>
                                        </p:tav>
                                        <p:tav tm="50000">
                                          <p:val>
                                            <p:clrVal>
                                              <a:schemeClr val="hlink"/>
                                            </p:clrVal>
                                          </p:val>
                                        </p:tav>
                                      </p:tavLst>
                                    </p:anim>
                                    <p:set>
                                      <p:cBhvr>
                                        <p:cTn id="63" dur="80"/>
                                        <p:tgtEl>
                                          <p:spTgt spid="142339">
                                            <p:txEl>
                                              <p:pRg st="9" end="9"/>
                                            </p:txEl>
                                          </p:spTgt>
                                        </p:tgtEl>
                                        <p:attrNameLst>
                                          <p:attrName>fill.type</p:attrName>
                                        </p:attrNameLst>
                                      </p:cBhvr>
                                      <p:to>
                                        <p:strVal val="solid"/>
                                      </p:to>
                                    </p:set>
                                  </p:childTnLst>
                                </p:cTn>
                              </p:par>
                            </p:childTnLst>
                          </p:cTn>
                        </p:par>
                        <p:par>
                          <p:cTn id="64" fill="hold" nodeType="afterGroup">
                            <p:stCondLst>
                              <p:cond delay="9920"/>
                            </p:stCondLst>
                            <p:childTnLst>
                              <p:par>
                                <p:cTn id="65" presetID="27" presetClass="entr" presetSubtype="0" fill="hold" nodeType="afterEffect">
                                  <p:stCondLst>
                                    <p:cond delay="0"/>
                                  </p:stCondLst>
                                  <p:iterate type="lt">
                                    <p:tmPct val="50000"/>
                                  </p:iterate>
                                  <p:childTnLst>
                                    <p:set>
                                      <p:cBhvr>
                                        <p:cTn id="66" dur="1" fill="hold">
                                          <p:stCondLst>
                                            <p:cond delay="0"/>
                                          </p:stCondLst>
                                        </p:cTn>
                                        <p:tgtEl>
                                          <p:spTgt spid="142339">
                                            <p:txEl>
                                              <p:pRg st="10" end="10"/>
                                            </p:txEl>
                                          </p:spTgt>
                                        </p:tgtEl>
                                        <p:attrNameLst>
                                          <p:attrName>style.visibility</p:attrName>
                                        </p:attrNameLst>
                                      </p:cBhvr>
                                      <p:to>
                                        <p:strVal val="visible"/>
                                      </p:to>
                                    </p:set>
                                    <p:anim calcmode="discrete" valueType="clr">
                                      <p:cBhvr override="childStyle">
                                        <p:cTn id="67" dur="80"/>
                                        <p:tgtEl>
                                          <p:spTgt spid="142339">
                                            <p:txEl>
                                              <p:pRg st="10" end="10"/>
                                            </p:txEl>
                                          </p:spTgt>
                                        </p:tgtEl>
                                        <p:attrNameLst>
                                          <p:attrName>style.color</p:attrName>
                                        </p:attrNameLst>
                                      </p:cBhvr>
                                      <p:tavLst>
                                        <p:tav tm="0">
                                          <p:val>
                                            <p:clrVal>
                                              <a:srgbClr val="FF3300"/>
                                            </p:clrVal>
                                          </p:val>
                                        </p:tav>
                                        <p:tav tm="50000">
                                          <p:val>
                                            <p:clrVal>
                                              <a:srgbClr val="66FF33"/>
                                            </p:clrVal>
                                          </p:val>
                                        </p:tav>
                                      </p:tavLst>
                                    </p:anim>
                                    <p:anim calcmode="discrete" valueType="clr">
                                      <p:cBhvr>
                                        <p:cTn id="68" dur="80"/>
                                        <p:tgtEl>
                                          <p:spTgt spid="142339">
                                            <p:txEl>
                                              <p:pRg st="10" end="10"/>
                                            </p:txEl>
                                          </p:spTgt>
                                        </p:tgtEl>
                                        <p:attrNameLst>
                                          <p:attrName>fillcolor</p:attrName>
                                        </p:attrNameLst>
                                      </p:cBhvr>
                                      <p:tavLst>
                                        <p:tav tm="0">
                                          <p:val>
                                            <p:clrVal>
                                              <a:schemeClr val="accent2"/>
                                            </p:clrVal>
                                          </p:val>
                                        </p:tav>
                                        <p:tav tm="50000">
                                          <p:val>
                                            <p:clrVal>
                                              <a:schemeClr val="hlink"/>
                                            </p:clrVal>
                                          </p:val>
                                        </p:tav>
                                      </p:tavLst>
                                    </p:anim>
                                    <p:set>
                                      <p:cBhvr>
                                        <p:cTn id="69" dur="80"/>
                                        <p:tgtEl>
                                          <p:spTgt spid="142339">
                                            <p:txEl>
                                              <p:pRg st="10" end="10"/>
                                            </p:txEl>
                                          </p:spTgt>
                                        </p:tgtEl>
                                        <p:attrNameLst>
                                          <p:attrName>fill.type</p:attrName>
                                        </p:attrNameLst>
                                      </p:cBhvr>
                                      <p:to>
                                        <p:strVal val="solid"/>
                                      </p:to>
                                    </p:set>
                                  </p:childTnLst>
                                </p:cTn>
                              </p:par>
                            </p:childTnLst>
                          </p:cTn>
                        </p:par>
                        <p:par>
                          <p:cTn id="70" fill="hold" nodeType="afterGroup">
                            <p:stCondLst>
                              <p:cond delay="10440"/>
                            </p:stCondLst>
                            <p:childTnLst>
                              <p:par>
                                <p:cTn id="71" presetID="27" presetClass="entr" presetSubtype="0" fill="hold" nodeType="afterEffect">
                                  <p:stCondLst>
                                    <p:cond delay="0"/>
                                  </p:stCondLst>
                                  <p:iterate type="lt">
                                    <p:tmPct val="50000"/>
                                  </p:iterate>
                                  <p:childTnLst>
                                    <p:set>
                                      <p:cBhvr>
                                        <p:cTn id="72" dur="1" fill="hold">
                                          <p:stCondLst>
                                            <p:cond delay="0"/>
                                          </p:stCondLst>
                                        </p:cTn>
                                        <p:tgtEl>
                                          <p:spTgt spid="142339">
                                            <p:txEl>
                                              <p:pRg st="13" end="13"/>
                                            </p:txEl>
                                          </p:spTgt>
                                        </p:tgtEl>
                                        <p:attrNameLst>
                                          <p:attrName>style.visibility</p:attrName>
                                        </p:attrNameLst>
                                      </p:cBhvr>
                                      <p:to>
                                        <p:strVal val="visible"/>
                                      </p:to>
                                    </p:set>
                                    <p:anim calcmode="discrete" valueType="clr">
                                      <p:cBhvr override="childStyle">
                                        <p:cTn id="73" dur="80"/>
                                        <p:tgtEl>
                                          <p:spTgt spid="142339">
                                            <p:txEl>
                                              <p:pRg st="13" end="13"/>
                                            </p:txEl>
                                          </p:spTgt>
                                        </p:tgtEl>
                                        <p:attrNameLst>
                                          <p:attrName>style.color</p:attrName>
                                        </p:attrNameLst>
                                      </p:cBhvr>
                                      <p:tavLst>
                                        <p:tav tm="0">
                                          <p:val>
                                            <p:clrVal>
                                              <a:srgbClr val="FF3300"/>
                                            </p:clrVal>
                                          </p:val>
                                        </p:tav>
                                        <p:tav tm="50000">
                                          <p:val>
                                            <p:clrVal>
                                              <a:srgbClr val="66FF33"/>
                                            </p:clrVal>
                                          </p:val>
                                        </p:tav>
                                      </p:tavLst>
                                    </p:anim>
                                    <p:anim calcmode="discrete" valueType="clr">
                                      <p:cBhvr>
                                        <p:cTn id="74" dur="80"/>
                                        <p:tgtEl>
                                          <p:spTgt spid="142339">
                                            <p:txEl>
                                              <p:pRg st="13" end="13"/>
                                            </p:txEl>
                                          </p:spTgt>
                                        </p:tgtEl>
                                        <p:attrNameLst>
                                          <p:attrName>fillcolor</p:attrName>
                                        </p:attrNameLst>
                                      </p:cBhvr>
                                      <p:tavLst>
                                        <p:tav tm="0">
                                          <p:val>
                                            <p:clrVal>
                                              <a:schemeClr val="accent2"/>
                                            </p:clrVal>
                                          </p:val>
                                        </p:tav>
                                        <p:tav tm="50000">
                                          <p:val>
                                            <p:clrVal>
                                              <a:schemeClr val="hlink"/>
                                            </p:clrVal>
                                          </p:val>
                                        </p:tav>
                                      </p:tavLst>
                                    </p:anim>
                                    <p:set>
                                      <p:cBhvr>
                                        <p:cTn id="75" dur="80"/>
                                        <p:tgtEl>
                                          <p:spTgt spid="142339">
                                            <p:txEl>
                                              <p:pRg st="13" end="13"/>
                                            </p:txEl>
                                          </p:spTgt>
                                        </p:tgtEl>
                                        <p:attrNameLst>
                                          <p:attrName>fill.type</p:attrName>
                                        </p:attrNameLst>
                                      </p:cBhvr>
                                      <p:to>
                                        <p:strVal val="solid"/>
                                      </p:to>
                                    </p:set>
                                  </p:childTnLst>
                                </p:cTn>
                              </p:par>
                            </p:childTnLst>
                          </p:cTn>
                        </p:par>
                      </p:childTnLst>
                    </p:cTn>
                  </p:par>
                  <p:par>
                    <p:cTn id="76" fill="hold" nodeType="clickPar">
                      <p:stCondLst>
                        <p:cond delay="indefinite"/>
                      </p:stCondLst>
                      <p:childTnLst>
                        <p:par>
                          <p:cTn id="77" fill="hold" nodeType="withGroup">
                            <p:stCondLst>
                              <p:cond delay="0"/>
                            </p:stCondLst>
                            <p:childTnLst>
                              <p:par>
                                <p:cTn id="78" presetID="56" presetClass="entr" presetSubtype="0" fill="hold" grpId="0" nodeType="clickEffect">
                                  <p:stCondLst>
                                    <p:cond delay="0"/>
                                  </p:stCondLst>
                                  <p:iterate type="lt">
                                    <p:tmPct val="10000"/>
                                  </p:iterate>
                                  <p:childTnLst>
                                    <p:set>
                                      <p:cBhvr>
                                        <p:cTn id="79" dur="1" fill="hold">
                                          <p:stCondLst>
                                            <p:cond delay="0"/>
                                          </p:stCondLst>
                                        </p:cTn>
                                        <p:tgtEl>
                                          <p:spTgt spid="142341"/>
                                        </p:tgtEl>
                                        <p:attrNameLst>
                                          <p:attrName>style.visibility</p:attrName>
                                        </p:attrNameLst>
                                      </p:cBhvr>
                                      <p:to>
                                        <p:strVal val="visible"/>
                                      </p:to>
                                    </p:set>
                                    <p:anim by="(-#ppt_w*2)" calcmode="lin" valueType="num">
                                      <p:cBhvr rctx="PPT">
                                        <p:cTn id="80" dur="500" autoRev="1" fill="hold">
                                          <p:stCondLst>
                                            <p:cond delay="0"/>
                                          </p:stCondLst>
                                        </p:cTn>
                                        <p:tgtEl>
                                          <p:spTgt spid="142341"/>
                                        </p:tgtEl>
                                        <p:attrNameLst>
                                          <p:attrName>ppt_w</p:attrName>
                                        </p:attrNameLst>
                                      </p:cBhvr>
                                    </p:anim>
                                    <p:anim by="(#ppt_w*0.50)" calcmode="lin" valueType="num">
                                      <p:cBhvr>
                                        <p:cTn id="81" dur="500" decel="50000" autoRev="1" fill="hold">
                                          <p:stCondLst>
                                            <p:cond delay="0"/>
                                          </p:stCondLst>
                                        </p:cTn>
                                        <p:tgtEl>
                                          <p:spTgt spid="142341"/>
                                        </p:tgtEl>
                                        <p:attrNameLst>
                                          <p:attrName>ppt_x</p:attrName>
                                        </p:attrNameLst>
                                      </p:cBhvr>
                                    </p:anim>
                                    <p:anim from="(-#ppt_h/2)" to="(#ppt_y)" calcmode="lin" valueType="num">
                                      <p:cBhvr>
                                        <p:cTn id="82" dur="1000" fill="hold">
                                          <p:stCondLst>
                                            <p:cond delay="0"/>
                                          </p:stCondLst>
                                        </p:cTn>
                                        <p:tgtEl>
                                          <p:spTgt spid="142341"/>
                                        </p:tgtEl>
                                        <p:attrNameLst>
                                          <p:attrName>ppt_y</p:attrName>
                                        </p:attrNameLst>
                                      </p:cBhvr>
                                    </p:anim>
                                    <p:animRot by="21600000">
                                      <p:cBhvr>
                                        <p:cTn id="83" dur="1000" fill="hold">
                                          <p:stCondLst>
                                            <p:cond delay="0"/>
                                          </p:stCondLst>
                                        </p:cTn>
                                        <p:tgtEl>
                                          <p:spTgt spid="142341"/>
                                        </p:tgtEl>
                                        <p:attrNameLst>
                                          <p:attrName>r</p:attrName>
                                        </p:attrNameLst>
                                      </p:cBhvr>
                                    </p:animRot>
                                  </p:childTnLst>
                                </p:cTn>
                              </p:par>
                            </p:childTnLst>
                          </p:cTn>
                        </p:par>
                      </p:childTnLst>
                    </p:cTn>
                  </p:par>
                  <p:par>
                    <p:cTn id="84" fill="hold" nodeType="clickPar">
                      <p:stCondLst>
                        <p:cond delay="indefinite"/>
                      </p:stCondLst>
                      <p:childTnLst>
                        <p:par>
                          <p:cTn id="85" fill="hold" nodeType="withGroup">
                            <p:stCondLst>
                              <p:cond delay="0"/>
                            </p:stCondLst>
                            <p:childTnLst>
                              <p:par>
                                <p:cTn id="86" presetID="2" presetClass="entr" presetSubtype="4" fill="hold" grpId="0" nodeType="clickEffect">
                                  <p:stCondLst>
                                    <p:cond delay="0"/>
                                  </p:stCondLst>
                                  <p:childTnLst>
                                    <p:set>
                                      <p:cBhvr>
                                        <p:cTn id="87" dur="1" fill="hold">
                                          <p:stCondLst>
                                            <p:cond delay="0"/>
                                          </p:stCondLst>
                                        </p:cTn>
                                        <p:tgtEl>
                                          <p:spTgt spid="142342"/>
                                        </p:tgtEl>
                                        <p:attrNameLst>
                                          <p:attrName>style.visibility</p:attrName>
                                        </p:attrNameLst>
                                      </p:cBhvr>
                                      <p:to>
                                        <p:strVal val="visible"/>
                                      </p:to>
                                    </p:set>
                                    <p:anim calcmode="lin" valueType="num">
                                      <p:cBhvr additive="base">
                                        <p:cTn id="88" dur="500" fill="hold"/>
                                        <p:tgtEl>
                                          <p:spTgt spid="142342"/>
                                        </p:tgtEl>
                                        <p:attrNameLst>
                                          <p:attrName>ppt_x</p:attrName>
                                        </p:attrNameLst>
                                      </p:cBhvr>
                                      <p:tavLst>
                                        <p:tav tm="0">
                                          <p:val>
                                            <p:strVal val="#ppt_x"/>
                                          </p:val>
                                        </p:tav>
                                        <p:tav tm="100000">
                                          <p:val>
                                            <p:strVal val="#ppt_x"/>
                                          </p:val>
                                        </p:tav>
                                      </p:tavLst>
                                    </p:anim>
                                    <p:anim calcmode="lin" valueType="num">
                                      <p:cBhvr additive="base">
                                        <p:cTn id="89" dur="500" fill="hold"/>
                                        <p:tgtEl>
                                          <p:spTgt spid="14234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41" grpId="0"/>
      <p:bldP spid="14234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Oval 2"/>
          <p:cNvSpPr>
            <a:spLocks noChangeArrowheads="1"/>
          </p:cNvSpPr>
          <p:nvPr/>
        </p:nvSpPr>
        <p:spPr bwMode="auto">
          <a:xfrm>
            <a:off x="1981200" y="4419600"/>
            <a:ext cx="609600" cy="685800"/>
          </a:xfrm>
          <a:prstGeom prst="ellipse">
            <a:avLst/>
          </a:prstGeom>
          <a:solidFill>
            <a:schemeClr val="accent1"/>
          </a:solidFill>
          <a:ln w="76200">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59395" name="Text Box 3"/>
          <p:cNvSpPr txBox="1">
            <a:spLocks noChangeArrowheads="1"/>
          </p:cNvSpPr>
          <p:nvPr/>
        </p:nvSpPr>
        <p:spPr bwMode="auto">
          <a:xfrm>
            <a:off x="2057400" y="609600"/>
            <a:ext cx="9144000"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609600" indent="-6096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r>
              <a:rPr lang="en-US" altLang="en-US" sz="3200" b="1">
                <a:solidFill>
                  <a:srgbClr val="0000FF"/>
                </a:solidFill>
                <a:latin typeface="Arial" panose="020B0604020202020204" pitchFamily="34" charset="0"/>
              </a:rPr>
              <a:t>3.Hình ảnh vua Quang Trung Nguyễn Huệ</a:t>
            </a:r>
          </a:p>
          <a:p>
            <a:pPr algn="just" eaLnBrk="1" hangingPunct="1"/>
            <a:r>
              <a:rPr lang="en-US" altLang="en-US" sz="3200" b="1">
                <a:solidFill>
                  <a:srgbClr val="0000FF"/>
                </a:solidFill>
                <a:latin typeface="Arial" panose="020B0604020202020204" pitchFamily="34" charset="0"/>
              </a:rPr>
              <a:t>hiện lên qua ngòi bút của những bậc quan</a:t>
            </a:r>
          </a:p>
          <a:p>
            <a:pPr algn="just" eaLnBrk="1" hangingPunct="1"/>
            <a:r>
              <a:rPr lang="en-US" altLang="en-US" sz="3200" b="1">
                <a:solidFill>
                  <a:srgbClr val="0000FF"/>
                </a:solidFill>
                <a:latin typeface="Arial" panose="020B0604020202020204" pitchFamily="34" charset="0"/>
              </a:rPr>
              <a:t>lại “tuyệt đối trung thành” của nhà Lê là:</a:t>
            </a:r>
          </a:p>
          <a:p>
            <a:pPr algn="just" eaLnBrk="1" hangingPunct="1"/>
            <a:endParaRPr lang="en-US" altLang="en-US" sz="3200" b="1">
              <a:solidFill>
                <a:srgbClr val="0000FF"/>
              </a:solidFill>
              <a:latin typeface="Arial" panose="020B0604020202020204" pitchFamily="34" charset="0"/>
            </a:endParaRPr>
          </a:p>
          <a:p>
            <a:pPr algn="just" eaLnBrk="1" hangingPunct="1"/>
            <a:r>
              <a:rPr lang="en-US" altLang="en-US" sz="3200" b="1">
                <a:latin typeface="Arial" panose="020B0604020202020204" pitchFamily="34" charset="0"/>
              </a:rPr>
              <a:t>A. một tên giặc cỏ không hơn, không kém. </a:t>
            </a:r>
          </a:p>
          <a:p>
            <a:pPr algn="just" eaLnBrk="1" hangingPunct="1"/>
            <a:endParaRPr lang="en-US" altLang="en-US" sz="3200" b="1">
              <a:latin typeface="Arial" panose="020B0604020202020204" pitchFamily="34" charset="0"/>
            </a:endParaRPr>
          </a:p>
          <a:p>
            <a:pPr algn="just" eaLnBrk="1" hangingPunct="1"/>
            <a:r>
              <a:rPr lang="en-US" altLang="en-US" sz="3200" b="1">
                <a:latin typeface="Arial" panose="020B0604020202020204" pitchFamily="34" charset="0"/>
              </a:rPr>
              <a:t>B. độc ác, giả nhân giả nghĩa.</a:t>
            </a:r>
          </a:p>
          <a:p>
            <a:pPr algn="just" eaLnBrk="1" hangingPunct="1"/>
            <a:endParaRPr lang="en-US" altLang="en-US" sz="3200" b="1">
              <a:latin typeface="Arial" panose="020B0604020202020204" pitchFamily="34" charset="0"/>
            </a:endParaRPr>
          </a:p>
          <a:p>
            <a:pPr algn="just" eaLnBrk="1" hangingPunct="1"/>
            <a:r>
              <a:rPr lang="en-US" altLang="en-US" sz="3200" b="1">
                <a:latin typeface="Arial" panose="020B0604020202020204" pitchFamily="34" charset="0"/>
              </a:rPr>
              <a:t>C. sáng suốt, nhạy bén, tài giỏi, lẫm liệt.</a:t>
            </a:r>
          </a:p>
          <a:p>
            <a:pPr algn="just" eaLnBrk="1" hangingPunct="1"/>
            <a:r>
              <a:rPr lang="en-US" altLang="en-US" sz="3200" b="1">
                <a:latin typeface="Arial" panose="020B0604020202020204" pitchFamily="34" charset="0"/>
              </a:rPr>
              <a:t> </a:t>
            </a:r>
          </a:p>
          <a:p>
            <a:pPr algn="just" eaLnBrk="1" hangingPunct="1"/>
            <a:r>
              <a:rPr lang="en-US" altLang="en-US" sz="3200" b="1">
                <a:latin typeface="Arial" panose="020B0604020202020204" pitchFamily="34" charset="0"/>
              </a:rPr>
              <a:t>D. thư sinh, hào hoa phong nhã.</a:t>
            </a:r>
          </a:p>
        </p:txBody>
      </p:sp>
    </p:spTree>
    <p:extLst>
      <p:ext uri="{BB962C8B-B14F-4D97-AF65-F5344CB8AC3E}">
        <p14:creationId xmlns:p14="http://schemas.microsoft.com/office/powerpoint/2010/main" val="4477892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37890"/>
                                        </p:tgtEl>
                                        <p:attrNameLst>
                                          <p:attrName>style.visibility</p:attrName>
                                        </p:attrNameLst>
                                      </p:cBhvr>
                                      <p:to>
                                        <p:strVal val="visible"/>
                                      </p:to>
                                    </p:set>
                                    <p:animEffect transition="in" filter="plus(in)">
                                      <p:cBhvr>
                                        <p:cTn id="7" dur="2000"/>
                                        <p:tgtEl>
                                          <p:spTgt spid="378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Oval 2"/>
          <p:cNvSpPr>
            <a:spLocks noChangeArrowheads="1"/>
          </p:cNvSpPr>
          <p:nvPr/>
        </p:nvSpPr>
        <p:spPr bwMode="auto">
          <a:xfrm>
            <a:off x="2160588" y="3810000"/>
            <a:ext cx="685800" cy="762000"/>
          </a:xfrm>
          <a:prstGeom prst="ellipse">
            <a:avLst/>
          </a:prstGeom>
          <a:solidFill>
            <a:schemeClr val="accent1"/>
          </a:solidFill>
          <a:ln w="76200">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60419" name="Text Box 3"/>
          <p:cNvSpPr txBox="1">
            <a:spLocks noChangeArrowheads="1"/>
          </p:cNvSpPr>
          <p:nvPr/>
        </p:nvSpPr>
        <p:spPr bwMode="auto">
          <a:xfrm>
            <a:off x="2257425" y="457201"/>
            <a:ext cx="8001000"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3200" b="1">
                <a:solidFill>
                  <a:srgbClr val="0000FF"/>
                </a:solidFill>
                <a:latin typeface="Arial" panose="020B0604020202020204" pitchFamily="34" charset="0"/>
              </a:rPr>
              <a:t>Câu 4. Hai câu thơ:</a:t>
            </a:r>
            <a:r>
              <a:rPr lang="en-US" altLang="en-US" sz="3200" b="1" i="1">
                <a:solidFill>
                  <a:srgbClr val="0000FF"/>
                </a:solidFill>
                <a:latin typeface="Arial" panose="020B0604020202020204" pitchFamily="34" charset="0"/>
              </a:rPr>
              <a:t> </a:t>
            </a:r>
          </a:p>
          <a:p>
            <a:pPr algn="ctr" eaLnBrk="1" hangingPunct="1"/>
            <a:r>
              <a:rPr lang="en-US" altLang="en-US" sz="3200" b="1" i="1">
                <a:solidFill>
                  <a:srgbClr val="0000FF"/>
                </a:solidFill>
                <a:latin typeface="Arial" panose="020B0604020202020204" pitchFamily="34" charset="0"/>
              </a:rPr>
              <a:t>Làn thu thủy nét xuân sơn</a:t>
            </a:r>
            <a:endParaRPr lang="en-US" altLang="en-US" sz="3200" b="1">
              <a:solidFill>
                <a:srgbClr val="0000FF"/>
              </a:solidFill>
              <a:latin typeface="Arial" panose="020B0604020202020204" pitchFamily="34" charset="0"/>
            </a:endParaRPr>
          </a:p>
          <a:p>
            <a:pPr algn="ctr" eaLnBrk="1" hangingPunct="1"/>
            <a:r>
              <a:rPr lang="en-US" altLang="en-US" sz="3200" b="1" i="1">
                <a:solidFill>
                  <a:srgbClr val="0000FF"/>
                </a:solidFill>
                <a:latin typeface="Arial" panose="020B0604020202020204" pitchFamily="34" charset="0"/>
              </a:rPr>
              <a:t>Hoa ghen thua thắm liễu hờn kém xanh, </a:t>
            </a:r>
            <a:r>
              <a:rPr lang="en-US" altLang="en-US" sz="3200" b="1">
                <a:solidFill>
                  <a:srgbClr val="0000FF"/>
                </a:solidFill>
                <a:latin typeface="Arial" panose="020B0604020202020204" pitchFamily="34" charset="0"/>
              </a:rPr>
              <a:t>tác giả miêu tả ai?</a:t>
            </a:r>
          </a:p>
          <a:p>
            <a:pPr eaLnBrk="1" hangingPunct="1"/>
            <a:endParaRPr lang="en-US" altLang="en-US" sz="3200" b="1">
              <a:solidFill>
                <a:srgbClr val="0000FF"/>
              </a:solidFill>
              <a:latin typeface="Arial" panose="020B0604020202020204" pitchFamily="34" charset="0"/>
            </a:endParaRPr>
          </a:p>
          <a:p>
            <a:pPr eaLnBrk="1" hangingPunct="1"/>
            <a:r>
              <a:rPr lang="en-US" altLang="en-US" sz="3200" b="1">
                <a:latin typeface="Arial" panose="020B0604020202020204" pitchFamily="34" charset="0"/>
              </a:rPr>
              <a:t>A. Thúy Vân. </a:t>
            </a:r>
          </a:p>
          <a:p>
            <a:pPr eaLnBrk="1" hangingPunct="1"/>
            <a:endParaRPr lang="en-US" altLang="en-US" sz="3200" b="1">
              <a:latin typeface="Arial" panose="020B0604020202020204" pitchFamily="34" charset="0"/>
            </a:endParaRPr>
          </a:p>
          <a:p>
            <a:pPr eaLnBrk="1" hangingPunct="1"/>
            <a:r>
              <a:rPr lang="en-US" altLang="en-US" sz="3200" b="1">
                <a:latin typeface="Arial" panose="020B0604020202020204" pitchFamily="34" charset="0"/>
              </a:rPr>
              <a:t>B. Thúy Kiều. </a:t>
            </a:r>
          </a:p>
          <a:p>
            <a:pPr eaLnBrk="1" hangingPunct="1"/>
            <a:endParaRPr lang="en-US" altLang="en-US" sz="3200" b="1">
              <a:latin typeface="Arial" panose="020B0604020202020204" pitchFamily="34" charset="0"/>
            </a:endParaRPr>
          </a:p>
          <a:p>
            <a:pPr eaLnBrk="1" hangingPunct="1"/>
            <a:r>
              <a:rPr lang="en-US" altLang="en-US" sz="3200" b="1">
                <a:latin typeface="Arial" panose="020B0604020202020204" pitchFamily="34" charset="0"/>
              </a:rPr>
              <a:t>C. Vũ Nương. </a:t>
            </a:r>
          </a:p>
          <a:p>
            <a:pPr eaLnBrk="1" hangingPunct="1"/>
            <a:endParaRPr lang="en-US" altLang="en-US" sz="3200" b="1">
              <a:latin typeface="Arial" panose="020B0604020202020204" pitchFamily="34" charset="0"/>
            </a:endParaRPr>
          </a:p>
          <a:p>
            <a:pPr eaLnBrk="1" hangingPunct="1"/>
            <a:r>
              <a:rPr lang="en-US" altLang="en-US" sz="3200" b="1">
                <a:latin typeface="Arial" panose="020B0604020202020204" pitchFamily="34" charset="0"/>
              </a:rPr>
              <a:t>D. Kiều Nguyệt Nga.</a:t>
            </a:r>
          </a:p>
        </p:txBody>
      </p:sp>
    </p:spTree>
    <p:extLst>
      <p:ext uri="{BB962C8B-B14F-4D97-AF65-F5344CB8AC3E}">
        <p14:creationId xmlns:p14="http://schemas.microsoft.com/office/powerpoint/2010/main" val="28464712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0962"/>
                                        </p:tgtEl>
                                        <p:attrNameLst>
                                          <p:attrName>style.visibility</p:attrName>
                                        </p:attrNameLst>
                                      </p:cBhvr>
                                      <p:to>
                                        <p:strVal val="visible"/>
                                      </p:to>
                                    </p:set>
                                    <p:animEffect transition="in" filter="box(in)">
                                      <p:cBhvr>
                                        <p:cTn id="7" dur="500"/>
                                        <p:tgtEl>
                                          <p:spTgt spid="409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2"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Oval 2"/>
          <p:cNvSpPr>
            <a:spLocks noChangeArrowheads="1"/>
          </p:cNvSpPr>
          <p:nvPr/>
        </p:nvSpPr>
        <p:spPr bwMode="auto">
          <a:xfrm>
            <a:off x="1939925" y="2514600"/>
            <a:ext cx="762000" cy="685800"/>
          </a:xfrm>
          <a:prstGeom prst="ellipse">
            <a:avLst/>
          </a:prstGeom>
          <a:solidFill>
            <a:schemeClr val="accent1"/>
          </a:solidFill>
          <a:ln w="57150">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61443" name="Text Box 3"/>
          <p:cNvSpPr txBox="1">
            <a:spLocks noChangeArrowheads="1"/>
          </p:cNvSpPr>
          <p:nvPr/>
        </p:nvSpPr>
        <p:spPr bwMode="auto">
          <a:xfrm>
            <a:off x="2133600" y="1066800"/>
            <a:ext cx="83058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3200" b="1">
                <a:solidFill>
                  <a:srgbClr val="3333FF"/>
                </a:solidFill>
                <a:latin typeface="Arial" panose="020B0604020202020204" pitchFamily="34" charset="0"/>
              </a:rPr>
              <a:t>Câu 5. </a:t>
            </a:r>
            <a:r>
              <a:rPr lang="en-US" altLang="en-US" sz="3200" b="1" i="1">
                <a:solidFill>
                  <a:srgbClr val="3333FF"/>
                </a:solidFill>
                <a:latin typeface="Arial" panose="020B0604020202020204" pitchFamily="34" charset="0"/>
              </a:rPr>
              <a:t>Truyện Kiều</a:t>
            </a:r>
            <a:r>
              <a:rPr lang="en-US" altLang="en-US" sz="3200" b="1">
                <a:solidFill>
                  <a:srgbClr val="3333FF"/>
                </a:solidFill>
                <a:latin typeface="Arial" panose="020B0604020202020204" pitchFamily="34" charset="0"/>
              </a:rPr>
              <a:t> còn có tên gọi nào khác ?</a:t>
            </a:r>
          </a:p>
          <a:p>
            <a:pPr eaLnBrk="1" hangingPunct="1"/>
            <a:endParaRPr lang="en-US" altLang="en-US" sz="3200" b="1">
              <a:solidFill>
                <a:srgbClr val="3333FF"/>
              </a:solidFill>
              <a:latin typeface="Arial" panose="020B0604020202020204" pitchFamily="34" charset="0"/>
            </a:endParaRPr>
          </a:p>
          <a:p>
            <a:pPr eaLnBrk="1" hangingPunct="1"/>
            <a:r>
              <a:rPr lang="en-US" altLang="en-US" sz="3200" b="1">
                <a:latin typeface="Arial" panose="020B0604020202020204" pitchFamily="34" charset="0"/>
              </a:rPr>
              <a:t>A. Đoạn trường tân thanh </a:t>
            </a:r>
          </a:p>
          <a:p>
            <a:pPr eaLnBrk="1" hangingPunct="1"/>
            <a:endParaRPr lang="en-US" altLang="en-US" sz="3200" b="1">
              <a:latin typeface="Arial" panose="020B0604020202020204" pitchFamily="34" charset="0"/>
            </a:endParaRPr>
          </a:p>
          <a:p>
            <a:pPr eaLnBrk="1" hangingPunct="1"/>
            <a:r>
              <a:rPr lang="en-US" altLang="en-US" sz="3200" b="1">
                <a:latin typeface="Arial" panose="020B0604020202020204" pitchFamily="34" charset="0"/>
              </a:rPr>
              <a:t>B. Kim Vân Kiều truyện</a:t>
            </a:r>
          </a:p>
          <a:p>
            <a:pPr eaLnBrk="1" hangingPunct="1"/>
            <a:endParaRPr lang="en-US" altLang="en-US" sz="3200" b="1">
              <a:latin typeface="Arial" panose="020B0604020202020204" pitchFamily="34" charset="0"/>
            </a:endParaRPr>
          </a:p>
          <a:p>
            <a:pPr eaLnBrk="1" hangingPunct="1"/>
            <a:r>
              <a:rPr lang="en-US" altLang="en-US" sz="3200" b="1">
                <a:latin typeface="Arial" panose="020B0604020202020204" pitchFamily="34" charset="0"/>
              </a:rPr>
              <a:t>C. Truyện Vương Thúy Kiều</a:t>
            </a:r>
          </a:p>
          <a:p>
            <a:pPr eaLnBrk="1" hangingPunct="1"/>
            <a:endParaRPr lang="en-US" altLang="en-US" sz="3200" b="1">
              <a:latin typeface="Arial" panose="020B0604020202020204" pitchFamily="34" charset="0"/>
            </a:endParaRPr>
          </a:p>
          <a:p>
            <a:pPr eaLnBrk="1" hangingPunct="1"/>
            <a:r>
              <a:rPr lang="en-US" altLang="en-US" sz="3200" b="1">
                <a:latin typeface="Arial" panose="020B0604020202020204" pitchFamily="34" charset="0"/>
              </a:rPr>
              <a:t>D. Truyện nhà Vương ông </a:t>
            </a:r>
          </a:p>
        </p:txBody>
      </p:sp>
    </p:spTree>
    <p:extLst>
      <p:ext uri="{BB962C8B-B14F-4D97-AF65-F5344CB8AC3E}">
        <p14:creationId xmlns:p14="http://schemas.microsoft.com/office/powerpoint/2010/main" val="14696114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9938"/>
                                        </p:tgtEl>
                                        <p:attrNameLst>
                                          <p:attrName>style.visibility</p:attrName>
                                        </p:attrNameLst>
                                      </p:cBhvr>
                                      <p:to>
                                        <p:strVal val="visible"/>
                                      </p:to>
                                    </p:set>
                                    <p:anim calcmode="lin" valueType="num">
                                      <p:cBhvr additive="base">
                                        <p:cTn id="7" dur="500" fill="hold"/>
                                        <p:tgtEl>
                                          <p:spTgt spid="39938"/>
                                        </p:tgtEl>
                                        <p:attrNameLst>
                                          <p:attrName>ppt_x</p:attrName>
                                        </p:attrNameLst>
                                      </p:cBhvr>
                                      <p:tavLst>
                                        <p:tav tm="0">
                                          <p:val>
                                            <p:strVal val="#ppt_x"/>
                                          </p:val>
                                        </p:tav>
                                        <p:tav tm="100000">
                                          <p:val>
                                            <p:strVal val="#ppt_x"/>
                                          </p:val>
                                        </p:tav>
                                      </p:tavLst>
                                    </p:anim>
                                    <p:anim calcmode="lin" valueType="num">
                                      <p:cBhvr additive="base">
                                        <p:cTn id="8" dur="500" fill="hold"/>
                                        <p:tgtEl>
                                          <p:spTgt spid="3993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Oval 2"/>
          <p:cNvSpPr>
            <a:spLocks noChangeArrowheads="1"/>
          </p:cNvSpPr>
          <p:nvPr/>
        </p:nvSpPr>
        <p:spPr bwMode="auto">
          <a:xfrm>
            <a:off x="1981200" y="3089275"/>
            <a:ext cx="685800" cy="685800"/>
          </a:xfrm>
          <a:prstGeom prst="ellipse">
            <a:avLst/>
          </a:prstGeom>
          <a:solidFill>
            <a:schemeClr val="accent1"/>
          </a:solidFill>
          <a:ln w="76200">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62467" name="Text Box 3"/>
          <p:cNvSpPr txBox="1">
            <a:spLocks noChangeArrowheads="1"/>
          </p:cNvSpPr>
          <p:nvPr/>
        </p:nvSpPr>
        <p:spPr bwMode="auto">
          <a:xfrm>
            <a:off x="2057400" y="685800"/>
            <a:ext cx="80772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r>
              <a:rPr lang="en-US" altLang="en-US" sz="3200" b="1">
                <a:solidFill>
                  <a:srgbClr val="0000FF"/>
                </a:solidFill>
                <a:latin typeface="Arial" panose="020B0604020202020204" pitchFamily="34" charset="0"/>
              </a:rPr>
              <a:t>6. Tại sao tác giả lại miêu tả Thúy Vân trước, Thúy Kiều sau qua đoạn trích</a:t>
            </a:r>
            <a:r>
              <a:rPr lang="en-US" altLang="en-US" sz="3200" b="1" i="1">
                <a:solidFill>
                  <a:srgbClr val="0000FF"/>
                </a:solidFill>
                <a:latin typeface="Arial" panose="020B0604020202020204" pitchFamily="34" charset="0"/>
              </a:rPr>
              <a:t> “Chị em Thúy Kiều”?</a:t>
            </a:r>
            <a:endParaRPr lang="en-US" altLang="en-US" sz="3200" b="1">
              <a:solidFill>
                <a:srgbClr val="0000FF"/>
              </a:solidFill>
              <a:latin typeface="Arial" panose="020B0604020202020204" pitchFamily="34" charset="0"/>
            </a:endParaRPr>
          </a:p>
          <a:p>
            <a:pPr algn="just" eaLnBrk="1" hangingPunct="1"/>
            <a:r>
              <a:rPr lang="en-US" altLang="en-US" sz="3200" b="1">
                <a:latin typeface="Arial" panose="020B0604020202020204" pitchFamily="34" charset="0"/>
              </a:rPr>
              <a:t>A. Vì Thúy Vân là nhân vật phụ trong tác phẩm. </a:t>
            </a:r>
            <a:endParaRPr lang="en-US" altLang="en-US" sz="3200" b="1" i="1">
              <a:latin typeface="Arial" panose="020B0604020202020204" pitchFamily="34" charset="0"/>
            </a:endParaRPr>
          </a:p>
          <a:p>
            <a:pPr algn="just" eaLnBrk="1" hangingPunct="1"/>
            <a:r>
              <a:rPr lang="en-US" altLang="en-US" sz="3200" b="1">
                <a:latin typeface="Arial" panose="020B0604020202020204" pitchFamily="34" charset="0"/>
              </a:rPr>
              <a:t>B. Vì Thúy Vân làm đòn bẩy để tác giả miêu tả Thúy Kiều.</a:t>
            </a:r>
          </a:p>
          <a:p>
            <a:pPr algn="just" eaLnBrk="1" hangingPunct="1"/>
            <a:r>
              <a:rPr lang="en-US" altLang="en-US" sz="3200" b="1">
                <a:latin typeface="Arial" panose="020B0604020202020204" pitchFamily="34" charset="0"/>
              </a:rPr>
              <a:t>C. Vì Thúy Kiều là nhân vật chính trong tác phẩm.</a:t>
            </a:r>
          </a:p>
          <a:p>
            <a:pPr algn="just" eaLnBrk="1" hangingPunct="1"/>
            <a:r>
              <a:rPr lang="en-US" altLang="en-US" sz="3200" b="1">
                <a:latin typeface="Arial" panose="020B0604020202020204" pitchFamily="34" charset="0"/>
              </a:rPr>
              <a:t>D.Vì muốn khắc họa Kiều nổi bật hơn.</a:t>
            </a:r>
          </a:p>
        </p:txBody>
      </p:sp>
    </p:spTree>
    <p:extLst>
      <p:ext uri="{BB962C8B-B14F-4D97-AF65-F5344CB8AC3E}">
        <p14:creationId xmlns:p14="http://schemas.microsoft.com/office/powerpoint/2010/main" val="11292878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1986"/>
                                        </p:tgtEl>
                                        <p:attrNameLst>
                                          <p:attrName>style.visibility</p:attrName>
                                        </p:attrNameLst>
                                      </p:cBhvr>
                                      <p:to>
                                        <p:strVal val="visible"/>
                                      </p:to>
                                    </p:set>
                                    <p:animEffect transition="in" filter="wipe(down)">
                                      <p:cBhvr>
                                        <p:cTn id="7" dur="500"/>
                                        <p:tgtEl>
                                          <p:spTgt spid="419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oup 26"/>
          <p:cNvGraphicFramePr>
            <a:graphicFrameLocks/>
          </p:cNvGraphicFramePr>
          <p:nvPr>
            <p:extLst>
              <p:ext uri="{D42A27DB-BD31-4B8C-83A1-F6EECF244321}">
                <p14:modId xmlns:p14="http://schemas.microsoft.com/office/powerpoint/2010/main" val="1802494801"/>
              </p:ext>
            </p:extLst>
          </p:nvPr>
        </p:nvGraphicFramePr>
        <p:xfrm>
          <a:off x="103909" y="1722950"/>
          <a:ext cx="12192000" cy="4571992"/>
        </p:xfrm>
        <a:graphic>
          <a:graphicData uri="http://schemas.openxmlformats.org/drawingml/2006/table">
            <a:tbl>
              <a:tblPr/>
              <a:tblGrid>
                <a:gridCol w="833965">
                  <a:extLst>
                    <a:ext uri="{9D8B030D-6E8A-4147-A177-3AD203B41FA5}">
                      <a16:colId xmlns:a16="http://schemas.microsoft.com/office/drawing/2014/main" val="20000"/>
                    </a:ext>
                  </a:extLst>
                </a:gridCol>
                <a:gridCol w="1807633">
                  <a:extLst>
                    <a:ext uri="{9D8B030D-6E8A-4147-A177-3AD203B41FA5}">
                      <a16:colId xmlns:a16="http://schemas.microsoft.com/office/drawing/2014/main" val="20001"/>
                    </a:ext>
                  </a:extLst>
                </a:gridCol>
                <a:gridCol w="1422400">
                  <a:extLst>
                    <a:ext uri="{9D8B030D-6E8A-4147-A177-3AD203B41FA5}">
                      <a16:colId xmlns:a16="http://schemas.microsoft.com/office/drawing/2014/main" val="20002"/>
                    </a:ext>
                  </a:extLst>
                </a:gridCol>
                <a:gridCol w="4572003">
                  <a:extLst>
                    <a:ext uri="{9D8B030D-6E8A-4147-A177-3AD203B41FA5}">
                      <a16:colId xmlns:a16="http://schemas.microsoft.com/office/drawing/2014/main" val="20003"/>
                    </a:ext>
                  </a:extLst>
                </a:gridCol>
                <a:gridCol w="3555999">
                  <a:extLst>
                    <a:ext uri="{9D8B030D-6E8A-4147-A177-3AD203B41FA5}">
                      <a16:colId xmlns:a16="http://schemas.microsoft.com/office/drawing/2014/main" val="20004"/>
                    </a:ext>
                  </a:extLst>
                </a:gridCol>
              </a:tblGrid>
              <a:tr h="37957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Stt</a:t>
                      </a:r>
                      <a:endParaRPr kumimoji="0" lang="en-US" sz="2400" b="0" i="0" u="none" strike="noStrike" cap="none" normalizeH="0" baseline="0" dirty="0">
                        <a:ln>
                          <a:noFill/>
                        </a:ln>
                        <a:solidFill>
                          <a:schemeClr val="tx1"/>
                        </a:solidFill>
                        <a:effectLst/>
                        <a:latin typeface="Times New Roman" pitchFamily="18" charset="0"/>
                      </a:endParaRPr>
                    </a:p>
                  </a:txBody>
                  <a:tcPr marT="45718" marB="45718"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Tác</a:t>
                      </a:r>
                      <a:r>
                        <a:rPr kumimoji="0" lang="en-US" sz="2400" b="1"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phẩm</a:t>
                      </a:r>
                      <a:endParaRPr kumimoji="0" lang="en-US" sz="2400" b="0" i="0" u="none" strike="noStrike" cap="none" normalizeH="0" baseline="0" dirty="0">
                        <a:ln>
                          <a:noFill/>
                        </a:ln>
                        <a:solidFill>
                          <a:schemeClr val="tx1"/>
                        </a:solidFill>
                        <a:effectLst/>
                        <a:latin typeface="Times New Roman" pitchFamily="18" charset="0"/>
                      </a:endParaRPr>
                    </a:p>
                  </a:txBody>
                  <a:tcPr marT="45718" marB="45718"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Tác</a:t>
                      </a:r>
                      <a:r>
                        <a:rPr kumimoji="0" lang="en-US" sz="2400" b="1"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giả</a:t>
                      </a:r>
                      <a:endParaRPr kumimoji="0" lang="en-US" sz="2400" b="0" i="0" u="none" strike="noStrike" cap="none" normalizeH="0" baseline="0" dirty="0">
                        <a:ln>
                          <a:noFill/>
                        </a:ln>
                        <a:solidFill>
                          <a:schemeClr val="tx1"/>
                        </a:solidFill>
                        <a:effectLst/>
                        <a:latin typeface="Times New Roman" pitchFamily="18" charset="0"/>
                      </a:endParaRPr>
                    </a:p>
                  </a:txBody>
                  <a:tcPr marT="45718" marB="45718"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Giá</a:t>
                      </a:r>
                      <a:r>
                        <a:rPr kumimoji="0" lang="en-US" sz="2400" b="1"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trị</a:t>
                      </a:r>
                      <a:r>
                        <a:rPr kumimoji="0" lang="en-US" sz="2400" b="1"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nội</a:t>
                      </a:r>
                      <a:r>
                        <a:rPr kumimoji="0" lang="en-US" sz="2400" b="1" i="0" u="none" strike="noStrike" cap="none" normalizeH="0" baseline="0" dirty="0">
                          <a:ln>
                            <a:noFill/>
                          </a:ln>
                          <a:solidFill>
                            <a:schemeClr val="tx1"/>
                          </a:solidFill>
                          <a:effectLst/>
                          <a:latin typeface="Times New Roman" pitchFamily="18" charset="0"/>
                          <a:cs typeface="Times New Roman" pitchFamily="18" charset="0"/>
                        </a:rPr>
                        <a:t> dung</a:t>
                      </a:r>
                      <a:endParaRPr kumimoji="0" lang="en-US" sz="2400" b="0" i="0" u="none" strike="noStrike" cap="none" normalizeH="0" baseline="0" dirty="0">
                        <a:ln>
                          <a:noFill/>
                        </a:ln>
                        <a:solidFill>
                          <a:schemeClr val="tx1"/>
                        </a:solidFill>
                        <a:effectLst/>
                        <a:latin typeface="Times New Roman" pitchFamily="18" charset="0"/>
                      </a:endParaRPr>
                    </a:p>
                  </a:txBody>
                  <a:tcPr marT="45718" marB="45718"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Giá</a:t>
                      </a:r>
                      <a:r>
                        <a:rPr kumimoji="0" lang="en-US" sz="2400" b="1"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trị</a:t>
                      </a:r>
                      <a:r>
                        <a:rPr kumimoji="0" lang="en-US" sz="2400" b="1"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nghệ</a:t>
                      </a:r>
                      <a:r>
                        <a:rPr kumimoji="0" lang="en-US" sz="2400" b="1"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thuật</a:t>
                      </a:r>
                      <a:endParaRPr kumimoji="0" lang="en-US" sz="2400" b="0" i="0" u="none" strike="noStrike" cap="none" normalizeH="0" baseline="0" dirty="0">
                        <a:ln>
                          <a:noFill/>
                        </a:ln>
                        <a:solidFill>
                          <a:schemeClr val="tx1"/>
                        </a:solidFill>
                        <a:effectLst/>
                        <a:latin typeface="Times New Roman" pitchFamily="18" charset="0"/>
                      </a:endParaRPr>
                    </a:p>
                  </a:txBody>
                  <a:tcPr marT="45718" marB="45718"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6096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rPr>
                        <a:t>1</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txBody>
                  <a:tcPr marT="45718" marB="45718"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err="1">
                          <a:ln>
                            <a:noFill/>
                          </a:ln>
                          <a:solidFill>
                            <a:schemeClr val="tx1"/>
                          </a:solidFill>
                          <a:effectLst/>
                          <a:latin typeface="Times New Roman" pitchFamily="18" charset="0"/>
                        </a:rPr>
                        <a:t>Chuyện</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người</a:t>
                      </a:r>
                      <a:r>
                        <a:rPr kumimoji="0" lang="en-US" sz="2400" b="0" i="0" u="none" strike="noStrike" cap="none" normalizeH="0" baseline="0" dirty="0">
                          <a:ln>
                            <a:noFill/>
                          </a:ln>
                          <a:solidFill>
                            <a:schemeClr val="tx1"/>
                          </a:solidFill>
                          <a:effectLst/>
                          <a:latin typeface="Times New Roman" pitchFamily="18" charset="0"/>
                        </a:rPr>
                        <a:t> con </a:t>
                      </a:r>
                      <a:r>
                        <a:rPr kumimoji="0" lang="en-US" sz="2400" b="0" i="0" u="none" strike="noStrike" cap="none" normalizeH="0" baseline="0" dirty="0" err="1">
                          <a:ln>
                            <a:noFill/>
                          </a:ln>
                          <a:solidFill>
                            <a:schemeClr val="tx1"/>
                          </a:solidFill>
                          <a:effectLst/>
                          <a:latin typeface="Times New Roman" pitchFamily="18" charset="0"/>
                        </a:rPr>
                        <a:t>gái</a:t>
                      </a:r>
                      <a:r>
                        <a:rPr kumimoji="0" lang="en-US" sz="2400" b="0" i="0" u="none" strike="noStrike" cap="none" normalizeH="0" baseline="0" dirty="0">
                          <a:ln>
                            <a:noFill/>
                          </a:ln>
                          <a:solidFill>
                            <a:schemeClr val="tx1"/>
                          </a:solidFill>
                          <a:effectLst/>
                          <a:latin typeface="Times New Roman" pitchFamily="18" charset="0"/>
                        </a:rPr>
                        <a:t> Nam </a:t>
                      </a:r>
                      <a:r>
                        <a:rPr kumimoji="0" lang="en-US" sz="2400" b="0" i="0" u="none" strike="noStrike" cap="none" normalizeH="0" baseline="0" dirty="0" err="1">
                          <a:ln>
                            <a:noFill/>
                          </a:ln>
                          <a:solidFill>
                            <a:schemeClr val="tx1"/>
                          </a:solidFill>
                          <a:effectLst/>
                          <a:latin typeface="Times New Roman" pitchFamily="18" charset="0"/>
                        </a:rPr>
                        <a:t>Xương</a:t>
                      </a:r>
                      <a:endParaRPr kumimoji="0" lang="en-US" sz="2400" b="0" i="0" u="none" strike="noStrike" cap="none" normalizeH="0" baseline="0" dirty="0">
                        <a:ln>
                          <a:noFill/>
                        </a:ln>
                        <a:solidFill>
                          <a:schemeClr val="tx1"/>
                        </a:solidFill>
                        <a:effectLst/>
                        <a:latin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rPr>
                        <a:t>(TKML)</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txBody>
                  <a:tcPr marT="45718" marB="45718"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algn="just"/>
                      <a:r>
                        <a:rPr lang="en-US" altLang="en-US" sz="2400" dirty="0" err="1">
                          <a:latin typeface="Times New Roman" panose="02020603050405020304" pitchFamily="18" charset="0"/>
                          <a:cs typeface="Times New Roman" panose="02020603050405020304" pitchFamily="18" charset="0"/>
                        </a:rPr>
                        <a:t>Nguyễn</a:t>
                      </a:r>
                      <a:endParaRPr lang="en-US" altLang="en-US" sz="2400" dirty="0">
                        <a:latin typeface="Times New Roman" panose="02020603050405020304" pitchFamily="18" charset="0"/>
                        <a:cs typeface="Times New Roman" panose="02020603050405020304" pitchFamily="18" charset="0"/>
                      </a:endParaRPr>
                    </a:p>
                    <a:p>
                      <a:pPr algn="just"/>
                      <a:r>
                        <a:rPr lang="en-US" altLang="en-US" sz="2400" dirty="0" err="1">
                          <a:latin typeface="Times New Roman" panose="02020603050405020304" pitchFamily="18" charset="0"/>
                          <a:cs typeface="Times New Roman" panose="02020603050405020304" pitchFamily="18" charset="0"/>
                        </a:rPr>
                        <a:t>Dữ</a:t>
                      </a:r>
                      <a:endParaRPr lang="en-US" altLang="en-US" sz="2400" dirty="0">
                        <a:latin typeface="Times New Roman" panose="02020603050405020304" pitchFamily="18"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txBody>
                  <a:tcPr marT="45718" marB="45718"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0" i="0" u="none" strike="noStrike" cap="none" normalizeH="0" baseline="0" dirty="0">
                          <a:ln>
                            <a:noFill/>
                          </a:ln>
                          <a:solidFill>
                            <a:schemeClr val="tx1"/>
                          </a:solidFill>
                          <a:effectLst/>
                          <a:latin typeface="Times New Roman" pitchFamily="18" charset="0"/>
                        </a:rPr>
                        <a:t>-</a:t>
                      </a:r>
                      <a:r>
                        <a:rPr kumimoji="0" lang="fr-FR" sz="2400" b="0" i="0" u="none" strike="noStrike" cap="none" normalizeH="0" baseline="0" dirty="0" err="1">
                          <a:ln>
                            <a:noFill/>
                          </a:ln>
                          <a:solidFill>
                            <a:schemeClr val="tx1"/>
                          </a:solidFill>
                          <a:effectLst/>
                          <a:latin typeface="Times New Roman" pitchFamily="18" charset="0"/>
                        </a:rPr>
                        <a:t>Thể</a:t>
                      </a:r>
                      <a:r>
                        <a:rPr kumimoji="0" lang="fr-FR" sz="2400" b="0" i="0" u="none" strike="noStrike" cap="none" normalizeH="0" baseline="0" dirty="0">
                          <a:ln>
                            <a:noFill/>
                          </a:ln>
                          <a:solidFill>
                            <a:schemeClr val="tx1"/>
                          </a:solidFill>
                          <a:effectLst/>
                          <a:latin typeface="Times New Roman" pitchFamily="18" charset="0"/>
                        </a:rPr>
                        <a:t> </a:t>
                      </a:r>
                      <a:r>
                        <a:rPr kumimoji="0" lang="fr-FR" sz="2400" b="0" i="0" u="none" strike="noStrike" cap="none" normalizeH="0" baseline="0" dirty="0" err="1">
                          <a:ln>
                            <a:noFill/>
                          </a:ln>
                          <a:solidFill>
                            <a:schemeClr val="tx1"/>
                          </a:solidFill>
                          <a:effectLst/>
                          <a:latin typeface="Times New Roman" pitchFamily="18" charset="0"/>
                        </a:rPr>
                        <a:t>hiện</a:t>
                      </a:r>
                      <a:r>
                        <a:rPr kumimoji="0" lang="fr-FR" sz="2400" b="0" i="0" u="none" strike="noStrike" cap="none" normalizeH="0" baseline="0" dirty="0">
                          <a:ln>
                            <a:noFill/>
                          </a:ln>
                          <a:solidFill>
                            <a:schemeClr val="tx1"/>
                          </a:solidFill>
                          <a:effectLst/>
                          <a:latin typeface="Times New Roman" pitchFamily="18" charset="0"/>
                        </a:rPr>
                        <a:t> </a:t>
                      </a:r>
                      <a:r>
                        <a:rPr kumimoji="0" lang="fr-FR" sz="2400" b="0" i="0" u="none" strike="noStrike" cap="none" normalizeH="0" baseline="0" dirty="0" err="1">
                          <a:ln>
                            <a:noFill/>
                          </a:ln>
                          <a:solidFill>
                            <a:schemeClr val="tx1"/>
                          </a:solidFill>
                          <a:effectLst/>
                          <a:latin typeface="Times New Roman" pitchFamily="18" charset="0"/>
                        </a:rPr>
                        <a:t>niềm</a:t>
                      </a:r>
                      <a:r>
                        <a:rPr kumimoji="0" lang="fr-FR" sz="2400" b="0" i="0" u="none" strike="noStrike" cap="none" normalizeH="0" baseline="0" dirty="0">
                          <a:ln>
                            <a:noFill/>
                          </a:ln>
                          <a:solidFill>
                            <a:schemeClr val="tx1"/>
                          </a:solidFill>
                          <a:effectLst/>
                          <a:latin typeface="Times New Roman" pitchFamily="18" charset="0"/>
                        </a:rPr>
                        <a:t> </a:t>
                      </a:r>
                      <a:r>
                        <a:rPr kumimoji="0" lang="fr-FR" sz="2400" b="0" i="0" u="none" strike="noStrike" cap="none" normalizeH="0" baseline="0" dirty="0" err="1">
                          <a:ln>
                            <a:noFill/>
                          </a:ln>
                          <a:solidFill>
                            <a:schemeClr val="tx1"/>
                          </a:solidFill>
                          <a:effectLst/>
                          <a:latin typeface="Times New Roman" pitchFamily="18" charset="0"/>
                        </a:rPr>
                        <a:t>cảm</a:t>
                      </a:r>
                      <a:r>
                        <a:rPr kumimoji="0" lang="fr-FR" sz="2400" b="0" i="0" u="none" strike="noStrike" cap="none" normalizeH="0" baseline="0" dirty="0">
                          <a:ln>
                            <a:noFill/>
                          </a:ln>
                          <a:solidFill>
                            <a:schemeClr val="tx1"/>
                          </a:solidFill>
                          <a:effectLst/>
                          <a:latin typeface="Times New Roman" pitchFamily="18" charset="0"/>
                        </a:rPr>
                        <a:t> </a:t>
                      </a:r>
                      <a:r>
                        <a:rPr kumimoji="0" lang="fr-FR" sz="2400" b="0" i="0" u="none" strike="noStrike" cap="none" normalizeH="0" baseline="0" dirty="0" err="1">
                          <a:ln>
                            <a:noFill/>
                          </a:ln>
                          <a:solidFill>
                            <a:schemeClr val="tx1"/>
                          </a:solidFill>
                          <a:effectLst/>
                          <a:latin typeface="Times New Roman" pitchFamily="18" charset="0"/>
                        </a:rPr>
                        <a:t>thông</a:t>
                      </a:r>
                      <a:r>
                        <a:rPr kumimoji="0" lang="fr-FR" sz="2400" b="0" i="0" u="none" strike="noStrike" cap="none" normalizeH="0" baseline="0" dirty="0">
                          <a:ln>
                            <a:noFill/>
                          </a:ln>
                          <a:solidFill>
                            <a:schemeClr val="tx1"/>
                          </a:solidFill>
                          <a:effectLst/>
                          <a:latin typeface="Times New Roman" pitchFamily="18" charset="0"/>
                        </a:rPr>
                        <a:t> </a:t>
                      </a:r>
                      <a:r>
                        <a:rPr kumimoji="0" lang="fr-FR" sz="2400" b="0" i="0" u="none" strike="noStrike" cap="none" normalizeH="0" baseline="0" dirty="0" err="1">
                          <a:ln>
                            <a:noFill/>
                          </a:ln>
                          <a:solidFill>
                            <a:schemeClr val="tx1"/>
                          </a:solidFill>
                          <a:effectLst/>
                          <a:latin typeface="Times New Roman" pitchFamily="18" charset="0"/>
                        </a:rPr>
                        <a:t>đối</a:t>
                      </a:r>
                      <a:r>
                        <a:rPr kumimoji="0" lang="fr-FR" sz="2400" b="0" i="0" u="none" strike="noStrike" cap="none" normalizeH="0" baseline="0" dirty="0">
                          <a:ln>
                            <a:noFill/>
                          </a:ln>
                          <a:solidFill>
                            <a:schemeClr val="tx1"/>
                          </a:solidFill>
                          <a:effectLst/>
                          <a:latin typeface="Times New Roman" pitchFamily="18" charset="0"/>
                        </a:rPr>
                        <a:t> </a:t>
                      </a:r>
                      <a:r>
                        <a:rPr kumimoji="0" lang="fr-FR" sz="2400" b="0" i="0" u="none" strike="noStrike" cap="none" normalizeH="0" baseline="0" dirty="0" err="1">
                          <a:ln>
                            <a:noFill/>
                          </a:ln>
                          <a:solidFill>
                            <a:schemeClr val="tx1"/>
                          </a:solidFill>
                          <a:effectLst/>
                          <a:latin typeface="Times New Roman" pitchFamily="18" charset="0"/>
                        </a:rPr>
                        <a:t>với</a:t>
                      </a:r>
                      <a:r>
                        <a:rPr kumimoji="0" lang="fr-FR" sz="2400" b="0" i="0" u="none" strike="noStrike" cap="none" normalizeH="0" baseline="0" dirty="0">
                          <a:ln>
                            <a:noFill/>
                          </a:ln>
                          <a:solidFill>
                            <a:schemeClr val="tx1"/>
                          </a:solidFill>
                          <a:effectLst/>
                          <a:latin typeface="Times New Roman" pitchFamily="18" charset="0"/>
                        </a:rPr>
                        <a:t> </a:t>
                      </a:r>
                      <a:r>
                        <a:rPr kumimoji="0" lang="fr-FR" sz="2400" b="0" i="0" u="none" strike="noStrike" cap="none" normalizeH="0" baseline="0" dirty="0" err="1">
                          <a:ln>
                            <a:noFill/>
                          </a:ln>
                          <a:solidFill>
                            <a:schemeClr val="tx1"/>
                          </a:solidFill>
                          <a:effectLst/>
                          <a:latin typeface="Times New Roman" pitchFamily="18" charset="0"/>
                        </a:rPr>
                        <a:t>số</a:t>
                      </a:r>
                      <a:r>
                        <a:rPr kumimoji="0" lang="fr-FR" sz="2400" b="0" i="0" u="none" strike="noStrike" cap="none" normalizeH="0" baseline="0" dirty="0">
                          <a:ln>
                            <a:noFill/>
                          </a:ln>
                          <a:solidFill>
                            <a:schemeClr val="tx1"/>
                          </a:solidFill>
                          <a:effectLst/>
                          <a:latin typeface="Times New Roman" pitchFamily="18" charset="0"/>
                        </a:rPr>
                        <a:t> </a:t>
                      </a:r>
                      <a:r>
                        <a:rPr kumimoji="0" lang="fr-FR" sz="2400" b="0" i="0" u="none" strike="noStrike" cap="none" normalizeH="0" baseline="0" dirty="0" err="1">
                          <a:ln>
                            <a:noFill/>
                          </a:ln>
                          <a:solidFill>
                            <a:schemeClr val="tx1"/>
                          </a:solidFill>
                          <a:effectLst/>
                          <a:latin typeface="Times New Roman" pitchFamily="18" charset="0"/>
                        </a:rPr>
                        <a:t>phận</a:t>
                      </a:r>
                      <a:r>
                        <a:rPr kumimoji="0" lang="fr-FR" sz="2400" b="0" i="0" u="none" strike="noStrike" cap="none" normalizeH="0" baseline="0" dirty="0">
                          <a:ln>
                            <a:noFill/>
                          </a:ln>
                          <a:solidFill>
                            <a:schemeClr val="tx1"/>
                          </a:solidFill>
                          <a:effectLst/>
                          <a:latin typeface="Times New Roman" pitchFamily="18" charset="0"/>
                        </a:rPr>
                        <a:t> </a:t>
                      </a:r>
                      <a:r>
                        <a:rPr kumimoji="0" lang="fr-FR" sz="2400" b="0" i="0" u="none" strike="noStrike" cap="none" normalizeH="0" baseline="0" dirty="0" err="1">
                          <a:ln>
                            <a:noFill/>
                          </a:ln>
                          <a:solidFill>
                            <a:schemeClr val="tx1"/>
                          </a:solidFill>
                          <a:effectLst/>
                          <a:latin typeface="Times New Roman" pitchFamily="18" charset="0"/>
                        </a:rPr>
                        <a:t>oan</a:t>
                      </a:r>
                      <a:r>
                        <a:rPr kumimoji="0" lang="fr-FR" sz="2400" b="0" i="0" u="none" strike="noStrike" cap="none" normalizeH="0" baseline="0" dirty="0">
                          <a:ln>
                            <a:noFill/>
                          </a:ln>
                          <a:solidFill>
                            <a:schemeClr val="tx1"/>
                          </a:solidFill>
                          <a:effectLst/>
                          <a:latin typeface="Times New Roman" pitchFamily="18" charset="0"/>
                        </a:rPr>
                        <a:t> </a:t>
                      </a:r>
                      <a:r>
                        <a:rPr kumimoji="0" lang="fr-FR" sz="2400" b="0" i="0" u="none" strike="noStrike" cap="none" normalizeH="0" baseline="0" dirty="0" err="1">
                          <a:ln>
                            <a:noFill/>
                          </a:ln>
                          <a:solidFill>
                            <a:schemeClr val="tx1"/>
                          </a:solidFill>
                          <a:effectLst/>
                          <a:latin typeface="Times New Roman" pitchFamily="18" charset="0"/>
                        </a:rPr>
                        <a:t>nghiệt</a:t>
                      </a:r>
                      <a:r>
                        <a:rPr kumimoji="0" lang="fr-FR" sz="2400" b="0" i="0" u="none" strike="noStrike" cap="none" normalizeH="0" baseline="0" dirty="0">
                          <a:ln>
                            <a:noFill/>
                          </a:ln>
                          <a:solidFill>
                            <a:schemeClr val="tx1"/>
                          </a:solidFill>
                          <a:effectLst/>
                          <a:latin typeface="Times New Roman" pitchFamily="18" charset="0"/>
                        </a:rPr>
                        <a:t> </a:t>
                      </a:r>
                      <a:r>
                        <a:rPr kumimoji="0" lang="fr-FR" sz="2400" b="0" i="0" u="none" strike="noStrike" cap="none" normalizeH="0" baseline="0" dirty="0" err="1">
                          <a:ln>
                            <a:noFill/>
                          </a:ln>
                          <a:solidFill>
                            <a:schemeClr val="tx1"/>
                          </a:solidFill>
                          <a:effectLst/>
                          <a:latin typeface="Times New Roman" pitchFamily="18" charset="0"/>
                        </a:rPr>
                        <a:t>của</a:t>
                      </a:r>
                      <a:r>
                        <a:rPr kumimoji="0" lang="fr-FR" sz="2400" b="0" i="0" u="none" strike="noStrike" cap="none" normalizeH="0" baseline="0" dirty="0">
                          <a:ln>
                            <a:noFill/>
                          </a:ln>
                          <a:solidFill>
                            <a:schemeClr val="tx1"/>
                          </a:solidFill>
                          <a:effectLst/>
                          <a:latin typeface="Times New Roman" pitchFamily="18" charset="0"/>
                        </a:rPr>
                        <a:t> </a:t>
                      </a:r>
                      <a:r>
                        <a:rPr kumimoji="0" lang="fr-FR" sz="2400" b="0" i="0" u="none" strike="noStrike" cap="none" normalizeH="0" baseline="0" dirty="0" err="1">
                          <a:ln>
                            <a:noFill/>
                          </a:ln>
                          <a:solidFill>
                            <a:schemeClr val="tx1"/>
                          </a:solidFill>
                          <a:effectLst/>
                          <a:latin typeface="Times New Roman" pitchFamily="18" charset="0"/>
                        </a:rPr>
                        <a:t>người</a:t>
                      </a:r>
                      <a:r>
                        <a:rPr kumimoji="0" lang="fr-FR" sz="2400" b="0" i="0" u="none" strike="noStrike" cap="none" normalizeH="0" baseline="0" dirty="0">
                          <a:ln>
                            <a:noFill/>
                          </a:ln>
                          <a:solidFill>
                            <a:schemeClr val="tx1"/>
                          </a:solidFill>
                          <a:effectLst/>
                          <a:latin typeface="Times New Roman" pitchFamily="18" charset="0"/>
                        </a:rPr>
                        <a:t> </a:t>
                      </a:r>
                      <a:r>
                        <a:rPr kumimoji="0" lang="fr-FR" sz="2400" b="0" i="0" u="none" strike="noStrike" cap="none" normalizeH="0" baseline="0" dirty="0" err="1">
                          <a:ln>
                            <a:noFill/>
                          </a:ln>
                          <a:solidFill>
                            <a:schemeClr val="tx1"/>
                          </a:solidFill>
                          <a:effectLst/>
                          <a:latin typeface="Times New Roman" pitchFamily="18" charset="0"/>
                        </a:rPr>
                        <a:t>phụ</a:t>
                      </a:r>
                      <a:r>
                        <a:rPr kumimoji="0" lang="fr-FR" sz="2400" b="0" i="0" u="none" strike="noStrike" cap="none" normalizeH="0" baseline="0" dirty="0">
                          <a:ln>
                            <a:noFill/>
                          </a:ln>
                          <a:solidFill>
                            <a:schemeClr val="tx1"/>
                          </a:solidFill>
                          <a:effectLst/>
                          <a:latin typeface="Times New Roman" pitchFamily="18" charset="0"/>
                        </a:rPr>
                        <a:t> </a:t>
                      </a:r>
                      <a:r>
                        <a:rPr kumimoji="0" lang="fr-FR" sz="2400" b="0" i="0" u="none" strike="noStrike" cap="none" normalizeH="0" baseline="0" dirty="0" err="1">
                          <a:ln>
                            <a:noFill/>
                          </a:ln>
                          <a:solidFill>
                            <a:schemeClr val="tx1"/>
                          </a:solidFill>
                          <a:effectLst/>
                          <a:latin typeface="Times New Roman" pitchFamily="18" charset="0"/>
                        </a:rPr>
                        <a:t>nữ</a:t>
                      </a:r>
                      <a:r>
                        <a:rPr kumimoji="0" lang="fr-FR" sz="2400" b="0" i="0" u="none" strike="noStrike" cap="none" normalizeH="0" baseline="0" dirty="0">
                          <a:ln>
                            <a:noFill/>
                          </a:ln>
                          <a:solidFill>
                            <a:schemeClr val="tx1"/>
                          </a:solidFill>
                          <a:effectLst/>
                          <a:latin typeface="Times New Roman" pitchFamily="18" charset="0"/>
                        </a:rPr>
                        <a:t> VN </a:t>
                      </a:r>
                      <a:r>
                        <a:rPr kumimoji="0" lang="fr-FR" sz="2400" b="0" i="0" u="none" strike="noStrike" cap="none" normalizeH="0" baseline="0" dirty="0" err="1">
                          <a:ln>
                            <a:noFill/>
                          </a:ln>
                          <a:solidFill>
                            <a:schemeClr val="tx1"/>
                          </a:solidFill>
                          <a:effectLst/>
                          <a:latin typeface="Times New Roman" pitchFamily="18" charset="0"/>
                        </a:rPr>
                        <a:t>trong</a:t>
                      </a:r>
                      <a:r>
                        <a:rPr kumimoji="0" lang="fr-FR" sz="2400" b="0" i="0" u="none" strike="noStrike" cap="none" normalizeH="0" baseline="0" dirty="0">
                          <a:ln>
                            <a:noFill/>
                          </a:ln>
                          <a:solidFill>
                            <a:schemeClr val="tx1"/>
                          </a:solidFill>
                          <a:effectLst/>
                          <a:latin typeface="Times New Roman" pitchFamily="18" charset="0"/>
                        </a:rPr>
                        <a:t> XHPK </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0" i="0" u="none" strike="noStrike" cap="none" normalizeH="0" baseline="0" dirty="0">
                          <a:ln>
                            <a:noFill/>
                          </a:ln>
                          <a:solidFill>
                            <a:schemeClr val="tx1"/>
                          </a:solidFill>
                          <a:effectLst/>
                          <a:latin typeface="Times New Roman" pitchFamily="18" charset="0"/>
                        </a:rPr>
                        <a:t>-</a:t>
                      </a:r>
                      <a:r>
                        <a:rPr kumimoji="0" lang="en-US" sz="2400" b="0" i="0" u="none" strike="noStrike" kern="1200" cap="none" normalizeH="0" baseline="0" dirty="0">
                          <a:ln>
                            <a:noFill/>
                          </a:ln>
                          <a:solidFill>
                            <a:schemeClr val="tx1"/>
                          </a:solidFill>
                          <a:effectLst/>
                          <a:latin typeface="Times New Roman" panose="02020603050405020304" pitchFamily="18" charset="0"/>
                          <a:ea typeface="+mn-ea"/>
                          <a:cs typeface="Times New Roman" panose="02020603050405020304" pitchFamily="18" charset="0"/>
                        </a:rPr>
                        <a:t>C</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a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ngợi</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những</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phẩm</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chất</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cao</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đẹp</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của</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họ</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a:t>
                      </a:r>
                      <a:endParaRPr kumimoji="0" lang="fr-FR"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Char char="-"/>
                        <a:tabLst/>
                      </a:pPr>
                      <a:endParaRPr kumimoji="0" lang="fr-FR" sz="2400" b="0" i="0" u="none" strike="noStrike" cap="none" normalizeH="0" baseline="0" dirty="0">
                        <a:ln>
                          <a:noFill/>
                        </a:ln>
                        <a:solidFill>
                          <a:schemeClr val="tx1"/>
                        </a:solidFill>
                        <a:effectLst/>
                        <a:latin typeface="Times New Roman" pitchFamily="18" charset="0"/>
                      </a:endParaRPr>
                    </a:p>
                  </a:txBody>
                  <a:tcPr marT="45718" marB="45718"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Khai</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thác</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vốn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văn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học</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dân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gian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a:t>
                      </a:r>
                      <a:br>
                        <a:rPr lang="en-US" sz="2400" kern="1200" dirty="0">
                          <a:solidFill>
                            <a:schemeClr val="tx1"/>
                          </a:solidFill>
                          <a:effectLst/>
                          <a:latin typeface="Times New Roman" panose="02020603050405020304" pitchFamily="18" charset="0"/>
                          <a:ea typeface="+mn-ea"/>
                          <a:cs typeface="Times New Roman" panose="02020603050405020304" pitchFamily="18" charset="0"/>
                        </a:rPr>
                      </a:b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Sáng</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tạo</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về</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nhân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vật</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sáng</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tạo</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trong</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cách</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kể</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chuyện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sử</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dụng</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yếu</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tố</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truyền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kỳ</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a:t>
                      </a:r>
                      <a:br>
                        <a:rPr lang="en-US" sz="2400" kern="1200" dirty="0">
                          <a:solidFill>
                            <a:schemeClr val="tx1"/>
                          </a:solidFill>
                          <a:effectLst/>
                          <a:latin typeface="Times New Roman" panose="02020603050405020304" pitchFamily="18" charset="0"/>
                          <a:ea typeface="+mn-ea"/>
                          <a:cs typeface="Times New Roman" panose="02020603050405020304" pitchFamily="18" charset="0"/>
                        </a:rPr>
                      </a:b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Sáng</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tạo</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nên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một</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kết</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thúc</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tác</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phẩm</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không</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mòn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sáo</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a:t>
                      </a:r>
                      <a:endPar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txBody>
                  <a:tcPr marT="45718" marB="45718"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3" name="Rectangle 2"/>
          <p:cNvSpPr/>
          <p:nvPr/>
        </p:nvSpPr>
        <p:spPr>
          <a:xfrm>
            <a:off x="0" y="0"/>
            <a:ext cx="12192000" cy="886691"/>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a:solidFill>
                  <a:schemeClr val="bg1"/>
                </a:solidFill>
                <a:latin typeface="Times New Roman" panose="02020603050405020304" pitchFamily="18" charset="0"/>
                <a:cs typeface="Times New Roman" panose="02020603050405020304" pitchFamily="18" charset="0"/>
              </a:rPr>
              <a:t>Tiết</a:t>
            </a:r>
            <a:r>
              <a:rPr lang="en-US" sz="2800" b="1" dirty="0">
                <a:solidFill>
                  <a:schemeClr val="bg1"/>
                </a:solidFill>
                <a:latin typeface="Times New Roman" panose="02020603050405020304" pitchFamily="18" charset="0"/>
                <a:cs typeface="Times New Roman" panose="02020603050405020304" pitchFamily="18" charset="0"/>
              </a:rPr>
              <a:t>: 38-40         ÔN TẬP TRUYỆN TRUNG ĐẠI VIỆT NAM                     </a:t>
            </a:r>
          </a:p>
        </p:txBody>
      </p:sp>
      <p:sp>
        <p:nvSpPr>
          <p:cNvPr id="9" name="Rectangle 8"/>
          <p:cNvSpPr/>
          <p:nvPr/>
        </p:nvSpPr>
        <p:spPr>
          <a:xfrm>
            <a:off x="393110" y="970078"/>
            <a:ext cx="5564344" cy="461665"/>
          </a:xfrm>
          <a:prstGeom prst="rect">
            <a:avLst/>
          </a:prstGeom>
        </p:spPr>
        <p:txBody>
          <a:bodyPr wrap="none">
            <a:spAutoFit/>
          </a:bodyPr>
          <a:lstStyle/>
          <a:p>
            <a:r>
              <a:rPr lang="en-US" sz="2400" b="1" dirty="0" err="1">
                <a:solidFill>
                  <a:srgbClr val="FF0000"/>
                </a:solidFill>
                <a:latin typeface="Times New Roman" panose="02020603050405020304" pitchFamily="18" charset="0"/>
                <a:ea typeface="Times New Roman" panose="02020603050405020304" pitchFamily="18" charset="0"/>
              </a:rPr>
              <a:t>I.Bảng</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thống</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kê</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các</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tác</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phẩm</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trung</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đại</a:t>
            </a:r>
            <a:r>
              <a:rPr lang="en-US" sz="2400" b="1" dirty="0">
                <a:solidFill>
                  <a:srgbClr val="FF0000"/>
                </a:solidFill>
                <a:latin typeface="Times New Roman" panose="02020603050405020304" pitchFamily="18" charset="0"/>
                <a:ea typeface="Times New Roman" panose="02020603050405020304" pitchFamily="18" charset="0"/>
              </a:rPr>
              <a:t>: </a:t>
            </a:r>
            <a:endParaRPr lang="en-US" sz="2400" dirty="0">
              <a:solidFill>
                <a:srgbClr val="FF0000"/>
              </a:solidFill>
            </a:endParaRPr>
          </a:p>
        </p:txBody>
      </p:sp>
    </p:spTree>
    <p:extLst>
      <p:ext uri="{BB962C8B-B14F-4D97-AF65-F5344CB8AC3E}">
        <p14:creationId xmlns:p14="http://schemas.microsoft.com/office/powerpoint/2010/main" val="9548850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Oval 2"/>
          <p:cNvSpPr>
            <a:spLocks noChangeArrowheads="1"/>
          </p:cNvSpPr>
          <p:nvPr/>
        </p:nvSpPr>
        <p:spPr bwMode="auto">
          <a:xfrm>
            <a:off x="1981200" y="3886200"/>
            <a:ext cx="685800" cy="838200"/>
          </a:xfrm>
          <a:prstGeom prst="ellipse">
            <a:avLst/>
          </a:prstGeom>
          <a:solidFill>
            <a:schemeClr val="accent1"/>
          </a:solidFill>
          <a:ln w="76200">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63491" name="Text Box 3"/>
          <p:cNvSpPr txBox="1">
            <a:spLocks noChangeArrowheads="1"/>
          </p:cNvSpPr>
          <p:nvPr/>
        </p:nvSpPr>
        <p:spPr bwMode="auto">
          <a:xfrm>
            <a:off x="2057400" y="609601"/>
            <a:ext cx="8153400"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3200" b="1">
                <a:solidFill>
                  <a:srgbClr val="CC00CC"/>
                </a:solidFill>
                <a:latin typeface="Arial" panose="020B0604020202020204" pitchFamily="34" charset="0"/>
              </a:rPr>
              <a:t>Câu 7. Với đoạn trích </a:t>
            </a:r>
            <a:r>
              <a:rPr lang="en-US" altLang="en-US" sz="3200" b="1" i="1">
                <a:solidFill>
                  <a:srgbClr val="CC00CC"/>
                </a:solidFill>
                <a:latin typeface="Arial" panose="020B0604020202020204" pitchFamily="34" charset="0"/>
              </a:rPr>
              <a:t>Lục Vân Tiên cứu Kiều Nguyệt Nga</a:t>
            </a:r>
            <a:r>
              <a:rPr lang="en-US" altLang="en-US" sz="3200" b="1">
                <a:solidFill>
                  <a:srgbClr val="CC00CC"/>
                </a:solidFill>
                <a:latin typeface="Arial" panose="020B0604020202020204" pitchFamily="34" charset="0"/>
              </a:rPr>
              <a:t> (trích </a:t>
            </a:r>
            <a:r>
              <a:rPr lang="en-US" altLang="en-US" sz="3200" b="1" i="1">
                <a:solidFill>
                  <a:srgbClr val="CC00CC"/>
                </a:solidFill>
                <a:latin typeface="Arial" panose="020B0604020202020204" pitchFamily="34" charset="0"/>
              </a:rPr>
              <a:t>Truyện Lục Vân Tiên </a:t>
            </a:r>
            <a:r>
              <a:rPr lang="en-US" altLang="en-US" sz="3200" b="1">
                <a:solidFill>
                  <a:srgbClr val="CC00CC"/>
                </a:solidFill>
                <a:latin typeface="Arial" panose="020B0604020202020204" pitchFamily="34" charset="0"/>
              </a:rPr>
              <a:t>của Nguyễn Đình Chiểu), Lục Vân Tiên hiện lên là một con người:</a:t>
            </a:r>
          </a:p>
          <a:p>
            <a:pPr eaLnBrk="1" hangingPunct="1"/>
            <a:endParaRPr lang="en-US" altLang="en-US" sz="3200" b="1">
              <a:solidFill>
                <a:srgbClr val="CC00CC"/>
              </a:solidFill>
              <a:latin typeface="Arial" panose="020B0604020202020204" pitchFamily="34" charset="0"/>
            </a:endParaRPr>
          </a:p>
          <a:p>
            <a:pPr eaLnBrk="1" hangingPunct="1"/>
            <a:r>
              <a:rPr lang="en-US" altLang="en-US" sz="3200" b="1">
                <a:latin typeface="Arial" panose="020B0604020202020204" pitchFamily="34" charset="0"/>
              </a:rPr>
              <a:t>A. tài năng, lãng mạn, yêu đời. </a:t>
            </a:r>
          </a:p>
          <a:p>
            <a:pPr eaLnBrk="1" hangingPunct="1"/>
            <a:endParaRPr lang="en-US" altLang="en-US" sz="3200" b="1">
              <a:latin typeface="Arial" panose="020B0604020202020204" pitchFamily="34" charset="0"/>
            </a:endParaRPr>
          </a:p>
          <a:p>
            <a:pPr eaLnBrk="1" hangingPunct="1"/>
            <a:r>
              <a:rPr lang="en-US" altLang="en-US" sz="3200" b="1">
                <a:latin typeface="Arial" panose="020B0604020202020204" pitchFamily="34" charset="0"/>
              </a:rPr>
              <a:t>B. tài năng, chính trực, hào hiệp.</a:t>
            </a:r>
          </a:p>
          <a:p>
            <a:pPr eaLnBrk="1" hangingPunct="1"/>
            <a:endParaRPr lang="en-US" altLang="en-US" sz="3200" b="1">
              <a:latin typeface="Arial" panose="020B0604020202020204" pitchFamily="34" charset="0"/>
            </a:endParaRPr>
          </a:p>
          <a:p>
            <a:pPr eaLnBrk="1" hangingPunct="1"/>
            <a:r>
              <a:rPr lang="en-US" altLang="en-US" sz="3200" b="1">
                <a:latin typeface="Arial" panose="020B0604020202020204" pitchFamily="34" charset="0"/>
              </a:rPr>
              <a:t>C. tài năng, khoan dung, độ lượng. </a:t>
            </a:r>
          </a:p>
          <a:p>
            <a:pPr eaLnBrk="1" hangingPunct="1"/>
            <a:endParaRPr lang="en-US" altLang="en-US" sz="3200" b="1">
              <a:latin typeface="Arial" panose="020B0604020202020204" pitchFamily="34" charset="0"/>
            </a:endParaRPr>
          </a:p>
          <a:p>
            <a:pPr eaLnBrk="1" hangingPunct="1"/>
            <a:r>
              <a:rPr lang="en-US" altLang="en-US" sz="3200" b="1">
                <a:latin typeface="Arial" panose="020B0604020202020204" pitchFamily="34" charset="0"/>
              </a:rPr>
              <a:t>D. tài năng, khoan dung, dũng cảm.</a:t>
            </a:r>
          </a:p>
        </p:txBody>
      </p:sp>
    </p:spTree>
    <p:extLst>
      <p:ext uri="{BB962C8B-B14F-4D97-AF65-F5344CB8AC3E}">
        <p14:creationId xmlns:p14="http://schemas.microsoft.com/office/powerpoint/2010/main" val="18766629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43010"/>
                                        </p:tgtEl>
                                        <p:attrNameLst>
                                          <p:attrName>style.visibility</p:attrName>
                                        </p:attrNameLst>
                                      </p:cBhvr>
                                      <p:to>
                                        <p:strVal val="visible"/>
                                      </p:to>
                                    </p:set>
                                    <p:animEffect transition="in" filter="wedge">
                                      <p:cBhvr>
                                        <p:cTn id="7" dur="2000"/>
                                        <p:tgtEl>
                                          <p:spTgt spid="430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371601" y="1045008"/>
            <a:ext cx="10030690" cy="5262979"/>
          </a:xfrm>
          <a:prstGeom prst="rect">
            <a:avLst/>
          </a:prstGeom>
        </p:spPr>
        <p:txBody>
          <a:bodyPr wrap="square">
            <a:spAutoFit/>
          </a:bodyPr>
          <a:lstStyle/>
          <a:p>
            <a:pPr marL="457200" indent="-457200" algn="ctr">
              <a:buFont typeface="Wingdings" panose="05000000000000000000" pitchFamily="2" charset="2"/>
              <a:buChar char="@"/>
              <a:defRPr/>
            </a:pPr>
            <a:r>
              <a:rPr lang="en-US" altLang="en-US" sz="2800" b="1" u="sng" dirty="0">
                <a:solidFill>
                  <a:srgbClr val="FF0000"/>
                </a:solidFill>
                <a:latin typeface="Times New Roman" panose="02020603050405020304" pitchFamily="18" charset="0"/>
                <a:cs typeface="Times New Roman" panose="02020603050405020304" pitchFamily="18" charset="0"/>
              </a:rPr>
              <a:t>HƯỚNG DẪN TỰ HỌC</a:t>
            </a:r>
          </a:p>
          <a:p>
            <a:r>
              <a:rPr lang="en-US" sz="2800" b="1" u="sng" dirty="0">
                <a:solidFill>
                  <a:srgbClr val="FF0000"/>
                </a:solidFill>
                <a:latin typeface="Times New Roman" panose="02020603050405020304" pitchFamily="18" charset="0"/>
                <a:cs typeface="Times New Roman" panose="02020603050405020304" pitchFamily="18" charset="0"/>
              </a:rPr>
              <a:t>1.Bài </a:t>
            </a:r>
            <a:r>
              <a:rPr lang="en-US" sz="2800" b="1" u="sng" dirty="0" err="1">
                <a:solidFill>
                  <a:srgbClr val="FF0000"/>
                </a:solidFill>
                <a:latin typeface="Times New Roman" panose="02020603050405020304" pitchFamily="18" charset="0"/>
                <a:cs typeface="Times New Roman" panose="02020603050405020304" pitchFamily="18" charset="0"/>
              </a:rPr>
              <a:t>vừa</a:t>
            </a:r>
            <a:r>
              <a:rPr lang="en-US" sz="2800" b="1" u="sng" dirty="0">
                <a:solidFill>
                  <a:srgbClr val="FF0000"/>
                </a:solidFill>
                <a:latin typeface="Times New Roman" panose="02020603050405020304" pitchFamily="18" charset="0"/>
                <a:cs typeface="Times New Roman" panose="02020603050405020304" pitchFamily="18" charset="0"/>
              </a:rPr>
              <a:t> </a:t>
            </a:r>
            <a:r>
              <a:rPr lang="en-US" sz="2800" b="1" u="sng" dirty="0" err="1">
                <a:solidFill>
                  <a:srgbClr val="FF0000"/>
                </a:solidFill>
                <a:latin typeface="Times New Roman" panose="02020603050405020304" pitchFamily="18" charset="0"/>
                <a:cs typeface="Times New Roman" panose="02020603050405020304" pitchFamily="18" charset="0"/>
              </a:rPr>
              <a:t>học</a:t>
            </a:r>
            <a:r>
              <a:rPr lang="en-US" sz="2800" b="1" u="sng" dirty="0">
                <a:solidFill>
                  <a:srgbClr val="FF0000"/>
                </a:solidFill>
                <a:latin typeface="Times New Roman" panose="02020603050405020304" pitchFamily="18" charset="0"/>
                <a:cs typeface="Times New Roman" panose="02020603050405020304" pitchFamily="18" charset="0"/>
              </a:rPr>
              <a:t>:</a:t>
            </a:r>
            <a:endParaRPr lang="en-US" sz="2800" dirty="0">
              <a:solidFill>
                <a:srgbClr val="FF0000"/>
              </a:solidFill>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Ôn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toàn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truyện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trung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phẩm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nội</a:t>
            </a:r>
            <a:r>
              <a:rPr lang="en-US" sz="2800" dirty="0">
                <a:latin typeface="Times New Roman" panose="02020603050405020304" pitchFamily="18" charset="0"/>
                <a:cs typeface="Times New Roman" panose="02020603050405020304" pitchFamily="18" charset="0"/>
              </a:rPr>
              <a:t> dung, </a:t>
            </a:r>
            <a:r>
              <a:rPr lang="en-US" sz="2800" dirty="0" err="1">
                <a:latin typeface="Times New Roman" panose="02020603050405020304" pitchFamily="18" charset="0"/>
                <a:cs typeface="Times New Roman" panose="02020603050405020304" pitchFamily="18" charset="0"/>
              </a:rPr>
              <a:t>nghệ</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chính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tích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chính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chú</a:t>
            </a:r>
            <a:r>
              <a:rPr lang="en-US" sz="2800" dirty="0">
                <a:latin typeface="Times New Roman" panose="02020603050405020304" pitchFamily="18" charset="0"/>
                <a:cs typeface="Times New Roman" panose="02020603050405020304" pitchFamily="18" charset="0"/>
              </a:rPr>
              <a:t> ý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dẫn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chứng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kèm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theo.</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Ôn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kĩ</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toàn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nội</a:t>
            </a:r>
            <a:r>
              <a:rPr lang="en-US" sz="2800" dirty="0">
                <a:latin typeface="Times New Roman" panose="02020603050405020304" pitchFamily="18" charset="0"/>
                <a:cs typeface="Times New Roman" panose="02020603050405020304" pitchFamily="18" charset="0"/>
              </a:rPr>
              <a:t> dung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ôn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tập</a:t>
            </a:r>
            <a:endParaRPr lang="en-US" sz="2800" dirty="0">
              <a:latin typeface="Times New Roman" panose="02020603050405020304" pitchFamily="18" charset="0"/>
              <a:cs typeface="Times New Roman" panose="02020603050405020304" pitchFamily="18" charset="0"/>
            </a:endParaRPr>
          </a:p>
          <a:p>
            <a:r>
              <a:rPr lang="en-US" sz="2800" b="1" u="sng" dirty="0">
                <a:solidFill>
                  <a:srgbClr val="FF0000"/>
                </a:solidFill>
                <a:latin typeface="Times New Roman" panose="02020603050405020304" pitchFamily="18" charset="0"/>
                <a:cs typeface="Times New Roman" panose="02020603050405020304" pitchFamily="18" charset="0"/>
              </a:rPr>
              <a:t>2.Bài </a:t>
            </a:r>
            <a:r>
              <a:rPr lang="en-US" sz="2800" b="1" u="sng" dirty="0" err="1">
                <a:solidFill>
                  <a:srgbClr val="FF0000"/>
                </a:solidFill>
                <a:latin typeface="Times New Roman" panose="02020603050405020304" pitchFamily="18" charset="0"/>
                <a:cs typeface="Times New Roman" panose="02020603050405020304" pitchFamily="18" charset="0"/>
              </a:rPr>
              <a:t>sắp</a:t>
            </a:r>
            <a:r>
              <a:rPr lang="en-US" sz="2800" b="1" u="sng" dirty="0">
                <a:solidFill>
                  <a:srgbClr val="FF0000"/>
                </a:solidFill>
                <a:latin typeface="Times New Roman" panose="02020603050405020304" pitchFamily="18" charset="0"/>
                <a:cs typeface="Times New Roman" panose="02020603050405020304" pitchFamily="18" charset="0"/>
              </a:rPr>
              <a:t> </a:t>
            </a:r>
            <a:r>
              <a:rPr lang="en-US" sz="2800" b="1" u="sng" dirty="0" err="1">
                <a:solidFill>
                  <a:srgbClr val="FF0000"/>
                </a:solidFill>
                <a:latin typeface="Times New Roman" panose="02020603050405020304" pitchFamily="18" charset="0"/>
                <a:cs typeface="Times New Roman" panose="02020603050405020304" pitchFamily="18" charset="0"/>
              </a:rPr>
              <a:t>học</a:t>
            </a:r>
            <a:r>
              <a:rPr lang="en-US" sz="2800" b="1" u="sng" dirty="0">
                <a:solidFill>
                  <a:srgbClr val="FF0000"/>
                </a:solidFill>
                <a:latin typeface="Times New Roman" panose="02020603050405020304" pitchFamily="18" charset="0"/>
                <a:cs typeface="Times New Roman" panose="02020603050405020304" pitchFamily="18" charset="0"/>
              </a:rPr>
              <a:t>:</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Chuẩn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bị</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Đồng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chí</a:t>
            </a:r>
            <a:endParaRPr lang="en-US" sz="2800" dirty="0">
              <a:latin typeface="Times New Roman" panose="02020603050405020304" pitchFamily="18" charset="0"/>
              <a:cs typeface="Times New Roman" panose="02020603050405020304" pitchFamily="18" charset="0"/>
            </a:endParaRPr>
          </a:p>
          <a:p>
            <a:pPr lvl="0"/>
            <a:r>
              <a:rPr lang="en-US" sz="2800" dirty="0">
                <a:solidFill>
                  <a:schemeClr val="accent5"/>
                </a:solidFill>
                <a:latin typeface="Times New Roman" panose="02020603050405020304" pitchFamily="18" charset="0"/>
                <a:cs typeface="Times New Roman" panose="02020603050405020304" pitchFamily="18" charset="0"/>
              </a:rPr>
              <a:t>- </a:t>
            </a:r>
            <a:r>
              <a:rPr lang="en-US" sz="2800" dirty="0" err="1">
                <a:solidFill>
                  <a:schemeClr val="accent5"/>
                </a:solidFill>
                <a:latin typeface="Times New Roman" panose="02020603050405020304" pitchFamily="18" charset="0"/>
                <a:cs typeface="Times New Roman" panose="02020603050405020304" pitchFamily="18" charset="0"/>
              </a:rPr>
              <a:t>Cơ</a:t>
            </a:r>
            <a:r>
              <a:rPr lang="en-US" sz="2800" dirty="0">
                <a:solidFill>
                  <a:schemeClr val="accent5"/>
                </a:solidFill>
                <a:latin typeface="Times New Roman" panose="02020603050405020304" pitchFamily="18" charset="0"/>
                <a:cs typeface="Times New Roman" panose="02020603050405020304" pitchFamily="18" charset="0"/>
              </a:rPr>
              <a:t> </a:t>
            </a:r>
            <a:r>
              <a:rPr lang="en-US" sz="2800" dirty="0" err="1">
                <a:solidFill>
                  <a:schemeClr val="accent5"/>
                </a:solidFill>
                <a:latin typeface="Times New Roman" panose="02020603050405020304" pitchFamily="18" charset="0"/>
                <a:cs typeface="Times New Roman" panose="02020603050405020304" pitchFamily="18" charset="0"/>
              </a:rPr>
              <a:t>sở</a:t>
            </a:r>
            <a:r>
              <a:rPr lang="en-US" sz="2800" dirty="0">
                <a:solidFill>
                  <a:schemeClr val="accent5"/>
                </a:solidFill>
                <a:latin typeface="Times New Roman" panose="02020603050405020304" pitchFamily="18" charset="0"/>
                <a:cs typeface="Times New Roman" panose="02020603050405020304" pitchFamily="18" charset="0"/>
              </a:rPr>
              <a:t> </a:t>
            </a:r>
            <a:r>
              <a:rPr lang="en-US" sz="2800" dirty="0" err="1">
                <a:solidFill>
                  <a:schemeClr val="accent5"/>
                </a:solidFill>
                <a:latin typeface="Times New Roman" panose="02020603050405020304" pitchFamily="18" charset="0"/>
                <a:cs typeface="Times New Roman" panose="02020603050405020304" pitchFamily="18" charset="0"/>
              </a:rPr>
              <a:t>tạo</a:t>
            </a:r>
            <a:r>
              <a:rPr lang="en-US" sz="2800" dirty="0">
                <a:solidFill>
                  <a:schemeClr val="accent5"/>
                </a:solidFill>
                <a:latin typeface="Times New Roman" panose="02020603050405020304" pitchFamily="18" charset="0"/>
                <a:cs typeface="Times New Roman" panose="02020603050405020304" pitchFamily="18" charset="0"/>
              </a:rPr>
              <a:t> </a:t>
            </a:r>
            <a:r>
              <a:rPr lang="en-US" sz="2800" dirty="0" err="1">
                <a:solidFill>
                  <a:schemeClr val="accent5"/>
                </a:solidFill>
                <a:latin typeface="Times New Roman" panose="02020603050405020304" pitchFamily="18" charset="0"/>
                <a:cs typeface="Times New Roman" panose="02020603050405020304" pitchFamily="18" charset="0"/>
              </a:rPr>
              <a:t>nên</a:t>
            </a:r>
            <a:r>
              <a:rPr lang="en-US" sz="2800" dirty="0">
                <a:solidFill>
                  <a:schemeClr val="accent5"/>
                </a:solidFill>
                <a:latin typeface="Times New Roman" panose="02020603050405020304" pitchFamily="18" charset="0"/>
                <a:cs typeface="Times New Roman" panose="02020603050405020304" pitchFamily="18" charset="0"/>
              </a:rPr>
              <a:t> </a:t>
            </a:r>
            <a:r>
              <a:rPr lang="en-US" sz="2800" dirty="0" err="1">
                <a:solidFill>
                  <a:schemeClr val="accent5"/>
                </a:solidFill>
                <a:latin typeface="Times New Roman" panose="02020603050405020304" pitchFamily="18" charset="0"/>
                <a:cs typeface="Times New Roman" panose="02020603050405020304" pitchFamily="18" charset="0"/>
              </a:rPr>
              <a:t>tình</a:t>
            </a:r>
            <a:r>
              <a:rPr lang="en-US" sz="2800" dirty="0">
                <a:solidFill>
                  <a:schemeClr val="accent5"/>
                </a:solidFill>
                <a:latin typeface="Times New Roman" panose="02020603050405020304" pitchFamily="18" charset="0"/>
                <a:cs typeface="Times New Roman" panose="02020603050405020304" pitchFamily="18" charset="0"/>
              </a:rPr>
              <a:t> </a:t>
            </a:r>
            <a:r>
              <a:rPr lang="en-US" sz="2800" dirty="0" err="1">
                <a:solidFill>
                  <a:schemeClr val="accent5"/>
                </a:solidFill>
                <a:latin typeface="Times New Roman" panose="02020603050405020304" pitchFamily="18" charset="0"/>
                <a:cs typeface="Times New Roman" panose="02020603050405020304" pitchFamily="18" charset="0"/>
              </a:rPr>
              <a:t>đồng</a:t>
            </a:r>
            <a:r>
              <a:rPr lang="en-US" sz="2800" dirty="0">
                <a:solidFill>
                  <a:schemeClr val="accent5"/>
                </a:solidFill>
                <a:latin typeface="Times New Roman" panose="02020603050405020304" pitchFamily="18" charset="0"/>
                <a:cs typeface="Times New Roman" panose="02020603050405020304" pitchFamily="18" charset="0"/>
              </a:rPr>
              <a:t> </a:t>
            </a:r>
            <a:r>
              <a:rPr lang="en-US" sz="2800" dirty="0" err="1">
                <a:solidFill>
                  <a:schemeClr val="accent5"/>
                </a:solidFill>
                <a:latin typeface="Times New Roman" panose="02020603050405020304" pitchFamily="18" charset="0"/>
                <a:cs typeface="Times New Roman" panose="02020603050405020304" pitchFamily="18" charset="0"/>
              </a:rPr>
              <a:t>chí</a:t>
            </a:r>
            <a:r>
              <a:rPr lang="en-US" sz="2800" dirty="0">
                <a:solidFill>
                  <a:schemeClr val="accent5"/>
                </a:solidFill>
                <a:latin typeface="Times New Roman" panose="02020603050405020304" pitchFamily="18" charset="0"/>
                <a:cs typeface="Times New Roman" panose="02020603050405020304" pitchFamily="18" charset="0"/>
              </a:rPr>
              <a:t>.</a:t>
            </a:r>
          </a:p>
          <a:p>
            <a:pPr lvl="0"/>
            <a:r>
              <a:rPr lang="en-US" sz="2800" dirty="0">
                <a:solidFill>
                  <a:schemeClr val="accent5"/>
                </a:solidFill>
                <a:latin typeface="Times New Roman" panose="02020603050405020304" pitchFamily="18" charset="0"/>
                <a:cs typeface="Times New Roman" panose="02020603050405020304" pitchFamily="18" charset="0"/>
              </a:rPr>
              <a:t>- </a:t>
            </a:r>
            <a:r>
              <a:rPr lang="en-US" sz="2800" dirty="0" err="1">
                <a:solidFill>
                  <a:schemeClr val="accent5"/>
                </a:solidFill>
                <a:latin typeface="Times New Roman" panose="02020603050405020304" pitchFamily="18" charset="0"/>
                <a:cs typeface="Times New Roman" panose="02020603050405020304" pitchFamily="18" charset="0"/>
              </a:rPr>
              <a:t>Những</a:t>
            </a:r>
            <a:r>
              <a:rPr lang="en-US" sz="2800" dirty="0">
                <a:solidFill>
                  <a:schemeClr val="accent5"/>
                </a:solidFill>
                <a:latin typeface="Times New Roman" panose="02020603050405020304" pitchFamily="18" charset="0"/>
                <a:cs typeface="Times New Roman" panose="02020603050405020304" pitchFamily="18" charset="0"/>
              </a:rPr>
              <a:t> </a:t>
            </a:r>
            <a:r>
              <a:rPr lang="en-US" sz="2800" dirty="0" err="1">
                <a:solidFill>
                  <a:schemeClr val="accent5"/>
                </a:solidFill>
                <a:latin typeface="Times New Roman" panose="02020603050405020304" pitchFamily="18" charset="0"/>
                <a:cs typeface="Times New Roman" panose="02020603050405020304" pitchFamily="18" charset="0"/>
              </a:rPr>
              <a:t>biểu</a:t>
            </a:r>
            <a:r>
              <a:rPr lang="en-US" sz="2800" dirty="0">
                <a:solidFill>
                  <a:schemeClr val="accent5"/>
                </a:solidFill>
                <a:latin typeface="Times New Roman" panose="02020603050405020304" pitchFamily="18" charset="0"/>
                <a:cs typeface="Times New Roman" panose="02020603050405020304" pitchFamily="18" charset="0"/>
              </a:rPr>
              <a:t> </a:t>
            </a:r>
            <a:r>
              <a:rPr lang="en-US" sz="2800" dirty="0" err="1">
                <a:solidFill>
                  <a:schemeClr val="accent5"/>
                </a:solidFill>
                <a:latin typeface="Times New Roman" panose="02020603050405020304" pitchFamily="18" charset="0"/>
                <a:cs typeface="Times New Roman" panose="02020603050405020304" pitchFamily="18" charset="0"/>
              </a:rPr>
              <a:t>hiện</a:t>
            </a:r>
            <a:r>
              <a:rPr lang="en-US" sz="2800" dirty="0">
                <a:solidFill>
                  <a:schemeClr val="accent5"/>
                </a:solidFill>
                <a:latin typeface="Times New Roman" panose="02020603050405020304" pitchFamily="18" charset="0"/>
                <a:cs typeface="Times New Roman" panose="02020603050405020304" pitchFamily="18" charset="0"/>
              </a:rPr>
              <a:t> </a:t>
            </a:r>
            <a:r>
              <a:rPr lang="en-US" sz="2800" dirty="0" err="1">
                <a:solidFill>
                  <a:schemeClr val="accent5"/>
                </a:solidFill>
                <a:latin typeface="Times New Roman" panose="02020603050405020304" pitchFamily="18" charset="0"/>
                <a:cs typeface="Times New Roman" panose="02020603050405020304" pitchFamily="18" charset="0"/>
              </a:rPr>
              <a:t>của</a:t>
            </a:r>
            <a:r>
              <a:rPr lang="en-US" sz="2800" dirty="0">
                <a:solidFill>
                  <a:schemeClr val="accent5"/>
                </a:solidFill>
                <a:latin typeface="Times New Roman" panose="02020603050405020304" pitchFamily="18" charset="0"/>
                <a:cs typeface="Times New Roman" panose="02020603050405020304" pitchFamily="18" charset="0"/>
              </a:rPr>
              <a:t> </a:t>
            </a:r>
            <a:r>
              <a:rPr lang="en-US" sz="2800" dirty="0" err="1">
                <a:solidFill>
                  <a:schemeClr val="accent5"/>
                </a:solidFill>
                <a:latin typeface="Times New Roman" panose="02020603050405020304" pitchFamily="18" charset="0"/>
                <a:cs typeface="Times New Roman" panose="02020603050405020304" pitchFamily="18" charset="0"/>
              </a:rPr>
              <a:t>tình</a:t>
            </a:r>
            <a:r>
              <a:rPr lang="en-US" sz="2800" dirty="0">
                <a:solidFill>
                  <a:schemeClr val="accent5"/>
                </a:solidFill>
                <a:latin typeface="Times New Roman" panose="02020603050405020304" pitchFamily="18" charset="0"/>
                <a:cs typeface="Times New Roman" panose="02020603050405020304" pitchFamily="18" charset="0"/>
              </a:rPr>
              <a:t> </a:t>
            </a:r>
            <a:r>
              <a:rPr lang="en-US" sz="2800" dirty="0" err="1">
                <a:solidFill>
                  <a:schemeClr val="accent5"/>
                </a:solidFill>
                <a:latin typeface="Times New Roman" panose="02020603050405020304" pitchFamily="18" charset="0"/>
                <a:cs typeface="Times New Roman" panose="02020603050405020304" pitchFamily="18" charset="0"/>
              </a:rPr>
              <a:t>đồng</a:t>
            </a:r>
            <a:r>
              <a:rPr lang="en-US" sz="2800" dirty="0">
                <a:solidFill>
                  <a:schemeClr val="accent5"/>
                </a:solidFill>
                <a:latin typeface="Times New Roman" panose="02020603050405020304" pitchFamily="18" charset="0"/>
                <a:cs typeface="Times New Roman" panose="02020603050405020304" pitchFamily="18" charset="0"/>
              </a:rPr>
              <a:t> </a:t>
            </a:r>
            <a:r>
              <a:rPr lang="en-US" sz="2800" dirty="0" err="1">
                <a:solidFill>
                  <a:schemeClr val="accent5"/>
                </a:solidFill>
                <a:latin typeface="Times New Roman" panose="02020603050405020304" pitchFamily="18" charset="0"/>
                <a:cs typeface="Times New Roman" panose="02020603050405020304" pitchFamily="18" charset="0"/>
              </a:rPr>
              <a:t>chí</a:t>
            </a:r>
            <a:r>
              <a:rPr lang="en-US" sz="2800" dirty="0">
                <a:solidFill>
                  <a:schemeClr val="accent5"/>
                </a:solidFill>
                <a:latin typeface="Times New Roman" panose="02020603050405020304" pitchFamily="18" charset="0"/>
                <a:cs typeface="Times New Roman" panose="02020603050405020304" pitchFamily="18" charset="0"/>
              </a:rPr>
              <a:t>.</a:t>
            </a:r>
          </a:p>
          <a:p>
            <a:pPr lvl="0"/>
            <a:r>
              <a:rPr lang="en-US" sz="2800" dirty="0">
                <a:solidFill>
                  <a:schemeClr val="accent5"/>
                </a:solidFill>
                <a:latin typeface="Times New Roman" panose="02020603050405020304" pitchFamily="18" charset="0"/>
                <a:cs typeface="Times New Roman" panose="02020603050405020304" pitchFamily="18" charset="0"/>
              </a:rPr>
              <a:t>- </a:t>
            </a:r>
            <a:r>
              <a:rPr lang="en-US" sz="2800" dirty="0" err="1">
                <a:solidFill>
                  <a:schemeClr val="accent5"/>
                </a:solidFill>
                <a:latin typeface="Times New Roman" panose="02020603050405020304" pitchFamily="18" charset="0"/>
                <a:cs typeface="Times New Roman" panose="02020603050405020304" pitchFamily="18" charset="0"/>
              </a:rPr>
              <a:t>Hình</a:t>
            </a:r>
            <a:r>
              <a:rPr lang="en-US" sz="2800" dirty="0">
                <a:solidFill>
                  <a:schemeClr val="accent5"/>
                </a:solidFill>
                <a:latin typeface="Times New Roman" panose="02020603050405020304" pitchFamily="18" charset="0"/>
                <a:cs typeface="Times New Roman" panose="02020603050405020304" pitchFamily="18" charset="0"/>
              </a:rPr>
              <a:t> </a:t>
            </a:r>
            <a:r>
              <a:rPr lang="en-US" sz="2800" dirty="0" err="1">
                <a:solidFill>
                  <a:schemeClr val="accent5"/>
                </a:solidFill>
                <a:latin typeface="Times New Roman" panose="02020603050405020304" pitchFamily="18" charset="0"/>
                <a:cs typeface="Times New Roman" panose="02020603050405020304" pitchFamily="18" charset="0"/>
              </a:rPr>
              <a:t>ảnh</a:t>
            </a:r>
            <a:r>
              <a:rPr lang="en-US" sz="2800" dirty="0">
                <a:solidFill>
                  <a:schemeClr val="accent5"/>
                </a:solidFill>
                <a:latin typeface="Times New Roman" panose="02020603050405020304" pitchFamily="18" charset="0"/>
                <a:cs typeface="Times New Roman" panose="02020603050405020304" pitchFamily="18" charset="0"/>
              </a:rPr>
              <a:t> </a:t>
            </a:r>
            <a:r>
              <a:rPr lang="en-US" sz="2800" dirty="0" err="1">
                <a:solidFill>
                  <a:schemeClr val="accent5"/>
                </a:solidFill>
                <a:latin typeface="Times New Roman" panose="02020603050405020304" pitchFamily="18" charset="0"/>
                <a:cs typeface="Times New Roman" panose="02020603050405020304" pitchFamily="18" charset="0"/>
              </a:rPr>
              <a:t>người</a:t>
            </a:r>
            <a:r>
              <a:rPr lang="en-US" sz="2800" dirty="0">
                <a:solidFill>
                  <a:schemeClr val="accent5"/>
                </a:solidFill>
                <a:latin typeface="Times New Roman" panose="02020603050405020304" pitchFamily="18" charset="0"/>
                <a:cs typeface="Times New Roman" panose="02020603050405020304" pitchFamily="18" charset="0"/>
              </a:rPr>
              <a:t> </a:t>
            </a:r>
            <a:r>
              <a:rPr lang="en-US" sz="2800" dirty="0" err="1">
                <a:solidFill>
                  <a:schemeClr val="accent5"/>
                </a:solidFill>
                <a:latin typeface="Times New Roman" panose="02020603050405020304" pitchFamily="18" charset="0"/>
                <a:cs typeface="Times New Roman" panose="02020603050405020304" pitchFamily="18" charset="0"/>
              </a:rPr>
              <a:t>lính</a:t>
            </a:r>
            <a:r>
              <a:rPr lang="en-US" sz="2800" dirty="0">
                <a:solidFill>
                  <a:schemeClr val="accent5"/>
                </a:solidFill>
                <a:latin typeface="Times New Roman" panose="02020603050405020304" pitchFamily="18" charset="0"/>
                <a:cs typeface="Times New Roman" panose="02020603050405020304" pitchFamily="18" charset="0"/>
              </a:rPr>
              <a:t> </a:t>
            </a:r>
            <a:r>
              <a:rPr lang="en-US" sz="2800" dirty="0" err="1">
                <a:solidFill>
                  <a:schemeClr val="accent5"/>
                </a:solidFill>
                <a:latin typeface="Times New Roman" panose="02020603050405020304" pitchFamily="18" charset="0"/>
                <a:cs typeface="Times New Roman" panose="02020603050405020304" pitchFamily="18" charset="0"/>
              </a:rPr>
              <a:t>trong</a:t>
            </a:r>
            <a:r>
              <a:rPr lang="en-US" sz="2800" dirty="0">
                <a:solidFill>
                  <a:schemeClr val="accent5"/>
                </a:solidFill>
                <a:latin typeface="Times New Roman" panose="02020603050405020304" pitchFamily="18" charset="0"/>
                <a:cs typeface="Times New Roman" panose="02020603050405020304" pitchFamily="18" charset="0"/>
              </a:rPr>
              <a:t> </a:t>
            </a:r>
            <a:r>
              <a:rPr lang="en-US" sz="2800" dirty="0" err="1">
                <a:solidFill>
                  <a:schemeClr val="accent5"/>
                </a:solidFill>
                <a:latin typeface="Times New Roman" panose="02020603050405020304" pitchFamily="18" charset="0"/>
                <a:cs typeface="Times New Roman" panose="02020603050405020304" pitchFamily="18" charset="0"/>
              </a:rPr>
              <a:t>bài</a:t>
            </a:r>
            <a:r>
              <a:rPr lang="en-US" sz="2800" dirty="0">
                <a:solidFill>
                  <a:schemeClr val="accent5"/>
                </a:solidFill>
                <a:latin typeface="Times New Roman" panose="02020603050405020304" pitchFamily="18" charset="0"/>
                <a:cs typeface="Times New Roman" panose="02020603050405020304" pitchFamily="18" charset="0"/>
              </a:rPr>
              <a:t> </a:t>
            </a:r>
            <a:r>
              <a:rPr lang="en-US" sz="2800" dirty="0" err="1">
                <a:solidFill>
                  <a:schemeClr val="accent5"/>
                </a:solidFill>
                <a:latin typeface="Times New Roman" panose="02020603050405020304" pitchFamily="18" charset="0"/>
                <a:cs typeface="Times New Roman" panose="02020603050405020304" pitchFamily="18" charset="0"/>
              </a:rPr>
              <a:t>thơ</a:t>
            </a:r>
            <a:r>
              <a:rPr lang="en-US" sz="2800" dirty="0">
                <a:solidFill>
                  <a:schemeClr val="accent5"/>
                </a:solidFill>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r>
              <a:rPr lang="en-US" sz="2800" b="1" dirty="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a:p>
            <a:pPr marL="457200" indent="-457200" algn="ctr">
              <a:buFont typeface="Wingdings" panose="05000000000000000000" pitchFamily="2" charset="2"/>
              <a:buChar char="@"/>
              <a:defRPr/>
            </a:pPr>
            <a:endParaRPr lang="en-US" altLang="en-US" sz="2800" b="1" u="sng" dirty="0">
              <a:solidFill>
                <a:srgbClr val="FF0000"/>
              </a:solidFill>
              <a:latin typeface="Times New Roman" panose="02020603050405020304" pitchFamily="18" charset="0"/>
              <a:cs typeface="Times New Roman" panose="02020603050405020304" pitchFamily="18" charset="0"/>
            </a:endParaRPr>
          </a:p>
        </p:txBody>
      </p:sp>
      <p:pic>
        <p:nvPicPr>
          <p:cNvPr id="9" name="Picture 3" descr="book"/>
          <p:cNvPicPr>
            <a:picLocks noChangeAspect="1" noChangeArrowheads="1" noCrop="1"/>
          </p:cNvPicPr>
          <p:nvPr/>
        </p:nvPicPr>
        <p:blipFill>
          <a:blip r:embed="rId2">
            <a:lum bright="30000"/>
            <a:extLst>
              <a:ext uri="{28A0092B-C50C-407E-A947-70E740481C1C}">
                <a14:useLocalDpi xmlns:a14="http://schemas.microsoft.com/office/drawing/2010/main" val="0"/>
              </a:ext>
            </a:extLst>
          </a:blip>
          <a:srcRect/>
          <a:stretch>
            <a:fillRect/>
          </a:stretch>
        </p:blipFill>
        <p:spPr bwMode="auto">
          <a:xfrm>
            <a:off x="4217962" y="4970157"/>
            <a:ext cx="4918364" cy="1648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0" y="0"/>
            <a:ext cx="12192000" cy="886691"/>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a:solidFill>
                  <a:schemeClr val="bg1"/>
                </a:solidFill>
                <a:latin typeface="Times New Roman" panose="02020603050405020304" pitchFamily="18" charset="0"/>
                <a:cs typeface="Times New Roman" panose="02020603050405020304" pitchFamily="18" charset="0"/>
              </a:rPr>
              <a:t>Tiết</a:t>
            </a:r>
            <a:r>
              <a:rPr lang="en-US" sz="2800" b="1" dirty="0">
                <a:solidFill>
                  <a:schemeClr val="bg1"/>
                </a:solidFill>
                <a:latin typeface="Times New Roman" panose="02020603050405020304" pitchFamily="18" charset="0"/>
                <a:cs typeface="Times New Roman" panose="02020603050405020304" pitchFamily="18" charset="0"/>
              </a:rPr>
              <a:t>: 35, 36         ÔN TẬP TRUYỆN TRUNG ĐẠI VIỆT NAM                     </a:t>
            </a:r>
          </a:p>
        </p:txBody>
      </p:sp>
    </p:spTree>
    <p:extLst>
      <p:ext uri="{BB962C8B-B14F-4D97-AF65-F5344CB8AC3E}">
        <p14:creationId xmlns:p14="http://schemas.microsoft.com/office/powerpoint/2010/main" val="3878388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886691"/>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a:solidFill>
                  <a:schemeClr val="bg1"/>
                </a:solidFill>
                <a:latin typeface="Times New Roman" panose="02020603050405020304" pitchFamily="18" charset="0"/>
                <a:cs typeface="Times New Roman" panose="02020603050405020304" pitchFamily="18" charset="0"/>
              </a:rPr>
              <a:t>Tiết</a:t>
            </a:r>
            <a:r>
              <a:rPr lang="en-US" sz="2800" b="1" dirty="0">
                <a:solidFill>
                  <a:schemeClr val="bg1"/>
                </a:solidFill>
                <a:latin typeface="Times New Roman" panose="02020603050405020304" pitchFamily="18" charset="0"/>
                <a:cs typeface="Times New Roman" panose="02020603050405020304" pitchFamily="18" charset="0"/>
              </a:rPr>
              <a:t>: 38-40        ÔN TẬP TRUYỆN TRUNG ĐẠI VIỆT NAM                     </a:t>
            </a:r>
          </a:p>
        </p:txBody>
      </p:sp>
      <p:sp>
        <p:nvSpPr>
          <p:cNvPr id="3" name="Rectangle 2"/>
          <p:cNvSpPr/>
          <p:nvPr/>
        </p:nvSpPr>
        <p:spPr>
          <a:xfrm>
            <a:off x="531656" y="1025236"/>
            <a:ext cx="5564344" cy="461665"/>
          </a:xfrm>
          <a:prstGeom prst="rect">
            <a:avLst/>
          </a:prstGeom>
        </p:spPr>
        <p:txBody>
          <a:bodyPr wrap="none">
            <a:spAutoFit/>
          </a:bodyPr>
          <a:lstStyle/>
          <a:p>
            <a:r>
              <a:rPr lang="en-US" sz="2400" b="1" dirty="0" err="1">
                <a:solidFill>
                  <a:srgbClr val="FF0000"/>
                </a:solidFill>
                <a:latin typeface="Times New Roman" panose="02020603050405020304" pitchFamily="18" charset="0"/>
                <a:ea typeface="Times New Roman" panose="02020603050405020304" pitchFamily="18" charset="0"/>
              </a:rPr>
              <a:t>I.Bảng</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thống</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kê</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các</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tác</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phẩm</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trung</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đại</a:t>
            </a:r>
            <a:r>
              <a:rPr lang="en-US" sz="2400" b="1" dirty="0">
                <a:solidFill>
                  <a:srgbClr val="FF0000"/>
                </a:solidFill>
                <a:latin typeface="Times New Roman" panose="02020603050405020304" pitchFamily="18" charset="0"/>
                <a:ea typeface="Times New Roman" panose="02020603050405020304" pitchFamily="18" charset="0"/>
              </a:rPr>
              <a:t>: </a:t>
            </a:r>
            <a:endParaRPr lang="en-US" sz="2400" dirty="0">
              <a:solidFill>
                <a:srgbClr val="FF0000"/>
              </a:solidFill>
            </a:endParaRPr>
          </a:p>
        </p:txBody>
      </p:sp>
      <p:graphicFrame>
        <p:nvGraphicFramePr>
          <p:cNvPr id="4" name="Group 3"/>
          <p:cNvGraphicFramePr>
            <a:graphicFrameLocks/>
          </p:cNvGraphicFramePr>
          <p:nvPr>
            <p:extLst>
              <p:ext uri="{D42A27DB-BD31-4B8C-83A1-F6EECF244321}">
                <p14:modId xmlns:p14="http://schemas.microsoft.com/office/powerpoint/2010/main" val="896070722"/>
              </p:ext>
            </p:extLst>
          </p:nvPr>
        </p:nvGraphicFramePr>
        <p:xfrm>
          <a:off x="531656" y="1625447"/>
          <a:ext cx="10967618" cy="5076568"/>
        </p:xfrm>
        <a:graphic>
          <a:graphicData uri="http://schemas.openxmlformats.org/drawingml/2006/table">
            <a:tbl>
              <a:tblPr/>
              <a:tblGrid>
                <a:gridCol w="750216">
                  <a:extLst>
                    <a:ext uri="{9D8B030D-6E8A-4147-A177-3AD203B41FA5}">
                      <a16:colId xmlns:a16="http://schemas.microsoft.com/office/drawing/2014/main" val="20000"/>
                    </a:ext>
                  </a:extLst>
                </a:gridCol>
                <a:gridCol w="1717499">
                  <a:extLst>
                    <a:ext uri="{9D8B030D-6E8A-4147-A177-3AD203B41FA5}">
                      <a16:colId xmlns:a16="http://schemas.microsoft.com/office/drawing/2014/main" val="20001"/>
                    </a:ext>
                  </a:extLst>
                </a:gridCol>
                <a:gridCol w="1188158">
                  <a:extLst>
                    <a:ext uri="{9D8B030D-6E8A-4147-A177-3AD203B41FA5}">
                      <a16:colId xmlns:a16="http://schemas.microsoft.com/office/drawing/2014/main" val="20002"/>
                    </a:ext>
                  </a:extLst>
                </a:gridCol>
                <a:gridCol w="4112856">
                  <a:extLst>
                    <a:ext uri="{9D8B030D-6E8A-4147-A177-3AD203B41FA5}">
                      <a16:colId xmlns:a16="http://schemas.microsoft.com/office/drawing/2014/main" val="20003"/>
                    </a:ext>
                  </a:extLst>
                </a:gridCol>
                <a:gridCol w="3198889">
                  <a:extLst>
                    <a:ext uri="{9D8B030D-6E8A-4147-A177-3AD203B41FA5}">
                      <a16:colId xmlns:a16="http://schemas.microsoft.com/office/drawing/2014/main" val="20004"/>
                    </a:ext>
                  </a:extLst>
                </a:gridCol>
              </a:tblGrid>
              <a:tr h="77111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Stt</a:t>
                      </a:r>
                      <a:endParaRPr kumimoji="0" lang="en-US" sz="2400" b="0" i="0" u="none" strike="noStrike" cap="none" normalizeH="0" baseline="0" dirty="0">
                        <a:ln>
                          <a:noFill/>
                        </a:ln>
                        <a:solidFill>
                          <a:schemeClr val="tx1"/>
                        </a:solidFill>
                        <a:effectLst/>
                        <a:latin typeface="Times New Roman" pitchFamily="18" charset="0"/>
                      </a:endParaRPr>
                    </a:p>
                  </a:txBody>
                  <a:tcPr marT="45715" marB="45715"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Tác</a:t>
                      </a:r>
                      <a:r>
                        <a:rPr kumimoji="0" lang="en-US" sz="2400" b="1"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giả</a:t>
                      </a:r>
                      <a:endParaRPr kumimoji="0" lang="en-US" sz="2400" b="0" i="0" u="none" strike="noStrike" cap="none" normalizeH="0" baseline="0" dirty="0">
                        <a:ln>
                          <a:noFill/>
                        </a:ln>
                        <a:solidFill>
                          <a:schemeClr val="tx1"/>
                        </a:solidFill>
                        <a:effectLst/>
                        <a:latin typeface="Times New Roman" pitchFamily="18" charset="0"/>
                      </a:endParaRPr>
                    </a:p>
                  </a:txBody>
                  <a:tcPr marT="45715" marB="45715"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Tác</a:t>
                      </a:r>
                      <a:r>
                        <a:rPr kumimoji="0" lang="en-US" sz="2400" b="1"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phẩm</a:t>
                      </a:r>
                      <a:endParaRPr kumimoji="0" lang="en-US" sz="2400" b="0" i="0" u="none" strike="noStrike" cap="none" normalizeH="0" baseline="0" dirty="0">
                        <a:ln>
                          <a:noFill/>
                        </a:ln>
                        <a:solidFill>
                          <a:schemeClr val="tx1"/>
                        </a:solidFill>
                        <a:effectLst/>
                        <a:latin typeface="Times New Roman" pitchFamily="18" charset="0"/>
                      </a:endParaRPr>
                    </a:p>
                  </a:txBody>
                  <a:tcPr marT="45715" marB="45715"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Giá</a:t>
                      </a:r>
                      <a:r>
                        <a:rPr kumimoji="0" lang="en-US" sz="2400" b="1"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trị</a:t>
                      </a:r>
                      <a:r>
                        <a:rPr kumimoji="0" lang="en-US" sz="2400" b="1"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nội</a:t>
                      </a:r>
                      <a:r>
                        <a:rPr kumimoji="0" lang="en-US" sz="2400" b="1" i="0" u="none" strike="noStrike" cap="none" normalizeH="0" baseline="0" dirty="0">
                          <a:ln>
                            <a:noFill/>
                          </a:ln>
                          <a:solidFill>
                            <a:schemeClr val="tx1"/>
                          </a:solidFill>
                          <a:effectLst/>
                          <a:latin typeface="Times New Roman" pitchFamily="18" charset="0"/>
                          <a:cs typeface="Times New Roman" pitchFamily="18" charset="0"/>
                        </a:rPr>
                        <a:t> dung</a:t>
                      </a:r>
                      <a:endParaRPr kumimoji="0" lang="en-US" sz="2400" b="0" i="0" u="none" strike="noStrike" cap="none" normalizeH="0" baseline="0" dirty="0">
                        <a:ln>
                          <a:noFill/>
                        </a:ln>
                        <a:solidFill>
                          <a:schemeClr val="tx1"/>
                        </a:solidFill>
                        <a:effectLst/>
                        <a:latin typeface="Times New Roman" pitchFamily="18" charset="0"/>
                      </a:endParaRPr>
                    </a:p>
                  </a:txBody>
                  <a:tcPr marT="45715" marB="45715"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Giá</a:t>
                      </a:r>
                      <a:r>
                        <a:rPr kumimoji="0" lang="en-US" sz="2400" b="1"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trị</a:t>
                      </a:r>
                      <a:r>
                        <a:rPr kumimoji="0" lang="en-US" sz="2400" b="1"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nghệ</a:t>
                      </a:r>
                      <a:r>
                        <a:rPr kumimoji="0" lang="en-US" sz="2400" b="1"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thuật</a:t>
                      </a:r>
                      <a:endParaRPr kumimoji="0" lang="en-US" sz="2400" b="0" i="0" u="none" strike="noStrike" cap="none" normalizeH="0" baseline="0" dirty="0">
                        <a:ln>
                          <a:noFill/>
                        </a:ln>
                        <a:solidFill>
                          <a:schemeClr val="tx1"/>
                        </a:solidFill>
                        <a:effectLst/>
                        <a:latin typeface="Times New Roman" pitchFamily="18" charset="0"/>
                      </a:endParaRPr>
                    </a:p>
                  </a:txBody>
                  <a:tcPr marT="45715" marB="45715"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25361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rPr>
                        <a:t>2</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txBody>
                  <a:tcPr marT="45715" marB="45715"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err="1">
                          <a:ln>
                            <a:noFill/>
                          </a:ln>
                          <a:solidFill>
                            <a:schemeClr val="tx1"/>
                          </a:solidFill>
                          <a:effectLst/>
                          <a:latin typeface="Times New Roman" pitchFamily="18" charset="0"/>
                        </a:rPr>
                        <a:t>Hoàng</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Lê</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nhất</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thống</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chí</a:t>
                      </a:r>
                      <a:endParaRPr kumimoji="0" lang="en-US" sz="2400" b="0" i="0" u="none" strike="noStrike" cap="none" normalizeH="0" baseline="0" dirty="0">
                        <a:ln>
                          <a:noFill/>
                        </a:ln>
                        <a:solidFill>
                          <a:schemeClr val="tx1"/>
                        </a:solidFill>
                        <a:effectLst/>
                        <a:latin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rPr>
                        <a:t>(</a:t>
                      </a:r>
                      <a:r>
                        <a:rPr kumimoji="0" lang="en-US" sz="2400" b="0" i="0" u="none" strike="noStrike" cap="none" normalizeH="0" baseline="0" dirty="0" err="1">
                          <a:ln>
                            <a:noFill/>
                          </a:ln>
                          <a:solidFill>
                            <a:schemeClr val="tx1"/>
                          </a:solidFill>
                          <a:effectLst/>
                          <a:latin typeface="Times New Roman" pitchFamily="18" charset="0"/>
                        </a:rPr>
                        <a:t>Hồi</a:t>
                      </a:r>
                      <a:r>
                        <a:rPr kumimoji="0" lang="en-US" sz="2400" b="0" i="0" u="none" strike="noStrike" cap="none" normalizeH="0" baseline="0" dirty="0">
                          <a:ln>
                            <a:noFill/>
                          </a:ln>
                          <a:solidFill>
                            <a:schemeClr val="tx1"/>
                          </a:solidFill>
                          <a:effectLst/>
                          <a:latin typeface="Times New Roman" pitchFamily="18" charset="0"/>
                        </a:rPr>
                        <a:t> 14)</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txBody>
                  <a:tcPr marT="45715" marB="45715"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err="1">
                          <a:ln>
                            <a:noFill/>
                          </a:ln>
                          <a:solidFill>
                            <a:schemeClr val="tx1"/>
                          </a:solidFill>
                          <a:effectLst/>
                          <a:latin typeface="Times New Roman" pitchFamily="18" charset="0"/>
                        </a:rPr>
                        <a:t>Ngô</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gia</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văn</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phái</a:t>
                      </a:r>
                      <a:endParaRPr kumimoji="0" lang="en-US" sz="2400" b="0" i="0" u="none" strike="noStrike" cap="none" normalizeH="0" baseline="0" dirty="0">
                        <a:ln>
                          <a:noFill/>
                        </a:ln>
                        <a:solidFill>
                          <a:schemeClr val="tx1"/>
                        </a:solidFill>
                        <a:effectLst/>
                        <a:latin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txBody>
                  <a:tcPr marT="45715" marB="45715"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err="1">
                          <a:ln>
                            <a:noFill/>
                          </a:ln>
                          <a:solidFill>
                            <a:schemeClr val="tx1"/>
                          </a:solidFill>
                          <a:effectLst/>
                          <a:latin typeface="Times New Roman" pitchFamily="18" charset="0"/>
                        </a:rPr>
                        <a:t>Tái</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hiện</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hình</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ảnh</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người</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anh</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hùng</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dân</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tộc</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Nguyễn</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Huệ</a:t>
                      </a:r>
                      <a:r>
                        <a:rPr kumimoji="0" lang="en-US" sz="2400" b="0" i="0" u="none" strike="noStrike" cap="none" normalizeH="0" baseline="0" dirty="0">
                          <a:ln>
                            <a:noFill/>
                          </a:ln>
                          <a:solidFill>
                            <a:schemeClr val="tx1"/>
                          </a:solidFill>
                          <a:effectLst/>
                          <a:latin typeface="Times New Roman" pitchFamily="18" charset="0"/>
                        </a:rPr>
                        <a:t> qua </a:t>
                      </a:r>
                      <a:r>
                        <a:rPr kumimoji="0" lang="en-US" sz="2400" b="0" i="0" u="none" strike="noStrike" cap="none" normalizeH="0" baseline="0" dirty="0" err="1">
                          <a:ln>
                            <a:noFill/>
                          </a:ln>
                          <a:solidFill>
                            <a:schemeClr val="tx1"/>
                          </a:solidFill>
                          <a:effectLst/>
                          <a:latin typeface="Times New Roman" pitchFamily="18" charset="0"/>
                        </a:rPr>
                        <a:t>chiến</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công</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thần</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tốc</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đại</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phá</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quân</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Thanh</a:t>
                      </a:r>
                      <a:endParaRPr kumimoji="0" lang="en-US" sz="2400" b="0" i="0" u="none" strike="noStrike" cap="none" normalizeH="0" baseline="0" dirty="0">
                        <a:ln>
                          <a:noFill/>
                        </a:ln>
                        <a:solidFill>
                          <a:schemeClr val="tx1"/>
                        </a:solidFill>
                        <a:effectLst/>
                        <a:latin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sự</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thất</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bại</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thảm</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hại</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của</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quân</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tướng</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nhà</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Thanh</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và</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số</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phận</a:t>
                      </a:r>
                      <a:r>
                        <a:rPr kumimoji="0" lang="en-US" sz="2400" b="0" i="0" u="none" strike="noStrike" cap="none" normalizeH="0" baseline="0" dirty="0">
                          <a:ln>
                            <a:noFill/>
                          </a:ln>
                          <a:solidFill>
                            <a:schemeClr val="tx1"/>
                          </a:solidFill>
                          <a:effectLst/>
                          <a:latin typeface="Times New Roman" pitchFamily="18" charset="0"/>
                        </a:rPr>
                        <a:t> bi </a:t>
                      </a:r>
                      <a:r>
                        <a:rPr kumimoji="0" lang="en-US" sz="2400" b="0" i="0" u="none" strike="noStrike" cap="none" normalizeH="0" baseline="0" dirty="0" err="1">
                          <a:ln>
                            <a:noFill/>
                          </a:ln>
                          <a:solidFill>
                            <a:schemeClr val="tx1"/>
                          </a:solidFill>
                          <a:effectLst/>
                          <a:latin typeface="Times New Roman" pitchFamily="18" charset="0"/>
                        </a:rPr>
                        <a:t>đát</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của</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vua</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tôi</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Lê</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Chiêu</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Thống</a:t>
                      </a:r>
                      <a:r>
                        <a:rPr kumimoji="0" lang="en-US" sz="2400" b="0" i="0" u="none" strike="noStrike" cap="none" normalizeH="0" baseline="0" dirty="0">
                          <a:ln>
                            <a:noFill/>
                          </a:ln>
                          <a:solidFill>
                            <a:schemeClr val="tx1"/>
                          </a:solidFill>
                          <a:effectLst/>
                          <a:latin typeface="Times New Roman" pitchFamily="18" charset="0"/>
                        </a:rPr>
                        <a:t> </a:t>
                      </a:r>
                    </a:p>
                  </a:txBody>
                  <a:tcPr marT="45715" marB="45715"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Lựa</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chọn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trình</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tự</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kể</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theo</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diễn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biến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các</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sự</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kiện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lịch</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sử</a:t>
                      </a:r>
                      <a:br>
                        <a:rPr lang="en-US" sz="2400" kern="1200" dirty="0">
                          <a:solidFill>
                            <a:schemeClr val="tx1"/>
                          </a:solidFill>
                          <a:effectLst/>
                          <a:latin typeface="Times New Roman" panose="02020603050405020304" pitchFamily="18" charset="0"/>
                          <a:ea typeface="+mn-ea"/>
                          <a:cs typeface="Times New Roman" panose="02020603050405020304" pitchFamily="18" charset="0"/>
                        </a:rPr>
                      </a:b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Khắc</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họa</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các</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nhân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vật</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lịch</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sử</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a:t>
                      </a:r>
                      <a:br>
                        <a:rPr lang="en-US" sz="2400" kern="1200" dirty="0">
                          <a:solidFill>
                            <a:schemeClr val="tx1"/>
                          </a:solidFill>
                          <a:effectLst/>
                          <a:latin typeface="Times New Roman" panose="02020603050405020304" pitchFamily="18" charset="0"/>
                          <a:ea typeface="+mn-ea"/>
                          <a:cs typeface="Times New Roman" panose="02020603050405020304" pitchFamily="18" charset="0"/>
                        </a:rPr>
                      </a:b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Ngôn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ngữ</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kể</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tả</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chân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thật</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sinh</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động</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a:t>
                      </a:r>
                      <a:br>
                        <a:rPr lang="en-US" sz="2400" kern="1200" dirty="0">
                          <a:solidFill>
                            <a:schemeClr val="tx1"/>
                          </a:solidFill>
                          <a:effectLst/>
                          <a:latin typeface="Times New Roman" panose="02020603050405020304" pitchFamily="18" charset="0"/>
                          <a:ea typeface="+mn-ea"/>
                          <a:cs typeface="Times New Roman" panose="02020603050405020304" pitchFamily="18" charset="0"/>
                        </a:rPr>
                      </a:b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Giọng</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điệu</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trần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thuật</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thể</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hiện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thái</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độ</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của</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tác</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giả</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a:t>
                      </a:r>
                      <a:endPar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T="45715" marB="45715"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730744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886691"/>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a:solidFill>
                  <a:schemeClr val="bg1"/>
                </a:solidFill>
                <a:latin typeface="Times New Roman" panose="02020603050405020304" pitchFamily="18" charset="0"/>
                <a:cs typeface="Times New Roman" panose="02020603050405020304" pitchFamily="18" charset="0"/>
              </a:rPr>
              <a:t>Tiết</a:t>
            </a:r>
            <a:r>
              <a:rPr lang="en-US" sz="2800" b="1" dirty="0">
                <a:solidFill>
                  <a:schemeClr val="bg1"/>
                </a:solidFill>
                <a:latin typeface="Times New Roman" panose="02020603050405020304" pitchFamily="18" charset="0"/>
                <a:cs typeface="Times New Roman" panose="02020603050405020304" pitchFamily="18" charset="0"/>
              </a:rPr>
              <a:t>: 38-40         ÔN TẬP TRUYỆN TRUNG ĐẠI VIỆT NAM                     </a:t>
            </a:r>
          </a:p>
        </p:txBody>
      </p:sp>
      <p:sp>
        <p:nvSpPr>
          <p:cNvPr id="3" name="Rectangle 2"/>
          <p:cNvSpPr/>
          <p:nvPr/>
        </p:nvSpPr>
        <p:spPr>
          <a:xfrm>
            <a:off x="531656" y="1025236"/>
            <a:ext cx="5564344" cy="461665"/>
          </a:xfrm>
          <a:prstGeom prst="rect">
            <a:avLst/>
          </a:prstGeom>
        </p:spPr>
        <p:txBody>
          <a:bodyPr wrap="none">
            <a:spAutoFit/>
          </a:bodyPr>
          <a:lstStyle/>
          <a:p>
            <a:r>
              <a:rPr lang="en-US" sz="2400" b="1" dirty="0" err="1">
                <a:solidFill>
                  <a:srgbClr val="FF0000"/>
                </a:solidFill>
                <a:latin typeface="Times New Roman" panose="02020603050405020304" pitchFamily="18" charset="0"/>
                <a:ea typeface="Times New Roman" panose="02020603050405020304" pitchFamily="18" charset="0"/>
              </a:rPr>
              <a:t>I.Bảng</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thống</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kê</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các</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tác</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phẩm</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trung</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đại</a:t>
            </a:r>
            <a:r>
              <a:rPr lang="en-US" sz="2400" b="1" dirty="0">
                <a:solidFill>
                  <a:srgbClr val="FF0000"/>
                </a:solidFill>
                <a:latin typeface="Times New Roman" panose="02020603050405020304" pitchFamily="18" charset="0"/>
                <a:ea typeface="Times New Roman" panose="02020603050405020304" pitchFamily="18" charset="0"/>
              </a:rPr>
              <a:t>: </a:t>
            </a:r>
            <a:endParaRPr lang="en-US" sz="2400" dirty="0">
              <a:solidFill>
                <a:srgbClr val="FF0000"/>
              </a:solidFill>
            </a:endParaRPr>
          </a:p>
        </p:txBody>
      </p:sp>
      <p:graphicFrame>
        <p:nvGraphicFramePr>
          <p:cNvPr id="4" name="Group 25"/>
          <p:cNvGraphicFramePr>
            <a:graphicFrameLocks/>
          </p:cNvGraphicFramePr>
          <p:nvPr>
            <p:extLst>
              <p:ext uri="{D42A27DB-BD31-4B8C-83A1-F6EECF244321}">
                <p14:modId xmlns:p14="http://schemas.microsoft.com/office/powerpoint/2010/main" val="1019658712"/>
              </p:ext>
            </p:extLst>
          </p:nvPr>
        </p:nvGraphicFramePr>
        <p:xfrm>
          <a:off x="277091" y="1625446"/>
          <a:ext cx="11707089" cy="5579783"/>
        </p:xfrm>
        <a:graphic>
          <a:graphicData uri="http://schemas.openxmlformats.org/drawingml/2006/table">
            <a:tbl>
              <a:tblPr/>
              <a:tblGrid>
                <a:gridCol w="800797">
                  <a:extLst>
                    <a:ext uri="{9D8B030D-6E8A-4147-A177-3AD203B41FA5}">
                      <a16:colId xmlns:a16="http://schemas.microsoft.com/office/drawing/2014/main" val="20000"/>
                    </a:ext>
                  </a:extLst>
                </a:gridCol>
                <a:gridCol w="1833297">
                  <a:extLst>
                    <a:ext uri="{9D8B030D-6E8A-4147-A177-3AD203B41FA5}">
                      <a16:colId xmlns:a16="http://schemas.microsoft.com/office/drawing/2014/main" val="20001"/>
                    </a:ext>
                  </a:extLst>
                </a:gridCol>
                <a:gridCol w="1268268">
                  <a:extLst>
                    <a:ext uri="{9D8B030D-6E8A-4147-A177-3AD203B41FA5}">
                      <a16:colId xmlns:a16="http://schemas.microsoft.com/office/drawing/2014/main" val="20002"/>
                    </a:ext>
                  </a:extLst>
                </a:gridCol>
                <a:gridCol w="4742874">
                  <a:extLst>
                    <a:ext uri="{9D8B030D-6E8A-4147-A177-3AD203B41FA5}">
                      <a16:colId xmlns:a16="http://schemas.microsoft.com/office/drawing/2014/main" val="20003"/>
                    </a:ext>
                  </a:extLst>
                </a:gridCol>
                <a:gridCol w="3061853">
                  <a:extLst>
                    <a:ext uri="{9D8B030D-6E8A-4147-A177-3AD203B41FA5}">
                      <a16:colId xmlns:a16="http://schemas.microsoft.com/office/drawing/2014/main" val="20004"/>
                    </a:ext>
                  </a:extLst>
                </a:gridCol>
              </a:tblGrid>
              <a:tr h="73346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Stt</a:t>
                      </a:r>
                      <a:endParaRPr kumimoji="0" lang="en-US" sz="2400" b="0" i="0" u="none" strike="noStrike" cap="none" normalizeH="0" baseline="0" dirty="0">
                        <a:ln>
                          <a:noFill/>
                        </a:ln>
                        <a:solidFill>
                          <a:schemeClr val="tx1"/>
                        </a:solidFill>
                        <a:effectLst/>
                        <a:latin typeface="Times New Roman" pitchFamily="18" charset="0"/>
                      </a:endParaRPr>
                    </a:p>
                  </a:txBody>
                  <a:tcPr marT="45718" marB="45718"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Tác</a:t>
                      </a:r>
                      <a:r>
                        <a:rPr kumimoji="0" lang="en-US" sz="2400" b="1"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phẩm</a:t>
                      </a:r>
                      <a:endParaRPr kumimoji="0" lang="en-US" sz="2400" b="0" i="0" u="none" strike="noStrike" cap="none" normalizeH="0" baseline="0" dirty="0">
                        <a:ln>
                          <a:noFill/>
                        </a:ln>
                        <a:solidFill>
                          <a:schemeClr val="tx1"/>
                        </a:solidFill>
                        <a:effectLst/>
                        <a:latin typeface="Times New Roman" pitchFamily="18" charset="0"/>
                      </a:endParaRPr>
                    </a:p>
                  </a:txBody>
                  <a:tcPr marT="45718" marB="45718"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Tác</a:t>
                      </a:r>
                      <a:r>
                        <a:rPr kumimoji="0" lang="en-US" sz="2400" b="1"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giả</a:t>
                      </a:r>
                      <a:endParaRPr kumimoji="0" lang="en-US" sz="2400" b="0" i="0" u="none" strike="noStrike" cap="none" normalizeH="0" baseline="0" dirty="0">
                        <a:ln>
                          <a:noFill/>
                        </a:ln>
                        <a:solidFill>
                          <a:schemeClr val="tx1"/>
                        </a:solidFill>
                        <a:effectLst/>
                        <a:latin typeface="Times New Roman" pitchFamily="18" charset="0"/>
                      </a:endParaRPr>
                    </a:p>
                  </a:txBody>
                  <a:tcPr marT="45718" marB="45718"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Giá</a:t>
                      </a:r>
                      <a:r>
                        <a:rPr kumimoji="0" lang="en-US" sz="2400" b="1"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trị</a:t>
                      </a:r>
                      <a:r>
                        <a:rPr kumimoji="0" lang="en-US" sz="2400" b="1"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nội</a:t>
                      </a:r>
                      <a:r>
                        <a:rPr kumimoji="0" lang="en-US" sz="2400" b="1" i="0" u="none" strike="noStrike" cap="none" normalizeH="0" baseline="0" dirty="0">
                          <a:ln>
                            <a:noFill/>
                          </a:ln>
                          <a:solidFill>
                            <a:schemeClr val="tx1"/>
                          </a:solidFill>
                          <a:effectLst/>
                          <a:latin typeface="Times New Roman" pitchFamily="18" charset="0"/>
                          <a:cs typeface="Times New Roman" pitchFamily="18" charset="0"/>
                        </a:rPr>
                        <a:t> dung</a:t>
                      </a:r>
                      <a:endParaRPr kumimoji="0" lang="en-US" sz="2400" b="0" i="0" u="none" strike="noStrike" cap="none" normalizeH="0" baseline="0" dirty="0">
                        <a:ln>
                          <a:noFill/>
                        </a:ln>
                        <a:solidFill>
                          <a:schemeClr val="tx1"/>
                        </a:solidFill>
                        <a:effectLst/>
                        <a:latin typeface="Times New Roman" pitchFamily="18" charset="0"/>
                      </a:endParaRPr>
                    </a:p>
                  </a:txBody>
                  <a:tcPr marT="45718" marB="45718"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Giá</a:t>
                      </a:r>
                      <a:r>
                        <a:rPr kumimoji="0" lang="en-US" sz="2400" b="1"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trị</a:t>
                      </a:r>
                      <a:r>
                        <a:rPr kumimoji="0" lang="en-US" sz="2400" b="1"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nghệ</a:t>
                      </a:r>
                      <a:r>
                        <a:rPr kumimoji="0" lang="en-US" sz="2400" b="1"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thuật</a:t>
                      </a:r>
                      <a:endParaRPr kumimoji="0" lang="en-US" sz="2400" b="0" i="0" u="none" strike="noStrike" cap="none" normalizeH="0" baseline="0" dirty="0">
                        <a:ln>
                          <a:noFill/>
                        </a:ln>
                        <a:solidFill>
                          <a:schemeClr val="tx1"/>
                        </a:solidFill>
                        <a:effectLst/>
                        <a:latin typeface="Times New Roman" pitchFamily="18" charset="0"/>
                      </a:endParaRPr>
                    </a:p>
                  </a:txBody>
                  <a:tcPr marT="45718" marB="45718"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77159">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rPr>
                        <a:t>3</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txBody>
                  <a:tcPr marT="45718" marB="45718"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err="1">
                          <a:ln>
                            <a:noFill/>
                          </a:ln>
                          <a:solidFill>
                            <a:schemeClr val="tx1"/>
                          </a:solidFill>
                          <a:effectLst/>
                          <a:latin typeface="Times New Roman" pitchFamily="18" charset="0"/>
                        </a:rPr>
                        <a:t>Truyện</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Kiều</a:t>
                      </a:r>
                      <a:endParaRPr kumimoji="0" lang="en-US" sz="2400" b="0" i="0" u="none" strike="noStrike" cap="none" normalizeH="0" baseline="0" dirty="0">
                        <a:ln>
                          <a:noFill/>
                        </a:ln>
                        <a:solidFill>
                          <a:schemeClr val="tx1"/>
                        </a:solidFill>
                        <a:effectLst/>
                        <a:latin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txBody>
                  <a:tcPr marT="45718" marB="45718"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rPr>
                        <a:t>Ng. Du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txBody>
                  <a:tcPr marT="45718" marB="45718"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400" b="0" i="0" u="none" strike="noStrike" cap="none" normalizeH="0" baseline="0" dirty="0" err="1">
                          <a:ln>
                            <a:noFill/>
                          </a:ln>
                          <a:solidFill>
                            <a:schemeClr val="tx1"/>
                          </a:solidFill>
                          <a:effectLst/>
                          <a:latin typeface="Times New Roman" pitchFamily="18" charset="0"/>
                        </a:rPr>
                        <a:t>Giá</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trị</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hiện</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thực</a:t>
                      </a:r>
                      <a:r>
                        <a:rPr kumimoji="0" lang="en-US" sz="2400" b="0" i="0" u="none" strike="noStrike" cap="none" normalizeH="0" baseline="0" dirty="0">
                          <a:ln>
                            <a:noFill/>
                          </a:ln>
                          <a:solidFill>
                            <a:schemeClr val="tx1"/>
                          </a:solidFill>
                          <a:effectLst/>
                          <a:latin typeface="Times New Roman" pitchFamily="18" charset="0"/>
                        </a:rPr>
                        <a:t>:</a:t>
                      </a:r>
                    </a:p>
                    <a:p>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Phản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ánh</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xã</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hội</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đương</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thời</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với</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bộ</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mặt</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tàn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bạo</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của</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tầng</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lớp</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thống</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trị</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a:t>
                      </a:r>
                    </a:p>
                    <a:p>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Phản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ánh</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số</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phận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những</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con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người</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bị</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áp</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bức</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đau</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khổ</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đặc</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biệt</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là</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số</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phận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bi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kịch</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của</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người</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phụ</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nữ</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a:t>
                      </a:r>
                      <a:endParaRPr kumimoji="0" lang="en-US" sz="24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400" b="0" i="0" u="none" strike="noStrike" cap="none" normalizeH="0" baseline="0" dirty="0" err="1">
                          <a:ln>
                            <a:noFill/>
                          </a:ln>
                          <a:solidFill>
                            <a:schemeClr val="tx1"/>
                          </a:solidFill>
                          <a:effectLst/>
                          <a:latin typeface="Times New Roman" pitchFamily="18" charset="0"/>
                        </a:rPr>
                        <a:t>Giá</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trị</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nhân</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đạo</a:t>
                      </a:r>
                      <a:r>
                        <a:rPr kumimoji="0" lang="en-US" sz="2400" b="0" i="0" u="none" strike="noStrike" cap="none" normalizeH="0" baseline="0" dirty="0">
                          <a:ln>
                            <a:noFill/>
                          </a:ln>
                          <a:solidFill>
                            <a:schemeClr val="tx1"/>
                          </a:solidFill>
                          <a:effectLst/>
                          <a:latin typeface="Times New Roman" pitchFamily="18" charset="0"/>
                        </a:rPr>
                        <a:t>:</a:t>
                      </a:r>
                    </a:p>
                    <a:p>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Cảm</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thương</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sâu</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sắc</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trước</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những</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đau</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khổ</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của</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con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người</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a:t>
                      </a:r>
                    </a:p>
                    <a:p>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Lên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án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tố</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cáo</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những</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thế</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lực</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tàn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bạo</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a:t>
                      </a:r>
                    </a:p>
                    <a:p>
                      <a:r>
                        <a:rPr lang="en-US" sz="2400" kern="1200" dirty="0">
                          <a:solidFill>
                            <a:schemeClr val="tx1"/>
                          </a:solidFill>
                          <a:effectLst/>
                          <a:latin typeface="Times New Roman" panose="02020603050405020304" pitchFamily="18" charset="0"/>
                          <a:ea typeface="+mn-ea"/>
                          <a:cs typeface="Times New Roman" panose="02020603050405020304" pitchFamily="18" charset="0"/>
                        </a:rPr>
                        <a:t>+</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Trân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trọng</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đề</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cao</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con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người</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a:t>
                      </a:r>
                    </a:p>
                    <a:p>
                      <a:pPr marL="0" marR="0" lvl="0" indent="0" algn="l" defTabSz="914400" rtl="0" eaLnBrk="1" fontAlgn="base" latinLnBrk="0" hangingPunct="1">
                        <a:lnSpc>
                          <a:spcPct val="100000"/>
                        </a:lnSpc>
                        <a:spcBef>
                          <a:spcPct val="0"/>
                        </a:spcBef>
                        <a:spcAft>
                          <a:spcPct val="0"/>
                        </a:spcAft>
                        <a:buClrTx/>
                        <a:buSzTx/>
                        <a:buFontTx/>
                        <a:buChar char="-"/>
                        <a:tabLst/>
                      </a:pPr>
                      <a:endPar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T="45718" marB="45718"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Thể</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loại</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Truyện</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thơ</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Nôm</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thể</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lục</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bát</a:t>
                      </a:r>
                      <a:endParaRPr kumimoji="0" lang="en-US" sz="24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400" b="0" i="0" u="none" strike="noStrike" cap="none" normalizeH="0" baseline="0" dirty="0" err="1">
                          <a:ln>
                            <a:noFill/>
                          </a:ln>
                          <a:solidFill>
                            <a:schemeClr val="tx1"/>
                          </a:solidFill>
                          <a:effectLst/>
                          <a:latin typeface="Times New Roman" pitchFamily="18" charset="0"/>
                        </a:rPr>
                        <a:t>Ngôn</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ngữ</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Bác</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học+bình</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dân</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giàu</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đẹp</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biểu</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cảm</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cao</a:t>
                      </a:r>
                      <a:endParaRPr kumimoji="0" lang="en-US" sz="2400" b="0" i="0" u="none" strike="noStrike" cap="none" normalizeH="0" baseline="0" dirty="0">
                        <a:ln>
                          <a:noFill/>
                        </a:ln>
                        <a:solidFill>
                          <a:schemeClr val="tx1"/>
                        </a:solidFill>
                        <a:effectLst/>
                        <a:latin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Nghệ</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thuật</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dẫn</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truyện</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miêu</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tả</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thiên</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nhiên</a:t>
                      </a:r>
                      <a:r>
                        <a:rPr kumimoji="0" lang="en-US" sz="2400" b="0" i="0" u="none" strike="noStrike" cap="none" normalizeH="0" baseline="0" dirty="0">
                          <a:ln>
                            <a:noFill/>
                          </a:ln>
                          <a:solidFill>
                            <a:schemeClr val="tx1"/>
                          </a:solidFill>
                          <a:effectLst/>
                          <a:latin typeface="Times New Roman" pitchFamily="18" charset="0"/>
                        </a:rPr>
                        <a:t>, con </a:t>
                      </a:r>
                      <a:r>
                        <a:rPr kumimoji="0" lang="en-US" sz="2400" b="0" i="0" u="none" strike="noStrike" cap="none" normalizeH="0" baseline="0" dirty="0" err="1">
                          <a:ln>
                            <a:noFill/>
                          </a:ln>
                          <a:solidFill>
                            <a:schemeClr val="tx1"/>
                          </a:solidFill>
                          <a:effectLst/>
                          <a:latin typeface="Times New Roman" pitchFamily="18" charset="0"/>
                        </a:rPr>
                        <a:t>người</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khắc</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họa</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tính</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cách</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và</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tâm</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lí</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nhân</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vật</a:t>
                      </a:r>
                      <a:r>
                        <a:rPr kumimoji="0" lang="en-US" sz="2400" b="0" i="0" u="none" strike="noStrike" cap="none" normalizeH="0" baseline="0" dirty="0">
                          <a:ln>
                            <a:noFill/>
                          </a:ln>
                          <a:solidFill>
                            <a:schemeClr val="tx1"/>
                          </a:solidFill>
                          <a:effectLst/>
                          <a:latin typeface="Times New Roman" pitchFamily="18" charset="0"/>
                        </a:rPr>
                        <a:t>.</a:t>
                      </a:r>
                    </a:p>
                  </a:txBody>
                  <a:tcPr marT="45718" marB="45718"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055243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886691"/>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a:solidFill>
                  <a:schemeClr val="bg1"/>
                </a:solidFill>
                <a:latin typeface="Times New Roman" panose="02020603050405020304" pitchFamily="18" charset="0"/>
                <a:cs typeface="Times New Roman" panose="02020603050405020304" pitchFamily="18" charset="0"/>
              </a:rPr>
              <a:t>Tiết</a:t>
            </a:r>
            <a:r>
              <a:rPr lang="en-US" sz="2800" b="1" dirty="0">
                <a:solidFill>
                  <a:schemeClr val="bg1"/>
                </a:solidFill>
                <a:latin typeface="Times New Roman" panose="02020603050405020304" pitchFamily="18" charset="0"/>
                <a:cs typeface="Times New Roman" panose="02020603050405020304" pitchFamily="18" charset="0"/>
              </a:rPr>
              <a:t>: 38-40        ÔN TẬP TRUYỆN TRUNG ĐẠI VIỆT NAM                     </a:t>
            </a:r>
          </a:p>
        </p:txBody>
      </p:sp>
      <p:sp>
        <p:nvSpPr>
          <p:cNvPr id="3" name="Rectangle 2"/>
          <p:cNvSpPr/>
          <p:nvPr/>
        </p:nvSpPr>
        <p:spPr>
          <a:xfrm>
            <a:off x="531656" y="1025236"/>
            <a:ext cx="5564344" cy="461665"/>
          </a:xfrm>
          <a:prstGeom prst="rect">
            <a:avLst/>
          </a:prstGeom>
        </p:spPr>
        <p:txBody>
          <a:bodyPr wrap="none">
            <a:spAutoFit/>
          </a:bodyPr>
          <a:lstStyle/>
          <a:p>
            <a:r>
              <a:rPr lang="en-US" sz="2400" b="1" dirty="0" err="1">
                <a:solidFill>
                  <a:srgbClr val="FF0000"/>
                </a:solidFill>
                <a:latin typeface="Times New Roman" panose="02020603050405020304" pitchFamily="18" charset="0"/>
                <a:ea typeface="Times New Roman" panose="02020603050405020304" pitchFamily="18" charset="0"/>
              </a:rPr>
              <a:t>I.Bảng</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thống</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kê</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các</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tác</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phẩm</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trung</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đại</a:t>
            </a:r>
            <a:r>
              <a:rPr lang="en-US" sz="2400" b="1" dirty="0">
                <a:solidFill>
                  <a:srgbClr val="FF0000"/>
                </a:solidFill>
                <a:latin typeface="Times New Roman" panose="02020603050405020304" pitchFamily="18" charset="0"/>
                <a:ea typeface="Times New Roman" panose="02020603050405020304" pitchFamily="18" charset="0"/>
              </a:rPr>
              <a:t>: </a:t>
            </a:r>
            <a:endParaRPr lang="en-US" sz="2400" dirty="0">
              <a:solidFill>
                <a:srgbClr val="FF0000"/>
              </a:solidFill>
            </a:endParaRPr>
          </a:p>
        </p:txBody>
      </p:sp>
      <p:graphicFrame>
        <p:nvGraphicFramePr>
          <p:cNvPr id="4" name="Group 25"/>
          <p:cNvGraphicFramePr>
            <a:graphicFrameLocks/>
          </p:cNvGraphicFramePr>
          <p:nvPr>
            <p:extLst>
              <p:ext uri="{D42A27DB-BD31-4B8C-83A1-F6EECF244321}">
                <p14:modId xmlns:p14="http://schemas.microsoft.com/office/powerpoint/2010/main" val="2015264319"/>
              </p:ext>
            </p:extLst>
          </p:nvPr>
        </p:nvGraphicFramePr>
        <p:xfrm>
          <a:off x="277091" y="1625447"/>
          <a:ext cx="11707089" cy="5857586"/>
        </p:xfrm>
        <a:graphic>
          <a:graphicData uri="http://schemas.openxmlformats.org/drawingml/2006/table">
            <a:tbl>
              <a:tblPr/>
              <a:tblGrid>
                <a:gridCol w="800797">
                  <a:extLst>
                    <a:ext uri="{9D8B030D-6E8A-4147-A177-3AD203B41FA5}">
                      <a16:colId xmlns:a16="http://schemas.microsoft.com/office/drawing/2014/main" val="20000"/>
                    </a:ext>
                  </a:extLst>
                </a:gridCol>
                <a:gridCol w="1833297">
                  <a:extLst>
                    <a:ext uri="{9D8B030D-6E8A-4147-A177-3AD203B41FA5}">
                      <a16:colId xmlns:a16="http://schemas.microsoft.com/office/drawing/2014/main" val="20001"/>
                    </a:ext>
                  </a:extLst>
                </a:gridCol>
                <a:gridCol w="1268268">
                  <a:extLst>
                    <a:ext uri="{9D8B030D-6E8A-4147-A177-3AD203B41FA5}">
                      <a16:colId xmlns:a16="http://schemas.microsoft.com/office/drawing/2014/main" val="20002"/>
                    </a:ext>
                  </a:extLst>
                </a:gridCol>
                <a:gridCol w="4390159">
                  <a:extLst>
                    <a:ext uri="{9D8B030D-6E8A-4147-A177-3AD203B41FA5}">
                      <a16:colId xmlns:a16="http://schemas.microsoft.com/office/drawing/2014/main" val="20003"/>
                    </a:ext>
                  </a:extLst>
                </a:gridCol>
                <a:gridCol w="3414568">
                  <a:extLst>
                    <a:ext uri="{9D8B030D-6E8A-4147-A177-3AD203B41FA5}">
                      <a16:colId xmlns:a16="http://schemas.microsoft.com/office/drawing/2014/main" val="20004"/>
                    </a:ext>
                  </a:extLst>
                </a:gridCol>
              </a:tblGrid>
              <a:tr h="64551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Stt</a:t>
                      </a:r>
                      <a:endParaRPr kumimoji="0" lang="en-US" sz="2400" b="0" i="0" u="none" strike="noStrike" cap="none" normalizeH="0" baseline="0" dirty="0">
                        <a:ln>
                          <a:noFill/>
                        </a:ln>
                        <a:solidFill>
                          <a:schemeClr val="tx1"/>
                        </a:solidFill>
                        <a:effectLst/>
                        <a:latin typeface="Times New Roman" pitchFamily="18" charset="0"/>
                      </a:endParaRPr>
                    </a:p>
                  </a:txBody>
                  <a:tcPr marT="45718" marB="45718"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Tác</a:t>
                      </a:r>
                      <a:r>
                        <a:rPr kumimoji="0" lang="en-US" sz="2400" b="1"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phẩm</a:t>
                      </a:r>
                      <a:endParaRPr kumimoji="0" lang="en-US" sz="2400" b="0" i="0" u="none" strike="noStrike" cap="none" normalizeH="0" baseline="0" dirty="0">
                        <a:ln>
                          <a:noFill/>
                        </a:ln>
                        <a:solidFill>
                          <a:schemeClr val="tx1"/>
                        </a:solidFill>
                        <a:effectLst/>
                        <a:latin typeface="Times New Roman" pitchFamily="18" charset="0"/>
                      </a:endParaRPr>
                    </a:p>
                  </a:txBody>
                  <a:tcPr marT="45718" marB="45718"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Tác</a:t>
                      </a:r>
                      <a:r>
                        <a:rPr kumimoji="0" lang="en-US" sz="2400" b="1"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giả</a:t>
                      </a:r>
                      <a:endParaRPr kumimoji="0" lang="en-US" sz="2400" b="0" i="0" u="none" strike="noStrike" cap="none" normalizeH="0" baseline="0" dirty="0">
                        <a:ln>
                          <a:noFill/>
                        </a:ln>
                        <a:solidFill>
                          <a:schemeClr val="tx1"/>
                        </a:solidFill>
                        <a:effectLst/>
                        <a:latin typeface="Times New Roman" pitchFamily="18" charset="0"/>
                      </a:endParaRPr>
                    </a:p>
                  </a:txBody>
                  <a:tcPr marT="45718" marB="45718"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Giá</a:t>
                      </a:r>
                      <a:r>
                        <a:rPr kumimoji="0" lang="en-US" sz="2400" b="1"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trị</a:t>
                      </a:r>
                      <a:r>
                        <a:rPr kumimoji="0" lang="en-US" sz="2400" b="1"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nội</a:t>
                      </a:r>
                      <a:r>
                        <a:rPr kumimoji="0" lang="en-US" sz="2400" b="1" i="0" u="none" strike="noStrike" cap="none" normalizeH="0" baseline="0" dirty="0">
                          <a:ln>
                            <a:noFill/>
                          </a:ln>
                          <a:solidFill>
                            <a:schemeClr val="tx1"/>
                          </a:solidFill>
                          <a:effectLst/>
                          <a:latin typeface="Times New Roman" pitchFamily="18" charset="0"/>
                          <a:cs typeface="Times New Roman" pitchFamily="18" charset="0"/>
                        </a:rPr>
                        <a:t> dung</a:t>
                      </a:r>
                      <a:endParaRPr kumimoji="0" lang="en-US" sz="2400" b="0" i="0" u="none" strike="noStrike" cap="none" normalizeH="0" baseline="0" dirty="0">
                        <a:ln>
                          <a:noFill/>
                        </a:ln>
                        <a:solidFill>
                          <a:schemeClr val="tx1"/>
                        </a:solidFill>
                        <a:effectLst/>
                        <a:latin typeface="Times New Roman" pitchFamily="18" charset="0"/>
                      </a:endParaRPr>
                    </a:p>
                  </a:txBody>
                  <a:tcPr marT="45718" marB="45718"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Giá</a:t>
                      </a:r>
                      <a:r>
                        <a:rPr kumimoji="0" lang="en-US" sz="2400" b="1"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trị</a:t>
                      </a:r>
                      <a:r>
                        <a:rPr kumimoji="0" lang="en-US" sz="2400" b="1"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nghệ</a:t>
                      </a:r>
                      <a:r>
                        <a:rPr kumimoji="0" lang="en-US" sz="2400" b="1"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thuật</a:t>
                      </a:r>
                      <a:endParaRPr kumimoji="0" lang="en-US" sz="2400" b="0" i="0" u="none" strike="noStrike" cap="none" normalizeH="0" baseline="0" dirty="0">
                        <a:ln>
                          <a:noFill/>
                        </a:ln>
                        <a:solidFill>
                          <a:schemeClr val="tx1"/>
                        </a:solidFill>
                        <a:effectLst/>
                        <a:latin typeface="Times New Roman" pitchFamily="18" charset="0"/>
                      </a:endParaRPr>
                    </a:p>
                  </a:txBody>
                  <a:tcPr marT="45718" marB="45718"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8704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b.</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T="45718" marB="45718"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Chị</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em</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Thuý</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Kiều</a:t>
                      </a:r>
                      <a:endPar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n-US" sz="2400" kern="1200" dirty="0">
                        <a:solidFill>
                          <a:schemeClr val="tx1"/>
                        </a:solidFill>
                        <a:effectLst/>
                        <a:latin typeface="Times New Roman" panose="02020603050405020304" pitchFamily="18" charset="0"/>
                        <a:ea typeface="+mn-ea"/>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n-US" sz="2400" kern="1200" dirty="0">
                        <a:solidFill>
                          <a:schemeClr val="tx1"/>
                        </a:solidFill>
                        <a:effectLst/>
                        <a:latin typeface="Times New Roman" panose="02020603050405020304" pitchFamily="18" charset="0"/>
                        <a:ea typeface="+mn-ea"/>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n-US" sz="2400" kern="1200" dirty="0">
                        <a:solidFill>
                          <a:schemeClr val="tx1"/>
                        </a:solidFill>
                        <a:effectLst/>
                        <a:latin typeface="Times New Roman" panose="02020603050405020304" pitchFamily="18" charset="0"/>
                        <a:ea typeface="+mn-ea"/>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n-US" sz="2400" kern="1200" dirty="0">
                        <a:solidFill>
                          <a:schemeClr val="tx1"/>
                        </a:solidFill>
                        <a:effectLst/>
                        <a:latin typeface="Times New Roman" panose="02020603050405020304" pitchFamily="18" charset="0"/>
                        <a:ea typeface="+mn-ea"/>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Kiều</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ở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lầu</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Ngưng</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Bích</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endPar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T="45718" marB="45718"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Ng. Du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T="45718" marB="45718"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2400" kern="1200" dirty="0">
                          <a:solidFill>
                            <a:schemeClr val="tx1"/>
                          </a:solidFill>
                          <a:effectLst/>
                          <a:latin typeface="Times New Roman" panose="02020603050405020304" pitchFamily="18" charset="0"/>
                          <a:ea typeface="+mn-ea"/>
                          <a:cs typeface="Times New Roman" panose="02020603050405020304" pitchFamily="18" charset="0"/>
                        </a:rPr>
                        <a:t>+ Ca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ngợi</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vẻ</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đẹp</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hoàn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hảo</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của</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2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chị</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em</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Thuý</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Kiều</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&amp;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dự</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báo</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cuộc</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đời</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số</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phận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của</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2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chị</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em</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kern="1200" cap="none" normalizeH="0" baseline="0" dirty="0">
                        <a:ln>
                          <a:noFill/>
                        </a:ln>
                        <a:solidFill>
                          <a:schemeClr val="tx1"/>
                        </a:solidFill>
                        <a:effectLst/>
                        <a:latin typeface="Times New Roman" panose="02020603050405020304" pitchFamily="18" charset="0"/>
                        <a:ea typeface="+mn-ea"/>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kern="1200" cap="none" normalizeH="0" baseline="0" dirty="0">
                        <a:ln>
                          <a:noFill/>
                        </a:ln>
                        <a:solidFill>
                          <a:schemeClr val="tx1"/>
                        </a:solidFill>
                        <a:effectLst/>
                        <a:latin typeface="Times New Roman" panose="02020603050405020304" pitchFamily="18" charset="0"/>
                        <a:ea typeface="+mn-ea"/>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kern="1200" cap="none" normalizeH="0" baseline="0" dirty="0">
                        <a:ln>
                          <a:noFill/>
                        </a:ln>
                        <a:solidFill>
                          <a:schemeClr val="tx1"/>
                        </a:solidFill>
                        <a:effectLst/>
                        <a:latin typeface="Times New Roman" panose="02020603050405020304" pitchFamily="18" charset="0"/>
                        <a:ea typeface="+mn-ea"/>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Tâm</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trạng</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cô</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đơn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buồn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tủi</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của</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Thuý</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Kiều</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khi</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ở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lầu</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Ngưng</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Bích</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thể</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hiện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tấm</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lòng</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hiếu</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thảo</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thuỷ</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chung</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của</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nàng</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a:t>
                      </a:r>
                      <a:endPar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T="45718" marB="45718"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Sử</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dụng</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những</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hình</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ảnh</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tượng</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trưng</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ước</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lệ</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a:t>
                      </a:r>
                      <a:br>
                        <a:rPr lang="en-US" sz="2400" kern="1200" dirty="0">
                          <a:solidFill>
                            <a:schemeClr val="tx1"/>
                          </a:solidFill>
                          <a:effectLst/>
                          <a:latin typeface="Times New Roman" panose="02020603050405020304" pitchFamily="18" charset="0"/>
                          <a:ea typeface="+mn-ea"/>
                          <a:cs typeface="Times New Roman" panose="02020603050405020304" pitchFamily="18" charset="0"/>
                        </a:rPr>
                      </a:b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Lựa</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chọn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và</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sử</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dụng</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ngôn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ngữ</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miêu</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tả</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tài</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tình</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a:t>
                      </a:r>
                      <a:br>
                        <a:rPr lang="en-US" sz="2400" kern="1200" dirty="0">
                          <a:solidFill>
                            <a:schemeClr val="tx1"/>
                          </a:solidFill>
                          <a:effectLst/>
                          <a:latin typeface="Times New Roman" panose="02020603050405020304" pitchFamily="18" charset="0"/>
                          <a:ea typeface="+mn-ea"/>
                          <a:cs typeface="Times New Roman" panose="02020603050405020304" pitchFamily="18" charset="0"/>
                        </a:rPr>
                      </a:b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Thủ</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pháp</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đòn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bẩy</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kern="1200" cap="none" normalizeH="0" baseline="0" dirty="0">
                        <a:ln>
                          <a:noFill/>
                        </a:ln>
                        <a:solidFill>
                          <a:schemeClr val="tx1"/>
                        </a:solidFill>
                        <a:effectLst/>
                        <a:latin typeface="Times New Roman" panose="02020603050405020304" pitchFamily="18" charset="0"/>
                        <a:ea typeface="+mn-ea"/>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Nghệ</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thuật</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miêu</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tả</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nội</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tâm</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nhân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vật</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diễn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biến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tâm</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trạng</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được</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thể</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hiện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qua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ngôn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ngữ</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độc</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thoại</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và</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tả</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cảnh</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ngụ</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tình</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đặc</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sắc</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a:t>
                      </a:r>
                      <a:r>
                        <a:rPr lang="en-US" sz="2400" kern="1200" baseline="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baseline="0" dirty="0" err="1">
                          <a:solidFill>
                            <a:schemeClr val="tx1"/>
                          </a:solidFill>
                          <a:effectLst/>
                          <a:latin typeface="Times New Roman" panose="02020603050405020304" pitchFamily="18" charset="0"/>
                          <a:ea typeface="+mn-ea"/>
                          <a:cs typeface="Times New Roman" panose="02020603050405020304" pitchFamily="18" charset="0"/>
                        </a:rPr>
                        <a:t>t</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ừ</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ngữ</a:t>
                      </a:r>
                      <a:r>
                        <a:rPr lang="en-US" sz="2400" kern="1200" baseline="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baseline="0" dirty="0" err="1">
                          <a:solidFill>
                            <a:schemeClr val="tx1"/>
                          </a:solidFill>
                          <a:effectLst/>
                          <a:latin typeface="Times New Roman" panose="02020603050405020304" pitchFamily="18" charset="0"/>
                          <a:ea typeface="+mn-ea"/>
                          <a:cs typeface="Times New Roman" panose="02020603050405020304" pitchFamily="18" charset="0"/>
                        </a:rPr>
                        <a:t>chọn</a:t>
                      </a:r>
                      <a:r>
                        <a:rPr lang="en-US" sz="2400" kern="1200" baseline="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baseline="0" dirty="0" err="1">
                          <a:solidFill>
                            <a:schemeClr val="tx1"/>
                          </a:solidFill>
                          <a:effectLst/>
                          <a:latin typeface="Times New Roman" panose="02020603050405020304" pitchFamily="18" charset="0"/>
                          <a:ea typeface="+mn-ea"/>
                          <a:cs typeface="Times New Roman" panose="02020603050405020304" pitchFamily="18" charset="0"/>
                        </a:rPr>
                        <a:t>lọc</a:t>
                      </a:r>
                      <a:r>
                        <a:rPr lang="en-US" sz="2400" kern="1200" baseline="0" dirty="0">
                          <a:solidFill>
                            <a:schemeClr val="tx1"/>
                          </a:solidFill>
                          <a:effectLst/>
                          <a:latin typeface="Times New Roman" panose="02020603050405020304" pitchFamily="18" charset="0"/>
                          <a:ea typeface="+mn-ea"/>
                          <a:cs typeface="Times New Roman" panose="02020603050405020304" pitchFamily="18" charset="0"/>
                        </a:rPr>
                        <a:t>.</a:t>
                      </a:r>
                      <a:endPar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T="45718" marB="45718"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515071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886691"/>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a:solidFill>
                  <a:schemeClr val="bg1"/>
                </a:solidFill>
                <a:latin typeface="Times New Roman" panose="02020603050405020304" pitchFamily="18" charset="0"/>
                <a:cs typeface="Times New Roman" panose="02020603050405020304" pitchFamily="18" charset="0"/>
              </a:rPr>
              <a:t>Tiết</a:t>
            </a:r>
            <a:r>
              <a:rPr lang="en-US" sz="2800" b="1" dirty="0">
                <a:solidFill>
                  <a:schemeClr val="bg1"/>
                </a:solidFill>
                <a:latin typeface="Times New Roman" panose="02020603050405020304" pitchFamily="18" charset="0"/>
                <a:cs typeface="Times New Roman" panose="02020603050405020304" pitchFamily="18" charset="0"/>
              </a:rPr>
              <a:t>: 35, 36         ÔN TẬP TRUYỆN TRUNG ĐẠI VIỆT NAM                     </a:t>
            </a:r>
          </a:p>
        </p:txBody>
      </p:sp>
      <p:sp>
        <p:nvSpPr>
          <p:cNvPr id="3" name="Rectangle 2"/>
          <p:cNvSpPr/>
          <p:nvPr/>
        </p:nvSpPr>
        <p:spPr>
          <a:xfrm>
            <a:off x="531656" y="1025236"/>
            <a:ext cx="5564344" cy="461665"/>
          </a:xfrm>
          <a:prstGeom prst="rect">
            <a:avLst/>
          </a:prstGeom>
        </p:spPr>
        <p:txBody>
          <a:bodyPr wrap="none">
            <a:spAutoFit/>
          </a:bodyPr>
          <a:lstStyle/>
          <a:p>
            <a:r>
              <a:rPr lang="en-US" sz="2400" b="1" dirty="0" err="1">
                <a:solidFill>
                  <a:srgbClr val="FF0000"/>
                </a:solidFill>
                <a:latin typeface="Times New Roman" panose="02020603050405020304" pitchFamily="18" charset="0"/>
                <a:ea typeface="Times New Roman" panose="02020603050405020304" pitchFamily="18" charset="0"/>
              </a:rPr>
              <a:t>I.Bảng</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thống</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kê</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các</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tác</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phẩm</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trung</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đại</a:t>
            </a:r>
            <a:r>
              <a:rPr lang="en-US" sz="2400" b="1" dirty="0">
                <a:solidFill>
                  <a:srgbClr val="FF0000"/>
                </a:solidFill>
                <a:latin typeface="Times New Roman" panose="02020603050405020304" pitchFamily="18" charset="0"/>
                <a:ea typeface="Times New Roman" panose="02020603050405020304" pitchFamily="18" charset="0"/>
              </a:rPr>
              <a:t>: </a:t>
            </a:r>
            <a:endParaRPr lang="en-US" sz="2400" dirty="0">
              <a:solidFill>
                <a:srgbClr val="FF0000"/>
              </a:solidFill>
            </a:endParaRPr>
          </a:p>
        </p:txBody>
      </p:sp>
      <p:graphicFrame>
        <p:nvGraphicFramePr>
          <p:cNvPr id="4" name="Group 25"/>
          <p:cNvGraphicFramePr>
            <a:graphicFrameLocks/>
          </p:cNvGraphicFramePr>
          <p:nvPr>
            <p:extLst>
              <p:ext uri="{D42A27DB-BD31-4B8C-83A1-F6EECF244321}">
                <p14:modId xmlns:p14="http://schemas.microsoft.com/office/powerpoint/2010/main" val="1855538099"/>
              </p:ext>
            </p:extLst>
          </p:nvPr>
        </p:nvGraphicFramePr>
        <p:xfrm>
          <a:off x="277091" y="1625446"/>
          <a:ext cx="11707089" cy="5110626"/>
        </p:xfrm>
        <a:graphic>
          <a:graphicData uri="http://schemas.openxmlformats.org/drawingml/2006/table">
            <a:tbl>
              <a:tblPr/>
              <a:tblGrid>
                <a:gridCol w="800797">
                  <a:extLst>
                    <a:ext uri="{9D8B030D-6E8A-4147-A177-3AD203B41FA5}">
                      <a16:colId xmlns:a16="http://schemas.microsoft.com/office/drawing/2014/main" val="20000"/>
                    </a:ext>
                  </a:extLst>
                </a:gridCol>
                <a:gridCol w="1833297">
                  <a:extLst>
                    <a:ext uri="{9D8B030D-6E8A-4147-A177-3AD203B41FA5}">
                      <a16:colId xmlns:a16="http://schemas.microsoft.com/office/drawing/2014/main" val="20001"/>
                    </a:ext>
                  </a:extLst>
                </a:gridCol>
                <a:gridCol w="1268268">
                  <a:extLst>
                    <a:ext uri="{9D8B030D-6E8A-4147-A177-3AD203B41FA5}">
                      <a16:colId xmlns:a16="http://schemas.microsoft.com/office/drawing/2014/main" val="20002"/>
                    </a:ext>
                  </a:extLst>
                </a:gridCol>
                <a:gridCol w="4390159">
                  <a:extLst>
                    <a:ext uri="{9D8B030D-6E8A-4147-A177-3AD203B41FA5}">
                      <a16:colId xmlns:a16="http://schemas.microsoft.com/office/drawing/2014/main" val="20003"/>
                    </a:ext>
                  </a:extLst>
                </a:gridCol>
                <a:gridCol w="3414568">
                  <a:extLst>
                    <a:ext uri="{9D8B030D-6E8A-4147-A177-3AD203B41FA5}">
                      <a16:colId xmlns:a16="http://schemas.microsoft.com/office/drawing/2014/main" val="20004"/>
                    </a:ext>
                  </a:extLst>
                </a:gridCol>
              </a:tblGrid>
              <a:tr h="73346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Stt</a:t>
                      </a:r>
                      <a:endParaRPr kumimoji="0" lang="en-US" sz="2400" b="0" i="0" u="none" strike="noStrike" cap="none" normalizeH="0" baseline="0" dirty="0">
                        <a:ln>
                          <a:noFill/>
                        </a:ln>
                        <a:solidFill>
                          <a:schemeClr val="tx1"/>
                        </a:solidFill>
                        <a:effectLst/>
                        <a:latin typeface="Times New Roman" pitchFamily="18" charset="0"/>
                      </a:endParaRPr>
                    </a:p>
                  </a:txBody>
                  <a:tcPr marT="45718" marB="45718"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Tác</a:t>
                      </a:r>
                      <a:r>
                        <a:rPr kumimoji="0" lang="en-US" sz="2400" b="1"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phẩm</a:t>
                      </a:r>
                      <a:endParaRPr kumimoji="0" lang="en-US" sz="2400" b="0" i="0" u="none" strike="noStrike" cap="none" normalizeH="0" baseline="0" dirty="0">
                        <a:ln>
                          <a:noFill/>
                        </a:ln>
                        <a:solidFill>
                          <a:schemeClr val="tx1"/>
                        </a:solidFill>
                        <a:effectLst/>
                        <a:latin typeface="Times New Roman" pitchFamily="18" charset="0"/>
                      </a:endParaRPr>
                    </a:p>
                  </a:txBody>
                  <a:tcPr marT="45718" marB="45718"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Tác</a:t>
                      </a:r>
                      <a:r>
                        <a:rPr kumimoji="0" lang="en-US" sz="2400" b="1"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giả</a:t>
                      </a:r>
                      <a:endParaRPr kumimoji="0" lang="en-US" sz="2400" b="0" i="0" u="none" strike="noStrike" cap="none" normalizeH="0" baseline="0" dirty="0">
                        <a:ln>
                          <a:noFill/>
                        </a:ln>
                        <a:solidFill>
                          <a:schemeClr val="tx1"/>
                        </a:solidFill>
                        <a:effectLst/>
                        <a:latin typeface="Times New Roman" pitchFamily="18" charset="0"/>
                      </a:endParaRPr>
                    </a:p>
                  </a:txBody>
                  <a:tcPr marT="45718" marB="45718"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Giá</a:t>
                      </a:r>
                      <a:r>
                        <a:rPr kumimoji="0" lang="en-US" sz="2400" b="1"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trị</a:t>
                      </a:r>
                      <a:r>
                        <a:rPr kumimoji="0" lang="en-US" sz="2400" b="1"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nội</a:t>
                      </a:r>
                      <a:r>
                        <a:rPr kumimoji="0" lang="en-US" sz="2400" b="1" i="0" u="none" strike="noStrike" cap="none" normalizeH="0" baseline="0" dirty="0">
                          <a:ln>
                            <a:noFill/>
                          </a:ln>
                          <a:solidFill>
                            <a:schemeClr val="tx1"/>
                          </a:solidFill>
                          <a:effectLst/>
                          <a:latin typeface="Times New Roman" pitchFamily="18" charset="0"/>
                          <a:cs typeface="Times New Roman" pitchFamily="18" charset="0"/>
                        </a:rPr>
                        <a:t> dung</a:t>
                      </a:r>
                      <a:endParaRPr kumimoji="0" lang="en-US" sz="2400" b="0" i="0" u="none" strike="noStrike" cap="none" normalizeH="0" baseline="0" dirty="0">
                        <a:ln>
                          <a:noFill/>
                        </a:ln>
                        <a:solidFill>
                          <a:schemeClr val="tx1"/>
                        </a:solidFill>
                        <a:effectLst/>
                        <a:latin typeface="Times New Roman" pitchFamily="18" charset="0"/>
                      </a:endParaRPr>
                    </a:p>
                  </a:txBody>
                  <a:tcPr marT="45718" marB="45718"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Giá</a:t>
                      </a:r>
                      <a:r>
                        <a:rPr kumimoji="0" lang="en-US" sz="2400" b="1"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trị</a:t>
                      </a:r>
                      <a:r>
                        <a:rPr kumimoji="0" lang="en-US" sz="2400" b="1"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nghệ</a:t>
                      </a:r>
                      <a:r>
                        <a:rPr kumimoji="0" lang="en-US" sz="2400" b="1"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thuật</a:t>
                      </a:r>
                      <a:endParaRPr kumimoji="0" lang="en-US" sz="2400" b="0" i="0" u="none" strike="noStrike" cap="none" normalizeH="0" baseline="0" dirty="0">
                        <a:ln>
                          <a:noFill/>
                        </a:ln>
                        <a:solidFill>
                          <a:schemeClr val="tx1"/>
                        </a:solidFill>
                        <a:effectLst/>
                        <a:latin typeface="Times New Roman" pitchFamily="18" charset="0"/>
                      </a:endParaRPr>
                    </a:p>
                  </a:txBody>
                  <a:tcPr marT="45718" marB="45718"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7715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4</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T="45718" marB="45718"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Lục</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Vân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Tiên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cứu</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Kiều</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Nguyệt</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Nga</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endPar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T="45718" marB="45718"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Nguyễn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Đình</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Chiểu</a:t>
                      </a:r>
                      <a:endPar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T="45718" marB="45718"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2400" kern="1200" dirty="0">
                          <a:solidFill>
                            <a:schemeClr val="tx1"/>
                          </a:solidFill>
                          <a:effectLst/>
                          <a:latin typeface="Times New Roman" panose="02020603050405020304" pitchFamily="18" charset="0"/>
                          <a:ea typeface="+mn-ea"/>
                          <a:cs typeface="Times New Roman" panose="02020603050405020304" pitchFamily="18" charset="0"/>
                        </a:rPr>
                        <a:t>+ Ca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ngợi</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những</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phẩm</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chất</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tốt</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đẹp</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của</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nhân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vật</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Lục</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Vân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Tiên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anh</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hùng</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hào</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hiệp</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trọng</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nghĩa</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khinh</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tài</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a:t>
                      </a:r>
                      <a:endPar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T="45718" marB="45718"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Miêu</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tả</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nhân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vật</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chủ</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yếu</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được</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qua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cử</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chỉ</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hành</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động</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lời</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nói</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a:t>
                      </a:r>
                      <a:br>
                        <a:rPr lang="en-US" sz="2400" kern="1200" dirty="0">
                          <a:solidFill>
                            <a:schemeClr val="tx1"/>
                          </a:solidFill>
                          <a:effectLst/>
                          <a:latin typeface="Times New Roman" panose="02020603050405020304" pitchFamily="18" charset="0"/>
                          <a:ea typeface="+mn-ea"/>
                          <a:cs typeface="Times New Roman" panose="02020603050405020304" pitchFamily="18" charset="0"/>
                        </a:rPr>
                      </a:b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Sử</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dụng</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ngôn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ngữ</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mộc</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mạc</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bình</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dị</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gắn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với</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lời</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nói</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thông</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thường</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mang</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nhiều</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màu</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sắc</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Nam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Bộ</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rõ</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nét</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phù</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hợp</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với</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diễn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biến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tình</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tiết</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truyện</a:t>
                      </a:r>
                      <a:endPar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T="45718" marB="45718"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670705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p:cNvSpPr>
            <a:spLocks noGrp="1" noChangeArrowheads="1"/>
          </p:cNvSpPr>
          <p:nvPr>
            <p:ph type="title"/>
          </p:nvPr>
        </p:nvSpPr>
        <p:spPr>
          <a:xfrm>
            <a:off x="1981200" y="0"/>
            <a:ext cx="8229600" cy="533400"/>
          </a:xfrm>
        </p:spPr>
        <p:txBody>
          <a:bodyPr>
            <a:normAutofit fontScale="90000"/>
          </a:bodyPr>
          <a:lstStyle/>
          <a:p>
            <a:pPr eaLnBrk="1" hangingPunct="1"/>
            <a:r>
              <a:rPr lang="en-US" altLang="en-US" sz="4000"/>
              <a:t>Các nhóm trình bày thảo luận</a:t>
            </a:r>
          </a:p>
        </p:txBody>
      </p:sp>
      <p:sp>
        <p:nvSpPr>
          <p:cNvPr id="233475" name="Rectangle 3"/>
          <p:cNvSpPr>
            <a:spLocks noGrp="1" noChangeArrowheads="1"/>
          </p:cNvSpPr>
          <p:nvPr>
            <p:ph type="body" idx="1"/>
          </p:nvPr>
        </p:nvSpPr>
        <p:spPr>
          <a:xfrm>
            <a:off x="928467" y="685800"/>
            <a:ext cx="10818055" cy="6019800"/>
          </a:xfrm>
        </p:spPr>
        <p:txBody>
          <a:bodyPr>
            <a:noAutofit/>
          </a:bodyPr>
          <a:lstStyle/>
          <a:p>
            <a:pPr eaLnBrk="1" hangingPunct="1">
              <a:buFontTx/>
              <a:buNone/>
            </a:pPr>
            <a:r>
              <a:rPr lang="en-US" altLang="en-US" sz="3600" dirty="0" err="1">
                <a:latin typeface="Times New Roman" panose="02020603050405020304" pitchFamily="18" charset="0"/>
              </a:rPr>
              <a:t>Nhóm</a:t>
            </a:r>
            <a:r>
              <a:rPr lang="en-US" altLang="en-US" sz="3600" dirty="0">
                <a:latin typeface="Times New Roman" panose="02020603050405020304" pitchFamily="18" charset="0"/>
              </a:rPr>
              <a:t> 1</a:t>
            </a:r>
            <a:r>
              <a:rPr lang="en-US" altLang="en-US" sz="3600" dirty="0">
                <a:solidFill>
                  <a:srgbClr val="FF0000"/>
                </a:solidFill>
                <a:latin typeface="Times New Roman" panose="02020603050405020304" pitchFamily="18" charset="0"/>
              </a:rPr>
              <a:t>: </a:t>
            </a:r>
            <a:r>
              <a:rPr lang="en-US" altLang="en-US" sz="3600" dirty="0" err="1">
                <a:solidFill>
                  <a:srgbClr val="FF0000"/>
                </a:solidFill>
                <a:latin typeface="Times New Roman" panose="02020603050405020304" pitchFamily="18" charset="0"/>
              </a:rPr>
              <a:t>Nhận</a:t>
            </a:r>
            <a:r>
              <a:rPr lang="en-US" altLang="en-US" sz="3600" dirty="0">
                <a:solidFill>
                  <a:srgbClr val="FF0000"/>
                </a:solidFill>
                <a:latin typeface="Times New Roman" panose="02020603050405020304" pitchFamily="18" charset="0"/>
              </a:rPr>
              <a:t> </a:t>
            </a:r>
            <a:r>
              <a:rPr lang="en-US" altLang="en-US" sz="3600" dirty="0" err="1">
                <a:solidFill>
                  <a:srgbClr val="FF0000"/>
                </a:solidFill>
                <a:latin typeface="Times New Roman" panose="02020603050405020304" pitchFamily="18" charset="0"/>
              </a:rPr>
              <a:t>xét</a:t>
            </a:r>
            <a:r>
              <a:rPr lang="en-US" altLang="en-US" sz="3600" dirty="0">
                <a:solidFill>
                  <a:srgbClr val="FF0000"/>
                </a:solidFill>
                <a:latin typeface="Times New Roman" panose="02020603050405020304" pitchFamily="18" charset="0"/>
              </a:rPr>
              <a:t> </a:t>
            </a:r>
            <a:r>
              <a:rPr lang="en-US" altLang="en-US" sz="3600" dirty="0" err="1">
                <a:solidFill>
                  <a:srgbClr val="FF0000"/>
                </a:solidFill>
                <a:latin typeface="Times New Roman" panose="02020603050405020304" pitchFamily="18" charset="0"/>
              </a:rPr>
              <a:t>về</a:t>
            </a:r>
            <a:r>
              <a:rPr lang="en-US" altLang="en-US" sz="3600" dirty="0">
                <a:solidFill>
                  <a:srgbClr val="FF0000"/>
                </a:solidFill>
                <a:latin typeface="Times New Roman" panose="02020603050405020304" pitchFamily="18" charset="0"/>
              </a:rPr>
              <a:t> </a:t>
            </a:r>
            <a:r>
              <a:rPr lang="en-US" altLang="en-US" sz="3600" dirty="0" err="1">
                <a:solidFill>
                  <a:srgbClr val="FF0000"/>
                </a:solidFill>
                <a:latin typeface="Times New Roman" panose="02020603050405020304" pitchFamily="18" charset="0"/>
              </a:rPr>
              <a:t>vẻ</a:t>
            </a:r>
            <a:r>
              <a:rPr lang="en-US" altLang="en-US" sz="3600" dirty="0">
                <a:solidFill>
                  <a:srgbClr val="FF0000"/>
                </a:solidFill>
                <a:latin typeface="Times New Roman" panose="02020603050405020304" pitchFamily="18" charset="0"/>
              </a:rPr>
              <a:t> </a:t>
            </a:r>
            <a:r>
              <a:rPr lang="en-US" altLang="en-US" sz="3600" dirty="0" err="1">
                <a:solidFill>
                  <a:srgbClr val="FF0000"/>
                </a:solidFill>
                <a:latin typeface="Times New Roman" panose="02020603050405020304" pitchFamily="18" charset="0"/>
              </a:rPr>
              <a:t>đẹp</a:t>
            </a:r>
            <a:r>
              <a:rPr lang="en-US" altLang="en-US" sz="3600" dirty="0">
                <a:solidFill>
                  <a:srgbClr val="FF0000"/>
                </a:solidFill>
                <a:latin typeface="Times New Roman" panose="02020603050405020304" pitchFamily="18" charset="0"/>
              </a:rPr>
              <a:t> </a:t>
            </a:r>
            <a:r>
              <a:rPr lang="en-US" altLang="en-US" sz="3600" dirty="0" err="1">
                <a:solidFill>
                  <a:srgbClr val="FF0000"/>
                </a:solidFill>
                <a:latin typeface="Times New Roman" panose="02020603050405020304" pitchFamily="18" charset="0"/>
              </a:rPr>
              <a:t>và</a:t>
            </a:r>
            <a:r>
              <a:rPr lang="en-US" altLang="en-US" sz="3600" dirty="0">
                <a:solidFill>
                  <a:srgbClr val="FF0000"/>
                </a:solidFill>
                <a:latin typeface="Times New Roman" panose="02020603050405020304" pitchFamily="18" charset="0"/>
              </a:rPr>
              <a:t> </a:t>
            </a:r>
            <a:r>
              <a:rPr lang="en-US" altLang="en-US" sz="3600" dirty="0" err="1">
                <a:solidFill>
                  <a:srgbClr val="FF0000"/>
                </a:solidFill>
                <a:latin typeface="Times New Roman" panose="02020603050405020304" pitchFamily="18" charset="0"/>
              </a:rPr>
              <a:t>số</a:t>
            </a:r>
            <a:r>
              <a:rPr lang="en-US" altLang="en-US" sz="3600" dirty="0">
                <a:solidFill>
                  <a:srgbClr val="FF0000"/>
                </a:solidFill>
                <a:latin typeface="Times New Roman" panose="02020603050405020304" pitchFamily="18" charset="0"/>
              </a:rPr>
              <a:t> </a:t>
            </a:r>
            <a:r>
              <a:rPr lang="en-US" altLang="en-US" sz="3600" dirty="0" err="1">
                <a:solidFill>
                  <a:srgbClr val="FF0000"/>
                </a:solidFill>
                <a:latin typeface="Times New Roman" panose="02020603050405020304" pitchFamily="18" charset="0"/>
              </a:rPr>
              <a:t>phận</a:t>
            </a:r>
            <a:r>
              <a:rPr lang="en-US" altLang="en-US" sz="3600" dirty="0">
                <a:solidFill>
                  <a:srgbClr val="FF0000"/>
                </a:solidFill>
                <a:latin typeface="Times New Roman" panose="02020603050405020304" pitchFamily="18" charset="0"/>
              </a:rPr>
              <a:t> </a:t>
            </a:r>
            <a:r>
              <a:rPr lang="en-US" altLang="en-US" sz="3600" dirty="0" err="1">
                <a:solidFill>
                  <a:srgbClr val="FF0000"/>
                </a:solidFill>
                <a:latin typeface="Times New Roman" panose="02020603050405020304" pitchFamily="18" charset="0"/>
              </a:rPr>
              <a:t>của</a:t>
            </a:r>
            <a:r>
              <a:rPr lang="en-US" altLang="en-US" sz="3600" dirty="0">
                <a:solidFill>
                  <a:srgbClr val="FF0000"/>
                </a:solidFill>
                <a:latin typeface="Times New Roman" panose="02020603050405020304" pitchFamily="18" charset="0"/>
              </a:rPr>
              <a:t> </a:t>
            </a:r>
            <a:r>
              <a:rPr lang="en-US" altLang="en-US" sz="3600" dirty="0" err="1">
                <a:solidFill>
                  <a:srgbClr val="FF0000"/>
                </a:solidFill>
                <a:latin typeface="Times New Roman" panose="02020603050405020304" pitchFamily="18" charset="0"/>
              </a:rPr>
              <a:t>Người</a:t>
            </a:r>
            <a:r>
              <a:rPr lang="en-US" altLang="en-US" sz="3600" dirty="0">
                <a:solidFill>
                  <a:srgbClr val="FF0000"/>
                </a:solidFill>
                <a:latin typeface="Times New Roman" panose="02020603050405020304" pitchFamily="18" charset="0"/>
              </a:rPr>
              <a:t> </a:t>
            </a:r>
            <a:r>
              <a:rPr lang="en-US" altLang="en-US" sz="3600" dirty="0" err="1">
                <a:solidFill>
                  <a:srgbClr val="FF0000"/>
                </a:solidFill>
                <a:latin typeface="Times New Roman" panose="02020603050405020304" pitchFamily="18" charset="0"/>
              </a:rPr>
              <a:t>phụ</a:t>
            </a:r>
            <a:endParaRPr lang="en-US" altLang="en-US" sz="3600" dirty="0">
              <a:solidFill>
                <a:srgbClr val="FF0000"/>
              </a:solidFill>
              <a:latin typeface="Times New Roman" panose="02020603050405020304" pitchFamily="18" charset="0"/>
            </a:endParaRPr>
          </a:p>
          <a:p>
            <a:pPr eaLnBrk="1" hangingPunct="1">
              <a:buFontTx/>
              <a:buNone/>
            </a:pPr>
            <a:r>
              <a:rPr lang="en-US" altLang="en-US" sz="3600" dirty="0" err="1">
                <a:solidFill>
                  <a:srgbClr val="FF0000"/>
                </a:solidFill>
                <a:latin typeface="Times New Roman" panose="02020603050405020304" pitchFamily="18" charset="0"/>
              </a:rPr>
              <a:t>nữ</a:t>
            </a:r>
            <a:r>
              <a:rPr lang="en-US" altLang="en-US" sz="3600" dirty="0">
                <a:solidFill>
                  <a:srgbClr val="FF0000"/>
                </a:solidFill>
                <a:latin typeface="Times New Roman" panose="02020603050405020304" pitchFamily="18" charset="0"/>
              </a:rPr>
              <a:t> qua </a:t>
            </a:r>
            <a:r>
              <a:rPr lang="en-US" altLang="en-US" sz="3600" dirty="0" err="1">
                <a:solidFill>
                  <a:srgbClr val="FF0000"/>
                </a:solidFill>
                <a:latin typeface="Times New Roman" panose="02020603050405020304" pitchFamily="18" charset="0"/>
              </a:rPr>
              <a:t>các</a:t>
            </a:r>
            <a:r>
              <a:rPr lang="en-US" altLang="en-US" sz="3600" dirty="0">
                <a:solidFill>
                  <a:srgbClr val="FF0000"/>
                </a:solidFill>
                <a:latin typeface="Times New Roman" panose="02020603050405020304" pitchFamily="18" charset="0"/>
              </a:rPr>
              <a:t> </a:t>
            </a:r>
            <a:r>
              <a:rPr lang="en-US" altLang="en-US" sz="3600" dirty="0" err="1">
                <a:solidFill>
                  <a:srgbClr val="FF0000"/>
                </a:solidFill>
                <a:latin typeface="Times New Roman" panose="02020603050405020304" pitchFamily="18" charset="0"/>
              </a:rPr>
              <a:t>văn</a:t>
            </a:r>
            <a:r>
              <a:rPr lang="en-US" altLang="en-US" sz="3600" dirty="0">
                <a:solidFill>
                  <a:srgbClr val="FF0000"/>
                </a:solidFill>
                <a:latin typeface="Times New Roman" panose="02020603050405020304" pitchFamily="18" charset="0"/>
              </a:rPr>
              <a:t> </a:t>
            </a:r>
            <a:r>
              <a:rPr lang="en-US" altLang="en-US" sz="3600" dirty="0" err="1">
                <a:solidFill>
                  <a:srgbClr val="FF0000"/>
                </a:solidFill>
                <a:latin typeface="Times New Roman" panose="02020603050405020304" pitchFamily="18" charset="0"/>
              </a:rPr>
              <a:t>bản</a:t>
            </a:r>
            <a:r>
              <a:rPr lang="en-US" altLang="en-US" sz="3600" dirty="0">
                <a:solidFill>
                  <a:srgbClr val="FF0000"/>
                </a:solidFill>
                <a:latin typeface="Times New Roman" panose="02020603050405020304" pitchFamily="18" charset="0"/>
              </a:rPr>
              <a:t> </a:t>
            </a:r>
            <a:r>
              <a:rPr lang="en-US" altLang="en-US" sz="3600" dirty="0" err="1">
                <a:solidFill>
                  <a:srgbClr val="FF0000"/>
                </a:solidFill>
                <a:latin typeface="Times New Roman" panose="02020603050405020304" pitchFamily="18" charset="0"/>
              </a:rPr>
              <a:t>đã</a:t>
            </a:r>
            <a:r>
              <a:rPr lang="en-US" altLang="en-US" sz="3600" dirty="0">
                <a:solidFill>
                  <a:srgbClr val="FF0000"/>
                </a:solidFill>
                <a:latin typeface="Times New Roman" panose="02020603050405020304" pitchFamily="18" charset="0"/>
              </a:rPr>
              <a:t> </a:t>
            </a:r>
            <a:r>
              <a:rPr lang="en-US" altLang="en-US" sz="3600" dirty="0" err="1">
                <a:solidFill>
                  <a:srgbClr val="FF0000"/>
                </a:solidFill>
                <a:latin typeface="Times New Roman" panose="02020603050405020304" pitchFamily="18" charset="0"/>
              </a:rPr>
              <a:t>học</a:t>
            </a:r>
            <a:r>
              <a:rPr lang="en-US" altLang="en-US" sz="3600" dirty="0">
                <a:solidFill>
                  <a:srgbClr val="FF0000"/>
                </a:solidFill>
                <a:latin typeface="Times New Roman" panose="02020603050405020304" pitchFamily="18" charset="0"/>
              </a:rPr>
              <a:t>: ("</a:t>
            </a:r>
            <a:r>
              <a:rPr lang="en-US" altLang="en-US" sz="3600" dirty="0" err="1">
                <a:solidFill>
                  <a:srgbClr val="FF0000"/>
                </a:solidFill>
                <a:latin typeface="Times New Roman" panose="02020603050405020304" pitchFamily="18" charset="0"/>
              </a:rPr>
              <a:t>Chuyện</a:t>
            </a:r>
            <a:r>
              <a:rPr lang="en-US" altLang="en-US" sz="3600" dirty="0">
                <a:solidFill>
                  <a:srgbClr val="FF0000"/>
                </a:solidFill>
                <a:latin typeface="Times New Roman" panose="02020603050405020304" pitchFamily="18" charset="0"/>
              </a:rPr>
              <a:t> </a:t>
            </a:r>
            <a:r>
              <a:rPr lang="en-US" altLang="en-US" sz="3600" dirty="0" err="1">
                <a:solidFill>
                  <a:srgbClr val="FF0000"/>
                </a:solidFill>
                <a:latin typeface="Times New Roman" panose="02020603050405020304" pitchFamily="18" charset="0"/>
              </a:rPr>
              <a:t>người</a:t>
            </a:r>
            <a:r>
              <a:rPr lang="en-US" altLang="en-US" sz="3600" dirty="0">
                <a:solidFill>
                  <a:srgbClr val="FF0000"/>
                </a:solidFill>
                <a:latin typeface="Times New Roman" panose="02020603050405020304" pitchFamily="18" charset="0"/>
              </a:rPr>
              <a:t> con </a:t>
            </a:r>
            <a:r>
              <a:rPr lang="en-US" altLang="en-US" sz="3600" dirty="0" err="1">
                <a:solidFill>
                  <a:srgbClr val="FF0000"/>
                </a:solidFill>
                <a:latin typeface="Times New Roman" panose="02020603050405020304" pitchFamily="18" charset="0"/>
              </a:rPr>
              <a:t>gái</a:t>
            </a:r>
            <a:endParaRPr lang="en-US" altLang="en-US" sz="3600" dirty="0">
              <a:solidFill>
                <a:srgbClr val="FF0000"/>
              </a:solidFill>
              <a:latin typeface="Times New Roman" panose="02020603050405020304" pitchFamily="18" charset="0"/>
            </a:endParaRPr>
          </a:p>
          <a:p>
            <a:pPr eaLnBrk="1" hangingPunct="1">
              <a:buFontTx/>
              <a:buNone/>
            </a:pPr>
            <a:r>
              <a:rPr lang="en-US" altLang="en-US" sz="3600" dirty="0">
                <a:solidFill>
                  <a:srgbClr val="FF0000"/>
                </a:solidFill>
                <a:latin typeface="Times New Roman" panose="02020603050405020304" pitchFamily="18" charset="0"/>
              </a:rPr>
              <a:t>Nam </a:t>
            </a:r>
            <a:r>
              <a:rPr lang="en-US" altLang="en-US" sz="3600" dirty="0" err="1">
                <a:solidFill>
                  <a:srgbClr val="FF0000"/>
                </a:solidFill>
                <a:latin typeface="Times New Roman" panose="02020603050405020304" pitchFamily="18" charset="0"/>
              </a:rPr>
              <a:t>Xương</a:t>
            </a:r>
            <a:r>
              <a:rPr lang="en-US" altLang="en-US" sz="3600" dirty="0">
                <a:solidFill>
                  <a:srgbClr val="FF0000"/>
                </a:solidFill>
                <a:latin typeface="Times New Roman" panose="02020603050405020304" pitchFamily="18" charset="0"/>
              </a:rPr>
              <a:t>" </a:t>
            </a:r>
            <a:r>
              <a:rPr lang="en-US" altLang="en-US" sz="3600" dirty="0" err="1">
                <a:solidFill>
                  <a:srgbClr val="FF0000"/>
                </a:solidFill>
                <a:latin typeface="Times New Roman" panose="02020603050405020304" pitchFamily="18" charset="0"/>
              </a:rPr>
              <a:t>và</a:t>
            </a:r>
            <a:r>
              <a:rPr lang="en-US" altLang="en-US" sz="3600" dirty="0">
                <a:solidFill>
                  <a:srgbClr val="FF0000"/>
                </a:solidFill>
                <a:latin typeface="Times New Roman" panose="02020603050405020304" pitchFamily="18" charset="0"/>
              </a:rPr>
              <a:t> </a:t>
            </a:r>
            <a:r>
              <a:rPr lang="en-US" altLang="en-US" sz="3600" dirty="0" err="1">
                <a:solidFill>
                  <a:srgbClr val="FF0000"/>
                </a:solidFill>
                <a:latin typeface="Times New Roman" panose="02020603050405020304" pitchFamily="18" charset="0"/>
              </a:rPr>
              <a:t>các</a:t>
            </a:r>
            <a:r>
              <a:rPr lang="en-US" altLang="en-US" sz="3600" dirty="0">
                <a:solidFill>
                  <a:srgbClr val="FF0000"/>
                </a:solidFill>
                <a:latin typeface="Times New Roman" panose="02020603050405020304" pitchFamily="18" charset="0"/>
              </a:rPr>
              <a:t> </a:t>
            </a:r>
            <a:r>
              <a:rPr lang="en-US" altLang="en-US" sz="3600" dirty="0" err="1">
                <a:solidFill>
                  <a:srgbClr val="FF0000"/>
                </a:solidFill>
                <a:latin typeface="Times New Roman" panose="02020603050405020304" pitchFamily="18" charset="0"/>
              </a:rPr>
              <a:t>đoạn</a:t>
            </a:r>
            <a:r>
              <a:rPr lang="en-US" altLang="en-US" sz="3600" dirty="0">
                <a:solidFill>
                  <a:srgbClr val="FF0000"/>
                </a:solidFill>
                <a:latin typeface="Times New Roman" panose="02020603050405020304" pitchFamily="18" charset="0"/>
              </a:rPr>
              <a:t> </a:t>
            </a:r>
            <a:r>
              <a:rPr lang="en-US" altLang="en-US" sz="3600" dirty="0" err="1">
                <a:solidFill>
                  <a:srgbClr val="FF0000"/>
                </a:solidFill>
                <a:latin typeface="Times New Roman" panose="02020603050405020304" pitchFamily="18" charset="0"/>
              </a:rPr>
              <a:t>trích</a:t>
            </a:r>
            <a:r>
              <a:rPr lang="en-US" altLang="en-US" sz="3600" dirty="0">
                <a:solidFill>
                  <a:srgbClr val="FF0000"/>
                </a:solidFill>
                <a:latin typeface="Times New Roman" panose="02020603050405020304" pitchFamily="18" charset="0"/>
              </a:rPr>
              <a:t> "</a:t>
            </a:r>
            <a:r>
              <a:rPr lang="en-US" altLang="en-US" sz="3600" dirty="0" err="1">
                <a:solidFill>
                  <a:srgbClr val="FF0000"/>
                </a:solidFill>
                <a:latin typeface="Times New Roman" panose="02020603050405020304" pitchFamily="18" charset="0"/>
              </a:rPr>
              <a:t>Truyện</a:t>
            </a:r>
            <a:r>
              <a:rPr lang="en-US" altLang="en-US" sz="3600" dirty="0">
                <a:solidFill>
                  <a:srgbClr val="FF0000"/>
                </a:solidFill>
                <a:latin typeface="Times New Roman" panose="02020603050405020304" pitchFamily="18" charset="0"/>
              </a:rPr>
              <a:t> </a:t>
            </a:r>
            <a:r>
              <a:rPr lang="en-US" altLang="en-US" sz="3600" dirty="0" err="1">
                <a:solidFill>
                  <a:srgbClr val="FF0000"/>
                </a:solidFill>
                <a:latin typeface="Times New Roman" panose="02020603050405020304" pitchFamily="18" charset="0"/>
              </a:rPr>
              <a:t>Kiều</a:t>
            </a:r>
            <a:r>
              <a:rPr lang="en-US" altLang="en-US" sz="3600" dirty="0">
                <a:solidFill>
                  <a:srgbClr val="FF0000"/>
                </a:solidFill>
                <a:latin typeface="Times New Roman" panose="02020603050405020304" pitchFamily="18" charset="0"/>
              </a:rPr>
              <a:t>").</a:t>
            </a:r>
          </a:p>
          <a:p>
            <a:pPr>
              <a:buNone/>
            </a:pPr>
            <a:r>
              <a:rPr lang="en-US" altLang="en-US" sz="3600" dirty="0">
                <a:solidFill>
                  <a:srgbClr val="FF0000"/>
                </a:solidFill>
                <a:latin typeface="Times New Roman" panose="02020603050405020304" pitchFamily="18" charset="0"/>
              </a:rPr>
              <a:t>* </a:t>
            </a:r>
            <a:r>
              <a:rPr lang="en-US" altLang="en-US" sz="3600" dirty="0" err="1">
                <a:solidFill>
                  <a:srgbClr val="FF0000"/>
                </a:solidFill>
                <a:latin typeface="Times New Roman" panose="02020603050405020304" pitchFamily="18" charset="0"/>
              </a:rPr>
              <a:t>Nghệ</a:t>
            </a:r>
            <a:r>
              <a:rPr lang="en-US" altLang="en-US" sz="3600" dirty="0">
                <a:solidFill>
                  <a:srgbClr val="FF0000"/>
                </a:solidFill>
                <a:latin typeface="Times New Roman" panose="02020603050405020304" pitchFamily="18" charset="0"/>
              </a:rPr>
              <a:t> </a:t>
            </a:r>
            <a:r>
              <a:rPr lang="en-US" altLang="en-US" sz="3600" dirty="0" err="1">
                <a:solidFill>
                  <a:srgbClr val="FF0000"/>
                </a:solidFill>
                <a:latin typeface="Times New Roman" panose="02020603050405020304" pitchFamily="18" charset="0"/>
              </a:rPr>
              <a:t>thuật</a:t>
            </a:r>
            <a:r>
              <a:rPr lang="en-US" altLang="en-US" sz="3600" dirty="0">
                <a:solidFill>
                  <a:srgbClr val="FF0000"/>
                </a:solidFill>
                <a:latin typeface="Times New Roman" panose="02020603050405020304" pitchFamily="18" charset="0"/>
              </a:rPr>
              <a:t> </a:t>
            </a:r>
            <a:r>
              <a:rPr lang="en-US" altLang="en-US" sz="3600" dirty="0" err="1">
                <a:solidFill>
                  <a:srgbClr val="FF0000"/>
                </a:solidFill>
                <a:latin typeface="Times New Roman" panose="02020603050405020304" pitchFamily="18" charset="0"/>
              </a:rPr>
              <a:t>đặc</a:t>
            </a:r>
            <a:r>
              <a:rPr lang="en-US" altLang="en-US" sz="3600" dirty="0">
                <a:solidFill>
                  <a:srgbClr val="FF0000"/>
                </a:solidFill>
                <a:latin typeface="Times New Roman" panose="02020603050405020304" pitchFamily="18" charset="0"/>
              </a:rPr>
              <a:t> </a:t>
            </a:r>
            <a:r>
              <a:rPr lang="en-US" altLang="en-US" sz="3600" dirty="0" err="1">
                <a:solidFill>
                  <a:srgbClr val="FF0000"/>
                </a:solidFill>
                <a:latin typeface="Times New Roman" panose="02020603050405020304" pitchFamily="18" charset="0"/>
              </a:rPr>
              <a:t>sắc</a:t>
            </a:r>
            <a:r>
              <a:rPr lang="en-US" altLang="en-US" sz="3600" dirty="0">
                <a:solidFill>
                  <a:srgbClr val="FF0000"/>
                </a:solidFill>
                <a:latin typeface="Times New Roman" panose="02020603050405020304" pitchFamily="18" charset="0"/>
              </a:rPr>
              <a:t> </a:t>
            </a:r>
            <a:r>
              <a:rPr lang="en-US" altLang="en-US" sz="3600" dirty="0" err="1">
                <a:solidFill>
                  <a:srgbClr val="FF0000"/>
                </a:solidFill>
                <a:latin typeface="Times New Roman" panose="02020603050405020304" pitchFamily="18" charset="0"/>
              </a:rPr>
              <a:t>trong</a:t>
            </a:r>
            <a:r>
              <a:rPr lang="en-US" altLang="en-US" sz="3600" dirty="0">
                <a:solidFill>
                  <a:srgbClr val="FF0000"/>
                </a:solidFill>
                <a:latin typeface="Times New Roman" panose="02020603050405020304" pitchFamily="18" charset="0"/>
              </a:rPr>
              <a:t> </a:t>
            </a:r>
            <a:r>
              <a:rPr lang="en-US" altLang="en-US" sz="3600" dirty="0" err="1">
                <a:solidFill>
                  <a:srgbClr val="FF0000"/>
                </a:solidFill>
                <a:latin typeface="Times New Roman" panose="02020603050405020304" pitchFamily="18" charset="0"/>
              </a:rPr>
              <a:t>các</a:t>
            </a:r>
            <a:r>
              <a:rPr lang="en-US" altLang="en-US" sz="3600" dirty="0">
                <a:solidFill>
                  <a:srgbClr val="FF0000"/>
                </a:solidFill>
                <a:latin typeface="Times New Roman" panose="02020603050405020304" pitchFamily="18" charset="0"/>
              </a:rPr>
              <a:t> </a:t>
            </a:r>
            <a:r>
              <a:rPr lang="en-US" altLang="en-US" sz="3600" dirty="0" err="1">
                <a:solidFill>
                  <a:srgbClr val="FF0000"/>
                </a:solidFill>
                <a:latin typeface="Times New Roman" panose="02020603050405020304" pitchFamily="18" charset="0"/>
              </a:rPr>
              <a:t>đoạn</a:t>
            </a:r>
            <a:r>
              <a:rPr lang="en-US" altLang="en-US" sz="3600" dirty="0">
                <a:solidFill>
                  <a:srgbClr val="FF0000"/>
                </a:solidFill>
                <a:latin typeface="Times New Roman" panose="02020603050405020304" pitchFamily="18" charset="0"/>
              </a:rPr>
              <a:t> </a:t>
            </a:r>
            <a:r>
              <a:rPr lang="en-US" altLang="en-US" sz="3600" dirty="0" err="1">
                <a:solidFill>
                  <a:srgbClr val="FF0000"/>
                </a:solidFill>
                <a:latin typeface="Times New Roman" panose="02020603050405020304" pitchFamily="18" charset="0"/>
              </a:rPr>
              <a:t>trích“Truyện</a:t>
            </a:r>
            <a:r>
              <a:rPr lang="en-US" altLang="en-US" sz="3600" dirty="0">
                <a:solidFill>
                  <a:srgbClr val="FF0000"/>
                </a:solidFill>
                <a:latin typeface="Times New Roman" panose="02020603050405020304" pitchFamily="18" charset="0"/>
              </a:rPr>
              <a:t> </a:t>
            </a:r>
            <a:r>
              <a:rPr lang="en-US" altLang="en-US" sz="3600" dirty="0" err="1">
                <a:solidFill>
                  <a:srgbClr val="FF0000"/>
                </a:solidFill>
                <a:latin typeface="Times New Roman" panose="02020603050405020304" pitchFamily="18" charset="0"/>
              </a:rPr>
              <a:t>Kiều</a:t>
            </a:r>
            <a:r>
              <a:rPr lang="en-US" altLang="en-US" sz="3600" dirty="0">
                <a:solidFill>
                  <a:srgbClr val="FF0000"/>
                </a:solidFill>
                <a:latin typeface="Times New Roman" panose="02020603050405020304" pitchFamily="18" charset="0"/>
              </a:rPr>
              <a:t>” </a:t>
            </a:r>
            <a:r>
              <a:rPr lang="en-US" altLang="en-US" sz="3600" dirty="0" err="1">
                <a:solidFill>
                  <a:srgbClr val="FF0000"/>
                </a:solidFill>
                <a:latin typeface="Times New Roman" panose="02020603050405020304" pitchFamily="18" charset="0"/>
              </a:rPr>
              <a:t>của</a:t>
            </a:r>
            <a:r>
              <a:rPr lang="en-US" altLang="en-US" sz="3600" dirty="0">
                <a:solidFill>
                  <a:srgbClr val="FF0000"/>
                </a:solidFill>
                <a:latin typeface="Times New Roman" panose="02020603050405020304" pitchFamily="18" charset="0"/>
              </a:rPr>
              <a:t> </a:t>
            </a:r>
            <a:r>
              <a:rPr lang="en-US" altLang="en-US" sz="3600" dirty="0" err="1">
                <a:solidFill>
                  <a:srgbClr val="FF0000"/>
                </a:solidFill>
                <a:latin typeface="Times New Roman" panose="02020603050405020304" pitchFamily="18" charset="0"/>
              </a:rPr>
              <a:t>Nguyễn</a:t>
            </a:r>
            <a:r>
              <a:rPr lang="en-US" altLang="en-US" sz="3600" dirty="0">
                <a:solidFill>
                  <a:srgbClr val="FF0000"/>
                </a:solidFill>
                <a:latin typeface="Times New Roman" panose="02020603050405020304" pitchFamily="18" charset="0"/>
              </a:rPr>
              <a:t> Du </a:t>
            </a:r>
            <a:r>
              <a:rPr lang="en-US" altLang="en-US" sz="3600" dirty="0" err="1">
                <a:solidFill>
                  <a:srgbClr val="FF0000"/>
                </a:solidFill>
                <a:latin typeface="Times New Roman" panose="02020603050405020304" pitchFamily="18" charset="0"/>
              </a:rPr>
              <a:t>mà</a:t>
            </a:r>
            <a:r>
              <a:rPr lang="en-US" altLang="en-US" sz="3600" dirty="0">
                <a:solidFill>
                  <a:srgbClr val="FF0000"/>
                </a:solidFill>
                <a:latin typeface="Times New Roman" panose="02020603050405020304" pitchFamily="18" charset="0"/>
              </a:rPr>
              <a:t> </a:t>
            </a:r>
            <a:r>
              <a:rPr lang="en-US" altLang="en-US" sz="3600" dirty="0" err="1">
                <a:solidFill>
                  <a:srgbClr val="FF0000"/>
                </a:solidFill>
                <a:latin typeface="Times New Roman" panose="02020603050405020304" pitchFamily="18" charset="0"/>
              </a:rPr>
              <a:t>em</a:t>
            </a:r>
            <a:r>
              <a:rPr lang="en-US" altLang="en-US" sz="3600" dirty="0">
                <a:solidFill>
                  <a:srgbClr val="FF0000"/>
                </a:solidFill>
                <a:latin typeface="Times New Roman" panose="02020603050405020304" pitchFamily="18" charset="0"/>
              </a:rPr>
              <a:t> </a:t>
            </a:r>
            <a:r>
              <a:rPr lang="en-US" altLang="en-US" sz="3600" dirty="0" err="1">
                <a:solidFill>
                  <a:srgbClr val="FF0000"/>
                </a:solidFill>
                <a:latin typeface="Times New Roman" panose="02020603050405020304" pitchFamily="18" charset="0"/>
              </a:rPr>
              <a:t>đã</a:t>
            </a:r>
            <a:r>
              <a:rPr lang="en-US" altLang="en-US" sz="3600" dirty="0">
                <a:solidFill>
                  <a:srgbClr val="FF0000"/>
                </a:solidFill>
                <a:latin typeface="Times New Roman" panose="02020603050405020304" pitchFamily="18" charset="0"/>
              </a:rPr>
              <a:t> </a:t>
            </a:r>
            <a:r>
              <a:rPr lang="en-US" altLang="en-US" sz="3600" dirty="0" err="1">
                <a:solidFill>
                  <a:srgbClr val="FF0000"/>
                </a:solidFill>
                <a:latin typeface="Times New Roman" panose="02020603050405020304" pitchFamily="18" charset="0"/>
              </a:rPr>
              <a:t>học</a:t>
            </a:r>
            <a:r>
              <a:rPr lang="en-US" altLang="en-US" sz="3600" dirty="0">
                <a:solidFill>
                  <a:srgbClr val="FF0000"/>
                </a:solidFill>
                <a:latin typeface="Times New Roman" panose="02020603050405020304" pitchFamily="18" charset="0"/>
              </a:rPr>
              <a:t>, </a:t>
            </a:r>
            <a:r>
              <a:rPr lang="en-US" altLang="en-US" sz="3600" dirty="0" err="1">
                <a:solidFill>
                  <a:srgbClr val="FF0000"/>
                </a:solidFill>
                <a:latin typeface="Times New Roman" panose="02020603050405020304" pitchFamily="18" charset="0"/>
              </a:rPr>
              <a:t>ví</a:t>
            </a:r>
            <a:r>
              <a:rPr lang="en-US" altLang="en-US" sz="3600" dirty="0">
                <a:solidFill>
                  <a:srgbClr val="FF0000"/>
                </a:solidFill>
                <a:latin typeface="Times New Roman" panose="02020603050405020304" pitchFamily="18" charset="0"/>
              </a:rPr>
              <a:t> </a:t>
            </a:r>
            <a:r>
              <a:rPr lang="en-US" altLang="en-US" sz="3600" dirty="0" err="1">
                <a:solidFill>
                  <a:srgbClr val="FF0000"/>
                </a:solidFill>
                <a:latin typeface="Times New Roman" panose="02020603050405020304" pitchFamily="18" charset="0"/>
              </a:rPr>
              <a:t>dụ</a:t>
            </a:r>
            <a:r>
              <a:rPr lang="en-US" altLang="en-US" sz="3600" dirty="0">
                <a:solidFill>
                  <a:srgbClr val="FF0000"/>
                </a:solidFill>
                <a:latin typeface="Times New Roman" panose="02020603050405020304" pitchFamily="18" charset="0"/>
              </a:rPr>
              <a:t> </a:t>
            </a:r>
            <a:r>
              <a:rPr lang="en-US" altLang="en-US" sz="3600" dirty="0" err="1">
                <a:solidFill>
                  <a:srgbClr val="FF0000"/>
                </a:solidFill>
                <a:latin typeface="Times New Roman" panose="02020603050405020304" pitchFamily="18" charset="0"/>
              </a:rPr>
              <a:t>minh</a:t>
            </a:r>
            <a:r>
              <a:rPr lang="en-US" altLang="en-US" sz="3600" dirty="0">
                <a:solidFill>
                  <a:srgbClr val="FF0000"/>
                </a:solidFill>
                <a:latin typeface="Times New Roman" panose="02020603050405020304" pitchFamily="18" charset="0"/>
              </a:rPr>
              <a:t> </a:t>
            </a:r>
            <a:r>
              <a:rPr lang="en-US" altLang="en-US" sz="3600" dirty="0" err="1">
                <a:solidFill>
                  <a:srgbClr val="FF0000"/>
                </a:solidFill>
                <a:latin typeface="Times New Roman" panose="02020603050405020304" pitchFamily="18" charset="0"/>
              </a:rPr>
              <a:t>chứng</a:t>
            </a:r>
            <a:r>
              <a:rPr lang="en-US" altLang="en-US" sz="3600" dirty="0">
                <a:solidFill>
                  <a:srgbClr val="FF0000"/>
                </a:solidFill>
                <a:latin typeface="Times New Roman" panose="02020603050405020304" pitchFamily="18" charset="0"/>
              </a:rPr>
              <a:t>?</a:t>
            </a:r>
          </a:p>
          <a:p>
            <a:pPr eaLnBrk="1" hangingPunct="1">
              <a:buFontTx/>
              <a:buNone/>
            </a:pPr>
            <a:r>
              <a:rPr lang="en-US" altLang="en-US" sz="3600" dirty="0" err="1">
                <a:latin typeface="Times New Roman" panose="02020603050405020304" pitchFamily="18" charset="0"/>
              </a:rPr>
              <a:t>Nhóm</a:t>
            </a:r>
            <a:r>
              <a:rPr lang="en-US" altLang="en-US" sz="3600" dirty="0">
                <a:latin typeface="Times New Roman" panose="02020603050405020304" pitchFamily="18" charset="0"/>
              </a:rPr>
              <a:t> 2</a:t>
            </a:r>
            <a:r>
              <a:rPr lang="en-US" altLang="en-US" sz="3600" dirty="0">
                <a:solidFill>
                  <a:schemeClr val="accent2"/>
                </a:solidFill>
                <a:latin typeface="Times New Roman" panose="02020603050405020304" pitchFamily="18" charset="0"/>
              </a:rPr>
              <a:t>: </a:t>
            </a:r>
            <a:r>
              <a:rPr lang="en-US" altLang="en-US" sz="3600" dirty="0" err="1">
                <a:solidFill>
                  <a:schemeClr val="accent2"/>
                </a:solidFill>
                <a:latin typeface="Times New Roman" panose="02020603050405020304" pitchFamily="18" charset="0"/>
              </a:rPr>
              <a:t>Nêu</a:t>
            </a:r>
            <a:r>
              <a:rPr lang="en-US" altLang="en-US" sz="3600" dirty="0">
                <a:solidFill>
                  <a:schemeClr val="accent2"/>
                </a:solidFill>
                <a:latin typeface="Times New Roman" panose="02020603050405020304" pitchFamily="18" charset="0"/>
              </a:rPr>
              <a:t> </a:t>
            </a:r>
            <a:r>
              <a:rPr lang="en-US" altLang="en-US" sz="3600" dirty="0" err="1">
                <a:solidFill>
                  <a:schemeClr val="accent2"/>
                </a:solidFill>
                <a:latin typeface="Times New Roman" panose="02020603050405020304" pitchFamily="18" charset="0"/>
              </a:rPr>
              <a:t>cảm</a:t>
            </a:r>
            <a:r>
              <a:rPr lang="en-US" altLang="en-US" sz="3600" dirty="0">
                <a:solidFill>
                  <a:schemeClr val="accent2"/>
                </a:solidFill>
                <a:latin typeface="Times New Roman" panose="02020603050405020304" pitchFamily="18" charset="0"/>
              </a:rPr>
              <a:t> </a:t>
            </a:r>
            <a:r>
              <a:rPr lang="en-US" altLang="en-US" sz="3600" dirty="0" err="1">
                <a:solidFill>
                  <a:schemeClr val="accent2"/>
                </a:solidFill>
                <a:latin typeface="Times New Roman" panose="02020603050405020304" pitchFamily="18" charset="0"/>
              </a:rPr>
              <a:t>nhận</a:t>
            </a:r>
            <a:r>
              <a:rPr lang="en-US" altLang="en-US" sz="3600" dirty="0">
                <a:solidFill>
                  <a:schemeClr val="accent2"/>
                </a:solidFill>
                <a:latin typeface="Times New Roman" panose="02020603050405020304" pitchFamily="18" charset="0"/>
              </a:rPr>
              <a:t> </a:t>
            </a:r>
            <a:r>
              <a:rPr lang="en-US" altLang="en-US" sz="3600" dirty="0" err="1">
                <a:solidFill>
                  <a:schemeClr val="accent2"/>
                </a:solidFill>
                <a:latin typeface="Times New Roman" panose="02020603050405020304" pitchFamily="18" charset="0"/>
              </a:rPr>
              <a:t>cả</a:t>
            </a:r>
            <a:r>
              <a:rPr lang="en-US" altLang="en-US" sz="3600" dirty="0">
                <a:solidFill>
                  <a:schemeClr val="accent2"/>
                </a:solidFill>
                <a:latin typeface="Times New Roman" panose="02020603050405020304" pitchFamily="18" charset="0"/>
              </a:rPr>
              <a:t> </a:t>
            </a:r>
            <a:r>
              <a:rPr lang="en-US" altLang="en-US" sz="3600" dirty="0" err="1">
                <a:solidFill>
                  <a:schemeClr val="accent2"/>
                </a:solidFill>
                <a:latin typeface="Times New Roman" panose="02020603050405020304" pitchFamily="18" charset="0"/>
              </a:rPr>
              <a:t>em</a:t>
            </a:r>
            <a:r>
              <a:rPr lang="en-US" altLang="en-US" sz="3600" dirty="0">
                <a:solidFill>
                  <a:schemeClr val="accent2"/>
                </a:solidFill>
                <a:latin typeface="Times New Roman" panose="02020603050405020304" pitchFamily="18" charset="0"/>
              </a:rPr>
              <a:t> </a:t>
            </a:r>
            <a:r>
              <a:rPr lang="en-US" altLang="en-US" sz="3600" dirty="0" err="1">
                <a:solidFill>
                  <a:schemeClr val="accent2"/>
                </a:solidFill>
                <a:latin typeface="Times New Roman" panose="02020603050405020304" pitchFamily="18" charset="0"/>
              </a:rPr>
              <a:t>về</a:t>
            </a:r>
            <a:r>
              <a:rPr lang="en-US" altLang="en-US" sz="3600" dirty="0">
                <a:solidFill>
                  <a:schemeClr val="accent2"/>
                </a:solidFill>
                <a:latin typeface="Times New Roman" panose="02020603050405020304" pitchFamily="18" charset="0"/>
              </a:rPr>
              <a:t> </a:t>
            </a:r>
            <a:r>
              <a:rPr lang="en-US" altLang="en-US" sz="3600" dirty="0" err="1">
                <a:solidFill>
                  <a:schemeClr val="accent2"/>
                </a:solidFill>
                <a:latin typeface="Times New Roman" panose="02020603050405020304" pitchFamily="18" charset="0"/>
              </a:rPr>
              <a:t>bộ</a:t>
            </a:r>
            <a:r>
              <a:rPr lang="en-US" altLang="en-US" sz="3600" dirty="0">
                <a:solidFill>
                  <a:schemeClr val="accent2"/>
                </a:solidFill>
                <a:latin typeface="Times New Roman" panose="02020603050405020304" pitchFamily="18" charset="0"/>
              </a:rPr>
              <a:t> </a:t>
            </a:r>
            <a:r>
              <a:rPr lang="en-US" altLang="en-US" sz="3600" dirty="0" err="1">
                <a:solidFill>
                  <a:schemeClr val="accent2"/>
                </a:solidFill>
                <a:latin typeface="Times New Roman" panose="02020603050405020304" pitchFamily="18" charset="0"/>
              </a:rPr>
              <a:t>mặt</a:t>
            </a:r>
            <a:r>
              <a:rPr lang="en-US" altLang="en-US" sz="3600" dirty="0">
                <a:solidFill>
                  <a:schemeClr val="accent2"/>
                </a:solidFill>
                <a:latin typeface="Times New Roman" panose="02020603050405020304" pitchFamily="18" charset="0"/>
              </a:rPr>
              <a:t> </a:t>
            </a:r>
            <a:r>
              <a:rPr lang="en-US" altLang="en-US" sz="3600" dirty="0" err="1">
                <a:solidFill>
                  <a:schemeClr val="accent2"/>
                </a:solidFill>
                <a:latin typeface="Times New Roman" panose="02020603050405020304" pitchFamily="18" charset="0"/>
              </a:rPr>
              <a:t>của</a:t>
            </a:r>
            <a:r>
              <a:rPr lang="en-US" altLang="en-US" sz="3600" dirty="0">
                <a:solidFill>
                  <a:schemeClr val="accent2"/>
                </a:solidFill>
                <a:latin typeface="Times New Roman" panose="02020603050405020304" pitchFamily="18" charset="0"/>
              </a:rPr>
              <a:t> </a:t>
            </a:r>
            <a:r>
              <a:rPr lang="en-US" altLang="en-US" sz="3600" dirty="0" err="1">
                <a:solidFill>
                  <a:schemeClr val="accent2"/>
                </a:solidFill>
                <a:latin typeface="Times New Roman" panose="02020603050405020304" pitchFamily="18" charset="0"/>
              </a:rPr>
              <a:t>giai</a:t>
            </a:r>
            <a:r>
              <a:rPr lang="en-US" altLang="en-US" sz="3600" dirty="0">
                <a:solidFill>
                  <a:schemeClr val="accent2"/>
                </a:solidFill>
                <a:latin typeface="Times New Roman" panose="02020603050405020304" pitchFamily="18" charset="0"/>
              </a:rPr>
              <a:t> </a:t>
            </a:r>
            <a:r>
              <a:rPr lang="en-US" altLang="en-US" sz="3600" dirty="0" err="1">
                <a:solidFill>
                  <a:schemeClr val="accent2"/>
                </a:solidFill>
                <a:latin typeface="Times New Roman" panose="02020603050405020304" pitchFamily="18" charset="0"/>
              </a:rPr>
              <a:t>cấp</a:t>
            </a:r>
            <a:endParaRPr lang="en-US" altLang="en-US" sz="3600" dirty="0">
              <a:solidFill>
                <a:schemeClr val="accent2"/>
              </a:solidFill>
              <a:latin typeface="Times New Roman" panose="02020603050405020304" pitchFamily="18" charset="0"/>
            </a:endParaRPr>
          </a:p>
          <a:p>
            <a:pPr eaLnBrk="1" hangingPunct="1">
              <a:buFontTx/>
              <a:buNone/>
            </a:pPr>
            <a:r>
              <a:rPr lang="en-US" altLang="en-US" sz="3600" dirty="0" err="1">
                <a:solidFill>
                  <a:schemeClr val="accent2"/>
                </a:solidFill>
                <a:latin typeface="Times New Roman" panose="02020603050405020304" pitchFamily="18" charset="0"/>
              </a:rPr>
              <a:t>thống</a:t>
            </a:r>
            <a:r>
              <a:rPr lang="en-US" altLang="en-US" sz="3600" dirty="0">
                <a:solidFill>
                  <a:schemeClr val="accent2"/>
                </a:solidFill>
                <a:latin typeface="Times New Roman" panose="02020603050405020304" pitchFamily="18" charset="0"/>
              </a:rPr>
              <a:t> </a:t>
            </a:r>
            <a:r>
              <a:rPr lang="en-US" altLang="en-US" sz="3600" dirty="0" err="1">
                <a:solidFill>
                  <a:schemeClr val="accent2"/>
                </a:solidFill>
                <a:latin typeface="Times New Roman" panose="02020603050405020304" pitchFamily="18" charset="0"/>
              </a:rPr>
              <a:t>trị</a:t>
            </a:r>
            <a:r>
              <a:rPr lang="en-US" altLang="en-US" sz="3600" dirty="0">
                <a:solidFill>
                  <a:schemeClr val="accent2"/>
                </a:solidFill>
                <a:latin typeface="Times New Roman" panose="02020603050405020304" pitchFamily="18" charset="0"/>
              </a:rPr>
              <a:t> PK qua </a:t>
            </a:r>
            <a:r>
              <a:rPr lang="en-US" altLang="en-US" sz="3600" dirty="0" err="1">
                <a:solidFill>
                  <a:schemeClr val="accent2"/>
                </a:solidFill>
                <a:latin typeface="Times New Roman" panose="02020603050405020304" pitchFamily="18" charset="0"/>
              </a:rPr>
              <a:t>các</a:t>
            </a:r>
            <a:r>
              <a:rPr lang="en-US" altLang="en-US" sz="3600" dirty="0">
                <a:solidFill>
                  <a:schemeClr val="accent2"/>
                </a:solidFill>
                <a:latin typeface="Times New Roman" panose="02020603050405020304" pitchFamily="18" charset="0"/>
              </a:rPr>
              <a:t> TPVHTĐVN </a:t>
            </a:r>
            <a:r>
              <a:rPr lang="en-US" altLang="en-US" sz="3600" dirty="0" err="1">
                <a:solidFill>
                  <a:schemeClr val="accent2"/>
                </a:solidFill>
                <a:latin typeface="Times New Roman" panose="02020603050405020304" pitchFamily="18" charset="0"/>
              </a:rPr>
              <a:t>lớp</a:t>
            </a:r>
            <a:r>
              <a:rPr lang="en-US" altLang="en-US" sz="3600" dirty="0">
                <a:solidFill>
                  <a:schemeClr val="accent2"/>
                </a:solidFill>
                <a:latin typeface="Times New Roman" panose="02020603050405020304" pitchFamily="18" charset="0"/>
              </a:rPr>
              <a:t> 9 </a:t>
            </a:r>
            <a:r>
              <a:rPr lang="en-US" altLang="en-US" sz="3600" dirty="0" err="1">
                <a:solidFill>
                  <a:schemeClr val="accent2"/>
                </a:solidFill>
                <a:latin typeface="Times New Roman" panose="02020603050405020304" pitchFamily="18" charset="0"/>
              </a:rPr>
              <a:t>đã</a:t>
            </a:r>
            <a:r>
              <a:rPr lang="en-US" altLang="en-US" sz="3600" dirty="0">
                <a:solidFill>
                  <a:schemeClr val="accent2"/>
                </a:solidFill>
                <a:latin typeface="Times New Roman" panose="02020603050405020304" pitchFamily="18" charset="0"/>
              </a:rPr>
              <a:t> </a:t>
            </a:r>
            <a:r>
              <a:rPr lang="en-US" altLang="en-US" sz="3600" dirty="0" err="1">
                <a:solidFill>
                  <a:schemeClr val="accent2"/>
                </a:solidFill>
                <a:latin typeface="Times New Roman" panose="02020603050405020304" pitchFamily="18" charset="0"/>
              </a:rPr>
              <a:t>học</a:t>
            </a:r>
            <a:r>
              <a:rPr lang="en-US" altLang="en-US" sz="3600" dirty="0">
                <a:solidFill>
                  <a:schemeClr val="accent2"/>
                </a:solidFill>
                <a:latin typeface="Times New Roman" panose="02020603050405020304" pitchFamily="18" charset="0"/>
              </a:rPr>
              <a:t>.</a:t>
            </a:r>
            <a:r>
              <a:rPr lang="en-US" altLang="en-US" sz="3600" dirty="0">
                <a:latin typeface="Times New Roman" panose="02020603050405020304" pitchFamily="18" charset="0"/>
              </a:rPr>
              <a:t> </a:t>
            </a:r>
          </a:p>
          <a:p>
            <a:pPr eaLnBrk="1" hangingPunct="1">
              <a:buFontTx/>
              <a:buNone/>
            </a:pPr>
            <a:r>
              <a:rPr lang="en-US" altLang="en-US" sz="3600" dirty="0" err="1">
                <a:latin typeface="Times New Roman" panose="02020603050405020304" pitchFamily="18" charset="0"/>
              </a:rPr>
              <a:t>Nhóm</a:t>
            </a:r>
            <a:r>
              <a:rPr lang="en-US" altLang="en-US" sz="3600" dirty="0">
                <a:latin typeface="Times New Roman" panose="02020603050405020304" pitchFamily="18" charset="0"/>
              </a:rPr>
              <a:t> 3</a:t>
            </a:r>
            <a:r>
              <a:rPr lang="en-US" altLang="en-US" sz="3600" dirty="0">
                <a:solidFill>
                  <a:srgbClr val="FF3399"/>
                </a:solidFill>
                <a:latin typeface="Times New Roman" panose="02020603050405020304" pitchFamily="18" charset="0"/>
              </a:rPr>
              <a:t>: </a:t>
            </a:r>
            <a:r>
              <a:rPr lang="en-US" altLang="en-US" sz="3600" dirty="0" err="1">
                <a:solidFill>
                  <a:srgbClr val="FF3399"/>
                </a:solidFill>
                <a:latin typeface="Times New Roman" panose="02020603050405020304" pitchFamily="18" charset="0"/>
              </a:rPr>
              <a:t>Hãy</a:t>
            </a:r>
            <a:r>
              <a:rPr lang="en-US" altLang="en-US" sz="3600" dirty="0">
                <a:solidFill>
                  <a:srgbClr val="FF3399"/>
                </a:solidFill>
                <a:latin typeface="Times New Roman" panose="02020603050405020304" pitchFamily="18" charset="0"/>
              </a:rPr>
              <a:t> </a:t>
            </a:r>
            <a:r>
              <a:rPr lang="en-US" altLang="en-US" sz="3600" dirty="0" err="1">
                <a:solidFill>
                  <a:srgbClr val="FF3399"/>
                </a:solidFill>
                <a:latin typeface="Times New Roman" panose="02020603050405020304" pitchFamily="18" charset="0"/>
              </a:rPr>
              <a:t>nêu</a:t>
            </a:r>
            <a:r>
              <a:rPr lang="en-US" altLang="en-US" sz="3600" dirty="0">
                <a:solidFill>
                  <a:srgbClr val="FF3399"/>
                </a:solidFill>
                <a:latin typeface="Times New Roman" panose="02020603050405020304" pitchFamily="18" charset="0"/>
              </a:rPr>
              <a:t> </a:t>
            </a:r>
            <a:r>
              <a:rPr lang="en-US" altLang="en-US" sz="3600" dirty="0" err="1">
                <a:solidFill>
                  <a:srgbClr val="FF3399"/>
                </a:solidFill>
                <a:latin typeface="Times New Roman" panose="02020603050405020304" pitchFamily="18" charset="0"/>
              </a:rPr>
              <a:t>cảm</a:t>
            </a:r>
            <a:r>
              <a:rPr lang="en-US" altLang="en-US" sz="3600" dirty="0">
                <a:solidFill>
                  <a:srgbClr val="FF3399"/>
                </a:solidFill>
                <a:latin typeface="Times New Roman" panose="02020603050405020304" pitchFamily="18" charset="0"/>
              </a:rPr>
              <a:t> </a:t>
            </a:r>
            <a:r>
              <a:rPr lang="en-US" altLang="en-US" sz="3600" dirty="0" err="1">
                <a:solidFill>
                  <a:srgbClr val="FF3399"/>
                </a:solidFill>
                <a:latin typeface="Times New Roman" panose="02020603050405020304" pitchFamily="18" charset="0"/>
              </a:rPr>
              <a:t>nhận</a:t>
            </a:r>
            <a:r>
              <a:rPr lang="en-US" altLang="en-US" sz="3600" dirty="0">
                <a:solidFill>
                  <a:srgbClr val="FF3399"/>
                </a:solidFill>
                <a:latin typeface="Times New Roman" panose="02020603050405020304" pitchFamily="18" charset="0"/>
              </a:rPr>
              <a:t> </a:t>
            </a:r>
            <a:r>
              <a:rPr lang="en-US" altLang="en-US" sz="3600" dirty="0" err="1">
                <a:solidFill>
                  <a:srgbClr val="FF3399"/>
                </a:solidFill>
                <a:latin typeface="Times New Roman" panose="02020603050405020304" pitchFamily="18" charset="0"/>
              </a:rPr>
              <a:t>của</a:t>
            </a:r>
            <a:r>
              <a:rPr lang="en-US" altLang="en-US" sz="3600" dirty="0">
                <a:solidFill>
                  <a:srgbClr val="FF3399"/>
                </a:solidFill>
                <a:latin typeface="Times New Roman" panose="02020603050405020304" pitchFamily="18" charset="0"/>
              </a:rPr>
              <a:t> </a:t>
            </a:r>
            <a:r>
              <a:rPr lang="en-US" altLang="en-US" sz="3600" dirty="0" err="1">
                <a:solidFill>
                  <a:srgbClr val="FF3399"/>
                </a:solidFill>
                <a:latin typeface="Times New Roman" panose="02020603050405020304" pitchFamily="18" charset="0"/>
              </a:rPr>
              <a:t>em</a:t>
            </a:r>
            <a:r>
              <a:rPr lang="en-US" altLang="en-US" sz="3600" dirty="0">
                <a:solidFill>
                  <a:srgbClr val="FF3399"/>
                </a:solidFill>
                <a:latin typeface="Times New Roman" panose="02020603050405020304" pitchFamily="18" charset="0"/>
              </a:rPr>
              <a:t> </a:t>
            </a:r>
            <a:r>
              <a:rPr lang="en-US" altLang="en-US" sz="3600" dirty="0" err="1">
                <a:solidFill>
                  <a:srgbClr val="FF3399"/>
                </a:solidFill>
                <a:latin typeface="Times New Roman" panose="02020603050405020304" pitchFamily="18" charset="0"/>
              </a:rPr>
              <a:t>về</a:t>
            </a:r>
            <a:r>
              <a:rPr lang="en-US" altLang="en-US" sz="3600" dirty="0">
                <a:solidFill>
                  <a:srgbClr val="FF3399"/>
                </a:solidFill>
                <a:latin typeface="Times New Roman" panose="02020603050405020304" pitchFamily="18" charset="0"/>
              </a:rPr>
              <a:t> </a:t>
            </a:r>
            <a:r>
              <a:rPr lang="en-US" altLang="en-US" sz="3600" dirty="0" err="1">
                <a:solidFill>
                  <a:srgbClr val="FF3399"/>
                </a:solidFill>
                <a:latin typeface="Times New Roman" panose="02020603050405020304" pitchFamily="18" charset="0"/>
              </a:rPr>
              <a:t>vẻ</a:t>
            </a:r>
            <a:r>
              <a:rPr lang="en-US" altLang="en-US" sz="3600" dirty="0">
                <a:solidFill>
                  <a:srgbClr val="FF3399"/>
                </a:solidFill>
                <a:latin typeface="Times New Roman" panose="02020603050405020304" pitchFamily="18" charset="0"/>
              </a:rPr>
              <a:t> </a:t>
            </a:r>
            <a:r>
              <a:rPr lang="en-US" altLang="en-US" sz="3600" dirty="0" err="1">
                <a:solidFill>
                  <a:srgbClr val="FF3399"/>
                </a:solidFill>
                <a:latin typeface="Times New Roman" panose="02020603050405020304" pitchFamily="18" charset="0"/>
              </a:rPr>
              <a:t>đẹp</a:t>
            </a:r>
            <a:r>
              <a:rPr lang="en-US" altLang="en-US" sz="3600" dirty="0">
                <a:solidFill>
                  <a:srgbClr val="FF3399"/>
                </a:solidFill>
                <a:latin typeface="Times New Roman" panose="02020603050405020304" pitchFamily="18" charset="0"/>
              </a:rPr>
              <a:t> </a:t>
            </a:r>
            <a:r>
              <a:rPr lang="en-US" altLang="en-US" sz="3600" dirty="0" err="1">
                <a:solidFill>
                  <a:srgbClr val="FF3399"/>
                </a:solidFill>
                <a:latin typeface="Times New Roman" panose="02020603050405020304" pitchFamily="18" charset="0"/>
              </a:rPr>
              <a:t>của</a:t>
            </a:r>
            <a:r>
              <a:rPr lang="en-US" altLang="en-US" sz="3600" dirty="0">
                <a:solidFill>
                  <a:srgbClr val="FF3399"/>
                </a:solidFill>
                <a:latin typeface="Times New Roman" panose="02020603050405020304" pitchFamily="18" charset="0"/>
              </a:rPr>
              <a:t> </a:t>
            </a:r>
            <a:r>
              <a:rPr lang="en-US" altLang="en-US" sz="3600" dirty="0" err="1">
                <a:solidFill>
                  <a:srgbClr val="FF3399"/>
                </a:solidFill>
                <a:latin typeface="Times New Roman" panose="02020603050405020304" pitchFamily="18" charset="0"/>
              </a:rPr>
              <a:t>một</a:t>
            </a:r>
            <a:endParaRPr lang="en-US" altLang="en-US" sz="3600" dirty="0">
              <a:solidFill>
                <a:srgbClr val="FF3399"/>
              </a:solidFill>
              <a:latin typeface="Times New Roman" panose="02020603050405020304" pitchFamily="18" charset="0"/>
            </a:endParaRPr>
          </a:p>
          <a:p>
            <a:pPr eaLnBrk="1" hangingPunct="1">
              <a:buFontTx/>
              <a:buNone/>
            </a:pPr>
            <a:r>
              <a:rPr lang="en-US" altLang="en-US" sz="3600" dirty="0" err="1">
                <a:solidFill>
                  <a:srgbClr val="FF3399"/>
                </a:solidFill>
                <a:latin typeface="Times New Roman" panose="02020603050405020304" pitchFamily="18" charset="0"/>
              </a:rPr>
              <a:t>số</a:t>
            </a:r>
            <a:r>
              <a:rPr lang="en-US" altLang="en-US" sz="3600" dirty="0">
                <a:solidFill>
                  <a:srgbClr val="FF3399"/>
                </a:solidFill>
                <a:latin typeface="Times New Roman" panose="02020603050405020304" pitchFamily="18" charset="0"/>
              </a:rPr>
              <a:t> </a:t>
            </a:r>
            <a:r>
              <a:rPr lang="en-US" altLang="en-US" sz="3600" dirty="0" err="1">
                <a:solidFill>
                  <a:srgbClr val="FF3399"/>
                </a:solidFill>
                <a:latin typeface="Times New Roman" panose="02020603050405020304" pitchFamily="18" charset="0"/>
              </a:rPr>
              <a:t>nhân</a:t>
            </a:r>
            <a:r>
              <a:rPr lang="en-US" altLang="en-US" sz="3600" dirty="0">
                <a:solidFill>
                  <a:srgbClr val="FF3399"/>
                </a:solidFill>
                <a:latin typeface="Times New Roman" panose="02020603050405020304" pitchFamily="18" charset="0"/>
              </a:rPr>
              <a:t> </a:t>
            </a:r>
            <a:r>
              <a:rPr lang="en-US" altLang="en-US" sz="3600" dirty="0" err="1">
                <a:solidFill>
                  <a:srgbClr val="FF3399"/>
                </a:solidFill>
                <a:latin typeface="Times New Roman" panose="02020603050405020304" pitchFamily="18" charset="0"/>
              </a:rPr>
              <a:t>vật</a:t>
            </a:r>
            <a:r>
              <a:rPr lang="en-US" altLang="en-US" sz="3600" dirty="0">
                <a:solidFill>
                  <a:srgbClr val="FF3399"/>
                </a:solidFill>
                <a:latin typeface="Times New Roman" panose="02020603050405020304" pitchFamily="18" charset="0"/>
              </a:rPr>
              <a:t> </a:t>
            </a:r>
            <a:r>
              <a:rPr lang="en-US" altLang="en-US" sz="3600" dirty="0" err="1">
                <a:solidFill>
                  <a:srgbClr val="FF3399"/>
                </a:solidFill>
                <a:latin typeface="Times New Roman" panose="02020603050405020304" pitchFamily="18" charset="0"/>
              </a:rPr>
              <a:t>trong</a:t>
            </a:r>
            <a:r>
              <a:rPr lang="en-US" altLang="en-US" sz="3600" dirty="0">
                <a:solidFill>
                  <a:srgbClr val="FF3399"/>
                </a:solidFill>
                <a:latin typeface="Times New Roman" panose="02020603050405020304" pitchFamily="18" charset="0"/>
              </a:rPr>
              <a:t> </a:t>
            </a:r>
            <a:r>
              <a:rPr lang="en-US" altLang="en-US" sz="3600" dirty="0" err="1">
                <a:solidFill>
                  <a:srgbClr val="FF3399"/>
                </a:solidFill>
                <a:latin typeface="Times New Roman" panose="02020603050405020304" pitchFamily="18" charset="0"/>
              </a:rPr>
              <a:t>các</a:t>
            </a:r>
            <a:r>
              <a:rPr lang="en-US" altLang="en-US" sz="3600" dirty="0">
                <a:solidFill>
                  <a:srgbClr val="FF3399"/>
                </a:solidFill>
                <a:latin typeface="Times New Roman" panose="02020603050405020304" pitchFamily="18" charset="0"/>
              </a:rPr>
              <a:t> </a:t>
            </a:r>
            <a:r>
              <a:rPr lang="en-US" altLang="en-US" sz="3600" dirty="0" err="1">
                <a:solidFill>
                  <a:srgbClr val="FF3399"/>
                </a:solidFill>
                <a:latin typeface="Times New Roman" panose="02020603050405020304" pitchFamily="18" charset="0"/>
              </a:rPr>
              <a:t>tác</a:t>
            </a:r>
            <a:r>
              <a:rPr lang="en-US" altLang="en-US" sz="3600" dirty="0">
                <a:solidFill>
                  <a:srgbClr val="FF3399"/>
                </a:solidFill>
                <a:latin typeface="Times New Roman" panose="02020603050405020304" pitchFamily="18" charset="0"/>
              </a:rPr>
              <a:t> </a:t>
            </a:r>
            <a:r>
              <a:rPr lang="en-US" altLang="en-US" sz="3600" dirty="0" err="1">
                <a:solidFill>
                  <a:srgbClr val="FF3399"/>
                </a:solidFill>
                <a:latin typeface="Times New Roman" panose="02020603050405020304" pitchFamily="18" charset="0"/>
              </a:rPr>
              <a:t>phẩm</a:t>
            </a:r>
            <a:r>
              <a:rPr lang="en-US" altLang="en-US" sz="3600" dirty="0">
                <a:solidFill>
                  <a:srgbClr val="FF3399"/>
                </a:solidFill>
                <a:latin typeface="Times New Roman" panose="02020603050405020304" pitchFamily="18" charset="0"/>
              </a:rPr>
              <a:t> VHTĐVN </a:t>
            </a:r>
            <a:r>
              <a:rPr lang="en-US" altLang="en-US" sz="3600" dirty="0" err="1">
                <a:solidFill>
                  <a:srgbClr val="FF3399"/>
                </a:solidFill>
                <a:latin typeface="Times New Roman" panose="02020603050405020304" pitchFamily="18" charset="0"/>
              </a:rPr>
              <a:t>đã</a:t>
            </a:r>
            <a:r>
              <a:rPr lang="en-US" altLang="en-US" sz="3600" dirty="0">
                <a:solidFill>
                  <a:srgbClr val="FF3399"/>
                </a:solidFill>
                <a:latin typeface="Times New Roman" panose="02020603050405020304" pitchFamily="18" charset="0"/>
              </a:rPr>
              <a:t> </a:t>
            </a:r>
            <a:r>
              <a:rPr lang="en-US" altLang="en-US" sz="3600" dirty="0" err="1">
                <a:solidFill>
                  <a:srgbClr val="FF3399"/>
                </a:solidFill>
                <a:latin typeface="Times New Roman" panose="02020603050405020304" pitchFamily="18" charset="0"/>
              </a:rPr>
              <a:t>học</a:t>
            </a:r>
            <a:r>
              <a:rPr lang="en-US" altLang="en-US" sz="3600" dirty="0">
                <a:solidFill>
                  <a:srgbClr val="FF3399"/>
                </a:solidFill>
                <a:latin typeface="Times New Roman" panose="02020603050405020304" pitchFamily="18" charset="0"/>
              </a:rPr>
              <a:t> lớp9</a:t>
            </a:r>
          </a:p>
        </p:txBody>
      </p:sp>
    </p:spTree>
    <p:extLst>
      <p:ext uri="{BB962C8B-B14F-4D97-AF65-F5344CB8AC3E}">
        <p14:creationId xmlns:p14="http://schemas.microsoft.com/office/powerpoint/2010/main" val="33968952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33474"/>
                                        </p:tgtEl>
                                        <p:attrNameLst>
                                          <p:attrName>style.visibility</p:attrName>
                                        </p:attrNameLst>
                                      </p:cBhvr>
                                      <p:to>
                                        <p:strVal val="visible"/>
                                      </p:to>
                                    </p:set>
                                    <p:animEffect transition="in" filter="diamond(in)">
                                      <p:cBhvr>
                                        <p:cTn id="7" dur="2000"/>
                                        <p:tgtEl>
                                          <p:spTgt spid="23347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233475">
                                            <p:txEl>
                                              <p:pRg st="0" end="0"/>
                                            </p:txEl>
                                          </p:spTgt>
                                        </p:tgtEl>
                                        <p:attrNameLst>
                                          <p:attrName>style.visibility</p:attrName>
                                        </p:attrNameLst>
                                      </p:cBhvr>
                                      <p:to>
                                        <p:strVal val="visible"/>
                                      </p:to>
                                    </p:set>
                                    <p:animEffect transition="in" filter="diamond(in)">
                                      <p:cBhvr>
                                        <p:cTn id="12" dur="2000"/>
                                        <p:tgtEl>
                                          <p:spTgt spid="23347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233475">
                                            <p:txEl>
                                              <p:pRg st="1" end="1"/>
                                            </p:txEl>
                                          </p:spTgt>
                                        </p:tgtEl>
                                        <p:attrNameLst>
                                          <p:attrName>style.visibility</p:attrName>
                                        </p:attrNameLst>
                                      </p:cBhvr>
                                      <p:to>
                                        <p:strVal val="visible"/>
                                      </p:to>
                                    </p:set>
                                    <p:animEffect transition="in" filter="diamond(in)">
                                      <p:cBhvr>
                                        <p:cTn id="17" dur="2000"/>
                                        <p:tgtEl>
                                          <p:spTgt spid="23347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233475">
                                            <p:txEl>
                                              <p:pRg st="2" end="2"/>
                                            </p:txEl>
                                          </p:spTgt>
                                        </p:tgtEl>
                                        <p:attrNameLst>
                                          <p:attrName>style.visibility</p:attrName>
                                        </p:attrNameLst>
                                      </p:cBhvr>
                                      <p:to>
                                        <p:strVal val="visible"/>
                                      </p:to>
                                    </p:set>
                                    <p:animEffect transition="in" filter="diamond(in)">
                                      <p:cBhvr>
                                        <p:cTn id="22" dur="2000"/>
                                        <p:tgtEl>
                                          <p:spTgt spid="23347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233475">
                                            <p:txEl>
                                              <p:pRg st="3" end="3"/>
                                            </p:txEl>
                                          </p:spTgt>
                                        </p:tgtEl>
                                        <p:attrNameLst>
                                          <p:attrName>style.visibility</p:attrName>
                                        </p:attrNameLst>
                                      </p:cBhvr>
                                      <p:to>
                                        <p:strVal val="visible"/>
                                      </p:to>
                                    </p:set>
                                    <p:animEffect transition="in" filter="diamond(in)">
                                      <p:cBhvr>
                                        <p:cTn id="27" dur="2000"/>
                                        <p:tgtEl>
                                          <p:spTgt spid="233475">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233475">
                                            <p:txEl>
                                              <p:pRg st="4" end="4"/>
                                            </p:txEl>
                                          </p:spTgt>
                                        </p:tgtEl>
                                        <p:attrNameLst>
                                          <p:attrName>style.visibility</p:attrName>
                                        </p:attrNameLst>
                                      </p:cBhvr>
                                      <p:to>
                                        <p:strVal val="visible"/>
                                      </p:to>
                                    </p:set>
                                    <p:animEffect transition="in" filter="diamond(in)">
                                      <p:cBhvr>
                                        <p:cTn id="32" dur="2000"/>
                                        <p:tgtEl>
                                          <p:spTgt spid="233475">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233475">
                                            <p:txEl>
                                              <p:pRg st="5" end="5"/>
                                            </p:txEl>
                                          </p:spTgt>
                                        </p:tgtEl>
                                        <p:attrNameLst>
                                          <p:attrName>style.visibility</p:attrName>
                                        </p:attrNameLst>
                                      </p:cBhvr>
                                      <p:to>
                                        <p:strVal val="visible"/>
                                      </p:to>
                                    </p:set>
                                    <p:animEffect transition="in" filter="diamond(in)">
                                      <p:cBhvr>
                                        <p:cTn id="37" dur="2000"/>
                                        <p:tgtEl>
                                          <p:spTgt spid="233475">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8" presetClass="entr" presetSubtype="16" fill="hold" grpId="0" nodeType="clickEffect">
                                  <p:stCondLst>
                                    <p:cond delay="0"/>
                                  </p:stCondLst>
                                  <p:childTnLst>
                                    <p:set>
                                      <p:cBhvr>
                                        <p:cTn id="41" dur="1" fill="hold">
                                          <p:stCondLst>
                                            <p:cond delay="0"/>
                                          </p:stCondLst>
                                        </p:cTn>
                                        <p:tgtEl>
                                          <p:spTgt spid="233475">
                                            <p:txEl>
                                              <p:pRg st="6" end="6"/>
                                            </p:txEl>
                                          </p:spTgt>
                                        </p:tgtEl>
                                        <p:attrNameLst>
                                          <p:attrName>style.visibility</p:attrName>
                                        </p:attrNameLst>
                                      </p:cBhvr>
                                      <p:to>
                                        <p:strVal val="visible"/>
                                      </p:to>
                                    </p:set>
                                    <p:animEffect transition="in" filter="diamond(in)">
                                      <p:cBhvr>
                                        <p:cTn id="42" dur="2000"/>
                                        <p:tgtEl>
                                          <p:spTgt spid="233475">
                                            <p:txEl>
                                              <p:pRg st="6" end="6"/>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8" presetClass="entr" presetSubtype="16" fill="hold" grpId="0" nodeType="clickEffect">
                                  <p:stCondLst>
                                    <p:cond delay="0"/>
                                  </p:stCondLst>
                                  <p:childTnLst>
                                    <p:set>
                                      <p:cBhvr>
                                        <p:cTn id="46" dur="1" fill="hold">
                                          <p:stCondLst>
                                            <p:cond delay="0"/>
                                          </p:stCondLst>
                                        </p:cTn>
                                        <p:tgtEl>
                                          <p:spTgt spid="233475">
                                            <p:txEl>
                                              <p:pRg st="7" end="7"/>
                                            </p:txEl>
                                          </p:spTgt>
                                        </p:tgtEl>
                                        <p:attrNameLst>
                                          <p:attrName>style.visibility</p:attrName>
                                        </p:attrNameLst>
                                      </p:cBhvr>
                                      <p:to>
                                        <p:strVal val="visible"/>
                                      </p:to>
                                    </p:set>
                                    <p:animEffect transition="in" filter="diamond(in)">
                                      <p:cBhvr>
                                        <p:cTn id="47" dur="2000"/>
                                        <p:tgtEl>
                                          <p:spTgt spid="23347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3474" grpId="0"/>
      <p:bldP spid="23347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1" name="Rectangle 3"/>
          <p:cNvSpPr>
            <a:spLocks noGrp="1" noChangeArrowheads="1"/>
          </p:cNvSpPr>
          <p:nvPr>
            <p:ph type="body" idx="1"/>
          </p:nvPr>
        </p:nvSpPr>
        <p:spPr>
          <a:xfrm>
            <a:off x="731521" y="457200"/>
            <a:ext cx="10789920" cy="1600200"/>
          </a:xfrm>
        </p:spPr>
        <p:txBody>
          <a:bodyPr/>
          <a:lstStyle/>
          <a:p>
            <a:pPr eaLnBrk="1" hangingPunct="1">
              <a:lnSpc>
                <a:spcPct val="90000"/>
              </a:lnSpc>
              <a:buFontTx/>
              <a:buNone/>
            </a:pPr>
            <a:r>
              <a:rPr lang="en-US" altLang="en-US" b="1" u="sng" dirty="0" err="1">
                <a:solidFill>
                  <a:srgbClr val="FF0000"/>
                </a:solidFill>
                <a:latin typeface="Times New Roman" panose="02020603050405020304" pitchFamily="18" charset="0"/>
              </a:rPr>
              <a:t>Nhóm</a:t>
            </a:r>
            <a:r>
              <a:rPr lang="en-US" altLang="en-US" b="1" u="sng" dirty="0">
                <a:solidFill>
                  <a:srgbClr val="FF0000"/>
                </a:solidFill>
                <a:latin typeface="Times New Roman" panose="02020603050405020304" pitchFamily="18" charset="0"/>
              </a:rPr>
              <a:t> 1</a:t>
            </a:r>
            <a:r>
              <a:rPr lang="en-US" altLang="en-US" b="1" dirty="0">
                <a:latin typeface="Times New Roman" panose="02020603050405020304" pitchFamily="18" charset="0"/>
              </a:rPr>
              <a:t>.</a:t>
            </a:r>
            <a:r>
              <a:rPr lang="en-US" altLang="en-US" dirty="0">
                <a:latin typeface="Times New Roman" panose="02020603050405020304" pitchFamily="18" charset="0"/>
              </a:rPr>
              <a:t> </a:t>
            </a:r>
            <a:r>
              <a:rPr lang="en-US" altLang="en-US" dirty="0" err="1">
                <a:latin typeface="Times New Roman" panose="02020603050405020304" pitchFamily="18" charset="0"/>
              </a:rPr>
              <a:t>Nhận</a:t>
            </a:r>
            <a:r>
              <a:rPr lang="en-US" altLang="en-US" dirty="0">
                <a:latin typeface="Times New Roman" panose="02020603050405020304" pitchFamily="18" charset="0"/>
              </a:rPr>
              <a:t> </a:t>
            </a:r>
            <a:r>
              <a:rPr lang="en-US" altLang="en-US" dirty="0" err="1">
                <a:latin typeface="Times New Roman" panose="02020603050405020304" pitchFamily="18" charset="0"/>
              </a:rPr>
              <a:t>xét</a:t>
            </a:r>
            <a:r>
              <a:rPr lang="en-US" altLang="en-US" dirty="0">
                <a:latin typeface="Times New Roman" panose="02020603050405020304" pitchFamily="18" charset="0"/>
              </a:rPr>
              <a:t> </a:t>
            </a:r>
            <a:r>
              <a:rPr lang="en-US" altLang="en-US" dirty="0" err="1">
                <a:latin typeface="Times New Roman" panose="02020603050405020304" pitchFamily="18" charset="0"/>
              </a:rPr>
              <a:t>về</a:t>
            </a:r>
            <a:r>
              <a:rPr lang="en-US" altLang="en-US" dirty="0">
                <a:latin typeface="Times New Roman" panose="02020603050405020304" pitchFamily="18" charset="0"/>
              </a:rPr>
              <a:t> </a:t>
            </a:r>
            <a:r>
              <a:rPr lang="en-US" altLang="en-US" dirty="0" err="1">
                <a:latin typeface="Times New Roman" panose="02020603050405020304" pitchFamily="18" charset="0"/>
              </a:rPr>
              <a:t>vẻ</a:t>
            </a:r>
            <a:r>
              <a:rPr lang="en-US" altLang="en-US" dirty="0">
                <a:latin typeface="Times New Roman" panose="02020603050405020304" pitchFamily="18" charset="0"/>
              </a:rPr>
              <a:t> </a:t>
            </a:r>
            <a:r>
              <a:rPr lang="en-US" altLang="en-US" dirty="0" err="1">
                <a:latin typeface="Times New Roman" panose="02020603050405020304" pitchFamily="18" charset="0"/>
              </a:rPr>
              <a:t>đẹp</a:t>
            </a:r>
            <a:r>
              <a:rPr lang="en-US" altLang="en-US" dirty="0">
                <a:latin typeface="Times New Roman" panose="02020603050405020304" pitchFamily="18" charset="0"/>
              </a:rPr>
              <a:t> </a:t>
            </a:r>
            <a:r>
              <a:rPr lang="en-US" altLang="en-US" dirty="0" err="1">
                <a:latin typeface="Times New Roman" panose="02020603050405020304" pitchFamily="18" charset="0"/>
              </a:rPr>
              <a:t>và</a:t>
            </a:r>
            <a:r>
              <a:rPr lang="en-US" altLang="en-US" dirty="0">
                <a:latin typeface="Times New Roman" panose="02020603050405020304" pitchFamily="18" charset="0"/>
              </a:rPr>
              <a:t> </a:t>
            </a:r>
            <a:r>
              <a:rPr lang="en-US" altLang="en-US" dirty="0" err="1">
                <a:latin typeface="Times New Roman" panose="02020603050405020304" pitchFamily="18" charset="0"/>
              </a:rPr>
              <a:t>số</a:t>
            </a:r>
            <a:r>
              <a:rPr lang="en-US" altLang="en-US" dirty="0">
                <a:latin typeface="Times New Roman" panose="02020603050405020304" pitchFamily="18" charset="0"/>
              </a:rPr>
              <a:t> </a:t>
            </a:r>
            <a:r>
              <a:rPr lang="en-US" altLang="en-US" dirty="0" err="1">
                <a:latin typeface="Times New Roman" panose="02020603050405020304" pitchFamily="18" charset="0"/>
              </a:rPr>
              <a:t>phận</a:t>
            </a:r>
            <a:r>
              <a:rPr lang="en-US" altLang="en-US" dirty="0">
                <a:latin typeface="Times New Roman" panose="02020603050405020304" pitchFamily="18" charset="0"/>
              </a:rPr>
              <a:t> </a:t>
            </a:r>
            <a:r>
              <a:rPr lang="en-US" altLang="en-US" dirty="0" err="1">
                <a:latin typeface="Times New Roman" panose="02020603050405020304" pitchFamily="18" charset="0"/>
              </a:rPr>
              <a:t>của</a:t>
            </a:r>
            <a:r>
              <a:rPr lang="en-US" altLang="en-US" dirty="0">
                <a:latin typeface="Times New Roman" panose="02020603050405020304" pitchFamily="18" charset="0"/>
              </a:rPr>
              <a:t> </a:t>
            </a:r>
            <a:r>
              <a:rPr lang="en-US" altLang="en-US" dirty="0" err="1">
                <a:latin typeface="Times New Roman" panose="02020603050405020304" pitchFamily="18" charset="0"/>
              </a:rPr>
              <a:t>Người</a:t>
            </a:r>
            <a:r>
              <a:rPr lang="en-US" altLang="en-US" dirty="0">
                <a:latin typeface="Times New Roman" panose="02020603050405020304" pitchFamily="18" charset="0"/>
              </a:rPr>
              <a:t> </a:t>
            </a:r>
            <a:r>
              <a:rPr lang="en-US" altLang="en-US" dirty="0" err="1">
                <a:latin typeface="Times New Roman" panose="02020603050405020304" pitchFamily="18" charset="0"/>
              </a:rPr>
              <a:t>phụ</a:t>
            </a:r>
            <a:endParaRPr lang="en-US" altLang="en-US" dirty="0">
              <a:latin typeface="Times New Roman" panose="02020603050405020304" pitchFamily="18" charset="0"/>
            </a:endParaRPr>
          </a:p>
          <a:p>
            <a:pPr eaLnBrk="1" hangingPunct="1">
              <a:lnSpc>
                <a:spcPct val="90000"/>
              </a:lnSpc>
              <a:buFontTx/>
              <a:buNone/>
            </a:pPr>
            <a:r>
              <a:rPr lang="en-US" altLang="en-US" dirty="0" err="1">
                <a:latin typeface="Times New Roman" panose="02020603050405020304" pitchFamily="18" charset="0"/>
              </a:rPr>
              <a:t>nữ</a:t>
            </a:r>
            <a:r>
              <a:rPr lang="en-US" altLang="en-US" dirty="0">
                <a:latin typeface="Times New Roman" panose="02020603050405020304" pitchFamily="18" charset="0"/>
              </a:rPr>
              <a:t> qua </a:t>
            </a:r>
            <a:r>
              <a:rPr lang="en-US" altLang="en-US" dirty="0" err="1">
                <a:latin typeface="Times New Roman" panose="02020603050405020304" pitchFamily="18" charset="0"/>
              </a:rPr>
              <a:t>các</a:t>
            </a:r>
            <a:r>
              <a:rPr lang="en-US" altLang="en-US" dirty="0">
                <a:latin typeface="Times New Roman" panose="02020603050405020304" pitchFamily="18" charset="0"/>
              </a:rPr>
              <a:t> </a:t>
            </a:r>
            <a:r>
              <a:rPr lang="en-US" altLang="en-US" dirty="0" err="1">
                <a:latin typeface="Times New Roman" panose="02020603050405020304" pitchFamily="18" charset="0"/>
              </a:rPr>
              <a:t>văn</a:t>
            </a:r>
            <a:r>
              <a:rPr lang="en-US" altLang="en-US" dirty="0">
                <a:latin typeface="Times New Roman" panose="02020603050405020304" pitchFamily="18" charset="0"/>
              </a:rPr>
              <a:t> </a:t>
            </a:r>
            <a:r>
              <a:rPr lang="en-US" altLang="en-US" dirty="0" err="1">
                <a:latin typeface="Times New Roman" panose="02020603050405020304" pitchFamily="18" charset="0"/>
              </a:rPr>
              <a:t>bản</a:t>
            </a:r>
            <a:r>
              <a:rPr lang="en-US" altLang="en-US" dirty="0">
                <a:latin typeface="Times New Roman" panose="02020603050405020304" pitchFamily="18" charset="0"/>
              </a:rPr>
              <a:t> </a:t>
            </a:r>
            <a:r>
              <a:rPr lang="en-US" altLang="en-US" dirty="0" err="1">
                <a:latin typeface="Times New Roman" panose="02020603050405020304" pitchFamily="18" charset="0"/>
              </a:rPr>
              <a:t>đã</a:t>
            </a:r>
            <a:r>
              <a:rPr lang="en-US" altLang="en-US" dirty="0">
                <a:latin typeface="Times New Roman" panose="02020603050405020304" pitchFamily="18" charset="0"/>
              </a:rPr>
              <a:t> </a:t>
            </a:r>
            <a:r>
              <a:rPr lang="en-US" altLang="en-US" dirty="0" err="1">
                <a:latin typeface="Times New Roman" panose="02020603050405020304" pitchFamily="18" charset="0"/>
              </a:rPr>
              <a:t>học</a:t>
            </a:r>
            <a:r>
              <a:rPr lang="en-US" altLang="en-US" dirty="0">
                <a:latin typeface="Times New Roman" panose="02020603050405020304" pitchFamily="18" charset="0"/>
              </a:rPr>
              <a:t>: ("</a:t>
            </a:r>
            <a:r>
              <a:rPr lang="en-US" altLang="en-US" dirty="0" err="1">
                <a:latin typeface="Times New Roman" panose="02020603050405020304" pitchFamily="18" charset="0"/>
              </a:rPr>
              <a:t>Chuyện</a:t>
            </a:r>
            <a:r>
              <a:rPr lang="en-US" altLang="en-US" dirty="0">
                <a:latin typeface="Times New Roman" panose="02020603050405020304" pitchFamily="18" charset="0"/>
              </a:rPr>
              <a:t> </a:t>
            </a:r>
            <a:r>
              <a:rPr lang="en-US" altLang="en-US" dirty="0" err="1">
                <a:latin typeface="Times New Roman" panose="02020603050405020304" pitchFamily="18" charset="0"/>
              </a:rPr>
              <a:t>người</a:t>
            </a:r>
            <a:r>
              <a:rPr lang="en-US" altLang="en-US" dirty="0">
                <a:latin typeface="Times New Roman" panose="02020603050405020304" pitchFamily="18" charset="0"/>
              </a:rPr>
              <a:t> con </a:t>
            </a:r>
            <a:r>
              <a:rPr lang="en-US" altLang="en-US" dirty="0" err="1">
                <a:latin typeface="Times New Roman" panose="02020603050405020304" pitchFamily="18" charset="0"/>
              </a:rPr>
              <a:t>gái</a:t>
            </a:r>
            <a:r>
              <a:rPr lang="en-US" altLang="en-US" dirty="0">
                <a:latin typeface="Times New Roman" panose="02020603050405020304" pitchFamily="18" charset="0"/>
              </a:rPr>
              <a:t> Nam</a:t>
            </a:r>
          </a:p>
          <a:p>
            <a:pPr eaLnBrk="1" hangingPunct="1">
              <a:lnSpc>
                <a:spcPct val="90000"/>
              </a:lnSpc>
              <a:buFontTx/>
              <a:buNone/>
            </a:pPr>
            <a:r>
              <a:rPr lang="en-US" altLang="en-US" dirty="0" err="1">
                <a:latin typeface="Times New Roman" panose="02020603050405020304" pitchFamily="18" charset="0"/>
              </a:rPr>
              <a:t>Xương</a:t>
            </a:r>
            <a:r>
              <a:rPr lang="en-US" altLang="en-US" dirty="0">
                <a:latin typeface="Times New Roman" panose="02020603050405020304" pitchFamily="18" charset="0"/>
              </a:rPr>
              <a:t>" </a:t>
            </a:r>
            <a:r>
              <a:rPr lang="en-US" altLang="en-US" dirty="0" err="1">
                <a:latin typeface="Times New Roman" panose="02020603050405020304" pitchFamily="18" charset="0"/>
              </a:rPr>
              <a:t>và</a:t>
            </a:r>
            <a:r>
              <a:rPr lang="en-US" altLang="en-US" dirty="0">
                <a:latin typeface="Times New Roman" panose="02020603050405020304" pitchFamily="18" charset="0"/>
              </a:rPr>
              <a:t> </a:t>
            </a:r>
            <a:r>
              <a:rPr lang="en-US" altLang="en-US" dirty="0" err="1">
                <a:latin typeface="Times New Roman" panose="02020603050405020304" pitchFamily="18" charset="0"/>
              </a:rPr>
              <a:t>các</a:t>
            </a:r>
            <a:r>
              <a:rPr lang="en-US" altLang="en-US" dirty="0">
                <a:latin typeface="Times New Roman" panose="02020603050405020304" pitchFamily="18" charset="0"/>
              </a:rPr>
              <a:t> </a:t>
            </a:r>
            <a:r>
              <a:rPr lang="en-US" altLang="en-US" dirty="0" err="1">
                <a:latin typeface="Times New Roman" panose="02020603050405020304" pitchFamily="18" charset="0"/>
              </a:rPr>
              <a:t>đoạn</a:t>
            </a:r>
            <a:r>
              <a:rPr lang="en-US" altLang="en-US" dirty="0">
                <a:latin typeface="Times New Roman" panose="02020603050405020304" pitchFamily="18" charset="0"/>
              </a:rPr>
              <a:t> </a:t>
            </a:r>
            <a:r>
              <a:rPr lang="en-US" altLang="en-US" dirty="0" err="1">
                <a:latin typeface="Times New Roman" panose="02020603050405020304" pitchFamily="18" charset="0"/>
              </a:rPr>
              <a:t>trích</a:t>
            </a:r>
            <a:r>
              <a:rPr lang="en-US" altLang="en-US" dirty="0">
                <a:latin typeface="Times New Roman" panose="02020603050405020304" pitchFamily="18" charset="0"/>
              </a:rPr>
              <a:t> "</a:t>
            </a:r>
            <a:r>
              <a:rPr lang="en-US" altLang="en-US" dirty="0" err="1">
                <a:latin typeface="Times New Roman" panose="02020603050405020304" pitchFamily="18" charset="0"/>
              </a:rPr>
              <a:t>Truyện</a:t>
            </a:r>
            <a:r>
              <a:rPr lang="en-US" altLang="en-US" dirty="0">
                <a:latin typeface="Times New Roman" panose="02020603050405020304" pitchFamily="18" charset="0"/>
              </a:rPr>
              <a:t> </a:t>
            </a:r>
            <a:r>
              <a:rPr lang="en-US" altLang="en-US" dirty="0" err="1">
                <a:latin typeface="Times New Roman" panose="02020603050405020304" pitchFamily="18" charset="0"/>
              </a:rPr>
              <a:t>Kiều</a:t>
            </a:r>
            <a:r>
              <a:rPr lang="en-US" altLang="en-US" dirty="0">
                <a:latin typeface="Times New Roman" panose="02020603050405020304" pitchFamily="18" charset="0"/>
              </a:rPr>
              <a:t>").</a:t>
            </a:r>
          </a:p>
        </p:txBody>
      </p:sp>
      <p:sp>
        <p:nvSpPr>
          <p:cNvPr id="211972" name="Rectangle 4"/>
          <p:cNvSpPr>
            <a:spLocks noChangeArrowheads="1"/>
          </p:cNvSpPr>
          <p:nvPr/>
        </p:nvSpPr>
        <p:spPr bwMode="auto">
          <a:xfrm>
            <a:off x="731521" y="1925638"/>
            <a:ext cx="10522634" cy="265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Char char="-"/>
              <a:tabLst/>
              <a:defRPr/>
            </a:pPr>
            <a:r>
              <a:rPr kumimoji="0" lang="en-US" altLang="en-US" sz="2800" b="1" i="0" u="none" strike="noStrike" kern="0" cap="none" spc="0" normalizeH="0" baseline="0" noProof="0" dirty="0" err="1">
                <a:ln>
                  <a:noFill/>
                </a:ln>
                <a:solidFill>
                  <a:schemeClr val="tx1"/>
                </a:solidFill>
                <a:effectLst/>
                <a:uLnTx/>
                <a:uFillTx/>
                <a:latin typeface="Times New Roman" panose="02020603050405020304" pitchFamily="18" charset="0"/>
              </a:rPr>
              <a:t>Vẻ</a:t>
            </a:r>
            <a:r>
              <a:rPr kumimoji="0" lang="en-US" altLang="en-US" sz="2800" b="1"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1" i="0" u="none" strike="noStrike" kern="0" cap="none" spc="0" normalizeH="0" baseline="0" noProof="0" dirty="0" err="1">
                <a:ln>
                  <a:noFill/>
                </a:ln>
                <a:solidFill>
                  <a:schemeClr val="tx1"/>
                </a:solidFill>
                <a:effectLst/>
                <a:uLnTx/>
                <a:uFillTx/>
                <a:latin typeface="Times New Roman" panose="02020603050405020304" pitchFamily="18" charset="0"/>
              </a:rPr>
              <a:t>đẹp</a:t>
            </a:r>
            <a:r>
              <a:rPr kumimoji="0" lang="en-US" altLang="en-US" sz="2800" b="1"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1" i="0" u="none" strike="noStrike" kern="0" cap="none" spc="0" normalizeH="0" baseline="0" noProof="0" dirty="0" err="1">
                <a:ln>
                  <a:noFill/>
                </a:ln>
                <a:solidFill>
                  <a:schemeClr val="tx1"/>
                </a:solidFill>
                <a:effectLst/>
                <a:uLnTx/>
                <a:uFillTx/>
                <a:latin typeface="Times New Roman" panose="02020603050405020304" pitchFamily="18" charset="0"/>
              </a:rPr>
              <a:t>của</a:t>
            </a:r>
            <a:r>
              <a:rPr kumimoji="0" lang="en-US" altLang="en-US" sz="2800" b="1"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1" i="0" u="none" strike="noStrike" kern="0" cap="none" spc="0" normalizeH="0" baseline="0" noProof="0" dirty="0" err="1">
                <a:ln>
                  <a:noFill/>
                </a:ln>
                <a:solidFill>
                  <a:schemeClr val="tx1"/>
                </a:solidFill>
                <a:effectLst/>
                <a:uLnTx/>
                <a:uFillTx/>
                <a:latin typeface="Times New Roman" panose="02020603050405020304" pitchFamily="18" charset="0"/>
              </a:rPr>
              <a:t>người</a:t>
            </a:r>
            <a:r>
              <a:rPr kumimoji="0" lang="en-US" altLang="en-US" sz="2800" b="1"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1" i="0" u="none" strike="noStrike" kern="0" cap="none" spc="0" normalizeH="0" baseline="0" noProof="0" dirty="0" err="1">
                <a:ln>
                  <a:noFill/>
                </a:ln>
                <a:solidFill>
                  <a:schemeClr val="tx1"/>
                </a:solidFill>
                <a:effectLst/>
                <a:uLnTx/>
                <a:uFillTx/>
                <a:latin typeface="Times New Roman" panose="02020603050405020304" pitchFamily="18" charset="0"/>
              </a:rPr>
              <a:t>phụ</a:t>
            </a:r>
            <a:r>
              <a:rPr kumimoji="0" lang="en-US" altLang="en-US" sz="2800" b="1"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1" i="0" u="none" strike="noStrike" kern="0" cap="none" spc="0" normalizeH="0" baseline="0" noProof="0" dirty="0" err="1">
                <a:ln>
                  <a:noFill/>
                </a:ln>
                <a:solidFill>
                  <a:schemeClr val="tx1"/>
                </a:solidFill>
                <a:effectLst/>
                <a:uLnTx/>
                <a:uFillTx/>
                <a:latin typeface="Times New Roman" panose="02020603050405020304" pitchFamily="18" charset="0"/>
              </a:rPr>
              <a:t>nữ</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Họ</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có</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vẻ</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đẹp</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toàn</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diện</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từ</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nhan</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sắc</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tâm</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hồn</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phẩm</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chất</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Về</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nhan</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sắc</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tài</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năng</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TVân,TKiều</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VNương</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Về</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tâm</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hồn</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phẩm</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chất</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đảm</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đang</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tháo</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vát</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hiếu</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thảo</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thủy</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chung</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son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sắt</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giàu</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đức</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hi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sinh</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và</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vị</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tha</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khát</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vọng</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hạnh</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phúc</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tình</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yêu</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chân</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chính</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 TK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và</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VN)</a:t>
            </a:r>
          </a:p>
        </p:txBody>
      </p:sp>
      <p:sp>
        <p:nvSpPr>
          <p:cNvPr id="211973" name="Rectangle 5"/>
          <p:cNvSpPr>
            <a:spLocks noChangeArrowheads="1"/>
          </p:cNvSpPr>
          <p:nvPr/>
        </p:nvSpPr>
        <p:spPr bwMode="auto">
          <a:xfrm>
            <a:off x="731521" y="4579938"/>
            <a:ext cx="10522634"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2800" b="1"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1" i="0" u="none" strike="noStrike" kern="0" cap="none" spc="0" normalizeH="0" baseline="0" noProof="0" dirty="0" err="1">
                <a:ln>
                  <a:noFill/>
                </a:ln>
                <a:solidFill>
                  <a:schemeClr val="tx1"/>
                </a:solidFill>
                <a:effectLst/>
                <a:uLnTx/>
                <a:uFillTx/>
                <a:latin typeface="Times New Roman" panose="02020603050405020304" pitchFamily="18" charset="0"/>
              </a:rPr>
              <a:t>Số</a:t>
            </a:r>
            <a:r>
              <a:rPr kumimoji="0" lang="en-US" altLang="en-US" sz="2800" b="1"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1" i="0" u="none" strike="noStrike" kern="0" cap="none" spc="0" normalizeH="0" baseline="0" noProof="0" dirty="0" err="1">
                <a:ln>
                  <a:noFill/>
                </a:ln>
                <a:solidFill>
                  <a:schemeClr val="tx1"/>
                </a:solidFill>
                <a:effectLst/>
                <a:uLnTx/>
                <a:uFillTx/>
                <a:latin typeface="Times New Roman" panose="02020603050405020304" pitchFamily="18" charset="0"/>
              </a:rPr>
              <a:t>phận</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1" i="0" u="none" strike="noStrike" kern="0" cap="none" spc="0" normalizeH="0" baseline="0" noProof="0" dirty="0" err="1">
                <a:ln>
                  <a:noFill/>
                </a:ln>
                <a:solidFill>
                  <a:schemeClr val="tx1"/>
                </a:solidFill>
                <a:effectLst/>
                <a:uLnTx/>
                <a:uFillTx/>
                <a:latin typeface="Times New Roman" panose="02020603050405020304" pitchFamily="18" charset="0"/>
              </a:rPr>
              <a:t>của</a:t>
            </a:r>
            <a:r>
              <a:rPr kumimoji="0" lang="en-US" altLang="en-US" sz="2800" b="1"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1" i="0" u="none" strike="noStrike" kern="0" cap="none" spc="0" normalizeH="0" baseline="0" noProof="0" dirty="0" err="1">
                <a:ln>
                  <a:noFill/>
                </a:ln>
                <a:solidFill>
                  <a:schemeClr val="tx1"/>
                </a:solidFill>
                <a:effectLst/>
                <a:uLnTx/>
                <a:uFillTx/>
                <a:latin typeface="Times New Roman" panose="02020603050405020304" pitchFamily="18" charset="0"/>
              </a:rPr>
              <a:t>người</a:t>
            </a:r>
            <a:r>
              <a:rPr kumimoji="0" lang="en-US" altLang="en-US" sz="2800" b="1"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1" i="0" u="none" strike="noStrike" kern="0" cap="none" spc="0" normalizeH="0" baseline="0" noProof="0" dirty="0" err="1">
                <a:ln>
                  <a:noFill/>
                </a:ln>
                <a:solidFill>
                  <a:schemeClr val="tx1"/>
                </a:solidFill>
                <a:effectLst/>
                <a:uLnTx/>
                <a:uFillTx/>
                <a:latin typeface="Times New Roman" panose="02020603050405020304" pitchFamily="18" charset="0"/>
              </a:rPr>
              <a:t>phụ</a:t>
            </a:r>
            <a:r>
              <a:rPr kumimoji="0" lang="en-US" altLang="en-US" sz="2800" b="1"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1" i="0" u="none" strike="noStrike" kern="0" cap="none" spc="0" normalizeH="0" baseline="0" noProof="0" dirty="0" err="1">
                <a:ln>
                  <a:noFill/>
                </a:ln>
                <a:solidFill>
                  <a:schemeClr val="tx1"/>
                </a:solidFill>
                <a:effectLst/>
                <a:uLnTx/>
                <a:uFillTx/>
                <a:latin typeface="Times New Roman" panose="02020603050405020304" pitchFamily="18" charset="0"/>
              </a:rPr>
              <a:t>nữ</a:t>
            </a:r>
            <a:r>
              <a:rPr kumimoji="0" lang="en-US" altLang="en-US" sz="2800" b="1" i="0" u="none" strike="noStrike" kern="0" cap="none" spc="0" normalizeH="0" baseline="0" noProof="0" dirty="0">
                <a:ln>
                  <a:noFill/>
                </a:ln>
                <a:solidFill>
                  <a:schemeClr val="tx1"/>
                </a:solidFill>
                <a:effectLst/>
                <a:uLnTx/>
                <a:uFillTx/>
                <a:latin typeface="Times New Roman" panose="02020603050405020304" pitchFamily="18" charset="0"/>
              </a:rPr>
              <a:t>:</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1" i="0" u="none" strike="noStrike" kern="0" cap="none" spc="0" normalizeH="0" baseline="0" noProof="0" dirty="0" err="1">
                <a:ln>
                  <a:noFill/>
                </a:ln>
                <a:solidFill>
                  <a:schemeClr val="tx1"/>
                </a:solidFill>
                <a:effectLst/>
                <a:uLnTx/>
                <a:uFillTx/>
                <a:latin typeface="Times New Roman" panose="02020603050405020304" pitchFamily="18" charset="0"/>
              </a:rPr>
              <a:t>bị</a:t>
            </a:r>
            <a:r>
              <a:rPr kumimoji="0" lang="en-US" altLang="en-US" sz="2800" b="1"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1" i="0" u="none" strike="noStrike" kern="0" cap="none" spc="0" normalizeH="0" baseline="0" noProof="0" dirty="0" err="1">
                <a:ln>
                  <a:noFill/>
                </a:ln>
                <a:solidFill>
                  <a:schemeClr val="tx1"/>
                </a:solidFill>
                <a:effectLst/>
                <a:uLnTx/>
                <a:uFillTx/>
                <a:latin typeface="Times New Roman" panose="02020603050405020304" pitchFamily="18" charset="0"/>
              </a:rPr>
              <a:t>kịch</a:t>
            </a:r>
            <a:r>
              <a:rPr kumimoji="0" lang="en-US" altLang="en-US" sz="2800" b="1"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1" i="0" u="none" strike="noStrike" kern="0" cap="none" spc="0" normalizeH="0" baseline="0" noProof="0" dirty="0" err="1">
                <a:ln>
                  <a:noFill/>
                </a:ln>
                <a:solidFill>
                  <a:schemeClr val="tx1"/>
                </a:solidFill>
                <a:effectLst/>
                <a:uLnTx/>
                <a:uFillTx/>
                <a:latin typeface="Times New Roman" panose="02020603050405020304" pitchFamily="18" charset="0"/>
              </a:rPr>
              <a:t>đau</a:t>
            </a:r>
            <a:r>
              <a:rPr kumimoji="0" lang="en-US" altLang="en-US" sz="2800" b="1"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1" i="0" u="none" strike="noStrike" kern="0" cap="none" spc="0" normalizeH="0" baseline="0" noProof="0" dirty="0" err="1">
                <a:ln>
                  <a:noFill/>
                </a:ln>
                <a:solidFill>
                  <a:schemeClr val="tx1"/>
                </a:solidFill>
                <a:effectLst/>
                <a:uLnTx/>
                <a:uFillTx/>
                <a:latin typeface="Times New Roman" panose="02020603050405020304" pitchFamily="18" charset="0"/>
              </a:rPr>
              <a:t>khổ</a:t>
            </a:r>
            <a:r>
              <a:rPr kumimoji="0" lang="en-US" altLang="en-US" sz="2800" b="1"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1" i="0" u="none" strike="noStrike" kern="0" cap="none" spc="0" normalizeH="0" baseline="0" noProof="0" dirty="0" err="1">
                <a:ln>
                  <a:noFill/>
                </a:ln>
                <a:solidFill>
                  <a:schemeClr val="tx1"/>
                </a:solidFill>
                <a:effectLst/>
                <a:uLnTx/>
                <a:uFillTx/>
                <a:latin typeface="Times New Roman" panose="02020603050405020304" pitchFamily="18" charset="0"/>
              </a:rPr>
              <a:t>oan</a:t>
            </a:r>
            <a:r>
              <a:rPr kumimoji="0" lang="en-US" altLang="en-US" sz="2800" b="1"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1" i="0" u="none" strike="noStrike" kern="0" cap="none" spc="0" normalizeH="0" baseline="0" noProof="0" dirty="0" err="1">
                <a:ln>
                  <a:noFill/>
                </a:ln>
                <a:solidFill>
                  <a:schemeClr val="tx1"/>
                </a:solidFill>
                <a:effectLst/>
                <a:uLnTx/>
                <a:uFillTx/>
                <a:latin typeface="Times New Roman" panose="02020603050405020304" pitchFamily="18" charset="0"/>
              </a:rPr>
              <a:t>khuất</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số</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phận</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của</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Vũ</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Nương</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bi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kịch</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điển</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hình</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của</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người</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phụ</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nữ</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nhân</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vật</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Thúy</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Kiều</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hội</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đủ</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đau</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khổ</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của</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người</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phụ</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nữ</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trong</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xã</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hội</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xưa</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mà</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hai</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bi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kịch</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lớn</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nhất</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0" i="0" u="none" strike="noStrike" kern="0" cap="none" spc="0" normalizeH="0" baseline="0" noProof="0" dirty="0" err="1">
                <a:ln>
                  <a:noFill/>
                </a:ln>
                <a:solidFill>
                  <a:schemeClr val="tx1"/>
                </a:solidFill>
                <a:effectLst/>
                <a:uLnTx/>
                <a:uFillTx/>
                <a:latin typeface="Times New Roman" panose="02020603050405020304" pitchFamily="18" charset="0"/>
              </a:rPr>
              <a:t>là</a:t>
            </a:r>
            <a:r>
              <a:rPr kumimoji="0" lang="en-US" altLang="en-US" sz="2800" b="0"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1" i="0" u="none" strike="noStrike" kern="0" cap="none" spc="0" normalizeH="0" baseline="0" noProof="0" dirty="0">
                <a:ln>
                  <a:noFill/>
                </a:ln>
                <a:solidFill>
                  <a:schemeClr val="tx1"/>
                </a:solidFill>
                <a:effectLst/>
                <a:uLnTx/>
                <a:uFillTx/>
                <a:latin typeface="Times New Roman" panose="02020603050405020304" pitchFamily="18" charset="0"/>
              </a:rPr>
              <a:t>bi </a:t>
            </a:r>
            <a:r>
              <a:rPr kumimoji="0" lang="en-US" altLang="en-US" sz="2800" b="1" i="0" u="none" strike="noStrike" kern="0" cap="none" spc="0" normalizeH="0" baseline="0" noProof="0" dirty="0" err="1">
                <a:ln>
                  <a:noFill/>
                </a:ln>
                <a:solidFill>
                  <a:schemeClr val="tx1"/>
                </a:solidFill>
                <a:effectLst/>
                <a:uLnTx/>
                <a:uFillTx/>
                <a:latin typeface="Times New Roman" panose="02020603050405020304" pitchFamily="18" charset="0"/>
              </a:rPr>
              <a:t>kịch</a:t>
            </a:r>
            <a:r>
              <a:rPr kumimoji="0" lang="en-US" altLang="en-US" sz="2800" b="1"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1" i="0" u="none" strike="noStrike" kern="0" cap="none" spc="0" normalizeH="0" baseline="0" noProof="0" dirty="0" err="1">
                <a:ln>
                  <a:noFill/>
                </a:ln>
                <a:solidFill>
                  <a:schemeClr val="tx1"/>
                </a:solidFill>
                <a:effectLst/>
                <a:uLnTx/>
                <a:uFillTx/>
                <a:latin typeface="Times New Roman" panose="02020603050405020304" pitchFamily="18" charset="0"/>
              </a:rPr>
              <a:t>tình</a:t>
            </a:r>
            <a:r>
              <a:rPr kumimoji="0" lang="en-US" altLang="en-US" sz="2800" b="1"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1" i="0" u="none" strike="noStrike" kern="0" cap="none" spc="0" normalizeH="0" baseline="0" noProof="0" dirty="0" err="1">
                <a:ln>
                  <a:noFill/>
                </a:ln>
                <a:solidFill>
                  <a:schemeClr val="tx1"/>
                </a:solidFill>
                <a:effectLst/>
                <a:uLnTx/>
                <a:uFillTx/>
                <a:latin typeface="Times New Roman" panose="02020603050405020304" pitchFamily="18" charset="0"/>
              </a:rPr>
              <a:t>yêu</a:t>
            </a:r>
            <a:r>
              <a:rPr kumimoji="0" lang="en-US" altLang="en-US" sz="2800" b="1" i="0" u="none" strike="noStrike" kern="0" cap="none" spc="0" normalizeH="0" baseline="0" noProof="0" dirty="0">
                <a:ln>
                  <a:noFill/>
                </a:ln>
                <a:solidFill>
                  <a:schemeClr val="tx1"/>
                </a:solidFill>
                <a:effectLst/>
                <a:uLnTx/>
                <a:uFillTx/>
                <a:latin typeface="Times New Roman" panose="02020603050405020304" pitchFamily="18" charset="0"/>
              </a:rPr>
              <a:t> tan </a:t>
            </a:r>
            <a:r>
              <a:rPr kumimoji="0" lang="en-US" altLang="en-US" sz="2800" b="1" i="0" u="none" strike="noStrike" kern="0" cap="none" spc="0" normalizeH="0" baseline="0" noProof="0" dirty="0" err="1">
                <a:ln>
                  <a:noFill/>
                </a:ln>
                <a:solidFill>
                  <a:schemeClr val="tx1"/>
                </a:solidFill>
                <a:effectLst/>
                <a:uLnTx/>
                <a:uFillTx/>
                <a:latin typeface="Times New Roman" panose="02020603050405020304" pitchFamily="18" charset="0"/>
              </a:rPr>
              <a:t>vỡ</a:t>
            </a:r>
            <a:r>
              <a:rPr kumimoji="0" lang="en-US" altLang="en-US" sz="2800" b="1"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1" i="0" u="none" strike="noStrike" kern="0" cap="none" spc="0" normalizeH="0" baseline="0" noProof="0" dirty="0" err="1">
                <a:ln>
                  <a:noFill/>
                </a:ln>
                <a:solidFill>
                  <a:schemeClr val="tx1"/>
                </a:solidFill>
                <a:effectLst/>
                <a:uLnTx/>
                <a:uFillTx/>
                <a:latin typeface="Times New Roman" panose="02020603050405020304" pitchFamily="18" charset="0"/>
              </a:rPr>
              <a:t>và</a:t>
            </a:r>
            <a:r>
              <a:rPr kumimoji="0" lang="en-US" altLang="en-US" sz="2800" b="1" i="0" u="none" strike="noStrike" kern="0" cap="none" spc="0" normalizeH="0" baseline="0" noProof="0" dirty="0">
                <a:ln>
                  <a:noFill/>
                </a:ln>
                <a:solidFill>
                  <a:schemeClr val="tx1"/>
                </a:solidFill>
                <a:effectLst/>
                <a:uLnTx/>
                <a:uFillTx/>
                <a:latin typeface="Times New Roman" panose="02020603050405020304" pitchFamily="18" charset="0"/>
              </a:rPr>
              <a:t> bi </a:t>
            </a:r>
            <a:r>
              <a:rPr kumimoji="0" lang="en-US" altLang="en-US" sz="2800" b="1" i="0" u="none" strike="noStrike" kern="0" cap="none" spc="0" normalizeH="0" baseline="0" noProof="0" dirty="0" err="1">
                <a:ln>
                  <a:noFill/>
                </a:ln>
                <a:solidFill>
                  <a:schemeClr val="tx1"/>
                </a:solidFill>
                <a:effectLst/>
                <a:uLnTx/>
                <a:uFillTx/>
                <a:latin typeface="Times New Roman" panose="02020603050405020304" pitchFamily="18" charset="0"/>
              </a:rPr>
              <a:t>kịch</a:t>
            </a:r>
            <a:r>
              <a:rPr kumimoji="0" lang="en-US" altLang="en-US" sz="2800" b="1"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1" i="0" u="none" strike="noStrike" kern="0" cap="none" spc="0" normalizeH="0" baseline="0" noProof="0" dirty="0" err="1">
                <a:ln>
                  <a:noFill/>
                </a:ln>
                <a:solidFill>
                  <a:schemeClr val="tx1"/>
                </a:solidFill>
                <a:effectLst/>
                <a:uLnTx/>
                <a:uFillTx/>
                <a:latin typeface="Times New Roman" panose="02020603050405020304" pitchFamily="18" charset="0"/>
              </a:rPr>
              <a:t>nhân</a:t>
            </a:r>
            <a:r>
              <a:rPr kumimoji="0" lang="en-US" altLang="en-US" sz="2800" b="1"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1" i="0" u="none" strike="noStrike" kern="0" cap="none" spc="0" normalizeH="0" baseline="0" noProof="0" dirty="0" err="1">
                <a:ln>
                  <a:noFill/>
                </a:ln>
                <a:solidFill>
                  <a:schemeClr val="tx1"/>
                </a:solidFill>
                <a:effectLst/>
                <a:uLnTx/>
                <a:uFillTx/>
                <a:latin typeface="Times New Roman" panose="02020603050405020304" pitchFamily="18" charset="0"/>
              </a:rPr>
              <a:t>phẩm</a:t>
            </a:r>
            <a:r>
              <a:rPr kumimoji="0" lang="en-US" altLang="en-US" sz="2800" b="1"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1" i="0" u="none" strike="noStrike" kern="0" cap="none" spc="0" normalizeH="0" baseline="0" noProof="0" dirty="0" err="1">
                <a:ln>
                  <a:noFill/>
                </a:ln>
                <a:solidFill>
                  <a:schemeClr val="tx1"/>
                </a:solidFill>
                <a:effectLst/>
                <a:uLnTx/>
                <a:uFillTx/>
                <a:latin typeface="Times New Roman" panose="02020603050405020304" pitchFamily="18" charset="0"/>
              </a:rPr>
              <a:t>bị</a:t>
            </a:r>
            <a:r>
              <a:rPr kumimoji="0" lang="en-US" altLang="en-US" sz="2800" b="1"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1" i="0" u="none" strike="noStrike" kern="0" cap="none" spc="0" normalizeH="0" baseline="0" noProof="0" dirty="0" err="1">
                <a:ln>
                  <a:noFill/>
                </a:ln>
                <a:solidFill>
                  <a:schemeClr val="tx1"/>
                </a:solidFill>
                <a:effectLst/>
                <a:uLnTx/>
                <a:uFillTx/>
                <a:latin typeface="Times New Roman" panose="02020603050405020304" pitchFamily="18" charset="0"/>
              </a:rPr>
              <a:t>chà</a:t>
            </a:r>
            <a:r>
              <a:rPr kumimoji="0" lang="en-US" altLang="en-US" sz="2800" b="1" i="0" u="none" strike="noStrike" kern="0" cap="none" spc="0" normalizeH="0" baseline="0" noProof="0" dirty="0">
                <a:ln>
                  <a:noFill/>
                </a:ln>
                <a:solidFill>
                  <a:schemeClr val="tx1"/>
                </a:solidFill>
                <a:effectLst/>
                <a:uLnTx/>
                <a:uFillTx/>
                <a:latin typeface="Times New Roman" panose="02020603050405020304" pitchFamily="18" charset="0"/>
              </a:rPr>
              <a:t> </a:t>
            </a:r>
            <a:r>
              <a:rPr kumimoji="0" lang="en-US" altLang="en-US" sz="2800" b="1" i="0" u="none" strike="noStrike" kern="0" cap="none" spc="0" normalizeH="0" baseline="0" noProof="0" dirty="0" err="1">
                <a:ln>
                  <a:noFill/>
                </a:ln>
                <a:solidFill>
                  <a:schemeClr val="tx1"/>
                </a:solidFill>
                <a:effectLst/>
                <a:uLnTx/>
                <a:uFillTx/>
                <a:latin typeface="Times New Roman" panose="02020603050405020304" pitchFamily="18" charset="0"/>
              </a:rPr>
              <a:t>đạp</a:t>
            </a:r>
            <a:r>
              <a:rPr kumimoji="0" lang="en-US" altLang="en-US" sz="2800" b="1" i="0" u="none" strike="noStrike" kern="0" cap="none" spc="0" normalizeH="0" baseline="0" noProof="0" dirty="0">
                <a:ln>
                  <a:noFill/>
                </a:ln>
                <a:solidFill>
                  <a:schemeClr val="tx1"/>
                </a:solidFill>
                <a:effectLst/>
                <a:uLnTx/>
                <a:uFillTx/>
                <a:latin typeface="Times New Roman" panose="02020603050405020304" pitchFamily="18" charset="0"/>
              </a:rPr>
              <a:t>).</a:t>
            </a:r>
          </a:p>
        </p:txBody>
      </p:sp>
    </p:spTree>
    <p:extLst>
      <p:ext uri="{BB962C8B-B14F-4D97-AF65-F5344CB8AC3E}">
        <p14:creationId xmlns:p14="http://schemas.microsoft.com/office/powerpoint/2010/main" val="42080292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11971">
                                            <p:txEl>
                                              <p:pRg st="0" end="0"/>
                                            </p:txEl>
                                          </p:spTgt>
                                        </p:tgtEl>
                                        <p:attrNameLst>
                                          <p:attrName>style.visibility</p:attrName>
                                        </p:attrNameLst>
                                      </p:cBhvr>
                                      <p:to>
                                        <p:strVal val="visible"/>
                                      </p:to>
                                    </p:set>
                                    <p:animEffect transition="in" filter="diamond(in)">
                                      <p:cBhvr>
                                        <p:cTn id="7" dur="2000"/>
                                        <p:tgtEl>
                                          <p:spTgt spid="2119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211971">
                                            <p:txEl>
                                              <p:pRg st="1" end="1"/>
                                            </p:txEl>
                                          </p:spTgt>
                                        </p:tgtEl>
                                        <p:attrNameLst>
                                          <p:attrName>style.visibility</p:attrName>
                                        </p:attrNameLst>
                                      </p:cBhvr>
                                      <p:to>
                                        <p:strVal val="visible"/>
                                      </p:to>
                                    </p:set>
                                    <p:animEffect transition="in" filter="diamond(in)">
                                      <p:cBhvr>
                                        <p:cTn id="12" dur="2000"/>
                                        <p:tgtEl>
                                          <p:spTgt spid="2119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211971">
                                            <p:txEl>
                                              <p:pRg st="2" end="2"/>
                                            </p:txEl>
                                          </p:spTgt>
                                        </p:tgtEl>
                                        <p:attrNameLst>
                                          <p:attrName>style.visibility</p:attrName>
                                        </p:attrNameLst>
                                      </p:cBhvr>
                                      <p:to>
                                        <p:strVal val="visible"/>
                                      </p:to>
                                    </p:set>
                                    <p:animEffect transition="in" filter="diamond(in)">
                                      <p:cBhvr>
                                        <p:cTn id="17" dur="2000"/>
                                        <p:tgtEl>
                                          <p:spTgt spid="21197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211972"/>
                                        </p:tgtEl>
                                        <p:attrNameLst>
                                          <p:attrName>style.visibility</p:attrName>
                                        </p:attrNameLst>
                                      </p:cBhvr>
                                      <p:to>
                                        <p:strVal val="visible"/>
                                      </p:to>
                                    </p:set>
                                    <p:animEffect transition="in" filter="diamond(in)">
                                      <p:cBhvr>
                                        <p:cTn id="22" dur="2000"/>
                                        <p:tgtEl>
                                          <p:spTgt spid="21197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211973"/>
                                        </p:tgtEl>
                                        <p:attrNameLst>
                                          <p:attrName>style.visibility</p:attrName>
                                        </p:attrNameLst>
                                      </p:cBhvr>
                                      <p:to>
                                        <p:strVal val="visible"/>
                                      </p:to>
                                    </p:set>
                                    <p:animEffect transition="in" filter="diamond(in)">
                                      <p:cBhvr>
                                        <p:cTn id="27" dur="2000"/>
                                        <p:tgtEl>
                                          <p:spTgt spid="2119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971" grpId="0" build="p"/>
      <p:bldP spid="211972" grpId="0"/>
      <p:bldP spid="21197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TotalTime>
  <Words>2995</Words>
  <Application>Microsoft Office PowerPoint</Application>
  <PresentationFormat>Widescreen</PresentationFormat>
  <Paragraphs>350</Paragraphs>
  <Slides>31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31</vt:i4>
      </vt:variant>
    </vt:vector>
  </HeadingPairs>
  <TitlesOfParts>
    <vt:vector size="39" baseType="lpstr">
      <vt:lpstr>.VnHelvetIns</vt:lpstr>
      <vt:lpstr>Arial</vt:lpstr>
      <vt:lpstr>Calibri</vt:lpstr>
      <vt:lpstr>Calibri Light</vt:lpstr>
      <vt:lpstr>Tahoma</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Các nhóm trình bày thảo luận</vt:lpstr>
      <vt:lpstr>PowerPoint Presentation</vt:lpstr>
      <vt:lpstr>Nhóm 2: Nghệ thuật đặc sắc trong các đoạn trích“Truyện Kiều” của Nguyễn Du mà em đã học, ví dụ minh chứng?</vt:lpstr>
      <vt:lpstr>PowerPoint Presentation</vt:lpstr>
      <vt:lpstr>PowerPoint Presentation</vt:lpstr>
      <vt:lpstr>Nhóm 2: Cảm nhận  về bộ mặt của giai cấp thống trị PK qua các TPVHTĐVN lớp 9 đã học.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Đố nhanh</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50</cp:revision>
  <dcterms:created xsi:type="dcterms:W3CDTF">2021-10-13T07:29:20Z</dcterms:created>
  <dcterms:modified xsi:type="dcterms:W3CDTF">2023-11-03T15:10:14Z</dcterms:modified>
</cp:coreProperties>
</file>