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60" r:id="rId5"/>
    <p:sldId id="261" r:id="rId6"/>
    <p:sldId id="271" r:id="rId7"/>
    <p:sldId id="262" r:id="rId8"/>
    <p:sldId id="264" r:id="rId9"/>
    <p:sldId id="263" r:id="rId10"/>
    <p:sldId id="265" r:id="rId11"/>
    <p:sldId id="266" r:id="rId12"/>
    <p:sldId id="267" r:id="rId13"/>
    <p:sldId id="268" r:id="rId14"/>
    <p:sldId id="269" r:id="rId15"/>
    <p:sldId id="270" r:id="rId16"/>
    <p:sldId id="272" r:id="rId17"/>
    <p:sldId id="273" r:id="rId18"/>
    <p:sldId id="274" r:id="rId19"/>
    <p:sldId id="275" r:id="rId20"/>
    <p:sldId id="276" r:id="rId21"/>
    <p:sldId id="277" r:id="rId22"/>
    <p:sldId id="278" r:id="rId23"/>
    <p:sldId id="279" r:id="rId24"/>
    <p:sldId id="280" r:id="rId25"/>
    <p:sldId id="281" r:id="rId26"/>
  </p:sldIdLst>
  <p:sldSz cx="12192000" cy="6858000"/>
  <p:notesSz cx="6858000" cy="9144000"/>
  <p:embeddedFontLst>
    <p:embeddedFont>
      <p:font typeface="Calibri Light" panose="020F0302020204030204" pitchFamily="34" charset="0"/>
      <p:regular r:id="rId27"/>
      <p:italic r:id="rId28"/>
    </p:embeddedFont>
    <p:embeddedFont>
      <p:font typeface="Calibri" panose="020F0502020204030204" pitchFamily="34" charset="0"/>
      <p:regular r:id="rId29"/>
      <p:bold r:id="rId30"/>
      <p:italic r:id="rId31"/>
      <p:boldItalic r:id="rId32"/>
    </p:embeddedFont>
    <p:embeddedFont>
      <p:font typeface="Open Sans Semibold" panose="020B0604020202020204" charset="0"/>
      <p:bold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00A95B4-A7C8-4BAC-8225-FB06B80BEAE2}" type="datetimeFigureOut">
              <a:rPr lang="en-US" smtClean="0"/>
              <a:t>02/10/2021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13A14-E577-4D8C-BBA6-E3AF3880B0AC}" type="slidenum">
              <a:rPr lang="en-US" smtClean="0"/>
              <a:t>‹#›</a:t>
            </a:fld>
            <a:endParaRPr lang="en-US"/>
          </a:p>
        </p:txBody>
      </p:sp>
    </p:spTree>
    <p:extLst>
      <p:ext uri="{BB962C8B-B14F-4D97-AF65-F5344CB8AC3E}">
        <p14:creationId xmlns:p14="http://schemas.microsoft.com/office/powerpoint/2010/main" val="17741856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0A95B4-A7C8-4BAC-8225-FB06B80BEAE2}" type="datetimeFigureOut">
              <a:rPr lang="en-US" smtClean="0"/>
              <a:t>02/10/2021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13A14-E577-4D8C-BBA6-E3AF3880B0AC}" type="slidenum">
              <a:rPr lang="en-US" smtClean="0"/>
              <a:t>‹#›</a:t>
            </a:fld>
            <a:endParaRPr lang="en-US"/>
          </a:p>
        </p:txBody>
      </p:sp>
    </p:spTree>
    <p:extLst>
      <p:ext uri="{BB962C8B-B14F-4D97-AF65-F5344CB8AC3E}">
        <p14:creationId xmlns:p14="http://schemas.microsoft.com/office/powerpoint/2010/main" val="11219259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0A95B4-A7C8-4BAC-8225-FB06B80BEAE2}" type="datetimeFigureOut">
              <a:rPr lang="en-US" smtClean="0"/>
              <a:t>02/10/2021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13A14-E577-4D8C-BBA6-E3AF3880B0AC}" type="slidenum">
              <a:rPr lang="en-US" smtClean="0"/>
              <a:t>‹#›</a:t>
            </a:fld>
            <a:endParaRPr lang="en-US"/>
          </a:p>
        </p:txBody>
      </p:sp>
    </p:spTree>
    <p:extLst>
      <p:ext uri="{BB962C8B-B14F-4D97-AF65-F5344CB8AC3E}">
        <p14:creationId xmlns:p14="http://schemas.microsoft.com/office/powerpoint/2010/main" val="13277672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0A95B4-A7C8-4BAC-8225-FB06B80BEAE2}" type="datetimeFigureOut">
              <a:rPr lang="en-US" smtClean="0"/>
              <a:t>02/10/2021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13A14-E577-4D8C-BBA6-E3AF3880B0AC}" type="slidenum">
              <a:rPr lang="en-US" smtClean="0"/>
              <a:t>‹#›</a:t>
            </a:fld>
            <a:endParaRPr lang="en-US"/>
          </a:p>
        </p:txBody>
      </p:sp>
    </p:spTree>
    <p:extLst>
      <p:ext uri="{BB962C8B-B14F-4D97-AF65-F5344CB8AC3E}">
        <p14:creationId xmlns:p14="http://schemas.microsoft.com/office/powerpoint/2010/main" val="26686764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00A95B4-A7C8-4BAC-8225-FB06B80BEAE2}" type="datetimeFigureOut">
              <a:rPr lang="en-US" smtClean="0"/>
              <a:t>02/10/2021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13A14-E577-4D8C-BBA6-E3AF3880B0AC}" type="slidenum">
              <a:rPr lang="en-US" smtClean="0"/>
              <a:t>‹#›</a:t>
            </a:fld>
            <a:endParaRPr lang="en-US"/>
          </a:p>
        </p:txBody>
      </p:sp>
    </p:spTree>
    <p:extLst>
      <p:ext uri="{BB962C8B-B14F-4D97-AF65-F5344CB8AC3E}">
        <p14:creationId xmlns:p14="http://schemas.microsoft.com/office/powerpoint/2010/main" val="42678461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0A95B4-A7C8-4BAC-8225-FB06B80BEAE2}" type="datetimeFigureOut">
              <a:rPr lang="en-US" smtClean="0"/>
              <a:t>02/10/2021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413A14-E577-4D8C-BBA6-E3AF3880B0AC}" type="slidenum">
              <a:rPr lang="en-US" smtClean="0"/>
              <a:t>‹#›</a:t>
            </a:fld>
            <a:endParaRPr lang="en-US"/>
          </a:p>
        </p:txBody>
      </p:sp>
    </p:spTree>
    <p:extLst>
      <p:ext uri="{BB962C8B-B14F-4D97-AF65-F5344CB8AC3E}">
        <p14:creationId xmlns:p14="http://schemas.microsoft.com/office/powerpoint/2010/main" val="9928711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0A95B4-A7C8-4BAC-8225-FB06B80BEAE2}" type="datetimeFigureOut">
              <a:rPr lang="en-US" smtClean="0"/>
              <a:t>02/10/2021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413A14-E577-4D8C-BBA6-E3AF3880B0AC}" type="slidenum">
              <a:rPr lang="en-US" smtClean="0"/>
              <a:t>‹#›</a:t>
            </a:fld>
            <a:endParaRPr lang="en-US"/>
          </a:p>
        </p:txBody>
      </p:sp>
    </p:spTree>
    <p:extLst>
      <p:ext uri="{BB962C8B-B14F-4D97-AF65-F5344CB8AC3E}">
        <p14:creationId xmlns:p14="http://schemas.microsoft.com/office/powerpoint/2010/main" val="31397313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0A95B4-A7C8-4BAC-8225-FB06B80BEAE2}" type="datetimeFigureOut">
              <a:rPr lang="en-US" smtClean="0"/>
              <a:t>02/10/2021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413A14-E577-4D8C-BBA6-E3AF3880B0AC}" type="slidenum">
              <a:rPr lang="en-US" smtClean="0"/>
              <a:t>‹#›</a:t>
            </a:fld>
            <a:endParaRPr lang="en-US"/>
          </a:p>
        </p:txBody>
      </p:sp>
    </p:spTree>
    <p:extLst>
      <p:ext uri="{BB962C8B-B14F-4D97-AF65-F5344CB8AC3E}">
        <p14:creationId xmlns:p14="http://schemas.microsoft.com/office/powerpoint/2010/main" val="39285522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0A95B4-A7C8-4BAC-8225-FB06B80BEAE2}" type="datetimeFigureOut">
              <a:rPr lang="en-US" smtClean="0"/>
              <a:t>02/10/2021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413A14-E577-4D8C-BBA6-E3AF3880B0AC}" type="slidenum">
              <a:rPr lang="en-US" smtClean="0"/>
              <a:t>‹#›</a:t>
            </a:fld>
            <a:endParaRPr lang="en-US"/>
          </a:p>
        </p:txBody>
      </p:sp>
    </p:spTree>
    <p:extLst>
      <p:ext uri="{BB962C8B-B14F-4D97-AF65-F5344CB8AC3E}">
        <p14:creationId xmlns:p14="http://schemas.microsoft.com/office/powerpoint/2010/main" val="685174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0A95B4-A7C8-4BAC-8225-FB06B80BEAE2}" type="datetimeFigureOut">
              <a:rPr lang="en-US" smtClean="0"/>
              <a:t>02/10/2021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413A14-E577-4D8C-BBA6-E3AF3880B0AC}" type="slidenum">
              <a:rPr lang="en-US" smtClean="0"/>
              <a:t>‹#›</a:t>
            </a:fld>
            <a:endParaRPr lang="en-US"/>
          </a:p>
        </p:txBody>
      </p:sp>
    </p:spTree>
    <p:extLst>
      <p:ext uri="{BB962C8B-B14F-4D97-AF65-F5344CB8AC3E}">
        <p14:creationId xmlns:p14="http://schemas.microsoft.com/office/powerpoint/2010/main" val="27470000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0A95B4-A7C8-4BAC-8225-FB06B80BEAE2}" type="datetimeFigureOut">
              <a:rPr lang="en-US" smtClean="0"/>
              <a:t>02/10/2021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413A14-E577-4D8C-BBA6-E3AF3880B0AC}" type="slidenum">
              <a:rPr lang="en-US" smtClean="0"/>
              <a:t>‹#›</a:t>
            </a:fld>
            <a:endParaRPr lang="en-US"/>
          </a:p>
        </p:txBody>
      </p:sp>
    </p:spTree>
    <p:extLst>
      <p:ext uri="{BB962C8B-B14F-4D97-AF65-F5344CB8AC3E}">
        <p14:creationId xmlns:p14="http://schemas.microsoft.com/office/powerpoint/2010/main" val="28035411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0A95B4-A7C8-4BAC-8225-FB06B80BEAE2}" type="datetimeFigureOut">
              <a:rPr lang="en-US" smtClean="0"/>
              <a:t>02/10/2021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413A14-E577-4D8C-BBA6-E3AF3880B0AC}" type="slidenum">
              <a:rPr lang="en-US" smtClean="0"/>
              <a:t>‹#›</a:t>
            </a:fld>
            <a:endParaRPr lang="en-US"/>
          </a:p>
        </p:txBody>
      </p:sp>
    </p:spTree>
    <p:extLst>
      <p:ext uri="{BB962C8B-B14F-4D97-AF65-F5344CB8AC3E}">
        <p14:creationId xmlns:p14="http://schemas.microsoft.com/office/powerpoint/2010/main" val="5695798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1.wdp"/><Relationship Id="rId7" Type="http://schemas.microsoft.com/office/2007/relationships/hdphoto" Target="../media/hdphoto8.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7.png"/><Relationship Id="rId11" Type="http://schemas.microsoft.com/office/2007/relationships/hdphoto" Target="../media/hdphoto10.wdp"/><Relationship Id="rId5" Type="http://schemas.microsoft.com/office/2007/relationships/hdphoto" Target="../media/hdphoto7.wdp"/><Relationship Id="rId10" Type="http://schemas.openxmlformats.org/officeDocument/2006/relationships/image" Target="../media/image19.png"/><Relationship Id="rId4" Type="http://schemas.openxmlformats.org/officeDocument/2006/relationships/image" Target="../media/image16.png"/><Relationship Id="rId9" Type="http://schemas.microsoft.com/office/2007/relationships/hdphoto" Target="../media/hdphoto9.wdp"/></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2.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1.png"/><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doctailieu.com/chi-em-thuy-kieu-c4671" TargetMode="External"/><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microsoft.com/office/2007/relationships/hdphoto" Target="../media/hdphoto3.wdp"/><Relationship Id="rId7"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slide" Target="slide4.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ớ Thúy Kiều: Ba trăm năm sắp vèo qua, chuyện xưa cứ ngỡ như là hôm nay! -  DKN.Ne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7555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4800" y="562708"/>
            <a:ext cx="2464072" cy="769441"/>
          </a:xfrm>
          <a:prstGeom prst="rect">
            <a:avLst/>
          </a:prstGeom>
          <a:noFill/>
        </p:spPr>
        <p:txBody>
          <a:bodyPr wrap="none" rtlCol="0">
            <a:spAutoFit/>
          </a:bodyPr>
          <a:lstStyle/>
          <a:p>
            <a:r>
              <a:rPr lang="en-US" sz="4400" i="1" dirty="0" err="1">
                <a:latin typeface="iCiel Bambola" panose="02000000000000000000" pitchFamily="2" charset="0"/>
                <a:cs typeface="Times New Roman" panose="02020603050405020304" pitchFamily="18" charset="0"/>
              </a:rPr>
              <a:t>Đoạn</a:t>
            </a:r>
            <a:r>
              <a:rPr lang="en-US" sz="4400" i="1" dirty="0">
                <a:latin typeface="iCiel Bambola" panose="02000000000000000000" pitchFamily="2" charset="0"/>
                <a:cs typeface="Times New Roman" panose="02020603050405020304" pitchFamily="18" charset="0"/>
              </a:rPr>
              <a:t> </a:t>
            </a:r>
            <a:r>
              <a:rPr lang="en-US" sz="4400" i="1" dirty="0" err="1">
                <a:latin typeface="iCiel Bambola" panose="02000000000000000000" pitchFamily="2" charset="0"/>
                <a:cs typeface="Times New Roman" panose="02020603050405020304" pitchFamily="18" charset="0"/>
              </a:rPr>
              <a:t>trích</a:t>
            </a:r>
            <a:r>
              <a:rPr lang="en-US" sz="4400" i="1" dirty="0">
                <a:latin typeface="iCiel Bambola" panose="02000000000000000000" pitchFamily="2" charset="0"/>
                <a:cs typeface="Times New Roman" panose="02020603050405020304" pitchFamily="18" charset="0"/>
              </a:rPr>
              <a:t>:</a:t>
            </a:r>
          </a:p>
        </p:txBody>
      </p:sp>
      <p:sp>
        <p:nvSpPr>
          <p:cNvPr id="6" name="TextBox 5"/>
          <p:cNvSpPr txBox="1"/>
          <p:nvPr/>
        </p:nvSpPr>
        <p:spPr>
          <a:xfrm>
            <a:off x="961292" y="1332149"/>
            <a:ext cx="5805179" cy="1200329"/>
          </a:xfrm>
          <a:prstGeom prst="rect">
            <a:avLst/>
          </a:prstGeom>
          <a:noFill/>
        </p:spPr>
        <p:txBody>
          <a:bodyPr wrap="none" rtlCol="0">
            <a:spAutoFit/>
          </a:bodyPr>
          <a:lstStyle/>
          <a:p>
            <a:r>
              <a:rPr lang="en-US" sz="7200" b="1" dirty="0" err="1">
                <a:solidFill>
                  <a:schemeClr val="accent2">
                    <a:lumMod val="75000"/>
                  </a:schemeClr>
                </a:solidFill>
                <a:latin typeface="iCiel Bambola" panose="02000000000000000000" pitchFamily="2" charset="0"/>
              </a:rPr>
              <a:t>Chị</a:t>
            </a:r>
            <a:r>
              <a:rPr lang="en-US" sz="7200" b="1" dirty="0">
                <a:solidFill>
                  <a:schemeClr val="accent2">
                    <a:lumMod val="75000"/>
                  </a:schemeClr>
                </a:solidFill>
                <a:latin typeface="iCiel Bambola" panose="02000000000000000000" pitchFamily="2" charset="0"/>
              </a:rPr>
              <a:t> </a:t>
            </a:r>
            <a:r>
              <a:rPr lang="en-US" sz="7200" b="1" dirty="0" err="1">
                <a:solidFill>
                  <a:schemeClr val="accent2">
                    <a:lumMod val="75000"/>
                  </a:schemeClr>
                </a:solidFill>
                <a:latin typeface="iCiel Bambola" panose="02000000000000000000" pitchFamily="2" charset="0"/>
              </a:rPr>
              <a:t>em</a:t>
            </a:r>
            <a:r>
              <a:rPr lang="en-US" sz="7200" b="1" dirty="0">
                <a:solidFill>
                  <a:schemeClr val="accent2">
                    <a:lumMod val="75000"/>
                  </a:schemeClr>
                </a:solidFill>
                <a:latin typeface="iCiel Bambola" panose="02000000000000000000" pitchFamily="2" charset="0"/>
              </a:rPr>
              <a:t> </a:t>
            </a:r>
            <a:r>
              <a:rPr lang="en-US" sz="7200" b="1" dirty="0" err="1">
                <a:solidFill>
                  <a:schemeClr val="accent2">
                    <a:lumMod val="75000"/>
                  </a:schemeClr>
                </a:solidFill>
                <a:latin typeface="iCiel Bambola" panose="02000000000000000000" pitchFamily="2" charset="0"/>
              </a:rPr>
              <a:t>Thúy</a:t>
            </a:r>
            <a:r>
              <a:rPr lang="en-US" sz="7200" b="1" dirty="0">
                <a:solidFill>
                  <a:schemeClr val="accent2">
                    <a:lumMod val="75000"/>
                  </a:schemeClr>
                </a:solidFill>
                <a:latin typeface="iCiel Bambola" panose="02000000000000000000" pitchFamily="2" charset="0"/>
              </a:rPr>
              <a:t> </a:t>
            </a:r>
            <a:r>
              <a:rPr lang="en-US" sz="7200" b="1" dirty="0" err="1">
                <a:solidFill>
                  <a:schemeClr val="accent2">
                    <a:lumMod val="75000"/>
                  </a:schemeClr>
                </a:solidFill>
                <a:latin typeface="iCiel Bambola" panose="02000000000000000000" pitchFamily="2" charset="0"/>
              </a:rPr>
              <a:t>Kiều</a:t>
            </a:r>
            <a:endParaRPr lang="en-US" sz="7200" b="1" dirty="0">
              <a:solidFill>
                <a:schemeClr val="accent2">
                  <a:lumMod val="75000"/>
                </a:schemeClr>
              </a:solidFill>
              <a:latin typeface="iCiel Bambola" panose="02000000000000000000" pitchFamily="2" charset="0"/>
            </a:endParaRPr>
          </a:p>
        </p:txBody>
      </p:sp>
      <p:sp>
        <p:nvSpPr>
          <p:cNvPr id="8" name="TextBox 7"/>
          <p:cNvSpPr txBox="1"/>
          <p:nvPr/>
        </p:nvSpPr>
        <p:spPr>
          <a:xfrm>
            <a:off x="3863881" y="2532478"/>
            <a:ext cx="3017173" cy="769441"/>
          </a:xfrm>
          <a:prstGeom prst="rect">
            <a:avLst/>
          </a:prstGeom>
          <a:noFill/>
        </p:spPr>
        <p:txBody>
          <a:bodyPr wrap="none" rtlCol="0">
            <a:spAutoFit/>
          </a:bodyPr>
          <a:lstStyle/>
          <a:p>
            <a:r>
              <a:rPr lang="en-US" sz="4400" i="1" dirty="0">
                <a:latin typeface="iCiel Bambola" panose="02000000000000000000" pitchFamily="2" charset="0"/>
                <a:cs typeface="Times New Roman" panose="02020603050405020304" pitchFamily="18" charset="0"/>
              </a:rPr>
              <a:t>- </a:t>
            </a:r>
            <a:r>
              <a:rPr lang="en-US" sz="4400" i="1" dirty="0" err="1">
                <a:latin typeface="iCiel Bambola" panose="02000000000000000000" pitchFamily="2" charset="0"/>
                <a:cs typeface="Times New Roman" panose="02020603050405020304" pitchFamily="18" charset="0"/>
              </a:rPr>
              <a:t>Nguyễn</a:t>
            </a:r>
            <a:r>
              <a:rPr lang="en-US" sz="4400" i="1" dirty="0">
                <a:latin typeface="iCiel Bambola" panose="02000000000000000000" pitchFamily="2" charset="0"/>
                <a:cs typeface="Times New Roman" panose="02020603050405020304" pitchFamily="18" charset="0"/>
              </a:rPr>
              <a:t> Du-</a:t>
            </a:r>
          </a:p>
        </p:txBody>
      </p:sp>
    </p:spTree>
    <p:extLst>
      <p:ext uri="{BB962C8B-B14F-4D97-AF65-F5344CB8AC3E}">
        <p14:creationId xmlns:p14="http://schemas.microsoft.com/office/powerpoint/2010/main" val="17593630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isfraz Chica Linda Belleza Personaje De Dibujos Animados Antiguos  Antigüedad, Clipart De Novia, Disfraz, Pintado A Mano PNG y PSD para  Descargar Gratis | Pngtree"/>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89945" l="10000" r="90000"/>
                    </a14:imgEffect>
                  </a14:imgLayer>
                </a14:imgProps>
              </a:ext>
              <a:ext uri="{28A0092B-C50C-407E-A947-70E740481C1C}">
                <a14:useLocalDpi xmlns:a14="http://schemas.microsoft.com/office/drawing/2010/main" val="0"/>
              </a:ext>
            </a:extLst>
          </a:blip>
          <a:srcRect/>
          <a:stretch>
            <a:fillRect/>
          </a:stretch>
        </p:blipFill>
        <p:spPr bwMode="auto">
          <a:xfrm>
            <a:off x="-421224" y="1569115"/>
            <a:ext cx="4418768" cy="4724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858520" y="192814"/>
            <a:ext cx="10515600" cy="1325563"/>
          </a:xfrm>
        </p:spPr>
        <p:txBody>
          <a:bodyPr>
            <a:normAutofit/>
          </a:bodyPr>
          <a:lstStyle/>
          <a:p>
            <a:pPr algn="ctr"/>
            <a:r>
              <a:rPr lang="vi-VN" b="1" dirty="0">
                <a:solidFill>
                  <a:srgbClr val="FF0000"/>
                </a:solidFill>
                <a:latin typeface="iCiel Bambola" panose="02000000000000000000" pitchFamily="2" charset="0"/>
                <a:cs typeface="Times New Roman" panose="02020603050405020304" pitchFamily="18" charset="0"/>
              </a:rPr>
              <a:t>2. Vẻ đẹp của Thúy Vân</a:t>
            </a:r>
            <a:endParaRPr lang="en-US" b="1" dirty="0">
              <a:solidFill>
                <a:srgbClr val="FF0000"/>
              </a:solidFill>
              <a:latin typeface="iCiel Bambola" panose="02000000000000000000" pitchFamily="2" charset="0"/>
              <a:cs typeface="Times New Roman" panose="02020603050405020304" pitchFamily="18" charset="0"/>
            </a:endParaRPr>
          </a:p>
        </p:txBody>
      </p:sp>
      <p:sp>
        <p:nvSpPr>
          <p:cNvPr id="4" name="Rectangle 3"/>
          <p:cNvSpPr/>
          <p:nvPr/>
        </p:nvSpPr>
        <p:spPr>
          <a:xfrm>
            <a:off x="4409440" y="1293150"/>
            <a:ext cx="6096000" cy="3046988"/>
          </a:xfrm>
          <a:prstGeom prst="rect">
            <a:avLst/>
          </a:prstGeom>
        </p:spPr>
        <p:txBody>
          <a:bodyPr>
            <a:spAutoFit/>
          </a:bodyPr>
          <a:lstStyle/>
          <a:p>
            <a:pPr algn="ctr"/>
            <a:r>
              <a:rPr lang="vi-VN" sz="2800" i="1" dirty="0">
                <a:solidFill>
                  <a:srgbClr val="C00000"/>
                </a:solidFill>
                <a:latin typeface="iCiel Bambola" panose="02000000000000000000" pitchFamily="2" charset="0"/>
              </a:rPr>
              <a:t>Vân xem trang trọng khác vời,</a:t>
            </a:r>
          </a:p>
          <a:p>
            <a:pPr algn="ctr"/>
            <a:endParaRPr lang="vi-VN" sz="2800" i="1" dirty="0">
              <a:solidFill>
                <a:srgbClr val="C00000"/>
              </a:solidFill>
              <a:latin typeface="iCiel Bambola" panose="02000000000000000000" pitchFamily="2" charset="0"/>
            </a:endParaRPr>
          </a:p>
          <a:p>
            <a:pPr algn="ctr"/>
            <a:endParaRPr lang="vi-VN" sz="2800" i="1" dirty="0">
              <a:solidFill>
                <a:srgbClr val="C00000"/>
              </a:solidFill>
              <a:latin typeface="iCiel Bambola" panose="02000000000000000000" pitchFamily="2" charset="0"/>
            </a:endParaRPr>
          </a:p>
          <a:p>
            <a:pPr algn="ctr"/>
            <a:endParaRPr lang="vi-VN" sz="2800" i="1" dirty="0">
              <a:solidFill>
                <a:srgbClr val="C00000"/>
              </a:solidFill>
              <a:latin typeface="iCiel Bambola" panose="02000000000000000000" pitchFamily="2" charset="0"/>
            </a:endParaRPr>
          </a:p>
          <a:p>
            <a:pPr algn="ctr"/>
            <a:endParaRPr lang="vi-VN" sz="2800" i="1" dirty="0">
              <a:solidFill>
                <a:srgbClr val="C00000"/>
              </a:solidFill>
              <a:latin typeface="iCiel Bambola" panose="02000000000000000000" pitchFamily="2" charset="0"/>
            </a:endParaRPr>
          </a:p>
          <a:p>
            <a:pPr algn="ctr"/>
            <a:br>
              <a:rPr lang="vi-VN" sz="2800" dirty="0">
                <a:solidFill>
                  <a:srgbClr val="C00000"/>
                </a:solidFill>
                <a:latin typeface="iCiel Bambola" panose="02000000000000000000" pitchFamily="2" charset="0"/>
              </a:rPr>
            </a:br>
            <a:endParaRPr lang="en-US" sz="2400" dirty="0">
              <a:solidFill>
                <a:srgbClr val="C00000"/>
              </a:solidFill>
            </a:endParaRPr>
          </a:p>
        </p:txBody>
      </p:sp>
      <p:sp>
        <p:nvSpPr>
          <p:cNvPr id="6" name="Rectangle 5"/>
          <p:cNvSpPr/>
          <p:nvPr/>
        </p:nvSpPr>
        <p:spPr>
          <a:xfrm>
            <a:off x="3048000" y="1796294"/>
            <a:ext cx="8818880" cy="523220"/>
          </a:xfrm>
          <a:prstGeom prst="rect">
            <a:avLst/>
          </a:prstGeom>
          <a:solidFill>
            <a:schemeClr val="accent6">
              <a:lumMod val="20000"/>
              <a:lumOff val="80000"/>
            </a:schemeClr>
          </a:solidFill>
        </p:spPr>
        <p:txBody>
          <a:bodyPr wrap="square">
            <a:spAutoFit/>
          </a:bodyPr>
          <a:lstStyle/>
          <a:p>
            <a:pPr lvl="0" algn="just" defTabSz="457200" fontAlgn="base">
              <a:spcBef>
                <a:spcPct val="0"/>
              </a:spcBef>
              <a:spcAft>
                <a:spcPct val="0"/>
              </a:spcAft>
            </a:pPr>
            <a:r>
              <a:rPr lang="en-US" altLang="en-US" sz="2800" dirty="0" err="1">
                <a:solidFill>
                  <a:prstClr val="black"/>
                </a:solidFill>
                <a:latin typeface="iCiel Bambola" panose="02000000000000000000" pitchFamily="2" charset="0"/>
                <a:cs typeface="Times New Roman" panose="02020603050405020304" pitchFamily="18" charset="0"/>
              </a:rPr>
              <a:t>Vừa</a:t>
            </a:r>
            <a:r>
              <a:rPr lang="en-US" altLang="en-US" sz="2800" dirty="0">
                <a:solidFill>
                  <a:prstClr val="black"/>
                </a:solidFill>
                <a:latin typeface="iCiel Bambola" panose="02000000000000000000" pitchFamily="2" charset="0"/>
                <a:cs typeface="Times New Roman" panose="02020603050405020304" pitchFamily="18" charset="0"/>
              </a:rPr>
              <a:t> </a:t>
            </a:r>
            <a:r>
              <a:rPr lang="en-US" altLang="en-US" sz="2800" dirty="0" err="1">
                <a:solidFill>
                  <a:prstClr val="black"/>
                </a:solidFill>
                <a:latin typeface="iCiel Bambola" panose="02000000000000000000" pitchFamily="2" charset="0"/>
                <a:cs typeface="Times New Roman" panose="02020603050405020304" pitchFamily="18" charset="0"/>
              </a:rPr>
              <a:t>giới</a:t>
            </a:r>
            <a:r>
              <a:rPr lang="en-US" altLang="en-US" sz="2800" dirty="0">
                <a:solidFill>
                  <a:prstClr val="black"/>
                </a:solidFill>
                <a:latin typeface="iCiel Bambola" panose="02000000000000000000" pitchFamily="2" charset="0"/>
                <a:cs typeface="Times New Roman" panose="02020603050405020304" pitchFamily="18" charset="0"/>
              </a:rPr>
              <a:t> </a:t>
            </a:r>
            <a:r>
              <a:rPr lang="en-US" altLang="en-US" sz="2800" dirty="0" err="1">
                <a:solidFill>
                  <a:prstClr val="black"/>
                </a:solidFill>
                <a:latin typeface="iCiel Bambola" panose="02000000000000000000" pitchFamily="2" charset="0"/>
                <a:cs typeface="Times New Roman" panose="02020603050405020304" pitchFamily="18" charset="0"/>
              </a:rPr>
              <a:t>thiệu</a:t>
            </a:r>
            <a:r>
              <a:rPr lang="en-US" altLang="en-US" sz="2800" dirty="0">
                <a:solidFill>
                  <a:prstClr val="black"/>
                </a:solidFill>
                <a:latin typeface="iCiel Bambola" panose="02000000000000000000" pitchFamily="2" charset="0"/>
                <a:cs typeface="Times New Roman" panose="02020603050405020304" pitchFamily="18" charset="0"/>
              </a:rPr>
              <a:t>, </a:t>
            </a:r>
            <a:r>
              <a:rPr lang="en-US" altLang="en-US" sz="2800" dirty="0" err="1">
                <a:solidFill>
                  <a:prstClr val="black"/>
                </a:solidFill>
                <a:latin typeface="iCiel Bambola" panose="02000000000000000000" pitchFamily="2" charset="0"/>
                <a:cs typeface="Times New Roman" panose="02020603050405020304" pitchFamily="18" charset="0"/>
              </a:rPr>
              <a:t>vừa</a:t>
            </a:r>
            <a:r>
              <a:rPr lang="en-US" altLang="en-US" sz="2800" dirty="0">
                <a:solidFill>
                  <a:prstClr val="black"/>
                </a:solidFill>
                <a:latin typeface="iCiel Bambola" panose="02000000000000000000" pitchFamily="2" charset="0"/>
                <a:cs typeface="Times New Roman" panose="02020603050405020304" pitchFamily="18" charset="0"/>
              </a:rPr>
              <a:t> </a:t>
            </a:r>
            <a:r>
              <a:rPr lang="en-US" altLang="en-US" sz="2800" dirty="0" err="1">
                <a:solidFill>
                  <a:prstClr val="black"/>
                </a:solidFill>
                <a:latin typeface="iCiel Bambola" panose="02000000000000000000" pitchFamily="2" charset="0"/>
                <a:cs typeface="Times New Roman" panose="02020603050405020304" pitchFamily="18" charset="0"/>
              </a:rPr>
              <a:t>khái</a:t>
            </a:r>
            <a:r>
              <a:rPr lang="en-US" altLang="en-US" sz="2800" dirty="0">
                <a:solidFill>
                  <a:prstClr val="black"/>
                </a:solidFill>
                <a:latin typeface="iCiel Bambola" panose="02000000000000000000" pitchFamily="2" charset="0"/>
                <a:cs typeface="Times New Roman" panose="02020603050405020304" pitchFamily="18" charset="0"/>
              </a:rPr>
              <a:t> </a:t>
            </a:r>
            <a:r>
              <a:rPr lang="en-US" altLang="en-US" sz="2800" dirty="0" err="1">
                <a:solidFill>
                  <a:prstClr val="black"/>
                </a:solidFill>
                <a:latin typeface="iCiel Bambola" panose="02000000000000000000" pitchFamily="2" charset="0"/>
                <a:cs typeface="Times New Roman" panose="02020603050405020304" pitchFamily="18" charset="0"/>
              </a:rPr>
              <a:t>quát</a:t>
            </a:r>
            <a:r>
              <a:rPr lang="en-US" altLang="en-US" sz="2800" dirty="0">
                <a:solidFill>
                  <a:prstClr val="black"/>
                </a:solidFill>
                <a:latin typeface="iCiel Bambola" panose="02000000000000000000" pitchFamily="2" charset="0"/>
                <a:cs typeface="Times New Roman" panose="02020603050405020304" pitchFamily="18" charset="0"/>
              </a:rPr>
              <a:t> </a:t>
            </a:r>
            <a:r>
              <a:rPr lang="en-US" altLang="en-US" sz="2800" dirty="0" err="1">
                <a:solidFill>
                  <a:prstClr val="black"/>
                </a:solidFill>
                <a:latin typeface="iCiel Bambola" panose="02000000000000000000" pitchFamily="2" charset="0"/>
                <a:cs typeface="Times New Roman" panose="02020603050405020304" pitchFamily="18" charset="0"/>
              </a:rPr>
              <a:t>đặc</a:t>
            </a:r>
            <a:r>
              <a:rPr lang="en-US" altLang="en-US" sz="2800" dirty="0">
                <a:solidFill>
                  <a:prstClr val="black"/>
                </a:solidFill>
                <a:latin typeface="iCiel Bambola" panose="02000000000000000000" pitchFamily="2" charset="0"/>
                <a:cs typeface="Times New Roman" panose="02020603050405020304" pitchFamily="18" charset="0"/>
              </a:rPr>
              <a:t> </a:t>
            </a:r>
            <a:r>
              <a:rPr lang="en-US" altLang="en-US" sz="2800" dirty="0" err="1">
                <a:solidFill>
                  <a:prstClr val="black"/>
                </a:solidFill>
                <a:latin typeface="iCiel Bambola" panose="02000000000000000000" pitchFamily="2" charset="0"/>
                <a:cs typeface="Times New Roman" panose="02020603050405020304" pitchFamily="18" charset="0"/>
              </a:rPr>
              <a:t>điểm</a:t>
            </a:r>
            <a:r>
              <a:rPr lang="en-US" altLang="en-US" sz="2800" dirty="0">
                <a:solidFill>
                  <a:prstClr val="black"/>
                </a:solidFill>
                <a:latin typeface="iCiel Bambola" panose="02000000000000000000" pitchFamily="2" charset="0"/>
                <a:cs typeface="Times New Roman" panose="02020603050405020304" pitchFamily="18" charset="0"/>
              </a:rPr>
              <a:t> </a:t>
            </a:r>
            <a:r>
              <a:rPr lang="en-US" altLang="en-US" sz="2800" dirty="0" err="1">
                <a:solidFill>
                  <a:prstClr val="black"/>
                </a:solidFill>
                <a:latin typeface="iCiel Bambola" panose="02000000000000000000" pitchFamily="2" charset="0"/>
                <a:cs typeface="Times New Roman" panose="02020603050405020304" pitchFamily="18" charset="0"/>
              </a:rPr>
              <a:t>nhân</a:t>
            </a:r>
            <a:r>
              <a:rPr lang="en-US" altLang="en-US" sz="2800" dirty="0">
                <a:solidFill>
                  <a:prstClr val="black"/>
                </a:solidFill>
                <a:latin typeface="iCiel Bambola" panose="02000000000000000000" pitchFamily="2" charset="0"/>
                <a:cs typeface="Times New Roman" panose="02020603050405020304" pitchFamily="18" charset="0"/>
              </a:rPr>
              <a:t> </a:t>
            </a:r>
            <a:r>
              <a:rPr lang="en-US" altLang="en-US" sz="2800" dirty="0" err="1">
                <a:solidFill>
                  <a:prstClr val="black"/>
                </a:solidFill>
                <a:latin typeface="iCiel Bambola" panose="02000000000000000000" pitchFamily="2" charset="0"/>
                <a:cs typeface="Times New Roman" panose="02020603050405020304" pitchFamily="18" charset="0"/>
              </a:rPr>
              <a:t>vật</a:t>
            </a:r>
            <a:r>
              <a:rPr lang="en-US" altLang="en-US" sz="2800" dirty="0">
                <a:solidFill>
                  <a:prstClr val="black"/>
                </a:solidFill>
                <a:latin typeface="iCiel Bambola" panose="02000000000000000000" pitchFamily="2" charset="0"/>
                <a:cs typeface="Times New Roman" panose="02020603050405020304" pitchFamily="18" charset="0"/>
              </a:rPr>
              <a:t> </a:t>
            </a:r>
            <a:r>
              <a:rPr lang="en-US" altLang="en-US" sz="2800" dirty="0" err="1">
                <a:solidFill>
                  <a:prstClr val="black"/>
                </a:solidFill>
                <a:latin typeface="iCiel Bambola" panose="02000000000000000000" pitchFamily="2" charset="0"/>
                <a:cs typeface="Times New Roman" panose="02020603050405020304" pitchFamily="18" charset="0"/>
              </a:rPr>
              <a:t>có</a:t>
            </a:r>
            <a:r>
              <a:rPr lang="en-US" altLang="en-US" sz="2800" dirty="0">
                <a:solidFill>
                  <a:prstClr val="black"/>
                </a:solidFill>
                <a:latin typeface="iCiel Bambola" panose="02000000000000000000" pitchFamily="2" charset="0"/>
                <a:cs typeface="Times New Roman" panose="02020603050405020304" pitchFamily="18" charset="0"/>
              </a:rPr>
              <a:t> </a:t>
            </a:r>
            <a:r>
              <a:rPr lang="en-US" altLang="en-US" sz="2800" dirty="0" err="1">
                <a:solidFill>
                  <a:prstClr val="black"/>
                </a:solidFill>
                <a:latin typeface="iCiel Bambola" panose="02000000000000000000" pitchFamily="2" charset="0"/>
                <a:cs typeface="Times New Roman" panose="02020603050405020304" pitchFamily="18" charset="0"/>
              </a:rPr>
              <a:t>vẻ</a:t>
            </a:r>
            <a:r>
              <a:rPr lang="en-US" altLang="en-US" sz="2800" dirty="0">
                <a:solidFill>
                  <a:prstClr val="black"/>
                </a:solidFill>
                <a:latin typeface="iCiel Bambola" panose="02000000000000000000" pitchFamily="2" charset="0"/>
                <a:cs typeface="Times New Roman" panose="02020603050405020304" pitchFamily="18" charset="0"/>
              </a:rPr>
              <a:t> </a:t>
            </a:r>
            <a:r>
              <a:rPr lang="en-US" altLang="en-US" sz="2800" dirty="0" err="1">
                <a:solidFill>
                  <a:prstClr val="black"/>
                </a:solidFill>
                <a:latin typeface="iCiel Bambola" panose="02000000000000000000" pitchFamily="2" charset="0"/>
                <a:cs typeface="Times New Roman" panose="02020603050405020304" pitchFamily="18" charset="0"/>
              </a:rPr>
              <a:t>đẹp</a:t>
            </a:r>
            <a:r>
              <a:rPr lang="en-US" altLang="en-US" sz="2800" dirty="0">
                <a:solidFill>
                  <a:prstClr val="black"/>
                </a:solidFill>
                <a:latin typeface="iCiel Bambola" panose="02000000000000000000" pitchFamily="2" charset="0"/>
                <a:cs typeface="Times New Roman" panose="02020603050405020304" pitchFamily="18" charset="0"/>
              </a:rPr>
              <a:t> </a:t>
            </a:r>
            <a:r>
              <a:rPr lang="en-US" altLang="en-US" sz="2800" dirty="0" err="1">
                <a:solidFill>
                  <a:prstClr val="black"/>
                </a:solidFill>
                <a:latin typeface="iCiel Bambola" panose="02000000000000000000" pitchFamily="2" charset="0"/>
                <a:cs typeface="Times New Roman" panose="02020603050405020304" pitchFamily="18" charset="0"/>
              </a:rPr>
              <a:t>cao</a:t>
            </a:r>
            <a:r>
              <a:rPr lang="en-US" altLang="en-US" sz="2800" dirty="0">
                <a:solidFill>
                  <a:prstClr val="black"/>
                </a:solidFill>
                <a:latin typeface="iCiel Bambola" panose="02000000000000000000" pitchFamily="2" charset="0"/>
                <a:cs typeface="Times New Roman" panose="02020603050405020304" pitchFamily="18" charset="0"/>
              </a:rPr>
              <a:t> sang, </a:t>
            </a:r>
            <a:r>
              <a:rPr lang="en-US" altLang="en-US" sz="2800" dirty="0" err="1">
                <a:solidFill>
                  <a:prstClr val="black"/>
                </a:solidFill>
                <a:latin typeface="iCiel Bambola" panose="02000000000000000000" pitchFamily="2" charset="0"/>
                <a:cs typeface="Times New Roman" panose="02020603050405020304" pitchFamily="18" charset="0"/>
              </a:rPr>
              <a:t>quý</a:t>
            </a:r>
            <a:r>
              <a:rPr lang="en-US" altLang="en-US" sz="2800" dirty="0">
                <a:solidFill>
                  <a:prstClr val="black"/>
                </a:solidFill>
                <a:latin typeface="iCiel Bambola" panose="02000000000000000000" pitchFamily="2" charset="0"/>
                <a:cs typeface="Times New Roman" panose="02020603050405020304" pitchFamily="18" charset="0"/>
              </a:rPr>
              <a:t> </a:t>
            </a:r>
            <a:r>
              <a:rPr lang="en-US" altLang="en-US" sz="2800" dirty="0" err="1">
                <a:solidFill>
                  <a:prstClr val="black"/>
                </a:solidFill>
                <a:latin typeface="iCiel Bambola" panose="02000000000000000000" pitchFamily="2" charset="0"/>
                <a:cs typeface="Times New Roman" panose="02020603050405020304" pitchFamily="18" charset="0"/>
              </a:rPr>
              <a:t>phái</a:t>
            </a:r>
            <a:r>
              <a:rPr lang="en-US" altLang="en-US" sz="2800" dirty="0">
                <a:solidFill>
                  <a:prstClr val="black"/>
                </a:solidFill>
                <a:latin typeface="iCiel Bambola" panose="02000000000000000000" pitchFamily="2" charset="0"/>
                <a:cs typeface="Times New Roman" panose="02020603050405020304" pitchFamily="18" charset="0"/>
              </a:rPr>
              <a:t>.</a:t>
            </a:r>
          </a:p>
        </p:txBody>
      </p:sp>
      <p:sp>
        <p:nvSpPr>
          <p:cNvPr id="8" name="Rectangle 7"/>
          <p:cNvSpPr/>
          <p:nvPr/>
        </p:nvSpPr>
        <p:spPr>
          <a:xfrm>
            <a:off x="4409440" y="2452663"/>
            <a:ext cx="6096000" cy="1754326"/>
          </a:xfrm>
          <a:prstGeom prst="rect">
            <a:avLst/>
          </a:prstGeom>
        </p:spPr>
        <p:txBody>
          <a:bodyPr>
            <a:spAutoFit/>
          </a:bodyPr>
          <a:lstStyle/>
          <a:p>
            <a:pPr algn="ctr"/>
            <a:r>
              <a:rPr lang="vi-VN" sz="2800" i="1" dirty="0">
                <a:solidFill>
                  <a:srgbClr val="C00000"/>
                </a:solidFill>
                <a:latin typeface="iCiel Bambola" panose="02000000000000000000" pitchFamily="2" charset="0"/>
              </a:rPr>
              <a:t>Khuôn trăng đầy đặn, nét ngài nở nang.</a:t>
            </a:r>
            <a:br>
              <a:rPr lang="vi-VN" sz="2800" dirty="0">
                <a:solidFill>
                  <a:srgbClr val="C00000"/>
                </a:solidFill>
                <a:latin typeface="iCiel Bambola" panose="02000000000000000000" pitchFamily="2" charset="0"/>
              </a:rPr>
            </a:br>
            <a:r>
              <a:rPr lang="vi-VN" sz="2800" i="1" dirty="0">
                <a:solidFill>
                  <a:srgbClr val="C00000"/>
                </a:solidFill>
                <a:latin typeface="iCiel Bambola" panose="02000000000000000000" pitchFamily="2" charset="0"/>
              </a:rPr>
              <a:t>Hoa cười ngọc thốt đoan trang,</a:t>
            </a:r>
            <a:br>
              <a:rPr lang="vi-VN" sz="2800" dirty="0">
                <a:solidFill>
                  <a:srgbClr val="C00000"/>
                </a:solidFill>
                <a:latin typeface="iCiel Bambola" panose="02000000000000000000" pitchFamily="2" charset="0"/>
              </a:rPr>
            </a:br>
            <a:r>
              <a:rPr lang="vi-VN" sz="2800" i="1" dirty="0">
                <a:solidFill>
                  <a:srgbClr val="C00000"/>
                </a:solidFill>
                <a:latin typeface="iCiel Bambola" panose="02000000000000000000" pitchFamily="2" charset="0"/>
              </a:rPr>
              <a:t>Mây thua nước tóc, tuyết nhường màu da.</a:t>
            </a:r>
            <a:br>
              <a:rPr lang="vi-VN" sz="2800" dirty="0">
                <a:solidFill>
                  <a:srgbClr val="C00000"/>
                </a:solidFill>
                <a:latin typeface="iCiel Bambola" panose="02000000000000000000" pitchFamily="2" charset="0"/>
              </a:rPr>
            </a:br>
            <a:endParaRPr lang="en-US" sz="2400" dirty="0">
              <a:solidFill>
                <a:srgbClr val="C00000"/>
              </a:solidFill>
            </a:endParaRPr>
          </a:p>
        </p:txBody>
      </p:sp>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2344" b="29395" l="47363" r="94727"/>
                    </a14:imgEffect>
                  </a14:imgLayer>
                </a14:imgProps>
              </a:ext>
            </a:extLst>
          </a:blip>
          <a:srcRect l="48841" t="-2681" b="76562"/>
          <a:stretch/>
        </p:blipFill>
        <p:spPr>
          <a:xfrm rot="19592836" flipH="1">
            <a:off x="3707801" y="3218208"/>
            <a:ext cx="1403279" cy="648631"/>
          </a:xfrm>
          <a:prstGeom prst="rect">
            <a:avLst/>
          </a:prstGeom>
        </p:spPr>
      </p:pic>
      <p:sp>
        <p:nvSpPr>
          <p:cNvPr id="7" name="Rounded Rectangle 6"/>
          <p:cNvSpPr/>
          <p:nvPr/>
        </p:nvSpPr>
        <p:spPr>
          <a:xfrm>
            <a:off x="2590384" y="4009211"/>
            <a:ext cx="2997200" cy="2345231"/>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iCiel Bambola" panose="02000000000000000000" pitchFamily="2" charset="0"/>
              </a:rPr>
              <a:t>Thủ pháp ước lệ, nghệ thuật so sánh, ẩn dụ, liệt kê</a:t>
            </a:r>
            <a:endParaRPr lang="en-US" sz="3200" dirty="0">
              <a:solidFill>
                <a:schemeClr val="tx1"/>
              </a:solidFill>
              <a:latin typeface="iCiel Bambola" panose="02000000000000000000" pitchFamily="2" charset="0"/>
            </a:endParaRPr>
          </a:p>
        </p:txBody>
      </p:sp>
      <p:sp>
        <p:nvSpPr>
          <p:cNvPr id="10" name="Pentagon 9"/>
          <p:cNvSpPr/>
          <p:nvPr/>
        </p:nvSpPr>
        <p:spPr>
          <a:xfrm flipH="1">
            <a:off x="8550806" y="4049751"/>
            <a:ext cx="2556488" cy="703857"/>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iCiel Bambola" panose="02000000000000000000" pitchFamily="2" charset="0"/>
              </a:rPr>
              <a:t>Lông mày sắc nét như ngài</a:t>
            </a:r>
            <a:endParaRPr lang="en-US" sz="2400" dirty="0">
              <a:solidFill>
                <a:schemeClr val="tx1"/>
              </a:solidFill>
              <a:latin typeface="iCiel Bambola" panose="02000000000000000000" pitchFamily="2" charset="0"/>
            </a:endParaRPr>
          </a:p>
        </p:txBody>
      </p:sp>
      <p:sp>
        <p:nvSpPr>
          <p:cNvPr id="12" name="Pentagon 11"/>
          <p:cNvSpPr/>
          <p:nvPr/>
        </p:nvSpPr>
        <p:spPr>
          <a:xfrm>
            <a:off x="5816266" y="4049751"/>
            <a:ext cx="2724380" cy="703857"/>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iCiel Bambola" panose="02000000000000000000" pitchFamily="2" charset="0"/>
              </a:rPr>
              <a:t>Khuôn mặt tròn trịa, đầy đặn như trăng rằm</a:t>
            </a:r>
            <a:endParaRPr lang="en-US" sz="2400" dirty="0">
              <a:solidFill>
                <a:schemeClr val="tx1"/>
              </a:solidFill>
              <a:latin typeface="iCiel Bambola" panose="02000000000000000000" pitchFamily="2" charset="0"/>
            </a:endParaRPr>
          </a:p>
        </p:txBody>
      </p:sp>
      <p:sp>
        <p:nvSpPr>
          <p:cNvPr id="13" name="Pentagon 12"/>
          <p:cNvSpPr/>
          <p:nvPr/>
        </p:nvSpPr>
        <p:spPr>
          <a:xfrm>
            <a:off x="5806106" y="4890094"/>
            <a:ext cx="2754860" cy="703857"/>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iCiel Bambola" panose="02000000000000000000" pitchFamily="2" charset="0"/>
              </a:rPr>
              <a:t>Nụ cười tươi thắm như hoa</a:t>
            </a:r>
            <a:endParaRPr lang="en-US" sz="2400" dirty="0">
              <a:solidFill>
                <a:schemeClr val="tx1"/>
              </a:solidFill>
              <a:latin typeface="iCiel Bambola" panose="02000000000000000000" pitchFamily="2" charset="0"/>
            </a:endParaRPr>
          </a:p>
        </p:txBody>
      </p:sp>
      <p:sp>
        <p:nvSpPr>
          <p:cNvPr id="14" name="Pentagon 13"/>
          <p:cNvSpPr/>
          <p:nvPr/>
        </p:nvSpPr>
        <p:spPr>
          <a:xfrm flipH="1">
            <a:off x="8560966" y="4883121"/>
            <a:ext cx="2556488" cy="703857"/>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iCiel Bambola" panose="02000000000000000000" pitchFamily="2" charset="0"/>
              </a:rPr>
              <a:t>Giọng nói trong trẻo</a:t>
            </a:r>
            <a:endParaRPr lang="en-US" sz="2400" dirty="0">
              <a:solidFill>
                <a:schemeClr val="tx1"/>
              </a:solidFill>
              <a:latin typeface="iCiel Bambola" panose="02000000000000000000" pitchFamily="2" charset="0"/>
            </a:endParaRPr>
          </a:p>
        </p:txBody>
      </p:sp>
      <p:sp>
        <p:nvSpPr>
          <p:cNvPr id="15" name="Pentagon 14"/>
          <p:cNvSpPr/>
          <p:nvPr/>
        </p:nvSpPr>
        <p:spPr>
          <a:xfrm>
            <a:off x="5806106" y="5674154"/>
            <a:ext cx="2754860" cy="703857"/>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iCiel Bambola" panose="02000000000000000000" pitchFamily="2" charset="0"/>
              </a:rPr>
              <a:t>Mái tóc óng ả hơn mây</a:t>
            </a:r>
            <a:endParaRPr lang="en-US" sz="2400" dirty="0">
              <a:solidFill>
                <a:schemeClr val="tx1"/>
              </a:solidFill>
              <a:latin typeface="iCiel Bambola" panose="02000000000000000000" pitchFamily="2" charset="0"/>
            </a:endParaRPr>
          </a:p>
        </p:txBody>
      </p:sp>
      <p:sp>
        <p:nvSpPr>
          <p:cNvPr id="16" name="Pentagon 15"/>
          <p:cNvSpPr/>
          <p:nvPr/>
        </p:nvSpPr>
        <p:spPr>
          <a:xfrm flipH="1">
            <a:off x="8560966" y="5667181"/>
            <a:ext cx="2556488" cy="703857"/>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iCiel Bambola" panose="02000000000000000000" pitchFamily="2" charset="0"/>
              </a:rPr>
              <a:t>Làn da trắng mịn hơn tuyết</a:t>
            </a:r>
            <a:endParaRPr lang="en-US" sz="2400" dirty="0">
              <a:solidFill>
                <a:schemeClr val="tx1"/>
              </a:solidFill>
              <a:latin typeface="iCiel Bambola" panose="02000000000000000000" pitchFamily="2" charset="0"/>
            </a:endParaRPr>
          </a:p>
        </p:txBody>
      </p:sp>
    </p:spTree>
    <p:extLst>
      <p:ext uri="{BB962C8B-B14F-4D97-AF65-F5344CB8AC3E}">
        <p14:creationId xmlns:p14="http://schemas.microsoft.com/office/powerpoint/2010/main" val="36673983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barn(inVertical)">
                                      <p:cBhvr>
                                        <p:cTn id="12" dur="500"/>
                                        <p:tgtEl>
                                          <p:spTgt spid="921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1000"/>
                                        <p:tgtEl>
                                          <p:spTgt spid="13"/>
                                        </p:tgtEl>
                                      </p:cBhvr>
                                    </p:animEffect>
                                    <p:anim calcmode="lin" valueType="num">
                                      <p:cBhvr>
                                        <p:cTn id="59" dur="1000" fill="hold"/>
                                        <p:tgtEl>
                                          <p:spTgt spid="13"/>
                                        </p:tgtEl>
                                        <p:attrNameLst>
                                          <p:attrName>ppt_x</p:attrName>
                                        </p:attrNameLst>
                                      </p:cBhvr>
                                      <p:tavLst>
                                        <p:tav tm="0">
                                          <p:val>
                                            <p:strVal val="#ppt_x"/>
                                          </p:val>
                                        </p:tav>
                                        <p:tav tm="100000">
                                          <p:val>
                                            <p:strVal val="#ppt_x"/>
                                          </p:val>
                                        </p:tav>
                                      </p:tavLst>
                                    </p:anim>
                                    <p:anim calcmode="lin" valueType="num">
                                      <p:cBhvr>
                                        <p:cTn id="6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1000"/>
                                        <p:tgtEl>
                                          <p:spTgt spid="14"/>
                                        </p:tgtEl>
                                      </p:cBhvr>
                                    </p:animEffect>
                                    <p:anim calcmode="lin" valueType="num">
                                      <p:cBhvr>
                                        <p:cTn id="66" dur="1000" fill="hold"/>
                                        <p:tgtEl>
                                          <p:spTgt spid="14"/>
                                        </p:tgtEl>
                                        <p:attrNameLst>
                                          <p:attrName>ppt_x</p:attrName>
                                        </p:attrNameLst>
                                      </p:cBhvr>
                                      <p:tavLst>
                                        <p:tav tm="0">
                                          <p:val>
                                            <p:strVal val="#ppt_x"/>
                                          </p:val>
                                        </p:tav>
                                        <p:tav tm="100000">
                                          <p:val>
                                            <p:strVal val="#ppt_x"/>
                                          </p:val>
                                        </p:tav>
                                      </p:tavLst>
                                    </p:anim>
                                    <p:anim calcmode="lin" valueType="num">
                                      <p:cBhvr>
                                        <p:cTn id="6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1000"/>
                                        <p:tgtEl>
                                          <p:spTgt spid="15"/>
                                        </p:tgtEl>
                                      </p:cBhvr>
                                    </p:animEffect>
                                    <p:anim calcmode="lin" valueType="num">
                                      <p:cBhvr>
                                        <p:cTn id="73" dur="1000" fill="hold"/>
                                        <p:tgtEl>
                                          <p:spTgt spid="15"/>
                                        </p:tgtEl>
                                        <p:attrNameLst>
                                          <p:attrName>ppt_x</p:attrName>
                                        </p:attrNameLst>
                                      </p:cBhvr>
                                      <p:tavLst>
                                        <p:tav tm="0">
                                          <p:val>
                                            <p:strVal val="#ppt_x"/>
                                          </p:val>
                                        </p:tav>
                                        <p:tav tm="100000">
                                          <p:val>
                                            <p:strVal val="#ppt_x"/>
                                          </p:val>
                                        </p:tav>
                                      </p:tavLst>
                                    </p:anim>
                                    <p:anim calcmode="lin" valueType="num">
                                      <p:cBhvr>
                                        <p:cTn id="7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fade">
                                      <p:cBhvr>
                                        <p:cTn id="79" dur="1000"/>
                                        <p:tgtEl>
                                          <p:spTgt spid="16"/>
                                        </p:tgtEl>
                                      </p:cBhvr>
                                    </p:animEffect>
                                    <p:anim calcmode="lin" valueType="num">
                                      <p:cBhvr>
                                        <p:cTn id="80" dur="1000" fill="hold"/>
                                        <p:tgtEl>
                                          <p:spTgt spid="16"/>
                                        </p:tgtEl>
                                        <p:attrNameLst>
                                          <p:attrName>ppt_x</p:attrName>
                                        </p:attrNameLst>
                                      </p:cBhvr>
                                      <p:tavLst>
                                        <p:tav tm="0">
                                          <p:val>
                                            <p:strVal val="#ppt_x"/>
                                          </p:val>
                                        </p:tav>
                                        <p:tav tm="100000">
                                          <p:val>
                                            <p:strVal val="#ppt_x"/>
                                          </p:val>
                                        </p:tav>
                                      </p:tavLst>
                                    </p:anim>
                                    <p:anim calcmode="lin" valueType="num">
                                      <p:cBhvr>
                                        <p:cTn id="8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animBg="1"/>
      <p:bldP spid="8" grpId="0"/>
      <p:bldP spid="7" grpId="0" animBg="1"/>
      <p:bldP spid="10" grpId="0" animBg="1"/>
      <p:bldP spid="12" grpId="0" animBg="1"/>
      <p:bldP spid="13" grpId="0" animBg="1"/>
      <p:bldP spid="14"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00942" y="868101"/>
            <a:ext cx="11644131" cy="5671595"/>
          </a:xfrm>
          <a:prstGeom prst="rect">
            <a:avLst/>
          </a:prstGeom>
          <a:noFill/>
          <a:ln>
            <a:solidFill>
              <a:schemeClr val="tx1"/>
            </a:solidFill>
            <a:prstDash val="lgDashDot"/>
          </a:ln>
        </p:spPr>
        <p:txBody>
          <a:bodyPr wrap="square" rtlCol="0">
            <a:spAutoFit/>
          </a:bodyPr>
          <a:lstStyle/>
          <a:p>
            <a:endParaRPr lang="en-US" dirty="0"/>
          </a:p>
        </p:txBody>
      </p:sp>
      <p:pic>
        <p:nvPicPr>
          <p:cNvPr id="4" name="Picture 2" descr="Disfraz Chica Linda Belleza Personaje De Dibujos Animados Antiguos  Antigüedad, Clipart De Novia, Disfraz, Pintado A Mano PNG y PSD para  Descargar Gratis | Pngtree"/>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89945" l="10000" r="90000"/>
                    </a14:imgEffect>
                  </a14:imgLayer>
                </a14:imgProps>
              </a:ext>
              <a:ext uri="{28A0092B-C50C-407E-A947-70E740481C1C}">
                <a14:useLocalDpi xmlns:a14="http://schemas.microsoft.com/office/drawing/2010/main" val="0"/>
              </a:ext>
            </a:extLst>
          </a:blip>
          <a:srcRect/>
          <a:stretch>
            <a:fillRect/>
          </a:stretch>
        </p:blipFill>
        <p:spPr bwMode="auto">
          <a:xfrm>
            <a:off x="-350361" y="1528347"/>
            <a:ext cx="4418768" cy="4724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463531" y="1837970"/>
            <a:ext cx="7763911" cy="954107"/>
          </a:xfrm>
          <a:prstGeom prst="rect">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a:spAutoFit/>
          </a:bodyPr>
          <a:lstStyle/>
          <a:p>
            <a:pPr lvl="0" algn="just" defTabSz="457200" fontAlgn="base">
              <a:spcBef>
                <a:spcPct val="0"/>
              </a:spcBef>
              <a:spcAft>
                <a:spcPct val="0"/>
              </a:spcAft>
            </a:pP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Từ</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ngữ</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giàu</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sức</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gợi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đầy</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đặn</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nở</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nang</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đoan</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trang</a:t>
            </a:r>
            <a:r>
              <a:rPr lang="en-US" altLang="en-US" sz="2800" i="1" dirty="0">
                <a:solidFill>
                  <a:prstClr val="black"/>
                </a:solidFill>
                <a:latin typeface="Times New Roman" panose="02020603050405020304" pitchFamily="18" charset="0"/>
                <a:cs typeface="Times New Roman" panose="02020603050405020304" pitchFamily="18" charset="0"/>
              </a:rPr>
              <a:t>)</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Nhấn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mạnh</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vẻ</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đẹp</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phúc</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hậu</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quý</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phái</a:t>
            </a:r>
            <a:r>
              <a:rPr lang="en-US" altLang="en-US" sz="2800" dirty="0">
                <a:solidFill>
                  <a:prstClr val="black"/>
                </a:solidFill>
                <a:latin typeface="Times New Roman" panose="02020603050405020304" pitchFamily="18" charset="0"/>
                <a:cs typeface="Times New Roman" panose="02020603050405020304" pitchFamily="18" charset="0"/>
              </a:rPr>
              <a:t>.</a:t>
            </a:r>
          </a:p>
        </p:txBody>
      </p:sp>
      <p:sp>
        <p:nvSpPr>
          <p:cNvPr id="7" name="Rectangle 6"/>
          <p:cNvSpPr/>
          <p:nvPr/>
        </p:nvSpPr>
        <p:spPr>
          <a:xfrm>
            <a:off x="3463530" y="3055973"/>
            <a:ext cx="7763911" cy="1384995"/>
          </a:xfrm>
          <a:prstGeom prst="rect">
            <a:avLst/>
          </a:prstGeom>
          <a:solidFill>
            <a:schemeClr val="accent6">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a:spAutoFit/>
          </a:bodyPr>
          <a:lstStyle/>
          <a:p>
            <a:pPr lvl="0" algn="just" defTabSz="457200" fontAlgn="base">
              <a:spcBef>
                <a:spcPct val="0"/>
              </a:spcBef>
              <a:spcAft>
                <a:spcPct val="0"/>
              </a:spcAft>
            </a:pP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Nhân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hóa</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i="1" dirty="0">
                <a:solidFill>
                  <a:prstClr val="black"/>
                </a:solidFill>
                <a:latin typeface="Times New Roman" panose="02020603050405020304" pitchFamily="18" charset="0"/>
                <a:cs typeface="Times New Roman" panose="02020603050405020304" pitchFamily="18" charset="0"/>
              </a:rPr>
              <a:t>“</a:t>
            </a:r>
            <a:r>
              <a:rPr lang="en-US" altLang="en-US" sz="2800" i="1" dirty="0" err="1">
                <a:solidFill>
                  <a:prstClr val="black"/>
                </a:solidFill>
                <a:latin typeface="Times New Roman" panose="02020603050405020304" pitchFamily="18" charset="0"/>
                <a:cs typeface="Times New Roman" panose="02020603050405020304" pitchFamily="18" charset="0"/>
              </a:rPr>
              <a:t>mây</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thua</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tuyết</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nhường</a:t>
            </a:r>
            <a:r>
              <a:rPr lang="en-US" altLang="en-US" sz="2800" i="1" dirty="0">
                <a:solidFill>
                  <a:prstClr val="black"/>
                </a:solidFill>
                <a:latin typeface="Times New Roman" panose="02020603050405020304" pitchFamily="18" charset="0"/>
                <a:cs typeface="Times New Roman" panose="02020603050405020304" pitchFamily="18" charset="0"/>
              </a:rPr>
              <a:t>”</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Vẻ</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đẹp</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của</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Vân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tạo</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sự</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hòa</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hợp</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êm</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đềm</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với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tự</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nhiên</a:t>
            </a:r>
            <a:r>
              <a:rPr lang="en-US" altLang="en-US" sz="2800" dirty="0">
                <a:solidFill>
                  <a:prstClr val="black"/>
                </a:solidFill>
                <a:latin typeface="Times New Roman" panose="02020603050405020304" pitchFamily="18" charset="0"/>
                <a:cs typeface="Times New Roman" panose="02020603050405020304" pitchFamily="18" charset="0"/>
              </a:rPr>
              <a:t> =&gt; </a:t>
            </a:r>
            <a:r>
              <a:rPr lang="en-US" altLang="en-US" sz="2800" dirty="0" err="1">
                <a:solidFill>
                  <a:prstClr val="black"/>
                </a:solidFill>
                <a:latin typeface="Times New Roman" panose="02020603050405020304" pitchFamily="18" charset="0"/>
                <a:cs typeface="Times New Roman" panose="02020603050405020304" pitchFamily="18" charset="0"/>
              </a:rPr>
              <a:t>Nàng</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sẽ</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có</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cuộc</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đời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bình</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lặng</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suôn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sẻ</a:t>
            </a:r>
            <a:r>
              <a:rPr lang="en-US" altLang="en-US" sz="2800" dirty="0">
                <a:solidFill>
                  <a:prstClr val="black"/>
                </a:solidFill>
                <a:latin typeface="Times New Roman" panose="02020603050405020304" pitchFamily="18" charset="0"/>
                <a:cs typeface="Times New Roman" panose="02020603050405020304" pitchFamily="18" charset="0"/>
              </a:rPr>
              <a:t>.</a:t>
            </a:r>
          </a:p>
        </p:txBody>
      </p:sp>
      <p:sp>
        <p:nvSpPr>
          <p:cNvPr id="8" name="Rectangle 7"/>
          <p:cNvSpPr/>
          <p:nvPr/>
        </p:nvSpPr>
        <p:spPr>
          <a:xfrm>
            <a:off x="3463530" y="4704864"/>
            <a:ext cx="8053276" cy="523220"/>
          </a:xfrm>
          <a:prstGeom prst="rect">
            <a:avLst/>
          </a:prstGeom>
        </p:spPr>
        <p:txBody>
          <a:bodyPr wrap="square">
            <a:spAutoFit/>
          </a:bodyPr>
          <a:lstStyle/>
          <a:p>
            <a:pPr lvl="0" algn="ctr" defTabSz="457200" fontAlgn="base">
              <a:spcBef>
                <a:spcPct val="0"/>
              </a:spcBef>
              <a:spcAft>
                <a:spcPct val="0"/>
              </a:spcAft>
            </a:pPr>
            <a:r>
              <a:rPr lang="en-US" altLang="en-US" sz="2800" b="1" i="1" dirty="0">
                <a:solidFill>
                  <a:srgbClr val="FF0000"/>
                </a:solidFill>
                <a:latin typeface="Times New Roman" panose="02020603050405020304" pitchFamily="18" charset="0"/>
                <a:cs typeface="Times New Roman" panose="02020603050405020304" pitchFamily="18" charset="0"/>
              </a:rPr>
              <a:t>=&gt; </a:t>
            </a:r>
            <a:r>
              <a:rPr lang="en-US" altLang="en-US" sz="2800" b="1" i="1" dirty="0" err="1">
                <a:solidFill>
                  <a:srgbClr val="FF0000"/>
                </a:solidFill>
                <a:latin typeface="Times New Roman" panose="02020603050405020304" pitchFamily="18" charset="0"/>
                <a:cs typeface="Times New Roman" panose="02020603050405020304" pitchFamily="18" charset="0"/>
              </a:rPr>
              <a:t>Chân</a:t>
            </a:r>
            <a:r>
              <a:rPr lang="en-US" altLang="en-US" sz="2800" b="1" i="1" dirty="0">
                <a:solidFill>
                  <a:srgbClr val="FF0000"/>
                </a:solidFill>
                <a:latin typeface="Times New Roman" panose="02020603050405020304" pitchFamily="18" charset="0"/>
                <a:cs typeface="Times New Roman" panose="02020603050405020304" pitchFamily="18" charset="0"/>
              </a:rPr>
              <a:t> dung </a:t>
            </a:r>
            <a:r>
              <a:rPr lang="en-US" altLang="en-US" sz="2800" b="1" i="1" dirty="0" err="1">
                <a:solidFill>
                  <a:srgbClr val="FF0000"/>
                </a:solidFill>
                <a:latin typeface="Times New Roman" panose="02020603050405020304" pitchFamily="18" charset="0"/>
                <a:cs typeface="Times New Roman" panose="02020603050405020304" pitchFamily="18" charset="0"/>
              </a:rPr>
              <a:t>nhân</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vật</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mang</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tính</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cách</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số</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phận</a:t>
            </a:r>
            <a:r>
              <a:rPr lang="en-US" altLang="en-US" sz="2800" b="1" i="1" dirty="0">
                <a:solidFill>
                  <a:srgbClr val="FF0000"/>
                </a:solidFill>
                <a:latin typeface="Times New Roman" panose="02020603050405020304" pitchFamily="18" charset="0"/>
                <a:cs typeface="Times New Roman" panose="02020603050405020304" pitchFamily="18" charset="0"/>
              </a:rPr>
              <a:t>.</a:t>
            </a:r>
          </a:p>
        </p:txBody>
      </p:sp>
      <p:sp>
        <p:nvSpPr>
          <p:cNvPr id="10" name="Title 1"/>
          <p:cNvSpPr txBox="1">
            <a:spLocks/>
          </p:cNvSpPr>
          <p:nvPr/>
        </p:nvSpPr>
        <p:spPr>
          <a:xfrm>
            <a:off x="3946966" y="347236"/>
            <a:ext cx="5200441" cy="834597"/>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b="1" dirty="0">
                <a:solidFill>
                  <a:srgbClr val="FF0000"/>
                </a:solidFill>
                <a:latin typeface="iCiel Bambola" panose="02000000000000000000" pitchFamily="2" charset="0"/>
                <a:cs typeface="Times New Roman" panose="02020603050405020304" pitchFamily="18" charset="0"/>
              </a:rPr>
              <a:t>2. Vẻ đẹp của Thúy Vân</a:t>
            </a:r>
            <a:endParaRPr lang="en-US" b="1" dirty="0">
              <a:solidFill>
                <a:srgbClr val="FF0000"/>
              </a:solidFill>
              <a:latin typeface="iCiel Bambola"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4439129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卡通可愛卡通漫畫可愛人物, 卡通插畫, 可愛人物, 可愛素材，PSD格式圖案和PNG圖片免費下載"/>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89941" l="9961" r="89941"/>
                    </a14:imgEffect>
                  </a14:imgLayer>
                </a14:imgProps>
              </a:ext>
              <a:ext uri="{28A0092B-C50C-407E-A947-70E740481C1C}">
                <a14:useLocalDpi xmlns:a14="http://schemas.microsoft.com/office/drawing/2010/main" val="0"/>
              </a:ext>
            </a:extLst>
          </a:blip>
          <a:srcRect/>
          <a:stretch>
            <a:fillRect/>
          </a:stretch>
        </p:blipFill>
        <p:spPr bwMode="auto">
          <a:xfrm>
            <a:off x="8079128" y="1335369"/>
            <a:ext cx="6147403" cy="614740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870095" y="-154427"/>
            <a:ext cx="10515600" cy="1325563"/>
          </a:xfrm>
        </p:spPr>
        <p:txBody>
          <a:bodyPr>
            <a:normAutofit/>
          </a:bodyPr>
          <a:lstStyle/>
          <a:p>
            <a:pPr algn="ctr"/>
            <a:r>
              <a:rPr lang="vi-VN" b="1" dirty="0">
                <a:solidFill>
                  <a:srgbClr val="FF0000"/>
                </a:solidFill>
                <a:latin typeface="iCiel Bambola" panose="02000000000000000000" pitchFamily="2" charset="0"/>
                <a:cs typeface="Times New Roman" panose="02020603050405020304" pitchFamily="18" charset="0"/>
              </a:rPr>
              <a:t>2. Vẻ đẹp của Thúy </a:t>
            </a:r>
            <a:r>
              <a:rPr lang="en-US" b="1" dirty="0" err="1">
                <a:solidFill>
                  <a:srgbClr val="FF0000"/>
                </a:solidFill>
                <a:latin typeface="iCiel Bambola" panose="02000000000000000000" pitchFamily="2" charset="0"/>
                <a:cs typeface="Times New Roman" panose="02020603050405020304" pitchFamily="18" charset="0"/>
              </a:rPr>
              <a:t>Kiều</a:t>
            </a:r>
            <a:endParaRPr lang="en-US" b="1" dirty="0">
              <a:solidFill>
                <a:srgbClr val="FF0000"/>
              </a:solidFill>
              <a:latin typeface="iCiel Bambola" panose="02000000000000000000" pitchFamily="2" charset="0"/>
              <a:cs typeface="Times New Roman" panose="02020603050405020304" pitchFamily="18" charset="0"/>
            </a:endParaRPr>
          </a:p>
        </p:txBody>
      </p:sp>
      <p:sp>
        <p:nvSpPr>
          <p:cNvPr id="6" name="Rectangle 5"/>
          <p:cNvSpPr/>
          <p:nvPr/>
        </p:nvSpPr>
        <p:spPr>
          <a:xfrm>
            <a:off x="242608" y="1580588"/>
            <a:ext cx="995423" cy="374810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iCiel Bambola" panose="02000000000000000000" pitchFamily="2" charset="0"/>
              </a:rPr>
              <a:t>Vẻ</a:t>
            </a:r>
            <a:r>
              <a:rPr lang="en-US" sz="3600" b="1" dirty="0">
                <a:solidFill>
                  <a:schemeClr val="tx1"/>
                </a:solidFill>
                <a:latin typeface="iCiel Bambola" panose="02000000000000000000" pitchFamily="2" charset="0"/>
              </a:rPr>
              <a:t> </a:t>
            </a:r>
            <a:r>
              <a:rPr lang="en-US" sz="3600" b="1" dirty="0" err="1">
                <a:solidFill>
                  <a:schemeClr val="tx1"/>
                </a:solidFill>
                <a:latin typeface="iCiel Bambola" panose="02000000000000000000" pitchFamily="2" charset="0"/>
              </a:rPr>
              <a:t>đẹp</a:t>
            </a:r>
            <a:r>
              <a:rPr lang="en-US" sz="3600" b="1" dirty="0">
                <a:solidFill>
                  <a:schemeClr val="tx1"/>
                </a:solidFill>
                <a:latin typeface="iCiel Bambola" panose="02000000000000000000" pitchFamily="2" charset="0"/>
              </a:rPr>
              <a:t> </a:t>
            </a:r>
            <a:r>
              <a:rPr lang="en-US" sz="3600" b="1" dirty="0" err="1">
                <a:solidFill>
                  <a:schemeClr val="tx1"/>
                </a:solidFill>
                <a:latin typeface="iCiel Bambola" panose="02000000000000000000" pitchFamily="2" charset="0"/>
              </a:rPr>
              <a:t>nhan</a:t>
            </a:r>
            <a:r>
              <a:rPr lang="en-US" sz="3600" b="1" dirty="0">
                <a:solidFill>
                  <a:schemeClr val="tx1"/>
                </a:solidFill>
                <a:latin typeface="iCiel Bambola" panose="02000000000000000000" pitchFamily="2" charset="0"/>
              </a:rPr>
              <a:t> </a:t>
            </a:r>
            <a:r>
              <a:rPr lang="en-US" sz="3600" b="1" dirty="0" err="1">
                <a:solidFill>
                  <a:schemeClr val="tx1"/>
                </a:solidFill>
                <a:latin typeface="iCiel Bambola" panose="02000000000000000000" pitchFamily="2" charset="0"/>
              </a:rPr>
              <a:t>sắc</a:t>
            </a:r>
            <a:endParaRPr lang="en-US" sz="3600" b="1" dirty="0">
              <a:solidFill>
                <a:schemeClr val="tx1"/>
              </a:solidFill>
              <a:latin typeface="iCiel Bambola" panose="02000000000000000000" pitchFamily="2" charset="0"/>
            </a:endParaRPr>
          </a:p>
        </p:txBody>
      </p:sp>
      <p:sp>
        <p:nvSpPr>
          <p:cNvPr id="12" name="Rectangle 11"/>
          <p:cNvSpPr/>
          <p:nvPr/>
        </p:nvSpPr>
        <p:spPr>
          <a:xfrm>
            <a:off x="1605968" y="1133040"/>
            <a:ext cx="8892269" cy="954107"/>
          </a:xfrm>
          <a:prstGeom prst="rect">
            <a:avLst/>
          </a:prstGeom>
          <a:solidFill>
            <a:schemeClr val="accent6">
              <a:lumMod val="20000"/>
              <a:lumOff val="80000"/>
            </a:schemeClr>
          </a:solidFill>
        </p:spPr>
        <p:txBody>
          <a:bodyPr wrap="square">
            <a:spAutoFit/>
          </a:bodyPr>
          <a:lstStyle/>
          <a:p>
            <a:pPr lvl="0" algn="just" defTabSz="457200" fontAlgn="base">
              <a:spcBef>
                <a:spcPct val="0"/>
              </a:spcBef>
              <a:spcAft>
                <a:spcPct val="0"/>
              </a:spcAft>
            </a:pP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Bút</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pháp</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ước</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lệ</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i="1" dirty="0">
                <a:solidFill>
                  <a:prstClr val="black"/>
                </a:solidFill>
                <a:latin typeface="Times New Roman" panose="02020603050405020304" pitchFamily="18" charset="0"/>
                <a:cs typeface="Times New Roman" panose="02020603050405020304" pitchFamily="18" charset="0"/>
              </a:rPr>
              <a:t>“</a:t>
            </a:r>
            <a:r>
              <a:rPr lang="en-US" altLang="en-US" sz="2800" i="1" dirty="0" err="1">
                <a:solidFill>
                  <a:prstClr val="black"/>
                </a:solidFill>
                <a:latin typeface="Times New Roman" panose="02020603050405020304" pitchFamily="18" charset="0"/>
                <a:cs typeface="Times New Roman" panose="02020603050405020304" pitchFamily="18" charset="0"/>
              </a:rPr>
              <a:t>làn</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thu</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thủy</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đôi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mắt</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trong</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sáng</a:t>
            </a:r>
            <a:r>
              <a:rPr lang="en-US" altLang="en-US" sz="2800" dirty="0">
                <a:solidFill>
                  <a:prstClr val="black"/>
                </a:solidFill>
                <a:latin typeface="Times New Roman" panose="02020603050405020304" pitchFamily="18" charset="0"/>
                <a:cs typeface="Times New Roman" panose="02020603050405020304" pitchFamily="18" charset="0"/>
              </a:rPr>
              <a:t>, long </a:t>
            </a:r>
            <a:r>
              <a:rPr lang="en-US" altLang="en-US" sz="2800" dirty="0" err="1">
                <a:solidFill>
                  <a:prstClr val="black"/>
                </a:solidFill>
                <a:latin typeface="Times New Roman" panose="02020603050405020304" pitchFamily="18" charset="0"/>
                <a:cs typeface="Times New Roman" panose="02020603050405020304" pitchFamily="18" charset="0"/>
              </a:rPr>
              <a:t>lanh</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linh</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hoạt</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i="1" dirty="0">
                <a:solidFill>
                  <a:prstClr val="black"/>
                </a:solidFill>
                <a:latin typeface="Times New Roman" panose="02020603050405020304" pitchFamily="18" charset="0"/>
                <a:cs typeface="Times New Roman" panose="02020603050405020304" pitchFamily="18" charset="0"/>
              </a:rPr>
              <a:t>“</a:t>
            </a:r>
            <a:r>
              <a:rPr lang="en-US" altLang="en-US" sz="2800" i="1" dirty="0" err="1">
                <a:solidFill>
                  <a:prstClr val="black"/>
                </a:solidFill>
                <a:latin typeface="Times New Roman" panose="02020603050405020304" pitchFamily="18" charset="0"/>
                <a:cs typeface="Times New Roman" panose="02020603050405020304" pitchFamily="18" charset="0"/>
              </a:rPr>
              <a:t>nét</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xuân</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sơn</a:t>
            </a:r>
            <a:r>
              <a:rPr lang="en-US" altLang="en-US" sz="2800" i="1" dirty="0">
                <a:solidFill>
                  <a:prstClr val="black"/>
                </a:solidFill>
                <a:latin typeface="Times New Roman" panose="02020603050405020304" pitchFamily="18" charset="0"/>
                <a:cs typeface="Times New Roman" panose="02020603050405020304" pitchFamily="18" charset="0"/>
              </a:rPr>
              <a:t>”</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đôi</a:t>
            </a:r>
            <a:r>
              <a:rPr lang="en-US" altLang="en-US" sz="2800" dirty="0">
                <a:solidFill>
                  <a:prstClr val="black"/>
                </a:solidFill>
                <a:latin typeface="Times New Roman" panose="02020603050405020304" pitchFamily="18" charset="0"/>
                <a:cs typeface="Times New Roman" panose="02020603050405020304" pitchFamily="18" charset="0"/>
              </a:rPr>
              <a:t> long </a:t>
            </a:r>
            <a:r>
              <a:rPr lang="en-US" altLang="en-US" sz="2800" dirty="0" err="1">
                <a:solidFill>
                  <a:prstClr val="black"/>
                </a:solidFill>
                <a:latin typeface="Times New Roman" panose="02020603050405020304" pitchFamily="18" charset="0"/>
                <a:cs typeface="Times New Roman" panose="02020603050405020304" pitchFamily="18" charset="0"/>
              </a:rPr>
              <a:t>mày</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thanh</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tú</a:t>
            </a:r>
            <a:r>
              <a:rPr lang="en-US" altLang="en-US" sz="2800" dirty="0">
                <a:solidFill>
                  <a:prstClr val="black"/>
                </a:solidFill>
                <a:latin typeface="Times New Roman" panose="02020603050405020304" pitchFamily="18" charset="0"/>
                <a:cs typeface="Times New Roman" panose="02020603050405020304" pitchFamily="18" charset="0"/>
              </a:rPr>
              <a:t>.</a:t>
            </a:r>
          </a:p>
        </p:txBody>
      </p:sp>
      <p:sp>
        <p:nvSpPr>
          <p:cNvPr id="14" name="Rectangle 13"/>
          <p:cNvSpPr/>
          <p:nvPr/>
        </p:nvSpPr>
        <p:spPr>
          <a:xfrm>
            <a:off x="1605969" y="3686540"/>
            <a:ext cx="8892269" cy="954107"/>
          </a:xfrm>
          <a:prstGeom prst="rect">
            <a:avLst/>
          </a:prstGeom>
          <a:solidFill>
            <a:schemeClr val="accent6">
              <a:lumMod val="40000"/>
              <a:lumOff val="60000"/>
            </a:schemeClr>
          </a:solidFill>
        </p:spPr>
        <p:txBody>
          <a:bodyPr wrap="square">
            <a:spAutoFit/>
          </a:bodyPr>
          <a:lstStyle/>
          <a:p>
            <a:pPr lvl="0" algn="just" defTabSz="457200" fontAlgn="base">
              <a:spcBef>
                <a:spcPct val="0"/>
              </a:spcBef>
              <a:spcAft>
                <a:spcPct val="0"/>
              </a:spcAft>
            </a:pP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Nhân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hóa</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i="1" dirty="0">
                <a:solidFill>
                  <a:prstClr val="black"/>
                </a:solidFill>
                <a:latin typeface="Times New Roman" panose="02020603050405020304" pitchFamily="18" charset="0"/>
                <a:cs typeface="Times New Roman" panose="02020603050405020304" pitchFamily="18" charset="0"/>
              </a:rPr>
              <a:t>“</a:t>
            </a:r>
            <a:r>
              <a:rPr lang="en-US" altLang="en-US" sz="2800" i="1" dirty="0" err="1">
                <a:solidFill>
                  <a:prstClr val="black"/>
                </a:solidFill>
                <a:latin typeface="Times New Roman" panose="02020603050405020304" pitchFamily="18" charset="0"/>
                <a:cs typeface="Times New Roman" panose="02020603050405020304" pitchFamily="18" charset="0"/>
              </a:rPr>
              <a:t>hoa</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ghen</a:t>
            </a:r>
            <a:r>
              <a:rPr lang="en-US" altLang="en-US" sz="2800" i="1" dirty="0">
                <a:solidFill>
                  <a:prstClr val="black"/>
                </a:solidFill>
                <a:latin typeface="Times New Roman" panose="02020603050405020304" pitchFamily="18" charset="0"/>
                <a:cs typeface="Times New Roman" panose="02020603050405020304" pitchFamily="18" charset="0"/>
              </a:rPr>
              <a:t>”</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i="1" dirty="0">
                <a:solidFill>
                  <a:prstClr val="black"/>
                </a:solidFill>
                <a:latin typeface="Times New Roman" panose="02020603050405020304" pitchFamily="18" charset="0"/>
                <a:cs typeface="Times New Roman" panose="02020603050405020304" pitchFamily="18" charset="0"/>
              </a:rPr>
              <a:t>“</a:t>
            </a:r>
            <a:r>
              <a:rPr lang="en-US" altLang="en-US" sz="2800" i="1" dirty="0" err="1">
                <a:solidFill>
                  <a:prstClr val="black"/>
                </a:solidFill>
                <a:latin typeface="Times New Roman" panose="02020603050405020304" pitchFamily="18" charset="0"/>
                <a:cs typeface="Times New Roman" panose="02020603050405020304" pitchFamily="18" charset="0"/>
              </a:rPr>
              <a:t>liễu</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hờn</a:t>
            </a:r>
            <a:r>
              <a:rPr lang="en-US" altLang="en-US" sz="2800" i="1" dirty="0">
                <a:solidFill>
                  <a:prstClr val="black"/>
                </a:solidFill>
                <a:latin typeface="Times New Roman" panose="02020603050405020304" pitchFamily="18" charset="0"/>
                <a:cs typeface="Times New Roman" panose="02020603050405020304" pitchFamily="18" charset="0"/>
              </a:rPr>
              <a:t>”</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Thiên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nhiên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cũng</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phải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ghen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ghét</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đố</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kị</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với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vẻ</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đẹp</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của</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Kiều</a:t>
            </a:r>
            <a:r>
              <a:rPr lang="en-US" altLang="en-US" sz="2800" dirty="0">
                <a:solidFill>
                  <a:prstClr val="black"/>
                </a:solidFill>
                <a:latin typeface="Times New Roman" panose="02020603050405020304" pitchFamily="18" charset="0"/>
                <a:cs typeface="Times New Roman" panose="02020603050405020304" pitchFamily="18" charset="0"/>
              </a:rPr>
              <a:t>.</a:t>
            </a:r>
          </a:p>
        </p:txBody>
      </p:sp>
      <p:sp>
        <p:nvSpPr>
          <p:cNvPr id="15" name="Rectangle 14"/>
          <p:cNvSpPr/>
          <p:nvPr/>
        </p:nvSpPr>
        <p:spPr>
          <a:xfrm>
            <a:off x="1605968" y="4885506"/>
            <a:ext cx="8892269" cy="954107"/>
          </a:xfrm>
          <a:prstGeom prst="rect">
            <a:avLst/>
          </a:prstGeom>
          <a:solidFill>
            <a:schemeClr val="accent6">
              <a:lumMod val="60000"/>
              <a:lumOff val="40000"/>
            </a:schemeClr>
          </a:solidFill>
        </p:spPr>
        <p:txBody>
          <a:bodyPr wrap="square">
            <a:spAutoFit/>
          </a:bodyPr>
          <a:lstStyle/>
          <a:p>
            <a:pPr lvl="0" algn="just" defTabSz="457200" fontAlgn="base">
              <a:spcBef>
                <a:spcPct val="0"/>
              </a:spcBef>
              <a:spcAft>
                <a:spcPct val="0"/>
              </a:spcAft>
            </a:pP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Thành</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ngữ</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i="1" dirty="0">
                <a:solidFill>
                  <a:prstClr val="black"/>
                </a:solidFill>
                <a:latin typeface="Times New Roman" panose="02020603050405020304" pitchFamily="18" charset="0"/>
                <a:cs typeface="Times New Roman" panose="02020603050405020304" pitchFamily="18" charset="0"/>
              </a:rPr>
              <a:t>“</a:t>
            </a:r>
            <a:r>
              <a:rPr lang="en-US" altLang="en-US" sz="2800" i="1" dirty="0" err="1">
                <a:solidFill>
                  <a:prstClr val="black"/>
                </a:solidFill>
                <a:latin typeface="Times New Roman" panose="02020603050405020304" pitchFamily="18" charset="0"/>
                <a:cs typeface="Times New Roman" panose="02020603050405020304" pitchFamily="18" charset="0"/>
              </a:rPr>
              <a:t>nghiêng</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nước</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nghiêng</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thành</a:t>
            </a:r>
            <a:r>
              <a:rPr lang="en-US" altLang="en-US" sz="2800" i="1" dirty="0">
                <a:solidFill>
                  <a:prstClr val="black"/>
                </a:solidFill>
                <a:latin typeface="Times New Roman" panose="02020603050405020304" pitchFamily="18" charset="0"/>
                <a:cs typeface="Times New Roman" panose="02020603050405020304" pitchFamily="18" charset="0"/>
              </a:rPr>
              <a:t>”</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Cực</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tả</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vẻ</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đẹp</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giai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nhân</a:t>
            </a:r>
            <a:r>
              <a:rPr lang="en-US" altLang="en-US" sz="2800" dirty="0">
                <a:solidFill>
                  <a:prstClr val="black"/>
                </a:solidFill>
                <a:latin typeface="Times New Roman" panose="02020603050405020304" pitchFamily="18" charset="0"/>
                <a:cs typeface="Times New Roman" panose="02020603050405020304" pitchFamily="18" charset="0"/>
              </a:rPr>
              <a:t>.</a:t>
            </a:r>
          </a:p>
        </p:txBody>
      </p:sp>
      <p:sp>
        <p:nvSpPr>
          <p:cNvPr id="13" name="Rectangle 12"/>
          <p:cNvSpPr/>
          <p:nvPr/>
        </p:nvSpPr>
        <p:spPr>
          <a:xfrm>
            <a:off x="1489275" y="2103447"/>
            <a:ext cx="9008962" cy="1384995"/>
          </a:xfrm>
          <a:prstGeom prst="rect">
            <a:avLst/>
          </a:prstGeom>
        </p:spPr>
        <p:txBody>
          <a:bodyPr wrap="square">
            <a:spAutoFit/>
          </a:bodyPr>
          <a:lstStyle/>
          <a:p>
            <a:pPr lvl="0" algn="just" defTabSz="457200" fontAlgn="base">
              <a:spcBef>
                <a:spcPct val="0"/>
              </a:spcBef>
              <a:spcAft>
                <a:spcPct val="0"/>
              </a:spcAft>
            </a:pPr>
            <a:r>
              <a:rPr lang="en-US" altLang="en-US" sz="2800" i="1" dirty="0">
                <a:solidFill>
                  <a:srgbClr val="FF0000"/>
                </a:solidFill>
                <a:latin typeface="Times New Roman" panose="02020603050405020304" pitchFamily="18" charset="0"/>
                <a:cs typeface="Times New Roman" panose="02020603050405020304" pitchFamily="18" charset="0"/>
              </a:rPr>
              <a:t>=&gt;  </a:t>
            </a:r>
            <a:r>
              <a:rPr lang="en-US" altLang="en-US" sz="2800" i="1" dirty="0" err="1">
                <a:solidFill>
                  <a:srgbClr val="FF0000"/>
                </a:solidFill>
                <a:latin typeface="Times New Roman" panose="02020603050405020304" pitchFamily="18" charset="0"/>
                <a:cs typeface="Times New Roman" panose="02020603050405020304" pitchFamily="18" charset="0"/>
              </a:rPr>
              <a:t>Không</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tả</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nhiều</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như</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Vân</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tập</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trung</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gợi</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tả</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vẻ</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đẹp</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của</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đôi</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mắt</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thể</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hiện</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phần</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tinh</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anh</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của</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tâm</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hồn</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và</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trí</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tuệ</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theo</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lối</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điểm</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nhãn</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vẽ</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hồn</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cho</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nhân</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vật</a:t>
            </a:r>
            <a:r>
              <a:rPr lang="en-US" altLang="en-US" sz="2800" i="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506392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2" grpId="0" animBg="1"/>
      <p:bldP spid="14" grpId="0" animBg="1"/>
      <p:bldP spid="15"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Triangle 4"/>
          <p:cNvSpPr/>
          <p:nvPr/>
        </p:nvSpPr>
        <p:spPr>
          <a:xfrm>
            <a:off x="0" y="0"/>
            <a:ext cx="12192000" cy="6858000"/>
          </a:xfrm>
          <a:prstGeom prst="rtTriangle">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1">
            <a:extLst>
              <a:ext uri="{FF2B5EF4-FFF2-40B4-BE49-F238E27FC236}">
                <a16:creationId xmlns:a16="http://schemas.microsoft.com/office/drawing/2014/main" id="{2BD1AE2F-2387-40B7-9079-C1052B621021}"/>
              </a:ext>
            </a:extLst>
          </p:cNvPr>
          <p:cNvSpPr txBox="1">
            <a:spLocks noChangeArrowheads="1"/>
          </p:cNvSpPr>
          <p:nvPr/>
        </p:nvSpPr>
        <p:spPr bwMode="auto">
          <a:xfrm flipH="1">
            <a:off x="724281" y="4121343"/>
            <a:ext cx="67677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just" defTabSz="457200" fontAlgn="base">
              <a:spcBef>
                <a:spcPct val="0"/>
              </a:spcBef>
              <a:spcAft>
                <a:spcPct val="0"/>
              </a:spcAft>
              <a:defRPr/>
            </a:pPr>
            <a:r>
              <a:rPr lang="en-US" altLang="en-US" sz="3600" dirty="0">
                <a:latin typeface="iCiel Bambola" panose="02000000000000000000" pitchFamily="2" charset="0"/>
                <a:cs typeface="Times New Roman" panose="02020603050405020304" pitchFamily="18" charset="0"/>
              </a:rPr>
              <a:t>- </a:t>
            </a:r>
            <a:r>
              <a:rPr lang="en-US" altLang="en-US" sz="3600" dirty="0" err="1">
                <a:latin typeface="iCiel Bambola" panose="02000000000000000000" pitchFamily="2" charset="0"/>
                <a:cs typeface="Times New Roman" panose="02020603050405020304" pitchFamily="18" charset="0"/>
              </a:rPr>
              <a:t>Kiều</a:t>
            </a:r>
            <a:r>
              <a:rPr lang="en-US" altLang="en-US" sz="3600" dirty="0">
                <a:latin typeface="iCiel Bambola" panose="02000000000000000000" pitchFamily="2" charset="0"/>
                <a:cs typeface="Times New Roman" panose="02020603050405020304" pitchFamily="18" charset="0"/>
              </a:rPr>
              <a:t> </a:t>
            </a:r>
            <a:r>
              <a:rPr lang="en-US" altLang="en-US" sz="3600" dirty="0" err="1">
                <a:latin typeface="iCiel Bambola" panose="02000000000000000000" pitchFamily="2" charset="0"/>
                <a:cs typeface="Times New Roman" panose="02020603050405020304" pitchFamily="18" charset="0"/>
              </a:rPr>
              <a:t>tự</a:t>
            </a:r>
            <a:r>
              <a:rPr lang="en-US" altLang="en-US" sz="3600" dirty="0">
                <a:latin typeface="iCiel Bambola" panose="02000000000000000000" pitchFamily="2" charset="0"/>
                <a:cs typeface="Times New Roman" panose="02020603050405020304" pitchFamily="18" charset="0"/>
              </a:rPr>
              <a:t> </a:t>
            </a:r>
            <a:r>
              <a:rPr lang="en-US" altLang="en-US" sz="3600" dirty="0" err="1">
                <a:latin typeface="iCiel Bambola" panose="02000000000000000000" pitchFamily="2" charset="0"/>
                <a:cs typeface="Times New Roman" panose="02020603050405020304" pitchFamily="18" charset="0"/>
              </a:rPr>
              <a:t>sáng</a:t>
            </a:r>
            <a:r>
              <a:rPr lang="en-US" altLang="en-US" sz="3600" dirty="0">
                <a:latin typeface="iCiel Bambola" panose="02000000000000000000" pitchFamily="2" charset="0"/>
                <a:cs typeface="Times New Roman" panose="02020603050405020304" pitchFamily="18" charset="0"/>
              </a:rPr>
              <a:t> </a:t>
            </a:r>
            <a:r>
              <a:rPr lang="en-US" altLang="en-US" sz="3600" dirty="0" err="1">
                <a:latin typeface="iCiel Bambola" panose="02000000000000000000" pitchFamily="2" charset="0"/>
                <a:cs typeface="Times New Roman" panose="02020603050405020304" pitchFamily="18" charset="0"/>
              </a:rPr>
              <a:t>tác</a:t>
            </a:r>
            <a:r>
              <a:rPr lang="en-US" altLang="en-US" sz="3600" dirty="0">
                <a:latin typeface="iCiel Bambola" panose="02000000000000000000" pitchFamily="2" charset="0"/>
                <a:cs typeface="Times New Roman" panose="02020603050405020304" pitchFamily="18" charset="0"/>
              </a:rPr>
              <a:t> </a:t>
            </a:r>
            <a:r>
              <a:rPr lang="en-US" altLang="en-US" sz="3600" dirty="0" err="1">
                <a:latin typeface="iCiel Bambola" panose="02000000000000000000" pitchFamily="2" charset="0"/>
                <a:cs typeface="Times New Roman" panose="02020603050405020304" pitchFamily="18" charset="0"/>
              </a:rPr>
              <a:t>cung</a:t>
            </a:r>
            <a:r>
              <a:rPr lang="en-US" altLang="en-US" sz="3600" dirty="0">
                <a:latin typeface="iCiel Bambola" panose="02000000000000000000" pitchFamily="2" charset="0"/>
                <a:cs typeface="Times New Roman" panose="02020603050405020304" pitchFamily="18" charset="0"/>
              </a:rPr>
              <a:t> </a:t>
            </a:r>
            <a:r>
              <a:rPr lang="en-US" altLang="en-US" sz="3600" dirty="0" err="1">
                <a:latin typeface="iCiel Bambola" panose="02000000000000000000" pitchFamily="2" charset="0"/>
                <a:cs typeface="Times New Roman" panose="02020603050405020304" pitchFamily="18" charset="0"/>
              </a:rPr>
              <a:t>đàn</a:t>
            </a:r>
            <a:r>
              <a:rPr lang="en-US" altLang="en-US" sz="3600" dirty="0">
                <a:latin typeface="iCiel Bambola" panose="02000000000000000000" pitchFamily="2" charset="0"/>
                <a:cs typeface="Times New Roman" panose="02020603050405020304" pitchFamily="18" charset="0"/>
              </a:rPr>
              <a:t> </a:t>
            </a:r>
            <a:r>
              <a:rPr lang="en-US" altLang="en-US" sz="3600" i="1" dirty="0" err="1">
                <a:latin typeface="iCiel Bambola" panose="02000000000000000000" pitchFamily="2" charset="0"/>
                <a:cs typeface="Times New Roman" panose="02020603050405020304" pitchFamily="18" charset="0"/>
              </a:rPr>
              <a:t>Bạc</a:t>
            </a:r>
            <a:r>
              <a:rPr lang="en-US" altLang="en-US" sz="3600" i="1" dirty="0">
                <a:latin typeface="iCiel Bambola" panose="02000000000000000000" pitchFamily="2" charset="0"/>
                <a:cs typeface="Times New Roman" panose="02020603050405020304" pitchFamily="18" charset="0"/>
              </a:rPr>
              <a:t> </a:t>
            </a:r>
            <a:r>
              <a:rPr lang="en-US" altLang="en-US" sz="3600" i="1" dirty="0" err="1">
                <a:latin typeface="iCiel Bambola" panose="02000000000000000000" pitchFamily="2" charset="0"/>
                <a:cs typeface="Times New Roman" panose="02020603050405020304" pitchFamily="18" charset="0"/>
              </a:rPr>
              <a:t>mệnh</a:t>
            </a:r>
            <a:r>
              <a:rPr lang="en-US" altLang="en-US" sz="3600" i="1" dirty="0">
                <a:latin typeface="iCiel Bambola" panose="02000000000000000000" pitchFamily="2" charset="0"/>
                <a:cs typeface="Times New Roman" panose="02020603050405020304" pitchFamily="18" charset="0"/>
              </a:rPr>
              <a:t>, </a:t>
            </a:r>
            <a:r>
              <a:rPr lang="en-US" altLang="en-US" sz="3600" dirty="0" err="1">
                <a:latin typeface="iCiel Bambola" panose="02000000000000000000" pitchFamily="2" charset="0"/>
                <a:cs typeface="Times New Roman" panose="02020603050405020304" pitchFamily="18" charset="0"/>
              </a:rPr>
              <a:t>ghi</a:t>
            </a:r>
            <a:r>
              <a:rPr lang="en-US" altLang="en-US" sz="3600" dirty="0">
                <a:latin typeface="iCiel Bambola" panose="02000000000000000000" pitchFamily="2" charset="0"/>
                <a:cs typeface="Times New Roman" panose="02020603050405020304" pitchFamily="18" charset="0"/>
              </a:rPr>
              <a:t> </a:t>
            </a:r>
            <a:r>
              <a:rPr lang="en-US" altLang="en-US" sz="3600" dirty="0" err="1">
                <a:latin typeface="iCiel Bambola" panose="02000000000000000000" pitchFamily="2" charset="0"/>
                <a:cs typeface="Times New Roman" panose="02020603050405020304" pitchFamily="18" charset="0"/>
              </a:rPr>
              <a:t>lại</a:t>
            </a:r>
            <a:r>
              <a:rPr lang="en-US" altLang="en-US" sz="3600" dirty="0">
                <a:latin typeface="iCiel Bambola" panose="02000000000000000000" pitchFamily="2" charset="0"/>
                <a:cs typeface="Times New Roman" panose="02020603050405020304" pitchFamily="18" charset="0"/>
              </a:rPr>
              <a:t> </a:t>
            </a:r>
            <a:r>
              <a:rPr lang="en-US" altLang="en-US" sz="3600" dirty="0" err="1">
                <a:latin typeface="iCiel Bambola" panose="02000000000000000000" pitchFamily="2" charset="0"/>
                <a:cs typeface="Times New Roman" panose="02020603050405020304" pitchFamily="18" charset="0"/>
              </a:rPr>
              <a:t>tiếng</a:t>
            </a:r>
            <a:r>
              <a:rPr lang="en-US" altLang="en-US" sz="3600" dirty="0">
                <a:latin typeface="iCiel Bambola" panose="02000000000000000000" pitchFamily="2" charset="0"/>
                <a:cs typeface="Times New Roman" panose="02020603050405020304" pitchFamily="18" charset="0"/>
              </a:rPr>
              <a:t> </a:t>
            </a:r>
            <a:r>
              <a:rPr lang="en-US" altLang="en-US" sz="3600" dirty="0" err="1">
                <a:latin typeface="iCiel Bambola" panose="02000000000000000000" pitchFamily="2" charset="0"/>
                <a:cs typeface="Times New Roman" panose="02020603050405020304" pitchFamily="18" charset="0"/>
              </a:rPr>
              <a:t>lòng</a:t>
            </a:r>
            <a:r>
              <a:rPr lang="en-US" altLang="en-US" sz="3600" dirty="0">
                <a:latin typeface="iCiel Bambola" panose="02000000000000000000" pitchFamily="2" charset="0"/>
                <a:cs typeface="Times New Roman" panose="02020603050405020304" pitchFamily="18" charset="0"/>
              </a:rPr>
              <a:t> </a:t>
            </a:r>
            <a:r>
              <a:rPr lang="en-US" altLang="en-US" sz="3600" dirty="0" err="1">
                <a:latin typeface="iCiel Bambola" panose="02000000000000000000" pitchFamily="2" charset="0"/>
                <a:cs typeface="Times New Roman" panose="02020603050405020304" pitchFamily="18" charset="0"/>
              </a:rPr>
              <a:t>của</a:t>
            </a:r>
            <a:r>
              <a:rPr lang="en-US" altLang="en-US" sz="3600" dirty="0">
                <a:latin typeface="iCiel Bambola" panose="02000000000000000000" pitchFamily="2" charset="0"/>
                <a:cs typeface="Times New Roman" panose="02020603050405020304" pitchFamily="18" charset="0"/>
              </a:rPr>
              <a:t> </a:t>
            </a:r>
            <a:r>
              <a:rPr lang="en-US" altLang="en-US" sz="3600" dirty="0" err="1">
                <a:latin typeface="iCiel Bambola" panose="02000000000000000000" pitchFamily="2" charset="0"/>
                <a:cs typeface="Times New Roman" panose="02020603050405020304" pitchFamily="18" charset="0"/>
              </a:rPr>
              <a:t>một</a:t>
            </a:r>
            <a:r>
              <a:rPr lang="en-US" altLang="en-US" sz="3600" dirty="0">
                <a:latin typeface="iCiel Bambola" panose="02000000000000000000" pitchFamily="2" charset="0"/>
                <a:cs typeface="Times New Roman" panose="02020603050405020304" pitchFamily="18" charset="0"/>
              </a:rPr>
              <a:t> </a:t>
            </a:r>
            <a:r>
              <a:rPr lang="en-US" altLang="en-US" sz="3600" dirty="0" err="1">
                <a:latin typeface="iCiel Bambola" panose="02000000000000000000" pitchFamily="2" charset="0"/>
                <a:cs typeface="Times New Roman" panose="02020603050405020304" pitchFamily="18" charset="0"/>
              </a:rPr>
              <a:t>trái</a:t>
            </a:r>
            <a:r>
              <a:rPr lang="en-US" altLang="en-US" sz="3600" dirty="0">
                <a:latin typeface="iCiel Bambola" panose="02000000000000000000" pitchFamily="2" charset="0"/>
                <a:cs typeface="Times New Roman" panose="02020603050405020304" pitchFamily="18" charset="0"/>
              </a:rPr>
              <a:t> </a:t>
            </a:r>
            <a:r>
              <a:rPr lang="en-US" altLang="en-US" sz="3600" dirty="0" err="1">
                <a:latin typeface="iCiel Bambola" panose="02000000000000000000" pitchFamily="2" charset="0"/>
                <a:cs typeface="Times New Roman" panose="02020603050405020304" pitchFamily="18" charset="0"/>
              </a:rPr>
              <a:t>tim</a:t>
            </a:r>
            <a:r>
              <a:rPr lang="en-US" altLang="en-US" sz="3600" dirty="0">
                <a:latin typeface="iCiel Bambola" panose="02000000000000000000" pitchFamily="2" charset="0"/>
                <a:cs typeface="Times New Roman" panose="02020603050405020304" pitchFamily="18" charset="0"/>
              </a:rPr>
              <a:t> </a:t>
            </a:r>
            <a:r>
              <a:rPr lang="en-US" altLang="en-US" sz="3600" dirty="0" err="1">
                <a:latin typeface="iCiel Bambola" panose="02000000000000000000" pitchFamily="2" charset="0"/>
                <a:cs typeface="Times New Roman" panose="02020603050405020304" pitchFamily="18" charset="0"/>
              </a:rPr>
              <a:t>đa</a:t>
            </a:r>
            <a:r>
              <a:rPr lang="en-US" altLang="en-US" sz="3600" dirty="0">
                <a:latin typeface="iCiel Bambola" panose="02000000000000000000" pitchFamily="2" charset="0"/>
                <a:cs typeface="Times New Roman" panose="02020603050405020304" pitchFamily="18" charset="0"/>
              </a:rPr>
              <a:t> </a:t>
            </a:r>
            <a:r>
              <a:rPr lang="en-US" altLang="en-US" sz="3600" dirty="0" err="1">
                <a:latin typeface="iCiel Bambola" panose="02000000000000000000" pitchFamily="2" charset="0"/>
                <a:cs typeface="Times New Roman" panose="02020603050405020304" pitchFamily="18" charset="0"/>
              </a:rPr>
              <a:t>sầu</a:t>
            </a:r>
            <a:r>
              <a:rPr lang="en-US" altLang="en-US" sz="3600" dirty="0">
                <a:latin typeface="iCiel Bambola" panose="02000000000000000000" pitchFamily="2" charset="0"/>
                <a:cs typeface="Times New Roman" panose="02020603050405020304" pitchFamily="18" charset="0"/>
              </a:rPr>
              <a:t>, </a:t>
            </a:r>
            <a:r>
              <a:rPr lang="en-US" altLang="en-US" sz="3600" dirty="0" err="1">
                <a:latin typeface="iCiel Bambola" panose="02000000000000000000" pitchFamily="2" charset="0"/>
                <a:cs typeface="Times New Roman" panose="02020603050405020304" pitchFamily="18" charset="0"/>
              </a:rPr>
              <a:t>đa</a:t>
            </a:r>
            <a:r>
              <a:rPr lang="en-US" altLang="en-US" sz="3600" dirty="0">
                <a:latin typeface="iCiel Bambola" panose="02000000000000000000" pitchFamily="2" charset="0"/>
                <a:cs typeface="Times New Roman" panose="02020603050405020304" pitchFamily="18" charset="0"/>
              </a:rPr>
              <a:t> </a:t>
            </a:r>
            <a:r>
              <a:rPr lang="en-US" altLang="en-US" sz="3600" dirty="0" err="1">
                <a:latin typeface="iCiel Bambola" panose="02000000000000000000" pitchFamily="2" charset="0"/>
                <a:cs typeface="Times New Roman" panose="02020603050405020304" pitchFamily="18" charset="0"/>
              </a:rPr>
              <a:t>cảm</a:t>
            </a:r>
            <a:r>
              <a:rPr lang="en-US" altLang="en-US" sz="3600" dirty="0">
                <a:latin typeface="iCiel Bambola" panose="02000000000000000000" pitchFamily="2" charset="0"/>
                <a:cs typeface="Times New Roman" panose="02020603050405020304" pitchFamily="18" charset="0"/>
              </a:rPr>
              <a:t>. </a:t>
            </a:r>
          </a:p>
        </p:txBody>
      </p:sp>
      <p:sp>
        <p:nvSpPr>
          <p:cNvPr id="7" name="TextBox 1">
            <a:extLst>
              <a:ext uri="{FF2B5EF4-FFF2-40B4-BE49-F238E27FC236}">
                <a16:creationId xmlns:a16="http://schemas.microsoft.com/office/drawing/2014/main" id="{2BD1AE2F-2387-40B7-9079-C1052B621021}"/>
              </a:ext>
            </a:extLst>
          </p:cNvPr>
          <p:cNvSpPr txBox="1">
            <a:spLocks noChangeArrowheads="1"/>
          </p:cNvSpPr>
          <p:nvPr/>
        </p:nvSpPr>
        <p:spPr bwMode="auto">
          <a:xfrm flipH="1">
            <a:off x="3451225" y="730489"/>
            <a:ext cx="87407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just" defTabSz="457200" fontAlgn="base">
              <a:spcBef>
                <a:spcPct val="0"/>
              </a:spcBef>
              <a:spcAft>
                <a:spcPct val="0"/>
              </a:spcAft>
              <a:defRPr/>
            </a:pP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Thủ</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pháp</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liệt</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kê</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Tài</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cầm</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kì</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thi</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họa</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của</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Kiều</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đạt</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mức</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lí</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tưởng</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theo</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quan</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niệm</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thẩm</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mĩ</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phong</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kiến</a:t>
            </a:r>
            <a:r>
              <a:rPr lang="en-US" altLang="en-US" sz="4000" dirty="0">
                <a:solidFill>
                  <a:srgbClr val="0070C0"/>
                </a:solidFill>
                <a:latin typeface="iCiel Bambola" panose="02000000000000000000" pitchFamily="2" charset="0"/>
                <a:cs typeface="Times New Roman" panose="02020603050405020304" pitchFamily="18" charset="0"/>
              </a:rPr>
              <a:t>.</a:t>
            </a:r>
            <a:endParaRPr lang="en-US" altLang="en-US" sz="4000" i="1" dirty="0">
              <a:solidFill>
                <a:srgbClr val="0070C0"/>
              </a:solidFill>
              <a:latin typeface="iCiel Bambola" panose="02000000000000000000" pitchFamily="2" charset="0"/>
              <a:cs typeface="Times New Roman" panose="02020603050405020304" pitchFamily="18" charset="0"/>
            </a:endParaRPr>
          </a:p>
        </p:txBody>
      </p:sp>
      <p:sp>
        <p:nvSpPr>
          <p:cNvPr id="8" name="TextBox 1">
            <a:extLst>
              <a:ext uri="{FF2B5EF4-FFF2-40B4-BE49-F238E27FC236}">
                <a16:creationId xmlns:a16="http://schemas.microsoft.com/office/drawing/2014/main" id="{2BD1AE2F-2387-40B7-9079-C1052B621021}"/>
              </a:ext>
            </a:extLst>
          </p:cNvPr>
          <p:cNvSpPr txBox="1">
            <a:spLocks noChangeArrowheads="1"/>
          </p:cNvSpPr>
          <p:nvPr/>
        </p:nvSpPr>
        <p:spPr bwMode="auto">
          <a:xfrm flipH="1">
            <a:off x="4543818" y="2105258"/>
            <a:ext cx="818719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just" defTabSz="457200" fontAlgn="base">
              <a:spcBef>
                <a:spcPct val="0"/>
              </a:spcBef>
              <a:spcAft>
                <a:spcPct val="0"/>
              </a:spcAft>
              <a:defRPr/>
            </a:pP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Tài</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đàn</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là</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sở</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trường</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vượt</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lên</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trên</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mọi</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người</a:t>
            </a:r>
            <a:endParaRPr lang="en-US" altLang="en-US" sz="4000" dirty="0">
              <a:solidFill>
                <a:srgbClr val="0070C0"/>
              </a:solidFill>
              <a:latin typeface="iCiel Bambola" panose="02000000000000000000" pitchFamily="2" charset="0"/>
              <a:cs typeface="Times New Roman" panose="02020603050405020304" pitchFamily="18" charset="0"/>
            </a:endParaRPr>
          </a:p>
        </p:txBody>
      </p:sp>
      <p:pic>
        <p:nvPicPr>
          <p:cNvPr id="9" name="Picture 2" descr="Simple Musical Instrumentsรูป png, เวกเตอร์, PSD,  และไอคอนสำหรับการดาวน์โหลดฟรี | pngtree"/>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735509" y="2768028"/>
            <a:ext cx="1480766" cy="1480766"/>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Chinese Chess Board Picture, Chinese Chess Board, Bamboo Shading, Fresh  Nature PNG and Vector with Transparent Background for Free Download"/>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15195" y="2895480"/>
            <a:ext cx="1225863" cy="1225863"/>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Cuốn sách câu chuyện cổ Tích Clip nghệ thuật - Cuốn sách png tải về - Miễn  phí trong suốt Màu Xanh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25" b="100000" l="0" r="100000"/>
                    </a14:imgEffect>
                  </a14:imgLayer>
                </a14:imgProps>
              </a:ext>
              <a:ext uri="{28A0092B-C50C-407E-A947-70E740481C1C}">
                <a14:useLocalDpi xmlns:a14="http://schemas.microsoft.com/office/drawing/2010/main" val="0"/>
              </a:ext>
            </a:extLst>
          </a:blip>
          <a:srcRect/>
          <a:stretch>
            <a:fillRect/>
          </a:stretch>
        </p:blipFill>
        <p:spPr bwMode="auto">
          <a:xfrm>
            <a:off x="9328554" y="3165244"/>
            <a:ext cx="1534795" cy="818557"/>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ình ảnh Bút Png Yếu Tố Vector, Bút Vẽ Vector, Văn Phòng Phẩm, Gỗ miễn phí  tải tập tin PNG PSDComment và Vecto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2833" b="90000" l="7667" r="90000"/>
                    </a14:imgEffect>
                  </a14:imgLayer>
                </a14:imgProps>
              </a:ext>
              <a:ext uri="{28A0092B-C50C-407E-A947-70E740481C1C}">
                <a14:useLocalDpi xmlns:a14="http://schemas.microsoft.com/office/drawing/2010/main" val="0"/>
              </a:ext>
            </a:extLst>
          </a:blip>
          <a:srcRect/>
          <a:stretch>
            <a:fillRect/>
          </a:stretch>
        </p:blipFill>
        <p:spPr bwMode="auto">
          <a:xfrm>
            <a:off x="10863349" y="3093729"/>
            <a:ext cx="1155065" cy="1155065"/>
          </a:xfrm>
          <a:prstGeom prst="rect">
            <a:avLst/>
          </a:prstGeom>
          <a:noFill/>
          <a:extLst>
            <a:ext uri="{909E8E84-426E-40DD-AFC4-6F175D3DCCD1}">
              <a14:hiddenFill xmlns:a14="http://schemas.microsoft.com/office/drawing/2010/main">
                <a:solidFill>
                  <a:srgbClr val="FFFFFF"/>
                </a:solidFill>
              </a14:hiddenFill>
            </a:ext>
          </a:extLst>
        </p:spPr>
      </p:pic>
      <p:sp>
        <p:nvSpPr>
          <p:cNvPr id="10" name="Pentagon 9"/>
          <p:cNvSpPr/>
          <p:nvPr/>
        </p:nvSpPr>
        <p:spPr>
          <a:xfrm>
            <a:off x="0" y="0"/>
            <a:ext cx="4770120" cy="730489"/>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bg1"/>
                </a:solidFill>
                <a:latin typeface="iCiel Bambola" panose="02000000000000000000" pitchFamily="2" charset="0"/>
              </a:rPr>
              <a:t>Vẻ</a:t>
            </a:r>
            <a:r>
              <a:rPr lang="en-US" sz="4400" dirty="0">
                <a:solidFill>
                  <a:schemeClr val="bg1"/>
                </a:solidFill>
                <a:latin typeface="iCiel Bambola" panose="02000000000000000000" pitchFamily="2" charset="0"/>
              </a:rPr>
              <a:t> </a:t>
            </a:r>
            <a:r>
              <a:rPr lang="en-US" sz="4400" dirty="0" err="1">
                <a:solidFill>
                  <a:schemeClr val="bg1"/>
                </a:solidFill>
                <a:latin typeface="iCiel Bambola" panose="02000000000000000000" pitchFamily="2" charset="0"/>
              </a:rPr>
              <a:t>đẹp</a:t>
            </a:r>
            <a:r>
              <a:rPr lang="en-US" sz="4400" dirty="0">
                <a:solidFill>
                  <a:schemeClr val="bg1"/>
                </a:solidFill>
                <a:latin typeface="iCiel Bambola" panose="02000000000000000000" pitchFamily="2" charset="0"/>
              </a:rPr>
              <a:t> </a:t>
            </a:r>
            <a:r>
              <a:rPr lang="en-US" sz="4400" dirty="0" err="1">
                <a:solidFill>
                  <a:schemeClr val="bg1"/>
                </a:solidFill>
                <a:latin typeface="iCiel Bambola" panose="02000000000000000000" pitchFamily="2" charset="0"/>
              </a:rPr>
              <a:t>tài</a:t>
            </a:r>
            <a:r>
              <a:rPr lang="en-US" sz="4400" dirty="0">
                <a:solidFill>
                  <a:schemeClr val="bg1"/>
                </a:solidFill>
                <a:latin typeface="iCiel Bambola" panose="02000000000000000000" pitchFamily="2" charset="0"/>
              </a:rPr>
              <a:t> </a:t>
            </a:r>
            <a:r>
              <a:rPr lang="en-US" sz="4400" dirty="0" err="1">
                <a:solidFill>
                  <a:schemeClr val="bg1"/>
                </a:solidFill>
                <a:latin typeface="iCiel Bambola" panose="02000000000000000000" pitchFamily="2" charset="0"/>
              </a:rPr>
              <a:t>năng</a:t>
            </a:r>
            <a:endParaRPr lang="en-US" sz="4400" dirty="0">
              <a:solidFill>
                <a:schemeClr val="bg1"/>
              </a:solidFill>
              <a:latin typeface="iCiel Bambola" panose="02000000000000000000" pitchFamily="2" charset="0"/>
            </a:endParaRPr>
          </a:p>
        </p:txBody>
      </p:sp>
      <p:sp>
        <p:nvSpPr>
          <p:cNvPr id="14" name="Pentagon 13"/>
          <p:cNvSpPr/>
          <p:nvPr/>
        </p:nvSpPr>
        <p:spPr>
          <a:xfrm rot="5400000">
            <a:off x="-2026024" y="2019814"/>
            <a:ext cx="4770120" cy="730489"/>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bg1"/>
                </a:solidFill>
                <a:latin typeface="iCiel Bambola" panose="02000000000000000000" pitchFamily="2" charset="0"/>
              </a:rPr>
              <a:t>Vẻ</a:t>
            </a:r>
            <a:r>
              <a:rPr lang="en-US" sz="4400" dirty="0">
                <a:solidFill>
                  <a:schemeClr val="bg1"/>
                </a:solidFill>
                <a:latin typeface="iCiel Bambola" panose="02000000000000000000" pitchFamily="2" charset="0"/>
              </a:rPr>
              <a:t> </a:t>
            </a:r>
            <a:r>
              <a:rPr lang="en-US" sz="4400" dirty="0" err="1">
                <a:solidFill>
                  <a:schemeClr val="bg1"/>
                </a:solidFill>
                <a:latin typeface="iCiel Bambola" panose="02000000000000000000" pitchFamily="2" charset="0"/>
              </a:rPr>
              <a:t>đẹp</a:t>
            </a:r>
            <a:r>
              <a:rPr lang="en-US" sz="4400" dirty="0">
                <a:solidFill>
                  <a:schemeClr val="bg1"/>
                </a:solidFill>
                <a:latin typeface="iCiel Bambola" panose="02000000000000000000" pitchFamily="2" charset="0"/>
              </a:rPr>
              <a:t> </a:t>
            </a:r>
            <a:r>
              <a:rPr lang="en-US" sz="4400" dirty="0" err="1">
                <a:solidFill>
                  <a:schemeClr val="bg1"/>
                </a:solidFill>
                <a:latin typeface="iCiel Bambola" panose="02000000000000000000" pitchFamily="2" charset="0"/>
              </a:rPr>
              <a:t>tâm</a:t>
            </a:r>
            <a:r>
              <a:rPr lang="en-US" sz="4400" dirty="0">
                <a:solidFill>
                  <a:schemeClr val="bg1"/>
                </a:solidFill>
                <a:latin typeface="iCiel Bambola" panose="02000000000000000000" pitchFamily="2" charset="0"/>
              </a:rPr>
              <a:t> </a:t>
            </a:r>
            <a:r>
              <a:rPr lang="en-US" sz="4400" dirty="0" err="1">
                <a:solidFill>
                  <a:schemeClr val="bg1"/>
                </a:solidFill>
                <a:latin typeface="iCiel Bambola" panose="02000000000000000000" pitchFamily="2" charset="0"/>
              </a:rPr>
              <a:t>hồn</a:t>
            </a:r>
            <a:endParaRPr lang="en-US" sz="4400" dirty="0">
              <a:solidFill>
                <a:schemeClr val="bg1"/>
              </a:solidFill>
              <a:latin typeface="iCiel Bambola" panose="02000000000000000000" pitchFamily="2" charset="0"/>
            </a:endParaRPr>
          </a:p>
        </p:txBody>
      </p:sp>
      <p:sp>
        <p:nvSpPr>
          <p:cNvPr id="15" name="TextBox 1">
            <a:extLst>
              <a:ext uri="{FF2B5EF4-FFF2-40B4-BE49-F238E27FC236}">
                <a16:creationId xmlns:a16="http://schemas.microsoft.com/office/drawing/2014/main" id="{2BD1AE2F-2387-40B7-9079-C1052B621021}"/>
              </a:ext>
            </a:extLst>
          </p:cNvPr>
          <p:cNvSpPr txBox="1">
            <a:spLocks noChangeArrowheads="1"/>
          </p:cNvSpPr>
          <p:nvPr/>
        </p:nvSpPr>
        <p:spPr bwMode="auto">
          <a:xfrm flipH="1">
            <a:off x="147974" y="5550390"/>
            <a:ext cx="1004758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just" defTabSz="457200" fontAlgn="base">
              <a:spcBef>
                <a:spcPct val="0"/>
              </a:spcBef>
              <a:spcAft>
                <a:spcPct val="0"/>
              </a:spcAft>
              <a:defRPr/>
            </a:pPr>
            <a:r>
              <a:rPr lang="en-US" altLang="en-US" sz="3000" b="1" i="1" dirty="0">
                <a:solidFill>
                  <a:srgbClr val="FF0000"/>
                </a:solidFill>
                <a:latin typeface="Times New Roman" panose="02020603050405020304" pitchFamily="18" charset="0"/>
                <a:cs typeface="Times New Roman" panose="02020603050405020304" pitchFamily="18" charset="0"/>
              </a:rPr>
              <a:t>=&gt; </a:t>
            </a:r>
            <a:r>
              <a:rPr lang="en-US" altLang="en-US" sz="3000" b="1" i="1" dirty="0" err="1">
                <a:solidFill>
                  <a:srgbClr val="FF0000"/>
                </a:solidFill>
                <a:latin typeface="Times New Roman" panose="02020603050405020304" pitchFamily="18" charset="0"/>
                <a:cs typeface="Times New Roman" panose="02020603050405020304" pitchFamily="18" charset="0"/>
              </a:rPr>
              <a:t>Vẻ</a:t>
            </a:r>
            <a:r>
              <a:rPr lang="en-US" altLang="en-US" sz="3000" b="1" i="1" dirty="0">
                <a:solidFill>
                  <a:srgbClr val="FF0000"/>
                </a:solidFill>
                <a:latin typeface="Times New Roman" panose="02020603050405020304" pitchFamily="18" charset="0"/>
                <a:cs typeface="Times New Roman" panose="02020603050405020304" pitchFamily="18" charset="0"/>
              </a:rPr>
              <a:t> </a:t>
            </a:r>
            <a:r>
              <a:rPr lang="en-US" altLang="en-US" sz="3000" b="1" i="1" dirty="0" err="1">
                <a:solidFill>
                  <a:srgbClr val="FF0000"/>
                </a:solidFill>
                <a:latin typeface="Times New Roman" panose="02020603050405020304" pitchFamily="18" charset="0"/>
                <a:cs typeface="Times New Roman" panose="02020603050405020304" pitchFamily="18" charset="0"/>
              </a:rPr>
              <a:t>đẹp</a:t>
            </a:r>
            <a:r>
              <a:rPr lang="en-US" altLang="en-US" sz="3000" b="1" i="1" dirty="0">
                <a:solidFill>
                  <a:srgbClr val="FF0000"/>
                </a:solidFill>
                <a:latin typeface="Times New Roman" panose="02020603050405020304" pitchFamily="18" charset="0"/>
                <a:cs typeface="Times New Roman" panose="02020603050405020304" pitchFamily="18" charset="0"/>
              </a:rPr>
              <a:t> </a:t>
            </a:r>
            <a:r>
              <a:rPr lang="en-US" altLang="en-US" sz="3000" b="1" i="1" dirty="0" err="1">
                <a:solidFill>
                  <a:srgbClr val="FF0000"/>
                </a:solidFill>
                <a:latin typeface="Times New Roman" panose="02020603050405020304" pitchFamily="18" charset="0"/>
                <a:cs typeface="Times New Roman" panose="02020603050405020304" pitchFamily="18" charset="0"/>
              </a:rPr>
              <a:t>của</a:t>
            </a:r>
            <a:r>
              <a:rPr lang="en-US" altLang="en-US" sz="3000" b="1" i="1" dirty="0">
                <a:solidFill>
                  <a:srgbClr val="FF0000"/>
                </a:solidFill>
                <a:latin typeface="Times New Roman" panose="02020603050405020304" pitchFamily="18" charset="0"/>
                <a:cs typeface="Times New Roman" panose="02020603050405020304" pitchFamily="18" charset="0"/>
              </a:rPr>
              <a:t> </a:t>
            </a:r>
            <a:r>
              <a:rPr lang="en-US" altLang="en-US" sz="3000" b="1" i="1" dirty="0" err="1">
                <a:solidFill>
                  <a:srgbClr val="FF0000"/>
                </a:solidFill>
                <a:latin typeface="Times New Roman" panose="02020603050405020304" pitchFamily="18" charset="0"/>
                <a:cs typeface="Times New Roman" panose="02020603050405020304" pitchFamily="18" charset="0"/>
              </a:rPr>
              <a:t>Kiều</a:t>
            </a:r>
            <a:r>
              <a:rPr lang="en-US" altLang="en-US" sz="3000" b="1" i="1" dirty="0">
                <a:solidFill>
                  <a:srgbClr val="FF0000"/>
                </a:solidFill>
                <a:latin typeface="Times New Roman" panose="02020603050405020304" pitchFamily="18" charset="0"/>
                <a:cs typeface="Times New Roman" panose="02020603050405020304" pitchFamily="18" charset="0"/>
              </a:rPr>
              <a:t> </a:t>
            </a:r>
            <a:r>
              <a:rPr lang="en-US" altLang="en-US" sz="3000" b="1" i="1" dirty="0" err="1">
                <a:solidFill>
                  <a:srgbClr val="FF0000"/>
                </a:solidFill>
                <a:latin typeface="Times New Roman" panose="02020603050405020304" pitchFamily="18" charset="0"/>
                <a:cs typeface="Times New Roman" panose="02020603050405020304" pitchFamily="18" charset="0"/>
              </a:rPr>
              <a:t>là</a:t>
            </a:r>
            <a:r>
              <a:rPr lang="en-US" altLang="en-US" sz="3000" b="1" i="1" dirty="0">
                <a:solidFill>
                  <a:srgbClr val="FF0000"/>
                </a:solidFill>
                <a:latin typeface="Times New Roman" panose="02020603050405020304" pitchFamily="18" charset="0"/>
                <a:cs typeface="Times New Roman" panose="02020603050405020304" pitchFamily="18" charset="0"/>
              </a:rPr>
              <a:t> </a:t>
            </a:r>
            <a:r>
              <a:rPr lang="en-US" altLang="en-US" sz="3000" b="1" i="1" dirty="0" err="1">
                <a:solidFill>
                  <a:srgbClr val="FF0000"/>
                </a:solidFill>
                <a:latin typeface="Times New Roman" panose="02020603050405020304" pitchFamily="18" charset="0"/>
                <a:cs typeface="Times New Roman" panose="02020603050405020304" pitchFamily="18" charset="0"/>
              </a:rPr>
              <a:t>sự</a:t>
            </a:r>
            <a:r>
              <a:rPr lang="en-US" altLang="en-US" sz="3000" b="1" i="1" dirty="0">
                <a:solidFill>
                  <a:srgbClr val="FF0000"/>
                </a:solidFill>
                <a:latin typeface="Times New Roman" panose="02020603050405020304" pitchFamily="18" charset="0"/>
                <a:cs typeface="Times New Roman" panose="02020603050405020304" pitchFamily="18" charset="0"/>
              </a:rPr>
              <a:t> </a:t>
            </a:r>
            <a:r>
              <a:rPr lang="en-US" altLang="en-US" sz="3000" b="1" i="1" dirty="0" err="1">
                <a:solidFill>
                  <a:srgbClr val="FF0000"/>
                </a:solidFill>
                <a:latin typeface="Times New Roman" panose="02020603050405020304" pitchFamily="18" charset="0"/>
                <a:cs typeface="Times New Roman" panose="02020603050405020304" pitchFamily="18" charset="0"/>
              </a:rPr>
              <a:t>kết</a:t>
            </a:r>
            <a:r>
              <a:rPr lang="en-US" altLang="en-US" sz="3000" b="1" i="1" dirty="0">
                <a:solidFill>
                  <a:srgbClr val="FF0000"/>
                </a:solidFill>
                <a:latin typeface="Times New Roman" panose="02020603050405020304" pitchFamily="18" charset="0"/>
                <a:cs typeface="Times New Roman" panose="02020603050405020304" pitchFamily="18" charset="0"/>
              </a:rPr>
              <a:t> </a:t>
            </a:r>
            <a:r>
              <a:rPr lang="en-US" altLang="en-US" sz="3000" b="1" i="1" dirty="0" err="1">
                <a:solidFill>
                  <a:srgbClr val="FF0000"/>
                </a:solidFill>
                <a:latin typeface="Times New Roman" panose="02020603050405020304" pitchFamily="18" charset="0"/>
                <a:cs typeface="Times New Roman" panose="02020603050405020304" pitchFamily="18" charset="0"/>
              </a:rPr>
              <a:t>hợp</a:t>
            </a:r>
            <a:r>
              <a:rPr lang="en-US" altLang="en-US" sz="3000" b="1" i="1" dirty="0">
                <a:solidFill>
                  <a:srgbClr val="FF0000"/>
                </a:solidFill>
                <a:latin typeface="Times New Roman" panose="02020603050405020304" pitchFamily="18" charset="0"/>
                <a:cs typeface="Times New Roman" panose="02020603050405020304" pitchFamily="18" charset="0"/>
              </a:rPr>
              <a:t> </a:t>
            </a:r>
            <a:r>
              <a:rPr lang="en-US" altLang="en-US" sz="3000" b="1" i="1" dirty="0" err="1">
                <a:solidFill>
                  <a:srgbClr val="FF0000"/>
                </a:solidFill>
                <a:latin typeface="Times New Roman" panose="02020603050405020304" pitchFamily="18" charset="0"/>
                <a:cs typeface="Times New Roman" panose="02020603050405020304" pitchFamily="18" charset="0"/>
              </a:rPr>
              <a:t>cả</a:t>
            </a:r>
            <a:r>
              <a:rPr lang="en-US" altLang="en-US" sz="3000" b="1" i="1" dirty="0">
                <a:solidFill>
                  <a:srgbClr val="FF0000"/>
                </a:solidFill>
                <a:latin typeface="Times New Roman" panose="02020603050405020304" pitchFamily="18" charset="0"/>
                <a:cs typeface="Times New Roman" panose="02020603050405020304" pitchFamily="18" charset="0"/>
              </a:rPr>
              <a:t> </a:t>
            </a:r>
            <a:r>
              <a:rPr lang="en-US" altLang="en-US" sz="3000" b="1" i="1" dirty="0" err="1">
                <a:solidFill>
                  <a:srgbClr val="FF0000"/>
                </a:solidFill>
                <a:latin typeface="Times New Roman" panose="02020603050405020304" pitchFamily="18" charset="0"/>
                <a:cs typeface="Times New Roman" panose="02020603050405020304" pitchFamily="18" charset="0"/>
              </a:rPr>
              <a:t>tài</a:t>
            </a:r>
            <a:r>
              <a:rPr lang="en-US" altLang="en-US" sz="3000" b="1" i="1" dirty="0">
                <a:solidFill>
                  <a:srgbClr val="FF0000"/>
                </a:solidFill>
                <a:latin typeface="Times New Roman" panose="02020603050405020304" pitchFamily="18" charset="0"/>
                <a:cs typeface="Times New Roman" panose="02020603050405020304" pitchFamily="18" charset="0"/>
              </a:rPr>
              <a:t> - </a:t>
            </a:r>
            <a:r>
              <a:rPr lang="en-US" altLang="en-US" sz="3000" b="1" i="1" dirty="0" err="1">
                <a:solidFill>
                  <a:srgbClr val="FF0000"/>
                </a:solidFill>
                <a:latin typeface="Times New Roman" panose="02020603050405020304" pitchFamily="18" charset="0"/>
                <a:cs typeface="Times New Roman" panose="02020603050405020304" pitchFamily="18" charset="0"/>
              </a:rPr>
              <a:t>sắc</a:t>
            </a:r>
            <a:r>
              <a:rPr lang="en-US" altLang="en-US" sz="3000" b="1" i="1" dirty="0">
                <a:solidFill>
                  <a:srgbClr val="FF0000"/>
                </a:solidFill>
                <a:latin typeface="Times New Roman" panose="02020603050405020304" pitchFamily="18" charset="0"/>
                <a:cs typeface="Times New Roman" panose="02020603050405020304" pitchFamily="18" charset="0"/>
              </a:rPr>
              <a:t> - </a:t>
            </a:r>
            <a:r>
              <a:rPr lang="en-US" altLang="en-US" sz="3000" b="1" i="1" dirty="0" err="1">
                <a:solidFill>
                  <a:srgbClr val="FF0000"/>
                </a:solidFill>
                <a:latin typeface="Times New Roman" panose="02020603050405020304" pitchFamily="18" charset="0"/>
                <a:cs typeface="Times New Roman" panose="02020603050405020304" pitchFamily="18" charset="0"/>
              </a:rPr>
              <a:t>tình</a:t>
            </a:r>
            <a:r>
              <a:rPr lang="en-US" altLang="en-US" sz="3000" b="1" i="1" dirty="0">
                <a:solidFill>
                  <a:srgbClr val="FF0000"/>
                </a:solidFill>
                <a:latin typeface="Times New Roman" panose="02020603050405020304" pitchFamily="18" charset="0"/>
                <a:cs typeface="Times New Roman" panose="02020603050405020304" pitchFamily="18" charset="0"/>
              </a:rPr>
              <a:t>, </a:t>
            </a:r>
            <a:r>
              <a:rPr lang="en-US" altLang="en-US" sz="3000" b="1" i="1" dirty="0" err="1">
                <a:solidFill>
                  <a:srgbClr val="FF0000"/>
                </a:solidFill>
                <a:latin typeface="Times New Roman" panose="02020603050405020304" pitchFamily="18" charset="0"/>
                <a:cs typeface="Times New Roman" panose="02020603050405020304" pitchFamily="18" charset="0"/>
              </a:rPr>
              <a:t>khiến</a:t>
            </a:r>
            <a:r>
              <a:rPr lang="en-US" altLang="en-US" sz="3000" b="1" i="1" dirty="0">
                <a:solidFill>
                  <a:srgbClr val="FF0000"/>
                </a:solidFill>
                <a:latin typeface="Times New Roman" panose="02020603050405020304" pitchFamily="18" charset="0"/>
                <a:cs typeface="Times New Roman" panose="02020603050405020304" pitchFamily="18" charset="0"/>
              </a:rPr>
              <a:t> </a:t>
            </a:r>
            <a:r>
              <a:rPr lang="en-US" altLang="en-US" sz="3000" b="1" i="1" dirty="0" err="1">
                <a:solidFill>
                  <a:srgbClr val="FF0000"/>
                </a:solidFill>
                <a:latin typeface="Times New Roman" panose="02020603050405020304" pitchFamily="18" charset="0"/>
                <a:cs typeface="Times New Roman" panose="02020603050405020304" pitchFamily="18" charset="0"/>
              </a:rPr>
              <a:t>tạo</a:t>
            </a:r>
            <a:r>
              <a:rPr lang="en-US" altLang="en-US" sz="3000" b="1" i="1" dirty="0">
                <a:solidFill>
                  <a:srgbClr val="FF0000"/>
                </a:solidFill>
                <a:latin typeface="Times New Roman" panose="02020603050405020304" pitchFamily="18" charset="0"/>
                <a:cs typeface="Times New Roman" panose="02020603050405020304" pitchFamily="18" charset="0"/>
              </a:rPr>
              <a:t> </a:t>
            </a:r>
            <a:r>
              <a:rPr lang="en-US" altLang="en-US" sz="3000" b="1" i="1" dirty="0" err="1">
                <a:solidFill>
                  <a:srgbClr val="FF0000"/>
                </a:solidFill>
                <a:latin typeface="Times New Roman" panose="02020603050405020304" pitchFamily="18" charset="0"/>
                <a:cs typeface="Times New Roman" panose="02020603050405020304" pitchFamily="18" charset="0"/>
              </a:rPr>
              <a:t>hóa</a:t>
            </a:r>
            <a:r>
              <a:rPr lang="en-US" altLang="en-US" sz="3000" b="1" i="1" dirty="0">
                <a:solidFill>
                  <a:srgbClr val="FF0000"/>
                </a:solidFill>
                <a:latin typeface="Times New Roman" panose="02020603050405020304" pitchFamily="18" charset="0"/>
                <a:cs typeface="Times New Roman" panose="02020603050405020304" pitchFamily="18" charset="0"/>
              </a:rPr>
              <a:t> </a:t>
            </a:r>
            <a:r>
              <a:rPr lang="en-US" altLang="en-US" sz="3000" b="1" i="1" dirty="0" err="1">
                <a:solidFill>
                  <a:srgbClr val="FF0000"/>
                </a:solidFill>
                <a:latin typeface="Times New Roman" panose="02020603050405020304" pitchFamily="18" charset="0"/>
                <a:cs typeface="Times New Roman" panose="02020603050405020304" pitchFamily="18" charset="0"/>
              </a:rPr>
              <a:t>hờn</a:t>
            </a:r>
            <a:r>
              <a:rPr lang="en-US" altLang="en-US" sz="3000" b="1" i="1" dirty="0">
                <a:solidFill>
                  <a:srgbClr val="FF0000"/>
                </a:solidFill>
                <a:latin typeface="Times New Roman" panose="02020603050405020304" pitchFamily="18" charset="0"/>
                <a:cs typeface="Times New Roman" panose="02020603050405020304" pitchFamily="18" charset="0"/>
              </a:rPr>
              <a:t> </a:t>
            </a:r>
            <a:r>
              <a:rPr lang="en-US" altLang="en-US" sz="3000" b="1" i="1" dirty="0" err="1">
                <a:solidFill>
                  <a:srgbClr val="FF0000"/>
                </a:solidFill>
                <a:latin typeface="Times New Roman" panose="02020603050405020304" pitchFamily="18" charset="0"/>
                <a:cs typeface="Times New Roman" panose="02020603050405020304" pitchFamily="18" charset="0"/>
              </a:rPr>
              <a:t>ghen</a:t>
            </a:r>
            <a:r>
              <a:rPr lang="en-US" altLang="en-US" sz="3000" b="1" i="1" dirty="0">
                <a:solidFill>
                  <a:srgbClr val="FF0000"/>
                </a:solidFill>
                <a:latin typeface="Times New Roman" panose="02020603050405020304" pitchFamily="18" charset="0"/>
                <a:cs typeface="Times New Roman" panose="02020603050405020304" pitchFamily="18" charset="0"/>
              </a:rPr>
              <a:t>, </a:t>
            </a:r>
            <a:r>
              <a:rPr lang="en-US" altLang="en-US" sz="3000" b="1" i="1" dirty="0" err="1">
                <a:solidFill>
                  <a:srgbClr val="FF0000"/>
                </a:solidFill>
                <a:latin typeface="Times New Roman" panose="02020603050405020304" pitchFamily="18" charset="0"/>
                <a:cs typeface="Times New Roman" panose="02020603050405020304" pitchFamily="18" charset="0"/>
              </a:rPr>
              <a:t>đố</a:t>
            </a:r>
            <a:r>
              <a:rPr lang="en-US" altLang="en-US" sz="3000" b="1" i="1" dirty="0">
                <a:solidFill>
                  <a:srgbClr val="FF0000"/>
                </a:solidFill>
                <a:latin typeface="Times New Roman" panose="02020603050405020304" pitchFamily="18" charset="0"/>
                <a:cs typeface="Times New Roman" panose="02020603050405020304" pitchFamily="18" charset="0"/>
              </a:rPr>
              <a:t> </a:t>
            </a:r>
            <a:r>
              <a:rPr lang="en-US" altLang="en-US" sz="3000" b="1" i="1" dirty="0" err="1">
                <a:solidFill>
                  <a:srgbClr val="FF0000"/>
                </a:solidFill>
                <a:latin typeface="Times New Roman" panose="02020603050405020304" pitchFamily="18" charset="0"/>
                <a:cs typeface="Times New Roman" panose="02020603050405020304" pitchFamily="18" charset="0"/>
              </a:rPr>
              <a:t>kị</a:t>
            </a:r>
            <a:r>
              <a:rPr lang="en-US" altLang="en-US" sz="3000" b="1" i="1" dirty="0">
                <a:solidFill>
                  <a:srgbClr val="FF0000"/>
                </a:solidFill>
                <a:latin typeface="Times New Roman" panose="02020603050405020304" pitchFamily="18" charset="0"/>
                <a:cs typeface="Times New Roman" panose="02020603050405020304" pitchFamily="18" charset="0"/>
              </a:rPr>
              <a:t>. </a:t>
            </a:r>
            <a:r>
              <a:rPr lang="en-US" altLang="en-US" sz="3000" b="1" i="1" dirty="0" err="1">
                <a:solidFill>
                  <a:srgbClr val="FF0000"/>
                </a:solidFill>
                <a:latin typeface="Times New Roman" panose="02020603050405020304" pitchFamily="18" charset="0"/>
                <a:cs typeface="Times New Roman" panose="02020603050405020304" pitchFamily="18" charset="0"/>
              </a:rPr>
              <a:t>Nàng</a:t>
            </a:r>
            <a:r>
              <a:rPr lang="en-US" altLang="en-US" sz="3000" b="1" i="1" dirty="0">
                <a:solidFill>
                  <a:srgbClr val="FF0000"/>
                </a:solidFill>
                <a:latin typeface="Times New Roman" panose="02020603050405020304" pitchFamily="18" charset="0"/>
                <a:cs typeface="Times New Roman" panose="02020603050405020304" pitchFamily="18" charset="0"/>
              </a:rPr>
              <a:t> </a:t>
            </a:r>
            <a:r>
              <a:rPr lang="en-US" altLang="en-US" sz="3000" b="1" i="1" dirty="0" err="1">
                <a:solidFill>
                  <a:srgbClr val="FF0000"/>
                </a:solidFill>
                <a:latin typeface="Times New Roman" panose="02020603050405020304" pitchFamily="18" charset="0"/>
                <a:cs typeface="Times New Roman" panose="02020603050405020304" pitchFamily="18" charset="0"/>
              </a:rPr>
              <a:t>sẽ</a:t>
            </a:r>
            <a:r>
              <a:rPr lang="en-US" altLang="en-US" sz="3000" b="1" i="1" dirty="0">
                <a:solidFill>
                  <a:srgbClr val="FF0000"/>
                </a:solidFill>
                <a:latin typeface="Times New Roman" panose="02020603050405020304" pitchFamily="18" charset="0"/>
                <a:cs typeface="Times New Roman" panose="02020603050405020304" pitchFamily="18" charset="0"/>
              </a:rPr>
              <a:t> </a:t>
            </a:r>
            <a:r>
              <a:rPr lang="en-US" altLang="en-US" sz="3000" b="1" i="1" dirty="0" err="1">
                <a:solidFill>
                  <a:srgbClr val="FF0000"/>
                </a:solidFill>
                <a:latin typeface="Times New Roman" panose="02020603050405020304" pitchFamily="18" charset="0"/>
                <a:cs typeface="Times New Roman" panose="02020603050405020304" pitchFamily="18" charset="0"/>
              </a:rPr>
              <a:t>có</a:t>
            </a:r>
            <a:r>
              <a:rPr lang="en-US" altLang="en-US" sz="3000" b="1" i="1" dirty="0">
                <a:solidFill>
                  <a:srgbClr val="FF0000"/>
                </a:solidFill>
                <a:latin typeface="Times New Roman" panose="02020603050405020304" pitchFamily="18" charset="0"/>
                <a:cs typeface="Times New Roman" panose="02020603050405020304" pitchFamily="18" charset="0"/>
              </a:rPr>
              <a:t> </a:t>
            </a:r>
            <a:r>
              <a:rPr lang="en-US" altLang="en-US" sz="3000" b="1" i="1" dirty="0" err="1">
                <a:solidFill>
                  <a:srgbClr val="FF0000"/>
                </a:solidFill>
                <a:latin typeface="Times New Roman" panose="02020603050405020304" pitchFamily="18" charset="0"/>
                <a:cs typeface="Times New Roman" panose="02020603050405020304" pitchFamily="18" charset="0"/>
              </a:rPr>
              <a:t>cuộc</a:t>
            </a:r>
            <a:r>
              <a:rPr lang="en-US" altLang="en-US" sz="3000" b="1" i="1" dirty="0">
                <a:solidFill>
                  <a:srgbClr val="FF0000"/>
                </a:solidFill>
                <a:latin typeface="Times New Roman" panose="02020603050405020304" pitchFamily="18" charset="0"/>
                <a:cs typeface="Times New Roman" panose="02020603050405020304" pitchFamily="18" charset="0"/>
              </a:rPr>
              <a:t> </a:t>
            </a:r>
            <a:r>
              <a:rPr lang="en-US" altLang="en-US" sz="3000" b="1" i="1" dirty="0" err="1">
                <a:solidFill>
                  <a:srgbClr val="FF0000"/>
                </a:solidFill>
                <a:latin typeface="Times New Roman" panose="02020603050405020304" pitchFamily="18" charset="0"/>
                <a:cs typeface="Times New Roman" panose="02020603050405020304" pitchFamily="18" charset="0"/>
              </a:rPr>
              <a:t>đời</a:t>
            </a:r>
            <a:r>
              <a:rPr lang="en-US" altLang="en-US" sz="3000" b="1" i="1" dirty="0">
                <a:solidFill>
                  <a:srgbClr val="FF0000"/>
                </a:solidFill>
                <a:latin typeface="Times New Roman" panose="02020603050405020304" pitchFamily="18" charset="0"/>
                <a:cs typeface="Times New Roman" panose="02020603050405020304" pitchFamily="18" charset="0"/>
              </a:rPr>
              <a:t> </a:t>
            </a:r>
            <a:r>
              <a:rPr lang="en-US" altLang="en-US" sz="3000" b="1" i="1" dirty="0" err="1">
                <a:solidFill>
                  <a:srgbClr val="FF0000"/>
                </a:solidFill>
                <a:latin typeface="Times New Roman" panose="02020603050405020304" pitchFamily="18" charset="0"/>
                <a:cs typeface="Times New Roman" panose="02020603050405020304" pitchFamily="18" charset="0"/>
              </a:rPr>
              <a:t>éo</a:t>
            </a:r>
            <a:r>
              <a:rPr lang="en-US" altLang="en-US" sz="3000" b="1" i="1" dirty="0">
                <a:solidFill>
                  <a:srgbClr val="FF0000"/>
                </a:solidFill>
                <a:latin typeface="Times New Roman" panose="02020603050405020304" pitchFamily="18" charset="0"/>
                <a:cs typeface="Times New Roman" panose="02020603050405020304" pitchFamily="18" charset="0"/>
              </a:rPr>
              <a:t> le, </a:t>
            </a:r>
            <a:r>
              <a:rPr lang="en-US" altLang="en-US" sz="3000" b="1" i="1" dirty="0" err="1">
                <a:solidFill>
                  <a:srgbClr val="FF0000"/>
                </a:solidFill>
                <a:latin typeface="Times New Roman" panose="02020603050405020304" pitchFamily="18" charset="0"/>
                <a:cs typeface="Times New Roman" panose="02020603050405020304" pitchFamily="18" charset="0"/>
              </a:rPr>
              <a:t>đau</a:t>
            </a:r>
            <a:r>
              <a:rPr lang="en-US" altLang="en-US" sz="3000" b="1" i="1" dirty="0">
                <a:solidFill>
                  <a:srgbClr val="FF0000"/>
                </a:solidFill>
                <a:latin typeface="Times New Roman" panose="02020603050405020304" pitchFamily="18" charset="0"/>
                <a:cs typeface="Times New Roman" panose="02020603050405020304" pitchFamily="18" charset="0"/>
              </a:rPr>
              <a:t> </a:t>
            </a:r>
            <a:r>
              <a:rPr lang="en-US" altLang="en-US" sz="3000" b="1" i="1" dirty="0" err="1">
                <a:solidFill>
                  <a:srgbClr val="FF0000"/>
                </a:solidFill>
                <a:latin typeface="Times New Roman" panose="02020603050405020304" pitchFamily="18" charset="0"/>
                <a:cs typeface="Times New Roman" panose="02020603050405020304" pitchFamily="18" charset="0"/>
              </a:rPr>
              <a:t>khổ</a:t>
            </a:r>
            <a:r>
              <a:rPr lang="en-US" altLang="en-US" sz="3000" b="1" i="1" dirty="0">
                <a:solidFill>
                  <a:srgbClr val="FF0000"/>
                </a:solidFill>
                <a:latin typeface="Times New Roman" panose="02020603050405020304" pitchFamily="18" charset="0"/>
                <a:cs typeface="Times New Roman" panose="02020603050405020304" pitchFamily="18" charset="0"/>
              </a:rPr>
              <a:t>.</a:t>
            </a:r>
          </a:p>
        </p:txBody>
      </p:sp>
      <p:pic>
        <p:nvPicPr>
          <p:cNvPr id="12296" name="Picture 8" descr="Hình ảnh Cô Gái Gảy đàn Thời Xưa, Tranh Trung Quốc, Sắc đẹp, Vẻ đẹp miễn  phí tải tập tin PNG PSDComment và Vecto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09294" y="0"/>
            <a:ext cx="5171971" cy="5171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3001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21" presetClass="entr" presetSubtype="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1)">
                                      <p:cBhvr>
                                        <p:cTn id="15" dur="2000"/>
                                        <p:tgtEl>
                                          <p:spTgt spid="9"/>
                                        </p:tgtEl>
                                      </p:cBhvr>
                                    </p:animEffect>
                                  </p:childTnLst>
                                </p:cTn>
                              </p:par>
                              <p:par>
                                <p:cTn id="16" presetID="21" presetClass="entr" presetSubtype="1" fill="hold" nodeType="withEffect">
                                  <p:stCondLst>
                                    <p:cond delay="0"/>
                                  </p:stCondLst>
                                  <p:childTnLst>
                                    <p:set>
                                      <p:cBhvr>
                                        <p:cTn id="17" dur="1" fill="hold">
                                          <p:stCondLst>
                                            <p:cond delay="0"/>
                                          </p:stCondLst>
                                        </p:cTn>
                                        <p:tgtEl>
                                          <p:spTgt spid="12290"/>
                                        </p:tgtEl>
                                        <p:attrNameLst>
                                          <p:attrName>style.visibility</p:attrName>
                                        </p:attrNameLst>
                                      </p:cBhvr>
                                      <p:to>
                                        <p:strVal val="visible"/>
                                      </p:to>
                                    </p:set>
                                    <p:animEffect transition="in" filter="wheel(1)">
                                      <p:cBhvr>
                                        <p:cTn id="18" dur="2000"/>
                                        <p:tgtEl>
                                          <p:spTgt spid="12290"/>
                                        </p:tgtEl>
                                      </p:cBhvr>
                                    </p:animEffect>
                                  </p:childTnLst>
                                </p:cTn>
                              </p:par>
                              <p:par>
                                <p:cTn id="19" presetID="21" presetClass="entr" presetSubtype="1" fill="hold" nodeType="withEffect">
                                  <p:stCondLst>
                                    <p:cond delay="0"/>
                                  </p:stCondLst>
                                  <p:childTnLst>
                                    <p:set>
                                      <p:cBhvr>
                                        <p:cTn id="20" dur="1" fill="hold">
                                          <p:stCondLst>
                                            <p:cond delay="0"/>
                                          </p:stCondLst>
                                        </p:cTn>
                                        <p:tgtEl>
                                          <p:spTgt spid="12292"/>
                                        </p:tgtEl>
                                        <p:attrNameLst>
                                          <p:attrName>style.visibility</p:attrName>
                                        </p:attrNameLst>
                                      </p:cBhvr>
                                      <p:to>
                                        <p:strVal val="visible"/>
                                      </p:to>
                                    </p:set>
                                    <p:animEffect transition="in" filter="wheel(1)">
                                      <p:cBhvr>
                                        <p:cTn id="21" dur="2000"/>
                                        <p:tgtEl>
                                          <p:spTgt spid="12292"/>
                                        </p:tgtEl>
                                      </p:cBhvr>
                                    </p:animEffect>
                                  </p:childTnLst>
                                </p:cTn>
                              </p:par>
                              <p:par>
                                <p:cTn id="22" presetID="21" presetClass="entr" presetSubtype="1" fill="hold" nodeType="withEffect">
                                  <p:stCondLst>
                                    <p:cond delay="0"/>
                                  </p:stCondLst>
                                  <p:childTnLst>
                                    <p:set>
                                      <p:cBhvr>
                                        <p:cTn id="23" dur="1" fill="hold">
                                          <p:stCondLst>
                                            <p:cond delay="0"/>
                                          </p:stCondLst>
                                        </p:cTn>
                                        <p:tgtEl>
                                          <p:spTgt spid="12294"/>
                                        </p:tgtEl>
                                        <p:attrNameLst>
                                          <p:attrName>style.visibility</p:attrName>
                                        </p:attrNameLst>
                                      </p:cBhvr>
                                      <p:to>
                                        <p:strVal val="visible"/>
                                      </p:to>
                                    </p:set>
                                    <p:animEffect transition="in" filter="wheel(1)">
                                      <p:cBhvr>
                                        <p:cTn id="24" dur="2000"/>
                                        <p:tgtEl>
                                          <p:spTgt spid="1229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par>
                                <p:cTn id="40" presetID="22" presetClass="entr" presetSubtype="4" fill="hold" nodeType="withEffect">
                                  <p:stCondLst>
                                    <p:cond delay="0"/>
                                  </p:stCondLst>
                                  <p:childTnLst>
                                    <p:set>
                                      <p:cBhvr>
                                        <p:cTn id="41" dur="1" fill="hold">
                                          <p:stCondLst>
                                            <p:cond delay="0"/>
                                          </p:stCondLst>
                                        </p:cTn>
                                        <p:tgtEl>
                                          <p:spTgt spid="12296"/>
                                        </p:tgtEl>
                                        <p:attrNameLst>
                                          <p:attrName>style.visibility</p:attrName>
                                        </p:attrNameLst>
                                      </p:cBhvr>
                                      <p:to>
                                        <p:strVal val="visible"/>
                                      </p:to>
                                    </p:set>
                                    <p:animEffect transition="in" filter="wipe(down)">
                                      <p:cBhvr>
                                        <p:cTn id="42" dur="500"/>
                                        <p:tgtEl>
                                          <p:spTgt spid="12296"/>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heel(1)">
                                      <p:cBhvr>
                                        <p:cTn id="4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animBg="1"/>
      <p:bldP spid="14" grpId="0" animBg="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01295" y="465138"/>
            <a:ext cx="6050280" cy="6050280"/>
          </a:xfrm>
          <a:prstGeom prst="rect">
            <a:avLst/>
          </a:prstGeom>
        </p:spPr>
      </p:pic>
      <p:sp>
        <p:nvSpPr>
          <p:cNvPr id="7" name="Rectangle 6"/>
          <p:cNvSpPr/>
          <p:nvPr/>
        </p:nvSpPr>
        <p:spPr>
          <a:xfrm>
            <a:off x="5562600" y="920343"/>
            <a:ext cx="6096000" cy="5139869"/>
          </a:xfrm>
          <a:prstGeom prst="rect">
            <a:avLst/>
          </a:prstGeom>
          <a:ln>
            <a:solidFill>
              <a:srgbClr val="FFC000"/>
            </a:solidFill>
            <a:prstDash val="dash"/>
          </a:ln>
        </p:spPr>
        <p:txBody>
          <a:bodyPr>
            <a:spAutoFit/>
          </a:bodyPr>
          <a:lstStyle/>
          <a:p>
            <a:pPr lvl="0" algn="ctr" defTabSz="457200" fontAlgn="base">
              <a:spcBef>
                <a:spcPct val="0"/>
              </a:spcBef>
              <a:spcAft>
                <a:spcPct val="0"/>
              </a:spcAft>
              <a:defRPr/>
            </a:pPr>
            <a:r>
              <a:rPr lang="en-US" altLang="en-US" sz="4800" dirty="0">
                <a:solidFill>
                  <a:srgbClr val="FF0000"/>
                </a:solidFill>
                <a:latin typeface="iCiel Bambola" panose="02000000000000000000" pitchFamily="2" charset="0"/>
                <a:cs typeface="Times New Roman" panose="02020603050405020304" pitchFamily="18" charset="0"/>
              </a:rPr>
              <a:t>* </a:t>
            </a:r>
            <a:r>
              <a:rPr lang="en-US" altLang="en-US" sz="4800" dirty="0" err="1">
                <a:solidFill>
                  <a:srgbClr val="FF0000"/>
                </a:solidFill>
                <a:latin typeface="iCiel Bambola" panose="02000000000000000000" pitchFamily="2" charset="0"/>
                <a:cs typeface="Times New Roman" panose="02020603050405020304" pitchFamily="18" charset="0"/>
              </a:rPr>
              <a:t>Thủ</a:t>
            </a:r>
            <a:r>
              <a:rPr lang="en-US" altLang="en-US" sz="4800" dirty="0">
                <a:solidFill>
                  <a:srgbClr val="FF0000"/>
                </a:solidFill>
                <a:latin typeface="iCiel Bambola" panose="02000000000000000000" pitchFamily="2" charset="0"/>
                <a:cs typeface="Times New Roman" panose="02020603050405020304" pitchFamily="18" charset="0"/>
              </a:rPr>
              <a:t> </a:t>
            </a:r>
            <a:r>
              <a:rPr lang="en-US" altLang="en-US" sz="4800" dirty="0" err="1">
                <a:solidFill>
                  <a:srgbClr val="FF0000"/>
                </a:solidFill>
                <a:latin typeface="iCiel Bambola" panose="02000000000000000000" pitchFamily="2" charset="0"/>
                <a:cs typeface="Times New Roman" panose="02020603050405020304" pitchFamily="18" charset="0"/>
              </a:rPr>
              <a:t>pháp</a:t>
            </a:r>
            <a:r>
              <a:rPr lang="en-US" altLang="en-US" sz="4800" dirty="0">
                <a:solidFill>
                  <a:srgbClr val="FF0000"/>
                </a:solidFill>
                <a:latin typeface="iCiel Bambola" panose="02000000000000000000" pitchFamily="2" charset="0"/>
                <a:cs typeface="Times New Roman" panose="02020603050405020304" pitchFamily="18" charset="0"/>
              </a:rPr>
              <a:t> </a:t>
            </a:r>
            <a:r>
              <a:rPr lang="en-US" altLang="en-US" sz="4800" dirty="0" err="1">
                <a:solidFill>
                  <a:srgbClr val="FF0000"/>
                </a:solidFill>
                <a:latin typeface="iCiel Bambola" panose="02000000000000000000" pitchFamily="2" charset="0"/>
                <a:cs typeface="Times New Roman" panose="02020603050405020304" pitchFamily="18" charset="0"/>
              </a:rPr>
              <a:t>đòn</a:t>
            </a:r>
            <a:r>
              <a:rPr lang="en-US" altLang="en-US" sz="4800" dirty="0">
                <a:solidFill>
                  <a:srgbClr val="FF0000"/>
                </a:solidFill>
                <a:latin typeface="iCiel Bambola" panose="02000000000000000000" pitchFamily="2" charset="0"/>
                <a:cs typeface="Times New Roman" panose="02020603050405020304" pitchFamily="18" charset="0"/>
              </a:rPr>
              <a:t> </a:t>
            </a:r>
            <a:r>
              <a:rPr lang="en-US" altLang="en-US" sz="4800" dirty="0" err="1">
                <a:solidFill>
                  <a:srgbClr val="FF0000"/>
                </a:solidFill>
                <a:latin typeface="iCiel Bambola" panose="02000000000000000000" pitchFamily="2" charset="0"/>
                <a:cs typeface="Times New Roman" panose="02020603050405020304" pitchFamily="18" charset="0"/>
              </a:rPr>
              <a:t>bẩy</a:t>
            </a:r>
            <a:endParaRPr lang="en-US" altLang="en-US" sz="4800" dirty="0">
              <a:solidFill>
                <a:srgbClr val="FF0000"/>
              </a:solidFill>
              <a:latin typeface="iCiel Bambola" panose="02000000000000000000" pitchFamily="2" charset="0"/>
              <a:cs typeface="Times New Roman" panose="02020603050405020304" pitchFamily="18" charset="0"/>
            </a:endParaRPr>
          </a:p>
          <a:p>
            <a:pPr lvl="0" algn="just" defTabSz="457200" fontAlgn="base">
              <a:spcBef>
                <a:spcPct val="0"/>
              </a:spcBef>
              <a:spcAft>
                <a:spcPct val="0"/>
              </a:spcAft>
              <a:defRPr/>
            </a:pP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Miêu</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tả</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Thúy</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Vân</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trước</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để</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làm</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nổi</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bật</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vẻ</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đẹp</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của</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Thúy</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Kiều</a:t>
            </a:r>
            <a:r>
              <a:rPr lang="en-US" altLang="en-US" sz="4000" dirty="0">
                <a:solidFill>
                  <a:prstClr val="black"/>
                </a:solidFill>
                <a:latin typeface="iCiel Bambola" panose="02000000000000000000" pitchFamily="2" charset="0"/>
                <a:cs typeface="Times New Roman" panose="02020603050405020304" pitchFamily="18" charset="0"/>
              </a:rPr>
              <a:t>.</a:t>
            </a:r>
          </a:p>
          <a:p>
            <a:pPr lvl="0" algn="just" defTabSz="457200" fontAlgn="base">
              <a:spcBef>
                <a:spcPct val="0"/>
              </a:spcBef>
              <a:spcAft>
                <a:spcPct val="0"/>
              </a:spcAft>
              <a:defRPr/>
            </a:pP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Chỉ</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dùng</a:t>
            </a:r>
            <a:r>
              <a:rPr lang="en-US" altLang="en-US" sz="4000" dirty="0">
                <a:solidFill>
                  <a:prstClr val="black"/>
                </a:solidFill>
                <a:latin typeface="iCiel Bambola" panose="02000000000000000000" pitchFamily="2" charset="0"/>
                <a:cs typeface="Times New Roman" panose="02020603050405020304" pitchFamily="18" charset="0"/>
              </a:rPr>
              <a:t> 4 </a:t>
            </a:r>
            <a:r>
              <a:rPr lang="en-US" altLang="en-US" sz="4000" dirty="0" err="1">
                <a:solidFill>
                  <a:prstClr val="black"/>
                </a:solidFill>
                <a:latin typeface="iCiel Bambola" panose="02000000000000000000" pitchFamily="2" charset="0"/>
                <a:cs typeface="Times New Roman" panose="02020603050405020304" pitchFamily="18" charset="0"/>
              </a:rPr>
              <a:t>câu</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để</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tả</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Vân</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dùng</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đến</a:t>
            </a:r>
            <a:r>
              <a:rPr lang="en-US" altLang="en-US" sz="4000" dirty="0">
                <a:solidFill>
                  <a:prstClr val="black"/>
                </a:solidFill>
                <a:latin typeface="iCiel Bambola" panose="02000000000000000000" pitchFamily="2" charset="0"/>
                <a:cs typeface="Times New Roman" panose="02020603050405020304" pitchFamily="18" charset="0"/>
              </a:rPr>
              <a:t> 12 </a:t>
            </a:r>
            <a:r>
              <a:rPr lang="en-US" altLang="en-US" sz="4000" dirty="0" err="1">
                <a:solidFill>
                  <a:prstClr val="black"/>
                </a:solidFill>
                <a:latin typeface="iCiel Bambola" panose="02000000000000000000" pitchFamily="2" charset="0"/>
                <a:cs typeface="Times New Roman" panose="02020603050405020304" pitchFamily="18" charset="0"/>
              </a:rPr>
              <a:t>câu</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để</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tả</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Kiều</a:t>
            </a:r>
            <a:r>
              <a:rPr lang="en-US" altLang="en-US" sz="4000" dirty="0">
                <a:solidFill>
                  <a:prstClr val="black"/>
                </a:solidFill>
                <a:latin typeface="iCiel Bambola" panose="02000000000000000000" pitchFamily="2" charset="0"/>
                <a:cs typeface="Times New Roman" panose="02020603050405020304" pitchFamily="18" charset="0"/>
              </a:rPr>
              <a:t>.</a:t>
            </a:r>
          </a:p>
          <a:p>
            <a:pPr lvl="0" algn="just" defTabSz="457200" fontAlgn="base">
              <a:spcBef>
                <a:spcPct val="0"/>
              </a:spcBef>
              <a:spcAft>
                <a:spcPct val="0"/>
              </a:spcAft>
              <a:defRPr/>
            </a:pP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Vẻ</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đẹp</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của</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Vân</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chủ</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yếu</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là</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ngoại</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hình</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còn</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Kiều</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là</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cả</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nhan</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sắc</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tài</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năng</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tâm</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hồn</a:t>
            </a:r>
            <a:r>
              <a:rPr lang="en-US" altLang="en-US" sz="4000" dirty="0">
                <a:solidFill>
                  <a:prstClr val="black"/>
                </a:solidFill>
                <a:latin typeface="iCiel Bambola" panose="02000000000000000000" pitchFamily="2" charset="0"/>
                <a:cs typeface="Times New Roman" panose="02020603050405020304" pitchFamily="18" charset="0"/>
              </a:rPr>
              <a:t>.</a:t>
            </a:r>
          </a:p>
        </p:txBody>
      </p:sp>
    </p:spTree>
    <p:extLst>
      <p:ext uri="{BB962C8B-B14F-4D97-AF65-F5344CB8AC3E}">
        <p14:creationId xmlns:p14="http://schemas.microsoft.com/office/powerpoint/2010/main" val="32748480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ọa sĩ 9X gây sốt về bộ tranh minh họa Truyện Kiều"/>
          <p:cNvPicPr>
            <a:picLocks noChangeAspect="1" noChangeArrowheads="1"/>
          </p:cNvPicPr>
          <p:nvPr/>
        </p:nvPicPr>
        <p:blipFill rotWithShape="1">
          <a:blip r:embed="rId2">
            <a:extLst>
              <a:ext uri="{28A0092B-C50C-407E-A947-70E740481C1C}">
                <a14:useLocalDpi xmlns:a14="http://schemas.microsoft.com/office/drawing/2010/main" val="0"/>
              </a:ext>
            </a:extLst>
          </a:blip>
          <a:srcRect l="4546"/>
          <a:stretch/>
        </p:blipFill>
        <p:spPr bwMode="auto">
          <a:xfrm>
            <a:off x="0" y="-1"/>
            <a:ext cx="12192000" cy="6892913"/>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1612545" y="-33820"/>
            <a:ext cx="10515600" cy="1325563"/>
          </a:xfrm>
        </p:spPr>
        <p:txBody>
          <a:bodyPr>
            <a:normAutofit/>
          </a:bodyPr>
          <a:lstStyle/>
          <a:p>
            <a:pPr algn="ctr"/>
            <a:r>
              <a:rPr lang="en-US" b="1" dirty="0">
                <a:solidFill>
                  <a:srgbClr val="FF0000"/>
                </a:solidFill>
                <a:latin typeface="iCiel Bambola" panose="02000000000000000000" pitchFamily="2" charset="0"/>
                <a:cs typeface="Times New Roman" panose="02020603050405020304" pitchFamily="18" charset="0"/>
              </a:rPr>
              <a:t>3. </a:t>
            </a:r>
            <a:r>
              <a:rPr lang="en-US" b="1" dirty="0" err="1">
                <a:solidFill>
                  <a:srgbClr val="FF0000"/>
                </a:solidFill>
                <a:latin typeface="iCiel Bambola" panose="02000000000000000000" pitchFamily="2" charset="0"/>
                <a:cs typeface="Times New Roman" panose="02020603050405020304" pitchFamily="18" charset="0"/>
              </a:rPr>
              <a:t>Nhận</a:t>
            </a:r>
            <a:r>
              <a:rPr lang="en-US" b="1" dirty="0">
                <a:solidFill>
                  <a:srgbClr val="FF0000"/>
                </a:solidFill>
                <a:latin typeface="iCiel Bambola" panose="02000000000000000000" pitchFamily="2" charset="0"/>
                <a:cs typeface="Times New Roman" panose="02020603050405020304" pitchFamily="18" charset="0"/>
              </a:rPr>
              <a:t> </a:t>
            </a:r>
            <a:r>
              <a:rPr lang="en-US" b="1" dirty="0" err="1">
                <a:solidFill>
                  <a:srgbClr val="FF0000"/>
                </a:solidFill>
                <a:latin typeface="iCiel Bambola" panose="02000000000000000000" pitchFamily="2" charset="0"/>
                <a:cs typeface="Times New Roman" panose="02020603050405020304" pitchFamily="18" charset="0"/>
              </a:rPr>
              <a:t>xét</a:t>
            </a:r>
            <a:r>
              <a:rPr lang="en-US" b="1" dirty="0">
                <a:solidFill>
                  <a:srgbClr val="FF0000"/>
                </a:solidFill>
                <a:latin typeface="iCiel Bambola" panose="02000000000000000000" pitchFamily="2" charset="0"/>
                <a:cs typeface="Times New Roman" panose="02020603050405020304" pitchFamily="18" charset="0"/>
              </a:rPr>
              <a:t> </a:t>
            </a:r>
            <a:r>
              <a:rPr lang="en-US" b="1" dirty="0" err="1">
                <a:solidFill>
                  <a:srgbClr val="FF0000"/>
                </a:solidFill>
                <a:latin typeface="iCiel Bambola" panose="02000000000000000000" pitchFamily="2" charset="0"/>
                <a:cs typeface="Times New Roman" panose="02020603050405020304" pitchFamily="18" charset="0"/>
              </a:rPr>
              <a:t>chung</a:t>
            </a:r>
            <a:r>
              <a:rPr lang="en-US" b="1" dirty="0">
                <a:solidFill>
                  <a:srgbClr val="FF0000"/>
                </a:solidFill>
                <a:latin typeface="iCiel Bambola" panose="02000000000000000000" pitchFamily="2" charset="0"/>
                <a:cs typeface="Times New Roman" panose="02020603050405020304" pitchFamily="18" charset="0"/>
              </a:rPr>
              <a:t> </a:t>
            </a:r>
            <a:r>
              <a:rPr lang="en-US" b="1" dirty="0" err="1">
                <a:solidFill>
                  <a:srgbClr val="FF0000"/>
                </a:solidFill>
                <a:latin typeface="iCiel Bambola" panose="02000000000000000000" pitchFamily="2" charset="0"/>
                <a:cs typeface="Times New Roman" panose="02020603050405020304" pitchFamily="18" charset="0"/>
              </a:rPr>
              <a:t>về</a:t>
            </a:r>
            <a:r>
              <a:rPr lang="en-US" b="1" dirty="0">
                <a:solidFill>
                  <a:srgbClr val="FF0000"/>
                </a:solidFill>
                <a:latin typeface="iCiel Bambola" panose="02000000000000000000" pitchFamily="2" charset="0"/>
                <a:cs typeface="Times New Roman" panose="02020603050405020304" pitchFamily="18" charset="0"/>
              </a:rPr>
              <a:t> </a:t>
            </a:r>
            <a:r>
              <a:rPr lang="en-US" b="1" dirty="0" err="1">
                <a:solidFill>
                  <a:srgbClr val="FF0000"/>
                </a:solidFill>
                <a:latin typeface="iCiel Bambola" panose="02000000000000000000" pitchFamily="2" charset="0"/>
                <a:cs typeface="Times New Roman" panose="02020603050405020304" pitchFamily="18" charset="0"/>
              </a:rPr>
              <a:t>hai</a:t>
            </a:r>
            <a:r>
              <a:rPr lang="en-US" b="1" dirty="0">
                <a:solidFill>
                  <a:srgbClr val="FF0000"/>
                </a:solidFill>
                <a:latin typeface="iCiel Bambola" panose="02000000000000000000" pitchFamily="2" charset="0"/>
                <a:cs typeface="Times New Roman" panose="02020603050405020304" pitchFamily="18" charset="0"/>
              </a:rPr>
              <a:t> </a:t>
            </a:r>
            <a:r>
              <a:rPr lang="en-US" b="1" dirty="0" err="1">
                <a:solidFill>
                  <a:srgbClr val="FF0000"/>
                </a:solidFill>
                <a:latin typeface="iCiel Bambola" panose="02000000000000000000" pitchFamily="2" charset="0"/>
                <a:cs typeface="Times New Roman" panose="02020603050405020304" pitchFamily="18" charset="0"/>
              </a:rPr>
              <a:t>chị</a:t>
            </a:r>
            <a:r>
              <a:rPr lang="en-US" b="1" dirty="0">
                <a:solidFill>
                  <a:srgbClr val="FF0000"/>
                </a:solidFill>
                <a:latin typeface="iCiel Bambola" panose="02000000000000000000" pitchFamily="2" charset="0"/>
                <a:cs typeface="Times New Roman" panose="02020603050405020304" pitchFamily="18" charset="0"/>
              </a:rPr>
              <a:t> </a:t>
            </a:r>
            <a:r>
              <a:rPr lang="en-US" b="1" dirty="0" err="1">
                <a:solidFill>
                  <a:srgbClr val="FF0000"/>
                </a:solidFill>
                <a:latin typeface="iCiel Bambola" panose="02000000000000000000" pitchFamily="2" charset="0"/>
                <a:cs typeface="Times New Roman" panose="02020603050405020304" pitchFamily="18" charset="0"/>
              </a:rPr>
              <a:t>em</a:t>
            </a:r>
            <a:endParaRPr lang="en-US" b="1" dirty="0">
              <a:solidFill>
                <a:srgbClr val="FF0000"/>
              </a:solidFill>
              <a:latin typeface="iCiel Bambola" panose="02000000000000000000" pitchFamily="2" charset="0"/>
              <a:cs typeface="Times New Roman" panose="02020603050405020304" pitchFamily="18" charset="0"/>
            </a:endParaRPr>
          </a:p>
        </p:txBody>
      </p:sp>
      <p:sp>
        <p:nvSpPr>
          <p:cNvPr id="5" name="Rectangle 4"/>
          <p:cNvSpPr/>
          <p:nvPr/>
        </p:nvSpPr>
        <p:spPr>
          <a:xfrm>
            <a:off x="3048000" y="1075045"/>
            <a:ext cx="6096000" cy="2308324"/>
          </a:xfrm>
          <a:prstGeom prst="rect">
            <a:avLst/>
          </a:prstGeom>
        </p:spPr>
        <p:txBody>
          <a:bodyPr>
            <a:spAutoFit/>
          </a:bodyPr>
          <a:lstStyle/>
          <a:p>
            <a:pPr lvl="0" algn="ctr"/>
            <a:r>
              <a:rPr lang="vi-VN" sz="3600" i="1" dirty="0">
                <a:solidFill>
                  <a:prstClr val="black"/>
                </a:solidFill>
                <a:latin typeface="iCiel Bambola" panose="02000000000000000000" pitchFamily="2" charset="0"/>
              </a:rPr>
              <a:t>Phong lưu rất mực hồng quần,</a:t>
            </a:r>
            <a:br>
              <a:rPr lang="vi-VN" sz="3600" dirty="0">
                <a:solidFill>
                  <a:prstClr val="black"/>
                </a:solidFill>
                <a:latin typeface="iCiel Bambola" panose="02000000000000000000" pitchFamily="2" charset="0"/>
              </a:rPr>
            </a:br>
            <a:r>
              <a:rPr lang="vi-VN" sz="3600" i="1" dirty="0">
                <a:solidFill>
                  <a:prstClr val="black"/>
                </a:solidFill>
                <a:latin typeface="iCiel Bambola" panose="02000000000000000000" pitchFamily="2" charset="0"/>
              </a:rPr>
              <a:t>Xuân xanh xấp xỉ tới tuần cập kê</a:t>
            </a:r>
            <a:br>
              <a:rPr lang="vi-VN" sz="3600" dirty="0">
                <a:solidFill>
                  <a:prstClr val="black"/>
                </a:solidFill>
                <a:latin typeface="iCiel Bambola" panose="02000000000000000000" pitchFamily="2" charset="0"/>
              </a:rPr>
            </a:br>
            <a:r>
              <a:rPr lang="vi-VN" sz="3600" i="1" dirty="0">
                <a:solidFill>
                  <a:prstClr val="black"/>
                </a:solidFill>
                <a:latin typeface="iCiel Bambola" panose="02000000000000000000" pitchFamily="2" charset="0"/>
              </a:rPr>
              <a:t>Êm đềm trướng rủ màn che,</a:t>
            </a:r>
            <a:br>
              <a:rPr lang="vi-VN" sz="3600" dirty="0">
                <a:solidFill>
                  <a:prstClr val="black"/>
                </a:solidFill>
                <a:latin typeface="iCiel Bambola" panose="02000000000000000000" pitchFamily="2" charset="0"/>
              </a:rPr>
            </a:br>
            <a:r>
              <a:rPr lang="vi-VN" sz="3600" i="1" dirty="0">
                <a:solidFill>
                  <a:prstClr val="black"/>
                </a:solidFill>
                <a:latin typeface="iCiel Bambola" panose="02000000000000000000" pitchFamily="2" charset="0"/>
              </a:rPr>
              <a:t>Tường đông ong bướm đi về mặc ai.</a:t>
            </a:r>
            <a:endParaRPr lang="en-US" sz="3600" dirty="0">
              <a:solidFill>
                <a:prstClr val="black"/>
              </a:solidFill>
              <a:latin typeface="iCiel Bambola" panose="02000000000000000000" pitchFamily="2" charset="0"/>
            </a:endParaRP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2344" b="29395" l="47363" r="94727"/>
                    </a14:imgEffect>
                  </a14:imgLayer>
                </a14:imgProps>
              </a:ext>
            </a:extLst>
          </a:blip>
          <a:srcRect l="48841" t="-2681" b="76562"/>
          <a:stretch/>
        </p:blipFill>
        <p:spPr>
          <a:xfrm rot="19592836" flipH="1">
            <a:off x="2346359" y="2228656"/>
            <a:ext cx="1403279" cy="648631"/>
          </a:xfrm>
          <a:prstGeom prst="rect">
            <a:avLst/>
          </a:prstGeom>
        </p:spPr>
      </p:pic>
      <p:sp>
        <p:nvSpPr>
          <p:cNvPr id="6" name="Rounded Rectangle 5"/>
          <p:cNvSpPr/>
          <p:nvPr/>
        </p:nvSpPr>
        <p:spPr>
          <a:xfrm>
            <a:off x="866695" y="3456058"/>
            <a:ext cx="4362609" cy="2946082"/>
          </a:xfrm>
          <a:prstGeom prst="roundRect">
            <a:avLst/>
          </a:prstGeom>
          <a:solidFill>
            <a:schemeClr val="accent2">
              <a:lumMod val="60000"/>
              <a:lumOff val="40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457200" fontAlgn="base">
              <a:spcBef>
                <a:spcPct val="0"/>
              </a:spcBef>
              <a:spcAft>
                <a:spcPct val="0"/>
              </a:spcAft>
            </a:pP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Gia</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cảnh</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Sống</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trong</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gia</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đình</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phong</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lưu</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khuôn</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phép</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nề</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nếp</a:t>
            </a:r>
            <a:endParaRPr lang="en-US" altLang="en-US" sz="4000" dirty="0">
              <a:solidFill>
                <a:prstClr val="black"/>
              </a:solidFill>
              <a:latin typeface="iCiel Bambola" panose="02000000000000000000" pitchFamily="2" charset="0"/>
              <a:cs typeface="Times New Roman" panose="02020603050405020304" pitchFamily="18" charset="0"/>
            </a:endParaRPr>
          </a:p>
        </p:txBody>
      </p:sp>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backgroundRemoval t="2344" b="29395" l="47363" r="94727"/>
                    </a14:imgEffect>
                  </a14:imgLayer>
                </a14:imgProps>
              </a:ext>
            </a:extLst>
          </a:blip>
          <a:srcRect l="48841" t="-2681" b="76562"/>
          <a:stretch/>
        </p:blipFill>
        <p:spPr>
          <a:xfrm rot="12021133" flipH="1" flipV="1">
            <a:off x="8358716" y="2741679"/>
            <a:ext cx="1403279" cy="720059"/>
          </a:xfrm>
          <a:prstGeom prst="rect">
            <a:avLst/>
          </a:prstGeom>
        </p:spPr>
      </p:pic>
      <p:sp>
        <p:nvSpPr>
          <p:cNvPr id="12" name="Rounded Rectangle 11"/>
          <p:cNvSpPr/>
          <p:nvPr/>
        </p:nvSpPr>
        <p:spPr>
          <a:xfrm>
            <a:off x="6537325" y="3515211"/>
            <a:ext cx="4362609" cy="2946082"/>
          </a:xfrm>
          <a:prstGeom prst="roundRect">
            <a:avLst/>
          </a:prstGeom>
          <a:solidFill>
            <a:schemeClr val="accent6">
              <a:lumMod val="75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457200" fontAlgn="base">
              <a:spcBef>
                <a:spcPct val="0"/>
              </a:spcBef>
              <a:spcAft>
                <a:spcPct val="0"/>
              </a:spcAft>
            </a:pPr>
            <a:r>
              <a:rPr lang="en-US" altLang="en-US" sz="5400" dirty="0">
                <a:solidFill>
                  <a:prstClr val="black"/>
                </a:solidFill>
                <a:latin typeface="iCiel Bambola" panose="02000000000000000000" pitchFamily="2" charset="0"/>
                <a:cs typeface="Times New Roman" panose="02020603050405020304" pitchFamily="18" charset="0"/>
              </a:rPr>
              <a:t>-</a:t>
            </a:r>
            <a:r>
              <a:rPr lang="en-US" altLang="en-US" sz="4000" dirty="0" err="1">
                <a:solidFill>
                  <a:prstClr val="black"/>
                </a:solidFill>
                <a:latin typeface="iCiel Bambola" panose="02000000000000000000" pitchFamily="2" charset="0"/>
                <a:cs typeface="Times New Roman" panose="02020603050405020304" pitchFamily="18" charset="0"/>
              </a:rPr>
              <a:t>Cuộc</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sống</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Êm</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đềm</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bình</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lặng</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kín</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đáo</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trong</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sáng</a:t>
            </a:r>
            <a:endParaRPr lang="en-US" altLang="en-US" sz="5400" dirty="0">
              <a:solidFill>
                <a:prstClr val="black"/>
              </a:solidFill>
              <a:latin typeface="iCiel Bambola"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3638617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2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12251069" cy="6846602"/>
          </a:xfrm>
          <a:prstGeom prst="rect">
            <a:avLst/>
          </a:prstGeom>
        </p:spPr>
      </p:pic>
      <p:sp>
        <p:nvSpPr>
          <p:cNvPr id="6" name="TextBox 5"/>
          <p:cNvSpPr txBox="1"/>
          <p:nvPr/>
        </p:nvSpPr>
        <p:spPr>
          <a:xfrm>
            <a:off x="3339118" y="2397792"/>
            <a:ext cx="5059398"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FF00"/>
                </a:solidFill>
                <a:effectLst/>
                <a:uLnTx/>
                <a:uFillTx/>
                <a:latin typeface="iCiel Bambola" panose="02000000000000000000" pitchFamily="2" charset="0"/>
                <a:ea typeface="+mn-ea"/>
                <a:cs typeface="+mn-cs"/>
              </a:rPr>
              <a:t>III. </a:t>
            </a:r>
            <a:r>
              <a:rPr kumimoji="0" lang="en-US" sz="7200" b="1" i="0" u="none" strike="noStrike" kern="1200" cap="none" spc="0" normalizeH="0" baseline="0" noProof="0" dirty="0" err="1">
                <a:ln>
                  <a:noFill/>
                </a:ln>
                <a:solidFill>
                  <a:srgbClr val="FFFF00"/>
                </a:solidFill>
                <a:effectLst/>
                <a:uLnTx/>
                <a:uFillTx/>
                <a:latin typeface="iCiel Bambola" panose="02000000000000000000" pitchFamily="2" charset="0"/>
                <a:ea typeface="+mn-ea"/>
                <a:cs typeface="+mn-cs"/>
              </a:rPr>
              <a:t>Luyện</a:t>
            </a:r>
            <a:r>
              <a:rPr kumimoji="0" lang="en-US" sz="7200" b="1" i="0" u="none" strike="noStrike" kern="1200" cap="none" spc="0" normalizeH="0" noProof="0" dirty="0">
                <a:ln>
                  <a:noFill/>
                </a:ln>
                <a:solidFill>
                  <a:srgbClr val="FFFF00"/>
                </a:solidFill>
                <a:effectLst/>
                <a:uLnTx/>
                <a:uFillTx/>
                <a:latin typeface="iCiel Bambola" panose="02000000000000000000" pitchFamily="2" charset="0"/>
                <a:ea typeface="+mn-ea"/>
                <a:cs typeface="+mn-cs"/>
              </a:rPr>
              <a:t> </a:t>
            </a:r>
            <a:r>
              <a:rPr kumimoji="0" lang="en-US" sz="7200" b="1" i="0" u="none" strike="noStrike" kern="1200" cap="none" spc="0" normalizeH="0" noProof="0" dirty="0" err="1">
                <a:ln>
                  <a:noFill/>
                </a:ln>
                <a:solidFill>
                  <a:srgbClr val="FFFF00"/>
                </a:solidFill>
                <a:effectLst/>
                <a:uLnTx/>
                <a:uFillTx/>
                <a:latin typeface="iCiel Bambola" panose="02000000000000000000" pitchFamily="2" charset="0"/>
                <a:ea typeface="+mn-ea"/>
                <a:cs typeface="+mn-cs"/>
              </a:rPr>
              <a:t>đề</a:t>
            </a:r>
            <a:endParaRPr kumimoji="0" lang="en-US" sz="7200" b="1" i="0" u="none" strike="noStrike" kern="1200" cap="none" spc="0" normalizeH="0" baseline="0" noProof="0" dirty="0">
              <a:ln>
                <a:noFill/>
              </a:ln>
              <a:solidFill>
                <a:srgbClr val="FFFF00"/>
              </a:solidFill>
              <a:effectLst/>
              <a:uLnTx/>
              <a:uFillTx/>
              <a:latin typeface="iCiel Bambola" panose="02000000000000000000" pitchFamily="2" charset="0"/>
              <a:ea typeface="+mn-ea"/>
              <a:cs typeface="+mn-cs"/>
            </a:endParaRPr>
          </a:p>
        </p:txBody>
      </p:sp>
    </p:spTree>
    <p:extLst>
      <p:ext uri="{BB962C8B-B14F-4D97-AF65-F5344CB8AC3E}">
        <p14:creationId xmlns:p14="http://schemas.microsoft.com/office/powerpoint/2010/main" val="20830036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ình ảnh Cành đèn Lồng đỏ Đèn, đỏ, Treo, Lồng miễn phí tải tập tin PNG  PSDComment và Vecto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9667" y1="74167" x2="49417" y2="81083"/>
                      </a14:backgroundRemoval>
                    </a14:imgEffect>
                  </a14:imgLayer>
                </a14:imgProps>
              </a:ext>
              <a:ext uri="{28A0092B-C50C-407E-A947-70E740481C1C}">
                <a14:useLocalDpi xmlns:a14="http://schemas.microsoft.com/office/drawing/2010/main" val="0"/>
              </a:ext>
            </a:extLst>
          </a:blip>
          <a:srcRect/>
          <a:stretch>
            <a:fillRect/>
          </a:stretch>
        </p:blipFill>
        <p:spPr bwMode="auto">
          <a:xfrm>
            <a:off x="8537575" y="-594360"/>
            <a:ext cx="4450080" cy="445008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ọa sĩ 9X gây sốt về bộ tranh minh họa Truyện Kiều"/>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19088" y1="38224" x2="14422" y2="72750"/>
                        <a14:foregroundMark x1="21315" y1="40814" x2="21845" y2="51541"/>
                        <a14:foregroundMark x1="29480" y1="40444" x2="32025" y2="54254"/>
                        <a14:backgroundMark x1="35419" y1="45376" x2="57688" y2="82121"/>
                        <a14:backgroundMark x1="42206" y1="78175" x2="57158" y2="87546"/>
                      </a14:backgroundRemoval>
                    </a14:imgEffect>
                  </a14:imgLayer>
                </a14:imgProps>
              </a:ext>
              <a:ext uri="{28A0092B-C50C-407E-A947-70E740481C1C}">
                <a14:useLocalDpi xmlns:a14="http://schemas.microsoft.com/office/drawing/2010/main" val="0"/>
              </a:ext>
            </a:extLst>
          </a:blip>
          <a:srcRect l="7324" t="34135" r="56196"/>
          <a:stretch/>
        </p:blipFill>
        <p:spPr bwMode="auto">
          <a:xfrm>
            <a:off x="0" y="2225039"/>
            <a:ext cx="3276601" cy="50879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12520" y="0"/>
            <a:ext cx="8900160" cy="2751522"/>
          </a:xfrm>
          <a:prstGeom prst="rect">
            <a:avLst/>
          </a:prstGeom>
        </p:spPr>
        <p:txBody>
          <a:bodyPr wrap="square">
            <a:spAutoFit/>
          </a:bodyPr>
          <a:lstStyle/>
          <a:p>
            <a:pPr>
              <a:lnSpc>
                <a:spcPct val="120000"/>
              </a:lnSpc>
              <a:spcAft>
                <a:spcPts val="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khắc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họa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bức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Thúy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Kiều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Du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20000"/>
              </a:lnSpc>
              <a:spcAft>
                <a:spcPts val="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Làn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thuỷ</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nét</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xuân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sơn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0000"/>
              </a:lnSpc>
              <a:spcAft>
                <a:spcPts val="0"/>
              </a:spcAft>
            </a:pP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ghen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thua</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thắm</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liễu</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hờn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kém</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xanh</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0000"/>
              </a:lnSpc>
              <a:spcAft>
                <a:spcPts val="0"/>
              </a:spcAft>
            </a:pP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nghiêng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nghiêng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thành</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0000"/>
              </a:lnSpc>
              <a:spcAft>
                <a:spcPts val="0"/>
              </a:spcAft>
            </a:pP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đành</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đòi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tài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đành</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họa</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r">
              <a:lnSpc>
                <a:spcPct val="120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Kiều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Du)</a:t>
            </a:r>
          </a:p>
        </p:txBody>
      </p:sp>
      <p:sp>
        <p:nvSpPr>
          <p:cNvPr id="7" name="Rectangle 6"/>
          <p:cNvSpPr/>
          <p:nvPr/>
        </p:nvSpPr>
        <p:spPr>
          <a:xfrm>
            <a:off x="2910840" y="2728449"/>
            <a:ext cx="9174480" cy="4081117"/>
          </a:xfrm>
          <a:prstGeom prst="rect">
            <a:avLst/>
          </a:prstGeom>
        </p:spPr>
        <p:txBody>
          <a:bodyPr wrap="square">
            <a:spAutoFit/>
          </a:bodyPr>
          <a:lstStyle/>
          <a:p>
            <a:pPr algn="just">
              <a:lnSpc>
                <a:spcPct val="120000"/>
              </a:lnSpc>
              <a:spcAft>
                <a:spcPts val="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hờn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thứ</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chép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nhầm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buồn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chép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nhầm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hường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3: Qua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Chị</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Thúy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Kiều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phép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lập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14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Thúy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Kiều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979563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ình ảnh Tòa Nhà Cổ Tòa Nhà Cổ Tòa Nhà Kiến trúc Nhà Cổ, 3d, Cartoon, Chiều  miễn phí tải tập tin PNG PSDComment và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5833" l="0" r="90000"/>
                    </a14:imgEffect>
                  </a14:imgLayer>
                </a14:imgProps>
              </a:ext>
              <a:ext uri="{28A0092B-C50C-407E-A947-70E740481C1C}">
                <a14:useLocalDpi xmlns:a14="http://schemas.microsoft.com/office/drawing/2010/main" val="0"/>
              </a:ext>
            </a:extLst>
          </a:blip>
          <a:srcRect/>
          <a:stretch>
            <a:fillRect/>
          </a:stretch>
        </p:blipFill>
        <p:spPr bwMode="auto">
          <a:xfrm>
            <a:off x="0" y="-1485382"/>
            <a:ext cx="8583295" cy="858329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910840" y="213360"/>
            <a:ext cx="8884920" cy="1126462"/>
          </a:xfrm>
          <a:prstGeom prst="rect">
            <a:avLst/>
          </a:prstGeom>
        </p:spPr>
        <p:txBody>
          <a:bodyPr wrap="square">
            <a:spAutoFit/>
          </a:bodyPr>
          <a:lstStyle/>
          <a:p>
            <a:pPr algn="just">
              <a:lnSpc>
                <a:spcPct val="120000"/>
              </a:lnSpc>
              <a:spcAft>
                <a:spcPts val="0"/>
              </a:spcAft>
            </a:pP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5184775" y="1594559"/>
            <a:ext cx="6797040" cy="2624308"/>
          </a:xfrm>
          <a:prstGeom prst="rect">
            <a:avLst/>
          </a:prstGeom>
        </p:spPr>
        <p:txBody>
          <a:bodyPr wrap="square">
            <a:spAutoFit/>
          </a:bodyPr>
          <a:lstStyle/>
          <a:p>
            <a:pPr algn="just">
              <a:lnSpc>
                <a:spcPct val="120000"/>
              </a:lnSpc>
              <a:spcAft>
                <a:spcPts val="800"/>
              </a:spcAft>
            </a:pPr>
            <a:r>
              <a:rPr lang="en-US" sz="2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Nghiêng</a:t>
            </a:r>
            <a:r>
              <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nghiêng</a:t>
            </a:r>
            <a:r>
              <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thành</a:t>
            </a:r>
            <a:endPar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gái</a:t>
            </a:r>
            <a:r>
              <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vời</a:t>
            </a:r>
            <a:r>
              <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ta say </a:t>
            </a:r>
            <a:r>
              <a:rPr lang="en-US" sz="2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mê</a:t>
            </a:r>
            <a:r>
              <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nỗi</a:t>
            </a:r>
            <a:r>
              <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mất</a:t>
            </a:r>
            <a:r>
              <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mất</a:t>
            </a:r>
            <a:r>
              <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98174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5280" y="213461"/>
            <a:ext cx="11506200" cy="1643527"/>
          </a:xfrm>
          <a:prstGeom prst="rect">
            <a:avLst/>
          </a:prstGeom>
          <a:solidFill>
            <a:schemeClr val="accent4">
              <a:lumMod val="20000"/>
              <a:lumOff val="80000"/>
            </a:schemeClr>
          </a:solidFill>
        </p:spPr>
        <p:txBody>
          <a:bodyPr wrap="square">
            <a:spAutoFit/>
          </a:bodyPr>
          <a:lstStyle/>
          <a:p>
            <a:pPr algn="just">
              <a:lnSpc>
                <a:spcPct val="120000"/>
              </a:lnSpc>
              <a:spcAft>
                <a:spcPts val="0"/>
              </a:spcAft>
            </a:pPr>
            <a:r>
              <a:rPr lang="en-US" sz="28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hờn</a:t>
            </a:r>
            <a:r>
              <a:rPr lang="en-US" sz="28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thứ</a:t>
            </a:r>
            <a:r>
              <a:rPr lang="en-US" sz="28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28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28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chép</a:t>
            </a:r>
            <a:r>
              <a:rPr lang="en-US" sz="28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nhầm</a:t>
            </a:r>
            <a:r>
              <a:rPr lang="en-US" sz="28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buồn</a:t>
            </a:r>
            <a:r>
              <a:rPr lang="en-US" sz="28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chép</a:t>
            </a:r>
            <a:r>
              <a:rPr lang="en-US" sz="28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nhầm</a:t>
            </a:r>
            <a:r>
              <a:rPr lang="en-US" sz="28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hường</a:t>
            </a:r>
            <a:r>
              <a:rPr lang="en-US" sz="28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8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8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8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b="1"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35280" y="2222431"/>
            <a:ext cx="11506200" cy="3843103"/>
          </a:xfrm>
          <a:prstGeom prst="rect">
            <a:avLst/>
          </a:prstGeom>
          <a:solidFill>
            <a:schemeClr val="accent6">
              <a:lumMod val="20000"/>
              <a:lumOff val="80000"/>
            </a:schemeClr>
          </a:solidFill>
        </p:spPr>
        <p:txBody>
          <a:bodyPr wrap="square">
            <a:spAutoFit/>
          </a:bodyPr>
          <a:lstStyle/>
          <a:p>
            <a:pPr algn="just">
              <a:lnSpc>
                <a:spcPct val="120000"/>
              </a:lnSpc>
              <a:spcAft>
                <a:spcPts val="800"/>
              </a:spcAft>
            </a:pP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biệt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buồn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hờn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hờn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đố</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kị</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ghen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ghét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Kiều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ngầm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báo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phận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Kiều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trắc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trở</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éo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le,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đau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khổ</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chép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nhầm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dự</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báo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phận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555131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9069" y="0"/>
            <a:ext cx="12251069" cy="6846602"/>
          </a:xfrm>
          <a:prstGeom prst="rect">
            <a:avLst/>
          </a:prstGeom>
        </p:spPr>
      </p:pic>
      <p:sp>
        <p:nvSpPr>
          <p:cNvPr id="6" name="TextBox 5"/>
          <p:cNvSpPr txBox="1"/>
          <p:nvPr/>
        </p:nvSpPr>
        <p:spPr>
          <a:xfrm>
            <a:off x="382558" y="325152"/>
            <a:ext cx="7195560" cy="1200329"/>
          </a:xfrm>
          <a:prstGeom prst="rect">
            <a:avLst/>
          </a:prstGeom>
          <a:noFill/>
        </p:spPr>
        <p:txBody>
          <a:bodyPr wrap="none" rtlCol="0">
            <a:spAutoFit/>
          </a:bodyPr>
          <a:lstStyle/>
          <a:p>
            <a:r>
              <a:rPr lang="en-US" sz="7200" b="1" dirty="0">
                <a:solidFill>
                  <a:srgbClr val="FFFF00"/>
                </a:solidFill>
                <a:latin typeface="Times New Roman" panose="02020603050405020304" pitchFamily="18" charset="0"/>
                <a:cs typeface="Times New Roman" panose="02020603050405020304" pitchFamily="18" charset="0"/>
              </a:rPr>
              <a:t>I. </a:t>
            </a:r>
            <a:r>
              <a:rPr lang="en-US" sz="7200" b="1" dirty="0" err="1">
                <a:solidFill>
                  <a:srgbClr val="FFFF00"/>
                </a:solidFill>
                <a:latin typeface="Times New Roman" panose="02020603050405020304" pitchFamily="18" charset="0"/>
                <a:cs typeface="Times New Roman" panose="02020603050405020304" pitchFamily="18" charset="0"/>
              </a:rPr>
              <a:t>Tìm</a:t>
            </a:r>
            <a:r>
              <a:rPr lang="en-US" sz="7200" b="1" dirty="0">
                <a:solidFill>
                  <a:srgbClr val="FFFF00"/>
                </a:solidFill>
                <a:latin typeface="Times New Roman" panose="02020603050405020304" pitchFamily="18" charset="0"/>
                <a:cs typeface="Times New Roman" panose="02020603050405020304" pitchFamily="18" charset="0"/>
              </a:rPr>
              <a:t> </a:t>
            </a:r>
            <a:r>
              <a:rPr lang="en-US" sz="7200" b="1" dirty="0" err="1">
                <a:solidFill>
                  <a:srgbClr val="FFFF00"/>
                </a:solidFill>
                <a:latin typeface="Times New Roman" panose="02020603050405020304" pitchFamily="18" charset="0"/>
                <a:cs typeface="Times New Roman" panose="02020603050405020304" pitchFamily="18" charset="0"/>
              </a:rPr>
              <a:t>hiểu</a:t>
            </a:r>
            <a:r>
              <a:rPr lang="en-US" sz="7200" b="1" dirty="0">
                <a:solidFill>
                  <a:srgbClr val="FFFF00"/>
                </a:solidFill>
                <a:latin typeface="Times New Roman" panose="02020603050405020304" pitchFamily="18" charset="0"/>
                <a:cs typeface="Times New Roman" panose="02020603050405020304" pitchFamily="18" charset="0"/>
              </a:rPr>
              <a:t> </a:t>
            </a:r>
            <a:r>
              <a:rPr lang="en-US" sz="7200" b="1" dirty="0" err="1">
                <a:solidFill>
                  <a:srgbClr val="FFFF00"/>
                </a:solidFill>
                <a:latin typeface="Times New Roman" panose="02020603050405020304" pitchFamily="18" charset="0"/>
                <a:cs typeface="Times New Roman" panose="02020603050405020304" pitchFamily="18" charset="0"/>
              </a:rPr>
              <a:t>chung</a:t>
            </a:r>
            <a:endParaRPr lang="en-US" sz="7200" b="1" dirty="0">
              <a:solidFill>
                <a:srgbClr val="FFFF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509879" y="1305563"/>
            <a:ext cx="4738926" cy="830997"/>
          </a:xfrm>
          <a:prstGeom prst="rect">
            <a:avLst/>
          </a:prstGeom>
          <a:noFill/>
        </p:spPr>
        <p:txBody>
          <a:bodyPr wrap="none" rtlCol="0">
            <a:spAutoFit/>
          </a:bodyPr>
          <a:lstStyle/>
          <a:p>
            <a:r>
              <a:rPr lang="en-US" sz="4800" dirty="0">
                <a:solidFill>
                  <a:srgbClr val="FFC000"/>
                </a:solidFill>
                <a:latin typeface="Times New Roman" panose="02020603050405020304" pitchFamily="18" charset="0"/>
                <a:cs typeface="Times New Roman" panose="02020603050405020304" pitchFamily="18" charset="0"/>
              </a:rPr>
              <a:t>1. </a:t>
            </a:r>
            <a:r>
              <a:rPr lang="en-US" sz="4800" dirty="0" err="1">
                <a:solidFill>
                  <a:srgbClr val="FFC000"/>
                </a:solidFill>
                <a:latin typeface="Times New Roman" panose="02020603050405020304" pitchFamily="18" charset="0"/>
                <a:cs typeface="Times New Roman" panose="02020603050405020304" pitchFamily="18" charset="0"/>
              </a:rPr>
              <a:t>Vị</a:t>
            </a:r>
            <a:r>
              <a:rPr lang="en-US" sz="4800" dirty="0">
                <a:solidFill>
                  <a:srgbClr val="FFC000"/>
                </a:solidFill>
                <a:latin typeface="Times New Roman" panose="02020603050405020304" pitchFamily="18" charset="0"/>
                <a:cs typeface="Times New Roman" panose="02020603050405020304" pitchFamily="18" charset="0"/>
              </a:rPr>
              <a:t> </a:t>
            </a:r>
            <a:r>
              <a:rPr lang="en-US" sz="4800" dirty="0" err="1">
                <a:solidFill>
                  <a:srgbClr val="FFC000"/>
                </a:solidFill>
                <a:latin typeface="Times New Roman" panose="02020603050405020304" pitchFamily="18" charset="0"/>
                <a:cs typeface="Times New Roman" panose="02020603050405020304" pitchFamily="18" charset="0"/>
              </a:rPr>
              <a:t>trí</a:t>
            </a:r>
            <a:r>
              <a:rPr lang="en-US" sz="4800" dirty="0">
                <a:solidFill>
                  <a:srgbClr val="FFC000"/>
                </a:solidFill>
                <a:latin typeface="Times New Roman" panose="02020603050405020304" pitchFamily="18" charset="0"/>
                <a:cs typeface="Times New Roman" panose="02020603050405020304" pitchFamily="18" charset="0"/>
              </a:rPr>
              <a:t> </a:t>
            </a:r>
            <a:r>
              <a:rPr lang="en-US" sz="4800" dirty="0" err="1">
                <a:solidFill>
                  <a:srgbClr val="FFC000"/>
                </a:solidFill>
                <a:latin typeface="Times New Roman" panose="02020603050405020304" pitchFamily="18" charset="0"/>
                <a:cs typeface="Times New Roman" panose="02020603050405020304" pitchFamily="18" charset="0"/>
              </a:rPr>
              <a:t>đoạn</a:t>
            </a:r>
            <a:r>
              <a:rPr lang="en-US" sz="4800" dirty="0">
                <a:solidFill>
                  <a:srgbClr val="FFC000"/>
                </a:solidFill>
                <a:latin typeface="Times New Roman" panose="02020603050405020304" pitchFamily="18" charset="0"/>
                <a:cs typeface="Times New Roman" panose="02020603050405020304" pitchFamily="18" charset="0"/>
              </a:rPr>
              <a:t> </a:t>
            </a:r>
            <a:r>
              <a:rPr lang="en-US" sz="4800" dirty="0" err="1">
                <a:solidFill>
                  <a:srgbClr val="FFC000"/>
                </a:solidFill>
                <a:latin typeface="Times New Roman" panose="02020603050405020304" pitchFamily="18" charset="0"/>
                <a:cs typeface="Times New Roman" panose="02020603050405020304" pitchFamily="18" charset="0"/>
              </a:rPr>
              <a:t>trích</a:t>
            </a:r>
            <a:endParaRPr lang="en-US" sz="4800" dirty="0">
              <a:solidFill>
                <a:srgbClr val="FFC000"/>
              </a:solidFill>
              <a:latin typeface="Times New Roman" panose="02020603050405020304" pitchFamily="18" charset="0"/>
              <a:cs typeface="Times New Roman" panose="02020603050405020304" pitchFamily="18" charset="0"/>
            </a:endParaRPr>
          </a:p>
        </p:txBody>
      </p:sp>
      <p:pic>
        <p:nvPicPr>
          <p:cNvPr id="2050" name="Picture 2" descr="Simple Musical Instrumentsรูป png, เวกเตอร์, PSD,  และไอคอนสำหรับการดาวน์โหลดฟรี |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09879" y="2136560"/>
            <a:ext cx="1279686" cy="127968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574750" y="2360904"/>
            <a:ext cx="5933034" cy="707886"/>
          </a:xfrm>
          <a:prstGeom prst="rect">
            <a:avLst/>
          </a:prstGeom>
          <a:noFill/>
        </p:spPr>
        <p:txBody>
          <a:bodyPr wrap="none" rtlCol="0">
            <a:spAutoFit/>
          </a:bodyPr>
          <a:lstStyle/>
          <a:p>
            <a:r>
              <a:rPr lang="en-US" sz="4000" dirty="0" err="1">
                <a:solidFill>
                  <a:schemeClr val="bg1"/>
                </a:solidFill>
                <a:latin typeface="Times New Roman" panose="02020603050405020304" pitchFamily="18" charset="0"/>
                <a:cs typeface="Times New Roman" panose="02020603050405020304" pitchFamily="18" charset="0"/>
              </a:rPr>
              <a:t>Phần</a:t>
            </a:r>
            <a:r>
              <a:rPr lang="en-US" sz="4000" dirty="0">
                <a:solidFill>
                  <a:schemeClr val="bg1"/>
                </a:solidFill>
                <a:latin typeface="Times New Roman" panose="02020603050405020304" pitchFamily="18" charset="0"/>
                <a:cs typeface="Times New Roman" panose="02020603050405020304" pitchFamily="18" charset="0"/>
              </a:rPr>
              <a:t> 1: </a:t>
            </a:r>
            <a:r>
              <a:rPr lang="en-US" sz="4000" dirty="0" err="1">
                <a:solidFill>
                  <a:schemeClr val="bg1"/>
                </a:solidFill>
                <a:latin typeface="Times New Roman" panose="02020603050405020304" pitchFamily="18" charset="0"/>
                <a:cs typeface="Times New Roman" panose="02020603050405020304" pitchFamily="18" charset="0"/>
              </a:rPr>
              <a:t>Gặp</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gỡ</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và</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đính</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ước</a:t>
            </a:r>
            <a:endParaRPr lang="en-US" sz="4000" dirty="0">
              <a:solidFill>
                <a:schemeClr val="bg1"/>
              </a:solidFill>
              <a:latin typeface="Times New Roman" panose="02020603050405020304" pitchFamily="18" charset="0"/>
              <a:cs typeface="Times New Roman" panose="02020603050405020304" pitchFamily="18" charset="0"/>
            </a:endParaRPr>
          </a:p>
        </p:txBody>
      </p:sp>
      <p:sp>
        <p:nvSpPr>
          <p:cNvPr id="9" name="Down Arrow 8"/>
          <p:cNvSpPr/>
          <p:nvPr/>
        </p:nvSpPr>
        <p:spPr>
          <a:xfrm>
            <a:off x="3814913" y="3091940"/>
            <a:ext cx="544010" cy="333951"/>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TextBox 13"/>
          <p:cNvSpPr txBox="1"/>
          <p:nvPr/>
        </p:nvSpPr>
        <p:spPr>
          <a:xfrm>
            <a:off x="1959277" y="3504547"/>
            <a:ext cx="4605748" cy="707886"/>
          </a:xfrm>
          <a:prstGeom prst="rect">
            <a:avLst/>
          </a:prstGeom>
          <a:noFill/>
        </p:spPr>
        <p:txBody>
          <a:bodyPr wrap="none" rtlCol="0">
            <a:spAutoFit/>
          </a:bodyPr>
          <a:lstStyle/>
          <a:p>
            <a:r>
              <a:rPr lang="en-US" sz="4000" dirty="0" err="1">
                <a:solidFill>
                  <a:schemeClr val="bg1"/>
                </a:solidFill>
                <a:latin typeface="Times New Roman" panose="02020603050405020304" pitchFamily="18" charset="0"/>
                <a:cs typeface="Times New Roman" panose="02020603050405020304" pitchFamily="18" charset="0"/>
              </a:rPr>
              <a:t>Từ</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câu</a:t>
            </a:r>
            <a:r>
              <a:rPr lang="en-US" sz="4000" dirty="0">
                <a:solidFill>
                  <a:schemeClr val="bg1"/>
                </a:solidFill>
                <a:latin typeface="Times New Roman" panose="02020603050405020304" pitchFamily="18" charset="0"/>
                <a:cs typeface="Times New Roman" panose="02020603050405020304" pitchFamily="18" charset="0"/>
              </a:rPr>
              <a:t> 15 </a:t>
            </a:r>
            <a:r>
              <a:rPr lang="en-US" sz="4000" dirty="0" err="1">
                <a:solidFill>
                  <a:schemeClr val="bg1"/>
                </a:solidFill>
                <a:latin typeface="Times New Roman" panose="02020603050405020304" pitchFamily="18" charset="0"/>
                <a:cs typeface="Times New Roman" panose="02020603050405020304" pitchFamily="18" charset="0"/>
              </a:rPr>
              <a:t>đến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câu</a:t>
            </a:r>
            <a:r>
              <a:rPr lang="en-US" sz="4000" dirty="0">
                <a:solidFill>
                  <a:schemeClr val="bg1"/>
                </a:solidFill>
                <a:latin typeface="Times New Roman" panose="02020603050405020304" pitchFamily="18" charset="0"/>
                <a:cs typeface="Times New Roman" panose="02020603050405020304" pitchFamily="18" charset="0"/>
              </a:rPr>
              <a:t> 38</a:t>
            </a:r>
          </a:p>
        </p:txBody>
      </p:sp>
    </p:spTree>
    <p:extLst>
      <p:ext uri="{BB962C8B-B14F-4D97-AF65-F5344CB8AC3E}">
        <p14:creationId xmlns:p14="http://schemas.microsoft.com/office/powerpoint/2010/main" val="36679047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wipe(down)">
                                      <p:cBhvr>
                                        <p:cTn id="17" dur="500"/>
                                        <p:tgtEl>
                                          <p:spTgt spid="2050"/>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9" grpId="0" animBg="1"/>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卡通可愛卡通漫畫可愛人物, 卡通插畫, 可愛人物, 可愛素材，PSD格式圖案和PNG圖片免費下載"/>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89941" l="9961" r="89941"/>
                    </a14:imgEffect>
                  </a14:imgLayer>
                </a14:imgProps>
              </a:ext>
              <a:ext uri="{28A0092B-C50C-407E-A947-70E740481C1C}">
                <a14:useLocalDpi xmlns:a14="http://schemas.microsoft.com/office/drawing/2010/main" val="0"/>
              </a:ext>
            </a:extLst>
          </a:blip>
          <a:srcRect/>
          <a:stretch>
            <a:fillRect/>
          </a:stretch>
        </p:blipFill>
        <p:spPr bwMode="auto">
          <a:xfrm>
            <a:off x="7560968" y="1198209"/>
            <a:ext cx="6147403" cy="614740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67640" y="290209"/>
            <a:ext cx="11536680" cy="1174039"/>
          </a:xfrm>
          <a:prstGeom prst="rect">
            <a:avLst/>
          </a:prstGeom>
        </p:spPr>
        <p:txBody>
          <a:bodyPr wrap="square">
            <a:spAutoFit/>
          </a:bodyPr>
          <a:lstStyle/>
          <a:p>
            <a:pPr algn="just">
              <a:lnSpc>
                <a:spcPct val="120000"/>
              </a:lnSpc>
              <a:spcAft>
                <a:spcPts val="0"/>
              </a:spcAft>
            </a:pP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3: Qua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Chị</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Thúy</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Kiều</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phép</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lập</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14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Thúy</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Kiều</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ít</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thán</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74320" y="1605225"/>
            <a:ext cx="9662160" cy="4665893"/>
          </a:xfrm>
          <a:prstGeom prst="rect">
            <a:avLst/>
          </a:prstGeom>
        </p:spPr>
        <p:txBody>
          <a:bodyPr wrap="square">
            <a:spAutoFit/>
          </a:bodyPr>
          <a:lstStyle/>
          <a:p>
            <a:pPr algn="just">
              <a:lnSpc>
                <a:spcPct val="120000"/>
              </a:lnSpc>
              <a:spcAft>
                <a:spcPts val="800"/>
              </a:spcAf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tả</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vẻ</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Kiều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bút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lệ</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thuỷ</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xuân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sơn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núi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xuân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liễu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Nét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vẽ</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ấn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chung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vẻ</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giai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Vẻ</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ấy</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tả</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đôi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mắt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Kiều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bởi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đôi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mắt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anh</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hồn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tuệ</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đôi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mắt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sức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rung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lòng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lệ</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làn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thuỷ</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Làn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gợn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sóng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thật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vẻ</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đôi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mắt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long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lanh</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linh</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lệ</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nét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xuân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sơn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nét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núi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xuân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đôi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lông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mày</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thanh</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tú</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gương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mặt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trung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Hoa</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ghen</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thua</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thắm</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liễu</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hờn</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kém</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xanh</a:t>
            </a:r>
            <a:r>
              <a:rPr lang="en-US" sz="2200" dirty="0">
                <a:effectLst/>
                <a:latin typeface="Times New Roman" panose="02020603050405020304" pitchFamily="18" charset="0"/>
                <a:ea typeface="Calibri" panose="020F0502020204030204" pitchFamily="34" charset="0"/>
              </a:rPr>
              <a:t>” : </a:t>
            </a:r>
            <a:r>
              <a:rPr lang="en-US" sz="2200" dirty="0" err="1">
                <a:effectLst/>
                <a:latin typeface="Times New Roman" panose="02020603050405020304" pitchFamily="18" charset="0"/>
                <a:ea typeface="Calibri" panose="020F0502020204030204" pitchFamily="34" charset="0"/>
              </a:rPr>
              <a:t>vẻ</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đẹp</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quá</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hoàn</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mĩ</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và</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sắc</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sảo</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của</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Kiều</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có</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sức</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quyến</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rũ</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lạ</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lùng</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khiến</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thiên</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nhiên</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không</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thể</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dễ</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dàng</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chịu</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thua</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chịu</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nhường</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mà</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phải</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nảy</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sinh</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lòng</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đố</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kỵ</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ghen</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ghét</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báo</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hiệu</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lành</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ít</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dữ</a:t>
            </a:r>
            <a:r>
              <a:rPr lang="en-US" sz="2200" dirty="0">
                <a:effectLst/>
                <a:latin typeface="Times New Roman" panose="02020603050405020304" pitchFamily="18" charset="0"/>
                <a:ea typeface="Calibri" panose="020F0502020204030204" pitchFamily="34" charset="0"/>
              </a:rPr>
              <a:t> </a:t>
            </a:r>
            <a:r>
              <a:rPr lang="en-US" sz="2200" dirty="0" err="1">
                <a:effectLst/>
                <a:latin typeface="Times New Roman" panose="02020603050405020304" pitchFamily="18" charset="0"/>
                <a:ea typeface="Calibri" panose="020F0502020204030204" pitchFamily="34" charset="0"/>
              </a:rPr>
              <a:t>nhiều</a:t>
            </a:r>
            <a:r>
              <a:rPr lang="en-US" sz="2200" dirty="0">
                <a:effectLst/>
                <a:latin typeface="Times New Roman" panose="02020603050405020304" pitchFamily="18" charset="0"/>
                <a:ea typeface="Calibri" panose="020F0502020204030204" pitchFamily="34" charset="0"/>
              </a:rPr>
              <a:t>. </a:t>
            </a:r>
            <a:endParaRPr lang="en-US" sz="2200" dirty="0"/>
          </a:p>
        </p:txBody>
      </p:sp>
    </p:spTree>
    <p:extLst>
      <p:ext uri="{BB962C8B-B14F-4D97-AF65-F5344CB8AC3E}">
        <p14:creationId xmlns:p14="http://schemas.microsoft.com/office/powerpoint/2010/main" val="33778927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hế Lan Viên by vhx.namhai on emaze"/>
          <p:cNvPicPr>
            <a:picLocks noChangeAspect="1" noChangeArrowheads="1"/>
          </p:cNvPicPr>
          <p:nvPr/>
        </p:nvPicPr>
        <p:blipFill rotWithShape="1">
          <a:blip r:embed="rId2">
            <a:extLst>
              <a:ext uri="{28A0092B-C50C-407E-A947-70E740481C1C}">
                <a14:useLocalDpi xmlns:a14="http://schemas.microsoft.com/office/drawing/2010/main" val="0"/>
              </a:ext>
            </a:extLst>
          </a:blip>
          <a:srcRect r="3125"/>
          <a:stretch/>
        </p:blipFill>
        <p:spPr bwMode="auto">
          <a:xfrm>
            <a:off x="-91440" y="-1"/>
            <a:ext cx="12283440" cy="677130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518160" y="0"/>
            <a:ext cx="11392486" cy="6591508"/>
          </a:xfrm>
          <a:prstGeom prst="rect">
            <a:avLst/>
          </a:prstGeom>
          <a:noFill/>
          <a:ln>
            <a:noFill/>
          </a:ln>
          <a:effectLst/>
        </p:spPr>
        <p:txBody>
          <a:bodyPr vert="horz" wrap="square" lIns="0" tIns="6348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Cho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đoạn</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thơ</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sau</a:t>
            </a:r>
            <a:endPar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Đầu</a:t>
            </a:r>
            <a:r>
              <a:rPr kumimoji="0" lang="en-US" altLang="en-US" sz="2800" b="0" i="1"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lòng</a:t>
            </a:r>
            <a:r>
              <a:rPr kumimoji="0" lang="en-US" altLang="en-US" sz="2800" b="0" i="1"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hai</a:t>
            </a:r>
            <a:r>
              <a:rPr kumimoji="0" lang="en-US" altLang="en-US" sz="2800" b="0" i="1"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ả </a:t>
            </a:r>
            <a:r>
              <a:rPr kumimoji="0" lang="en-US" altLang="en-US" sz="2800" b="0" i="1"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tố</a:t>
            </a:r>
            <a:r>
              <a:rPr kumimoji="0" lang="en-US" altLang="en-US" sz="2800" b="0" i="1"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nga</a:t>
            </a:r>
            <a:endPar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Thúy</a:t>
            </a:r>
            <a:r>
              <a:rPr kumimoji="0" lang="en-US" altLang="en-US" sz="2800" b="0" i="1"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Kiều</a:t>
            </a:r>
            <a:r>
              <a:rPr kumimoji="0" lang="en-US" altLang="en-US" sz="2800" b="0" i="1"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là</a:t>
            </a:r>
            <a:r>
              <a:rPr kumimoji="0" lang="en-US" altLang="en-US" sz="2800" b="0" i="1"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chị</a:t>
            </a:r>
            <a:r>
              <a:rPr kumimoji="0" lang="en-US" altLang="en-US" sz="2800" b="0" i="1"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em</a:t>
            </a:r>
            <a:r>
              <a:rPr kumimoji="0" lang="en-US" altLang="en-US" sz="2800" b="0" i="1"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là</a:t>
            </a:r>
            <a:r>
              <a:rPr kumimoji="0" lang="en-US" altLang="en-US" sz="2800" b="0" i="1"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Thúy</a:t>
            </a:r>
            <a:r>
              <a:rPr kumimoji="0" lang="en-US" altLang="en-US" sz="2800" b="0" i="1"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Vân</a:t>
            </a:r>
            <a:endPar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Mai </a:t>
            </a:r>
            <a:r>
              <a:rPr kumimoji="0" lang="en-US" altLang="en-US" sz="2800" b="0" i="1"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cốt</a:t>
            </a:r>
            <a:r>
              <a:rPr kumimoji="0" lang="en-US" altLang="en-US" sz="2800" b="0" i="1"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cách</a:t>
            </a:r>
            <a:r>
              <a:rPr kumimoji="0" lang="en-US" altLang="en-US" sz="2800" b="0" i="1"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tuyết</a:t>
            </a:r>
            <a:r>
              <a:rPr kumimoji="0" lang="en-US" altLang="en-US" sz="2800" b="0" i="1"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tinh</a:t>
            </a:r>
            <a:r>
              <a:rPr kumimoji="0" lang="en-US" altLang="en-US" sz="2800" b="0" i="1"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thần</a:t>
            </a:r>
            <a:endPar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Mỗi</a:t>
            </a:r>
            <a:r>
              <a:rPr kumimoji="0" lang="en-US" altLang="en-US" sz="2800" b="0" i="1"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người</a:t>
            </a:r>
            <a:r>
              <a:rPr kumimoji="0" lang="en-US" altLang="en-US" sz="2800" b="0" i="1"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một</a:t>
            </a:r>
            <a:r>
              <a:rPr kumimoji="0" lang="en-US" altLang="en-US" sz="2800" b="0" i="1"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vẻ</a:t>
            </a:r>
            <a:r>
              <a:rPr kumimoji="0" lang="en-US" altLang="en-US" sz="2800" b="0" i="1"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mười</a:t>
            </a:r>
            <a:r>
              <a:rPr kumimoji="0" lang="en-US" altLang="en-US" sz="2800" b="0" i="1"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phân</a:t>
            </a:r>
            <a:r>
              <a:rPr kumimoji="0" lang="en-US" altLang="en-US" sz="2800" b="0" i="1"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vẹn</a:t>
            </a:r>
            <a:r>
              <a:rPr kumimoji="0" lang="en-US" altLang="en-US" sz="2800" b="0" i="1"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mười</a:t>
            </a:r>
            <a:endPar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Câu</a:t>
            </a:r>
            <a:r>
              <a:rPr kumimoji="0" lang="en-US" altLang="en-US" sz="28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1</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Bốn</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câu</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thơ</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trên</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thuộc</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tác</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phẩm</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nào</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Nằm</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ở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vị</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trí</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nào</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của</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tác</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phẩm</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Của</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tác</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giả</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nào</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Giới</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thiệu</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đôi</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nét</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về</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tác</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giả</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Câu</a:t>
            </a:r>
            <a:r>
              <a:rPr kumimoji="0" lang="en-US" altLang="en-US" sz="28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2</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Nội</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dung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chính</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của</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4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câu</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thơ</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trên</a:t>
            </a:r>
            <a:endPar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Câu</a:t>
            </a:r>
            <a:r>
              <a:rPr kumimoji="0" lang="en-US" altLang="en-US" sz="28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3</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Chỉ</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ra</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từ</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Thuần</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Việt</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và</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từ</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Hán</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Việt</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trong</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những</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câu</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thơ</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trên</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Tác</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dụng</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của</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việc</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sử</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dụng</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từ</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đó</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là</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gì</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Câu</a:t>
            </a:r>
            <a:r>
              <a:rPr kumimoji="0" lang="en-US" altLang="en-US" sz="28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4</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Giải</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thích</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cụm</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từ</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 </a:t>
            </a:r>
            <a:r>
              <a:rPr kumimoji="0" lang="en-US" altLang="en-US" sz="2800" b="0" i="1"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mai</a:t>
            </a:r>
            <a:r>
              <a:rPr kumimoji="0" lang="en-US" altLang="en-US" sz="2800" b="0" i="1"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cốt</a:t>
            </a:r>
            <a:r>
              <a:rPr kumimoji="0" lang="en-US" altLang="en-US" sz="2800" b="0" i="1"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cách</a:t>
            </a:r>
            <a:r>
              <a:rPr kumimoji="0" lang="en-US" altLang="en-US" sz="2800" b="0" i="1"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tuyết</a:t>
            </a:r>
            <a:r>
              <a:rPr kumimoji="0" lang="en-US" altLang="en-US" sz="2800" b="0" i="1"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tinh</a:t>
            </a:r>
            <a:r>
              <a:rPr kumimoji="0" lang="en-US" altLang="en-US" sz="2800" b="0" i="1"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thần</a:t>
            </a:r>
            <a:r>
              <a:rPr kumimoji="0" lang="en-US" altLang="en-US" sz="2800" b="0" i="1"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Tác</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giả</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sử</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dụng</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bút</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pháp</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nghệ</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thuật</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gì</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br>
            <a:endPar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98989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THUYẾT MINH VỀ TÁC GIẢ NGUYỄN DU | My Aloha"/>
          <p:cNvPicPr>
            <a:picLocks noChangeAspect="1" noChangeArrowheads="1"/>
          </p:cNvPicPr>
          <p:nvPr/>
        </p:nvPicPr>
        <p:blipFill rotWithShape="1">
          <a:blip r:embed="rId2">
            <a:extLst>
              <a:ext uri="{28A0092B-C50C-407E-A947-70E740481C1C}">
                <a14:useLocalDpi xmlns:a14="http://schemas.microsoft.com/office/drawing/2010/main" val="0"/>
              </a:ext>
            </a:extLst>
          </a:blip>
          <a:srcRect r="35237"/>
          <a:stretch/>
        </p:blipFill>
        <p:spPr bwMode="auto">
          <a:xfrm>
            <a:off x="132128" y="499491"/>
            <a:ext cx="4369534" cy="5397623"/>
          </a:xfrm>
          <a:prstGeom prst="rect">
            <a:avLst/>
          </a:prstGeom>
          <a:ln>
            <a:noFill/>
          </a:ln>
          <a:effectLst>
            <a:softEdge rad="3175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4501662" y="408210"/>
            <a:ext cx="7174522" cy="1200329"/>
          </a:xfrm>
          <a:prstGeom prst="rect">
            <a:avLst/>
          </a:prstGeom>
          <a:solidFill>
            <a:schemeClr val="accent4">
              <a:lumMod val="20000"/>
              <a:lumOff val="80000"/>
            </a:schemeClr>
          </a:solidFill>
        </p:spPr>
        <p:txBody>
          <a:bodyPr wrap="square">
            <a:spAutoFit/>
          </a:bodyPr>
          <a:lstStyle/>
          <a:p>
            <a:pPr algn="just"/>
            <a:r>
              <a:rPr lang="vi-VN" sz="2400" i="1" dirty="0">
                <a:solidFill>
                  <a:srgbClr val="444444"/>
                </a:solidFill>
                <a:effectLst/>
                <a:latin typeface="Times New Roman" panose="02020603050405020304" pitchFamily="18" charset="0"/>
                <a:cs typeface="Times New Roman" panose="02020603050405020304" pitchFamily="18" charset="0"/>
              </a:rPr>
              <a:t>Câu 1: Bốn câu thơ trên thuộc tác phẩm nào? Nằm ở vị trí nào của tác phẩm? Của tác giả nào? Giới thiệu đôi nét về tác giả.</a:t>
            </a:r>
            <a:endParaRPr lang="en-US" sz="2400" i="1" dirty="0">
              <a:solidFill>
                <a:srgbClr val="444444"/>
              </a:solidFill>
              <a:effectLst/>
              <a:latin typeface="Times New Roman" panose="02020603050405020304" pitchFamily="18" charset="0"/>
              <a:cs typeface="Times New Roman" panose="02020603050405020304" pitchFamily="18" charset="0"/>
            </a:endParaRPr>
          </a:p>
        </p:txBody>
      </p:sp>
      <p:sp>
        <p:nvSpPr>
          <p:cNvPr id="5" name="Rectangle 4"/>
          <p:cNvSpPr/>
          <p:nvPr/>
        </p:nvSpPr>
        <p:spPr>
          <a:xfrm>
            <a:off x="4501662" y="1768068"/>
            <a:ext cx="7338646" cy="4524315"/>
          </a:xfrm>
          <a:prstGeom prst="rect">
            <a:avLst/>
          </a:prstGeom>
          <a:solidFill>
            <a:schemeClr val="accent6">
              <a:lumMod val="20000"/>
              <a:lumOff val="80000"/>
            </a:schemeClr>
          </a:solidFill>
        </p:spPr>
        <p:txBody>
          <a:bodyPr wrap="square">
            <a:spAutoFit/>
          </a:bodyPr>
          <a:lstStyle/>
          <a:p>
            <a:pPr algn="just"/>
            <a:r>
              <a:rPr lang="vi-VN" sz="2400" b="0" i="0" dirty="0">
                <a:solidFill>
                  <a:srgbClr val="444444"/>
                </a:solidFill>
                <a:effectLst/>
                <a:latin typeface="+mj-lt"/>
                <a:ea typeface="Open Sans Semibold" panose="020B0706030804020204" pitchFamily="34" charset="0"/>
                <a:cs typeface="Open Sans Semibold" panose="020B0706030804020204" pitchFamily="34" charset="0"/>
              </a:rPr>
              <a:t>Bốn câu thơ trên thuộc văn bản </a:t>
            </a:r>
            <a:r>
              <a:rPr lang="vi-VN" sz="2400" b="0" i="0" u="none" strike="noStrike" dirty="0">
                <a:solidFill>
                  <a:srgbClr val="444444"/>
                </a:solidFill>
                <a:effectLst/>
                <a:latin typeface="+mj-lt"/>
                <a:ea typeface="Open Sans Semibold" panose="020B0706030804020204" pitchFamily="34" charset="0"/>
                <a:cs typeface="Open Sans Semibold" panose="020B0706030804020204" pitchFamily="34" charset="0"/>
                <a:hlinkClick r:id="rId3" tooltip="Chị em Thúy Kiều"/>
              </a:rPr>
              <a:t>Chị em Thúy Kiều</a:t>
            </a:r>
            <a:r>
              <a:rPr lang="vi-VN" sz="2400" b="0" i="0" dirty="0">
                <a:solidFill>
                  <a:srgbClr val="444444"/>
                </a:solidFill>
                <a:effectLst/>
                <a:latin typeface="+mj-lt"/>
                <a:ea typeface="Open Sans Semibold" panose="020B0706030804020204" pitchFamily="34" charset="0"/>
                <a:cs typeface="Open Sans Semibold" panose="020B0706030804020204" pitchFamily="34" charset="0"/>
              </a:rPr>
              <a:t> trích trong tác phẩm Truyện Kiều của nhà văn Nguyễn Du, đoạn trích nằm ở phần mở đầu của phần thứ nhất gặp gỡ và đính ước.</a:t>
            </a:r>
          </a:p>
          <a:p>
            <a:pPr algn="just"/>
            <a:r>
              <a:rPr lang="vi-VN" sz="2400" b="0" i="0" dirty="0">
                <a:solidFill>
                  <a:srgbClr val="444444"/>
                </a:solidFill>
                <a:effectLst/>
                <a:latin typeface="+mj-lt"/>
                <a:ea typeface="Open Sans Semibold" panose="020B0706030804020204" pitchFamily="34" charset="0"/>
                <a:cs typeface="Open Sans Semibold" panose="020B0706030804020204" pitchFamily="34" charset="0"/>
              </a:rPr>
              <a:t>- Giới thiệu đôi nét về tác giả: Nguyễn Du tên hiệu là Thanh Hiên, sinh năm Ất Dậu (1765), mất năm Canh Thìn (1820). Ông sinh ra ở Hà Nội trong một gia đình danh giá, tổ tiên của ông rất nổi tiếng và được mệnh danh là đại thi hào dân tộc, là danh nhân văn hóa thế giới. Thơ văn của ông có giá trị hiện thực sâu sắc, phản ánh chân thực cuộc đời cơ cực của ông nói riêng, và xã hội đen tối, bất công nói chung.</a:t>
            </a:r>
          </a:p>
        </p:txBody>
      </p:sp>
    </p:spTree>
    <p:extLst>
      <p:ext uri="{BB962C8B-B14F-4D97-AF65-F5344CB8AC3E}">
        <p14:creationId xmlns:p14="http://schemas.microsoft.com/office/powerpoint/2010/main" val="24422876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Kết bài đoạn trích Chị em Thúy Kiều, 4 cách kết bài hay, văn mẫu lớp 9"/>
          <p:cNvPicPr>
            <a:picLocks noChangeAspect="1" noChangeArrowheads="1"/>
          </p:cNvPicPr>
          <p:nvPr/>
        </p:nvPicPr>
        <p:blipFill rotWithShape="1">
          <a:blip r:embed="rId2">
            <a:extLst>
              <a:ext uri="{28A0092B-C50C-407E-A947-70E740481C1C}">
                <a14:useLocalDpi xmlns:a14="http://schemas.microsoft.com/office/drawing/2010/main" val="0"/>
              </a:ext>
            </a:extLst>
          </a:blip>
          <a:srcRect l="49373"/>
          <a:stretch/>
        </p:blipFill>
        <p:spPr bwMode="auto">
          <a:xfrm>
            <a:off x="6799383" y="656493"/>
            <a:ext cx="5176980" cy="5372588"/>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890954" y="960894"/>
            <a:ext cx="7197971" cy="954107"/>
          </a:xfrm>
          <a:prstGeom prst="rect">
            <a:avLst/>
          </a:prstGeom>
        </p:spPr>
        <p:txBody>
          <a:bodyPr wrap="square">
            <a:spAutoFit/>
          </a:bodyPr>
          <a:lstStyle/>
          <a:p>
            <a:r>
              <a:rPr lang="vi-VN" sz="2800" b="1" i="0" dirty="0">
                <a:solidFill>
                  <a:srgbClr val="444444"/>
                </a:solidFill>
                <a:effectLst/>
                <a:latin typeface="+mj-lt"/>
              </a:rPr>
              <a:t>Câu 2</a:t>
            </a:r>
            <a:r>
              <a:rPr lang="vi-VN" sz="2800" b="0" i="0" dirty="0">
                <a:solidFill>
                  <a:srgbClr val="444444"/>
                </a:solidFill>
                <a:effectLst/>
                <a:latin typeface="+mj-lt"/>
              </a:rPr>
              <a:t>: Nội dung chính của 4 câu thơ trên</a:t>
            </a:r>
            <a:br>
              <a:rPr lang="vi-VN" sz="2800" dirty="0">
                <a:latin typeface="+mj-lt"/>
              </a:rPr>
            </a:br>
            <a:endParaRPr lang="en-US" sz="2800" dirty="0">
              <a:latin typeface="+mj-lt"/>
            </a:endParaRPr>
          </a:p>
        </p:txBody>
      </p:sp>
      <p:sp>
        <p:nvSpPr>
          <p:cNvPr id="5" name="Rectangle 4"/>
          <p:cNvSpPr/>
          <p:nvPr/>
        </p:nvSpPr>
        <p:spPr>
          <a:xfrm>
            <a:off x="890954" y="2219402"/>
            <a:ext cx="6096000" cy="2246769"/>
          </a:xfrm>
          <a:prstGeom prst="rect">
            <a:avLst/>
          </a:prstGeom>
          <a:ln>
            <a:solidFill>
              <a:srgbClr val="FFC000"/>
            </a:solidFill>
            <a:prstDash val="lgDash"/>
          </a:ln>
        </p:spPr>
        <p:txBody>
          <a:bodyPr>
            <a:spAutoFit/>
          </a:bodyPr>
          <a:lstStyle/>
          <a:p>
            <a:pPr algn="just"/>
            <a:r>
              <a:rPr lang="vi-VN" sz="2800" b="0" i="0" dirty="0">
                <a:solidFill>
                  <a:srgbClr val="444444"/>
                </a:solidFill>
                <a:effectLst/>
                <a:latin typeface="+mj-lt"/>
              </a:rPr>
              <a:t>Nội dung chính của 4 câu thơ trên là: Bốn câu thơ đầu khái quát lên bức chân dung về phẩm hạnh và đạo đức cùng với vẻ đẹp của Thúy Kiều và Thúy Vân một cách rõ nét nhất</a:t>
            </a:r>
            <a:r>
              <a:rPr lang="en-US" sz="2800" dirty="0">
                <a:latin typeface="+mj-lt"/>
              </a:rPr>
              <a:t>.</a:t>
            </a:r>
            <a:endParaRPr lang="en-US" sz="2800" b="0" i="0" dirty="0">
              <a:solidFill>
                <a:srgbClr val="444444"/>
              </a:solidFill>
              <a:effectLst/>
              <a:latin typeface="+mj-lt"/>
            </a:endParaRPr>
          </a:p>
        </p:txBody>
      </p:sp>
    </p:spTree>
    <p:extLst>
      <p:ext uri="{BB962C8B-B14F-4D97-AF65-F5344CB8AC3E}">
        <p14:creationId xmlns:p14="http://schemas.microsoft.com/office/powerpoint/2010/main" val="19356912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ình Nền Powerpoint Đơn Giản ❤️ Hình Nền PP Chuyên Nghiệp – SCR.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616"/>
            <a:ext cx="12192000" cy="69166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62707" y="556736"/>
            <a:ext cx="10503877" cy="1569660"/>
          </a:xfrm>
          <a:prstGeom prst="rect">
            <a:avLst/>
          </a:prstGeom>
        </p:spPr>
        <p:txBody>
          <a:bodyPr wrap="square">
            <a:spAutoFit/>
          </a:bodyPr>
          <a:lstStyle/>
          <a:p>
            <a:pPr algn="just"/>
            <a:r>
              <a:rPr lang="vi-VN" sz="3200" b="1" i="1" dirty="0">
                <a:solidFill>
                  <a:srgbClr val="C00000"/>
                </a:solidFill>
                <a:effectLst/>
                <a:latin typeface="Times New Roman" panose="02020603050405020304" pitchFamily="18" charset="0"/>
                <a:cs typeface="Times New Roman" panose="02020603050405020304" pitchFamily="18" charset="0"/>
              </a:rPr>
              <a:t>Câu 3: Chỉ ra từ Thuần Việt và từ Hán Việt trong những câu thơ trên? Tác dụng của việc sử dụng từ đó là gì?</a:t>
            </a:r>
            <a:br>
              <a:rPr lang="vi-VN" sz="3200" b="1" i="1" dirty="0">
                <a:solidFill>
                  <a:srgbClr val="C00000"/>
                </a:solidFill>
                <a:latin typeface="Times New Roman" panose="02020603050405020304" pitchFamily="18" charset="0"/>
                <a:cs typeface="Times New Roman" panose="02020603050405020304" pitchFamily="18" charset="0"/>
              </a:rPr>
            </a:br>
            <a:endParaRPr lang="en-US" sz="3200" b="1" i="1" dirty="0">
              <a:solidFill>
                <a:srgbClr val="C0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562707" y="2001961"/>
            <a:ext cx="10503877" cy="2062103"/>
          </a:xfrm>
          <a:prstGeom prst="rect">
            <a:avLst/>
          </a:prstGeom>
        </p:spPr>
        <p:txBody>
          <a:bodyPr wrap="square">
            <a:spAutoFit/>
          </a:bodyPr>
          <a:lstStyle/>
          <a:p>
            <a:pPr algn="just"/>
            <a:r>
              <a:rPr lang="en-US" sz="3200" b="0" i="0" dirty="0">
                <a:solidFill>
                  <a:srgbClr val="444444"/>
                </a:solidFill>
                <a:effectLst/>
                <a:latin typeface="Times New Roman" panose="02020603050405020304" pitchFamily="18" charset="0"/>
                <a:cs typeface="Times New Roman" panose="02020603050405020304" pitchFamily="18" charset="0"/>
              </a:rPr>
              <a:t>- </a:t>
            </a:r>
            <a:r>
              <a:rPr lang="en-US" sz="3200" b="0" i="0" dirty="0" err="1">
                <a:solidFill>
                  <a:srgbClr val="444444"/>
                </a:solidFill>
                <a:effectLst/>
                <a:latin typeface="Times New Roman" panose="02020603050405020304" pitchFamily="18" charset="0"/>
                <a:cs typeface="Times New Roman" panose="02020603050405020304" pitchFamily="18" charset="0"/>
              </a:rPr>
              <a:t>Từ</a:t>
            </a:r>
            <a:r>
              <a:rPr lang="en-US" sz="3200" b="0" i="0" dirty="0">
                <a:solidFill>
                  <a:srgbClr val="444444"/>
                </a:solidFill>
                <a:effectLst/>
                <a:latin typeface="Times New Roman" panose="02020603050405020304" pitchFamily="18" charset="0"/>
                <a:cs typeface="Times New Roman" panose="02020603050405020304" pitchFamily="18" charset="0"/>
              </a:rPr>
              <a:t> </a:t>
            </a:r>
            <a:r>
              <a:rPr lang="en-US" sz="3200" b="0" i="0" dirty="0" err="1">
                <a:solidFill>
                  <a:srgbClr val="444444"/>
                </a:solidFill>
                <a:effectLst/>
                <a:latin typeface="Times New Roman" panose="02020603050405020304" pitchFamily="18" charset="0"/>
                <a:cs typeface="Times New Roman" panose="02020603050405020304" pitchFamily="18" charset="0"/>
              </a:rPr>
              <a:t>Thuần</a:t>
            </a:r>
            <a:r>
              <a:rPr lang="en-US" sz="3200" b="0" i="0" dirty="0">
                <a:solidFill>
                  <a:srgbClr val="444444"/>
                </a:solidFill>
                <a:effectLst/>
                <a:latin typeface="Times New Roman" panose="02020603050405020304" pitchFamily="18" charset="0"/>
                <a:cs typeface="Times New Roman" panose="02020603050405020304" pitchFamily="18" charset="0"/>
              </a:rPr>
              <a:t> </a:t>
            </a:r>
            <a:r>
              <a:rPr lang="en-US" sz="3200" b="0" i="0" dirty="0" err="1">
                <a:solidFill>
                  <a:srgbClr val="444444"/>
                </a:solidFill>
                <a:effectLst/>
                <a:latin typeface="Times New Roman" panose="02020603050405020304" pitchFamily="18" charset="0"/>
                <a:cs typeface="Times New Roman" panose="02020603050405020304" pitchFamily="18" charset="0"/>
              </a:rPr>
              <a:t>Việt</a:t>
            </a:r>
            <a:r>
              <a:rPr lang="en-US" sz="3200" b="0" i="0" dirty="0">
                <a:solidFill>
                  <a:srgbClr val="444444"/>
                </a:solidFill>
                <a:effectLst/>
                <a:latin typeface="Times New Roman" panose="02020603050405020304" pitchFamily="18" charset="0"/>
                <a:cs typeface="Times New Roman" panose="02020603050405020304" pitchFamily="18" charset="0"/>
              </a:rPr>
              <a:t>: ả</a:t>
            </a:r>
          </a:p>
          <a:p>
            <a:pPr algn="just"/>
            <a:r>
              <a:rPr lang="en-US" sz="3200" b="0" i="0" dirty="0">
                <a:solidFill>
                  <a:srgbClr val="444444"/>
                </a:solidFill>
                <a:effectLst/>
                <a:latin typeface="Times New Roman" panose="02020603050405020304" pitchFamily="18" charset="0"/>
                <a:cs typeface="Times New Roman" panose="02020603050405020304" pitchFamily="18" charset="0"/>
              </a:rPr>
              <a:t>- </a:t>
            </a:r>
            <a:r>
              <a:rPr lang="en-US" sz="3200" b="0" i="0" dirty="0" err="1">
                <a:solidFill>
                  <a:srgbClr val="444444"/>
                </a:solidFill>
                <a:effectLst/>
                <a:latin typeface="Times New Roman" panose="02020603050405020304" pitchFamily="18" charset="0"/>
                <a:cs typeface="Times New Roman" panose="02020603050405020304" pitchFamily="18" charset="0"/>
              </a:rPr>
              <a:t>Từ</a:t>
            </a:r>
            <a:r>
              <a:rPr lang="en-US" sz="3200" b="0" i="0" dirty="0">
                <a:solidFill>
                  <a:srgbClr val="444444"/>
                </a:solidFill>
                <a:effectLst/>
                <a:latin typeface="Times New Roman" panose="02020603050405020304" pitchFamily="18" charset="0"/>
                <a:cs typeface="Times New Roman" panose="02020603050405020304" pitchFamily="18" charset="0"/>
              </a:rPr>
              <a:t> </a:t>
            </a:r>
            <a:r>
              <a:rPr lang="en-US" sz="3200" b="0" i="0" dirty="0" err="1">
                <a:solidFill>
                  <a:srgbClr val="444444"/>
                </a:solidFill>
                <a:effectLst/>
                <a:latin typeface="Times New Roman" panose="02020603050405020304" pitchFamily="18" charset="0"/>
                <a:cs typeface="Times New Roman" panose="02020603050405020304" pitchFamily="18" charset="0"/>
              </a:rPr>
              <a:t>Hán</a:t>
            </a:r>
            <a:r>
              <a:rPr lang="en-US" sz="3200" b="0" i="0" dirty="0">
                <a:solidFill>
                  <a:srgbClr val="444444"/>
                </a:solidFill>
                <a:effectLst/>
                <a:latin typeface="Times New Roman" panose="02020603050405020304" pitchFamily="18" charset="0"/>
                <a:cs typeface="Times New Roman" panose="02020603050405020304" pitchFamily="18" charset="0"/>
              </a:rPr>
              <a:t> </a:t>
            </a:r>
            <a:r>
              <a:rPr lang="en-US" sz="3200" b="0" i="0" dirty="0" err="1">
                <a:solidFill>
                  <a:srgbClr val="444444"/>
                </a:solidFill>
                <a:effectLst/>
                <a:latin typeface="Times New Roman" panose="02020603050405020304" pitchFamily="18" charset="0"/>
                <a:cs typeface="Times New Roman" panose="02020603050405020304" pitchFamily="18" charset="0"/>
              </a:rPr>
              <a:t>Việt</a:t>
            </a:r>
            <a:r>
              <a:rPr lang="en-US" sz="3200" b="0" i="0" dirty="0">
                <a:solidFill>
                  <a:srgbClr val="444444"/>
                </a:solidFill>
                <a:effectLst/>
                <a:latin typeface="Times New Roman" panose="02020603050405020304" pitchFamily="18" charset="0"/>
                <a:cs typeface="Times New Roman" panose="02020603050405020304" pitchFamily="18" charset="0"/>
              </a:rPr>
              <a:t>: </a:t>
            </a:r>
            <a:r>
              <a:rPr lang="en-US" sz="3200" b="0" i="0" dirty="0" err="1">
                <a:solidFill>
                  <a:srgbClr val="444444"/>
                </a:solidFill>
                <a:effectLst/>
                <a:latin typeface="Times New Roman" panose="02020603050405020304" pitchFamily="18" charset="0"/>
                <a:cs typeface="Times New Roman" panose="02020603050405020304" pitchFamily="18" charset="0"/>
              </a:rPr>
              <a:t>tố</a:t>
            </a:r>
            <a:r>
              <a:rPr lang="en-US" sz="3200" b="0" i="0" dirty="0">
                <a:solidFill>
                  <a:srgbClr val="444444"/>
                </a:solidFill>
                <a:effectLst/>
                <a:latin typeface="Times New Roman" panose="02020603050405020304" pitchFamily="18" charset="0"/>
                <a:cs typeface="Times New Roman" panose="02020603050405020304" pitchFamily="18" charset="0"/>
              </a:rPr>
              <a:t> </a:t>
            </a:r>
            <a:r>
              <a:rPr lang="en-US" sz="3200" b="0" i="0" dirty="0" err="1">
                <a:solidFill>
                  <a:srgbClr val="444444"/>
                </a:solidFill>
                <a:effectLst/>
                <a:latin typeface="Times New Roman" panose="02020603050405020304" pitchFamily="18" charset="0"/>
                <a:cs typeface="Times New Roman" panose="02020603050405020304" pitchFamily="18" charset="0"/>
              </a:rPr>
              <a:t>nga</a:t>
            </a:r>
            <a:endParaRPr lang="en-US" sz="3200" b="0" i="0" dirty="0">
              <a:solidFill>
                <a:srgbClr val="444444"/>
              </a:solidFill>
              <a:effectLst/>
              <a:latin typeface="Times New Roman" panose="02020603050405020304" pitchFamily="18" charset="0"/>
              <a:cs typeface="Times New Roman" panose="02020603050405020304" pitchFamily="18" charset="0"/>
            </a:endParaRPr>
          </a:p>
          <a:p>
            <a:pPr algn="just"/>
            <a:r>
              <a:rPr lang="en-US" sz="3200" b="0" i="0" dirty="0">
                <a:solidFill>
                  <a:srgbClr val="444444"/>
                </a:solidFill>
                <a:effectLst/>
                <a:latin typeface="Times New Roman" panose="02020603050405020304" pitchFamily="18" charset="0"/>
                <a:cs typeface="Times New Roman" panose="02020603050405020304" pitchFamily="18" charset="0"/>
              </a:rPr>
              <a:t>=&gt; </a:t>
            </a:r>
            <a:r>
              <a:rPr lang="en-US" sz="3200" b="0" i="0" dirty="0" err="1">
                <a:solidFill>
                  <a:srgbClr val="444444"/>
                </a:solidFill>
                <a:effectLst/>
                <a:latin typeface="Times New Roman" panose="02020603050405020304" pitchFamily="18" charset="0"/>
                <a:cs typeface="Times New Roman" panose="02020603050405020304" pitchFamily="18" charset="0"/>
              </a:rPr>
              <a:t>Tác</a:t>
            </a:r>
            <a:r>
              <a:rPr lang="en-US" sz="3200" b="0" i="0" dirty="0">
                <a:solidFill>
                  <a:srgbClr val="444444"/>
                </a:solidFill>
                <a:effectLst/>
                <a:latin typeface="Times New Roman" panose="02020603050405020304" pitchFamily="18" charset="0"/>
                <a:cs typeface="Times New Roman" panose="02020603050405020304" pitchFamily="18" charset="0"/>
              </a:rPr>
              <a:t> </a:t>
            </a:r>
            <a:r>
              <a:rPr lang="en-US" sz="3200" b="0" i="0" dirty="0" err="1">
                <a:solidFill>
                  <a:srgbClr val="444444"/>
                </a:solidFill>
                <a:effectLst/>
                <a:latin typeface="Times New Roman" panose="02020603050405020304" pitchFamily="18" charset="0"/>
                <a:cs typeface="Times New Roman" panose="02020603050405020304" pitchFamily="18" charset="0"/>
              </a:rPr>
              <a:t>dụng</a:t>
            </a:r>
            <a:r>
              <a:rPr lang="en-US" sz="3200" b="0" i="0" dirty="0">
                <a:solidFill>
                  <a:srgbClr val="444444"/>
                </a:solidFill>
                <a:effectLst/>
                <a:latin typeface="Times New Roman" panose="02020603050405020304" pitchFamily="18" charset="0"/>
                <a:cs typeface="Times New Roman" panose="02020603050405020304" pitchFamily="18" charset="0"/>
              </a:rPr>
              <a:t> </a:t>
            </a:r>
            <a:r>
              <a:rPr lang="en-US" sz="3200" b="0" i="0" dirty="0" err="1">
                <a:solidFill>
                  <a:srgbClr val="444444"/>
                </a:solidFill>
                <a:effectLst/>
                <a:latin typeface="Times New Roman" panose="02020603050405020304" pitchFamily="18" charset="0"/>
                <a:cs typeface="Times New Roman" panose="02020603050405020304" pitchFamily="18" charset="0"/>
              </a:rPr>
              <a:t>của</a:t>
            </a:r>
            <a:r>
              <a:rPr lang="en-US" sz="3200" b="0" i="0" dirty="0">
                <a:solidFill>
                  <a:srgbClr val="444444"/>
                </a:solidFill>
                <a:effectLst/>
                <a:latin typeface="Times New Roman" panose="02020603050405020304" pitchFamily="18" charset="0"/>
                <a:cs typeface="Times New Roman" panose="02020603050405020304" pitchFamily="18" charset="0"/>
              </a:rPr>
              <a:t> </a:t>
            </a:r>
            <a:r>
              <a:rPr lang="en-US" sz="3200" b="0" i="0" dirty="0" err="1">
                <a:solidFill>
                  <a:srgbClr val="444444"/>
                </a:solidFill>
                <a:effectLst/>
                <a:latin typeface="Times New Roman" panose="02020603050405020304" pitchFamily="18" charset="0"/>
                <a:cs typeface="Times New Roman" panose="02020603050405020304" pitchFamily="18" charset="0"/>
              </a:rPr>
              <a:t>việc</a:t>
            </a:r>
            <a:r>
              <a:rPr lang="en-US" sz="3200" b="0" i="0" dirty="0">
                <a:solidFill>
                  <a:srgbClr val="444444"/>
                </a:solidFill>
                <a:effectLst/>
                <a:latin typeface="Times New Roman" panose="02020603050405020304" pitchFamily="18" charset="0"/>
                <a:cs typeface="Times New Roman" panose="02020603050405020304" pitchFamily="18" charset="0"/>
              </a:rPr>
              <a:t> </a:t>
            </a:r>
            <a:r>
              <a:rPr lang="en-US" sz="3200" b="0" i="0" dirty="0" err="1">
                <a:solidFill>
                  <a:srgbClr val="444444"/>
                </a:solidFill>
                <a:effectLst/>
                <a:latin typeface="Times New Roman" panose="02020603050405020304" pitchFamily="18" charset="0"/>
                <a:cs typeface="Times New Roman" panose="02020603050405020304" pitchFamily="18" charset="0"/>
              </a:rPr>
              <a:t>sử</a:t>
            </a:r>
            <a:r>
              <a:rPr lang="en-US" sz="3200" b="0" i="0" dirty="0">
                <a:solidFill>
                  <a:srgbClr val="444444"/>
                </a:solidFill>
                <a:effectLst/>
                <a:latin typeface="Times New Roman" panose="02020603050405020304" pitchFamily="18" charset="0"/>
                <a:cs typeface="Times New Roman" panose="02020603050405020304" pitchFamily="18" charset="0"/>
              </a:rPr>
              <a:t> </a:t>
            </a:r>
            <a:r>
              <a:rPr lang="en-US" sz="3200" b="0" i="0" dirty="0" err="1">
                <a:solidFill>
                  <a:srgbClr val="444444"/>
                </a:solidFill>
                <a:effectLst/>
                <a:latin typeface="Times New Roman" panose="02020603050405020304" pitchFamily="18" charset="0"/>
                <a:cs typeface="Times New Roman" panose="02020603050405020304" pitchFamily="18" charset="0"/>
              </a:rPr>
              <a:t>dụng</a:t>
            </a:r>
            <a:r>
              <a:rPr lang="en-US" sz="3200" b="0" i="0" dirty="0">
                <a:solidFill>
                  <a:srgbClr val="444444"/>
                </a:solidFill>
                <a:effectLst/>
                <a:latin typeface="Times New Roman" panose="02020603050405020304" pitchFamily="18" charset="0"/>
                <a:cs typeface="Times New Roman" panose="02020603050405020304" pitchFamily="18" charset="0"/>
              </a:rPr>
              <a:t> </a:t>
            </a:r>
            <a:r>
              <a:rPr lang="en-US" sz="3200" b="0" i="0" dirty="0" err="1">
                <a:solidFill>
                  <a:srgbClr val="444444"/>
                </a:solidFill>
                <a:effectLst/>
                <a:latin typeface="Times New Roman" panose="02020603050405020304" pitchFamily="18" charset="0"/>
                <a:cs typeface="Times New Roman" panose="02020603050405020304" pitchFamily="18" charset="0"/>
              </a:rPr>
              <a:t>từ</a:t>
            </a:r>
            <a:r>
              <a:rPr lang="en-US" sz="3200" b="0" i="0" dirty="0">
                <a:solidFill>
                  <a:srgbClr val="444444"/>
                </a:solidFill>
                <a:effectLst/>
                <a:latin typeface="Times New Roman" panose="02020603050405020304" pitchFamily="18" charset="0"/>
                <a:cs typeface="Times New Roman" panose="02020603050405020304" pitchFamily="18" charset="0"/>
              </a:rPr>
              <a:t> </a:t>
            </a:r>
            <a:r>
              <a:rPr lang="en-US" sz="3200" b="0" i="0" dirty="0" err="1">
                <a:solidFill>
                  <a:srgbClr val="444444"/>
                </a:solidFill>
                <a:effectLst/>
                <a:latin typeface="Times New Roman" panose="02020603050405020304" pitchFamily="18" charset="0"/>
                <a:cs typeface="Times New Roman" panose="02020603050405020304" pitchFamily="18" charset="0"/>
              </a:rPr>
              <a:t>đó</a:t>
            </a:r>
            <a:r>
              <a:rPr lang="en-US" sz="3200" b="0" i="0" dirty="0">
                <a:solidFill>
                  <a:srgbClr val="444444"/>
                </a:solidFill>
                <a:effectLst/>
                <a:latin typeface="Times New Roman" panose="02020603050405020304" pitchFamily="18" charset="0"/>
                <a:cs typeface="Times New Roman" panose="02020603050405020304" pitchFamily="18" charset="0"/>
              </a:rPr>
              <a:t> </a:t>
            </a:r>
            <a:r>
              <a:rPr lang="en-US" sz="3200" b="0" i="0" dirty="0" err="1">
                <a:solidFill>
                  <a:srgbClr val="444444"/>
                </a:solidFill>
                <a:effectLst/>
                <a:latin typeface="Times New Roman" panose="02020603050405020304" pitchFamily="18" charset="0"/>
                <a:cs typeface="Times New Roman" panose="02020603050405020304" pitchFamily="18" charset="0"/>
              </a:rPr>
              <a:t>là</a:t>
            </a:r>
            <a:r>
              <a:rPr lang="en-US" sz="3200" b="0" i="0" dirty="0">
                <a:solidFill>
                  <a:srgbClr val="444444"/>
                </a:solidFill>
                <a:effectLst/>
                <a:latin typeface="Times New Roman" panose="02020603050405020304" pitchFamily="18" charset="0"/>
                <a:cs typeface="Times New Roman" panose="02020603050405020304" pitchFamily="18" charset="0"/>
              </a:rPr>
              <a:t>: </a:t>
            </a:r>
            <a:r>
              <a:rPr lang="en-US" sz="3200" b="0" i="0" dirty="0" err="1">
                <a:solidFill>
                  <a:srgbClr val="444444"/>
                </a:solidFill>
                <a:effectLst/>
                <a:latin typeface="Times New Roman" panose="02020603050405020304" pitchFamily="18" charset="0"/>
                <a:cs typeface="Times New Roman" panose="02020603050405020304" pitchFamily="18" charset="0"/>
              </a:rPr>
              <a:t>tạo</a:t>
            </a:r>
            <a:r>
              <a:rPr lang="en-US" sz="3200" b="0" i="0" dirty="0">
                <a:solidFill>
                  <a:srgbClr val="444444"/>
                </a:solidFill>
                <a:effectLst/>
                <a:latin typeface="Times New Roman" panose="02020603050405020304" pitchFamily="18" charset="0"/>
                <a:cs typeface="Times New Roman" panose="02020603050405020304" pitchFamily="18" charset="0"/>
              </a:rPr>
              <a:t> </a:t>
            </a:r>
            <a:r>
              <a:rPr lang="en-US" sz="3200" b="0" i="0" dirty="0" err="1">
                <a:solidFill>
                  <a:srgbClr val="444444"/>
                </a:solidFill>
                <a:effectLst/>
                <a:latin typeface="Times New Roman" panose="02020603050405020304" pitchFamily="18" charset="0"/>
                <a:cs typeface="Times New Roman" panose="02020603050405020304" pitchFamily="18" charset="0"/>
              </a:rPr>
              <a:t>nên</a:t>
            </a:r>
            <a:r>
              <a:rPr lang="en-US" sz="3200" b="0" i="0" dirty="0">
                <a:solidFill>
                  <a:srgbClr val="444444"/>
                </a:solidFill>
                <a:effectLst/>
                <a:latin typeface="Times New Roman" panose="02020603050405020304" pitchFamily="18" charset="0"/>
                <a:cs typeface="Times New Roman" panose="02020603050405020304" pitchFamily="18" charset="0"/>
              </a:rPr>
              <a:t> </a:t>
            </a:r>
            <a:r>
              <a:rPr lang="en-US" sz="3200" b="0" i="0" dirty="0" err="1">
                <a:solidFill>
                  <a:srgbClr val="444444"/>
                </a:solidFill>
                <a:effectLst/>
                <a:latin typeface="Times New Roman" panose="02020603050405020304" pitchFamily="18" charset="0"/>
                <a:cs typeface="Times New Roman" panose="02020603050405020304" pitchFamily="18" charset="0"/>
              </a:rPr>
              <a:t>một</a:t>
            </a:r>
            <a:r>
              <a:rPr lang="en-US" sz="3200" b="0" i="0" dirty="0">
                <a:solidFill>
                  <a:srgbClr val="444444"/>
                </a:solidFill>
                <a:effectLst/>
                <a:latin typeface="Times New Roman" panose="02020603050405020304" pitchFamily="18" charset="0"/>
                <a:cs typeface="Times New Roman" panose="02020603050405020304" pitchFamily="18" charset="0"/>
              </a:rPr>
              <a:t> </a:t>
            </a:r>
            <a:r>
              <a:rPr lang="en-US" sz="3200" b="0" i="0" dirty="0" err="1">
                <a:solidFill>
                  <a:srgbClr val="444444"/>
                </a:solidFill>
                <a:effectLst/>
                <a:latin typeface="Times New Roman" panose="02020603050405020304" pitchFamily="18" charset="0"/>
                <a:cs typeface="Times New Roman" panose="02020603050405020304" pitchFamily="18" charset="0"/>
              </a:rPr>
              <a:t>vẻ</a:t>
            </a:r>
            <a:r>
              <a:rPr lang="en-US" sz="3200" b="0" i="0" dirty="0">
                <a:solidFill>
                  <a:srgbClr val="444444"/>
                </a:solidFill>
                <a:effectLst/>
                <a:latin typeface="Times New Roman" panose="02020603050405020304" pitchFamily="18" charset="0"/>
                <a:cs typeface="Times New Roman" panose="02020603050405020304" pitchFamily="18" charset="0"/>
              </a:rPr>
              <a:t> </a:t>
            </a:r>
            <a:r>
              <a:rPr lang="en-US" sz="3200" b="0" i="0" dirty="0" err="1">
                <a:solidFill>
                  <a:srgbClr val="444444"/>
                </a:solidFill>
                <a:effectLst/>
                <a:latin typeface="Times New Roman" panose="02020603050405020304" pitchFamily="18" charset="0"/>
                <a:cs typeface="Times New Roman" panose="02020603050405020304" pitchFamily="18" charset="0"/>
              </a:rPr>
              <a:t>đẹp</a:t>
            </a:r>
            <a:r>
              <a:rPr lang="en-US" sz="3200" b="0" i="0" dirty="0">
                <a:solidFill>
                  <a:srgbClr val="444444"/>
                </a:solidFill>
                <a:effectLst/>
                <a:latin typeface="Times New Roman" panose="02020603050405020304" pitchFamily="18" charset="0"/>
                <a:cs typeface="Times New Roman" panose="02020603050405020304" pitchFamily="18" charset="0"/>
              </a:rPr>
              <a:t> </a:t>
            </a:r>
            <a:r>
              <a:rPr lang="en-US" sz="3200" b="0" i="0" dirty="0" err="1">
                <a:solidFill>
                  <a:srgbClr val="444444"/>
                </a:solidFill>
                <a:effectLst/>
                <a:latin typeface="Times New Roman" panose="02020603050405020304" pitchFamily="18" charset="0"/>
                <a:cs typeface="Times New Roman" panose="02020603050405020304" pitchFamily="18" charset="0"/>
              </a:rPr>
              <a:t>vừa</a:t>
            </a:r>
            <a:r>
              <a:rPr lang="en-US" sz="3200" b="0" i="0" dirty="0">
                <a:solidFill>
                  <a:srgbClr val="444444"/>
                </a:solidFill>
                <a:effectLst/>
                <a:latin typeface="Times New Roman" panose="02020603050405020304" pitchFamily="18" charset="0"/>
                <a:cs typeface="Times New Roman" panose="02020603050405020304" pitchFamily="18" charset="0"/>
              </a:rPr>
              <a:t> </a:t>
            </a:r>
            <a:r>
              <a:rPr lang="en-US" sz="3200" b="0" i="0" dirty="0" err="1">
                <a:solidFill>
                  <a:srgbClr val="444444"/>
                </a:solidFill>
                <a:effectLst/>
                <a:latin typeface="Times New Roman" panose="02020603050405020304" pitchFamily="18" charset="0"/>
                <a:cs typeface="Times New Roman" panose="02020603050405020304" pitchFamily="18" charset="0"/>
              </a:rPr>
              <a:t>dịu</a:t>
            </a:r>
            <a:r>
              <a:rPr lang="en-US" sz="3200" b="0" i="0" dirty="0">
                <a:solidFill>
                  <a:srgbClr val="444444"/>
                </a:solidFill>
                <a:effectLst/>
                <a:latin typeface="Times New Roman" panose="02020603050405020304" pitchFamily="18" charset="0"/>
                <a:cs typeface="Times New Roman" panose="02020603050405020304" pitchFamily="18" charset="0"/>
              </a:rPr>
              <a:t> </a:t>
            </a:r>
            <a:r>
              <a:rPr lang="en-US" sz="3200" b="0" i="0" dirty="0" err="1">
                <a:solidFill>
                  <a:srgbClr val="444444"/>
                </a:solidFill>
                <a:effectLst/>
                <a:latin typeface="Times New Roman" panose="02020603050405020304" pitchFamily="18" charset="0"/>
                <a:cs typeface="Times New Roman" panose="02020603050405020304" pitchFamily="18" charset="0"/>
              </a:rPr>
              <a:t>dàng</a:t>
            </a:r>
            <a:r>
              <a:rPr lang="en-US" sz="3200" b="0" i="0" dirty="0">
                <a:solidFill>
                  <a:srgbClr val="444444"/>
                </a:solidFill>
                <a:effectLst/>
                <a:latin typeface="Times New Roman" panose="02020603050405020304" pitchFamily="18" charset="0"/>
                <a:cs typeface="Times New Roman" panose="02020603050405020304" pitchFamily="18" charset="0"/>
              </a:rPr>
              <a:t>, </a:t>
            </a:r>
            <a:r>
              <a:rPr lang="en-US" sz="3200" b="0" i="0" dirty="0" err="1">
                <a:solidFill>
                  <a:srgbClr val="444444"/>
                </a:solidFill>
                <a:effectLst/>
                <a:latin typeface="Times New Roman" panose="02020603050405020304" pitchFamily="18" charset="0"/>
                <a:cs typeface="Times New Roman" panose="02020603050405020304" pitchFamily="18" charset="0"/>
              </a:rPr>
              <a:t>vừa</a:t>
            </a:r>
            <a:r>
              <a:rPr lang="en-US" sz="3200" b="0" i="0" dirty="0">
                <a:solidFill>
                  <a:srgbClr val="444444"/>
                </a:solidFill>
                <a:effectLst/>
                <a:latin typeface="Times New Roman" panose="02020603050405020304" pitchFamily="18" charset="0"/>
                <a:cs typeface="Times New Roman" panose="02020603050405020304" pitchFamily="18" charset="0"/>
              </a:rPr>
              <a:t> </a:t>
            </a:r>
            <a:r>
              <a:rPr lang="en-US" sz="3200" b="0" i="0" dirty="0" err="1">
                <a:solidFill>
                  <a:srgbClr val="444444"/>
                </a:solidFill>
                <a:effectLst/>
                <a:latin typeface="Times New Roman" panose="02020603050405020304" pitchFamily="18" charset="0"/>
                <a:cs typeface="Times New Roman" panose="02020603050405020304" pitchFamily="18" charset="0"/>
              </a:rPr>
              <a:t>trang</a:t>
            </a:r>
            <a:r>
              <a:rPr lang="en-US" sz="3200" b="0" i="0" dirty="0">
                <a:solidFill>
                  <a:srgbClr val="444444"/>
                </a:solidFill>
                <a:effectLst/>
                <a:latin typeface="Times New Roman" panose="02020603050405020304" pitchFamily="18" charset="0"/>
                <a:cs typeface="Times New Roman" panose="02020603050405020304" pitchFamily="18" charset="0"/>
              </a:rPr>
              <a:t> </a:t>
            </a:r>
            <a:r>
              <a:rPr lang="en-US" sz="3200" b="0" i="0" dirty="0" err="1">
                <a:solidFill>
                  <a:srgbClr val="444444"/>
                </a:solidFill>
                <a:effectLst/>
                <a:latin typeface="Times New Roman" panose="02020603050405020304" pitchFamily="18" charset="0"/>
                <a:cs typeface="Times New Roman" panose="02020603050405020304" pitchFamily="18" charset="0"/>
              </a:rPr>
              <a:t>trọng</a:t>
            </a:r>
            <a:r>
              <a:rPr lang="en-US" sz="3200" b="0" i="0" dirty="0">
                <a:solidFill>
                  <a:srgbClr val="444444"/>
                </a:solidFill>
                <a:effectLst/>
                <a:latin typeface="Times New Roman" panose="02020603050405020304" pitchFamily="18" charset="0"/>
                <a:cs typeface="Times New Roman" panose="02020603050405020304" pitchFamily="18" charset="0"/>
              </a:rPr>
              <a:t> </a:t>
            </a:r>
            <a:r>
              <a:rPr lang="en-US" sz="3200" b="0" i="0" dirty="0" err="1">
                <a:solidFill>
                  <a:srgbClr val="444444"/>
                </a:solidFill>
                <a:effectLst/>
                <a:latin typeface="Times New Roman" panose="02020603050405020304" pitchFamily="18" charset="0"/>
                <a:cs typeface="Times New Roman" panose="02020603050405020304" pitchFamily="18" charset="0"/>
              </a:rPr>
              <a:t>của</a:t>
            </a:r>
            <a:r>
              <a:rPr lang="en-US" sz="3200" b="0" i="0" dirty="0">
                <a:solidFill>
                  <a:srgbClr val="444444"/>
                </a:solidFill>
                <a:effectLst/>
                <a:latin typeface="Times New Roman" panose="02020603050405020304" pitchFamily="18" charset="0"/>
                <a:cs typeface="Times New Roman" panose="02020603050405020304" pitchFamily="18" charset="0"/>
              </a:rPr>
              <a:t> </a:t>
            </a:r>
            <a:r>
              <a:rPr lang="en-US" sz="3200" b="0" i="0" dirty="0" err="1">
                <a:solidFill>
                  <a:srgbClr val="444444"/>
                </a:solidFill>
                <a:effectLst/>
                <a:latin typeface="Times New Roman" panose="02020603050405020304" pitchFamily="18" charset="0"/>
                <a:cs typeface="Times New Roman" panose="02020603050405020304" pitchFamily="18" charset="0"/>
              </a:rPr>
              <a:t>chị</a:t>
            </a:r>
            <a:r>
              <a:rPr lang="en-US" sz="3200" b="0" i="0" dirty="0">
                <a:solidFill>
                  <a:srgbClr val="444444"/>
                </a:solidFill>
                <a:effectLst/>
                <a:latin typeface="Times New Roman" panose="02020603050405020304" pitchFamily="18" charset="0"/>
                <a:cs typeface="Times New Roman" panose="02020603050405020304" pitchFamily="18" charset="0"/>
              </a:rPr>
              <a:t> </a:t>
            </a:r>
            <a:r>
              <a:rPr lang="en-US" sz="3200" b="0" i="0" dirty="0" err="1">
                <a:solidFill>
                  <a:srgbClr val="444444"/>
                </a:solidFill>
                <a:effectLst/>
                <a:latin typeface="Times New Roman" panose="02020603050405020304" pitchFamily="18" charset="0"/>
                <a:cs typeface="Times New Roman" panose="02020603050405020304" pitchFamily="18" charset="0"/>
              </a:rPr>
              <a:t>em</a:t>
            </a:r>
            <a:r>
              <a:rPr lang="en-US" sz="3200" b="0" i="0" dirty="0">
                <a:solidFill>
                  <a:srgbClr val="444444"/>
                </a:solidFill>
                <a:effectLst/>
                <a:latin typeface="Times New Roman" panose="02020603050405020304" pitchFamily="18" charset="0"/>
                <a:cs typeface="Times New Roman" panose="02020603050405020304" pitchFamily="18" charset="0"/>
              </a:rPr>
              <a:t> </a:t>
            </a:r>
            <a:r>
              <a:rPr lang="en-US" sz="3200" b="0" i="0" dirty="0" err="1">
                <a:solidFill>
                  <a:srgbClr val="444444"/>
                </a:solidFill>
                <a:effectLst/>
                <a:latin typeface="Times New Roman" panose="02020603050405020304" pitchFamily="18" charset="0"/>
                <a:cs typeface="Times New Roman" panose="02020603050405020304" pitchFamily="18" charset="0"/>
              </a:rPr>
              <a:t>Thúy</a:t>
            </a:r>
            <a:r>
              <a:rPr lang="en-US" sz="3200" b="0" i="0" dirty="0">
                <a:solidFill>
                  <a:srgbClr val="444444"/>
                </a:solidFill>
                <a:effectLst/>
                <a:latin typeface="Times New Roman" panose="02020603050405020304" pitchFamily="18" charset="0"/>
                <a:cs typeface="Times New Roman" panose="02020603050405020304" pitchFamily="18" charset="0"/>
              </a:rPr>
              <a:t> </a:t>
            </a:r>
            <a:r>
              <a:rPr lang="en-US" sz="3200" b="0" i="0" dirty="0" err="1">
                <a:solidFill>
                  <a:srgbClr val="444444"/>
                </a:solidFill>
                <a:effectLst/>
                <a:latin typeface="Times New Roman" panose="02020603050405020304" pitchFamily="18" charset="0"/>
                <a:cs typeface="Times New Roman" panose="02020603050405020304" pitchFamily="18" charset="0"/>
              </a:rPr>
              <a:t>Kiều</a:t>
            </a:r>
            <a:r>
              <a:rPr lang="en-US" sz="3200" b="0" i="0" dirty="0">
                <a:solidFill>
                  <a:srgbClr val="444444"/>
                </a:solidFill>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759748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8584" y="416059"/>
            <a:ext cx="11512061" cy="1077218"/>
          </a:xfrm>
          <a:prstGeom prst="rect">
            <a:avLst/>
          </a:prstGeom>
          <a:solidFill>
            <a:schemeClr val="accent4">
              <a:lumMod val="20000"/>
              <a:lumOff val="80000"/>
            </a:schemeClr>
          </a:solidFill>
        </p:spPr>
        <p:txBody>
          <a:bodyPr wrap="square">
            <a:spAutoFit/>
          </a:bodyPr>
          <a:lstStyle/>
          <a:p>
            <a:pPr algn="just"/>
            <a:r>
              <a:rPr lang="en-US" sz="3200" b="1" i="0" dirty="0" err="1">
                <a:solidFill>
                  <a:srgbClr val="444444"/>
                </a:solidFill>
                <a:effectLst/>
                <a:latin typeface="Times New Roman" panose="02020603050405020304" pitchFamily="18" charset="0"/>
                <a:cs typeface="Times New Roman" panose="02020603050405020304" pitchFamily="18" charset="0"/>
              </a:rPr>
              <a:t>Câu</a:t>
            </a:r>
            <a:r>
              <a:rPr lang="en-US" sz="3200" b="1" i="0" dirty="0">
                <a:solidFill>
                  <a:srgbClr val="444444"/>
                </a:solidFill>
                <a:effectLst/>
                <a:latin typeface="Times New Roman" panose="02020603050405020304" pitchFamily="18" charset="0"/>
                <a:cs typeface="Times New Roman" panose="02020603050405020304" pitchFamily="18" charset="0"/>
              </a:rPr>
              <a:t> 4</a:t>
            </a:r>
            <a:r>
              <a:rPr lang="en-US" sz="3200" b="0" i="0" dirty="0">
                <a:solidFill>
                  <a:srgbClr val="444444"/>
                </a:solidFill>
                <a:effectLst/>
                <a:latin typeface="Times New Roman" panose="02020603050405020304" pitchFamily="18" charset="0"/>
                <a:cs typeface="Times New Roman" panose="02020603050405020304" pitchFamily="18" charset="0"/>
              </a:rPr>
              <a:t>: </a:t>
            </a:r>
            <a:r>
              <a:rPr lang="en-US" sz="3200" b="0" i="0" dirty="0" err="1">
                <a:solidFill>
                  <a:srgbClr val="444444"/>
                </a:solidFill>
                <a:effectLst/>
                <a:latin typeface="Times New Roman" panose="02020603050405020304" pitchFamily="18" charset="0"/>
                <a:cs typeface="Times New Roman" panose="02020603050405020304" pitchFamily="18" charset="0"/>
              </a:rPr>
              <a:t>Giải</a:t>
            </a:r>
            <a:r>
              <a:rPr lang="en-US" sz="3200" b="0" i="0" dirty="0">
                <a:solidFill>
                  <a:srgbClr val="444444"/>
                </a:solidFill>
                <a:effectLst/>
                <a:latin typeface="Times New Roman" panose="02020603050405020304" pitchFamily="18" charset="0"/>
                <a:cs typeface="Times New Roman" panose="02020603050405020304" pitchFamily="18" charset="0"/>
              </a:rPr>
              <a:t> </a:t>
            </a:r>
            <a:r>
              <a:rPr lang="en-US" sz="3200" b="0" i="0" dirty="0" err="1">
                <a:solidFill>
                  <a:srgbClr val="444444"/>
                </a:solidFill>
                <a:effectLst/>
                <a:latin typeface="Times New Roman" panose="02020603050405020304" pitchFamily="18" charset="0"/>
                <a:cs typeface="Times New Roman" panose="02020603050405020304" pitchFamily="18" charset="0"/>
              </a:rPr>
              <a:t>thích</a:t>
            </a:r>
            <a:r>
              <a:rPr lang="en-US" sz="3200" b="0" i="0" dirty="0">
                <a:solidFill>
                  <a:srgbClr val="444444"/>
                </a:solidFill>
                <a:effectLst/>
                <a:latin typeface="Times New Roman" panose="02020603050405020304" pitchFamily="18" charset="0"/>
                <a:cs typeface="Times New Roman" panose="02020603050405020304" pitchFamily="18" charset="0"/>
              </a:rPr>
              <a:t> </a:t>
            </a:r>
            <a:r>
              <a:rPr lang="en-US" sz="3200" b="0" i="0" dirty="0" err="1">
                <a:solidFill>
                  <a:srgbClr val="444444"/>
                </a:solidFill>
                <a:effectLst/>
                <a:latin typeface="Times New Roman" panose="02020603050405020304" pitchFamily="18" charset="0"/>
                <a:cs typeface="Times New Roman" panose="02020603050405020304" pitchFamily="18" charset="0"/>
              </a:rPr>
              <a:t>cụm</a:t>
            </a:r>
            <a:r>
              <a:rPr lang="en-US" sz="3200" b="0" i="0" dirty="0">
                <a:solidFill>
                  <a:srgbClr val="444444"/>
                </a:solidFill>
                <a:effectLst/>
                <a:latin typeface="Times New Roman" panose="02020603050405020304" pitchFamily="18" charset="0"/>
                <a:cs typeface="Times New Roman" panose="02020603050405020304" pitchFamily="18" charset="0"/>
              </a:rPr>
              <a:t> </a:t>
            </a:r>
            <a:r>
              <a:rPr lang="en-US" sz="3200" b="0" i="0" dirty="0" err="1">
                <a:solidFill>
                  <a:srgbClr val="444444"/>
                </a:solidFill>
                <a:effectLst/>
                <a:latin typeface="Times New Roman" panose="02020603050405020304" pitchFamily="18" charset="0"/>
                <a:cs typeface="Times New Roman" panose="02020603050405020304" pitchFamily="18" charset="0"/>
              </a:rPr>
              <a:t>từ</a:t>
            </a:r>
            <a:r>
              <a:rPr lang="en-US" sz="3200" b="0" i="0" dirty="0">
                <a:solidFill>
                  <a:srgbClr val="444444"/>
                </a:solidFill>
                <a:effectLst/>
                <a:latin typeface="Times New Roman" panose="02020603050405020304" pitchFamily="18" charset="0"/>
                <a:cs typeface="Times New Roman" panose="02020603050405020304" pitchFamily="18" charset="0"/>
              </a:rPr>
              <a:t> “ </a:t>
            </a:r>
            <a:r>
              <a:rPr lang="en-US" sz="3200" b="0" i="1" dirty="0" err="1">
                <a:solidFill>
                  <a:srgbClr val="444444"/>
                </a:solidFill>
                <a:effectLst/>
                <a:latin typeface="Times New Roman" panose="02020603050405020304" pitchFamily="18" charset="0"/>
                <a:cs typeface="Times New Roman" panose="02020603050405020304" pitchFamily="18" charset="0"/>
              </a:rPr>
              <a:t>mai</a:t>
            </a:r>
            <a:r>
              <a:rPr lang="en-US" sz="3200" b="0" i="1" dirty="0">
                <a:solidFill>
                  <a:srgbClr val="444444"/>
                </a:solidFill>
                <a:effectLst/>
                <a:latin typeface="Times New Roman" panose="02020603050405020304" pitchFamily="18" charset="0"/>
                <a:cs typeface="Times New Roman" panose="02020603050405020304" pitchFamily="18" charset="0"/>
              </a:rPr>
              <a:t> </a:t>
            </a:r>
            <a:r>
              <a:rPr lang="en-US" sz="3200" b="0" i="1" dirty="0" err="1">
                <a:solidFill>
                  <a:srgbClr val="444444"/>
                </a:solidFill>
                <a:effectLst/>
                <a:latin typeface="Times New Roman" panose="02020603050405020304" pitchFamily="18" charset="0"/>
                <a:cs typeface="Times New Roman" panose="02020603050405020304" pitchFamily="18" charset="0"/>
              </a:rPr>
              <a:t>cốt</a:t>
            </a:r>
            <a:r>
              <a:rPr lang="en-US" sz="3200" b="0" i="1" dirty="0">
                <a:solidFill>
                  <a:srgbClr val="444444"/>
                </a:solidFill>
                <a:effectLst/>
                <a:latin typeface="Times New Roman" panose="02020603050405020304" pitchFamily="18" charset="0"/>
                <a:cs typeface="Times New Roman" panose="02020603050405020304" pitchFamily="18" charset="0"/>
              </a:rPr>
              <a:t> </a:t>
            </a:r>
            <a:r>
              <a:rPr lang="en-US" sz="3200" b="0" i="1" dirty="0" err="1">
                <a:solidFill>
                  <a:srgbClr val="444444"/>
                </a:solidFill>
                <a:effectLst/>
                <a:latin typeface="Times New Roman" panose="02020603050405020304" pitchFamily="18" charset="0"/>
                <a:cs typeface="Times New Roman" panose="02020603050405020304" pitchFamily="18" charset="0"/>
              </a:rPr>
              <a:t>cách</a:t>
            </a:r>
            <a:r>
              <a:rPr lang="en-US" sz="3200" b="0" i="1" dirty="0">
                <a:solidFill>
                  <a:srgbClr val="444444"/>
                </a:solidFill>
                <a:effectLst/>
                <a:latin typeface="Times New Roman" panose="02020603050405020304" pitchFamily="18" charset="0"/>
                <a:cs typeface="Times New Roman" panose="02020603050405020304" pitchFamily="18" charset="0"/>
              </a:rPr>
              <a:t>, </a:t>
            </a:r>
            <a:r>
              <a:rPr lang="en-US" sz="3200" b="0" i="1" dirty="0" err="1">
                <a:solidFill>
                  <a:srgbClr val="444444"/>
                </a:solidFill>
                <a:effectLst/>
                <a:latin typeface="Times New Roman" panose="02020603050405020304" pitchFamily="18" charset="0"/>
                <a:cs typeface="Times New Roman" panose="02020603050405020304" pitchFamily="18" charset="0"/>
              </a:rPr>
              <a:t>tuyết</a:t>
            </a:r>
            <a:r>
              <a:rPr lang="en-US" sz="3200" b="0" i="1" dirty="0">
                <a:solidFill>
                  <a:srgbClr val="444444"/>
                </a:solidFill>
                <a:effectLst/>
                <a:latin typeface="Times New Roman" panose="02020603050405020304" pitchFamily="18" charset="0"/>
                <a:cs typeface="Times New Roman" panose="02020603050405020304" pitchFamily="18" charset="0"/>
              </a:rPr>
              <a:t> </a:t>
            </a:r>
            <a:r>
              <a:rPr lang="en-US" sz="3200" b="0" i="1" dirty="0" err="1">
                <a:solidFill>
                  <a:srgbClr val="444444"/>
                </a:solidFill>
                <a:effectLst/>
                <a:latin typeface="Times New Roman" panose="02020603050405020304" pitchFamily="18" charset="0"/>
                <a:cs typeface="Times New Roman" panose="02020603050405020304" pitchFamily="18" charset="0"/>
              </a:rPr>
              <a:t>tinh</a:t>
            </a:r>
            <a:r>
              <a:rPr lang="en-US" sz="3200" b="0" i="1" dirty="0">
                <a:solidFill>
                  <a:srgbClr val="444444"/>
                </a:solidFill>
                <a:effectLst/>
                <a:latin typeface="Times New Roman" panose="02020603050405020304" pitchFamily="18" charset="0"/>
                <a:cs typeface="Times New Roman" panose="02020603050405020304" pitchFamily="18" charset="0"/>
              </a:rPr>
              <a:t> </a:t>
            </a:r>
            <a:r>
              <a:rPr lang="en-US" sz="3200" b="0" i="1" dirty="0" err="1">
                <a:solidFill>
                  <a:srgbClr val="444444"/>
                </a:solidFill>
                <a:effectLst/>
                <a:latin typeface="Times New Roman" panose="02020603050405020304" pitchFamily="18" charset="0"/>
                <a:cs typeface="Times New Roman" panose="02020603050405020304" pitchFamily="18" charset="0"/>
              </a:rPr>
              <a:t>thần</a:t>
            </a:r>
            <a:r>
              <a:rPr lang="en-US" sz="3200" b="0" i="1" dirty="0">
                <a:solidFill>
                  <a:srgbClr val="444444"/>
                </a:solidFill>
                <a:effectLst/>
                <a:latin typeface="Times New Roman" panose="02020603050405020304" pitchFamily="18" charset="0"/>
                <a:cs typeface="Times New Roman" panose="02020603050405020304" pitchFamily="18" charset="0"/>
              </a:rPr>
              <a:t>”</a:t>
            </a:r>
            <a:r>
              <a:rPr lang="en-US" sz="3200" b="0" i="0" dirty="0">
                <a:solidFill>
                  <a:srgbClr val="444444"/>
                </a:solidFill>
                <a:effectLst/>
                <a:latin typeface="Times New Roman" panose="02020603050405020304" pitchFamily="18" charset="0"/>
                <a:cs typeface="Times New Roman" panose="02020603050405020304" pitchFamily="18" charset="0"/>
              </a:rPr>
              <a:t>? </a:t>
            </a:r>
            <a:r>
              <a:rPr lang="en-US" sz="3200" b="0" i="0" dirty="0" err="1">
                <a:solidFill>
                  <a:srgbClr val="444444"/>
                </a:solidFill>
                <a:effectLst/>
                <a:latin typeface="Times New Roman" panose="02020603050405020304" pitchFamily="18" charset="0"/>
                <a:cs typeface="Times New Roman" panose="02020603050405020304" pitchFamily="18" charset="0"/>
              </a:rPr>
              <a:t>Tác</a:t>
            </a:r>
            <a:r>
              <a:rPr lang="en-US" sz="3200" b="0" i="0" dirty="0">
                <a:solidFill>
                  <a:srgbClr val="444444"/>
                </a:solidFill>
                <a:effectLst/>
                <a:latin typeface="Times New Roman" panose="02020603050405020304" pitchFamily="18" charset="0"/>
                <a:cs typeface="Times New Roman" panose="02020603050405020304" pitchFamily="18" charset="0"/>
              </a:rPr>
              <a:t> </a:t>
            </a:r>
            <a:r>
              <a:rPr lang="en-US" sz="3200" b="0" i="0" dirty="0" err="1">
                <a:solidFill>
                  <a:srgbClr val="444444"/>
                </a:solidFill>
                <a:effectLst/>
                <a:latin typeface="Times New Roman" panose="02020603050405020304" pitchFamily="18" charset="0"/>
                <a:cs typeface="Times New Roman" panose="02020603050405020304" pitchFamily="18" charset="0"/>
              </a:rPr>
              <a:t>giả</a:t>
            </a:r>
            <a:r>
              <a:rPr lang="en-US" sz="3200" b="0" i="0" dirty="0">
                <a:solidFill>
                  <a:srgbClr val="444444"/>
                </a:solidFill>
                <a:effectLst/>
                <a:latin typeface="Times New Roman" panose="02020603050405020304" pitchFamily="18" charset="0"/>
                <a:cs typeface="Times New Roman" panose="02020603050405020304" pitchFamily="18" charset="0"/>
              </a:rPr>
              <a:t> </a:t>
            </a:r>
            <a:r>
              <a:rPr lang="en-US" sz="3200" b="0" i="0" dirty="0" err="1">
                <a:solidFill>
                  <a:srgbClr val="444444"/>
                </a:solidFill>
                <a:effectLst/>
                <a:latin typeface="Times New Roman" panose="02020603050405020304" pitchFamily="18" charset="0"/>
                <a:cs typeface="Times New Roman" panose="02020603050405020304" pitchFamily="18" charset="0"/>
              </a:rPr>
              <a:t>sử</a:t>
            </a:r>
            <a:r>
              <a:rPr lang="en-US" sz="3200" b="0" i="0" dirty="0">
                <a:solidFill>
                  <a:srgbClr val="444444"/>
                </a:solidFill>
                <a:effectLst/>
                <a:latin typeface="Times New Roman" panose="02020603050405020304" pitchFamily="18" charset="0"/>
                <a:cs typeface="Times New Roman" panose="02020603050405020304" pitchFamily="18" charset="0"/>
              </a:rPr>
              <a:t> </a:t>
            </a:r>
            <a:r>
              <a:rPr lang="en-US" sz="3200" b="0" i="0" dirty="0" err="1">
                <a:solidFill>
                  <a:srgbClr val="444444"/>
                </a:solidFill>
                <a:effectLst/>
                <a:latin typeface="Times New Roman" panose="02020603050405020304" pitchFamily="18" charset="0"/>
                <a:cs typeface="Times New Roman" panose="02020603050405020304" pitchFamily="18" charset="0"/>
              </a:rPr>
              <a:t>dụng</a:t>
            </a:r>
            <a:r>
              <a:rPr lang="en-US" sz="3200" b="0" i="0" dirty="0">
                <a:solidFill>
                  <a:srgbClr val="444444"/>
                </a:solidFill>
                <a:effectLst/>
                <a:latin typeface="Times New Roman" panose="02020603050405020304" pitchFamily="18" charset="0"/>
                <a:cs typeface="Times New Roman" panose="02020603050405020304" pitchFamily="18" charset="0"/>
              </a:rPr>
              <a:t> </a:t>
            </a:r>
            <a:r>
              <a:rPr lang="en-US" sz="3200" b="0" i="0" dirty="0" err="1">
                <a:solidFill>
                  <a:srgbClr val="444444"/>
                </a:solidFill>
                <a:effectLst/>
                <a:latin typeface="Times New Roman" panose="02020603050405020304" pitchFamily="18" charset="0"/>
                <a:cs typeface="Times New Roman" panose="02020603050405020304" pitchFamily="18" charset="0"/>
              </a:rPr>
              <a:t>bút</a:t>
            </a:r>
            <a:r>
              <a:rPr lang="en-US" sz="3200" b="0" i="0" dirty="0">
                <a:solidFill>
                  <a:srgbClr val="444444"/>
                </a:solidFill>
                <a:effectLst/>
                <a:latin typeface="Times New Roman" panose="02020603050405020304" pitchFamily="18" charset="0"/>
                <a:cs typeface="Times New Roman" panose="02020603050405020304" pitchFamily="18" charset="0"/>
              </a:rPr>
              <a:t> </a:t>
            </a:r>
            <a:r>
              <a:rPr lang="en-US" sz="3200" b="0" i="0" dirty="0" err="1">
                <a:solidFill>
                  <a:srgbClr val="444444"/>
                </a:solidFill>
                <a:effectLst/>
                <a:latin typeface="Times New Roman" panose="02020603050405020304" pitchFamily="18" charset="0"/>
                <a:cs typeface="Times New Roman" panose="02020603050405020304" pitchFamily="18" charset="0"/>
              </a:rPr>
              <a:t>pháp</a:t>
            </a:r>
            <a:r>
              <a:rPr lang="en-US" sz="3200" b="0" i="0" dirty="0">
                <a:solidFill>
                  <a:srgbClr val="444444"/>
                </a:solidFill>
                <a:effectLst/>
                <a:latin typeface="Times New Roman" panose="02020603050405020304" pitchFamily="18" charset="0"/>
                <a:cs typeface="Times New Roman" panose="02020603050405020304" pitchFamily="18" charset="0"/>
              </a:rPr>
              <a:t> </a:t>
            </a:r>
            <a:r>
              <a:rPr lang="en-US" sz="3200" b="0" i="0" dirty="0" err="1">
                <a:solidFill>
                  <a:srgbClr val="444444"/>
                </a:solidFill>
                <a:effectLst/>
                <a:latin typeface="Times New Roman" panose="02020603050405020304" pitchFamily="18" charset="0"/>
                <a:cs typeface="Times New Roman" panose="02020603050405020304" pitchFamily="18" charset="0"/>
              </a:rPr>
              <a:t>nghệ</a:t>
            </a:r>
            <a:r>
              <a:rPr lang="en-US" sz="3200" b="0" i="0" dirty="0">
                <a:solidFill>
                  <a:srgbClr val="444444"/>
                </a:solidFill>
                <a:effectLst/>
                <a:latin typeface="Times New Roman" panose="02020603050405020304" pitchFamily="18" charset="0"/>
                <a:cs typeface="Times New Roman" panose="02020603050405020304" pitchFamily="18" charset="0"/>
              </a:rPr>
              <a:t> </a:t>
            </a:r>
            <a:r>
              <a:rPr lang="en-US" sz="3200" b="0" i="0" dirty="0" err="1">
                <a:solidFill>
                  <a:srgbClr val="444444"/>
                </a:solidFill>
                <a:effectLst/>
                <a:latin typeface="Times New Roman" panose="02020603050405020304" pitchFamily="18" charset="0"/>
                <a:cs typeface="Times New Roman" panose="02020603050405020304" pitchFamily="18" charset="0"/>
              </a:rPr>
              <a:t>thuật</a:t>
            </a:r>
            <a:r>
              <a:rPr lang="en-US" sz="3200" b="0" i="0" dirty="0">
                <a:solidFill>
                  <a:srgbClr val="444444"/>
                </a:solidFill>
                <a:effectLst/>
                <a:latin typeface="Times New Roman" panose="02020603050405020304" pitchFamily="18" charset="0"/>
                <a:cs typeface="Times New Roman" panose="02020603050405020304" pitchFamily="18" charset="0"/>
              </a:rPr>
              <a:t> </a:t>
            </a:r>
            <a:r>
              <a:rPr lang="en-US" sz="3200" b="0" i="0" dirty="0" err="1">
                <a:solidFill>
                  <a:srgbClr val="444444"/>
                </a:solidFill>
                <a:effectLst/>
                <a:latin typeface="Times New Roman" panose="02020603050405020304" pitchFamily="18" charset="0"/>
                <a:cs typeface="Times New Roman" panose="02020603050405020304" pitchFamily="18" charset="0"/>
              </a:rPr>
              <a:t>gì</a:t>
            </a:r>
            <a:r>
              <a:rPr lang="en-US" sz="3200" b="0" i="0" dirty="0">
                <a:solidFill>
                  <a:srgbClr val="444444"/>
                </a:solidFill>
                <a:effectLst/>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5" name="Rectangle 4"/>
          <p:cNvSpPr/>
          <p:nvPr/>
        </p:nvSpPr>
        <p:spPr>
          <a:xfrm>
            <a:off x="398584" y="1859340"/>
            <a:ext cx="11512061" cy="3046988"/>
          </a:xfrm>
          <a:prstGeom prst="rect">
            <a:avLst/>
          </a:prstGeom>
          <a:solidFill>
            <a:schemeClr val="accent6">
              <a:lumMod val="20000"/>
              <a:lumOff val="80000"/>
            </a:schemeClr>
          </a:solidFill>
        </p:spPr>
        <p:txBody>
          <a:bodyPr wrap="square">
            <a:spAutoFit/>
          </a:bodyPr>
          <a:lstStyle/>
          <a:p>
            <a:pPr algn="just"/>
            <a:r>
              <a:rPr lang="vi-VN" sz="3200" b="0" i="0" dirty="0">
                <a:solidFill>
                  <a:srgbClr val="444444"/>
                </a:solidFill>
                <a:effectLst/>
                <a:latin typeface="+mj-lt"/>
              </a:rPr>
              <a:t>Giải thích cụm từ “mai cốt cách, tuyết tinh thần”:</a:t>
            </a:r>
          </a:p>
          <a:p>
            <a:pPr algn="just"/>
            <a:r>
              <a:rPr lang="vi-VN" sz="3200" b="0" i="0" dirty="0">
                <a:solidFill>
                  <a:srgbClr val="444444"/>
                </a:solidFill>
                <a:effectLst/>
                <a:latin typeface="+mj-lt"/>
              </a:rPr>
              <a:t>- Mai cốt cách: cốt cách thanh tao, mảnh dẻ như cây mai.</a:t>
            </a:r>
          </a:p>
          <a:p>
            <a:pPr algn="just"/>
            <a:r>
              <a:rPr lang="vi-VN" sz="3200" b="0" i="0" dirty="0">
                <a:solidFill>
                  <a:srgbClr val="444444"/>
                </a:solidFill>
                <a:effectLst/>
                <a:latin typeface="+mj-lt"/>
              </a:rPr>
              <a:t>- Tuyết tinh thần: tinh thần trong trắng, khôi nguyên như tuyết.</a:t>
            </a:r>
          </a:p>
          <a:p>
            <a:pPr algn="just"/>
            <a:r>
              <a:rPr lang="vi-VN" sz="3200" b="0" i="0" dirty="0">
                <a:solidFill>
                  <a:srgbClr val="444444"/>
                </a:solidFill>
                <a:effectLst/>
                <a:latin typeface="+mj-lt"/>
              </a:rPr>
              <a:t>=&gt; Câu thơ sử dụng biện pháp ước lệ tượng trưng để nói tới sự duyên dáng, thanh cao, trong trắng của chị em Thúy Kiều. Vẻ đẹp đạt mức hoàn hảo của hai chị em.</a:t>
            </a:r>
          </a:p>
        </p:txBody>
      </p:sp>
    </p:spTree>
    <p:extLst>
      <p:ext uri="{BB962C8B-B14F-4D97-AF65-F5344CB8AC3E}">
        <p14:creationId xmlns:p14="http://schemas.microsoft.com/office/powerpoint/2010/main" val="16760089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2535" y="155604"/>
            <a:ext cx="4267570" cy="6474513"/>
          </a:xfrm>
          <a:prstGeom prst="rect">
            <a:avLst/>
          </a:prstGeom>
        </p:spPr>
      </p:pic>
      <p:sp>
        <p:nvSpPr>
          <p:cNvPr id="6" name="Rectangle 5"/>
          <p:cNvSpPr/>
          <p:nvPr/>
        </p:nvSpPr>
        <p:spPr>
          <a:xfrm>
            <a:off x="6939280" y="2475133"/>
            <a:ext cx="6522720" cy="4154984"/>
          </a:xfrm>
          <a:prstGeom prst="rect">
            <a:avLst/>
          </a:prstGeom>
        </p:spPr>
        <p:txBody>
          <a:bodyPr wrap="square">
            <a:spAutoFit/>
          </a:bodyPr>
          <a:lstStyle/>
          <a:p>
            <a:pPr algn="ctr"/>
            <a:r>
              <a:rPr lang="vi-VN" sz="2200" b="0" i="1" dirty="0">
                <a:effectLst/>
                <a:latin typeface="iCiel Bambola" panose="02000000000000000000" pitchFamily="2" charset="0"/>
              </a:rPr>
              <a:t>Một hai nghiêng nước nghiêng thành,</a:t>
            </a:r>
            <a:br>
              <a:rPr lang="vi-VN" sz="2200" dirty="0">
                <a:latin typeface="iCiel Bambola" panose="02000000000000000000" pitchFamily="2" charset="0"/>
              </a:rPr>
            </a:br>
            <a:r>
              <a:rPr lang="vi-VN" sz="2200" b="0" i="1" dirty="0">
                <a:effectLst/>
                <a:latin typeface="iCiel Bambola" panose="02000000000000000000" pitchFamily="2" charset="0"/>
              </a:rPr>
              <a:t>Sắc đành đòi một, tài đành họa hai.</a:t>
            </a:r>
            <a:br>
              <a:rPr lang="vi-VN" sz="2200" dirty="0">
                <a:latin typeface="iCiel Bambola" panose="02000000000000000000" pitchFamily="2" charset="0"/>
              </a:rPr>
            </a:br>
            <a:r>
              <a:rPr lang="vi-VN" sz="2200" b="0" i="1" dirty="0">
                <a:effectLst/>
                <a:latin typeface="iCiel Bambola" panose="02000000000000000000" pitchFamily="2" charset="0"/>
              </a:rPr>
              <a:t>Thông minh vốn sẵn tính trời,</a:t>
            </a:r>
            <a:br>
              <a:rPr lang="vi-VN" sz="2200" dirty="0">
                <a:latin typeface="iCiel Bambola" panose="02000000000000000000" pitchFamily="2" charset="0"/>
              </a:rPr>
            </a:br>
            <a:r>
              <a:rPr lang="vi-VN" sz="2200" b="0" i="1" dirty="0">
                <a:effectLst/>
                <a:latin typeface="iCiel Bambola" panose="02000000000000000000" pitchFamily="2" charset="0"/>
              </a:rPr>
              <a:t>Pha nghề thi họa, đủ mùi ca ngâm.</a:t>
            </a:r>
            <a:br>
              <a:rPr lang="vi-VN" sz="2200" dirty="0">
                <a:latin typeface="iCiel Bambola" panose="02000000000000000000" pitchFamily="2" charset="0"/>
              </a:rPr>
            </a:br>
            <a:r>
              <a:rPr lang="vi-VN" sz="2200" b="0" i="1" dirty="0">
                <a:effectLst/>
                <a:latin typeface="iCiel Bambola" panose="02000000000000000000" pitchFamily="2" charset="0"/>
              </a:rPr>
              <a:t>Cung thương làu bậc ngũ âm,</a:t>
            </a:r>
            <a:br>
              <a:rPr lang="vi-VN" sz="2200" dirty="0">
                <a:latin typeface="iCiel Bambola" panose="02000000000000000000" pitchFamily="2" charset="0"/>
              </a:rPr>
            </a:br>
            <a:r>
              <a:rPr lang="vi-VN" sz="2200" b="0" i="1" dirty="0">
                <a:effectLst/>
                <a:latin typeface="iCiel Bambola" panose="02000000000000000000" pitchFamily="2" charset="0"/>
              </a:rPr>
              <a:t>Nghề riêng ăn đứt hồ cầm một trương.</a:t>
            </a:r>
            <a:br>
              <a:rPr lang="vi-VN" sz="2200" dirty="0">
                <a:latin typeface="iCiel Bambola" panose="02000000000000000000" pitchFamily="2" charset="0"/>
              </a:rPr>
            </a:br>
            <a:r>
              <a:rPr lang="vi-VN" sz="2200" b="0" i="1" dirty="0">
                <a:effectLst/>
                <a:latin typeface="iCiel Bambola" panose="02000000000000000000" pitchFamily="2" charset="0"/>
              </a:rPr>
              <a:t>Khúc nhà tay lựa nên chương,</a:t>
            </a:r>
            <a:br>
              <a:rPr lang="vi-VN" sz="2200" dirty="0">
                <a:latin typeface="iCiel Bambola" panose="02000000000000000000" pitchFamily="2" charset="0"/>
              </a:rPr>
            </a:br>
            <a:r>
              <a:rPr lang="vi-VN" sz="2200" b="0" i="1" dirty="0">
                <a:effectLst/>
                <a:latin typeface="iCiel Bambola" panose="02000000000000000000" pitchFamily="2" charset="0"/>
              </a:rPr>
              <a:t>Một thiên Bạc mệnh, lại càng não nhân.</a:t>
            </a:r>
            <a:br>
              <a:rPr lang="vi-VN" sz="2200" dirty="0">
                <a:latin typeface="iCiel Bambola" panose="02000000000000000000" pitchFamily="2" charset="0"/>
              </a:rPr>
            </a:br>
            <a:r>
              <a:rPr lang="vi-VN" sz="2200" b="0" i="1" dirty="0">
                <a:effectLst/>
                <a:latin typeface="iCiel Bambola" panose="02000000000000000000" pitchFamily="2" charset="0"/>
              </a:rPr>
              <a:t>Phong lưu rất mực hồng quần,</a:t>
            </a:r>
            <a:br>
              <a:rPr lang="vi-VN" sz="2200" dirty="0">
                <a:latin typeface="iCiel Bambola" panose="02000000000000000000" pitchFamily="2" charset="0"/>
              </a:rPr>
            </a:br>
            <a:r>
              <a:rPr lang="vi-VN" sz="2200" b="0" i="1" dirty="0">
                <a:effectLst/>
                <a:latin typeface="iCiel Bambola" panose="02000000000000000000" pitchFamily="2" charset="0"/>
              </a:rPr>
              <a:t>Xuân xanh xấp xỉ tới tuần cập kê</a:t>
            </a:r>
            <a:br>
              <a:rPr lang="vi-VN" sz="2200" dirty="0">
                <a:latin typeface="iCiel Bambola" panose="02000000000000000000" pitchFamily="2" charset="0"/>
              </a:rPr>
            </a:br>
            <a:r>
              <a:rPr lang="vi-VN" sz="2200" b="0" i="1" dirty="0">
                <a:effectLst/>
                <a:latin typeface="iCiel Bambola" panose="02000000000000000000" pitchFamily="2" charset="0"/>
              </a:rPr>
              <a:t>Êm đềm trướng rủ màn che,</a:t>
            </a:r>
            <a:br>
              <a:rPr lang="vi-VN" sz="2200" dirty="0">
                <a:latin typeface="iCiel Bambola" panose="02000000000000000000" pitchFamily="2" charset="0"/>
              </a:rPr>
            </a:br>
            <a:r>
              <a:rPr lang="vi-VN" sz="2200" b="0" i="1" dirty="0">
                <a:effectLst/>
                <a:latin typeface="iCiel Bambola" panose="02000000000000000000" pitchFamily="2" charset="0"/>
              </a:rPr>
              <a:t>Tường đông ong bướm đi về mặc ai.</a:t>
            </a:r>
            <a:endParaRPr lang="en-US" sz="2200" dirty="0">
              <a:latin typeface="iCiel Bambola" panose="02000000000000000000" pitchFamily="2" charset="0"/>
            </a:endParaRPr>
          </a:p>
        </p:txBody>
      </p:sp>
      <p:sp>
        <p:nvSpPr>
          <p:cNvPr id="7" name="Rectangle 6"/>
          <p:cNvSpPr/>
          <p:nvPr/>
        </p:nvSpPr>
        <p:spPr>
          <a:xfrm>
            <a:off x="3312160" y="551844"/>
            <a:ext cx="6522720" cy="4493538"/>
          </a:xfrm>
          <a:prstGeom prst="rect">
            <a:avLst/>
          </a:prstGeom>
        </p:spPr>
        <p:txBody>
          <a:bodyPr wrap="square">
            <a:spAutoFit/>
          </a:bodyPr>
          <a:lstStyle/>
          <a:p>
            <a:pPr algn="ctr"/>
            <a:r>
              <a:rPr lang="vi-VN" sz="2200" b="0" i="1" dirty="0">
                <a:effectLst/>
                <a:latin typeface="iCiel Bambola" panose="02000000000000000000" pitchFamily="2" charset="0"/>
              </a:rPr>
              <a:t>Đầu lòng hai ả tố nga,</a:t>
            </a:r>
            <a:br>
              <a:rPr lang="vi-VN" sz="2200" dirty="0">
                <a:latin typeface="iCiel Bambola" panose="02000000000000000000" pitchFamily="2" charset="0"/>
              </a:rPr>
            </a:br>
            <a:r>
              <a:rPr lang="vi-VN" sz="2200" b="0" i="1" dirty="0">
                <a:effectLst/>
                <a:latin typeface="iCiel Bambola" panose="02000000000000000000" pitchFamily="2" charset="0"/>
              </a:rPr>
              <a:t>Thúy Kiều là chị, em là Thúy Vân.</a:t>
            </a:r>
            <a:br>
              <a:rPr lang="vi-VN" sz="2200" dirty="0">
                <a:latin typeface="iCiel Bambola" panose="02000000000000000000" pitchFamily="2" charset="0"/>
              </a:rPr>
            </a:br>
            <a:r>
              <a:rPr lang="vi-VN" sz="2200" b="0" i="1" dirty="0">
                <a:effectLst/>
                <a:latin typeface="iCiel Bambola" panose="02000000000000000000" pitchFamily="2" charset="0"/>
              </a:rPr>
              <a:t>Mai cốt cách, tuyết tinh thần,</a:t>
            </a:r>
            <a:br>
              <a:rPr lang="vi-VN" sz="2200" dirty="0">
                <a:latin typeface="iCiel Bambola" panose="02000000000000000000" pitchFamily="2" charset="0"/>
              </a:rPr>
            </a:br>
            <a:r>
              <a:rPr lang="vi-VN" sz="2200" b="0" i="1" dirty="0">
                <a:effectLst/>
                <a:latin typeface="iCiel Bambola" panose="02000000000000000000" pitchFamily="2" charset="0"/>
              </a:rPr>
              <a:t>Mỗi người một vẻ, mười phân vẹn mười.</a:t>
            </a:r>
            <a:br>
              <a:rPr lang="vi-VN" sz="2200" dirty="0">
                <a:latin typeface="iCiel Bambola" panose="02000000000000000000" pitchFamily="2" charset="0"/>
              </a:rPr>
            </a:br>
            <a:r>
              <a:rPr lang="vi-VN" sz="2200" b="0" i="1" dirty="0">
                <a:effectLst/>
                <a:latin typeface="iCiel Bambola" panose="02000000000000000000" pitchFamily="2" charset="0"/>
              </a:rPr>
              <a:t>Vân xem trang trọng khác vời,</a:t>
            </a:r>
            <a:br>
              <a:rPr lang="vi-VN" sz="2200" dirty="0">
                <a:latin typeface="iCiel Bambola" panose="02000000000000000000" pitchFamily="2" charset="0"/>
              </a:rPr>
            </a:br>
            <a:r>
              <a:rPr lang="vi-VN" sz="2200" b="0" i="1" dirty="0">
                <a:effectLst/>
                <a:latin typeface="iCiel Bambola" panose="02000000000000000000" pitchFamily="2" charset="0"/>
              </a:rPr>
              <a:t>Khuôn trăng đầy đặn, nét ngài nở nang.</a:t>
            </a:r>
            <a:br>
              <a:rPr lang="vi-VN" sz="2200" dirty="0">
                <a:latin typeface="iCiel Bambola" panose="02000000000000000000" pitchFamily="2" charset="0"/>
              </a:rPr>
            </a:br>
            <a:r>
              <a:rPr lang="vi-VN" sz="2200" b="0" i="1" dirty="0">
                <a:effectLst/>
                <a:latin typeface="iCiel Bambola" panose="02000000000000000000" pitchFamily="2" charset="0"/>
              </a:rPr>
              <a:t>Hoa cười ngọc thốt đoan trang,</a:t>
            </a:r>
            <a:br>
              <a:rPr lang="vi-VN" sz="2200" dirty="0">
                <a:latin typeface="iCiel Bambola" panose="02000000000000000000" pitchFamily="2" charset="0"/>
              </a:rPr>
            </a:br>
            <a:r>
              <a:rPr lang="vi-VN" sz="2200" b="0" i="1" dirty="0">
                <a:effectLst/>
                <a:latin typeface="iCiel Bambola" panose="02000000000000000000" pitchFamily="2" charset="0"/>
              </a:rPr>
              <a:t>Mây thua nước tóc, tuyết nhường màu da.</a:t>
            </a:r>
            <a:br>
              <a:rPr lang="vi-VN" sz="2200" dirty="0">
                <a:latin typeface="iCiel Bambola" panose="02000000000000000000" pitchFamily="2" charset="0"/>
              </a:rPr>
            </a:br>
            <a:r>
              <a:rPr lang="vi-VN" sz="2200" b="0" i="1" dirty="0">
                <a:effectLst/>
                <a:latin typeface="iCiel Bambola" panose="02000000000000000000" pitchFamily="2" charset="0"/>
              </a:rPr>
              <a:t>Kiều càng sắc sảo, mặn mà,</a:t>
            </a:r>
            <a:br>
              <a:rPr lang="vi-VN" sz="2200" dirty="0">
                <a:latin typeface="iCiel Bambola" panose="02000000000000000000" pitchFamily="2" charset="0"/>
              </a:rPr>
            </a:br>
            <a:r>
              <a:rPr lang="vi-VN" sz="2200" b="0" i="1" dirty="0">
                <a:effectLst/>
                <a:latin typeface="iCiel Bambola" panose="02000000000000000000" pitchFamily="2" charset="0"/>
              </a:rPr>
              <a:t>So bề tài, sắc, lại là phần hơn.</a:t>
            </a:r>
            <a:br>
              <a:rPr lang="vi-VN" sz="2200" dirty="0">
                <a:latin typeface="iCiel Bambola" panose="02000000000000000000" pitchFamily="2" charset="0"/>
              </a:rPr>
            </a:br>
            <a:r>
              <a:rPr lang="vi-VN" sz="2200" b="0" i="1" dirty="0">
                <a:effectLst/>
                <a:latin typeface="iCiel Bambola" panose="02000000000000000000" pitchFamily="2" charset="0"/>
              </a:rPr>
              <a:t>Làn thu thủy, nét xuân sơn,</a:t>
            </a:r>
            <a:br>
              <a:rPr lang="vi-VN" sz="2200" dirty="0">
                <a:latin typeface="iCiel Bambola" panose="02000000000000000000" pitchFamily="2" charset="0"/>
              </a:rPr>
            </a:br>
            <a:r>
              <a:rPr lang="vi-VN" sz="2200" b="0" i="1" dirty="0">
                <a:effectLst/>
                <a:latin typeface="iCiel Bambola" panose="02000000000000000000" pitchFamily="2" charset="0"/>
              </a:rPr>
              <a:t>Hoa ghen thua thắm, liễu hờn kém xanh.</a:t>
            </a:r>
            <a:br>
              <a:rPr lang="vi-VN" sz="2200" dirty="0">
                <a:latin typeface="iCiel Bambola" panose="02000000000000000000" pitchFamily="2" charset="0"/>
              </a:rPr>
            </a:br>
            <a:endParaRPr lang="en-US" sz="2200" dirty="0">
              <a:latin typeface="iCiel Bambola" panose="02000000000000000000" pitchFamily="2" charset="0"/>
            </a:endParaRPr>
          </a:p>
        </p:txBody>
      </p:sp>
      <p:pic>
        <p:nvPicPr>
          <p:cNvPr id="3074" name="Picture 2" descr="So sánh tài sắc của Thúy Vân và Thúy Kiều - Văn mẫu lớp 11 (8 mẫu)"/>
          <p:cNvPicPr>
            <a:picLocks noChangeAspect="1" noChangeArrowheads="1"/>
          </p:cNvPicPr>
          <p:nvPr/>
        </p:nvPicPr>
        <p:blipFill rotWithShape="1">
          <a:blip r:embed="rId3">
            <a:extLst>
              <a:ext uri="{28A0092B-C50C-407E-A947-70E740481C1C}">
                <a14:useLocalDpi xmlns:a14="http://schemas.microsoft.com/office/drawing/2010/main" val="0"/>
              </a:ext>
            </a:extLst>
          </a:blip>
          <a:srcRect l="56615"/>
          <a:stretch/>
        </p:blipFill>
        <p:spPr bwMode="auto">
          <a:xfrm>
            <a:off x="5373145" y="4104640"/>
            <a:ext cx="2436087" cy="2939098"/>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pic>
        <p:nvPicPr>
          <p:cNvPr id="9" name="Picture 2" descr="So sánh tài sắc của Thúy Vân và Thúy Kiều - Văn mẫu lớp 11 (8 mẫu)"/>
          <p:cNvPicPr>
            <a:picLocks noChangeAspect="1" noChangeArrowheads="1"/>
          </p:cNvPicPr>
          <p:nvPr/>
        </p:nvPicPr>
        <p:blipFill rotWithShape="1">
          <a:blip r:embed="rId3">
            <a:extLst>
              <a:ext uri="{28A0092B-C50C-407E-A947-70E740481C1C}">
                <a14:useLocalDpi xmlns:a14="http://schemas.microsoft.com/office/drawing/2010/main" val="0"/>
              </a:ext>
            </a:extLst>
          </a:blip>
          <a:srcRect r="46333"/>
          <a:stretch/>
        </p:blipFill>
        <p:spPr bwMode="auto">
          <a:xfrm>
            <a:off x="8564880" y="-79407"/>
            <a:ext cx="3271520" cy="3190876"/>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5542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par>
                                <p:cTn id="13" presetID="21" presetClass="entr" presetSubtype="1"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heel(1)">
                                      <p:cBhvr>
                                        <p:cTn id="15" dur="20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heel(1)">
                                      <p:cBhvr>
                                        <p:cTn id="20" dur="2000"/>
                                        <p:tgtEl>
                                          <p:spTgt spid="9"/>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heel(1)">
                                      <p:cBhvr>
                                        <p:cTn id="2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9069" y="0"/>
            <a:ext cx="12251069" cy="6846602"/>
          </a:xfrm>
          <a:prstGeom prst="rect">
            <a:avLst/>
          </a:prstGeom>
          <a:ln>
            <a:noFill/>
          </a:ln>
          <a:effectLst>
            <a:softEdge rad="112500"/>
          </a:effectLst>
        </p:spPr>
      </p:pic>
      <p:sp>
        <p:nvSpPr>
          <p:cNvPr id="2" name="Title 1"/>
          <p:cNvSpPr>
            <a:spLocks noGrp="1"/>
          </p:cNvSpPr>
          <p:nvPr>
            <p:ph type="title"/>
          </p:nvPr>
        </p:nvSpPr>
        <p:spPr>
          <a:xfrm>
            <a:off x="-990600" y="169769"/>
            <a:ext cx="10515600" cy="1325563"/>
          </a:xfrm>
        </p:spPr>
        <p:txBody>
          <a:bodyPr/>
          <a:lstStyle/>
          <a:p>
            <a:pPr algn="ctr"/>
            <a:r>
              <a:rPr lang="en-US" altLang="en-US" dirty="0" err="1">
                <a:solidFill>
                  <a:schemeClr val="bg1"/>
                </a:solidFill>
                <a:latin typeface="iCiel Bambola" panose="02000000000000000000" pitchFamily="2" charset="0"/>
                <a:cs typeface="Times New Roman" panose="02020603050405020304" pitchFamily="18" charset="0"/>
              </a:rPr>
              <a:t>Nối</a:t>
            </a:r>
            <a:r>
              <a:rPr lang="en-US" altLang="en-US" dirty="0">
                <a:solidFill>
                  <a:schemeClr val="bg1"/>
                </a:solidFill>
                <a:latin typeface="iCiel Bambola" panose="02000000000000000000" pitchFamily="2" charset="0"/>
                <a:cs typeface="Times New Roman" panose="02020603050405020304" pitchFamily="18" charset="0"/>
              </a:rPr>
              <a:t> </a:t>
            </a:r>
            <a:r>
              <a:rPr lang="en-US" altLang="en-US" dirty="0" err="1">
                <a:solidFill>
                  <a:schemeClr val="bg1"/>
                </a:solidFill>
                <a:latin typeface="iCiel Bambola" panose="02000000000000000000" pitchFamily="2" charset="0"/>
                <a:cs typeface="Times New Roman" panose="02020603050405020304" pitchFamily="18" charset="0"/>
              </a:rPr>
              <a:t>cột</a:t>
            </a:r>
            <a:r>
              <a:rPr lang="en-US" altLang="en-US" dirty="0">
                <a:solidFill>
                  <a:schemeClr val="bg1"/>
                </a:solidFill>
                <a:latin typeface="iCiel Bambola" panose="02000000000000000000" pitchFamily="2" charset="0"/>
                <a:cs typeface="Times New Roman" panose="02020603050405020304" pitchFamily="18" charset="0"/>
              </a:rPr>
              <a:t> A </a:t>
            </a:r>
            <a:r>
              <a:rPr lang="en-US" altLang="en-US" dirty="0" err="1">
                <a:solidFill>
                  <a:schemeClr val="bg1"/>
                </a:solidFill>
                <a:latin typeface="iCiel Bambola" panose="02000000000000000000" pitchFamily="2" charset="0"/>
                <a:cs typeface="Times New Roman" panose="02020603050405020304" pitchFamily="18" charset="0"/>
              </a:rPr>
              <a:t>với</a:t>
            </a:r>
            <a:r>
              <a:rPr lang="en-US" altLang="en-US" dirty="0">
                <a:solidFill>
                  <a:schemeClr val="bg1"/>
                </a:solidFill>
                <a:latin typeface="iCiel Bambola" panose="02000000000000000000" pitchFamily="2" charset="0"/>
                <a:cs typeface="Times New Roman" panose="02020603050405020304" pitchFamily="18" charset="0"/>
              </a:rPr>
              <a:t> </a:t>
            </a:r>
            <a:r>
              <a:rPr lang="en-US" altLang="en-US" dirty="0" err="1">
                <a:solidFill>
                  <a:schemeClr val="bg1"/>
                </a:solidFill>
                <a:latin typeface="iCiel Bambola" panose="02000000000000000000" pitchFamily="2" charset="0"/>
                <a:cs typeface="Times New Roman" panose="02020603050405020304" pitchFamily="18" charset="0"/>
              </a:rPr>
              <a:t>cột</a:t>
            </a:r>
            <a:r>
              <a:rPr lang="en-US" altLang="en-US" dirty="0">
                <a:solidFill>
                  <a:schemeClr val="bg1"/>
                </a:solidFill>
                <a:latin typeface="iCiel Bambola" panose="02000000000000000000" pitchFamily="2" charset="0"/>
                <a:cs typeface="Times New Roman" panose="02020603050405020304" pitchFamily="18" charset="0"/>
              </a:rPr>
              <a:t> B </a:t>
            </a:r>
            <a:r>
              <a:rPr lang="en-US" altLang="en-US" dirty="0" err="1">
                <a:solidFill>
                  <a:schemeClr val="bg1"/>
                </a:solidFill>
                <a:latin typeface="iCiel Bambola" panose="02000000000000000000" pitchFamily="2" charset="0"/>
                <a:cs typeface="Times New Roman" panose="02020603050405020304" pitchFamily="18" charset="0"/>
              </a:rPr>
              <a:t>sao</a:t>
            </a:r>
            <a:r>
              <a:rPr lang="en-US" altLang="en-US" dirty="0">
                <a:solidFill>
                  <a:schemeClr val="bg1"/>
                </a:solidFill>
                <a:latin typeface="iCiel Bambola" panose="02000000000000000000" pitchFamily="2" charset="0"/>
                <a:cs typeface="Times New Roman" panose="02020603050405020304" pitchFamily="18" charset="0"/>
              </a:rPr>
              <a:t> </a:t>
            </a:r>
            <a:r>
              <a:rPr lang="en-US" altLang="en-US" dirty="0" err="1">
                <a:solidFill>
                  <a:schemeClr val="bg1"/>
                </a:solidFill>
                <a:latin typeface="iCiel Bambola" panose="02000000000000000000" pitchFamily="2" charset="0"/>
                <a:cs typeface="Times New Roman" panose="02020603050405020304" pitchFamily="18" charset="0"/>
              </a:rPr>
              <a:t>cho</a:t>
            </a:r>
            <a:r>
              <a:rPr lang="en-US" altLang="en-US" dirty="0">
                <a:solidFill>
                  <a:schemeClr val="bg1"/>
                </a:solidFill>
                <a:latin typeface="iCiel Bambola" panose="02000000000000000000" pitchFamily="2" charset="0"/>
                <a:cs typeface="Times New Roman" panose="02020603050405020304" pitchFamily="18" charset="0"/>
              </a:rPr>
              <a:t> </a:t>
            </a:r>
            <a:r>
              <a:rPr lang="en-US" altLang="en-US" dirty="0" err="1">
                <a:solidFill>
                  <a:schemeClr val="bg1"/>
                </a:solidFill>
                <a:latin typeface="iCiel Bambola" panose="02000000000000000000" pitchFamily="2" charset="0"/>
                <a:cs typeface="Times New Roman" panose="02020603050405020304" pitchFamily="18" charset="0"/>
              </a:rPr>
              <a:t>phù</a:t>
            </a:r>
            <a:r>
              <a:rPr lang="en-US" altLang="en-US" dirty="0">
                <a:solidFill>
                  <a:schemeClr val="bg1"/>
                </a:solidFill>
                <a:latin typeface="iCiel Bambola" panose="02000000000000000000" pitchFamily="2" charset="0"/>
                <a:cs typeface="Times New Roman" panose="02020603050405020304" pitchFamily="18" charset="0"/>
              </a:rPr>
              <a:t> </a:t>
            </a:r>
            <a:r>
              <a:rPr lang="en-US" altLang="en-US" dirty="0" err="1">
                <a:solidFill>
                  <a:schemeClr val="bg1"/>
                </a:solidFill>
                <a:latin typeface="iCiel Bambola" panose="02000000000000000000" pitchFamily="2" charset="0"/>
                <a:cs typeface="Times New Roman" panose="02020603050405020304" pitchFamily="18" charset="0"/>
              </a:rPr>
              <a:t>hợp</a:t>
            </a:r>
            <a:r>
              <a:rPr lang="en-US" altLang="en-US" dirty="0">
                <a:solidFill>
                  <a:schemeClr val="bg1"/>
                </a:solidFill>
                <a:latin typeface="iCiel Bambola" panose="02000000000000000000" pitchFamily="2" charset="0"/>
                <a:cs typeface="Times New Roman" panose="02020603050405020304" pitchFamily="18" charset="0"/>
              </a:rPr>
              <a:t>:</a:t>
            </a:r>
            <a:endParaRPr lang="en-US" dirty="0">
              <a:solidFill>
                <a:schemeClr val="bg1"/>
              </a:solidFill>
              <a:latin typeface="iCiel Bambola" panose="02000000000000000000" pitchFamily="2"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210097181"/>
              </p:ext>
            </p:extLst>
          </p:nvPr>
        </p:nvGraphicFramePr>
        <p:xfrm>
          <a:off x="420188" y="1832912"/>
          <a:ext cx="3315789" cy="3474720"/>
        </p:xfrm>
        <a:graphic>
          <a:graphicData uri="http://schemas.openxmlformats.org/drawingml/2006/table">
            <a:tbl>
              <a:tblPr firstRow="1" bandRow="1">
                <a:tableStyleId>{93296810-A885-4BE3-A3E7-6D5BEEA58F35}</a:tableStyleId>
              </a:tblPr>
              <a:tblGrid>
                <a:gridCol w="3315789">
                  <a:extLst>
                    <a:ext uri="{9D8B030D-6E8A-4147-A177-3AD203B41FA5}">
                      <a16:colId xmlns:a16="http://schemas.microsoft.com/office/drawing/2014/main" val="950259144"/>
                    </a:ext>
                  </a:extLst>
                </a:gridCol>
              </a:tblGrid>
              <a:tr h="370840">
                <a:tc>
                  <a:txBody>
                    <a:bodyPr/>
                    <a:lstStyle/>
                    <a:p>
                      <a:pPr algn="ctr"/>
                      <a:r>
                        <a:rPr lang="en-US" sz="3200" dirty="0">
                          <a:latin typeface="Times New Roman" panose="02020603050405020304" pitchFamily="18" charset="0"/>
                          <a:cs typeface="Times New Roman" panose="02020603050405020304" pitchFamily="18" charset="0"/>
                        </a:rPr>
                        <a:t>A</a:t>
                      </a:r>
                    </a:p>
                  </a:txBody>
                  <a:tcPr/>
                </a:tc>
                <a:extLst>
                  <a:ext uri="{0D108BD9-81ED-4DB2-BD59-A6C34878D82A}">
                    <a16:rowId xmlns:a16="http://schemas.microsoft.com/office/drawing/2014/main" val="2588702349"/>
                  </a:ext>
                </a:extLst>
              </a:tr>
              <a:tr h="370840">
                <a:tc>
                  <a:txBody>
                    <a:bodyPr/>
                    <a:lstStyle/>
                    <a:p>
                      <a:r>
                        <a:rPr lang="en-US" sz="3200" dirty="0">
                          <a:latin typeface="Times New Roman" panose="02020603050405020304" pitchFamily="18" charset="0"/>
                          <a:cs typeface="Times New Roman" panose="02020603050405020304" pitchFamily="18" charset="0"/>
                        </a:rPr>
                        <a:t>1. </a:t>
                      </a:r>
                      <a:r>
                        <a:rPr lang="en-US" sz="3200" dirty="0" err="1">
                          <a:latin typeface="Times New Roman" panose="02020603050405020304" pitchFamily="18" charset="0"/>
                          <a:cs typeface="Times New Roman" panose="02020603050405020304" pitchFamily="18" charset="0"/>
                        </a:rPr>
                        <a:t>Đoan</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trang</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43330056"/>
                  </a:ext>
                </a:extLst>
              </a:tr>
              <a:tr h="370840">
                <a:tc>
                  <a:txBody>
                    <a:bodyPr/>
                    <a:lstStyle/>
                    <a:p>
                      <a:r>
                        <a:rPr lang="en-US" sz="3200" dirty="0">
                          <a:latin typeface="Times New Roman" panose="02020603050405020304" pitchFamily="18" charset="0"/>
                          <a:cs typeface="Times New Roman" panose="02020603050405020304" pitchFamily="18" charset="0"/>
                        </a:rPr>
                        <a:t>2. Mai </a:t>
                      </a:r>
                      <a:r>
                        <a:rPr lang="en-US" sz="3200" dirty="0" err="1">
                          <a:latin typeface="Times New Roman" panose="02020603050405020304" pitchFamily="18" charset="0"/>
                          <a:cs typeface="Times New Roman" panose="02020603050405020304" pitchFamily="18" charset="0"/>
                        </a:rPr>
                        <a:t>cốt</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cách</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31948838"/>
                  </a:ext>
                </a:extLst>
              </a:tr>
              <a:tr h="370840">
                <a:tc>
                  <a:txBody>
                    <a:bodyPr/>
                    <a:lstStyle/>
                    <a:p>
                      <a:r>
                        <a:rPr lang="en-US" sz="3200" dirty="0">
                          <a:latin typeface="Times New Roman" panose="02020603050405020304" pitchFamily="18" charset="0"/>
                          <a:cs typeface="Times New Roman" panose="02020603050405020304" pitchFamily="18" charset="0"/>
                        </a:rPr>
                        <a:t>3. </a:t>
                      </a:r>
                      <a:r>
                        <a:rPr lang="en-US" sz="3200" dirty="0" err="1">
                          <a:latin typeface="Times New Roman" panose="02020603050405020304" pitchFamily="18" charset="0"/>
                          <a:cs typeface="Times New Roman" panose="02020603050405020304" pitchFamily="18" charset="0"/>
                        </a:rPr>
                        <a:t>Tuyết</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tinh</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thần</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94735022"/>
                  </a:ext>
                </a:extLst>
              </a:tr>
              <a:tr h="370840">
                <a:tc>
                  <a:txBody>
                    <a:bodyPr/>
                    <a:lstStyle/>
                    <a:p>
                      <a:r>
                        <a:rPr lang="en-US" sz="3200" dirty="0">
                          <a:latin typeface="Times New Roman" panose="02020603050405020304" pitchFamily="18" charset="0"/>
                          <a:cs typeface="Times New Roman" panose="02020603050405020304" pitchFamily="18" charset="0"/>
                        </a:rPr>
                        <a:t>4. </a:t>
                      </a:r>
                      <a:r>
                        <a:rPr lang="en-US" sz="3200" dirty="0" err="1">
                          <a:latin typeface="Times New Roman" panose="02020603050405020304" pitchFamily="18" charset="0"/>
                          <a:cs typeface="Times New Roman" panose="02020603050405020304" pitchFamily="18" charset="0"/>
                        </a:rPr>
                        <a:t>Tố</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nga</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70396028"/>
                  </a:ext>
                </a:extLst>
              </a:tr>
              <a:tr h="370840">
                <a:tc>
                  <a:txBody>
                    <a:bodyPr/>
                    <a:lstStyle/>
                    <a:p>
                      <a:r>
                        <a:rPr lang="en-US" sz="3200" dirty="0">
                          <a:latin typeface="Times New Roman" panose="02020603050405020304" pitchFamily="18" charset="0"/>
                          <a:cs typeface="Times New Roman" panose="02020603050405020304" pitchFamily="18" charset="0"/>
                        </a:rPr>
                        <a:t>5. </a:t>
                      </a:r>
                      <a:r>
                        <a:rPr lang="en-US" sz="3200" dirty="0" err="1">
                          <a:latin typeface="Times New Roman" panose="02020603050405020304" pitchFamily="18" charset="0"/>
                          <a:cs typeface="Times New Roman" panose="02020603050405020304" pitchFamily="18" charset="0"/>
                        </a:rPr>
                        <a:t>Làn</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thu</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thủy</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74857723"/>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368101663"/>
              </p:ext>
            </p:extLst>
          </p:nvPr>
        </p:nvGraphicFramePr>
        <p:xfrm>
          <a:off x="5329646" y="1832912"/>
          <a:ext cx="6688183" cy="4450080"/>
        </p:xfrm>
        <a:graphic>
          <a:graphicData uri="http://schemas.openxmlformats.org/drawingml/2006/table">
            <a:tbl>
              <a:tblPr firstRow="1" bandRow="1">
                <a:tableStyleId>{00A15C55-8517-42AA-B614-E9B94910E393}</a:tableStyleId>
              </a:tblPr>
              <a:tblGrid>
                <a:gridCol w="6688183">
                  <a:extLst>
                    <a:ext uri="{9D8B030D-6E8A-4147-A177-3AD203B41FA5}">
                      <a16:colId xmlns:a16="http://schemas.microsoft.com/office/drawing/2014/main" val="1009814638"/>
                    </a:ext>
                  </a:extLst>
                </a:gridCol>
              </a:tblGrid>
              <a:tr h="370840">
                <a:tc>
                  <a:txBody>
                    <a:bodyPr/>
                    <a:lstStyle/>
                    <a:p>
                      <a:pPr algn="ctr"/>
                      <a:r>
                        <a:rPr lang="en-US" sz="3200" dirty="0">
                          <a:latin typeface="Times New Roman" panose="02020603050405020304" pitchFamily="18" charset="0"/>
                          <a:cs typeface="Times New Roman" panose="02020603050405020304" pitchFamily="18" charset="0"/>
                        </a:rPr>
                        <a:t>B</a:t>
                      </a:r>
                    </a:p>
                  </a:txBody>
                  <a:tcPr/>
                </a:tc>
                <a:extLst>
                  <a:ext uri="{0D108BD9-81ED-4DB2-BD59-A6C34878D82A}">
                    <a16:rowId xmlns:a16="http://schemas.microsoft.com/office/drawing/2014/main" val="3213924519"/>
                  </a:ext>
                </a:extLst>
              </a:tr>
              <a:tr h="370840">
                <a:tc>
                  <a:txBody>
                    <a:bodyPr/>
                    <a:lstStyle/>
                    <a:p>
                      <a:pPr rtl="0"/>
                      <a:r>
                        <a:rPr lang="en-US" sz="3200" u="none" strike="noStrike" kern="1200" baseline="0" dirty="0">
                          <a:latin typeface="Times New Roman" panose="02020603050405020304" pitchFamily="18" charset="0"/>
                          <a:cs typeface="Times New Roman" panose="02020603050405020304" pitchFamily="18" charset="0"/>
                        </a:rPr>
                        <a:t>a. </a:t>
                      </a:r>
                      <a:r>
                        <a:rPr lang="en-US" sz="3200" u="none" strike="noStrike" kern="1200" baseline="0" dirty="0" err="1">
                          <a:latin typeface="Times New Roman" panose="02020603050405020304" pitchFamily="18" charset="0"/>
                          <a:cs typeface="Times New Roman" panose="02020603050405020304" pitchFamily="18" charset="0"/>
                        </a:rPr>
                        <a:t>tinh</a:t>
                      </a:r>
                      <a:r>
                        <a:rPr lang="en-US" sz="3200" u="none" strike="noStrike" kern="1200" baseline="0" dirty="0">
                          <a:latin typeface="Times New Roman" panose="02020603050405020304" pitchFamily="18" charset="0"/>
                          <a:cs typeface="Times New Roman" panose="02020603050405020304" pitchFamily="18" charset="0"/>
                        </a:rPr>
                        <a:t> </a:t>
                      </a:r>
                      <a:r>
                        <a:rPr lang="en-US" sz="3200" u="none" strike="noStrike" kern="1200" baseline="0" dirty="0" err="1">
                          <a:latin typeface="Times New Roman" panose="02020603050405020304" pitchFamily="18" charset="0"/>
                          <a:cs typeface="Times New Roman" panose="02020603050405020304" pitchFamily="18" charset="0"/>
                        </a:rPr>
                        <a:t>thần</a:t>
                      </a:r>
                      <a:r>
                        <a:rPr lang="en-US" sz="3200" u="none" strike="noStrike" kern="1200" baseline="0" dirty="0">
                          <a:latin typeface="Times New Roman" panose="02020603050405020304" pitchFamily="18" charset="0"/>
                          <a:cs typeface="Times New Roman" panose="02020603050405020304" pitchFamily="18" charset="0"/>
                        </a:rPr>
                        <a:t> </a:t>
                      </a:r>
                      <a:r>
                        <a:rPr lang="en-US" sz="3200" u="none" strike="noStrike" kern="1200" baseline="0" dirty="0" err="1">
                          <a:latin typeface="Times New Roman" panose="02020603050405020304" pitchFamily="18" charset="0"/>
                          <a:cs typeface="Times New Roman" panose="02020603050405020304" pitchFamily="18" charset="0"/>
                        </a:rPr>
                        <a:t>của</a:t>
                      </a:r>
                      <a:r>
                        <a:rPr lang="en-US" sz="3200" u="none" strike="noStrike" kern="1200" baseline="0" dirty="0">
                          <a:latin typeface="Times New Roman" panose="02020603050405020304" pitchFamily="18" charset="0"/>
                          <a:cs typeface="Times New Roman" panose="02020603050405020304" pitchFamily="18" charset="0"/>
                        </a:rPr>
                        <a:t> </a:t>
                      </a:r>
                      <a:r>
                        <a:rPr lang="en-US" sz="3200" u="none" strike="noStrike" kern="1200" baseline="0" dirty="0" err="1">
                          <a:latin typeface="Times New Roman" panose="02020603050405020304" pitchFamily="18" charset="0"/>
                          <a:cs typeface="Times New Roman" panose="02020603050405020304" pitchFamily="18" charset="0"/>
                        </a:rPr>
                        <a:t>tuyết</a:t>
                      </a:r>
                      <a:r>
                        <a:rPr lang="en-US" sz="3200" u="none" strike="noStrike" kern="1200" baseline="0" dirty="0">
                          <a:latin typeface="Times New Roman" panose="02020603050405020304" pitchFamily="18" charset="0"/>
                          <a:cs typeface="Times New Roman" panose="02020603050405020304" pitchFamily="18" charset="0"/>
                        </a:rPr>
                        <a:t> </a:t>
                      </a:r>
                      <a:r>
                        <a:rPr lang="en-US" sz="3200" u="none" strike="noStrike" kern="1200" baseline="0" dirty="0" err="1">
                          <a:latin typeface="Times New Roman" panose="02020603050405020304" pitchFamily="18" charset="0"/>
                          <a:cs typeface="Times New Roman" panose="02020603050405020304" pitchFamily="18" charset="0"/>
                        </a:rPr>
                        <a:t>trắng</a:t>
                      </a:r>
                      <a:r>
                        <a:rPr lang="en-US" sz="3200" u="none" strike="noStrike" kern="1200" baseline="0" dirty="0">
                          <a:latin typeface="Times New Roman" panose="02020603050405020304" pitchFamily="18" charset="0"/>
                          <a:cs typeface="Times New Roman" panose="02020603050405020304" pitchFamily="18" charset="0"/>
                        </a:rPr>
                        <a:t> </a:t>
                      </a:r>
                      <a:r>
                        <a:rPr lang="en-US" sz="3200" u="none" strike="noStrike" kern="1200" baseline="0" dirty="0" err="1">
                          <a:latin typeface="Times New Roman" panose="02020603050405020304" pitchFamily="18" charset="0"/>
                          <a:cs typeface="Times New Roman" panose="02020603050405020304" pitchFamily="18" charset="0"/>
                        </a:rPr>
                        <a:t>và</a:t>
                      </a:r>
                      <a:r>
                        <a:rPr lang="en-US" sz="3200" u="none" strike="noStrike" kern="1200" baseline="0" dirty="0">
                          <a:latin typeface="Times New Roman" panose="02020603050405020304" pitchFamily="18" charset="0"/>
                          <a:cs typeface="Times New Roman" panose="02020603050405020304" pitchFamily="18" charset="0"/>
                        </a:rPr>
                        <a:t> </a:t>
                      </a:r>
                      <a:r>
                        <a:rPr lang="en-US" sz="3200" u="none" strike="noStrike" kern="1200" baseline="0" dirty="0" err="1">
                          <a:latin typeface="Times New Roman" panose="02020603050405020304" pitchFamily="18" charset="0"/>
                          <a:cs typeface="Times New Roman" panose="02020603050405020304" pitchFamily="18" charset="0"/>
                        </a:rPr>
                        <a:t>trong</a:t>
                      </a:r>
                      <a:r>
                        <a:rPr lang="en-US" sz="3200" u="none" strike="noStrike" kern="1200" baseline="0" dirty="0">
                          <a:latin typeface="Times New Roman" panose="02020603050405020304" pitchFamily="18" charset="0"/>
                          <a:cs typeface="Times New Roman" panose="02020603050405020304" pitchFamily="18" charset="0"/>
                        </a:rPr>
                        <a:t> </a:t>
                      </a:r>
                      <a:r>
                        <a:rPr lang="en-US" sz="3200" u="none" strike="noStrike" kern="1200" baseline="0" dirty="0" err="1">
                          <a:latin typeface="Times New Roman" panose="02020603050405020304" pitchFamily="18" charset="0"/>
                          <a:cs typeface="Times New Roman" panose="02020603050405020304" pitchFamily="18" charset="0"/>
                        </a:rPr>
                        <a:t>sạch</a:t>
                      </a:r>
                      <a:r>
                        <a:rPr lang="en-US" sz="3200" u="none" strike="noStrike" kern="1200" baseline="0" dirty="0">
                          <a:latin typeface="Times New Roman" panose="02020603050405020304" pitchFamily="18" charset="0"/>
                          <a:cs typeface="Times New Roman" panose="02020603050405020304" pitchFamily="18" charset="0"/>
                        </a:rPr>
                        <a:t>.</a:t>
                      </a:r>
                      <a:endParaRPr lang="en-US" sz="3200" b="0" i="0" u="none" strike="noStrike" kern="1200" baseline="0" dirty="0">
                        <a:solidFill>
                          <a:schemeClr val="dk1"/>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098774957"/>
                  </a:ext>
                </a:extLst>
              </a:tr>
              <a:tr h="370840">
                <a:tc>
                  <a:txBody>
                    <a:bodyPr/>
                    <a:lstStyle/>
                    <a:p>
                      <a:pPr rtl="0"/>
                      <a:r>
                        <a:rPr lang="vi-VN" sz="3200" u="none" strike="noStrike" kern="1200" baseline="0" dirty="0">
                          <a:latin typeface="Times New Roman" panose="02020603050405020304" pitchFamily="18" charset="0"/>
                          <a:cs typeface="Times New Roman" panose="02020603050405020304" pitchFamily="18" charset="0"/>
                        </a:rPr>
                        <a:t>b. chỉ người con gái đẹp.</a:t>
                      </a:r>
                      <a:endParaRPr lang="vi-VN" sz="3200" b="0" i="0" u="none" strike="noStrike" kern="1200" baseline="0" dirty="0">
                        <a:solidFill>
                          <a:schemeClr val="dk1"/>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157111891"/>
                  </a:ext>
                </a:extLst>
              </a:tr>
              <a:tr h="370840">
                <a:tc>
                  <a:txBody>
                    <a:bodyPr/>
                    <a:lstStyle/>
                    <a:p>
                      <a:pPr rtl="0"/>
                      <a:r>
                        <a:rPr lang="vi-VN" sz="3200" u="none" strike="noStrike" kern="1200" baseline="0" dirty="0">
                          <a:latin typeface="Times New Roman" panose="02020603050405020304" pitchFamily="18" charset="0"/>
                          <a:cs typeface="Times New Roman" panose="02020603050405020304" pitchFamily="18" charset="0"/>
                        </a:rPr>
                        <a:t>c. làn nước mùa thu</a:t>
                      </a:r>
                      <a:endParaRPr lang="vi-VN" sz="3200" b="0" i="0" u="none" strike="noStrike" kern="1200" baseline="0" dirty="0">
                        <a:solidFill>
                          <a:schemeClr val="dk1"/>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4002996603"/>
                  </a:ext>
                </a:extLst>
              </a:tr>
              <a:tr h="370840">
                <a:tc>
                  <a:txBody>
                    <a:bodyPr/>
                    <a:lstStyle/>
                    <a:p>
                      <a:pPr rtl="0"/>
                      <a:r>
                        <a:rPr lang="en-US" sz="3200" u="none" strike="noStrike" kern="1200" baseline="0" dirty="0" err="1">
                          <a:latin typeface="Times New Roman" panose="02020603050405020304" pitchFamily="18" charset="0"/>
                          <a:cs typeface="Times New Roman" panose="02020603050405020304" pitchFamily="18" charset="0"/>
                        </a:rPr>
                        <a:t>d.cốt</a:t>
                      </a:r>
                      <a:r>
                        <a:rPr lang="en-US" sz="3200" u="none" strike="noStrike" kern="1200" baseline="0" dirty="0">
                          <a:latin typeface="Times New Roman" panose="02020603050405020304" pitchFamily="18" charset="0"/>
                          <a:cs typeface="Times New Roman" panose="02020603050405020304" pitchFamily="18" charset="0"/>
                        </a:rPr>
                        <a:t> </a:t>
                      </a:r>
                      <a:r>
                        <a:rPr lang="en-US" sz="3200" u="none" strike="noStrike" kern="1200" baseline="0" dirty="0" err="1">
                          <a:latin typeface="Times New Roman" panose="02020603050405020304" pitchFamily="18" charset="0"/>
                          <a:cs typeface="Times New Roman" panose="02020603050405020304" pitchFamily="18" charset="0"/>
                        </a:rPr>
                        <a:t>cách</a:t>
                      </a:r>
                      <a:r>
                        <a:rPr lang="en-US" sz="3200" u="none" strike="noStrike" kern="1200" baseline="0" dirty="0">
                          <a:latin typeface="Times New Roman" panose="02020603050405020304" pitchFamily="18" charset="0"/>
                          <a:cs typeface="Times New Roman" panose="02020603050405020304" pitchFamily="18" charset="0"/>
                        </a:rPr>
                        <a:t> </a:t>
                      </a:r>
                      <a:r>
                        <a:rPr lang="en-US" sz="3200" u="none" strike="noStrike" kern="1200" baseline="0" dirty="0" err="1">
                          <a:latin typeface="Times New Roman" panose="02020603050405020304" pitchFamily="18" charset="0"/>
                          <a:cs typeface="Times New Roman" panose="02020603050405020304" pitchFamily="18" charset="0"/>
                        </a:rPr>
                        <a:t>của</a:t>
                      </a:r>
                      <a:r>
                        <a:rPr lang="en-US" sz="3200" u="none" strike="noStrike" kern="1200" baseline="0" dirty="0">
                          <a:latin typeface="Times New Roman" panose="02020603050405020304" pitchFamily="18" charset="0"/>
                          <a:cs typeface="Times New Roman" panose="02020603050405020304" pitchFamily="18" charset="0"/>
                        </a:rPr>
                        <a:t> </a:t>
                      </a:r>
                      <a:r>
                        <a:rPr lang="en-US" sz="3200" u="none" strike="noStrike" kern="1200" baseline="0" dirty="0" err="1">
                          <a:latin typeface="Times New Roman" panose="02020603050405020304" pitchFamily="18" charset="0"/>
                          <a:cs typeface="Times New Roman" panose="02020603050405020304" pitchFamily="18" charset="0"/>
                        </a:rPr>
                        <a:t>cây</a:t>
                      </a:r>
                      <a:r>
                        <a:rPr lang="en-US" sz="3200" u="none" strike="noStrike" kern="1200" baseline="0" dirty="0">
                          <a:latin typeface="Times New Roman" panose="02020603050405020304" pitchFamily="18" charset="0"/>
                          <a:cs typeface="Times New Roman" panose="02020603050405020304" pitchFamily="18" charset="0"/>
                        </a:rPr>
                        <a:t> </a:t>
                      </a:r>
                      <a:r>
                        <a:rPr lang="en-US" sz="3200" u="none" strike="noStrike" kern="1200" baseline="0" dirty="0" err="1">
                          <a:latin typeface="Times New Roman" panose="02020603050405020304" pitchFamily="18" charset="0"/>
                          <a:cs typeface="Times New Roman" panose="02020603050405020304" pitchFamily="18" charset="0"/>
                        </a:rPr>
                        <a:t>mai</a:t>
                      </a:r>
                      <a:r>
                        <a:rPr lang="en-US" sz="3200" u="none" strike="noStrike" kern="1200" baseline="0" dirty="0">
                          <a:latin typeface="Times New Roman" panose="02020603050405020304" pitchFamily="18" charset="0"/>
                          <a:cs typeface="Times New Roman" panose="02020603050405020304" pitchFamily="18" charset="0"/>
                        </a:rPr>
                        <a:t> </a:t>
                      </a:r>
                      <a:r>
                        <a:rPr lang="en-US" sz="3200" u="none" strike="noStrike" kern="1200" baseline="0" dirty="0" err="1">
                          <a:latin typeface="Times New Roman" panose="02020603050405020304" pitchFamily="18" charset="0"/>
                          <a:cs typeface="Times New Roman" panose="02020603050405020304" pitchFamily="18" charset="0"/>
                        </a:rPr>
                        <a:t>mảnh</a:t>
                      </a:r>
                      <a:r>
                        <a:rPr lang="en-US" sz="3200" u="none" strike="noStrike" kern="1200" baseline="0" dirty="0">
                          <a:latin typeface="Times New Roman" panose="02020603050405020304" pitchFamily="18" charset="0"/>
                          <a:cs typeface="Times New Roman" panose="02020603050405020304" pitchFamily="18" charset="0"/>
                        </a:rPr>
                        <a:t> </a:t>
                      </a:r>
                      <a:r>
                        <a:rPr lang="en-US" sz="3200" u="none" strike="noStrike" kern="1200" baseline="0" dirty="0" err="1">
                          <a:latin typeface="Times New Roman" panose="02020603050405020304" pitchFamily="18" charset="0"/>
                          <a:cs typeface="Times New Roman" panose="02020603050405020304" pitchFamily="18" charset="0"/>
                        </a:rPr>
                        <a:t>dẻ</a:t>
                      </a:r>
                      <a:r>
                        <a:rPr lang="en-US" sz="3200" u="none" strike="noStrike" kern="1200" baseline="0" dirty="0">
                          <a:latin typeface="Times New Roman" panose="02020603050405020304" pitchFamily="18" charset="0"/>
                          <a:cs typeface="Times New Roman" panose="02020603050405020304" pitchFamily="18" charset="0"/>
                        </a:rPr>
                        <a:t> </a:t>
                      </a:r>
                      <a:r>
                        <a:rPr lang="en-US" sz="3200" u="none" strike="noStrike" kern="1200" baseline="0" dirty="0" err="1">
                          <a:latin typeface="Times New Roman" panose="02020603050405020304" pitchFamily="18" charset="0"/>
                          <a:cs typeface="Times New Roman" panose="02020603050405020304" pitchFamily="18" charset="0"/>
                        </a:rPr>
                        <a:t>và</a:t>
                      </a:r>
                      <a:r>
                        <a:rPr lang="en-US" sz="3200" u="none" strike="noStrike" kern="1200" baseline="0" dirty="0">
                          <a:latin typeface="Times New Roman" panose="02020603050405020304" pitchFamily="18" charset="0"/>
                          <a:cs typeface="Times New Roman" panose="02020603050405020304" pitchFamily="18" charset="0"/>
                        </a:rPr>
                        <a:t> </a:t>
                      </a:r>
                      <a:r>
                        <a:rPr lang="en-US" sz="3200" u="none" strike="noStrike" kern="1200" baseline="0" dirty="0" err="1">
                          <a:latin typeface="Times New Roman" panose="02020603050405020304" pitchFamily="18" charset="0"/>
                          <a:cs typeface="Times New Roman" panose="02020603050405020304" pitchFamily="18" charset="0"/>
                        </a:rPr>
                        <a:t>thanh</a:t>
                      </a:r>
                      <a:r>
                        <a:rPr lang="en-US" sz="3200" u="none" strike="noStrike" kern="1200" baseline="0" dirty="0">
                          <a:latin typeface="Times New Roman" panose="02020603050405020304" pitchFamily="18" charset="0"/>
                          <a:cs typeface="Times New Roman" panose="02020603050405020304" pitchFamily="18" charset="0"/>
                        </a:rPr>
                        <a:t> </a:t>
                      </a:r>
                      <a:r>
                        <a:rPr lang="en-US" sz="3200" u="none" strike="noStrike" kern="1200" baseline="0" dirty="0" err="1">
                          <a:latin typeface="Times New Roman" panose="02020603050405020304" pitchFamily="18" charset="0"/>
                          <a:cs typeface="Times New Roman" panose="02020603050405020304" pitchFamily="18" charset="0"/>
                        </a:rPr>
                        <a:t>tao</a:t>
                      </a:r>
                      <a:endParaRPr lang="en-US" sz="3200" b="0" i="0" u="none" strike="noStrike" kern="1200" baseline="0" dirty="0">
                        <a:solidFill>
                          <a:schemeClr val="dk1"/>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2413802210"/>
                  </a:ext>
                </a:extLst>
              </a:tr>
              <a:tr h="370840">
                <a:tc>
                  <a:txBody>
                    <a:bodyPr/>
                    <a:lstStyle/>
                    <a:p>
                      <a:pPr rtl="0"/>
                      <a:r>
                        <a:rPr lang="en-US" sz="3200" u="none" strike="noStrike" kern="1200" baseline="0" dirty="0">
                          <a:latin typeface="Times New Roman" panose="02020603050405020304" pitchFamily="18" charset="0"/>
                          <a:cs typeface="Times New Roman" panose="02020603050405020304" pitchFamily="18" charset="0"/>
                        </a:rPr>
                        <a:t>e. </a:t>
                      </a:r>
                      <a:r>
                        <a:rPr lang="en-US" sz="3200" u="none" strike="noStrike" kern="1200" baseline="0" dirty="0" err="1">
                          <a:latin typeface="Times New Roman" panose="02020603050405020304" pitchFamily="18" charset="0"/>
                          <a:cs typeface="Times New Roman" panose="02020603050405020304" pitchFamily="18" charset="0"/>
                        </a:rPr>
                        <a:t>nghiêm</a:t>
                      </a:r>
                      <a:r>
                        <a:rPr lang="en-US" sz="3200" u="none" strike="noStrike" kern="1200" baseline="0" dirty="0">
                          <a:latin typeface="Times New Roman" panose="02020603050405020304" pitchFamily="18" charset="0"/>
                          <a:cs typeface="Times New Roman" panose="02020603050405020304" pitchFamily="18" charset="0"/>
                        </a:rPr>
                        <a:t> </a:t>
                      </a:r>
                      <a:r>
                        <a:rPr lang="en-US" sz="3200" u="none" strike="noStrike" kern="1200" baseline="0" dirty="0" err="1">
                          <a:latin typeface="Times New Roman" panose="02020603050405020304" pitchFamily="18" charset="0"/>
                          <a:cs typeface="Times New Roman" panose="02020603050405020304" pitchFamily="18" charset="0"/>
                        </a:rPr>
                        <a:t>trang</a:t>
                      </a:r>
                      <a:r>
                        <a:rPr lang="en-US" sz="3200" u="none" strike="noStrike" kern="1200" baseline="0" dirty="0">
                          <a:latin typeface="Times New Roman" panose="02020603050405020304" pitchFamily="18" charset="0"/>
                          <a:cs typeface="Times New Roman" panose="02020603050405020304" pitchFamily="18" charset="0"/>
                        </a:rPr>
                        <a:t>, </a:t>
                      </a:r>
                      <a:r>
                        <a:rPr lang="en-US" sz="3200" u="none" strike="noStrike" kern="1200" baseline="0" dirty="0" err="1">
                          <a:latin typeface="Times New Roman" panose="02020603050405020304" pitchFamily="18" charset="0"/>
                          <a:cs typeface="Times New Roman" panose="02020603050405020304" pitchFamily="18" charset="0"/>
                        </a:rPr>
                        <a:t>đứng</a:t>
                      </a:r>
                      <a:r>
                        <a:rPr lang="en-US" sz="3200" u="none" strike="noStrike" kern="1200" baseline="0" dirty="0">
                          <a:latin typeface="Times New Roman" panose="02020603050405020304" pitchFamily="18" charset="0"/>
                          <a:cs typeface="Times New Roman" panose="02020603050405020304" pitchFamily="18" charset="0"/>
                        </a:rPr>
                        <a:t> </a:t>
                      </a:r>
                      <a:r>
                        <a:rPr lang="en-US" sz="3200" u="none" strike="noStrike" kern="1200" baseline="0" dirty="0" err="1">
                          <a:latin typeface="Times New Roman" panose="02020603050405020304" pitchFamily="18" charset="0"/>
                          <a:cs typeface="Times New Roman" panose="02020603050405020304" pitchFamily="18" charset="0"/>
                        </a:rPr>
                        <a:t>đắn</a:t>
                      </a:r>
                      <a:endParaRPr lang="en-US" sz="3200" b="0" i="0" u="none" strike="noStrike" kern="1200" baseline="0" dirty="0">
                        <a:solidFill>
                          <a:schemeClr val="dk1"/>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752498880"/>
                  </a:ext>
                </a:extLst>
              </a:tr>
            </a:tbl>
          </a:graphicData>
        </a:graphic>
      </p:graphicFrame>
      <p:sp>
        <p:nvSpPr>
          <p:cNvPr id="6" name="Freeform 28"/>
          <p:cNvSpPr>
            <a:spLocks/>
          </p:cNvSpPr>
          <p:nvPr/>
        </p:nvSpPr>
        <p:spPr bwMode="auto">
          <a:xfrm>
            <a:off x="3735977" y="2668226"/>
            <a:ext cx="1593669" cy="3304404"/>
          </a:xfrm>
          <a:custGeom>
            <a:avLst/>
            <a:gdLst>
              <a:gd name="T0" fmla="*/ 0 w 534"/>
              <a:gd name="T1" fmla="*/ 0 h 2762"/>
              <a:gd name="T2" fmla="*/ 2147483646 w 534"/>
              <a:gd name="T3" fmla="*/ 2147483646 h 2762"/>
              <a:gd name="T4" fmla="*/ 0 60000 65536"/>
              <a:gd name="T5" fmla="*/ 0 60000 65536"/>
            </a:gdLst>
            <a:ahLst/>
            <a:cxnLst>
              <a:cxn ang="T4">
                <a:pos x="T0" y="T1"/>
              </a:cxn>
              <a:cxn ang="T5">
                <a:pos x="T2" y="T3"/>
              </a:cxn>
            </a:cxnLst>
            <a:rect l="0" t="0" r="r" b="b"/>
            <a:pathLst>
              <a:path w="534" h="2762">
                <a:moveTo>
                  <a:pt x="0" y="0"/>
                </a:moveTo>
                <a:lnTo>
                  <a:pt x="534" y="2762"/>
                </a:lnTo>
              </a:path>
            </a:pathLst>
          </a:custGeom>
          <a:noFill/>
          <a:ln w="57150" cap="flat" cmpd="sng">
            <a:solidFill>
              <a:srgbClr val="FF0000"/>
            </a:solidFill>
            <a:prstDash val="solid"/>
            <a:miter lim="800000"/>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Line 30"/>
          <p:cNvSpPr>
            <a:spLocks noChangeShapeType="1"/>
          </p:cNvSpPr>
          <p:nvPr/>
        </p:nvSpPr>
        <p:spPr bwMode="auto">
          <a:xfrm flipV="1">
            <a:off x="3735976" y="2785291"/>
            <a:ext cx="1593669" cy="1068510"/>
          </a:xfrm>
          <a:prstGeom prst="line">
            <a:avLst/>
          </a:prstGeom>
          <a:noFill/>
          <a:ln w="5715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Line 31"/>
          <p:cNvSpPr>
            <a:spLocks noChangeShapeType="1"/>
          </p:cNvSpPr>
          <p:nvPr/>
        </p:nvSpPr>
        <p:spPr bwMode="auto">
          <a:xfrm flipV="1">
            <a:off x="3735975" y="3699690"/>
            <a:ext cx="1593670" cy="899161"/>
          </a:xfrm>
          <a:prstGeom prst="line">
            <a:avLst/>
          </a:prstGeom>
          <a:noFill/>
          <a:ln w="5715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Line 32"/>
          <p:cNvSpPr>
            <a:spLocks noChangeShapeType="1"/>
          </p:cNvSpPr>
          <p:nvPr/>
        </p:nvSpPr>
        <p:spPr bwMode="auto">
          <a:xfrm flipV="1">
            <a:off x="3735973" y="4339771"/>
            <a:ext cx="1593671" cy="784258"/>
          </a:xfrm>
          <a:prstGeom prst="line">
            <a:avLst/>
          </a:prstGeom>
          <a:noFill/>
          <a:ln w="5715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Line 29"/>
          <p:cNvSpPr>
            <a:spLocks noChangeShapeType="1"/>
          </p:cNvSpPr>
          <p:nvPr/>
        </p:nvSpPr>
        <p:spPr bwMode="auto">
          <a:xfrm>
            <a:off x="3735970" y="3319546"/>
            <a:ext cx="1593673" cy="1804483"/>
          </a:xfrm>
          <a:prstGeom prst="line">
            <a:avLst/>
          </a:prstGeom>
          <a:noFill/>
          <a:ln w="5715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06250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Thúy Kiều báo ân báo oán - Ôn Thi Vă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stretch>
            <a:fillRect/>
          </a:stretch>
        </p:blipFill>
        <p:spPr>
          <a:xfrm>
            <a:off x="307975" y="1913572"/>
            <a:ext cx="4762500" cy="3762375"/>
          </a:xfrm>
          <a:prstGeom prst="rect">
            <a:avLst/>
          </a:prstGeom>
          <a:ln>
            <a:noFill/>
          </a:ln>
          <a:effectLst>
            <a:softEdge rad="635000"/>
          </a:effectLst>
        </p:spPr>
      </p:pic>
      <p:sp>
        <p:nvSpPr>
          <p:cNvPr id="6" name="Title 1"/>
          <p:cNvSpPr>
            <a:spLocks noGrp="1"/>
          </p:cNvSpPr>
          <p:nvPr>
            <p:ph type="title"/>
          </p:nvPr>
        </p:nvSpPr>
        <p:spPr>
          <a:xfrm>
            <a:off x="-2819400" y="907659"/>
            <a:ext cx="10515600" cy="1325563"/>
          </a:xfrm>
        </p:spPr>
        <p:txBody>
          <a:bodyPr>
            <a:normAutofit/>
          </a:bodyPr>
          <a:lstStyle/>
          <a:p>
            <a:pPr algn="ctr"/>
            <a:r>
              <a:rPr lang="en-US" altLang="en-US" dirty="0" err="1">
                <a:solidFill>
                  <a:srgbClr val="002060"/>
                </a:solidFill>
                <a:latin typeface="iCiel Bambola" panose="02000000000000000000" pitchFamily="2" charset="0"/>
                <a:cs typeface="Times New Roman" panose="02020603050405020304" pitchFamily="18" charset="0"/>
              </a:rPr>
              <a:t>Bố</a:t>
            </a:r>
            <a:r>
              <a:rPr lang="en-US" altLang="en-US" dirty="0">
                <a:solidFill>
                  <a:srgbClr val="002060"/>
                </a:solidFill>
                <a:latin typeface="iCiel Bambola" panose="02000000000000000000" pitchFamily="2" charset="0"/>
                <a:cs typeface="Times New Roman" panose="02020603050405020304" pitchFamily="18" charset="0"/>
              </a:rPr>
              <a:t> </a:t>
            </a:r>
            <a:r>
              <a:rPr lang="en-US" altLang="en-US" dirty="0" err="1">
                <a:solidFill>
                  <a:srgbClr val="002060"/>
                </a:solidFill>
                <a:latin typeface="iCiel Bambola" panose="02000000000000000000" pitchFamily="2" charset="0"/>
                <a:cs typeface="Times New Roman" panose="02020603050405020304" pitchFamily="18" charset="0"/>
              </a:rPr>
              <a:t>cục</a:t>
            </a:r>
            <a:r>
              <a:rPr lang="en-US" altLang="en-US" dirty="0">
                <a:solidFill>
                  <a:srgbClr val="002060"/>
                </a:solidFill>
                <a:latin typeface="iCiel Bambola" panose="02000000000000000000" pitchFamily="2" charset="0"/>
                <a:cs typeface="Times New Roman" panose="02020603050405020304" pitchFamily="18" charset="0"/>
              </a:rPr>
              <a:t>: 4 </a:t>
            </a:r>
            <a:r>
              <a:rPr lang="en-US" altLang="en-US" dirty="0" err="1">
                <a:solidFill>
                  <a:srgbClr val="002060"/>
                </a:solidFill>
                <a:latin typeface="iCiel Bambola" panose="02000000000000000000" pitchFamily="2" charset="0"/>
                <a:cs typeface="Times New Roman" panose="02020603050405020304" pitchFamily="18" charset="0"/>
              </a:rPr>
              <a:t>phần</a:t>
            </a:r>
            <a:endParaRPr lang="en-US" dirty="0">
              <a:solidFill>
                <a:srgbClr val="002060"/>
              </a:solidFill>
              <a:latin typeface="iCiel Bambola" panose="02000000000000000000" pitchFamily="2" charset="0"/>
              <a:cs typeface="Times New Roman" panose="02020603050405020304" pitchFamily="18" charset="0"/>
            </a:endParaRPr>
          </a:p>
        </p:txBody>
      </p:sp>
      <p:pic>
        <p:nvPicPr>
          <p:cNvPr id="4100" name="Picture 4" descr="Lồng đèn Lồng PNG &amp; Lồng đèn Lồng Transparent Clipart Miễn phí Tải về -  Giấy lồng đèn Trời Clip nghệ thuật - Chinese New Year đèn Lồng đèn lồ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6538" y1="9348" x2="65385" y2="10217"/>
                        <a14:foregroundMark x1="31154" y1="58261" x2="66923" y2="63043"/>
                      </a14:backgroundRemoval>
                    </a14:imgEffect>
                  </a14:imgLayer>
                </a14:imgProps>
              </a:ext>
              <a:ext uri="{28A0092B-C50C-407E-A947-70E740481C1C}">
                <a14:useLocalDpi xmlns:a14="http://schemas.microsoft.com/office/drawing/2010/main" val="0"/>
              </a:ext>
            </a:extLst>
          </a:blip>
          <a:srcRect/>
          <a:stretch>
            <a:fillRect/>
          </a:stretch>
        </p:blipFill>
        <p:spPr bwMode="auto">
          <a:xfrm>
            <a:off x="4554855" y="588009"/>
            <a:ext cx="829945" cy="14683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Lồng đèn Lồng PNG &amp; Lồng đèn Lồng Transparent Clipart Miễn phí Tải về -  Giấy lồng đèn Trời Clip nghệ thuật - Chinese New Year đèn Lồng đèn lồng."/>
          <p:cNvPicPr>
            <a:picLocks noChangeAspect="1" noChangeArrowheads="1"/>
          </p:cNvPicPr>
          <p:nvPr/>
        </p:nvPicPr>
        <p:blipFill>
          <a:blip r:embed="rId5" cstate="print">
            <a:extLst>
              <a:ext uri="{BEBA8EAE-BF5A-486C-A8C5-ECC9F3942E4B}">
                <a14:imgProps xmlns:a14="http://schemas.microsoft.com/office/drawing/2010/main">
                  <a14:imgLayer r:embed="rId4">
                    <a14:imgEffect>
                      <a14:backgroundRemoval t="0" b="100000" l="0" r="100000">
                        <a14:foregroundMark x1="36538" y1="9348" x2="65385" y2="10217"/>
                        <a14:foregroundMark x1="31154" y1="58261" x2="66923" y2="63043"/>
                      </a14:backgroundRemoval>
                    </a14:imgEffect>
                  </a14:imgLayer>
                </a14:imgProps>
              </a:ext>
              <a:ext uri="{28A0092B-C50C-407E-A947-70E740481C1C}">
                <a14:useLocalDpi xmlns:a14="http://schemas.microsoft.com/office/drawing/2010/main" val="0"/>
              </a:ext>
            </a:extLst>
          </a:blip>
          <a:srcRect/>
          <a:stretch>
            <a:fillRect/>
          </a:stretch>
        </p:blipFill>
        <p:spPr bwMode="auto">
          <a:xfrm>
            <a:off x="5070475" y="2016110"/>
            <a:ext cx="829945" cy="14683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Lồng đèn Lồng PNG &amp; Lồng đèn Lồng Transparent Clipart Miễn phí Tải về -  Giấy lồng đèn Trời Clip nghệ thuật - Chinese New Year đèn Lồng đèn lồng."/>
          <p:cNvPicPr>
            <a:picLocks noChangeAspect="1" noChangeArrowheads="1"/>
          </p:cNvPicPr>
          <p:nvPr/>
        </p:nvPicPr>
        <p:blipFill>
          <a:blip r:embed="rId5" cstate="print">
            <a:extLst>
              <a:ext uri="{BEBA8EAE-BF5A-486C-A8C5-ECC9F3942E4B}">
                <a14:imgProps xmlns:a14="http://schemas.microsoft.com/office/drawing/2010/main">
                  <a14:imgLayer r:embed="rId4">
                    <a14:imgEffect>
                      <a14:backgroundRemoval t="0" b="100000" l="0" r="100000">
                        <a14:foregroundMark x1="36538" y1="9348" x2="65385" y2="10217"/>
                        <a14:foregroundMark x1="31154" y1="58261" x2="66923" y2="63043"/>
                      </a14:backgroundRemoval>
                    </a14:imgEffect>
                  </a14:imgLayer>
                </a14:imgProps>
              </a:ext>
              <a:ext uri="{28A0092B-C50C-407E-A947-70E740481C1C}">
                <a14:useLocalDpi xmlns:a14="http://schemas.microsoft.com/office/drawing/2010/main" val="0"/>
              </a:ext>
            </a:extLst>
          </a:blip>
          <a:srcRect/>
          <a:stretch>
            <a:fillRect/>
          </a:stretch>
        </p:blipFill>
        <p:spPr bwMode="auto">
          <a:xfrm>
            <a:off x="5611175" y="3331209"/>
            <a:ext cx="829945" cy="14683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Lồng đèn Lồng PNG &amp; Lồng đèn Lồng Transparent Clipart Miễn phí Tải về -  Giấy lồng đèn Trời Clip nghệ thuật - Chinese New Year đèn Lồng đèn lồng."/>
          <p:cNvPicPr>
            <a:picLocks noChangeAspect="1" noChangeArrowheads="1"/>
          </p:cNvPicPr>
          <p:nvPr/>
        </p:nvPicPr>
        <p:blipFill>
          <a:blip r:embed="rId5" cstate="print">
            <a:extLst>
              <a:ext uri="{BEBA8EAE-BF5A-486C-A8C5-ECC9F3942E4B}">
                <a14:imgProps xmlns:a14="http://schemas.microsoft.com/office/drawing/2010/main">
                  <a14:imgLayer r:embed="rId4">
                    <a14:imgEffect>
                      <a14:backgroundRemoval t="0" b="100000" l="0" r="100000">
                        <a14:foregroundMark x1="36538" y1="9348" x2="65385" y2="10217"/>
                        <a14:foregroundMark x1="31154" y1="58261" x2="66923" y2="63043"/>
                      </a14:backgroundRemoval>
                    </a14:imgEffect>
                  </a14:imgLayer>
                </a14:imgProps>
              </a:ext>
              <a:ext uri="{28A0092B-C50C-407E-A947-70E740481C1C}">
                <a14:useLocalDpi xmlns:a14="http://schemas.microsoft.com/office/drawing/2010/main" val="0"/>
              </a:ext>
            </a:extLst>
          </a:blip>
          <a:srcRect/>
          <a:stretch>
            <a:fillRect/>
          </a:stretch>
        </p:blipFill>
        <p:spPr bwMode="auto">
          <a:xfrm>
            <a:off x="6220453" y="4707268"/>
            <a:ext cx="829945" cy="146836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611175" y="796530"/>
            <a:ext cx="6096000" cy="584775"/>
          </a:xfrm>
          <a:prstGeom prst="rect">
            <a:avLst/>
          </a:prstGeom>
          <a:solidFill>
            <a:schemeClr val="accent2">
              <a:lumMod val="40000"/>
              <a:lumOff val="60000"/>
            </a:schemeClr>
          </a:solidFill>
        </p:spPr>
        <p:txBody>
          <a:bodyPr>
            <a:spAutoFit/>
          </a:bodyPr>
          <a:lstStyle/>
          <a:p>
            <a:pPr lvl="0" algn="just" defTabSz="457200" fontAlgn="base">
              <a:spcBef>
                <a:spcPct val="0"/>
              </a:spcBef>
              <a:spcAft>
                <a:spcPct val="0"/>
              </a:spcAft>
            </a:pPr>
            <a:r>
              <a:rPr lang="en-US" altLang="en-US" sz="3200" dirty="0">
                <a:solidFill>
                  <a:prstClr val="black"/>
                </a:solidFill>
                <a:latin typeface="iCiel Bambola" panose="02000000000000000000" pitchFamily="2" charset="0"/>
                <a:cs typeface="Times New Roman" panose="02020603050405020304" pitchFamily="18" charset="0"/>
              </a:rPr>
              <a:t>4 </a:t>
            </a:r>
            <a:r>
              <a:rPr lang="en-US" altLang="en-US" sz="3200" dirty="0" err="1">
                <a:solidFill>
                  <a:prstClr val="black"/>
                </a:solidFill>
                <a:latin typeface="iCiel Bambola" panose="02000000000000000000" pitchFamily="2" charset="0"/>
                <a:cs typeface="Times New Roman" panose="02020603050405020304" pitchFamily="18" charset="0"/>
              </a:rPr>
              <a:t>câu</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đầu</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Giới</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thiệu</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khái</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quát</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hai</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chị</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em</a:t>
            </a:r>
            <a:r>
              <a:rPr lang="en-US" altLang="en-US" sz="3200" dirty="0">
                <a:solidFill>
                  <a:prstClr val="black"/>
                </a:solidFill>
                <a:latin typeface="iCiel Bambola" panose="02000000000000000000" pitchFamily="2" charset="0"/>
                <a:cs typeface="Times New Roman" panose="02020603050405020304" pitchFamily="18" charset="0"/>
              </a:rPr>
              <a:t>.</a:t>
            </a:r>
          </a:p>
        </p:txBody>
      </p:sp>
      <p:sp>
        <p:nvSpPr>
          <p:cNvPr id="11" name="Rectangle 10"/>
          <p:cNvSpPr/>
          <p:nvPr/>
        </p:nvSpPr>
        <p:spPr>
          <a:xfrm>
            <a:off x="5974704" y="2233222"/>
            <a:ext cx="5307671" cy="584775"/>
          </a:xfrm>
          <a:prstGeom prst="rect">
            <a:avLst/>
          </a:prstGeom>
          <a:solidFill>
            <a:schemeClr val="accent4">
              <a:lumMod val="40000"/>
              <a:lumOff val="60000"/>
            </a:schemeClr>
          </a:solidFill>
        </p:spPr>
        <p:txBody>
          <a:bodyPr wrap="none">
            <a:spAutoFit/>
          </a:bodyPr>
          <a:lstStyle/>
          <a:p>
            <a:pPr lvl="0" algn="just" defTabSz="457200" fontAlgn="base">
              <a:spcBef>
                <a:spcPct val="0"/>
              </a:spcBef>
              <a:spcAft>
                <a:spcPct val="0"/>
              </a:spcAft>
            </a:pPr>
            <a:r>
              <a:rPr lang="en-US" altLang="en-US" sz="3200" dirty="0">
                <a:solidFill>
                  <a:prstClr val="black"/>
                </a:solidFill>
                <a:latin typeface="iCiel Bambola" panose="02000000000000000000" pitchFamily="2" charset="0"/>
                <a:cs typeface="Times New Roman" panose="02020603050405020304" pitchFamily="18" charset="0"/>
              </a:rPr>
              <a:t>4 </a:t>
            </a:r>
            <a:r>
              <a:rPr lang="en-US" altLang="en-US" sz="3200" dirty="0" err="1">
                <a:solidFill>
                  <a:prstClr val="black"/>
                </a:solidFill>
                <a:latin typeface="iCiel Bambola" panose="02000000000000000000" pitchFamily="2" charset="0"/>
                <a:cs typeface="Times New Roman" panose="02020603050405020304" pitchFamily="18" charset="0"/>
              </a:rPr>
              <a:t>câu</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tiếp</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Gợi</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tả</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vẻ</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đẹp</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của</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Thúy</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Vân</a:t>
            </a:r>
            <a:r>
              <a:rPr lang="en-US" altLang="en-US" sz="3200" dirty="0">
                <a:solidFill>
                  <a:prstClr val="black"/>
                </a:solidFill>
                <a:latin typeface="iCiel Bambola" panose="02000000000000000000" pitchFamily="2" charset="0"/>
                <a:cs typeface="Times New Roman" panose="02020603050405020304" pitchFamily="18" charset="0"/>
              </a:rPr>
              <a:t>.</a:t>
            </a:r>
          </a:p>
        </p:txBody>
      </p:sp>
      <p:sp>
        <p:nvSpPr>
          <p:cNvPr id="12" name="Rectangle 11"/>
          <p:cNvSpPr/>
          <p:nvPr/>
        </p:nvSpPr>
        <p:spPr>
          <a:xfrm>
            <a:off x="6533515" y="3597169"/>
            <a:ext cx="5626735" cy="584775"/>
          </a:xfrm>
          <a:prstGeom prst="rect">
            <a:avLst/>
          </a:prstGeom>
          <a:solidFill>
            <a:schemeClr val="accent6">
              <a:lumMod val="40000"/>
              <a:lumOff val="60000"/>
            </a:schemeClr>
          </a:solidFill>
        </p:spPr>
        <p:txBody>
          <a:bodyPr wrap="square">
            <a:spAutoFit/>
          </a:bodyPr>
          <a:lstStyle/>
          <a:p>
            <a:pPr lvl="0" algn="just" defTabSz="457200" fontAlgn="base">
              <a:spcBef>
                <a:spcPct val="0"/>
              </a:spcBef>
              <a:spcAft>
                <a:spcPct val="0"/>
              </a:spcAft>
            </a:pPr>
            <a:r>
              <a:rPr lang="en-US" altLang="en-US" sz="3200" dirty="0">
                <a:solidFill>
                  <a:prstClr val="black"/>
                </a:solidFill>
                <a:latin typeface="iCiel Bambola" panose="02000000000000000000" pitchFamily="2" charset="0"/>
                <a:cs typeface="Times New Roman" panose="02020603050405020304" pitchFamily="18" charset="0"/>
              </a:rPr>
              <a:t>12 </a:t>
            </a:r>
            <a:r>
              <a:rPr lang="en-US" altLang="en-US" sz="3200" dirty="0" err="1">
                <a:solidFill>
                  <a:prstClr val="black"/>
                </a:solidFill>
                <a:latin typeface="iCiel Bambola" panose="02000000000000000000" pitchFamily="2" charset="0"/>
                <a:cs typeface="Times New Roman" panose="02020603050405020304" pitchFamily="18" charset="0"/>
              </a:rPr>
              <a:t>câu</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tiếp</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Gợi</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tả</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vẻ</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đẹp</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của</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Thúy</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Kiều</a:t>
            </a:r>
            <a:r>
              <a:rPr lang="en-US" altLang="en-US" sz="3200" dirty="0">
                <a:solidFill>
                  <a:prstClr val="black"/>
                </a:solidFill>
                <a:latin typeface="iCiel Bambola" panose="02000000000000000000" pitchFamily="2" charset="0"/>
                <a:cs typeface="Times New Roman" panose="02020603050405020304" pitchFamily="18" charset="0"/>
              </a:rPr>
              <a:t>.</a:t>
            </a:r>
          </a:p>
        </p:txBody>
      </p:sp>
      <p:sp>
        <p:nvSpPr>
          <p:cNvPr id="13" name="Rectangle 12"/>
          <p:cNvSpPr/>
          <p:nvPr/>
        </p:nvSpPr>
        <p:spPr>
          <a:xfrm>
            <a:off x="7162800" y="4860534"/>
            <a:ext cx="4856480" cy="1077218"/>
          </a:xfrm>
          <a:prstGeom prst="rect">
            <a:avLst/>
          </a:prstGeom>
          <a:solidFill>
            <a:schemeClr val="accent5">
              <a:lumMod val="40000"/>
              <a:lumOff val="60000"/>
            </a:scheme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3200" b="0" i="0" u="none" strike="noStrike" kern="0" cap="none" spc="0" normalizeH="0" baseline="0" noProof="0" dirty="0">
                <a:ln>
                  <a:noFill/>
                </a:ln>
                <a:solidFill>
                  <a:prstClr val="black"/>
                </a:solidFill>
                <a:effectLst/>
                <a:uLnTx/>
                <a:uFillTx/>
                <a:latin typeface="iCiel Bambola" panose="02000000000000000000" pitchFamily="2" charset="0"/>
                <a:cs typeface="Times New Roman" panose="02020603050405020304" pitchFamily="18" charset="0"/>
              </a:rPr>
              <a:t>4 </a:t>
            </a:r>
            <a:r>
              <a:rPr kumimoji="0" lang="en-US" altLang="en-US" sz="3200" b="0" i="0" u="none" strike="noStrike" kern="0" cap="none" spc="0" normalizeH="0" baseline="0" noProof="0" dirty="0" err="1">
                <a:ln>
                  <a:noFill/>
                </a:ln>
                <a:solidFill>
                  <a:prstClr val="black"/>
                </a:solidFill>
                <a:effectLst/>
                <a:uLnTx/>
                <a:uFillTx/>
                <a:latin typeface="iCiel Bambola" panose="02000000000000000000" pitchFamily="2" charset="0"/>
                <a:cs typeface="Times New Roman" panose="02020603050405020304" pitchFamily="18" charset="0"/>
              </a:rPr>
              <a:t>câu</a:t>
            </a:r>
            <a:r>
              <a:rPr kumimoji="0" lang="en-US" altLang="en-US" sz="3200" b="0" i="0" u="none" strike="noStrike" kern="0" cap="none" spc="0" normalizeH="0" baseline="0" noProof="0" dirty="0">
                <a:ln>
                  <a:noFill/>
                </a:ln>
                <a:solidFill>
                  <a:prstClr val="black"/>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a:ln>
                  <a:noFill/>
                </a:ln>
                <a:solidFill>
                  <a:prstClr val="black"/>
                </a:solidFill>
                <a:effectLst/>
                <a:uLnTx/>
                <a:uFillTx/>
                <a:latin typeface="iCiel Bambola" panose="02000000000000000000" pitchFamily="2" charset="0"/>
                <a:cs typeface="Times New Roman" panose="02020603050405020304" pitchFamily="18" charset="0"/>
              </a:rPr>
              <a:t>cuối</a:t>
            </a:r>
            <a:r>
              <a:rPr kumimoji="0" lang="en-US" altLang="en-US" sz="3200" b="0" i="0" u="none" strike="noStrike" kern="0" cap="none" spc="0" normalizeH="0" baseline="0" noProof="0" dirty="0">
                <a:ln>
                  <a:noFill/>
                </a:ln>
                <a:solidFill>
                  <a:prstClr val="black"/>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a:ln>
                  <a:noFill/>
                </a:ln>
                <a:solidFill>
                  <a:prstClr val="black"/>
                </a:solidFill>
                <a:effectLst/>
                <a:uLnTx/>
                <a:uFillTx/>
                <a:latin typeface="iCiel Bambola" panose="02000000000000000000" pitchFamily="2" charset="0"/>
                <a:cs typeface="Times New Roman" panose="02020603050405020304" pitchFamily="18" charset="0"/>
              </a:rPr>
              <a:t>Nhận</a:t>
            </a:r>
            <a:r>
              <a:rPr kumimoji="0" lang="en-US" altLang="en-US" sz="3200" b="0" i="0" u="none" strike="noStrike" kern="0" cap="none" spc="0" normalizeH="0" baseline="0" noProof="0" dirty="0">
                <a:ln>
                  <a:noFill/>
                </a:ln>
                <a:solidFill>
                  <a:prstClr val="black"/>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a:ln>
                  <a:noFill/>
                </a:ln>
                <a:solidFill>
                  <a:prstClr val="black"/>
                </a:solidFill>
                <a:effectLst/>
                <a:uLnTx/>
                <a:uFillTx/>
                <a:latin typeface="iCiel Bambola" panose="02000000000000000000" pitchFamily="2" charset="0"/>
                <a:cs typeface="Times New Roman" panose="02020603050405020304" pitchFamily="18" charset="0"/>
              </a:rPr>
              <a:t>xét</a:t>
            </a:r>
            <a:r>
              <a:rPr kumimoji="0" lang="en-US" altLang="en-US" sz="3200" b="0" i="0" u="none" strike="noStrike" kern="0" cap="none" spc="0" normalizeH="0" baseline="0" noProof="0" dirty="0">
                <a:ln>
                  <a:noFill/>
                </a:ln>
                <a:solidFill>
                  <a:prstClr val="black"/>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a:ln>
                  <a:noFill/>
                </a:ln>
                <a:solidFill>
                  <a:prstClr val="black"/>
                </a:solidFill>
                <a:effectLst/>
                <a:uLnTx/>
                <a:uFillTx/>
                <a:latin typeface="iCiel Bambola" panose="02000000000000000000" pitchFamily="2" charset="0"/>
                <a:cs typeface="Times New Roman" panose="02020603050405020304" pitchFamily="18" charset="0"/>
              </a:rPr>
              <a:t>chung</a:t>
            </a:r>
            <a:r>
              <a:rPr kumimoji="0" lang="en-US" altLang="en-US" sz="3200" b="0" i="0" u="none" strike="noStrike" kern="0" cap="none" spc="0" normalizeH="0" baseline="0" noProof="0" dirty="0">
                <a:ln>
                  <a:noFill/>
                </a:ln>
                <a:solidFill>
                  <a:prstClr val="black"/>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a:ln>
                  <a:noFill/>
                </a:ln>
                <a:solidFill>
                  <a:prstClr val="black"/>
                </a:solidFill>
                <a:effectLst/>
                <a:uLnTx/>
                <a:uFillTx/>
                <a:latin typeface="iCiel Bambola" panose="02000000000000000000" pitchFamily="2" charset="0"/>
                <a:cs typeface="Times New Roman" panose="02020603050405020304" pitchFamily="18" charset="0"/>
              </a:rPr>
              <a:t>về</a:t>
            </a:r>
            <a:r>
              <a:rPr kumimoji="0" lang="en-US" altLang="en-US" sz="3200" b="0" i="0" u="none" strike="noStrike" kern="0" cap="none" spc="0" normalizeH="0" baseline="0" noProof="0" dirty="0">
                <a:ln>
                  <a:noFill/>
                </a:ln>
                <a:solidFill>
                  <a:prstClr val="black"/>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a:ln>
                  <a:noFill/>
                </a:ln>
                <a:solidFill>
                  <a:prstClr val="black"/>
                </a:solidFill>
                <a:effectLst/>
                <a:uLnTx/>
                <a:uFillTx/>
                <a:latin typeface="iCiel Bambola" panose="02000000000000000000" pitchFamily="2" charset="0"/>
                <a:cs typeface="Times New Roman" panose="02020603050405020304" pitchFamily="18" charset="0"/>
              </a:rPr>
              <a:t>cuộc</a:t>
            </a:r>
            <a:r>
              <a:rPr kumimoji="0" lang="en-US" altLang="en-US" sz="3200" b="0" i="0" u="none" strike="noStrike" kern="0" cap="none" spc="0" normalizeH="0" baseline="0" noProof="0" dirty="0">
                <a:ln>
                  <a:noFill/>
                </a:ln>
                <a:solidFill>
                  <a:prstClr val="black"/>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a:ln>
                  <a:noFill/>
                </a:ln>
                <a:solidFill>
                  <a:prstClr val="black"/>
                </a:solidFill>
                <a:effectLst/>
                <a:uLnTx/>
                <a:uFillTx/>
                <a:latin typeface="iCiel Bambola" panose="02000000000000000000" pitchFamily="2" charset="0"/>
                <a:cs typeface="Times New Roman" panose="02020603050405020304" pitchFamily="18" charset="0"/>
              </a:rPr>
              <a:t>sống</a:t>
            </a:r>
            <a:r>
              <a:rPr kumimoji="0" lang="en-US" altLang="en-US" sz="3200" b="0" i="0" u="none" strike="noStrike" kern="0" cap="none" spc="0" normalizeH="0" baseline="0" noProof="0" dirty="0">
                <a:ln>
                  <a:noFill/>
                </a:ln>
                <a:solidFill>
                  <a:prstClr val="black"/>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a:ln>
                  <a:noFill/>
                </a:ln>
                <a:solidFill>
                  <a:prstClr val="black"/>
                </a:solidFill>
                <a:effectLst/>
                <a:uLnTx/>
                <a:uFillTx/>
                <a:latin typeface="iCiel Bambola" panose="02000000000000000000" pitchFamily="2" charset="0"/>
                <a:cs typeface="Times New Roman" panose="02020603050405020304" pitchFamily="18" charset="0"/>
              </a:rPr>
              <a:t>của</a:t>
            </a:r>
            <a:r>
              <a:rPr kumimoji="0" lang="en-US" altLang="en-US" sz="3200" b="0" i="0" u="none" strike="noStrike" kern="0" cap="none" spc="0" normalizeH="0" baseline="0" noProof="0" dirty="0">
                <a:ln>
                  <a:noFill/>
                </a:ln>
                <a:solidFill>
                  <a:prstClr val="black"/>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a:ln>
                  <a:noFill/>
                </a:ln>
                <a:solidFill>
                  <a:prstClr val="black"/>
                </a:solidFill>
                <a:effectLst/>
                <a:uLnTx/>
                <a:uFillTx/>
                <a:latin typeface="iCiel Bambola" panose="02000000000000000000" pitchFamily="2" charset="0"/>
                <a:cs typeface="Times New Roman" panose="02020603050405020304" pitchFamily="18" charset="0"/>
              </a:rPr>
              <a:t>hai</a:t>
            </a:r>
            <a:r>
              <a:rPr kumimoji="0" lang="en-US" altLang="en-US" sz="3200" b="0" i="0" u="none" strike="noStrike" kern="0" cap="none" spc="0" normalizeH="0" baseline="0" noProof="0" dirty="0">
                <a:ln>
                  <a:noFill/>
                </a:ln>
                <a:solidFill>
                  <a:prstClr val="black"/>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a:ln>
                  <a:noFill/>
                </a:ln>
                <a:solidFill>
                  <a:prstClr val="black"/>
                </a:solidFill>
                <a:effectLst/>
                <a:uLnTx/>
                <a:uFillTx/>
                <a:latin typeface="iCiel Bambola" panose="02000000000000000000" pitchFamily="2" charset="0"/>
                <a:cs typeface="Times New Roman" panose="02020603050405020304" pitchFamily="18" charset="0"/>
              </a:rPr>
              <a:t>chị</a:t>
            </a:r>
            <a:r>
              <a:rPr kumimoji="0" lang="en-US" altLang="en-US" sz="3200" b="0" i="0" u="none" strike="noStrike" kern="0" cap="none" spc="0" normalizeH="0" baseline="0" noProof="0" dirty="0">
                <a:ln>
                  <a:noFill/>
                </a:ln>
                <a:solidFill>
                  <a:prstClr val="black"/>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a:ln>
                  <a:noFill/>
                </a:ln>
                <a:solidFill>
                  <a:prstClr val="black"/>
                </a:solidFill>
                <a:effectLst/>
                <a:uLnTx/>
                <a:uFillTx/>
                <a:latin typeface="iCiel Bambola" panose="02000000000000000000" pitchFamily="2" charset="0"/>
                <a:cs typeface="Times New Roman" panose="02020603050405020304" pitchFamily="18" charset="0"/>
              </a:rPr>
              <a:t>em</a:t>
            </a:r>
            <a:endParaRPr kumimoji="0" lang="en-US" sz="2000" b="0" i="0" u="none" strike="noStrike" kern="0" cap="none" spc="0" normalizeH="0" baseline="0" noProof="0" dirty="0">
              <a:ln>
                <a:noFill/>
              </a:ln>
              <a:solidFill>
                <a:sysClr val="windowText" lastClr="000000"/>
              </a:solidFill>
              <a:effectLst/>
              <a:uLnTx/>
              <a:uFillTx/>
              <a:latin typeface="iCiel Bambola" panose="02000000000000000000" pitchFamily="2" charset="0"/>
            </a:endParaRPr>
          </a:p>
        </p:txBody>
      </p:sp>
    </p:spTree>
    <p:extLst>
      <p:ext uri="{BB962C8B-B14F-4D97-AF65-F5344CB8AC3E}">
        <p14:creationId xmlns:p14="http://schemas.microsoft.com/office/powerpoint/2010/main" val="37556957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fade">
                                      <p:cBhvr>
                                        <p:cTn id="13" dur="1000"/>
                                        <p:tgtEl>
                                          <p:spTgt spid="4100"/>
                                        </p:tgtEl>
                                      </p:cBhvr>
                                    </p:animEffect>
                                    <p:anim calcmode="lin" valueType="num">
                                      <p:cBhvr>
                                        <p:cTn id="14" dur="1000" fill="hold"/>
                                        <p:tgtEl>
                                          <p:spTgt spid="4100"/>
                                        </p:tgtEl>
                                        <p:attrNameLst>
                                          <p:attrName>ppt_x</p:attrName>
                                        </p:attrNameLst>
                                      </p:cBhvr>
                                      <p:tavLst>
                                        <p:tav tm="0">
                                          <p:val>
                                            <p:strVal val="#ppt_x"/>
                                          </p:val>
                                        </p:tav>
                                        <p:tav tm="100000">
                                          <p:val>
                                            <p:strVal val="#ppt_x"/>
                                          </p:val>
                                        </p:tav>
                                      </p:tavLst>
                                    </p:anim>
                                    <p:anim calcmode="lin" valueType="num">
                                      <p:cBhvr>
                                        <p:cTn id="15" dur="1000" fill="hold"/>
                                        <p:tgtEl>
                                          <p:spTgt spid="4100"/>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1"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9069" y="0"/>
            <a:ext cx="12251069" cy="6846602"/>
          </a:xfrm>
          <a:prstGeom prst="rect">
            <a:avLst/>
          </a:prstGeom>
        </p:spPr>
      </p:pic>
      <p:sp>
        <p:nvSpPr>
          <p:cNvPr id="6" name="TextBox 5"/>
          <p:cNvSpPr txBox="1"/>
          <p:nvPr/>
        </p:nvSpPr>
        <p:spPr>
          <a:xfrm>
            <a:off x="1967518" y="2458752"/>
            <a:ext cx="7311617"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FF00"/>
                </a:solidFill>
                <a:effectLst/>
                <a:uLnTx/>
                <a:uFillTx/>
                <a:latin typeface="iCiel Bambola" panose="02000000000000000000" pitchFamily="2" charset="0"/>
                <a:ea typeface="+mn-ea"/>
                <a:cs typeface="+mn-cs"/>
              </a:rPr>
              <a:t>II. </a:t>
            </a:r>
            <a:r>
              <a:rPr kumimoji="0" lang="en-US" sz="7200" b="1" i="0" u="none" strike="noStrike" kern="1200" cap="none" spc="0" normalizeH="0" baseline="0" noProof="0" dirty="0" err="1">
                <a:ln>
                  <a:noFill/>
                </a:ln>
                <a:solidFill>
                  <a:srgbClr val="FFFF00"/>
                </a:solidFill>
                <a:effectLst/>
                <a:uLnTx/>
                <a:uFillTx/>
                <a:latin typeface="iCiel Bambola" panose="02000000000000000000" pitchFamily="2" charset="0"/>
                <a:ea typeface="+mn-ea"/>
                <a:cs typeface="+mn-cs"/>
              </a:rPr>
              <a:t>Đọc</a:t>
            </a:r>
            <a:r>
              <a:rPr kumimoji="0" lang="en-US" sz="7200" b="1" i="0" u="none" strike="noStrike" kern="1200" cap="none" spc="0" normalizeH="0" noProof="0" dirty="0">
                <a:ln>
                  <a:noFill/>
                </a:ln>
                <a:solidFill>
                  <a:srgbClr val="FFFF00"/>
                </a:solidFill>
                <a:effectLst/>
                <a:uLnTx/>
                <a:uFillTx/>
                <a:latin typeface="iCiel Bambola" panose="02000000000000000000" pitchFamily="2" charset="0"/>
                <a:ea typeface="+mn-ea"/>
                <a:cs typeface="+mn-cs"/>
              </a:rPr>
              <a:t> – </a:t>
            </a:r>
            <a:r>
              <a:rPr kumimoji="0" lang="en-US" sz="7200" b="1" i="0" u="none" strike="noStrike" kern="1200" cap="none" spc="0" normalizeH="0" noProof="0" dirty="0" err="1">
                <a:ln>
                  <a:noFill/>
                </a:ln>
                <a:solidFill>
                  <a:srgbClr val="FFFF00"/>
                </a:solidFill>
                <a:effectLst/>
                <a:uLnTx/>
                <a:uFillTx/>
                <a:latin typeface="iCiel Bambola" panose="02000000000000000000" pitchFamily="2" charset="0"/>
                <a:ea typeface="+mn-ea"/>
                <a:cs typeface="+mn-cs"/>
              </a:rPr>
              <a:t>hiểu</a:t>
            </a:r>
            <a:r>
              <a:rPr kumimoji="0" lang="en-US" sz="7200" b="1" i="0" u="none" strike="noStrike" kern="1200" cap="none" spc="0" normalizeH="0" noProof="0" dirty="0">
                <a:ln>
                  <a:noFill/>
                </a:ln>
                <a:solidFill>
                  <a:srgbClr val="FFFF00"/>
                </a:solidFill>
                <a:effectLst/>
                <a:uLnTx/>
                <a:uFillTx/>
                <a:latin typeface="iCiel Bambola" panose="02000000000000000000" pitchFamily="2" charset="0"/>
                <a:ea typeface="+mn-ea"/>
                <a:cs typeface="+mn-cs"/>
              </a:rPr>
              <a:t> </a:t>
            </a:r>
            <a:r>
              <a:rPr kumimoji="0" lang="en-US" sz="7200" b="1" i="0" u="none" strike="noStrike" kern="1200" cap="none" spc="0" normalizeH="0" noProof="0" dirty="0" err="1">
                <a:ln>
                  <a:noFill/>
                </a:ln>
                <a:solidFill>
                  <a:srgbClr val="FFFF00"/>
                </a:solidFill>
                <a:effectLst/>
                <a:uLnTx/>
                <a:uFillTx/>
                <a:latin typeface="iCiel Bambola" panose="02000000000000000000" pitchFamily="2" charset="0"/>
                <a:ea typeface="+mn-ea"/>
                <a:cs typeface="+mn-cs"/>
              </a:rPr>
              <a:t>văn</a:t>
            </a:r>
            <a:r>
              <a:rPr kumimoji="0" lang="en-US" sz="7200" b="1" i="0" u="none" strike="noStrike" kern="1200" cap="none" spc="0" normalizeH="0" noProof="0" dirty="0">
                <a:ln>
                  <a:noFill/>
                </a:ln>
                <a:solidFill>
                  <a:srgbClr val="FFFF00"/>
                </a:solidFill>
                <a:effectLst/>
                <a:uLnTx/>
                <a:uFillTx/>
                <a:latin typeface="iCiel Bambola" panose="02000000000000000000" pitchFamily="2" charset="0"/>
                <a:ea typeface="+mn-ea"/>
                <a:cs typeface="+mn-cs"/>
              </a:rPr>
              <a:t> </a:t>
            </a:r>
            <a:r>
              <a:rPr kumimoji="0" lang="en-US" sz="7200" b="1" i="0" u="none" strike="noStrike" kern="1200" cap="none" spc="0" normalizeH="0" noProof="0" dirty="0" err="1">
                <a:ln>
                  <a:noFill/>
                </a:ln>
                <a:solidFill>
                  <a:srgbClr val="FFFF00"/>
                </a:solidFill>
                <a:effectLst/>
                <a:uLnTx/>
                <a:uFillTx/>
                <a:latin typeface="iCiel Bambola" panose="02000000000000000000" pitchFamily="2" charset="0"/>
                <a:ea typeface="+mn-ea"/>
                <a:cs typeface="+mn-cs"/>
              </a:rPr>
              <a:t>bản</a:t>
            </a:r>
            <a:endParaRPr kumimoji="0" lang="en-US" sz="7200" b="1" i="0" u="none" strike="noStrike" kern="1200" cap="none" spc="0" normalizeH="0" baseline="0" noProof="0" dirty="0">
              <a:ln>
                <a:noFill/>
              </a:ln>
              <a:solidFill>
                <a:srgbClr val="FFFF00"/>
              </a:solidFill>
              <a:effectLst/>
              <a:uLnTx/>
              <a:uFillTx/>
              <a:latin typeface="iCiel Bambola" panose="02000000000000000000" pitchFamily="2" charset="0"/>
              <a:ea typeface="+mn-ea"/>
              <a:cs typeface="+mn-cs"/>
            </a:endParaRPr>
          </a:p>
        </p:txBody>
      </p:sp>
    </p:spTree>
    <p:extLst>
      <p:ext uri="{BB962C8B-B14F-4D97-AF65-F5344CB8AC3E}">
        <p14:creationId xmlns:p14="http://schemas.microsoft.com/office/powerpoint/2010/main" val="17910530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07975" y="2555134"/>
            <a:ext cx="2709545" cy="2677656"/>
          </a:xfrm>
          <a:prstGeom prst="rect">
            <a:avLst/>
          </a:prstGeom>
          <a:ln>
            <a:solidFill>
              <a:srgbClr val="FF0000"/>
            </a:solidFill>
            <a:prstDash val="lgDashDot"/>
          </a:ln>
        </p:spPr>
        <p:txBody>
          <a:bodyPr wrap="square">
            <a:spAutoFit/>
          </a:bodyPr>
          <a:lstStyle/>
          <a:p>
            <a:pPr lvl="0" algn="just" defTabSz="457200" fontAlgn="base">
              <a:spcBef>
                <a:spcPct val="0"/>
              </a:spcBef>
              <a:spcAft>
                <a:spcPct val="0"/>
              </a:spcAft>
            </a:pPr>
            <a:r>
              <a:rPr lang="en-US" altLang="en-US" sz="2800" dirty="0" err="1">
                <a:solidFill>
                  <a:prstClr val="black"/>
                </a:solidFill>
                <a:latin typeface="Times New Roman" panose="02020603050405020304" pitchFamily="18" charset="0"/>
                <a:cs typeface="Times New Roman" panose="02020603050405020304" pitchFamily="18" charset="0"/>
              </a:rPr>
              <a:t>Giới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thiệu</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ngắn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gọn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đầy</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đủ</a:t>
            </a:r>
            <a:r>
              <a:rPr lang="en-US" altLang="en-US" sz="2800" dirty="0">
                <a:solidFill>
                  <a:prstClr val="black"/>
                </a:solidFill>
                <a:latin typeface="Times New Roman" panose="02020603050405020304" pitchFamily="18" charset="0"/>
                <a:cs typeface="Times New Roman" panose="02020603050405020304" pitchFamily="18" charset="0"/>
              </a:rPr>
              <a:t> - </a:t>
            </a:r>
            <a:r>
              <a:rPr lang="en-US" altLang="en-US" sz="2800" dirty="0" err="1">
                <a:solidFill>
                  <a:prstClr val="black"/>
                </a:solidFill>
                <a:latin typeface="Times New Roman" panose="02020603050405020304" pitchFamily="18" charset="0"/>
                <a:cs typeface="Times New Roman" panose="02020603050405020304" pitchFamily="18" charset="0"/>
              </a:rPr>
              <a:t>hai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người</a:t>
            </a:r>
            <a:r>
              <a:rPr lang="en-US" altLang="en-US" sz="2800" dirty="0">
                <a:solidFill>
                  <a:prstClr val="black"/>
                </a:solidFill>
                <a:latin typeface="Times New Roman" panose="02020603050405020304" pitchFamily="18" charset="0"/>
                <a:cs typeface="Times New Roman" panose="02020603050405020304" pitchFamily="18" charset="0"/>
              </a:rPr>
              <a:t> con </a:t>
            </a:r>
            <a:r>
              <a:rPr lang="en-US" altLang="en-US" sz="2800" dirty="0" err="1">
                <a:solidFill>
                  <a:prstClr val="black"/>
                </a:solidFill>
                <a:latin typeface="Times New Roman" panose="02020603050405020304" pitchFamily="18" charset="0"/>
                <a:cs typeface="Times New Roman" panose="02020603050405020304" pitchFamily="18" charset="0"/>
              </a:rPr>
              <a:t>gái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đầu</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lòng</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của</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gia</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đình</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họ</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Vương</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đều</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đẹp</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tố</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nga</a:t>
            </a:r>
            <a:r>
              <a:rPr lang="en-US" altLang="en-US" sz="2800" dirty="0">
                <a:solidFill>
                  <a:prstClr val="black"/>
                </a:solidFill>
                <a:latin typeface="Times New Roman" panose="02020603050405020304" pitchFamily="18" charset="0"/>
                <a:cs typeface="Times New Roman" panose="02020603050405020304" pitchFamily="18" charset="0"/>
              </a:rPr>
              <a:t>).</a:t>
            </a:r>
          </a:p>
        </p:txBody>
      </p:sp>
      <p:pic>
        <p:nvPicPr>
          <p:cNvPr id="6146" name="Picture 2" descr="Đèn Lồng Hình ảnh | Định dạng hình ảnh PNG 400435317|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08" b="89848" l="0" r="100000">
                        <a14:foregroundMark x1="10000" y1="4822" x2="9884" y2="58629"/>
                        <a14:foregroundMark x1="18488" y1="3807" x2="18721" y2="48731"/>
                        <a14:foregroundMark x1="10233" y1="59137" x2="9651" y2="69797"/>
                        <a14:foregroundMark x1="29186" y1="3553" x2="28953" y2="64467"/>
                        <a14:foregroundMark x1="42093" y1="4822" x2="42209" y2="52538"/>
                        <a14:foregroundMark x1="48488" y1="3299" x2="48372" y2="36802"/>
                        <a14:foregroundMark x1="56512" y1="3553" x2="56512" y2="49239"/>
                        <a14:foregroundMark x1="69884" y1="3807" x2="70116" y2="64467"/>
                        <a14:foregroundMark x1="89419" y1="5584" x2="89186" y2="68528"/>
                      </a14:backgroundRemoval>
                    </a14:imgEffect>
                  </a14:imgLayer>
                </a14:imgProps>
              </a:ext>
              <a:ext uri="{28A0092B-C50C-407E-A947-70E740481C1C}">
                <a14:useLocalDpi xmlns:a14="http://schemas.microsoft.com/office/drawing/2010/main" val="0"/>
              </a:ext>
            </a:extLst>
          </a:blip>
          <a:srcRect/>
          <a:stretch>
            <a:fillRect/>
          </a:stretch>
        </p:blipFill>
        <p:spPr bwMode="auto">
          <a:xfrm>
            <a:off x="3210337" y="-395352"/>
            <a:ext cx="6548755" cy="30002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Đèn Lồng Hình ảnh | Định dạng hình ảnh PNG 400435317| vn.lovepik.com"/>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08" b="89848" l="0" r="100000">
                        <a14:foregroundMark x1="10000" y1="4822" x2="9884" y2="58629"/>
                        <a14:foregroundMark x1="18488" y1="3807" x2="18721" y2="48731"/>
                        <a14:foregroundMark x1="10233" y1="59137" x2="9651" y2="69797"/>
                        <a14:foregroundMark x1="29186" y1="3553" x2="28953" y2="64467"/>
                        <a14:foregroundMark x1="42093" y1="4822" x2="42209" y2="52538"/>
                        <a14:foregroundMark x1="48488" y1="3299" x2="48372" y2="36802"/>
                        <a14:foregroundMark x1="56512" y1="3553" x2="56512" y2="49239"/>
                        <a14:foregroundMark x1="69884" y1="3807" x2="70116" y2="64467"/>
                        <a14:foregroundMark x1="89419" y1="5584" x2="89186" y2="68528"/>
                      </a14:backgroundRemoval>
                    </a14:imgEffect>
                  </a14:imgLayer>
                </a14:imgProps>
              </a:ext>
              <a:ext uri="{28A0092B-C50C-407E-A947-70E740481C1C}">
                <a14:useLocalDpi xmlns:a14="http://schemas.microsoft.com/office/drawing/2010/main" val="0"/>
              </a:ext>
            </a:extLst>
          </a:blip>
          <a:srcRect l="-36304" t="-3386" r="36304" b="3386"/>
          <a:stretch/>
        </p:blipFill>
        <p:spPr bwMode="auto">
          <a:xfrm>
            <a:off x="-2966403" y="-395352"/>
            <a:ext cx="6548755" cy="30002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Đèn Lồng Hình ảnh | Định dạng hình ảnh PNG 400435317| vn.lovepik.com"/>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08" b="89848" l="0" r="100000">
                        <a14:foregroundMark x1="10000" y1="4822" x2="9884" y2="58629"/>
                        <a14:foregroundMark x1="18488" y1="3807" x2="18721" y2="48731"/>
                        <a14:foregroundMark x1="10233" y1="59137" x2="9651" y2="69797"/>
                        <a14:foregroundMark x1="29186" y1="3553" x2="28953" y2="64467"/>
                        <a14:foregroundMark x1="42093" y1="4822" x2="42209" y2="52538"/>
                        <a14:foregroundMark x1="48488" y1="3299" x2="48372" y2="36802"/>
                        <a14:foregroundMark x1="56512" y1="3553" x2="56512" y2="49239"/>
                        <a14:foregroundMark x1="69884" y1="3807" x2="70116" y2="64467"/>
                        <a14:foregroundMark x1="89419" y1="5584" x2="89186" y2="68528"/>
                      </a14:backgroundRemoval>
                    </a14:imgEffect>
                  </a14:imgLayer>
                </a14:imgProps>
              </a:ext>
              <a:ext uri="{28A0092B-C50C-407E-A947-70E740481C1C}">
                <a14:useLocalDpi xmlns:a14="http://schemas.microsoft.com/office/drawing/2010/main" val="0"/>
              </a:ext>
            </a:extLst>
          </a:blip>
          <a:srcRect l="-36304" t="-3386" r="36304" b="3386"/>
          <a:stretch/>
        </p:blipFill>
        <p:spPr bwMode="auto">
          <a:xfrm flipH="1">
            <a:off x="9225280" y="-335280"/>
            <a:ext cx="6847840" cy="34242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373596" y="2151250"/>
            <a:ext cx="6096000" cy="2185214"/>
          </a:xfrm>
          <a:prstGeom prst="rect">
            <a:avLst/>
          </a:prstGeom>
        </p:spPr>
        <p:txBody>
          <a:bodyPr>
            <a:spAutoFit/>
          </a:bodyPr>
          <a:lstStyle/>
          <a:p>
            <a:pPr algn="ctr"/>
            <a:r>
              <a:rPr lang="vi-VN" sz="2800" i="1" dirty="0">
                <a:solidFill>
                  <a:prstClr val="black"/>
                </a:solidFill>
                <a:latin typeface="iCiel Bambola" panose="02000000000000000000" pitchFamily="2" charset="0"/>
              </a:rPr>
              <a:t>Đầu lòng hai ả tố nga,</a:t>
            </a:r>
            <a:br>
              <a:rPr lang="vi-VN" sz="2800" dirty="0">
                <a:solidFill>
                  <a:prstClr val="black"/>
                </a:solidFill>
                <a:latin typeface="iCiel Bambola" panose="02000000000000000000" pitchFamily="2" charset="0"/>
              </a:rPr>
            </a:br>
            <a:r>
              <a:rPr lang="vi-VN" sz="2800" i="1" dirty="0">
                <a:solidFill>
                  <a:prstClr val="black"/>
                </a:solidFill>
                <a:latin typeface="iCiel Bambola" panose="02000000000000000000" pitchFamily="2" charset="0"/>
              </a:rPr>
              <a:t>Thúy Kiều là chị, em là Thúy Vân.</a:t>
            </a:r>
            <a:br>
              <a:rPr lang="vi-VN" sz="2800" dirty="0">
                <a:solidFill>
                  <a:prstClr val="black"/>
                </a:solidFill>
                <a:latin typeface="iCiel Bambola" panose="02000000000000000000" pitchFamily="2" charset="0"/>
              </a:rPr>
            </a:br>
            <a:r>
              <a:rPr lang="vi-VN" sz="2800" i="1" dirty="0">
                <a:solidFill>
                  <a:prstClr val="black"/>
                </a:solidFill>
                <a:latin typeface="iCiel Bambola" panose="02000000000000000000" pitchFamily="2" charset="0"/>
              </a:rPr>
              <a:t>Mai cốt cách, tuyết tinh thần,</a:t>
            </a:r>
            <a:br>
              <a:rPr lang="vi-VN" sz="2800" dirty="0">
                <a:solidFill>
                  <a:prstClr val="black"/>
                </a:solidFill>
                <a:latin typeface="iCiel Bambola" panose="02000000000000000000" pitchFamily="2" charset="0"/>
              </a:rPr>
            </a:br>
            <a:r>
              <a:rPr lang="vi-VN" sz="2800" i="1" dirty="0">
                <a:solidFill>
                  <a:prstClr val="black"/>
                </a:solidFill>
                <a:latin typeface="iCiel Bambola" panose="02000000000000000000" pitchFamily="2" charset="0"/>
              </a:rPr>
              <a:t>Mỗi người một vẻ, mười phân vẹn mười.</a:t>
            </a:r>
            <a:br>
              <a:rPr lang="vi-VN" sz="2800" dirty="0">
                <a:solidFill>
                  <a:prstClr val="black"/>
                </a:solidFill>
                <a:latin typeface="iCiel Bambola" panose="02000000000000000000" pitchFamily="2" charset="0"/>
              </a:rPr>
            </a:br>
            <a:endParaRPr lang="en-US" sz="2400" dirty="0"/>
          </a:p>
        </p:txBody>
      </p:sp>
      <p:sp>
        <p:nvSpPr>
          <p:cNvPr id="7" name="AutoShape 4" descr="Yếu tố hoạt hình mũi tên dễ thương | Công cụ đồ họa AI Tải xuống miễn phí -  Pikbes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6" descr="การ์ตูนเส้นขยุกขยิกลูกศรต่างๆ | องค์ประกอบกราฟฟิก แบบ AI ดาวน์โหลดฟรี -  Pikbes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p:cNvPicPr>
            <a:picLocks noChangeAspect="1"/>
          </p:cNvPicPr>
          <p:nvPr/>
        </p:nvPicPr>
        <p:blipFill rotWithShape="1">
          <a:blip r:embed="rId4"/>
          <a:srcRect l="48841" t="-2681" b="76562"/>
          <a:stretch/>
        </p:blipFill>
        <p:spPr>
          <a:xfrm rot="21406176" flipH="1">
            <a:off x="2532763" y="2009990"/>
            <a:ext cx="1081388" cy="648631"/>
          </a:xfrm>
          <a:prstGeom prst="rect">
            <a:avLst/>
          </a:prstGeom>
        </p:spPr>
      </p:pic>
      <p:sp>
        <p:nvSpPr>
          <p:cNvPr id="13" name="Rectangle 12"/>
          <p:cNvSpPr/>
          <p:nvPr/>
        </p:nvSpPr>
        <p:spPr>
          <a:xfrm>
            <a:off x="8209366" y="2192488"/>
            <a:ext cx="3485085" cy="1384995"/>
          </a:xfrm>
          <a:prstGeom prst="rect">
            <a:avLst/>
          </a:prstGeom>
          <a:solidFill>
            <a:schemeClr val="accent4">
              <a:lumMod val="20000"/>
              <a:lumOff val="80000"/>
            </a:schemeClr>
          </a:solidFill>
        </p:spPr>
        <p:txBody>
          <a:bodyPr wrap="square">
            <a:spAutoFit/>
          </a:bodyPr>
          <a:lstStyle/>
          <a:p>
            <a:pPr lvl="0" algn="just" defTabSz="457200" fontAlgn="base">
              <a:spcBef>
                <a:spcPct val="0"/>
              </a:spcBef>
              <a:spcAft>
                <a:spcPct val="0"/>
              </a:spcAft>
            </a:pPr>
            <a:r>
              <a:rPr lang="en-US" altLang="en-US" sz="2800" dirty="0" err="1">
                <a:solidFill>
                  <a:prstClr val="black"/>
                </a:solidFill>
                <a:latin typeface="Times New Roman" panose="02020603050405020304" pitchFamily="18" charset="0"/>
                <a:cs typeface="Times New Roman" panose="02020603050405020304" pitchFamily="18" charset="0"/>
              </a:rPr>
              <a:t>Sử</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dụng</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nghệ</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thuật</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tiểu</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đối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thành</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ngữ</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hlinkClick r:id="rId5" action="ppaction://hlinksldjump"/>
              </a:rPr>
              <a:t>bút</a:t>
            </a:r>
            <a:r>
              <a:rPr lang="en-US" altLang="en-US" sz="2800" dirty="0">
                <a:solidFill>
                  <a:prstClr val="black"/>
                </a:solidFill>
                <a:latin typeface="Times New Roman" panose="02020603050405020304" pitchFamily="18" charset="0"/>
                <a:cs typeface="Times New Roman" panose="02020603050405020304" pitchFamily="18" charset="0"/>
                <a:hlinkClick r:id="rId5" action="ppaction://hlinksldjump"/>
              </a:rPr>
              <a:t> </a:t>
            </a:r>
            <a:r>
              <a:rPr lang="en-US" altLang="en-US" sz="2800" dirty="0" err="1">
                <a:solidFill>
                  <a:prstClr val="black"/>
                </a:solidFill>
                <a:latin typeface="Times New Roman" panose="02020603050405020304" pitchFamily="18" charset="0"/>
                <a:cs typeface="Times New Roman" panose="02020603050405020304" pitchFamily="18" charset="0"/>
                <a:hlinkClick r:id="rId5" action="ppaction://hlinksldjump"/>
              </a:rPr>
              <a:t>pháp</a:t>
            </a:r>
            <a:r>
              <a:rPr lang="en-US" altLang="en-US" sz="2800" dirty="0">
                <a:solidFill>
                  <a:prstClr val="black"/>
                </a:solidFill>
                <a:latin typeface="Times New Roman" panose="02020603050405020304" pitchFamily="18" charset="0"/>
                <a:cs typeface="Times New Roman" panose="02020603050405020304" pitchFamily="18" charset="0"/>
                <a:hlinkClick r:id="rId5" action="ppaction://hlinksldjump"/>
              </a:rPr>
              <a:t> </a:t>
            </a:r>
            <a:r>
              <a:rPr lang="en-US" altLang="en-US" sz="2800" dirty="0" err="1">
                <a:solidFill>
                  <a:prstClr val="black"/>
                </a:solidFill>
                <a:latin typeface="Times New Roman" panose="02020603050405020304" pitchFamily="18" charset="0"/>
                <a:cs typeface="Times New Roman" panose="02020603050405020304" pitchFamily="18" charset="0"/>
                <a:hlinkClick r:id="rId5" action="ppaction://hlinksldjump"/>
              </a:rPr>
              <a:t>ước</a:t>
            </a:r>
            <a:r>
              <a:rPr lang="en-US" altLang="en-US" sz="2800" dirty="0">
                <a:solidFill>
                  <a:prstClr val="black"/>
                </a:solidFill>
                <a:latin typeface="Times New Roman" panose="02020603050405020304" pitchFamily="18" charset="0"/>
                <a:cs typeface="Times New Roman" panose="02020603050405020304" pitchFamily="18" charset="0"/>
                <a:hlinkClick r:id="rId5" action="ppaction://hlinksldjump"/>
              </a:rPr>
              <a:t> </a:t>
            </a:r>
            <a:r>
              <a:rPr lang="en-US" altLang="en-US" sz="2800" dirty="0" err="1">
                <a:solidFill>
                  <a:prstClr val="black"/>
                </a:solidFill>
                <a:latin typeface="Times New Roman" panose="02020603050405020304" pitchFamily="18" charset="0"/>
                <a:cs typeface="Times New Roman" panose="02020603050405020304" pitchFamily="18" charset="0"/>
                <a:hlinkClick r:id="rId5" action="ppaction://hlinksldjump"/>
              </a:rPr>
              <a:t>lệ</a:t>
            </a:r>
            <a:r>
              <a:rPr lang="en-US" altLang="en-US" sz="2800" dirty="0">
                <a:solidFill>
                  <a:prstClr val="black"/>
                </a:solidFill>
                <a:latin typeface="Times New Roman" panose="02020603050405020304" pitchFamily="18" charset="0"/>
                <a:cs typeface="Times New Roman" panose="02020603050405020304" pitchFamily="18" charset="0"/>
              </a:rPr>
              <a:t>:</a:t>
            </a:r>
          </a:p>
        </p:txBody>
      </p:sp>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2344" b="29395" l="47363" r="94727"/>
                    </a14:imgEffect>
                  </a14:imgLayer>
                </a14:imgProps>
              </a:ext>
            </a:extLst>
          </a:blip>
          <a:srcRect l="48841" t="-2681" b="76562"/>
          <a:stretch/>
        </p:blipFill>
        <p:spPr>
          <a:xfrm rot="19592836">
            <a:off x="7267300" y="2742999"/>
            <a:ext cx="1270503" cy="648631"/>
          </a:xfrm>
          <a:prstGeom prst="rect">
            <a:avLst/>
          </a:prstGeom>
        </p:spPr>
      </p:pic>
      <p:pic>
        <p:nvPicPr>
          <p:cNvPr id="6154" name="Picture 10" descr="3 bài văn phân tích đoạn trích Chị em Thúy Kiều hay nhất ngắn gọn Thúy Kiều  Thúy Vân"/>
          <p:cNvPicPr>
            <a:picLocks noChangeAspect="1" noChangeArrowheads="1"/>
          </p:cNvPicPr>
          <p:nvPr/>
        </p:nvPicPr>
        <p:blipFill rotWithShape="1">
          <a:blip r:embed="rId8">
            <a:extLst>
              <a:ext uri="{28A0092B-C50C-407E-A947-70E740481C1C}">
                <a14:useLocalDpi xmlns:a14="http://schemas.microsoft.com/office/drawing/2010/main" val="0"/>
              </a:ext>
            </a:extLst>
          </a:blip>
          <a:srcRect l="565" t="10363" r="-565" b="37134"/>
          <a:stretch/>
        </p:blipFill>
        <p:spPr bwMode="auto">
          <a:xfrm>
            <a:off x="4051755" y="3983379"/>
            <a:ext cx="3927472" cy="280890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515346" y="1301582"/>
            <a:ext cx="8030532" cy="584775"/>
          </a:xfrm>
          <a:prstGeom prst="rect">
            <a:avLst/>
          </a:prstGeom>
          <a:noFill/>
        </p:spPr>
        <p:txBody>
          <a:bodyPr wrap="none" rtlCol="0">
            <a:spAutoFit/>
          </a:bodyPr>
          <a:lstStyle/>
          <a:p>
            <a:r>
              <a:rPr lang="vi-VN" sz="3200" b="1" dirty="0">
                <a:solidFill>
                  <a:srgbClr val="0070C0"/>
                </a:solidFill>
                <a:latin typeface="Times New Roman" panose="02020603050405020304" pitchFamily="18" charset="0"/>
                <a:cs typeface="Times New Roman" panose="02020603050405020304" pitchFamily="18" charset="0"/>
              </a:rPr>
              <a:t>1. GIỚI THIỆU VẺ ĐẸP CỦA HAI CHỊ EM</a:t>
            </a:r>
            <a:endParaRPr lang="en-US"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64420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heel(1)">
                                      <p:cBhvr>
                                        <p:cTn id="3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Phim hoạt hình vẽ tay dày sơn gốc thời cổ đại người đàn ông đẹp như tiên nữ  Na Xiao minh họa cho phụ nữ PNG | Công cụ đồ họa PS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stretch>
            <a:fillRect/>
          </a:stretch>
        </p:blipFill>
        <p:spPr>
          <a:xfrm>
            <a:off x="307975" y="160338"/>
            <a:ext cx="6050280" cy="6050280"/>
          </a:xfrm>
          <a:prstGeom prst="rect">
            <a:avLst/>
          </a:prstGeom>
        </p:spPr>
      </p:pic>
      <p:sp>
        <p:nvSpPr>
          <p:cNvPr id="6" name="Flowchart: Alternate Process 5">
            <a:hlinkClick r:id="rId3" action="ppaction://hlinksldjump"/>
            <a:extLst>
              <a:ext uri="{FF2B5EF4-FFF2-40B4-BE49-F238E27FC236}">
                <a16:creationId xmlns:a16="http://schemas.microsoft.com/office/drawing/2014/main" id="{97D1AA0C-6E40-4E46-A28A-52BC65C22CC1}"/>
              </a:ext>
            </a:extLst>
          </p:cNvPr>
          <p:cNvSpPr/>
          <p:nvPr/>
        </p:nvSpPr>
        <p:spPr>
          <a:xfrm>
            <a:off x="5072380" y="197804"/>
            <a:ext cx="6601460" cy="6081712"/>
          </a:xfrm>
          <a:prstGeom prst="flowChartAlternateProcess">
            <a:avLst/>
          </a:prstGeom>
          <a:noFill/>
          <a:ln w="12700" cap="flat" cmpd="sng" algn="ctr">
            <a:noFill/>
            <a:prstDash val="solid"/>
          </a:ln>
          <a:effectLst/>
        </p:spPr>
        <p:txBody>
          <a:bodyPr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err="1">
                <a:ln>
                  <a:noFill/>
                </a:ln>
                <a:solidFill>
                  <a:srgbClr val="C00000"/>
                </a:solidFill>
                <a:effectLst/>
                <a:uLnTx/>
                <a:uFillTx/>
                <a:latin typeface="iCiel Bambola" panose="02000000000000000000" pitchFamily="2" charset="0"/>
                <a:cs typeface="Arial" panose="020B0604020202020204" pitchFamily="34" charset="0"/>
              </a:rPr>
              <a:t>Bút</a:t>
            </a:r>
            <a:r>
              <a:rPr kumimoji="0" lang="en-US" sz="4000" b="1" i="0" u="none" strike="noStrike" kern="0" cap="none" spc="0" normalizeH="0" baseline="0" noProof="0" dirty="0">
                <a:ln>
                  <a:noFill/>
                </a:ln>
                <a:solidFill>
                  <a:srgbClr val="C00000"/>
                </a:solidFill>
                <a:effectLst/>
                <a:uLnTx/>
                <a:uFillTx/>
                <a:latin typeface="iCiel Bambola" panose="02000000000000000000" pitchFamily="2" charset="0"/>
                <a:cs typeface="Arial" panose="020B0604020202020204" pitchFamily="34" charset="0"/>
              </a:rPr>
              <a:t> </a:t>
            </a:r>
            <a:r>
              <a:rPr kumimoji="0" lang="en-US" sz="4000" b="1" i="0" u="none" strike="noStrike" kern="0" cap="none" spc="0" normalizeH="0" baseline="0" noProof="0" dirty="0" err="1">
                <a:ln>
                  <a:noFill/>
                </a:ln>
                <a:solidFill>
                  <a:srgbClr val="C00000"/>
                </a:solidFill>
                <a:effectLst/>
                <a:uLnTx/>
                <a:uFillTx/>
                <a:latin typeface="iCiel Bambola" panose="02000000000000000000" pitchFamily="2" charset="0"/>
                <a:cs typeface="Arial" panose="020B0604020202020204" pitchFamily="34" charset="0"/>
              </a:rPr>
              <a:t>pháp</a:t>
            </a:r>
            <a:r>
              <a:rPr kumimoji="0" lang="en-US" sz="4000" b="1" i="0" u="none" strike="noStrike" kern="0" cap="none" spc="0" normalizeH="0" baseline="0" noProof="0" dirty="0">
                <a:ln>
                  <a:noFill/>
                </a:ln>
                <a:solidFill>
                  <a:srgbClr val="C00000"/>
                </a:solidFill>
                <a:effectLst/>
                <a:uLnTx/>
                <a:uFillTx/>
                <a:latin typeface="iCiel Bambola" panose="02000000000000000000" pitchFamily="2" charset="0"/>
                <a:cs typeface="Arial" panose="020B0604020202020204" pitchFamily="34" charset="0"/>
              </a:rPr>
              <a:t> </a:t>
            </a:r>
            <a:r>
              <a:rPr kumimoji="0" lang="vi-VN" sz="4000" b="1" i="0" u="none" strike="noStrike" kern="0" cap="none" spc="0" normalizeH="0" baseline="0" noProof="0" dirty="0">
                <a:ln>
                  <a:noFill/>
                </a:ln>
                <a:solidFill>
                  <a:srgbClr val="C00000"/>
                </a:solidFill>
                <a:effectLst/>
                <a:uLnTx/>
                <a:uFillTx/>
                <a:latin typeface="iCiel Bambola" panose="02000000000000000000" pitchFamily="2" charset="0"/>
                <a:cs typeface="Arial" panose="020B0604020202020204" pitchFamily="34" charset="0"/>
              </a:rPr>
              <a:t>ư</a:t>
            </a:r>
            <a:r>
              <a:rPr kumimoji="0" lang="en-US" sz="4000" b="1" i="0" u="none" strike="noStrike" kern="0" cap="none" spc="0" normalizeH="0" baseline="0" noProof="0" dirty="0" err="1">
                <a:ln>
                  <a:noFill/>
                </a:ln>
                <a:solidFill>
                  <a:srgbClr val="C00000"/>
                </a:solidFill>
                <a:effectLst/>
                <a:uLnTx/>
                <a:uFillTx/>
                <a:latin typeface="iCiel Bambola" panose="02000000000000000000" pitchFamily="2" charset="0"/>
                <a:cs typeface="Arial" panose="020B0604020202020204" pitchFamily="34" charset="0"/>
              </a:rPr>
              <a:t>ớc</a:t>
            </a:r>
            <a:r>
              <a:rPr kumimoji="0" lang="en-US" sz="4000" b="1" i="0" u="none" strike="noStrike" kern="0" cap="none" spc="0" normalizeH="0" baseline="0" noProof="0" dirty="0">
                <a:ln>
                  <a:noFill/>
                </a:ln>
                <a:solidFill>
                  <a:srgbClr val="C00000"/>
                </a:solidFill>
                <a:effectLst/>
                <a:uLnTx/>
                <a:uFillTx/>
                <a:latin typeface="iCiel Bambola" panose="02000000000000000000" pitchFamily="2" charset="0"/>
                <a:cs typeface="Arial" panose="020B0604020202020204" pitchFamily="34" charset="0"/>
              </a:rPr>
              <a:t> </a:t>
            </a:r>
            <a:r>
              <a:rPr kumimoji="0" lang="en-US" sz="4000" b="1" i="0" u="none" strike="noStrike" kern="0" cap="none" spc="0" normalizeH="0" baseline="0" noProof="0" dirty="0" err="1">
                <a:ln>
                  <a:noFill/>
                </a:ln>
                <a:solidFill>
                  <a:srgbClr val="C00000"/>
                </a:solidFill>
                <a:effectLst/>
                <a:uLnTx/>
                <a:uFillTx/>
                <a:latin typeface="iCiel Bambola" panose="02000000000000000000" pitchFamily="2" charset="0"/>
                <a:cs typeface="Arial" panose="020B0604020202020204" pitchFamily="34" charset="0"/>
              </a:rPr>
              <a:t>lệ</a:t>
            </a:r>
            <a:endParaRPr kumimoji="0" lang="en-US" sz="4000" b="1" i="0" u="none" strike="noStrike" kern="0" cap="none" spc="0" normalizeH="0" baseline="0" noProof="0" dirty="0">
              <a:ln>
                <a:noFill/>
              </a:ln>
              <a:solidFill>
                <a:srgbClr val="C00000"/>
              </a:solidFill>
              <a:effectLst/>
              <a:uLnTx/>
              <a:uFillTx/>
              <a:latin typeface="iCiel Bambola" panose="02000000000000000000" pitchFamily="2" charset="0"/>
              <a:cs typeface="Arial" panose="020B0604020202020204" pitchFamily="34" charset="0"/>
            </a:endParaRPr>
          </a:p>
          <a:p>
            <a:pPr marL="0" marR="0" lvl="0" indent="0" algn="ctr" defTabSz="457200" eaLnBrk="0" fontAlgn="base" latinLnBrk="0" hangingPunct="0">
              <a:lnSpc>
                <a:spcPct val="100000"/>
              </a:lnSpc>
              <a:spcBef>
                <a:spcPct val="0"/>
              </a:spcBef>
              <a:spcAft>
                <a:spcPct val="0"/>
              </a:spcAft>
              <a:buClrTx/>
              <a:buSzTx/>
              <a:buFontTx/>
              <a:buNone/>
              <a:tabLst/>
              <a:defRPr/>
            </a:pPr>
            <a:endParaRPr kumimoji="0" lang="en-US" sz="4000" b="1" i="0" u="none" strike="noStrike" kern="0" cap="none" spc="0" normalizeH="0" baseline="0" noProof="0" dirty="0">
              <a:ln>
                <a:noFill/>
              </a:ln>
              <a:solidFill>
                <a:srgbClr val="C00000"/>
              </a:solidFill>
              <a:effectLst/>
              <a:uLnTx/>
              <a:uFillTx/>
              <a:latin typeface="iCiel Bambola" panose="02000000000000000000" pitchFamily="2" charset="0"/>
              <a:cs typeface="Arial" panose="020B0604020202020204" pitchFamily="34" charset="0"/>
            </a:endParaRPr>
          </a:p>
          <a:p>
            <a:pPr marL="457200" marR="0" lvl="0" indent="-457200" algn="just" defTabSz="457200" eaLnBrk="0" fontAlgn="base" latinLnBrk="0" hangingPunct="0">
              <a:lnSpc>
                <a:spcPct val="100000"/>
              </a:lnSpc>
              <a:spcBef>
                <a:spcPct val="0"/>
              </a:spcBef>
              <a:spcAft>
                <a:spcPct val="0"/>
              </a:spcAft>
              <a:buClrTx/>
              <a:buSzTx/>
              <a:buFontTx/>
              <a:buChar char="-"/>
              <a:tabLst/>
              <a:defRPr/>
            </a:pP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Sử</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dụng</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những</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quy</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ước</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trong</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biểu</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hiện</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nghệ</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thuật</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nh</a:t>
            </a:r>
            <a:r>
              <a:rPr kumimoji="0" lang="vi-VN"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ư</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dùng</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hình</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t</a:t>
            </a:r>
            <a:r>
              <a:rPr kumimoji="0" lang="vi-VN"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ư</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ợng</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thiên</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nhiên</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đẹp</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để</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nói</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về</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vẻ</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đẹp</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của</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con ng</a:t>
            </a:r>
            <a:r>
              <a:rPr kumimoji="0" lang="vi-VN"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ư</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ời</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a:t>
            </a:r>
          </a:p>
          <a:p>
            <a:pPr marL="457200" marR="0" lvl="0" indent="-457200" algn="just" defTabSz="457200" eaLnBrk="0" fontAlgn="base" latinLnBrk="0" hangingPunct="0">
              <a:lnSpc>
                <a:spcPct val="100000"/>
              </a:lnSpc>
              <a:spcBef>
                <a:spcPct val="0"/>
              </a:spcBef>
              <a:spcAft>
                <a:spcPct val="0"/>
              </a:spcAft>
              <a:buClrTx/>
              <a:buSzTx/>
              <a:buFontTx/>
              <a:buChar char="-"/>
              <a:tabLst/>
              <a:defRPr/>
            </a:pP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Không</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miêu</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tả</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tỉ</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mỉ</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cụ</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thể</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mà</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chủ</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yếu</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gợi</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tác</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động</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tới</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trí</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t</a:t>
            </a:r>
            <a:r>
              <a:rPr kumimoji="0" lang="vi-VN"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ư</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ởng</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t</a:t>
            </a:r>
            <a:r>
              <a:rPr kumimoji="0" lang="vi-VN"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ư</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ợng</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của</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ng</a:t>
            </a:r>
            <a:r>
              <a:rPr kumimoji="0" lang="vi-VN"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ư</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ời</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đọc</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a:t>
            </a:r>
          </a:p>
        </p:txBody>
      </p:sp>
    </p:spTree>
    <p:extLst>
      <p:ext uri="{BB962C8B-B14F-4D97-AF65-F5344CB8AC3E}">
        <p14:creationId xmlns:p14="http://schemas.microsoft.com/office/powerpoint/2010/main" val="11252682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3 bài văn phân tích đoạn trích Chị em Thúy Kiều hay nhất ngắn gọn Thúy Kiều  Thúy Vân"/>
          <p:cNvPicPr>
            <a:picLocks noChangeAspect="1" noChangeArrowheads="1"/>
          </p:cNvPicPr>
          <p:nvPr/>
        </p:nvPicPr>
        <p:blipFill rotWithShape="1">
          <a:blip r:embed="rId2">
            <a:extLst>
              <a:ext uri="{28A0092B-C50C-407E-A947-70E740481C1C}">
                <a14:useLocalDpi xmlns:a14="http://schemas.microsoft.com/office/drawing/2010/main" val="0"/>
              </a:ext>
            </a:extLst>
          </a:blip>
          <a:srcRect l="565" t="10363" r="-565" b="37134"/>
          <a:stretch/>
        </p:blipFill>
        <p:spPr bwMode="auto">
          <a:xfrm>
            <a:off x="132989" y="271771"/>
            <a:ext cx="3927472" cy="280890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2941320" y="2835307"/>
            <a:ext cx="10515600" cy="1325563"/>
          </a:xfrm>
        </p:spPr>
        <p:txBody>
          <a:bodyPr>
            <a:normAutofit/>
          </a:bodyPr>
          <a:lstStyle/>
          <a:p>
            <a:pPr algn="ctr"/>
            <a:r>
              <a:rPr lang="en-US" altLang="en-US" sz="3600" dirty="0" err="1">
                <a:solidFill>
                  <a:srgbClr val="002060"/>
                </a:solidFill>
                <a:latin typeface="iCiel Bambola" panose="02000000000000000000" pitchFamily="2" charset="0"/>
                <a:cs typeface="Times New Roman" panose="02020603050405020304" pitchFamily="18" charset="0"/>
              </a:rPr>
              <a:t>Chị</a:t>
            </a:r>
            <a:r>
              <a:rPr lang="en-US" altLang="en-US" sz="3600" dirty="0">
                <a:solidFill>
                  <a:srgbClr val="002060"/>
                </a:solidFill>
                <a:latin typeface="iCiel Bambola" panose="02000000000000000000" pitchFamily="2" charset="0"/>
                <a:cs typeface="Times New Roman" panose="02020603050405020304" pitchFamily="18" charset="0"/>
              </a:rPr>
              <a:t> </a:t>
            </a:r>
            <a:r>
              <a:rPr lang="en-US" altLang="en-US" sz="3600" dirty="0" err="1">
                <a:solidFill>
                  <a:srgbClr val="002060"/>
                </a:solidFill>
                <a:latin typeface="iCiel Bambola" panose="02000000000000000000" pitchFamily="2" charset="0"/>
                <a:cs typeface="Times New Roman" panose="02020603050405020304" pitchFamily="18" charset="0"/>
              </a:rPr>
              <a:t>em</a:t>
            </a:r>
            <a:r>
              <a:rPr lang="en-US" altLang="en-US" sz="3600" dirty="0">
                <a:solidFill>
                  <a:srgbClr val="002060"/>
                </a:solidFill>
                <a:latin typeface="iCiel Bambola" panose="02000000000000000000" pitchFamily="2" charset="0"/>
                <a:cs typeface="Times New Roman" panose="02020603050405020304" pitchFamily="18" charset="0"/>
              </a:rPr>
              <a:t> </a:t>
            </a:r>
            <a:r>
              <a:rPr lang="en-US" altLang="en-US" sz="3600" dirty="0" err="1">
                <a:solidFill>
                  <a:srgbClr val="002060"/>
                </a:solidFill>
                <a:latin typeface="iCiel Bambola" panose="02000000000000000000" pitchFamily="2" charset="0"/>
                <a:cs typeface="Times New Roman" panose="02020603050405020304" pitchFamily="18" charset="0"/>
              </a:rPr>
              <a:t>Thúy</a:t>
            </a:r>
            <a:r>
              <a:rPr lang="en-US" altLang="en-US" sz="3600" dirty="0">
                <a:solidFill>
                  <a:srgbClr val="002060"/>
                </a:solidFill>
                <a:latin typeface="iCiel Bambola" panose="02000000000000000000" pitchFamily="2" charset="0"/>
                <a:cs typeface="Times New Roman" panose="02020603050405020304" pitchFamily="18" charset="0"/>
              </a:rPr>
              <a:t> </a:t>
            </a:r>
            <a:r>
              <a:rPr lang="en-US" altLang="en-US" sz="3600" dirty="0" err="1">
                <a:solidFill>
                  <a:srgbClr val="002060"/>
                </a:solidFill>
                <a:latin typeface="iCiel Bambola" panose="02000000000000000000" pitchFamily="2" charset="0"/>
                <a:cs typeface="Times New Roman" panose="02020603050405020304" pitchFamily="18" charset="0"/>
              </a:rPr>
              <a:t>Kiều</a:t>
            </a:r>
            <a:endParaRPr lang="en-US" sz="3600" dirty="0">
              <a:solidFill>
                <a:srgbClr val="002060"/>
              </a:solidFill>
              <a:latin typeface="iCiel Bambola" panose="02000000000000000000" pitchFamily="2" charset="0"/>
              <a:cs typeface="Times New Roman" panose="02020603050405020304" pitchFamily="18" charset="0"/>
            </a:endParaRPr>
          </a:p>
        </p:txBody>
      </p:sp>
      <p:sp>
        <p:nvSpPr>
          <p:cNvPr id="6" name="Rectangle 5"/>
          <p:cNvSpPr/>
          <p:nvPr/>
        </p:nvSpPr>
        <p:spPr>
          <a:xfrm>
            <a:off x="4615635" y="1908121"/>
            <a:ext cx="7162799" cy="1077218"/>
          </a:xfrm>
          <a:prstGeom prst="rect">
            <a:avLst/>
          </a:prstGeom>
          <a:solidFill>
            <a:schemeClr val="accent6">
              <a:lumMod val="20000"/>
              <a:lumOff val="80000"/>
            </a:scheme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en-US" sz="3200" kern="0" dirty="0">
                <a:solidFill>
                  <a:srgbClr val="0070C0"/>
                </a:solidFill>
                <a:latin typeface="iCiel Bambola" panose="02000000000000000000" pitchFamily="2" charset="0"/>
                <a:cs typeface="Times New Roman" panose="02020603050405020304" pitchFamily="18" charset="0"/>
              </a:rPr>
              <a:t>P</a:t>
            </a:r>
            <a:r>
              <a:rPr kumimoji="0" lang="en-US" altLang="en-US" sz="3200" b="0" i="0" u="none" strike="noStrike" kern="0" cap="none" spc="0" normalizeH="0" baseline="0" noProof="0" dirty="0" err="1">
                <a:ln>
                  <a:noFill/>
                </a:ln>
                <a:solidFill>
                  <a:srgbClr val="0070C0"/>
                </a:solidFill>
                <a:effectLst/>
                <a:uLnTx/>
                <a:uFillTx/>
                <a:latin typeface="iCiel Bambola" panose="02000000000000000000" pitchFamily="2" charset="0"/>
                <a:cs typeface="Times New Roman" panose="02020603050405020304" pitchFamily="18" charset="0"/>
              </a:rPr>
              <a:t>hong</a:t>
            </a:r>
            <a:r>
              <a:rPr kumimoji="0" lang="en-US" altLang="en-US" sz="3200" b="0" i="0" u="none" strike="noStrike" kern="0" cap="none" spc="0" normalizeH="0" baseline="0" noProof="0" dirty="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a:ln>
                  <a:noFill/>
                </a:ln>
                <a:solidFill>
                  <a:srgbClr val="0070C0"/>
                </a:solidFill>
                <a:effectLst/>
                <a:uLnTx/>
                <a:uFillTx/>
                <a:latin typeface="iCiel Bambola" panose="02000000000000000000" pitchFamily="2" charset="0"/>
                <a:cs typeface="Times New Roman" panose="02020603050405020304" pitchFamily="18" charset="0"/>
              </a:rPr>
              <a:t>thái</a:t>
            </a:r>
            <a:r>
              <a:rPr kumimoji="0" lang="en-US" altLang="en-US" sz="3200" b="0" i="0" u="none" strike="noStrike" kern="0" cap="none" spc="0" normalizeH="0" baseline="0" noProof="0" dirty="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a:ln>
                  <a:noFill/>
                </a:ln>
                <a:solidFill>
                  <a:srgbClr val="0070C0"/>
                </a:solidFill>
                <a:effectLst/>
                <a:uLnTx/>
                <a:uFillTx/>
                <a:latin typeface="iCiel Bambola" panose="02000000000000000000" pitchFamily="2" charset="0"/>
                <a:cs typeface="Times New Roman" panose="02020603050405020304" pitchFamily="18" charset="0"/>
              </a:rPr>
              <a:t>tinh</a:t>
            </a:r>
            <a:r>
              <a:rPr kumimoji="0" lang="en-US" altLang="en-US" sz="3200" b="0" i="0" u="none" strike="noStrike" kern="0" cap="none" spc="0" normalizeH="0" baseline="0" noProof="0" dirty="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a:ln>
                  <a:noFill/>
                </a:ln>
                <a:solidFill>
                  <a:srgbClr val="0070C0"/>
                </a:solidFill>
                <a:effectLst/>
                <a:uLnTx/>
                <a:uFillTx/>
                <a:latin typeface="iCiel Bambola" panose="02000000000000000000" pitchFamily="2" charset="0"/>
                <a:cs typeface="Times New Roman" panose="02020603050405020304" pitchFamily="18" charset="0"/>
              </a:rPr>
              <a:t>thần</a:t>
            </a:r>
            <a:r>
              <a:rPr kumimoji="0" lang="en-US" altLang="en-US" sz="3200" b="0" i="0" u="none" strike="noStrike" kern="0" cap="none" spc="0" normalizeH="0" baseline="0" noProof="0" dirty="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a:ln>
                  <a:noFill/>
                </a:ln>
                <a:solidFill>
                  <a:srgbClr val="0070C0"/>
                </a:solidFill>
                <a:effectLst/>
                <a:uLnTx/>
                <a:uFillTx/>
                <a:latin typeface="iCiel Bambola" panose="02000000000000000000" pitchFamily="2" charset="0"/>
                <a:cs typeface="Times New Roman" panose="02020603050405020304" pitchFamily="18" charset="0"/>
              </a:rPr>
              <a:t>trong</a:t>
            </a:r>
            <a:r>
              <a:rPr kumimoji="0" lang="en-US" altLang="en-US" sz="3200" b="0" i="0" u="none" strike="noStrike" kern="0" cap="none" spc="0" normalizeH="0" baseline="0" noProof="0" dirty="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a:ln>
                  <a:noFill/>
                </a:ln>
                <a:solidFill>
                  <a:srgbClr val="0070C0"/>
                </a:solidFill>
                <a:effectLst/>
                <a:uLnTx/>
                <a:uFillTx/>
                <a:latin typeface="iCiel Bambola" panose="02000000000000000000" pitchFamily="2" charset="0"/>
                <a:cs typeface="Times New Roman" panose="02020603050405020304" pitchFamily="18" charset="0"/>
              </a:rPr>
              <a:t>trắng</a:t>
            </a:r>
            <a:r>
              <a:rPr kumimoji="0" lang="en-US" altLang="en-US" sz="3200" b="0" i="0" u="none" strike="noStrike" kern="0" cap="none" spc="0" normalizeH="0" baseline="0" noProof="0" dirty="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a:ln>
                  <a:noFill/>
                </a:ln>
                <a:solidFill>
                  <a:srgbClr val="0070C0"/>
                </a:solidFill>
                <a:effectLst/>
                <a:uLnTx/>
                <a:uFillTx/>
                <a:latin typeface="iCiel Bambola" panose="02000000000000000000" pitchFamily="2" charset="0"/>
                <a:cs typeface="Times New Roman" panose="02020603050405020304" pitchFamily="18" charset="0"/>
              </a:rPr>
              <a:t>tinh</a:t>
            </a:r>
            <a:r>
              <a:rPr kumimoji="0" lang="en-US" altLang="en-US" sz="3200" b="0" i="0" u="none" strike="noStrike" kern="0" cap="none" spc="0" normalizeH="0" baseline="0" noProof="0" dirty="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a:ln>
                  <a:noFill/>
                </a:ln>
                <a:solidFill>
                  <a:srgbClr val="0070C0"/>
                </a:solidFill>
                <a:effectLst/>
                <a:uLnTx/>
                <a:uFillTx/>
                <a:latin typeface="iCiel Bambola" panose="02000000000000000000" pitchFamily="2" charset="0"/>
                <a:cs typeface="Times New Roman" panose="02020603050405020304" pitchFamily="18" charset="0"/>
              </a:rPr>
              <a:t>khiết</a:t>
            </a:r>
            <a:r>
              <a:rPr kumimoji="0" lang="en-US" altLang="en-US" sz="3200" b="0" i="0" u="none" strike="noStrike" kern="0" cap="none" spc="0" normalizeH="0" baseline="0" noProof="0" dirty="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a:ln>
                  <a:noFill/>
                </a:ln>
                <a:solidFill>
                  <a:srgbClr val="0070C0"/>
                </a:solidFill>
                <a:effectLst/>
                <a:uLnTx/>
                <a:uFillTx/>
                <a:latin typeface="iCiel Bambola" panose="02000000000000000000" pitchFamily="2" charset="0"/>
                <a:cs typeface="Times New Roman" panose="02020603050405020304" pitchFamily="18" charset="0"/>
              </a:rPr>
              <a:t>như</a:t>
            </a:r>
            <a:r>
              <a:rPr kumimoji="0" lang="en-US" altLang="en-US" sz="3200" b="0" i="0" u="none" strike="noStrike" kern="0" cap="none" spc="0" normalizeH="0" baseline="0" noProof="0" dirty="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a:ln>
                  <a:noFill/>
                </a:ln>
                <a:solidFill>
                  <a:srgbClr val="0070C0"/>
                </a:solidFill>
                <a:effectLst/>
                <a:uLnTx/>
                <a:uFillTx/>
                <a:latin typeface="iCiel Bambola" panose="02000000000000000000" pitchFamily="2" charset="0"/>
                <a:cs typeface="Times New Roman" panose="02020603050405020304" pitchFamily="18" charset="0"/>
              </a:rPr>
              <a:t>tuyết</a:t>
            </a:r>
            <a:r>
              <a:rPr kumimoji="0" lang="en-US" altLang="en-US" sz="3200" b="0" i="0" u="none" strike="noStrike" kern="0" cap="none" spc="0" normalizeH="0" baseline="0" noProof="0" dirty="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200" b="0" i="1" u="none" strike="noStrike" kern="0" cap="none" spc="0" normalizeH="0" baseline="0" noProof="0" dirty="0" err="1">
                <a:ln>
                  <a:noFill/>
                </a:ln>
                <a:solidFill>
                  <a:srgbClr val="0070C0"/>
                </a:solidFill>
                <a:effectLst/>
                <a:uLnTx/>
                <a:uFillTx/>
                <a:latin typeface="iCiel Bambola" panose="02000000000000000000" pitchFamily="2" charset="0"/>
                <a:cs typeface="Times New Roman" panose="02020603050405020304" pitchFamily="18" charset="0"/>
              </a:rPr>
              <a:t>tuyết</a:t>
            </a:r>
            <a:r>
              <a:rPr kumimoji="0" lang="en-US" altLang="en-US" sz="3200" b="0" i="1" u="none" strike="noStrike" kern="0" cap="none" spc="0" normalizeH="0" baseline="0" noProof="0" dirty="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200" b="0" i="1" u="none" strike="noStrike" kern="0" cap="none" spc="0" normalizeH="0" baseline="0" noProof="0" dirty="0" err="1">
                <a:ln>
                  <a:noFill/>
                </a:ln>
                <a:solidFill>
                  <a:srgbClr val="0070C0"/>
                </a:solidFill>
                <a:effectLst/>
                <a:uLnTx/>
                <a:uFillTx/>
                <a:latin typeface="iCiel Bambola" panose="02000000000000000000" pitchFamily="2" charset="0"/>
                <a:cs typeface="Times New Roman" panose="02020603050405020304" pitchFamily="18" charset="0"/>
              </a:rPr>
              <a:t>tinh</a:t>
            </a:r>
            <a:r>
              <a:rPr kumimoji="0" lang="en-US" altLang="en-US" sz="3200" b="0" i="1" u="none" strike="noStrike" kern="0" cap="none" spc="0" normalizeH="0" baseline="0" noProof="0" dirty="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200" b="0" i="1" u="none" strike="noStrike" kern="0" cap="none" spc="0" normalizeH="0" baseline="0" noProof="0" dirty="0" err="1">
                <a:ln>
                  <a:noFill/>
                </a:ln>
                <a:solidFill>
                  <a:srgbClr val="0070C0"/>
                </a:solidFill>
                <a:effectLst/>
                <a:uLnTx/>
                <a:uFillTx/>
                <a:latin typeface="iCiel Bambola" panose="02000000000000000000" pitchFamily="2" charset="0"/>
                <a:cs typeface="Times New Roman" panose="02020603050405020304" pitchFamily="18" charset="0"/>
              </a:rPr>
              <a:t>thần</a:t>
            </a:r>
            <a:r>
              <a:rPr kumimoji="0" lang="en-US" altLang="en-US" sz="3200" b="0" i="0" u="none" strike="noStrike" kern="0" cap="none" spc="0" normalizeH="0" baseline="0" noProof="0" dirty="0">
                <a:ln>
                  <a:noFill/>
                </a:ln>
                <a:solidFill>
                  <a:srgbClr val="0070C0"/>
                </a:solidFill>
                <a:effectLst/>
                <a:uLnTx/>
                <a:uFillTx/>
                <a:latin typeface="iCiel Bambola" panose="02000000000000000000" pitchFamily="2" charset="0"/>
                <a:cs typeface="Times New Roman" panose="02020603050405020304" pitchFamily="18" charset="0"/>
              </a:rPr>
              <a:t>).</a:t>
            </a:r>
            <a:endParaRPr kumimoji="0" lang="en-US" sz="2000" b="0" i="0" u="none" strike="noStrike" kern="0" cap="none" spc="0" normalizeH="0" baseline="0" noProof="0" dirty="0">
              <a:ln>
                <a:noFill/>
              </a:ln>
              <a:solidFill>
                <a:srgbClr val="0070C0"/>
              </a:solidFill>
              <a:effectLst/>
              <a:uLnTx/>
              <a:uFillTx/>
              <a:latin typeface="iCiel Bambola" panose="02000000000000000000" pitchFamily="2" charset="0"/>
            </a:endParaRPr>
          </a:p>
        </p:txBody>
      </p:sp>
      <p:sp>
        <p:nvSpPr>
          <p:cNvPr id="7" name="Rectangle 6"/>
          <p:cNvSpPr/>
          <p:nvPr/>
        </p:nvSpPr>
        <p:spPr>
          <a:xfrm>
            <a:off x="4615635" y="706446"/>
            <a:ext cx="7162800" cy="646331"/>
          </a:xfrm>
          <a:prstGeom prst="rect">
            <a:avLst/>
          </a:prstGeom>
          <a:solidFill>
            <a:schemeClr val="accent6">
              <a:lumMod val="20000"/>
              <a:lumOff val="80000"/>
            </a:scheme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3600" b="0" i="0" u="none" strike="noStrike" kern="0" cap="none" spc="0" normalizeH="0" baseline="0" noProof="0" dirty="0" err="1">
                <a:ln>
                  <a:noFill/>
                </a:ln>
                <a:solidFill>
                  <a:srgbClr val="0070C0"/>
                </a:solidFill>
                <a:effectLst/>
                <a:uLnTx/>
                <a:uFillTx/>
                <a:latin typeface="iCiel Bambola" panose="02000000000000000000" pitchFamily="2" charset="0"/>
                <a:cs typeface="Times New Roman" panose="02020603050405020304" pitchFamily="18" charset="0"/>
              </a:rPr>
              <a:t>Cốt</a:t>
            </a:r>
            <a:r>
              <a:rPr kumimoji="0" lang="en-US" altLang="en-US" sz="3600" b="0" i="0" u="none" strike="noStrike" kern="0" cap="none" spc="0" normalizeH="0" baseline="0" noProof="0" dirty="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600" b="0" i="0" u="none" strike="noStrike" kern="0" cap="none" spc="0" normalizeH="0" baseline="0" noProof="0" dirty="0" err="1">
                <a:ln>
                  <a:noFill/>
                </a:ln>
                <a:solidFill>
                  <a:srgbClr val="0070C0"/>
                </a:solidFill>
                <a:effectLst/>
                <a:uLnTx/>
                <a:uFillTx/>
                <a:latin typeface="iCiel Bambola" panose="02000000000000000000" pitchFamily="2" charset="0"/>
                <a:cs typeface="Times New Roman" panose="02020603050405020304" pitchFamily="18" charset="0"/>
              </a:rPr>
              <a:t>cách</a:t>
            </a:r>
            <a:r>
              <a:rPr kumimoji="0" lang="en-US" altLang="en-US" sz="3600" b="0" i="0" u="none" strike="noStrike" kern="0" cap="none" spc="0" normalizeH="0" baseline="0" noProof="0" dirty="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600" b="0" i="0" u="none" strike="noStrike" kern="0" cap="none" spc="0" normalizeH="0" baseline="0" noProof="0" dirty="0" err="1">
                <a:ln>
                  <a:noFill/>
                </a:ln>
                <a:solidFill>
                  <a:srgbClr val="0070C0"/>
                </a:solidFill>
                <a:effectLst/>
                <a:uLnTx/>
                <a:uFillTx/>
                <a:latin typeface="iCiel Bambola" panose="02000000000000000000" pitchFamily="2" charset="0"/>
                <a:cs typeface="Times New Roman" panose="02020603050405020304" pitchFamily="18" charset="0"/>
              </a:rPr>
              <a:t>thanh</a:t>
            </a:r>
            <a:r>
              <a:rPr kumimoji="0" lang="en-US" altLang="en-US" sz="3600" b="0" i="0" u="none" strike="noStrike" kern="0" cap="none" spc="0" normalizeH="0" baseline="0" noProof="0" dirty="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600" b="0" i="0" u="none" strike="noStrike" kern="0" cap="none" spc="0" normalizeH="0" baseline="0" noProof="0" dirty="0" err="1">
                <a:ln>
                  <a:noFill/>
                </a:ln>
                <a:solidFill>
                  <a:srgbClr val="0070C0"/>
                </a:solidFill>
                <a:effectLst/>
                <a:uLnTx/>
                <a:uFillTx/>
                <a:latin typeface="iCiel Bambola" panose="02000000000000000000" pitchFamily="2" charset="0"/>
                <a:cs typeface="Times New Roman" panose="02020603050405020304" pitchFamily="18" charset="0"/>
              </a:rPr>
              <a:t>cao</a:t>
            </a:r>
            <a:r>
              <a:rPr kumimoji="0" lang="en-US" altLang="en-US" sz="3600" b="0" i="0" u="none" strike="noStrike" kern="0" cap="none" spc="0" normalizeH="0" baseline="0" noProof="0" dirty="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600" b="0" i="0" u="none" strike="noStrike" kern="0" cap="none" spc="0" normalizeH="0" baseline="0" noProof="0" dirty="0" err="1">
                <a:ln>
                  <a:noFill/>
                </a:ln>
                <a:solidFill>
                  <a:srgbClr val="0070C0"/>
                </a:solidFill>
                <a:effectLst/>
                <a:uLnTx/>
                <a:uFillTx/>
                <a:latin typeface="iCiel Bambola" panose="02000000000000000000" pitchFamily="2" charset="0"/>
                <a:cs typeface="Times New Roman" panose="02020603050405020304" pitchFamily="18" charset="0"/>
              </a:rPr>
              <a:t>như</a:t>
            </a:r>
            <a:r>
              <a:rPr kumimoji="0" lang="en-US" altLang="en-US" sz="3600" b="0" i="0" u="none" strike="noStrike" kern="0" cap="none" spc="0" normalizeH="0" baseline="0" noProof="0" dirty="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600" b="0" i="0" u="none" strike="noStrike" kern="0" cap="none" spc="0" normalizeH="0" baseline="0" noProof="0" dirty="0" err="1">
                <a:ln>
                  <a:noFill/>
                </a:ln>
                <a:solidFill>
                  <a:srgbClr val="0070C0"/>
                </a:solidFill>
                <a:effectLst/>
                <a:uLnTx/>
                <a:uFillTx/>
                <a:latin typeface="iCiel Bambola" panose="02000000000000000000" pitchFamily="2" charset="0"/>
                <a:cs typeface="Times New Roman" panose="02020603050405020304" pitchFamily="18" charset="0"/>
              </a:rPr>
              <a:t>hoa</a:t>
            </a:r>
            <a:r>
              <a:rPr kumimoji="0" lang="en-US" altLang="en-US" sz="3600" b="0" i="0" u="none" strike="noStrike" kern="0" cap="none" spc="0" normalizeH="0" baseline="0" noProof="0" dirty="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600" b="0" i="0" u="none" strike="noStrike" kern="0" cap="none" spc="0" normalizeH="0" baseline="0" noProof="0" dirty="0" err="1">
                <a:ln>
                  <a:noFill/>
                </a:ln>
                <a:solidFill>
                  <a:srgbClr val="0070C0"/>
                </a:solidFill>
                <a:effectLst/>
                <a:uLnTx/>
                <a:uFillTx/>
                <a:latin typeface="iCiel Bambola" panose="02000000000000000000" pitchFamily="2" charset="0"/>
                <a:cs typeface="Times New Roman" panose="02020603050405020304" pitchFamily="18" charset="0"/>
              </a:rPr>
              <a:t>mai</a:t>
            </a:r>
            <a:r>
              <a:rPr kumimoji="0" lang="en-US" altLang="en-US" sz="3600" b="0" i="0" u="none" strike="noStrike" kern="0" cap="none" spc="0" normalizeH="0" baseline="0" noProof="0" dirty="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600" b="0" i="1" u="none" strike="noStrike" kern="0" cap="none" spc="0" normalizeH="0" baseline="0" noProof="0" dirty="0" err="1">
                <a:ln>
                  <a:noFill/>
                </a:ln>
                <a:solidFill>
                  <a:srgbClr val="0070C0"/>
                </a:solidFill>
                <a:effectLst/>
                <a:uLnTx/>
                <a:uFillTx/>
                <a:latin typeface="iCiel Bambola" panose="02000000000000000000" pitchFamily="2" charset="0"/>
                <a:cs typeface="Times New Roman" panose="02020603050405020304" pitchFamily="18" charset="0"/>
              </a:rPr>
              <a:t>mai</a:t>
            </a:r>
            <a:r>
              <a:rPr kumimoji="0" lang="en-US" altLang="en-US" sz="3600" b="0" i="1" u="none" strike="noStrike" kern="0" cap="none" spc="0" normalizeH="0" baseline="0" noProof="0" dirty="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600" b="0" i="1" u="none" strike="noStrike" kern="0" cap="none" spc="0" normalizeH="0" baseline="0" noProof="0" dirty="0" err="1">
                <a:ln>
                  <a:noFill/>
                </a:ln>
                <a:solidFill>
                  <a:srgbClr val="0070C0"/>
                </a:solidFill>
                <a:effectLst/>
                <a:uLnTx/>
                <a:uFillTx/>
                <a:latin typeface="iCiel Bambola" panose="02000000000000000000" pitchFamily="2" charset="0"/>
                <a:cs typeface="Times New Roman" panose="02020603050405020304" pitchFamily="18" charset="0"/>
              </a:rPr>
              <a:t>cốt</a:t>
            </a:r>
            <a:r>
              <a:rPr kumimoji="0" lang="en-US" altLang="en-US" sz="3600" b="0" i="1" u="none" strike="noStrike" kern="0" cap="none" spc="0" normalizeH="0" baseline="0" noProof="0" dirty="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600" b="0" i="1" u="none" strike="noStrike" kern="0" cap="none" spc="0" normalizeH="0" baseline="0" noProof="0" dirty="0" err="1">
                <a:ln>
                  <a:noFill/>
                </a:ln>
                <a:solidFill>
                  <a:srgbClr val="0070C0"/>
                </a:solidFill>
                <a:effectLst/>
                <a:uLnTx/>
                <a:uFillTx/>
                <a:latin typeface="iCiel Bambola" panose="02000000000000000000" pitchFamily="2" charset="0"/>
                <a:cs typeface="Times New Roman" panose="02020603050405020304" pitchFamily="18" charset="0"/>
              </a:rPr>
              <a:t>cách</a:t>
            </a:r>
            <a:r>
              <a:rPr lang="en-US" altLang="en-US" sz="3600" kern="0" dirty="0">
                <a:solidFill>
                  <a:srgbClr val="0070C0"/>
                </a:solidFill>
                <a:latin typeface="iCiel Bambola" panose="02000000000000000000" pitchFamily="2" charset="0"/>
                <a:cs typeface="Times New Roman" panose="02020603050405020304" pitchFamily="18" charset="0"/>
              </a:rPr>
              <a:t>)</a:t>
            </a:r>
            <a:endParaRPr kumimoji="0" lang="en-US" sz="2400" b="0" i="0" u="none" strike="noStrike" kern="0" cap="none" spc="0" normalizeH="0" baseline="0" noProof="0" dirty="0">
              <a:ln>
                <a:noFill/>
              </a:ln>
              <a:solidFill>
                <a:srgbClr val="0070C0"/>
              </a:solidFill>
              <a:effectLst/>
              <a:uLnTx/>
              <a:uFillTx/>
              <a:latin typeface="iCiel Bambola" panose="02000000000000000000" pitchFamily="2" charset="0"/>
            </a:endParaRPr>
          </a:p>
        </p:txBody>
      </p:sp>
      <p:cxnSp>
        <p:nvCxnSpPr>
          <p:cNvPr id="9" name="Straight Arrow Connector 8"/>
          <p:cNvCxnSpPr>
            <a:stCxn id="4" idx="3"/>
            <a:endCxn id="7" idx="1"/>
          </p:cNvCxnSpPr>
          <p:nvPr/>
        </p:nvCxnSpPr>
        <p:spPr>
          <a:xfrm flipV="1">
            <a:off x="4060461" y="1029612"/>
            <a:ext cx="555174" cy="6466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4" idx="3"/>
            <a:endCxn id="6" idx="1"/>
          </p:cNvCxnSpPr>
          <p:nvPr/>
        </p:nvCxnSpPr>
        <p:spPr>
          <a:xfrm>
            <a:off x="4060461" y="1676224"/>
            <a:ext cx="555174" cy="7705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Wave 13"/>
          <p:cNvSpPr/>
          <p:nvPr/>
        </p:nvSpPr>
        <p:spPr>
          <a:xfrm>
            <a:off x="132989" y="4040320"/>
            <a:ext cx="11645445" cy="2559266"/>
          </a:xfrm>
          <a:prstGeom prst="wav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457200" fontAlgn="base">
              <a:spcBef>
                <a:spcPct val="0"/>
              </a:spcBef>
              <a:spcAft>
                <a:spcPct val="0"/>
              </a:spcAft>
            </a:pPr>
            <a:r>
              <a:rPr lang="en-US" altLang="en-US" sz="3600" dirty="0" err="1">
                <a:solidFill>
                  <a:prstClr val="black"/>
                </a:solidFill>
                <a:latin typeface="iCiel Bambola" panose="02000000000000000000" pitchFamily="2" charset="0"/>
                <a:cs typeface="Times New Roman" panose="02020603050405020304" pitchFamily="18" charset="0"/>
              </a:rPr>
              <a:t>Vẻ</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đẹp</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hoàn</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hảo</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cả</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ngoại</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hình</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lẫn</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tâm</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hồn</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hai</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chị</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em</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đều</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đẹp</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đến</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độ</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hoàn</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mĩ</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i="1" dirty="0" err="1">
                <a:solidFill>
                  <a:prstClr val="black"/>
                </a:solidFill>
                <a:latin typeface="iCiel Bambola" panose="02000000000000000000" pitchFamily="2" charset="0"/>
                <a:cs typeface="Times New Roman" panose="02020603050405020304" pitchFamily="18" charset="0"/>
              </a:rPr>
              <a:t>mười</a:t>
            </a:r>
            <a:r>
              <a:rPr lang="en-US" altLang="en-US" sz="3600" i="1" dirty="0">
                <a:solidFill>
                  <a:prstClr val="black"/>
                </a:solidFill>
                <a:latin typeface="iCiel Bambola" panose="02000000000000000000" pitchFamily="2" charset="0"/>
                <a:cs typeface="Times New Roman" panose="02020603050405020304" pitchFamily="18" charset="0"/>
              </a:rPr>
              <a:t> </a:t>
            </a:r>
            <a:r>
              <a:rPr lang="en-US" altLang="en-US" sz="3600" i="1" dirty="0" err="1">
                <a:solidFill>
                  <a:prstClr val="black"/>
                </a:solidFill>
                <a:latin typeface="iCiel Bambola" panose="02000000000000000000" pitchFamily="2" charset="0"/>
                <a:cs typeface="Times New Roman" panose="02020603050405020304" pitchFamily="18" charset="0"/>
              </a:rPr>
              <a:t>phân</a:t>
            </a:r>
            <a:r>
              <a:rPr lang="en-US" altLang="en-US" sz="3600" i="1" dirty="0">
                <a:solidFill>
                  <a:prstClr val="black"/>
                </a:solidFill>
                <a:latin typeface="iCiel Bambola" panose="02000000000000000000" pitchFamily="2" charset="0"/>
                <a:cs typeface="Times New Roman" panose="02020603050405020304" pitchFamily="18" charset="0"/>
              </a:rPr>
              <a:t> </a:t>
            </a:r>
            <a:r>
              <a:rPr lang="en-US" altLang="en-US" sz="3600" i="1" dirty="0" err="1">
                <a:solidFill>
                  <a:prstClr val="black"/>
                </a:solidFill>
                <a:latin typeface="iCiel Bambola" panose="02000000000000000000" pitchFamily="2" charset="0"/>
                <a:cs typeface="Times New Roman" panose="02020603050405020304" pitchFamily="18" charset="0"/>
              </a:rPr>
              <a:t>vẹn</a:t>
            </a:r>
            <a:r>
              <a:rPr lang="en-US" altLang="en-US" sz="3600" i="1" dirty="0">
                <a:solidFill>
                  <a:prstClr val="black"/>
                </a:solidFill>
                <a:latin typeface="iCiel Bambola" panose="02000000000000000000" pitchFamily="2" charset="0"/>
                <a:cs typeface="Times New Roman" panose="02020603050405020304" pitchFamily="18" charset="0"/>
              </a:rPr>
              <a:t> </a:t>
            </a:r>
            <a:r>
              <a:rPr lang="en-US" altLang="en-US" sz="3600" i="1" dirty="0" err="1">
                <a:solidFill>
                  <a:prstClr val="black"/>
                </a:solidFill>
                <a:latin typeface="iCiel Bambola" panose="02000000000000000000" pitchFamily="2" charset="0"/>
                <a:cs typeface="Times New Roman" panose="02020603050405020304" pitchFamily="18" charset="0"/>
              </a:rPr>
              <a:t>mười</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nhưng</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mỗi</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người</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đều</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có</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một</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vẻ</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đẹp</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riêng</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i="1" dirty="0" err="1">
                <a:solidFill>
                  <a:prstClr val="black"/>
                </a:solidFill>
                <a:latin typeface="iCiel Bambola" panose="02000000000000000000" pitchFamily="2" charset="0"/>
                <a:cs typeface="Times New Roman" panose="02020603050405020304" pitchFamily="18" charset="0"/>
              </a:rPr>
              <a:t>mỗi</a:t>
            </a:r>
            <a:r>
              <a:rPr lang="en-US" altLang="en-US" sz="3600" i="1" dirty="0">
                <a:solidFill>
                  <a:prstClr val="black"/>
                </a:solidFill>
                <a:latin typeface="iCiel Bambola" panose="02000000000000000000" pitchFamily="2" charset="0"/>
                <a:cs typeface="Times New Roman" panose="02020603050405020304" pitchFamily="18" charset="0"/>
              </a:rPr>
              <a:t> </a:t>
            </a:r>
            <a:r>
              <a:rPr lang="en-US" altLang="en-US" sz="3600" i="1" dirty="0" err="1">
                <a:solidFill>
                  <a:prstClr val="black"/>
                </a:solidFill>
                <a:latin typeface="iCiel Bambola" panose="02000000000000000000" pitchFamily="2" charset="0"/>
                <a:cs typeface="Times New Roman" panose="02020603050405020304" pitchFamily="18" charset="0"/>
              </a:rPr>
              <a:t>người</a:t>
            </a:r>
            <a:r>
              <a:rPr lang="en-US" altLang="en-US" sz="3600" i="1" dirty="0">
                <a:solidFill>
                  <a:prstClr val="black"/>
                </a:solidFill>
                <a:latin typeface="iCiel Bambola" panose="02000000000000000000" pitchFamily="2" charset="0"/>
                <a:cs typeface="Times New Roman" panose="02020603050405020304" pitchFamily="18" charset="0"/>
              </a:rPr>
              <a:t> </a:t>
            </a:r>
            <a:r>
              <a:rPr lang="en-US" altLang="en-US" sz="3600" i="1" dirty="0" err="1">
                <a:solidFill>
                  <a:prstClr val="black"/>
                </a:solidFill>
                <a:latin typeface="iCiel Bambola" panose="02000000000000000000" pitchFamily="2" charset="0"/>
                <a:cs typeface="Times New Roman" panose="02020603050405020304" pitchFamily="18" charset="0"/>
              </a:rPr>
              <a:t>một</a:t>
            </a:r>
            <a:r>
              <a:rPr lang="en-US" altLang="en-US" sz="3600" i="1" dirty="0">
                <a:solidFill>
                  <a:prstClr val="black"/>
                </a:solidFill>
                <a:latin typeface="iCiel Bambola" panose="02000000000000000000" pitchFamily="2" charset="0"/>
                <a:cs typeface="Times New Roman" panose="02020603050405020304" pitchFamily="18" charset="0"/>
              </a:rPr>
              <a:t> </a:t>
            </a:r>
            <a:r>
              <a:rPr lang="en-US" altLang="en-US" sz="3600" i="1" dirty="0" err="1">
                <a:solidFill>
                  <a:prstClr val="black"/>
                </a:solidFill>
                <a:latin typeface="iCiel Bambola" panose="02000000000000000000" pitchFamily="2" charset="0"/>
                <a:cs typeface="Times New Roman" panose="02020603050405020304" pitchFamily="18" charset="0"/>
              </a:rPr>
              <a:t>vẻ</a:t>
            </a:r>
            <a:r>
              <a:rPr lang="en-US" altLang="en-US" sz="3600" dirty="0">
                <a:solidFill>
                  <a:prstClr val="black"/>
                </a:solidFill>
                <a:latin typeface="iCiel Bambola" panose="02000000000000000000" pitchFamily="2" charset="0"/>
                <a:cs typeface="Times New Roman" panose="02020603050405020304" pitchFamily="18" charset="0"/>
              </a:rPr>
              <a:t>).</a:t>
            </a:r>
          </a:p>
        </p:txBody>
      </p:sp>
    </p:spTree>
    <p:extLst>
      <p:ext uri="{BB962C8B-B14F-4D97-AF65-F5344CB8AC3E}">
        <p14:creationId xmlns:p14="http://schemas.microsoft.com/office/powerpoint/2010/main" val="19950318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circle(in)">
                                      <p:cBhvr>
                                        <p:cTn id="3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411</TotalTime>
  <Words>1948</Words>
  <Application>Microsoft Office PowerPoint</Application>
  <PresentationFormat>Widescreen</PresentationFormat>
  <Paragraphs>128</Paragraphs>
  <Slides>25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 Light</vt:lpstr>
      <vt:lpstr>Calibri</vt:lpstr>
      <vt:lpstr>iCiel Bambola</vt:lpstr>
      <vt:lpstr>Open Sans Semibold</vt:lpstr>
      <vt:lpstr>Times New Roman</vt:lpstr>
      <vt:lpstr>Office Theme</vt:lpstr>
      <vt:lpstr>PowerPoint Presentation</vt:lpstr>
      <vt:lpstr>PowerPoint Presentation</vt:lpstr>
      <vt:lpstr>PowerPoint Presentation</vt:lpstr>
      <vt:lpstr>Nối cột A với cột B sao cho phù hợp:</vt:lpstr>
      <vt:lpstr>Bố cục: 4 phần</vt:lpstr>
      <vt:lpstr>PowerPoint Presentation</vt:lpstr>
      <vt:lpstr>PowerPoint Presentation</vt:lpstr>
      <vt:lpstr>PowerPoint Presentation</vt:lpstr>
      <vt:lpstr>Chị em Thúy Kiều</vt:lpstr>
      <vt:lpstr>2. Vẻ đẹp của Thúy Vân</vt:lpstr>
      <vt:lpstr>PowerPoint Presentation</vt:lpstr>
      <vt:lpstr>2. Vẻ đẹp của Thúy Kiều</vt:lpstr>
      <vt:lpstr>PowerPoint Presentation</vt:lpstr>
      <vt:lpstr>PowerPoint Presentation</vt:lpstr>
      <vt:lpstr>3. Nhận xét chung về hai chị 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22</cp:revision>
  <dcterms:created xsi:type="dcterms:W3CDTF">2021-04-30T09:44:11Z</dcterms:created>
  <dcterms:modified xsi:type="dcterms:W3CDTF">2021-10-02T14:34:14Z</dcterms:modified>
</cp:coreProperties>
</file>