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66" r:id="rId3"/>
    <p:sldId id="256" r:id="rId4"/>
    <p:sldId id="268" r:id="rId5"/>
    <p:sldId id="259" r:id="rId6"/>
    <p:sldId id="258" r:id="rId7"/>
    <p:sldId id="269" r:id="rId8"/>
    <p:sldId id="260" r:id="rId9"/>
    <p:sldId id="262" r:id="rId10"/>
    <p:sldId id="264" r:id="rId11"/>
    <p:sldId id="273" r:id="rId12"/>
    <p:sldId id="271" r:id="rId13"/>
    <p:sldId id="274" r:id="rId14"/>
    <p:sldId id="275" r:id="rId15"/>
    <p:sldId id="276" r:id="rId16"/>
    <p:sldId id="277" r:id="rId17"/>
    <p:sldId id="278" r:id="rId18"/>
    <p:sldId id="279" r:id="rId19"/>
    <p:sldId id="285" r:id="rId20"/>
    <p:sldId id="281" r:id="rId21"/>
    <p:sldId id="282" r:id="rId22"/>
    <p:sldId id="283" r:id="rId23"/>
    <p:sldId id="286"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p:scale>
          <a:sx n="77" d="100"/>
          <a:sy n="77" d="100"/>
        </p:scale>
        <p:origin x="-117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0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F236B-202F-402C-AEA5-793DD70FB72A}" type="datetimeFigureOut">
              <a:rPr lang="en-US" smtClean="0"/>
              <a:t>8/27/2021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CF0F72-C508-41D9-89BD-2A05C9585576}" type="slidenum">
              <a:rPr lang="en-US" smtClean="0"/>
              <a:t>‹#›</a:t>
            </a:fld>
            <a:endParaRPr lang="en-US"/>
          </a:p>
        </p:txBody>
      </p:sp>
    </p:spTree>
    <p:extLst>
      <p:ext uri="{BB962C8B-B14F-4D97-AF65-F5344CB8AC3E}">
        <p14:creationId xmlns:p14="http://schemas.microsoft.com/office/powerpoint/2010/main" val="51506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B44AFE-6CD4-4CE7-9C90-4B3AF0587E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236332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44AFE-6CD4-4CE7-9C90-4B3AF0587E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417623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44AFE-6CD4-4CE7-9C90-4B3AF0587E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4054098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2702C64-1D63-4FD6-B0C9-DE798AD300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545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837E0C-9D8F-4F4E-8BED-9C05BB59DA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5678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914FC8-19EF-4CD9-BC80-A729F66824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5940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218E6AF-D041-46DC-AC9E-CD7BAC5528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3737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1AF042B-5C65-4F8B-830A-B68BE08F53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5185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1F8B423-AE12-476D-9B7A-2F3F6098F4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4490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45BC860-92C2-4E1E-810E-65B7F292F74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0517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55033E1-315C-4BE8-ABAD-3BBAA37142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34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44AFE-6CD4-4CE7-9C90-4B3AF0587E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2361357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36895A-024A-44D2-9BE0-4A1A026BA4D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3578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86126F3-3885-42EC-8C25-4081D850D0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2987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E7AF1B4-112F-4511-9351-08134CB5C7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274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p:cNvSpPr>
            <a:spLocks noGrp="1"/>
          </p:cNvSpPr>
          <p:nvPr>
            <p:ph type="sldNum" sz="quarter" idx="12"/>
          </p:nvPr>
        </p:nvSpPr>
        <p:spPr/>
        <p:txBody>
          <a:bodyPr/>
          <a:lstStyle>
            <a:lvl1pPr>
              <a:defRPr/>
            </a:lvl1pPr>
          </a:lstStyle>
          <a:p>
            <a:fld id="{3D9372D0-C040-41B7-89F4-AF0B801419D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1311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B44AFE-6CD4-4CE7-9C90-4B3AF0587E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133458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B44AFE-6CD4-4CE7-9C90-4B3AF0587E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111177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B44AFE-6CD4-4CE7-9C90-4B3AF0587ED4}" type="datetimeFigureOut">
              <a:rPr lang="en-US" smtClean="0"/>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328590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B44AFE-6CD4-4CE7-9C90-4B3AF0587ED4}" type="datetimeFigureOut">
              <a:rPr lang="en-US" smtClean="0"/>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90218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44AFE-6CD4-4CE7-9C90-4B3AF0587ED4}" type="datetimeFigureOut">
              <a:rPr lang="en-US" smtClean="0"/>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20717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44AFE-6CD4-4CE7-9C90-4B3AF0587E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207692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44AFE-6CD4-4CE7-9C90-4B3AF0587E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177382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44AFE-6CD4-4CE7-9C90-4B3AF0587ED4}" type="datetimeFigureOut">
              <a:rPr lang="en-US" smtClean="0"/>
              <a:t>8/27/2021</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AB415-6620-4EE9-8B6B-C052A9196343}" type="slidenum">
              <a:rPr lang="en-US" smtClean="0"/>
              <a:t>‹#›</a:t>
            </a:fld>
            <a:endParaRPr lang="en-US"/>
          </a:p>
        </p:txBody>
      </p:sp>
    </p:spTree>
    <p:extLst>
      <p:ext uri="{BB962C8B-B14F-4D97-AF65-F5344CB8AC3E}">
        <p14:creationId xmlns:p14="http://schemas.microsoft.com/office/powerpoint/2010/main" val="3078614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9F853E3-573E-4D34-84C0-78881C9B744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711185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453" t="2155" r="6544" b="13266"/>
          <a:stretch>
            <a:fillRect/>
          </a:stretch>
        </p:blipFill>
        <p:spPr bwMode="auto">
          <a:xfrm>
            <a:off x="152400" y="0"/>
            <a:ext cx="8763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57200" y="274638"/>
            <a:ext cx="8153400" cy="5973762"/>
          </a:xfrm>
        </p:spPr>
        <p:txBody>
          <a:bodyPr>
            <a:normAutofit/>
          </a:bodyPr>
          <a:lstStyle/>
          <a:p>
            <a:r>
              <a:rPr lang="en-US" sz="7000" dirty="0" err="1" smtClean="0">
                <a:solidFill>
                  <a:srgbClr val="00B050"/>
                </a:solidFill>
              </a:rPr>
              <a:t>Nói</a:t>
            </a:r>
            <a:r>
              <a:rPr lang="en-US" sz="7000" dirty="0" smtClean="0">
                <a:solidFill>
                  <a:srgbClr val="00B050"/>
                </a:solidFill>
              </a:rPr>
              <a:t> </a:t>
            </a:r>
            <a:r>
              <a:rPr lang="en-US" sz="7000" dirty="0" err="1" smtClean="0">
                <a:solidFill>
                  <a:srgbClr val="00B050"/>
                </a:solidFill>
              </a:rPr>
              <a:t>và</a:t>
            </a:r>
            <a:r>
              <a:rPr lang="en-US" sz="7000" dirty="0" smtClean="0">
                <a:solidFill>
                  <a:srgbClr val="00B050"/>
                </a:solidFill>
              </a:rPr>
              <a:t> </a:t>
            </a:r>
            <a:r>
              <a:rPr lang="en-US" sz="7000" dirty="0" err="1" smtClean="0">
                <a:solidFill>
                  <a:srgbClr val="00B050"/>
                </a:solidFill>
              </a:rPr>
              <a:t>nghe</a:t>
            </a:r>
            <a:endParaRPr lang="en-US" sz="7000" dirty="0">
              <a:solidFill>
                <a:srgbClr val="00B050"/>
              </a:solidFill>
            </a:endParaRPr>
          </a:p>
        </p:txBody>
      </p:sp>
    </p:spTree>
    <p:extLst>
      <p:ext uri="{BB962C8B-B14F-4D97-AF65-F5344CB8AC3E}">
        <p14:creationId xmlns:p14="http://schemas.microsoft.com/office/powerpoint/2010/main" val="87720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ontent Placeholder 2"/>
          <p:cNvSpPr txBox="1">
            <a:spLocks/>
          </p:cNvSpPr>
          <p:nvPr/>
        </p:nvSpPr>
        <p:spPr>
          <a:xfrm>
            <a:off x="3886200" y="1828800"/>
            <a:ext cx="4038600" cy="28999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4000" dirty="0" err="1" smtClean="0">
                <a:solidFill>
                  <a:schemeClr val="tx1"/>
                </a:solidFill>
                <a:latin typeface="Times New Roman" pitchFamily="18" charset="0"/>
                <a:cs typeface="Times New Roman" pitchFamily="18" charset="0"/>
              </a:rPr>
              <a:t>Mời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đại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diện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từng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nhóm</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lên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trình</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bày</a:t>
            </a:r>
            <a:endParaRPr lang="en-US" sz="4000" dirty="0" smtClean="0">
              <a:solidFill>
                <a:schemeClr val="tx1"/>
              </a:solidFill>
              <a:latin typeface="Times New Roman" pitchFamily="18" charset="0"/>
              <a:cs typeface="Times New Roman" pitchFamily="18" charset="0"/>
            </a:endParaRPr>
          </a:p>
          <a:p>
            <a:pPr algn="l"/>
            <a:r>
              <a:rPr lang="en-US" sz="4000" dirty="0" err="1" smtClean="0">
                <a:solidFill>
                  <a:schemeClr val="tx1"/>
                </a:solidFill>
                <a:latin typeface="Times New Roman" pitchFamily="18" charset="0"/>
                <a:cs typeface="Times New Roman" pitchFamily="18" charset="0"/>
              </a:rPr>
              <a:t>Các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bạn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nghe</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đặt</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câu</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hỏi</a:t>
            </a:r>
            <a:r>
              <a:rPr lang="en-US" sz="4000" dirty="0" smtClean="0">
                <a:solidFill>
                  <a:schemeClr val="tx1"/>
                </a:solidFill>
                <a:latin typeface="Times New Roman" pitchFamily="18" charset="0"/>
                <a:cs typeface="Times New Roman" pitchFamily="18" charset="0"/>
              </a:rPr>
              <a:t>.</a:t>
            </a:r>
          </a:p>
          <a:p>
            <a:endParaRPr lang="en-US" dirty="0"/>
          </a:p>
        </p:txBody>
      </p:sp>
      <p:grpSp>
        <p:nvGrpSpPr>
          <p:cNvPr id="120" name="start timer"/>
          <p:cNvGrpSpPr/>
          <p:nvPr/>
        </p:nvGrpSpPr>
        <p:grpSpPr>
          <a:xfrm>
            <a:off x="1134002" y="185859"/>
            <a:ext cx="1977629" cy="79996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161939" y="184662"/>
            <a:ext cx="2022528" cy="741515"/>
            <a:chOff x="4358424" y="184662"/>
            <a:chExt cx="2696702" cy="741515"/>
          </a:xfrm>
        </p:grpSpPr>
        <p:sp>
          <p:nvSpPr>
            <p:cNvPr id="124" name="Rounded Rectangle 123"/>
            <p:cNvSpPr/>
            <p:nvPr/>
          </p:nvSpPr>
          <p:spPr>
            <a:xfrm>
              <a:off x="4358424" y="184662"/>
              <a:ext cx="2636837"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5" name="Rounded Rectangle 124"/>
            <p:cNvSpPr/>
            <p:nvPr/>
          </p:nvSpPr>
          <p:spPr>
            <a:xfrm>
              <a:off x="4418289" y="228618"/>
              <a:ext cx="2636837"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2" y="1176728"/>
            <a:ext cx="3692129"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5"/>
          <p:cNvSpPr>
            <a:spLocks noChangeArrowheads="1"/>
          </p:cNvSpPr>
          <p:nvPr/>
        </p:nvSpPr>
        <p:spPr bwMode="auto">
          <a:xfrm>
            <a:off x="1991916" y="1741881"/>
            <a:ext cx="102394"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6"/>
          <p:cNvSpPr>
            <a:spLocks noChangeArrowheads="1"/>
          </p:cNvSpPr>
          <p:nvPr/>
        </p:nvSpPr>
        <p:spPr bwMode="auto">
          <a:xfrm>
            <a:off x="1991916" y="1741881"/>
            <a:ext cx="10239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7"/>
          <p:cNvSpPr>
            <a:spLocks noChangeArrowheads="1"/>
          </p:cNvSpPr>
          <p:nvPr/>
        </p:nvSpPr>
        <p:spPr bwMode="auto">
          <a:xfrm>
            <a:off x="1991916" y="1741878"/>
            <a:ext cx="102394"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8"/>
          <p:cNvSpPr>
            <a:spLocks noChangeArrowheads="1"/>
          </p:cNvSpPr>
          <p:nvPr/>
        </p:nvSpPr>
        <p:spPr bwMode="auto">
          <a:xfrm>
            <a:off x="1991916" y="1741878"/>
            <a:ext cx="102394"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
          <p:cNvSpPr>
            <a:spLocks/>
          </p:cNvSpPr>
          <p:nvPr/>
        </p:nvSpPr>
        <p:spPr bwMode="auto">
          <a:xfrm>
            <a:off x="1874046" y="1633932"/>
            <a:ext cx="345281"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0"/>
          <p:cNvSpPr>
            <a:spLocks/>
          </p:cNvSpPr>
          <p:nvPr/>
        </p:nvSpPr>
        <p:spPr bwMode="auto">
          <a:xfrm>
            <a:off x="2644381" y="1881583"/>
            <a:ext cx="683419"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
          <p:cNvSpPr>
            <a:spLocks/>
          </p:cNvSpPr>
          <p:nvPr/>
        </p:nvSpPr>
        <p:spPr bwMode="auto">
          <a:xfrm>
            <a:off x="770337" y="1860941"/>
            <a:ext cx="682229"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
          <p:cNvSpPr>
            <a:spLocks noEditPoints="1"/>
          </p:cNvSpPr>
          <p:nvPr/>
        </p:nvSpPr>
        <p:spPr bwMode="auto">
          <a:xfrm>
            <a:off x="928690" y="2167333"/>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3"/>
          <p:cNvSpPr>
            <a:spLocks noEditPoints="1"/>
          </p:cNvSpPr>
          <p:nvPr/>
        </p:nvSpPr>
        <p:spPr bwMode="auto">
          <a:xfrm>
            <a:off x="928690" y="2167333"/>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4"/>
          <p:cNvSpPr>
            <a:spLocks/>
          </p:cNvSpPr>
          <p:nvPr/>
        </p:nvSpPr>
        <p:spPr bwMode="auto">
          <a:xfrm>
            <a:off x="928690" y="2167333"/>
            <a:ext cx="203597"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5"/>
          <p:cNvSpPr>
            <a:spLocks/>
          </p:cNvSpPr>
          <p:nvPr/>
        </p:nvSpPr>
        <p:spPr bwMode="auto">
          <a:xfrm>
            <a:off x="3149206" y="2343541"/>
            <a:ext cx="22622"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6"/>
          <p:cNvSpPr>
            <a:spLocks/>
          </p:cNvSpPr>
          <p:nvPr/>
        </p:nvSpPr>
        <p:spPr bwMode="auto">
          <a:xfrm>
            <a:off x="2969420" y="2189553"/>
            <a:ext cx="200025"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7"/>
          <p:cNvSpPr>
            <a:spLocks/>
          </p:cNvSpPr>
          <p:nvPr/>
        </p:nvSpPr>
        <p:spPr bwMode="auto">
          <a:xfrm>
            <a:off x="342902" y="1349766"/>
            <a:ext cx="1170385"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
          <p:cNvSpPr>
            <a:spLocks noEditPoints="1"/>
          </p:cNvSpPr>
          <p:nvPr/>
        </p:nvSpPr>
        <p:spPr bwMode="auto">
          <a:xfrm>
            <a:off x="504825" y="2553096"/>
            <a:ext cx="1524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9"/>
          <p:cNvSpPr>
            <a:spLocks/>
          </p:cNvSpPr>
          <p:nvPr/>
        </p:nvSpPr>
        <p:spPr bwMode="auto">
          <a:xfrm>
            <a:off x="454821" y="1589478"/>
            <a:ext cx="273844"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0"/>
          <p:cNvSpPr>
            <a:spLocks/>
          </p:cNvSpPr>
          <p:nvPr/>
        </p:nvSpPr>
        <p:spPr bwMode="auto">
          <a:xfrm>
            <a:off x="801294" y="5628078"/>
            <a:ext cx="573881"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
          <p:cNvSpPr>
            <a:spLocks noEditPoints="1"/>
          </p:cNvSpPr>
          <p:nvPr/>
        </p:nvSpPr>
        <p:spPr bwMode="auto">
          <a:xfrm>
            <a:off x="1003697" y="5901133"/>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2"/>
          <p:cNvSpPr>
            <a:spLocks noEditPoints="1"/>
          </p:cNvSpPr>
          <p:nvPr/>
        </p:nvSpPr>
        <p:spPr bwMode="auto">
          <a:xfrm>
            <a:off x="1003697" y="5901133"/>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3"/>
          <p:cNvSpPr>
            <a:spLocks/>
          </p:cNvSpPr>
          <p:nvPr/>
        </p:nvSpPr>
        <p:spPr bwMode="auto">
          <a:xfrm>
            <a:off x="1003697" y="5901133"/>
            <a:ext cx="248841"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4"/>
          <p:cNvSpPr>
            <a:spLocks/>
          </p:cNvSpPr>
          <p:nvPr/>
        </p:nvSpPr>
        <p:spPr bwMode="auto">
          <a:xfrm>
            <a:off x="2725344" y="5628078"/>
            <a:ext cx="573881"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
          <p:cNvSpPr>
            <a:spLocks/>
          </p:cNvSpPr>
          <p:nvPr/>
        </p:nvSpPr>
        <p:spPr bwMode="auto">
          <a:xfrm>
            <a:off x="3070622" y="5899546"/>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6"/>
          <p:cNvSpPr>
            <a:spLocks/>
          </p:cNvSpPr>
          <p:nvPr/>
        </p:nvSpPr>
        <p:spPr bwMode="auto">
          <a:xfrm>
            <a:off x="3070622" y="5899546"/>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
          <p:cNvSpPr>
            <a:spLocks/>
          </p:cNvSpPr>
          <p:nvPr/>
        </p:nvSpPr>
        <p:spPr bwMode="auto">
          <a:xfrm>
            <a:off x="2846785" y="5899546"/>
            <a:ext cx="251222"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 xmlns:a16="http://schemas.microsoft.com/office/drawing/2014/main" id="{BB0445D5-A6E5-40E7-BBDD-5E3EFA13BDED}"/>
              </a:ext>
            </a:extLst>
          </p:cNvPr>
          <p:cNvGrpSpPr/>
          <p:nvPr/>
        </p:nvGrpSpPr>
        <p:grpSpPr>
          <a:xfrm rot="1351625">
            <a:off x="613174" y="2264166"/>
            <a:ext cx="2871788"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403624" y="1986358"/>
            <a:ext cx="3290888"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30"/>
          <p:cNvSpPr>
            <a:spLocks noEditPoints="1"/>
          </p:cNvSpPr>
          <p:nvPr/>
        </p:nvSpPr>
        <p:spPr bwMode="auto">
          <a:xfrm>
            <a:off x="533401" y="2157808"/>
            <a:ext cx="3032522"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31"/>
          <p:cNvSpPr>
            <a:spLocks noEditPoints="1"/>
          </p:cNvSpPr>
          <p:nvPr/>
        </p:nvSpPr>
        <p:spPr bwMode="auto">
          <a:xfrm>
            <a:off x="465535" y="2067316"/>
            <a:ext cx="3165872"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 xmlns:a16="http://schemas.microsoft.com/office/drawing/2014/main" id="{9ADC1153-2F43-486F-96A6-AB4ADCB780F8}"/>
              </a:ext>
            </a:extLst>
          </p:cNvPr>
          <p:cNvGrpSpPr/>
          <p:nvPr/>
        </p:nvGrpSpPr>
        <p:grpSpPr>
          <a:xfrm>
            <a:off x="1841899" y="2411803"/>
            <a:ext cx="425054"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4" name="Freeform 40"/>
          <p:cNvSpPr>
            <a:spLocks noEditPoints="1"/>
          </p:cNvSpPr>
          <p:nvPr/>
        </p:nvSpPr>
        <p:spPr bwMode="auto">
          <a:xfrm>
            <a:off x="2433639" y="2851541"/>
            <a:ext cx="15479"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46"/>
          <p:cNvSpPr>
            <a:spLocks noEditPoints="1"/>
          </p:cNvSpPr>
          <p:nvPr/>
        </p:nvSpPr>
        <p:spPr bwMode="auto">
          <a:xfrm>
            <a:off x="2839643" y="3272233"/>
            <a:ext cx="34529"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 xmlns:a16="http://schemas.microsoft.com/office/drawing/2014/main" id="{FAFBB084-0936-4099-AE98-E909E5283190}"/>
              </a:ext>
            </a:extLst>
          </p:cNvPr>
          <p:cNvGrpSpPr/>
          <p:nvPr/>
        </p:nvGrpSpPr>
        <p:grpSpPr>
          <a:xfrm>
            <a:off x="2963606" y="3437374"/>
            <a:ext cx="439341" cy="70004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2857501" y="4732728"/>
            <a:ext cx="33338"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 xmlns:a16="http://schemas.microsoft.com/office/drawing/2014/main" id="{9904C281-CCA8-4FD4-A293-FE67ED6D76E0}"/>
              </a:ext>
            </a:extLst>
          </p:cNvPr>
          <p:cNvGrpSpPr/>
          <p:nvPr/>
        </p:nvGrpSpPr>
        <p:grpSpPr>
          <a:xfrm>
            <a:off x="2461024" y="5157861"/>
            <a:ext cx="471965" cy="577850"/>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699"/>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4" name="Freeform 70"/>
          <p:cNvSpPr>
            <a:spLocks noEditPoints="1"/>
          </p:cNvSpPr>
          <p:nvPr/>
        </p:nvSpPr>
        <p:spPr bwMode="auto">
          <a:xfrm>
            <a:off x="1322786" y="2859483"/>
            <a:ext cx="1191"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78"/>
          <p:cNvSpPr>
            <a:spLocks noEditPoints="1"/>
          </p:cNvSpPr>
          <p:nvPr/>
        </p:nvSpPr>
        <p:spPr bwMode="auto">
          <a:xfrm>
            <a:off x="759619" y="4132653"/>
            <a:ext cx="33338"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82"/>
          <p:cNvSpPr>
            <a:spLocks noEditPoints="1"/>
          </p:cNvSpPr>
          <p:nvPr/>
        </p:nvSpPr>
        <p:spPr bwMode="auto">
          <a:xfrm>
            <a:off x="913212" y="4827983"/>
            <a:ext cx="13097"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90"/>
          <p:cNvSpPr>
            <a:spLocks noEditPoints="1"/>
          </p:cNvSpPr>
          <p:nvPr/>
        </p:nvSpPr>
        <p:spPr bwMode="auto">
          <a:xfrm>
            <a:off x="1916907" y="5548703"/>
            <a:ext cx="7144"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 xmlns:a16="http://schemas.microsoft.com/office/drawing/2014/main" id="{18D2C52C-52FC-4FC3-B1F3-CE6A5B70BDB0}"/>
              </a:ext>
            </a:extLst>
          </p:cNvPr>
          <p:cNvGrpSpPr/>
          <p:nvPr/>
        </p:nvGrpSpPr>
        <p:grpSpPr>
          <a:xfrm>
            <a:off x="698816" y="3389708"/>
            <a:ext cx="428625"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7" name="Group 6">
            <a:extLst>
              <a:ext uri="{FF2B5EF4-FFF2-40B4-BE49-F238E27FC236}">
                <a16:creationId xmlns="" xmlns:a16="http://schemas.microsoft.com/office/drawing/2014/main" id="{B54EFDBC-7861-49C1-81C9-9A16A96B193B}"/>
              </a:ext>
            </a:extLst>
          </p:cNvPr>
          <p:cNvGrpSpPr/>
          <p:nvPr/>
        </p:nvGrpSpPr>
        <p:grpSpPr>
          <a:xfrm>
            <a:off x="1122711" y="5157866"/>
            <a:ext cx="427435"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41" name="Oval 107"/>
          <p:cNvSpPr>
            <a:spLocks noChangeArrowheads="1"/>
          </p:cNvSpPr>
          <p:nvPr/>
        </p:nvSpPr>
        <p:spPr bwMode="auto">
          <a:xfrm>
            <a:off x="1950244" y="4042170"/>
            <a:ext cx="204788"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08"/>
          <p:cNvSpPr>
            <a:spLocks noChangeArrowheads="1"/>
          </p:cNvSpPr>
          <p:nvPr/>
        </p:nvSpPr>
        <p:spPr bwMode="auto">
          <a:xfrm>
            <a:off x="1994300" y="4104078"/>
            <a:ext cx="116681"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09"/>
          <p:cNvSpPr>
            <a:spLocks/>
          </p:cNvSpPr>
          <p:nvPr/>
        </p:nvSpPr>
        <p:spPr bwMode="auto">
          <a:xfrm>
            <a:off x="1356125" y="1302141"/>
            <a:ext cx="283369"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10"/>
          <p:cNvSpPr>
            <a:spLocks/>
          </p:cNvSpPr>
          <p:nvPr/>
        </p:nvSpPr>
        <p:spPr bwMode="auto">
          <a:xfrm>
            <a:off x="1472805" y="1218003"/>
            <a:ext cx="284560"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11"/>
          <p:cNvSpPr>
            <a:spLocks/>
          </p:cNvSpPr>
          <p:nvPr/>
        </p:nvSpPr>
        <p:spPr bwMode="auto">
          <a:xfrm>
            <a:off x="22622" y="2205428"/>
            <a:ext cx="258366"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12"/>
          <p:cNvSpPr>
            <a:spLocks/>
          </p:cNvSpPr>
          <p:nvPr/>
        </p:nvSpPr>
        <p:spPr bwMode="auto">
          <a:xfrm>
            <a:off x="-78581" y="2321316"/>
            <a:ext cx="258366"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3"/>
          <p:cNvSpPr>
            <a:spLocks/>
          </p:cNvSpPr>
          <p:nvPr/>
        </p:nvSpPr>
        <p:spPr bwMode="auto">
          <a:xfrm>
            <a:off x="2505075" y="1259278"/>
            <a:ext cx="284560"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14"/>
          <p:cNvSpPr>
            <a:spLocks/>
          </p:cNvSpPr>
          <p:nvPr/>
        </p:nvSpPr>
        <p:spPr bwMode="auto">
          <a:xfrm>
            <a:off x="2388396" y="1176728"/>
            <a:ext cx="284560"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15"/>
          <p:cNvSpPr>
            <a:spLocks/>
          </p:cNvSpPr>
          <p:nvPr/>
        </p:nvSpPr>
        <p:spPr bwMode="auto">
          <a:xfrm>
            <a:off x="2584848" y="1371995"/>
            <a:ext cx="1169194"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16"/>
          <p:cNvSpPr>
            <a:spLocks/>
          </p:cNvSpPr>
          <p:nvPr/>
        </p:nvSpPr>
        <p:spPr bwMode="auto">
          <a:xfrm>
            <a:off x="3580212" y="2661046"/>
            <a:ext cx="13097"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17"/>
          <p:cNvSpPr>
            <a:spLocks/>
          </p:cNvSpPr>
          <p:nvPr/>
        </p:nvSpPr>
        <p:spPr bwMode="auto">
          <a:xfrm>
            <a:off x="3371851" y="1611703"/>
            <a:ext cx="272654"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5007428" y="320919"/>
            <a:ext cx="2155371" cy="1181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Times New Roman" pitchFamily="18" charset="0"/>
                <a:cs typeface="Times New Roman" pitchFamily="18" charset="0"/>
              </a:rPr>
              <a:t>5 </a:t>
            </a:r>
            <a:r>
              <a:rPr lang="en-US" sz="3200" dirty="0" err="1" smtClean="0">
                <a:solidFill>
                  <a:srgbClr val="FFFF00"/>
                </a:solidFill>
                <a:latin typeface="Times New Roman" pitchFamily="18" charset="0"/>
                <a:cs typeface="Times New Roman" pitchFamily="18" charset="0"/>
              </a:rPr>
              <a:t>phút</a:t>
            </a:r>
            <a:r>
              <a:rPr lang="en-US" sz="3200" dirty="0" smtClean="0">
                <a:solidFill>
                  <a:srgbClr val="FFFF00"/>
                </a:solidFill>
                <a:latin typeface="Times New Roman" pitchFamily="18" charset="0"/>
                <a:cs typeface="Times New Roman" pitchFamily="18" charset="0"/>
              </a:rPr>
              <a:t> </a:t>
            </a:r>
          </a:p>
          <a:p>
            <a:pPr algn="ctr"/>
            <a:r>
              <a:rPr lang="en-US" sz="3200" dirty="0" err="1" smtClean="0">
                <a:solidFill>
                  <a:srgbClr val="FFFF00"/>
                </a:solidFill>
                <a:latin typeface="Times New Roman" pitchFamily="18" charset="0"/>
                <a:cs typeface="Times New Roman" pitchFamily="18" charset="0"/>
              </a:rPr>
              <a:t>trình</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bày</a:t>
            </a:r>
            <a:r>
              <a:rPr lang="en-US" sz="3200" dirty="0" smtClean="0">
                <a:solidFill>
                  <a:srgbClr val="FFFF00"/>
                </a:solidFill>
                <a:latin typeface="Times New Roman" pitchFamily="18" charset="0"/>
                <a:cs typeface="Times New Roman" pitchFamily="18" charset="0"/>
              </a:rPr>
              <a:t> </a:t>
            </a:r>
            <a:endParaRPr lang="en-US" sz="3200" dirty="0">
              <a:solidFill>
                <a:srgbClr val="FFFF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998268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p:cTn id="7"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8">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8">
                                            <p:txEl>
                                              <p:pRg st="1" end="1"/>
                                            </p:txEl>
                                          </p:spTgt>
                                        </p:tgtEl>
                                        <p:attrNameLst>
                                          <p:attrName>style.visibility</p:attrName>
                                        </p:attrNameLst>
                                      </p:cBhvr>
                                      <p:to>
                                        <p:strVal val="visible"/>
                                      </p:to>
                                    </p:set>
                                    <p:anim calcmode="lin" valueType="num">
                                      <p:cBhvr>
                                        <p:cTn id="12" dur="500" fill="hold"/>
                                        <p:tgtEl>
                                          <p:spTgt spid="9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8">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300000" fill="hold"/>
                                        <p:tgtEl>
                                          <p:spTgt spid="4"/>
                                        </p:tgtEl>
                                        <p:attrNameLst>
                                          <p:attrName>r</p:attrName>
                                        </p:attrNameLst>
                                      </p:cBhvr>
                                    </p:animRot>
                                  </p:childTnLst>
                                </p:cTn>
                              </p:par>
                            </p:childTnLst>
                          </p:cTn>
                        </p:par>
                        <p:par>
                          <p:cTn id="19" fill="hold">
                            <p:stCondLst>
                              <p:cond delay="300000"/>
                            </p:stCondLst>
                            <p:childTnLst>
                              <p:par>
                                <p:cTn id="20" presetID="53" presetClass="entr" presetSubtype="16" fill="hold" nodeType="afterEffect">
                                  <p:stCondLst>
                                    <p:cond delay="0"/>
                                  </p:stCondLst>
                                  <p:childTnLst>
                                    <p:set>
                                      <p:cBhvr>
                                        <p:cTn id="21" dur="1" fill="hold">
                                          <p:stCondLst>
                                            <p:cond delay="0"/>
                                          </p:stCondLst>
                                        </p:cTn>
                                        <p:tgtEl>
                                          <p:spTgt spid="123"/>
                                        </p:tgtEl>
                                        <p:attrNameLst>
                                          <p:attrName>style.visibility</p:attrName>
                                        </p:attrNameLst>
                                      </p:cBhvr>
                                      <p:to>
                                        <p:strVal val="visible"/>
                                      </p:to>
                                    </p:set>
                                    <p:anim calcmode="lin" valueType="num">
                                      <p:cBhvr>
                                        <p:cTn id="22" dur="500" fill="hold"/>
                                        <p:tgtEl>
                                          <p:spTgt spid="123"/>
                                        </p:tgtEl>
                                        <p:attrNameLst>
                                          <p:attrName>ppt_w</p:attrName>
                                        </p:attrNameLst>
                                      </p:cBhvr>
                                      <p:tavLst>
                                        <p:tav tm="0">
                                          <p:val>
                                            <p:fltVal val="0"/>
                                          </p:val>
                                        </p:tav>
                                        <p:tav tm="100000">
                                          <p:val>
                                            <p:strVal val="#ppt_w"/>
                                          </p:val>
                                        </p:tav>
                                      </p:tavLst>
                                    </p:anim>
                                    <p:anim calcmode="lin" valueType="num">
                                      <p:cBhvr>
                                        <p:cTn id="23" dur="500" fill="hold"/>
                                        <p:tgtEl>
                                          <p:spTgt spid="123"/>
                                        </p:tgtEl>
                                        <p:attrNameLst>
                                          <p:attrName>ppt_h</p:attrName>
                                        </p:attrNameLst>
                                      </p:cBhvr>
                                      <p:tavLst>
                                        <p:tav tm="0">
                                          <p:val>
                                            <p:fltVal val="0"/>
                                          </p:val>
                                        </p:tav>
                                        <p:tav tm="100000">
                                          <p:val>
                                            <p:strVal val="#ppt_h"/>
                                          </p:val>
                                        </p:tav>
                                      </p:tavLst>
                                    </p:anim>
                                    <p:animEffect transition="in" filter="fade">
                                      <p:cBhvr>
                                        <p:cTn id="24" dur="500"/>
                                        <p:tgtEl>
                                          <p:spTgt spid="123"/>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noChangeArrowheads="1"/>
          </p:cNvSpPr>
          <p:nvPr>
            <p:ph type="title"/>
          </p:nvPr>
        </p:nvSpPr>
        <p:spPr/>
        <p:txBody>
          <a:bodyPr/>
          <a:lstStyle/>
          <a:p>
            <a:endParaRPr lang="en-US" altLang="en-US" smtClean="0"/>
          </a:p>
        </p:txBody>
      </p:sp>
      <p:sp>
        <p:nvSpPr>
          <p:cNvPr id="56322" name="Content Placeholder 2"/>
          <p:cNvSpPr>
            <a:spLocks noGrp="1" noChangeArrowheads="1"/>
          </p:cNvSpPr>
          <p:nvPr>
            <p:ph idx="1"/>
          </p:nvPr>
        </p:nvSpPr>
        <p:spPr/>
        <p:txBody>
          <a:bodyPr/>
          <a:lstStyle/>
          <a:p>
            <a:endParaRPr lang="en-US" altLang="en-US" smtClean="0"/>
          </a:p>
        </p:txBody>
      </p:sp>
      <p:pic>
        <p:nvPicPr>
          <p:cNvPr id="5632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984252" y="519117"/>
            <a:ext cx="71755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图片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066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A_库_文本框 7"/>
          <p:cNvPicPr>
            <a:picLocks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854202" y="2095500"/>
            <a:ext cx="53594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295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53" presetClass="entr" presetSubtype="16" fill="hold" nodeType="withEffect">
                                  <p:stCondLst>
                                    <p:cond delay="150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6" presetClass="emph" presetSubtype="0" accel="30000" decel="26000" autoRev="1" fill="hold" nodeType="withEffect">
                                  <p:stCondLst>
                                    <p:cond delay="1900"/>
                                  </p:stCondLst>
                                  <p:childTnLst>
                                    <p:animScale>
                                      <p:cBhvr>
                                        <p:cTn id="14" dur="50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các tài liệu tham khảo\ảnh độn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uong\Downloads\flower-4785881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8686800" cy="66710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57400" y="2819400"/>
            <a:ext cx="4495800" cy="1138773"/>
          </a:xfrm>
          <a:prstGeom prst="rect">
            <a:avLst/>
          </a:prstGeom>
        </p:spPr>
        <p:txBody>
          <a:bodyPr wrap="square">
            <a:spAutoFit/>
            <a:scene3d>
              <a:camera prst="obliqueTopLef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000" b="1" cap="all" dirty="0" err="1" smtClean="0">
                <a:ln w="76200">
                  <a:solidFill>
                    <a:srgbClr val="FFC00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Ôn</a:t>
            </a:r>
            <a:r>
              <a:rPr lang="en-US" sz="5000" b="1" cap="all" dirty="0" smtClean="0">
                <a:ln w="76200">
                  <a:solidFill>
                    <a:srgbClr val="FFC00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000" b="1" cap="all" dirty="0" err="1" smtClean="0">
                <a:ln w="76200">
                  <a:solidFill>
                    <a:srgbClr val="FFC00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tập</a:t>
            </a:r>
            <a:endParaRPr lang="en-US" sz="5000" b="1" cap="all" dirty="0" smtClean="0">
              <a:ln w="76200">
                <a:solidFill>
                  <a:srgbClr val="FFC00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a:p>
            <a:pPr algn="ctr"/>
            <a:endParaRPr lang="en-US" b="1" cap="all" dirty="0">
              <a:ln>
                <a:solidFill>
                  <a:srgbClr val="FFC00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691332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ranTien\Downloads\ảnh độn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52400" y="0"/>
            <a:ext cx="8839200" cy="6862482"/>
          </a:xfrm>
        </p:spPr>
        <p:txBody>
          <a:bodyPr>
            <a:normAutofit fontScale="92500"/>
          </a:bodyPr>
          <a:lstStyle/>
          <a:p>
            <a:pPr marL="0" indent="0" algn="ctr">
              <a:buNone/>
            </a:pPr>
            <a:r>
              <a:rPr lang="en-US" smtClean="0">
                <a:latin typeface="Times New Roman" pitchFamily="18" charset="0"/>
                <a:cs typeface="Times New Roman" pitchFamily="18" charset="0"/>
              </a:rPr>
              <a:t>Thánh Gióng</a:t>
            </a:r>
          </a:p>
          <a:p>
            <a:pPr marL="0" indent="0">
              <a:buNone/>
            </a:pPr>
            <a:r>
              <a:rPr lang="en-US" smtClean="0">
                <a:latin typeface="Times New Roman" pitchFamily="18" charset="0"/>
                <a:cs typeface="Times New Roman" pitchFamily="18" charset="0"/>
              </a:rPr>
              <a: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chân</a:t>
            </a:r>
            <a:r>
              <a:rPr lang="en-US" dirty="0">
                <a:latin typeface="Times New Roman" pitchFamily="18" charset="0"/>
                <a:cs typeface="Times New Roman" pitchFamily="18" charset="0"/>
              </a:rPr>
              <a:t> to </a:t>
            </a:r>
            <a:r>
              <a:rPr lang="en-US" dirty="0" err="1">
                <a:latin typeface="Times New Roman" pitchFamily="18" charset="0"/>
                <a:cs typeface="Times New Roman" pitchFamily="18" charset="0"/>
              </a:rPr>
              <a:t>ướm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cười</a:t>
            </a:r>
            <a:r>
              <a:rPr lang="en-US" dirty="0">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b.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sáu</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làng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đứa</a:t>
            </a:r>
            <a:r>
              <a:rPr lang="en-US" dirty="0">
                <a:latin typeface="Times New Roman" pitchFamily="18" charset="0"/>
                <a:cs typeface="Times New Roman" pitchFamily="18" charset="0"/>
              </a:rPr>
              <a:t> con.</a:t>
            </a:r>
          </a:p>
          <a:p>
            <a:pPr marL="0" indent="0">
              <a:buNone/>
            </a:pPr>
            <a:r>
              <a:rPr lang="en-US" dirty="0">
                <a:latin typeface="Times New Roman" pitchFamily="18" charset="0"/>
                <a:cs typeface="Times New Roman" pitchFamily="18" charset="0"/>
              </a:rPr>
              <a:t>c. </a:t>
            </a:r>
            <a:r>
              <a:rPr lang="en-US" dirty="0" err="1">
                <a:latin typeface="Times New Roman" pitchFamily="18" charset="0"/>
                <a:cs typeface="Times New Roman" pitchFamily="18" charset="0"/>
              </a:rPr>
              <a:t>Vua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nhớ</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d. </a:t>
            </a:r>
            <a:r>
              <a:rPr lang="en-US" dirty="0" err="1">
                <a:latin typeface="Times New Roman" pitchFamily="18" charset="0"/>
                <a:cs typeface="Times New Roman" pitchFamily="18" charset="0"/>
              </a:rPr>
              <a:t>Giặc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ngựa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vươn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trượng</a:t>
            </a:r>
            <a:r>
              <a:rPr lang="en-US" dirty="0">
                <a:latin typeface="Times New Roman" pitchFamily="18" charset="0"/>
                <a:cs typeface="Times New Roman" pitchFamily="18" charset="0"/>
              </a:rPr>
              <a:t>, phi </a:t>
            </a:r>
            <a:r>
              <a:rPr lang="en-US" dirty="0" err="1">
                <a:latin typeface="Times New Roman" pitchFamily="18" charset="0"/>
                <a:cs typeface="Times New Roman" pitchFamily="18" charset="0"/>
              </a:rPr>
              <a:t>ngựa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tan.Gióng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đỉnh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núi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ngựa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bay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trời</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248425267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ranTien\Downloads\ảnh động\background-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52400"/>
            <a:ext cx="8610600" cy="6553200"/>
          </a:xfrm>
        </p:spPr>
        <p:txBody>
          <a:bodyPr>
            <a:normAutofit fontScale="85000" lnSpcReduction="20000"/>
          </a:bodyPr>
          <a:lstStyle/>
          <a:p>
            <a:pPr marL="0" indent="0" algn="ctr">
              <a:buNone/>
            </a:pPr>
            <a:r>
              <a:rPr lang="en-US" sz="3800" smtClean="0">
                <a:latin typeface="Times New Roman" pitchFamily="18" charset="0"/>
                <a:cs typeface="Times New Roman" pitchFamily="18" charset="0"/>
              </a:rPr>
              <a:t>Sự tích Hồ Gươm</a:t>
            </a:r>
          </a:p>
          <a:p>
            <a:pPr marL="0" indent="0">
              <a:buNone/>
            </a:pPr>
            <a:r>
              <a:rPr lang="en-US" smtClean="0">
                <a:latin typeface="Times New Roman" pitchFamily="18" charset="0"/>
                <a:cs typeface="Times New Roman" pitchFamily="18" charset="0"/>
              </a:rPr>
              <a:t>a</a:t>
            </a:r>
            <a:r>
              <a:rPr lang="en-US">
                <a:latin typeface="Times New Roman" pitchFamily="18" charset="0"/>
                <a:cs typeface="Times New Roman" pitchFamily="18" charset="0"/>
              </a:rPr>
              <a:t>. Giặc Minh đô hộ, nghĩa quân Lam Sơn nổi dậy nhưng thất bại, Long Quân quyết định cho mượn gươm thần.</a:t>
            </a:r>
          </a:p>
          <a:p>
            <a:pPr marL="0" indent="0">
              <a:buNone/>
            </a:pPr>
            <a:r>
              <a:rPr lang="en-US">
                <a:latin typeface="Times New Roman" pitchFamily="18" charset="0"/>
                <a:cs typeface="Times New Roman" pitchFamily="18" charset="0"/>
              </a:rPr>
              <a:t>b. Lê Lợi thua trận, chạy vào rừng, tình cờ bắt được chuôi gươm.</a:t>
            </a:r>
          </a:p>
          <a:p>
            <a:pPr marL="0" indent="0">
              <a:buNone/>
            </a:pPr>
            <a:r>
              <a:rPr lang="en-US">
                <a:latin typeface="Times New Roman" pitchFamily="18" charset="0"/>
                <a:cs typeface="Times New Roman" pitchFamily="18" charset="0"/>
              </a:rPr>
              <a:t>c. Lê Lợi đến nhà Thận, thấy lưỡi gươm phát sáng, cầm lên xem.</a:t>
            </a:r>
          </a:p>
          <a:p>
            <a:pPr marL="0" indent="0">
              <a:buNone/>
            </a:pPr>
            <a:r>
              <a:rPr lang="en-US">
                <a:latin typeface="Times New Roman" pitchFamily="18" charset="0"/>
                <a:cs typeface="Times New Roman" pitchFamily="18" charset="0"/>
              </a:rPr>
              <a:t>d. Lê Thận đi đánh cá, ba lần kéo lưới đều thấy lưỡi gươm, bèn mang về nhà.</a:t>
            </a:r>
          </a:p>
          <a:p>
            <a:pPr marL="0" indent="0">
              <a:buNone/>
            </a:pPr>
            <a:r>
              <a:rPr lang="en-US">
                <a:latin typeface="Times New Roman" pitchFamily="18" charset="0"/>
                <a:cs typeface="Times New Roman" pitchFamily="18" charset="0"/>
              </a:rPr>
              <a:t>e. Lê Lợi gặp lại Thận, kể lại truyện, hai người đem gươm ra tra vào nhau vừa như in. Lê Thận cùng tướng lĩnh nguyện một lòng phò Lê Lợi cứu nước. Từ đó nghĩa quân nhanh chóng quét sạch giặc ngoại xâm.</a:t>
            </a:r>
          </a:p>
          <a:p>
            <a:pPr marL="0" indent="0">
              <a:buNone/>
            </a:pPr>
            <a:r>
              <a:rPr lang="en-US">
                <a:latin typeface="Times New Roman" pitchFamily="18" charset="0"/>
                <a:cs typeface="Times New Roman" pitchFamily="18" charset="0"/>
              </a:rPr>
              <a:t>f. Đất nước thanh bình, Lê Lợi lên làm vua, Long Quân sai Rùa Vàng đòi lại gươm thần</a:t>
            </a:r>
            <a:r>
              <a:rPr lang="en-US" smtClean="0">
                <a:latin typeface="Times New Roman" pitchFamily="18" charset="0"/>
                <a:cs typeface="Times New Roman" pitchFamily="18" charset="0"/>
              </a:rPr>
              <a:t>.</a:t>
            </a:r>
          </a:p>
          <a:p>
            <a:pPr marL="0" indent="0">
              <a:buNone/>
            </a:pPr>
            <a:r>
              <a:rPr lang="en-US" smtClean="0">
                <a:latin typeface="Times New Roman" pitchFamily="18" charset="0"/>
                <a:cs typeface="Times New Roman" pitchFamily="18" charset="0"/>
              </a:rPr>
              <a:t>g. Vua trả gươm, từ đó hồ Tả Vọng mang tên Hồ Gươm hay hồ Hoàn Kiếm.</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801597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anim calcmode="lin" valueType="num">
                                      <p:cBhvr>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TranTien\Downloads\ảnh động\background-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0"/>
            <a:ext cx="8229600" cy="6705600"/>
          </a:xfrm>
        </p:spPr>
        <p:txBody>
          <a:bodyPr>
            <a:noAutofit/>
          </a:bodyPr>
          <a:lstStyle/>
          <a:p>
            <a:pPr marL="0" indent="0" algn="ctr">
              <a:buNone/>
            </a:pPr>
            <a:r>
              <a:rPr lang="fr-FR" sz="4000" smtClean="0">
                <a:latin typeface="Times New Roman" pitchFamily="18" charset="0"/>
                <a:cs typeface="Times New Roman" pitchFamily="18" charset="0"/>
              </a:rPr>
              <a:t>Sự tích bánh chưng, bánh giầy</a:t>
            </a:r>
            <a:endParaRPr lang="fr-FR" sz="4000">
              <a:latin typeface="Times New Roman" pitchFamily="18" charset="0"/>
              <a:cs typeface="Times New Roman" pitchFamily="18" charset="0"/>
            </a:endParaRPr>
          </a:p>
          <a:p>
            <a:pPr marL="0" indent="0">
              <a:buNone/>
            </a:pPr>
            <a:r>
              <a:rPr lang="fr-FR" sz="3600" smtClean="0">
                <a:latin typeface="Times New Roman" pitchFamily="18" charset="0"/>
                <a:cs typeface="Times New Roman" pitchFamily="18" charset="0"/>
              </a:rPr>
              <a:t>a. </a:t>
            </a:r>
            <a:r>
              <a:rPr lang="fr-FR" sz="3600">
                <a:latin typeface="Times New Roman" pitchFamily="18" charset="0"/>
                <a:cs typeface="Times New Roman" pitchFamily="18" charset="0"/>
              </a:rPr>
              <a:t>Các hoàng tử đua nhau làm cỗ thật hậu, riêng Lang Liêu được thần mách bảo, dùng gạo làm hai thứ bánh dâng vua.</a:t>
            </a:r>
            <a:endParaRPr lang="en-US" sz="3600">
              <a:latin typeface="Times New Roman" pitchFamily="18" charset="0"/>
              <a:cs typeface="Times New Roman" pitchFamily="18" charset="0"/>
            </a:endParaRPr>
          </a:p>
          <a:p>
            <a:pPr marL="0" indent="0">
              <a:buNone/>
            </a:pPr>
            <a:r>
              <a:rPr lang="fr-FR" sz="3600">
                <a:latin typeface="Times New Roman" pitchFamily="18" charset="0"/>
                <a:cs typeface="Times New Roman" pitchFamily="18" charset="0"/>
              </a:rPr>
              <a:t>b. Vua cha chọn bánh của lang Liêu để tế trời đất cùng Tiên Vương và nhường ngôi cho chàng.</a:t>
            </a:r>
            <a:endParaRPr lang="en-US" sz="3600">
              <a:latin typeface="Times New Roman" pitchFamily="18" charset="0"/>
              <a:cs typeface="Times New Roman" pitchFamily="18" charset="0"/>
            </a:endParaRPr>
          </a:p>
          <a:p>
            <a:pPr marL="0" indent="0">
              <a:buNone/>
            </a:pPr>
            <a:r>
              <a:rPr lang="fr-FR" sz="3600">
                <a:latin typeface="Times New Roman" pitchFamily="18" charset="0"/>
                <a:cs typeface="Times New Roman" pitchFamily="18" charset="0"/>
              </a:rPr>
              <a:t>c. Hùng Vương thứ sáu về già muốn truyền ngôi cho người con nào tài giỏi.</a:t>
            </a:r>
            <a:endParaRPr lang="en-US" sz="3600">
              <a:latin typeface="Times New Roman" pitchFamily="18" charset="0"/>
              <a:cs typeface="Times New Roman" pitchFamily="18" charset="0"/>
            </a:endParaRPr>
          </a:p>
          <a:p>
            <a:pPr marL="0" indent="0">
              <a:buNone/>
            </a:pPr>
            <a:r>
              <a:rPr lang="fr-FR" sz="3600">
                <a:latin typeface="Times New Roman" pitchFamily="18" charset="0"/>
                <a:cs typeface="Times New Roman" pitchFamily="18" charset="0"/>
              </a:rPr>
              <a:t>d. Từ đó nước ta có tục làm bánh chưng, bánh giầy vào ngày tết.</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391172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ranTien\Downloads\ảnh động\background-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153400" cy="792162"/>
          </a:xfrm>
        </p:spPr>
        <p:txBody>
          <a:bodyPr>
            <a:normAutofit fontScale="90000"/>
          </a:bodyPr>
          <a:lstStyle/>
          <a:p>
            <a:r>
              <a:rPr lang="en-US" b="1" smtClean="0"/>
              <a:t/>
            </a:r>
            <a:br>
              <a:rPr lang="en-US" b="1" smtClean="0"/>
            </a:br>
            <a:r>
              <a:rPr lang="en-US" b="1" smtClean="0"/>
              <a:t>Sự </a:t>
            </a:r>
            <a:r>
              <a:rPr lang="en-US" b="1"/>
              <a:t>kiện, chi tiết đặc sắc, đáng nhớ.</a:t>
            </a:r>
            <a:r>
              <a:rPr lang="en-US"/>
              <a:t/>
            </a:r>
            <a:br>
              <a:rPr lang="en-US"/>
            </a:br>
            <a:endParaRPr lang="en-US"/>
          </a:p>
        </p:txBody>
      </p:sp>
      <p:sp>
        <p:nvSpPr>
          <p:cNvPr id="3" name="Content Placeholder 2"/>
          <p:cNvSpPr>
            <a:spLocks noGrp="1"/>
          </p:cNvSpPr>
          <p:nvPr>
            <p:ph idx="1"/>
          </p:nvPr>
        </p:nvSpPr>
        <p:spPr>
          <a:xfrm>
            <a:off x="457200" y="1219200"/>
            <a:ext cx="8229600" cy="4906967"/>
          </a:xfrm>
        </p:spPr>
        <p:txBody>
          <a:bodyPr/>
          <a:lstStyle/>
          <a:p>
            <a:pPr marL="0" indent="0" algn="ctr">
              <a:buNone/>
            </a:pPr>
            <a:r>
              <a:rPr lang="en-US" sz="3600" b="1" smtClean="0">
                <a:latin typeface="Times New Roman" pitchFamily="18" charset="0"/>
                <a:cs typeface="Times New Roman" pitchFamily="18" charset="0"/>
              </a:rPr>
              <a:t>Thánh Gióng</a:t>
            </a:r>
          </a:p>
          <a:p>
            <a:pPr marL="0" indent="0">
              <a:buNone/>
            </a:pPr>
            <a:r>
              <a:rPr lang="en-US" smtClean="0">
                <a:latin typeface="Times New Roman" pitchFamily="18" charset="0"/>
                <a:cs typeface="Times New Roman" pitchFamily="18" charset="0"/>
              </a:rPr>
              <a:t>- </a:t>
            </a:r>
            <a:r>
              <a:rPr lang="en-US">
                <a:latin typeface="Times New Roman" pitchFamily="18" charset="0"/>
                <a:cs typeface="Times New Roman" pitchFamily="18" charset="0"/>
              </a:rPr>
              <a:t>Gióng cất tiếng nói đầu tiên là tiếng nói đòi đi đánh giặc.</a:t>
            </a:r>
          </a:p>
          <a:p>
            <a:pPr marL="0" indent="0">
              <a:buNone/>
            </a:pPr>
            <a:r>
              <a:rPr lang="en-US">
                <a:latin typeface="Times New Roman" pitchFamily="18" charset="0"/>
                <a:cs typeface="Times New Roman" pitchFamily="18" charset="0"/>
              </a:rPr>
              <a:t>- Cả dân làng góp gạo nuôi Gióng</a:t>
            </a:r>
          </a:p>
          <a:p>
            <a:pPr marL="0" indent="0">
              <a:buNone/>
            </a:pPr>
            <a:r>
              <a:rPr lang="en-US">
                <a:latin typeface="Times New Roman" pitchFamily="18" charset="0"/>
                <a:cs typeface="Times New Roman" pitchFamily="18" charset="0"/>
              </a:rPr>
              <a:t>- Gióng lớn nhanh như thổi, vươn vai trở thành tráng sĩ.</a:t>
            </a:r>
          </a:p>
          <a:p>
            <a:pPr marL="0" indent="0">
              <a:buNone/>
            </a:pPr>
            <a:r>
              <a:rPr lang="en-US">
                <a:latin typeface="Times New Roman" pitchFamily="18" charset="0"/>
                <a:cs typeface="Times New Roman" pitchFamily="18" charset="0"/>
              </a:rPr>
              <a:t>- </a:t>
            </a:r>
            <a:r>
              <a:rPr lang="fr-FR">
                <a:latin typeface="Times New Roman" pitchFamily="18" charset="0"/>
                <a:cs typeface="Times New Roman" pitchFamily="18" charset="0"/>
              </a:rPr>
              <a:t>Roi sắt gãy, Gióng nhổ tre bên đường đánh giặc</a:t>
            </a:r>
            <a:endParaRPr lang="en-US">
              <a:latin typeface="Times New Roman" pitchFamily="18" charset="0"/>
              <a:cs typeface="Times New Roman" pitchFamily="18" charset="0"/>
            </a:endParaRPr>
          </a:p>
          <a:p>
            <a:pPr marL="0" indent="0">
              <a:buNone/>
            </a:pPr>
            <a:r>
              <a:rPr lang="en-US">
                <a:latin typeface="Times New Roman" pitchFamily="18" charset="0"/>
                <a:cs typeface="Times New Roman" pitchFamily="18" charset="0"/>
              </a:rPr>
              <a:t>- Giặc tan, Gióng cưỡi ngựa bay về trời.</a:t>
            </a:r>
          </a:p>
        </p:txBody>
      </p:sp>
    </p:spTree>
    <p:extLst>
      <p:ext uri="{BB962C8B-B14F-4D97-AF65-F5344CB8AC3E}">
        <p14:creationId xmlns:p14="http://schemas.microsoft.com/office/powerpoint/2010/main" val="7343336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ranTien\Downloads\ảnh động\sweet_strawberry_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153400" cy="715962"/>
          </a:xfrm>
        </p:spPr>
        <p:txBody>
          <a:bodyPr>
            <a:normAutofit fontScale="90000"/>
          </a:bodyPr>
          <a:lstStyle/>
          <a:p>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Sự </a:t>
            </a:r>
            <a:r>
              <a:rPr lang="en-US" b="1">
                <a:latin typeface="Times New Roman" pitchFamily="18" charset="0"/>
                <a:cs typeface="Times New Roman" pitchFamily="18" charset="0"/>
              </a:rPr>
              <a:t>kiện, chi tiết đặc sắc, đáng nhớ.</a:t>
            </a:r>
            <a:r>
              <a:rPr lang="en-US">
                <a:latin typeface="Times New Roman" pitchFamily="18" charset="0"/>
                <a:cs typeface="Times New Roman" pitchFamily="18" charset="0"/>
              </a:rPr>
              <a:t/>
            </a:r>
            <a:br>
              <a:rPr lang="en-US">
                <a:latin typeface="Times New Roman" pitchFamily="18" charset="0"/>
                <a:cs typeface="Times New Roman" pitchFamily="18" charset="0"/>
              </a:rPr>
            </a:b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983167"/>
          </a:xfrm>
        </p:spPr>
        <p:txBody>
          <a:bodyPr>
            <a:normAutofit/>
          </a:bodyPr>
          <a:lstStyle/>
          <a:p>
            <a:pPr marL="0" indent="0" algn="ctr">
              <a:buNone/>
            </a:pPr>
            <a:r>
              <a:rPr lang="en-US" sz="4000" b="1" smtClean="0">
                <a:latin typeface="Times New Roman" pitchFamily="18" charset="0"/>
                <a:cs typeface="Times New Roman" pitchFamily="18" charset="0"/>
              </a:rPr>
              <a:t>Sự tích Hồ Gươm</a:t>
            </a:r>
          </a:p>
          <a:p>
            <a:pPr marL="0" indent="0">
              <a:buNone/>
            </a:pPr>
            <a:r>
              <a:rPr lang="en-US" sz="4000" smtClean="0">
                <a:latin typeface="Times New Roman" pitchFamily="18" charset="0"/>
                <a:cs typeface="Times New Roman" pitchFamily="18" charset="0"/>
              </a:rPr>
              <a:t>- </a:t>
            </a:r>
            <a:r>
              <a:rPr lang="en-US" sz="4000">
                <a:latin typeface="Times New Roman" pitchFamily="18" charset="0"/>
                <a:cs typeface="Times New Roman" pitchFamily="18" charset="0"/>
              </a:rPr>
              <a:t>Khi tra chuôi gươm vào lưỡi gươm thì vừa như in.</a:t>
            </a:r>
          </a:p>
          <a:p>
            <a:pPr marL="0" indent="0">
              <a:buNone/>
            </a:pPr>
            <a:r>
              <a:rPr lang="en-US" sz="4000">
                <a:latin typeface="Times New Roman" pitchFamily="18" charset="0"/>
                <a:cs typeface="Times New Roman" pitchFamily="18" charset="0"/>
              </a:rPr>
              <a:t>- Chi tiết Rùa Vàng đòi gươm</a:t>
            </a:r>
          </a:p>
        </p:txBody>
      </p:sp>
    </p:spTree>
    <p:extLst>
      <p:ext uri="{BB962C8B-B14F-4D97-AF65-F5344CB8AC3E}">
        <p14:creationId xmlns:p14="http://schemas.microsoft.com/office/powerpoint/2010/main" val="4132379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ranTien\Downloads\ảnh động\background-6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b="1">
                <a:latin typeface="Times New Roman" pitchFamily="18" charset="0"/>
                <a:cs typeface="Times New Roman" pitchFamily="18" charset="0"/>
              </a:rPr>
              <a:t/>
            </a:r>
            <a:br>
              <a:rPr lang="en-US" b="1">
                <a:latin typeface="Times New Roman" pitchFamily="18" charset="0"/>
                <a:cs typeface="Times New Roman" pitchFamily="18" charset="0"/>
              </a:rPr>
            </a:br>
            <a:r>
              <a:rPr lang="en-US" b="1">
                <a:latin typeface="Times New Roman" pitchFamily="18" charset="0"/>
                <a:cs typeface="Times New Roman" pitchFamily="18" charset="0"/>
              </a:rPr>
              <a:t>Sự kiện, chi tiết đặc sắc, đáng nhớ.</a:t>
            </a:r>
            <a:r>
              <a:rPr lang="en-US">
                <a:latin typeface="Times New Roman" pitchFamily="18" charset="0"/>
                <a:cs typeface="Times New Roman" pitchFamily="18" charset="0"/>
              </a:rPr>
              <a:t/>
            </a:r>
            <a:br>
              <a:rPr lang="en-US">
                <a:latin typeface="Times New Roman" pitchFamily="18" charset="0"/>
                <a:cs typeface="Times New Roman" pitchFamily="18" charset="0"/>
              </a:rPr>
            </a:br>
            <a:endParaRPr lang="en-US"/>
          </a:p>
        </p:txBody>
      </p:sp>
      <p:sp>
        <p:nvSpPr>
          <p:cNvPr id="3" name="Content Placeholder 2"/>
          <p:cNvSpPr>
            <a:spLocks noGrp="1"/>
          </p:cNvSpPr>
          <p:nvPr>
            <p:ph idx="1"/>
          </p:nvPr>
        </p:nvSpPr>
        <p:spPr>
          <a:xfrm>
            <a:off x="457200" y="1371600"/>
            <a:ext cx="8229600" cy="4754567"/>
          </a:xfrm>
        </p:spPr>
        <p:txBody>
          <a:bodyPr>
            <a:normAutofit/>
          </a:bodyPr>
          <a:lstStyle/>
          <a:p>
            <a:pPr marL="0" indent="0" algn="ctr">
              <a:buNone/>
            </a:pPr>
            <a:r>
              <a:rPr lang="en-US" sz="4000" b="1" smtClean="0">
                <a:latin typeface="Times New Roman" pitchFamily="18" charset="0"/>
                <a:cs typeface="Times New Roman" pitchFamily="18" charset="0"/>
              </a:rPr>
              <a:t>Bánh chưng, bánh giầy</a:t>
            </a:r>
          </a:p>
          <a:p>
            <a:pPr marL="0" indent="0">
              <a:buNone/>
            </a:pPr>
            <a:r>
              <a:rPr lang="en-US" sz="4000" smtClean="0">
                <a:latin typeface="Times New Roman" pitchFamily="18" charset="0"/>
                <a:cs typeface="Times New Roman" pitchFamily="18" charset="0"/>
              </a:rPr>
              <a:t>- </a:t>
            </a:r>
            <a:r>
              <a:rPr lang="en-US" sz="4000">
                <a:latin typeface="Times New Roman" pitchFamily="18" charset="0"/>
                <a:cs typeface="Times New Roman" pitchFamily="18" charset="0"/>
              </a:rPr>
              <a:t>Chi tiết Lang Liêu được thần báo mộng, lấy gạo làm bánh  lễ Tiên Vương</a:t>
            </a:r>
          </a:p>
        </p:txBody>
      </p:sp>
    </p:spTree>
    <p:extLst>
      <p:ext uri="{BB962C8B-B14F-4D97-AF65-F5344CB8AC3E}">
        <p14:creationId xmlns:p14="http://schemas.microsoft.com/office/powerpoint/2010/main" val="34052890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ranTien\Downloads\ảnh động\flower-border-fr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09600"/>
            <a:ext cx="8229600" cy="1143000"/>
          </a:xfrm>
        </p:spPr>
        <p:txBody>
          <a:bodyPr>
            <a:normAutofit/>
          </a:bodyPr>
          <a:lstStyle/>
          <a:p>
            <a:r>
              <a:rPr lang="en-US" sz="4800" b="1">
                <a:latin typeface="Times New Roman" pitchFamily="18" charset="0"/>
                <a:cs typeface="Times New Roman" pitchFamily="18" charset="0"/>
              </a:rPr>
              <a:t>HS thảo luận theo cặp </a:t>
            </a:r>
            <a:r>
              <a:rPr lang="en-US" sz="4800" b="1" smtClean="0">
                <a:latin typeface="Times New Roman" pitchFamily="18" charset="0"/>
                <a:cs typeface="Times New Roman" pitchFamily="18" charset="0"/>
              </a:rPr>
              <a:t>đôi</a:t>
            </a:r>
            <a:endParaRPr lang="en-US" sz="4800">
              <a:latin typeface="Times New Roman" pitchFamily="18" charset="0"/>
              <a:cs typeface="Times New Roman" pitchFamily="18" charset="0"/>
            </a:endParaRPr>
          </a:p>
        </p:txBody>
      </p:sp>
      <p:sp>
        <p:nvSpPr>
          <p:cNvPr id="3" name="Content Placeholder 2"/>
          <p:cNvSpPr>
            <a:spLocks noGrp="1"/>
          </p:cNvSpPr>
          <p:nvPr>
            <p:ph idx="1"/>
          </p:nvPr>
        </p:nvSpPr>
        <p:spPr>
          <a:xfrm>
            <a:off x="3962400" y="2027237"/>
            <a:ext cx="4114800" cy="4525963"/>
          </a:xfrm>
        </p:spPr>
        <p:txBody>
          <a:bodyPr>
            <a:normAutofit/>
          </a:bodyPr>
          <a:lstStyle/>
          <a:p>
            <a:r>
              <a:rPr lang="en-US" sz="4000" b="1">
                <a:latin typeface="Times New Roman" pitchFamily="18" charset="0"/>
                <a:cs typeface="Times New Roman" pitchFamily="18" charset="0"/>
              </a:rPr>
              <a:t>Khi đọc một văn bản truyền thuyết cần lưu ý đến những đặc điểm nào của thể loại này</a:t>
            </a:r>
            <a:r>
              <a:rPr lang="en-US" sz="4000" b="1" smtClean="0">
                <a:latin typeface="Times New Roman" pitchFamily="18" charset="0"/>
                <a:cs typeface="Times New Roman" pitchFamily="18" charset="0"/>
              </a:rPr>
              <a:t>?</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31394797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anTien\Downloads\nature-3293045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5" y="-25160"/>
            <a:ext cx="9117106" cy="6883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6895" y="-25159"/>
            <a:ext cx="9117106" cy="6883160"/>
          </a:xfrm>
        </p:spPr>
        <p:txBody>
          <a:bodyPr>
            <a:noAutofit/>
          </a:bodyPr>
          <a:lstStyle/>
          <a:p>
            <a:r>
              <a:rPr lang="en-US" sz="7200" b="1" dirty="0">
                <a:solidFill>
                  <a:srgbClr val="FFFF00"/>
                </a:solidFill>
              </a:rPr>
              <a:t>THẢO LUẬN NHÓM </a:t>
            </a:r>
            <a:r>
              <a:rPr lang="en-US" sz="7200" b="1" dirty="0" smtClean="0">
                <a:solidFill>
                  <a:srgbClr val="FFFF00"/>
                </a:solidFill>
              </a:rPr>
              <a:t/>
            </a:r>
            <a:br>
              <a:rPr lang="en-US" sz="7200" b="1" dirty="0" smtClean="0">
                <a:solidFill>
                  <a:srgbClr val="FFFF00"/>
                </a:solidFill>
              </a:rPr>
            </a:br>
            <a:r>
              <a:rPr lang="en-US" sz="7200" b="1" dirty="0" smtClean="0">
                <a:solidFill>
                  <a:srgbClr val="FFFF00"/>
                </a:solidFill>
              </a:rPr>
              <a:t>VỀ </a:t>
            </a:r>
            <a:r>
              <a:rPr lang="en-US" sz="7200" b="1" dirty="0">
                <a:solidFill>
                  <a:srgbClr val="FFFF00"/>
                </a:solidFill>
              </a:rPr>
              <a:t>MỘT VẤN ĐỀ </a:t>
            </a:r>
            <a:r>
              <a:rPr lang="en-US" sz="7200" dirty="0">
                <a:solidFill>
                  <a:srgbClr val="FFFF00"/>
                </a:solidFill>
              </a:rPr>
              <a:t/>
            </a:r>
            <a:br>
              <a:rPr lang="en-US" sz="7200" dirty="0">
                <a:solidFill>
                  <a:srgbClr val="FFFF00"/>
                </a:solidFill>
              </a:rPr>
            </a:br>
            <a:r>
              <a:rPr lang="en-US" sz="7200" b="1" dirty="0">
                <a:solidFill>
                  <a:srgbClr val="FFFF00"/>
                </a:solidFill>
              </a:rPr>
              <a:t>CẦN CÓ GIẢI PHÁP </a:t>
            </a:r>
            <a:r>
              <a:rPr lang="en-US" sz="7200" b="1" dirty="0" smtClean="0">
                <a:solidFill>
                  <a:srgbClr val="FFFF00"/>
                </a:solidFill>
              </a:rPr>
              <a:t/>
            </a:r>
            <a:br>
              <a:rPr lang="en-US" sz="7200" b="1" dirty="0" smtClean="0">
                <a:solidFill>
                  <a:srgbClr val="FFFF00"/>
                </a:solidFill>
              </a:rPr>
            </a:br>
            <a:r>
              <a:rPr lang="en-US" sz="7200" b="1" dirty="0" smtClean="0">
                <a:solidFill>
                  <a:srgbClr val="FFFF00"/>
                </a:solidFill>
              </a:rPr>
              <a:t>THỐNG </a:t>
            </a:r>
            <a:r>
              <a:rPr lang="en-US" sz="7200" b="1" dirty="0">
                <a:solidFill>
                  <a:srgbClr val="FFFF00"/>
                </a:solidFill>
              </a:rPr>
              <a:t>NHẤT </a:t>
            </a:r>
            <a:r>
              <a:rPr lang="en-US" sz="7200" dirty="0">
                <a:solidFill>
                  <a:srgbClr val="FFFF00"/>
                </a:solidFill>
              </a:rPr>
              <a:t/>
            </a:r>
            <a:br>
              <a:rPr lang="en-US" sz="7200" dirty="0">
                <a:solidFill>
                  <a:srgbClr val="FFFF00"/>
                </a:solidFill>
              </a:rPr>
            </a:br>
            <a:endParaRPr lang="en-US" sz="7200" b="1" dirty="0">
              <a:solidFill>
                <a:srgbClr val="FFFF00"/>
              </a:solidFill>
            </a:endParaRPr>
          </a:p>
        </p:txBody>
      </p:sp>
    </p:spTree>
    <p:extLst>
      <p:ext uri="{BB962C8B-B14F-4D97-AF65-F5344CB8AC3E}">
        <p14:creationId xmlns:p14="http://schemas.microsoft.com/office/powerpoint/2010/main" val="173881643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ranTien\Downloads\ảnh động\globe_geography_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 y="0"/>
            <a:ext cx="9149549" cy="68538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800" smtClean="0">
                <a:latin typeface="Times New Roman" pitchFamily="18" charset="0"/>
                <a:cs typeface="Times New Roman" pitchFamily="18" charset="0"/>
              </a:rPr>
              <a:t>Làm việc nhóm</a:t>
            </a:r>
            <a:endParaRPr lang="en-US" sz="480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4000" smtClean="0">
                <a:latin typeface="Times New Roman" pitchFamily="18" charset="0"/>
                <a:cs typeface="Times New Roman" pitchFamily="18" charset="0"/>
              </a:rPr>
              <a:t>Em hãy tóm tắt một văn bản mình yêu thích bằng sơ đồ tư duy</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3526567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ranTien\Downloads\ảnh động\background-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TranTien\Desktop\so do tu duy thanh gion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304800"/>
            <a:ext cx="4648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Sơ đồ tư duy văn bản Thánh Gióng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66299232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C:\Users\TranTien\Downloads\ảnh động\sinhviennonglamcom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12"/>
            <a:ext cx="9144000" cy="68445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0" y="1600200"/>
            <a:ext cx="6324600" cy="2308324"/>
          </a:xfrm>
          <a:prstGeom prst="rect">
            <a:avLst/>
          </a:prstGeom>
        </p:spPr>
        <p:txBody>
          <a:bodyPr wrap="square">
            <a:spAutoFit/>
          </a:bodyPr>
          <a:lstStyle/>
          <a:p>
            <a:pPr algn="ctr"/>
            <a:r>
              <a:rPr lang="en-US" sz="4800" b="1">
                <a:latin typeface="Times New Roman" pitchFamily="18" charset="0"/>
                <a:cs typeface="Times New Roman" pitchFamily="18" charset="0"/>
              </a:rPr>
              <a:t>Bài học giúp em </a:t>
            </a:r>
            <a:endParaRPr lang="en-US" sz="4800" b="1" smtClean="0">
              <a:latin typeface="Times New Roman" pitchFamily="18" charset="0"/>
              <a:cs typeface="Times New Roman" pitchFamily="18" charset="0"/>
            </a:endParaRPr>
          </a:p>
          <a:p>
            <a:pPr algn="ctr"/>
            <a:r>
              <a:rPr lang="en-US" sz="4800" b="1" smtClean="0">
                <a:latin typeface="Times New Roman" pitchFamily="18" charset="0"/>
                <a:cs typeface="Times New Roman" pitchFamily="18" charset="0"/>
              </a:rPr>
              <a:t>hiểu </a:t>
            </a:r>
            <a:r>
              <a:rPr lang="en-US" sz="4800" b="1">
                <a:latin typeface="Times New Roman" pitchFamily="18" charset="0"/>
                <a:cs typeface="Times New Roman" pitchFamily="18" charset="0"/>
              </a:rPr>
              <a:t>điều gì về lịch sử nước mình?</a:t>
            </a:r>
            <a:endParaRPr lang="en-US" sz="4800">
              <a:latin typeface="Times New Roman" pitchFamily="18" charset="0"/>
              <a:cs typeface="Times New Roman" pitchFamily="18" charset="0"/>
            </a:endParaRPr>
          </a:p>
        </p:txBody>
      </p:sp>
    </p:spTree>
    <p:extLst>
      <p:ext uri="{BB962C8B-B14F-4D97-AF65-F5344CB8AC3E}">
        <p14:creationId xmlns:p14="http://schemas.microsoft.com/office/powerpoint/2010/main" val="419207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noChangeArrowheads="1"/>
          </p:cNvSpPr>
          <p:nvPr>
            <p:ph type="title"/>
          </p:nvPr>
        </p:nvSpPr>
        <p:spPr/>
        <p:txBody>
          <a:bodyPr/>
          <a:lstStyle/>
          <a:p>
            <a:endParaRPr lang="en-US" altLang="en-US" smtClean="0"/>
          </a:p>
        </p:txBody>
      </p:sp>
      <p:pic>
        <p:nvPicPr>
          <p:cNvPr id="57346" name="Picture 4" descr="Tổng hợp hình ảnh cảm ơn đẹp nhất - Kho ảnh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420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5" y="0"/>
            <a:ext cx="9107487" cy="6858000"/>
          </a:xfrm>
          <a:prstGeom prst="rect">
            <a:avLst/>
          </a:prstGeom>
          <a:solidFill>
            <a:srgbClr val="7030A0">
              <a:alpha val="70195"/>
            </a:srgbClr>
          </a:solidFill>
          <a:ln w="9525">
            <a:solidFill>
              <a:srgbClr val="0070C0"/>
            </a:solidFill>
            <a:miter lim="800000"/>
            <a:headEnd/>
            <a:tailEnd/>
          </a:ln>
        </p:spPr>
      </p:pic>
      <p:sp>
        <p:nvSpPr>
          <p:cNvPr id="4" name="Rounded Rectangle 3"/>
          <p:cNvSpPr/>
          <p:nvPr/>
        </p:nvSpPr>
        <p:spPr>
          <a:xfrm>
            <a:off x="0" y="0"/>
            <a:ext cx="9107488" cy="6858000"/>
          </a:xfrm>
          <a:prstGeom prst="roundRect">
            <a:avLst/>
          </a:prstGeom>
          <a:solidFill>
            <a:srgbClr val="00B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200" dirty="0">
                <a:solidFill>
                  <a:srgbClr val="FFFFFF"/>
                </a:solidFill>
                <a:latin typeface="Times New Roman" panose="02020603050405020304" pitchFamily="18" charset="0"/>
                <a:ea typeface="Times New Roman" panose="02020603050405020304" pitchFamily="18" charset="0"/>
              </a:rPr>
              <a:t> </a:t>
            </a:r>
            <a:endParaRPr lang="x-none" sz="1200" dirty="0">
              <a:solidFill>
                <a:srgbClr val="FFFFFF"/>
              </a:solidFill>
              <a:latin typeface="Times New Roman" panose="02020603050405020304" pitchFamily="18" charset="0"/>
              <a:ea typeface="Times New Roman" panose="02020603050405020304" pitchFamily="18" charset="0"/>
            </a:endParaRPr>
          </a:p>
        </p:txBody>
      </p:sp>
      <p:graphicFrame>
        <p:nvGraphicFramePr>
          <p:cNvPr id="6" name="Table 6"/>
          <p:cNvGraphicFramePr>
            <a:graphicFrameLocks noGrp="1"/>
          </p:cNvGraphicFramePr>
          <p:nvPr>
            <p:extLst>
              <p:ext uri="{D42A27DB-BD31-4B8C-83A1-F6EECF244321}">
                <p14:modId xmlns:p14="http://schemas.microsoft.com/office/powerpoint/2010/main" val="719045023"/>
              </p:ext>
            </p:extLst>
          </p:nvPr>
        </p:nvGraphicFramePr>
        <p:xfrm>
          <a:off x="304800" y="158751"/>
          <a:ext cx="8458200" cy="6394453"/>
        </p:xfrm>
        <a:graphic>
          <a:graphicData uri="http://schemas.openxmlformats.org/drawingml/2006/table">
            <a:tbl>
              <a:tblPr/>
              <a:tblGrid>
                <a:gridCol w="1435100"/>
                <a:gridCol w="2374900"/>
                <a:gridCol w="2362200"/>
                <a:gridCol w="2286000"/>
              </a:tblGrid>
              <a:tr h="410029">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Times New Roman" pitchFamily="16" charset="0"/>
                          <a:cs typeface="Times New Roman" pitchFamily="16" charset="0"/>
                        </a:rPr>
                        <a:t>PHIẾU ĐÁNH GIÁ THEO TIÊU CHÍ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9508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7030A0"/>
                          </a:solidFill>
                          <a:effectLst/>
                          <a:latin typeface="Times New Roman" pitchFamily="16" charset="0"/>
                          <a:cs typeface="Times New Roman" pitchFamily="16" charset="0"/>
                        </a:rPr>
                        <a:t>Nhóm: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8512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6" charset="0"/>
                          <a:cs typeface="Times New Roman" pitchFamily="16" charset="0"/>
                        </a:rPr>
                        <a:t>Tiêu chí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6" charset="0"/>
                          <a:cs typeface="Times New Roman" pitchFamily="16" charset="0"/>
                        </a:rPr>
                        <a:t>Mức độ</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9342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smtClean="0">
                          <a:ln>
                            <a:noFill/>
                          </a:ln>
                          <a:solidFill>
                            <a:schemeClr val="bg1"/>
                          </a:solidFill>
                          <a:effectLst/>
                          <a:latin typeface="Times New Roman" pitchFamily="16" charset="0"/>
                          <a:cs typeface="Times New Roman" pitchFamily="16" charset="0"/>
                        </a:rPr>
                        <a:t>Chưa đạt</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smtClean="0">
                          <a:ln>
                            <a:noFill/>
                          </a:ln>
                          <a:solidFill>
                            <a:schemeClr val="bg1"/>
                          </a:solidFill>
                          <a:effectLst/>
                          <a:latin typeface="Times New Roman" pitchFamily="16" charset="0"/>
                          <a:cs typeface="Times New Roman" pitchFamily="16" charset="0"/>
                        </a:rPr>
                        <a:t>Đạt</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smtClean="0">
                          <a:ln>
                            <a:noFill/>
                          </a:ln>
                          <a:solidFill>
                            <a:schemeClr val="bg1"/>
                          </a:solidFill>
                          <a:effectLst/>
                          <a:latin typeface="Times New Roman" pitchFamily="16" charset="0"/>
                          <a:cs typeface="Times New Roman" pitchFamily="16" charset="0"/>
                        </a:rPr>
                        <a:t>Tốt</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649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1. Chọn được câu chuyện hay, có ý nghĩa</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Chưa có chuyện để kể.</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Có chuyện để kể nhưng chưa hay.</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Câu chuyện hay và ấn tượng.</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199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2. Nội dung câu chuyện phong phú, hấp dẫn</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ND sơ sài, chưa có đủ chi tiết để người nghe hiểu câu chuyện.</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Có đủ chi tiết để hiểu người nghe hiểu được nội dung câu chuyện.</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Nội dung câu chuyện phong phú và hấp dẫn.</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649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3. Nói to, rõ ràng, truyền cảm.</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Nói nhỏ, khó nghe; nói lắp, ngập ngừng…</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Nói to nhưng đôi chỗ lặp lại hoặc ngập ngừng 1 vài câu.</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Nói to, truyền cảm, hầu như không lặp lại hoặc ngập ngừng.</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5073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4. Sử dụng yếu tố phi ngôn ngữ phù hợp.</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Điệu bộ thiếu tự tin, mắt chưa nhìn vào người nghe; nét mặt chưa biểu cảm hoặc biểu cảm không phù hợp.</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Điệu bộ tự tin, mắt nhìn vào người nghe; nét mặt biểu cảm phù hợp với nội dung câu chuyện.</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  Điệu bộ rất tự tin, mắt nhìn vào người nghe; nét mặt sinh động.</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5365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5. Mở đầu và kết thúc hợp lí</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Không chào hỏi/ và không có lời kết thúc bài nói.</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Có chào hỏi/ và có lời kết thúc bài nói.</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Chào hỏi/ và kết thúc bài nói một cách hấp dẫn.</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8847654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ác tài liệu tham khảo\ảnh động\Pictur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19200" y="533400"/>
            <a:ext cx="6781800" cy="5943600"/>
          </a:xfrm>
        </p:spPr>
        <p:txBody>
          <a:bodyPr>
            <a:normAutofit/>
          </a:bodyPr>
          <a:lstStyle/>
          <a:p>
            <a:pPr marL="0" indent="0">
              <a:buNone/>
            </a:pPr>
            <a:r>
              <a:rPr lang="vi-VN" sz="6000" dirty="0">
                <a:latin typeface="Times New Roman" pitchFamily="18" charset="0"/>
                <a:cs typeface="Times New Roman" pitchFamily="18" charset="0"/>
              </a:rPr>
              <a:t>? Nội dung của đoạn </a:t>
            </a:r>
            <a:r>
              <a:rPr lang="vi-VN" sz="6000" dirty="0" smtClean="0">
                <a:latin typeface="Times New Roman" pitchFamily="18" charset="0"/>
                <a:cs typeface="Times New Roman" pitchFamily="18" charset="0"/>
              </a:rPr>
              <a:t>video</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nói</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về</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chủ</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đề</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gì</a:t>
            </a:r>
            <a:r>
              <a:rPr lang="vi-VN" sz="6000" dirty="0" smtClean="0">
                <a:latin typeface="Times New Roman" pitchFamily="18" charset="0"/>
                <a:cs typeface="Times New Roman" pitchFamily="18" charset="0"/>
              </a:rPr>
              <a:t>? </a:t>
            </a:r>
            <a:r>
              <a:rPr lang="vi-VN" sz="6000" dirty="0">
                <a:latin typeface="Times New Roman" pitchFamily="18" charset="0"/>
                <a:cs typeface="Times New Roman" pitchFamily="18" charset="0"/>
              </a:rPr>
              <a:t>Nhân vật trong đoạn video </a:t>
            </a:r>
            <a:r>
              <a:rPr lang="en-US" sz="6000" dirty="0" err="1">
                <a:latin typeface="Times New Roman" pitchFamily="18" charset="0"/>
                <a:cs typeface="Times New Roman" pitchFamily="18" charset="0"/>
              </a:rPr>
              <a:t>đang</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làm</a:t>
            </a:r>
            <a:r>
              <a:rPr lang="vi-VN" sz="6000" dirty="0">
                <a:latin typeface="Times New Roman" pitchFamily="18" charset="0"/>
                <a:cs typeface="Times New Roman" pitchFamily="18" charset="0"/>
              </a:rPr>
              <a:t> gì?</a:t>
            </a:r>
            <a:endParaRPr lang="en-US" sz="6000" dirty="0">
              <a:latin typeface="Times New Roman" pitchFamily="18" charset="0"/>
              <a:cs typeface="Times New Roman" pitchFamily="18" charset="0"/>
            </a:endParaRPr>
          </a:p>
          <a:p>
            <a:endParaRPr lang="en-US" sz="4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697238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ranTien\Downloads\pink-324175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6705600"/>
          </a:xfrm>
        </p:spPr>
        <p:txBody>
          <a:bodyPr>
            <a:noAutofit/>
          </a:bodyPr>
          <a:lstStyle/>
          <a:p>
            <a:pPr marL="0" indent="0" algn="l"/>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Trước</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khi</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nói</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các</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em</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cần</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chuẩn</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bị</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những</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gì</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và</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trình</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bày</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như</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thế</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nào</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a:t>
            </a:r>
            <a:endParaRPr lang="en-US" i="1" dirty="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
        <p:nvSpPr>
          <p:cNvPr id="3" name="Rectangle 2"/>
          <p:cNvSpPr/>
          <p:nvPr/>
        </p:nvSpPr>
        <p:spPr>
          <a:xfrm>
            <a:off x="609600" y="762000"/>
            <a:ext cx="7924800" cy="2123658"/>
          </a:xfrm>
          <a:prstGeom prst="rect">
            <a:avLst/>
          </a:prstGeom>
        </p:spPr>
        <p:txBody>
          <a:bodyPr wrap="square">
            <a:spAutoFit/>
          </a:bodyPr>
          <a:lstStyle/>
          <a:p>
            <a:r>
              <a:rPr lang="vi-VN" sz="4400" dirty="0">
                <a:latin typeface="Times New Roman" pitchFamily="18" charset="0"/>
                <a:cs typeface="Times New Roman" pitchFamily="18" charset="0"/>
              </a:rPr>
              <a:t>?</a:t>
            </a:r>
            <a:r>
              <a:rPr lang="en-US" sz="4400" dirty="0">
                <a:latin typeface="Times New Roman" pitchFamily="18" charset="0"/>
                <a:cs typeface="Times New Roman" pitchFamily="18" charset="0"/>
              </a:rPr>
              <a:t> Theo </a:t>
            </a:r>
            <a:r>
              <a:rPr lang="en-US" sz="4400" dirty="0" err="1">
                <a:latin typeface="Times New Roman" pitchFamily="18" charset="0"/>
                <a:cs typeface="Times New Roman" pitchFamily="18" charset="0"/>
              </a:rPr>
              <a:t>em</a:t>
            </a:r>
            <a:r>
              <a:rPr lang="vi-VN" sz="4400" dirty="0">
                <a:latin typeface="Times New Roman" pitchFamily="18" charset="0"/>
                <a:cs typeface="Times New Roman" pitchFamily="18" charset="0"/>
              </a:rPr>
              <a:t> </a:t>
            </a:r>
            <a:r>
              <a:rPr lang="en-US" sz="4400" dirty="0">
                <a:latin typeface="Times New Roman" pitchFamily="18" charset="0"/>
                <a:cs typeface="Times New Roman" pitchFamily="18" charset="0"/>
              </a:rPr>
              <a:t>m</a:t>
            </a:r>
            <a:r>
              <a:rPr lang="vi-VN" sz="4400" dirty="0">
                <a:latin typeface="Times New Roman" pitchFamily="18" charset="0"/>
                <a:cs typeface="Times New Roman" pitchFamily="18" charset="0"/>
              </a:rPr>
              <a:t>ục đích nói của bài nói là gì? </a:t>
            </a:r>
            <a:r>
              <a:rPr lang="en-US" sz="4400" dirty="0">
                <a:latin typeface="Times New Roman" pitchFamily="18" charset="0"/>
                <a:cs typeface="Times New Roman" pitchFamily="18" charset="0"/>
              </a:rPr>
              <a:t/>
            </a:r>
            <a:br>
              <a:rPr lang="en-US" sz="4400" dirty="0">
                <a:latin typeface="Times New Roman" pitchFamily="18" charset="0"/>
                <a:cs typeface="Times New Roman" pitchFamily="18" charset="0"/>
              </a:rPr>
            </a:br>
            <a:r>
              <a:rPr lang="vi-VN" sz="4400" dirty="0">
                <a:latin typeface="Times New Roman" pitchFamily="18" charset="0"/>
                <a:cs typeface="Times New Roman" pitchFamily="18" charset="0"/>
              </a:rPr>
              <a:t>? Những người nghe là ai?</a:t>
            </a:r>
            <a:endParaRPr lang="en-US" sz="4400" dirty="0"/>
          </a:p>
        </p:txBody>
      </p:sp>
    </p:spTree>
    <p:extLst>
      <p:ext uri="{BB962C8B-B14F-4D97-AF65-F5344CB8AC3E}">
        <p14:creationId xmlns:p14="http://schemas.microsoft.com/office/powerpoint/2010/main" val="1044686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các tài liệu tham khảo\ảnh động\Pictur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152400" y="152400"/>
            <a:ext cx="8915400" cy="6553200"/>
          </a:xfrm>
        </p:spPr>
        <p:txBody>
          <a:bodyPr>
            <a:noAutofit/>
          </a:bodyPr>
          <a:lstStyle/>
          <a:p>
            <a:pPr marL="0" indent="0">
              <a:spcBef>
                <a:spcPts val="3000"/>
              </a:spcBef>
              <a:buNone/>
            </a:pPr>
            <a:r>
              <a:rPr lang="en-US" sz="4400" dirty="0" err="1"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Các</a:t>
            </a:r>
            <a:r>
              <a:rPr lang="en-US" sz="4400" dirty="0"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 </a:t>
            </a:r>
            <a:r>
              <a:rPr lang="en-US" sz="4400" dirty="0" err="1"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bước</a:t>
            </a:r>
            <a:r>
              <a:rPr lang="en-US" sz="4400" dirty="0"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 </a:t>
            </a:r>
            <a:r>
              <a:rPr lang="en-US" sz="4400" dirty="0" err="1"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tiến</a:t>
            </a:r>
            <a:r>
              <a:rPr lang="en-US" sz="4400" dirty="0"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 </a:t>
            </a:r>
            <a:r>
              <a:rPr lang="en-US" sz="4400" dirty="0" err="1"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hành</a:t>
            </a:r>
            <a:r>
              <a:rPr lang="en-US" sz="4400" dirty="0"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 </a:t>
            </a:r>
            <a:r>
              <a:rPr lang="en-US" sz="4400" dirty="0" err="1"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trình</a:t>
            </a:r>
            <a:r>
              <a:rPr lang="en-US" sz="4400" dirty="0"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 </a:t>
            </a:r>
            <a:r>
              <a:rPr lang="en-US" sz="4400" dirty="0" err="1"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bày</a:t>
            </a:r>
            <a:r>
              <a:rPr lang="en-US" sz="4400" dirty="0"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 </a:t>
            </a:r>
            <a:r>
              <a:rPr lang="en-US" sz="4400" dirty="0" err="1"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bài</a:t>
            </a:r>
            <a:r>
              <a:rPr lang="en-US" sz="4400" dirty="0"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 </a:t>
            </a:r>
            <a:r>
              <a:rPr lang="en-US" sz="4400" dirty="0" err="1"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nói</a:t>
            </a:r>
            <a:endParaRPr lang="en-US" sz="4400" dirty="0"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endParaRPr>
          </a:p>
          <a:p>
            <a:pPr>
              <a:spcBef>
                <a:spcPts val="3000"/>
              </a:spcBef>
            </a:pPr>
            <a:r>
              <a:rPr lang="en-US" sz="4400" dirty="0" smtClean="0">
                <a:solidFill>
                  <a:schemeClr val="tx1">
                    <a:lumMod val="95000"/>
                    <a:lumOff val="5000"/>
                  </a:schemeClr>
                </a:solidFill>
                <a:latin typeface="Times New Roman" pitchFamily="18" charset="0"/>
                <a:cs typeface="Times New Roman" pitchFamily="18" charset="0"/>
              </a:rPr>
              <a:t>B1. </a:t>
            </a:r>
            <a:r>
              <a:rPr lang="vi-VN" sz="4400" dirty="0" smtClean="0">
                <a:solidFill>
                  <a:schemeClr val="tx1">
                    <a:lumMod val="95000"/>
                    <a:lumOff val="5000"/>
                  </a:schemeClr>
                </a:solidFill>
                <a:latin typeface="Times New Roman" pitchFamily="18" charset="0"/>
                <a:cs typeface="Times New Roman" pitchFamily="18" charset="0"/>
              </a:rPr>
              <a:t>Xác định </a:t>
            </a:r>
            <a:r>
              <a:rPr lang="en-US" sz="4400" dirty="0" err="1" smtClean="0">
                <a:solidFill>
                  <a:schemeClr val="tx1">
                    <a:lumMod val="95000"/>
                    <a:lumOff val="5000"/>
                  </a:schemeClr>
                </a:solidFill>
                <a:latin typeface="Times New Roman" pitchFamily="18" charset="0"/>
                <a:cs typeface="Times New Roman" pitchFamily="18" charset="0"/>
              </a:rPr>
              <a:t>đề</a:t>
            </a:r>
            <a:r>
              <a:rPr lang="en-US" sz="4400" dirty="0" smtClean="0">
                <a:solidFill>
                  <a:schemeClr val="tx1">
                    <a:lumMod val="95000"/>
                    <a:lumOff val="5000"/>
                  </a:schemeClr>
                </a:solidFill>
                <a:latin typeface="Times New Roman" pitchFamily="18" charset="0"/>
                <a:cs typeface="Times New Roman" pitchFamily="18" charset="0"/>
              </a:rPr>
              <a:t> </a:t>
            </a:r>
            <a:r>
              <a:rPr lang="en-US" sz="4400" dirty="0" err="1" smtClean="0">
                <a:solidFill>
                  <a:schemeClr val="tx1">
                    <a:lumMod val="95000"/>
                    <a:lumOff val="5000"/>
                  </a:schemeClr>
                </a:solidFill>
                <a:latin typeface="Times New Roman" pitchFamily="18" charset="0"/>
                <a:cs typeface="Times New Roman" pitchFamily="18" charset="0"/>
              </a:rPr>
              <a:t>tài</a:t>
            </a:r>
            <a:r>
              <a:rPr lang="en-US" sz="4400" dirty="0" smtClean="0">
                <a:solidFill>
                  <a:schemeClr val="tx1">
                    <a:lumMod val="95000"/>
                    <a:lumOff val="5000"/>
                  </a:schemeClr>
                </a:solidFill>
                <a:latin typeface="Times New Roman" pitchFamily="18" charset="0"/>
                <a:cs typeface="Times New Roman" pitchFamily="18" charset="0"/>
              </a:rPr>
              <a:t>, </a:t>
            </a:r>
            <a:r>
              <a:rPr lang="vi-VN" sz="4400" dirty="0" smtClean="0">
                <a:solidFill>
                  <a:schemeClr val="tx1">
                    <a:lumMod val="95000"/>
                    <a:lumOff val="5000"/>
                  </a:schemeClr>
                </a:solidFill>
                <a:latin typeface="Times New Roman" pitchFamily="18" charset="0"/>
                <a:cs typeface="Times New Roman" pitchFamily="18" charset="0"/>
              </a:rPr>
              <a:t>mục đích</a:t>
            </a:r>
            <a:endParaRPr lang="en-US" sz="4400" dirty="0" smtClean="0">
              <a:solidFill>
                <a:schemeClr val="tx1">
                  <a:lumMod val="95000"/>
                  <a:lumOff val="5000"/>
                </a:schemeClr>
              </a:solidFill>
              <a:latin typeface="Times New Roman" pitchFamily="18" charset="0"/>
              <a:cs typeface="Times New Roman" pitchFamily="18" charset="0"/>
            </a:endParaRPr>
          </a:p>
          <a:p>
            <a:pPr>
              <a:spcBef>
                <a:spcPts val="3000"/>
              </a:spcBef>
            </a:pPr>
            <a:r>
              <a:rPr lang="en-US" sz="4400" dirty="0" smtClean="0">
                <a:solidFill>
                  <a:schemeClr val="tx1">
                    <a:lumMod val="95000"/>
                    <a:lumOff val="5000"/>
                  </a:schemeClr>
                </a:solidFill>
                <a:latin typeface="Times New Roman" pitchFamily="18" charset="0"/>
                <a:cs typeface="Times New Roman" pitchFamily="18" charset="0"/>
              </a:rPr>
              <a:t>B2. </a:t>
            </a:r>
            <a:r>
              <a:rPr lang="en-US" sz="4400" dirty="0" err="1">
                <a:solidFill>
                  <a:schemeClr val="tx1">
                    <a:lumMod val="95000"/>
                    <a:lumOff val="5000"/>
                  </a:schemeClr>
                </a:solidFill>
                <a:latin typeface="Times New Roman" pitchFamily="18" charset="0"/>
                <a:cs typeface="Times New Roman" pitchFamily="18" charset="0"/>
              </a:rPr>
              <a:t>Tìm</a:t>
            </a:r>
            <a:r>
              <a:rPr lang="en-US" sz="4400" dirty="0">
                <a:solidFill>
                  <a:schemeClr val="tx1">
                    <a:lumMod val="95000"/>
                    <a:lumOff val="5000"/>
                  </a:schemeClr>
                </a:solidFill>
                <a:latin typeface="Times New Roman" pitchFamily="18" charset="0"/>
                <a:cs typeface="Times New Roman" pitchFamily="18" charset="0"/>
              </a:rPr>
              <a:t> ý </a:t>
            </a:r>
            <a:r>
              <a:rPr lang="en-US" sz="4400" dirty="0" err="1" smtClean="0">
                <a:solidFill>
                  <a:schemeClr val="tx1">
                    <a:lumMod val="95000"/>
                    <a:lumOff val="5000"/>
                  </a:schemeClr>
                </a:solidFill>
                <a:latin typeface="Times New Roman" pitchFamily="18" charset="0"/>
                <a:cs typeface="Times New Roman" pitchFamily="18" charset="0"/>
              </a:rPr>
              <a:t>và</a:t>
            </a:r>
            <a:r>
              <a:rPr lang="en-US" sz="4400" dirty="0" smtClean="0">
                <a:solidFill>
                  <a:schemeClr val="tx1">
                    <a:lumMod val="95000"/>
                    <a:lumOff val="5000"/>
                  </a:schemeClr>
                </a:solidFill>
                <a:latin typeface="Times New Roman" pitchFamily="18" charset="0"/>
                <a:cs typeface="Times New Roman" pitchFamily="18" charset="0"/>
              </a:rPr>
              <a:t> </a:t>
            </a:r>
            <a:r>
              <a:rPr lang="en-US" sz="4400" dirty="0" err="1" smtClean="0">
                <a:solidFill>
                  <a:schemeClr val="tx1">
                    <a:lumMod val="95000"/>
                    <a:lumOff val="5000"/>
                  </a:schemeClr>
                </a:solidFill>
                <a:latin typeface="Times New Roman" pitchFamily="18" charset="0"/>
                <a:cs typeface="Times New Roman" pitchFamily="18" charset="0"/>
              </a:rPr>
              <a:t>lập</a:t>
            </a:r>
            <a:r>
              <a:rPr lang="en-US" sz="4400" dirty="0" smtClean="0">
                <a:solidFill>
                  <a:schemeClr val="tx1">
                    <a:lumMod val="95000"/>
                    <a:lumOff val="5000"/>
                  </a:schemeClr>
                </a:solidFill>
                <a:latin typeface="Times New Roman" pitchFamily="18" charset="0"/>
                <a:cs typeface="Times New Roman" pitchFamily="18" charset="0"/>
              </a:rPr>
              <a:t> </a:t>
            </a:r>
            <a:r>
              <a:rPr lang="en-US" sz="4400" dirty="0" err="1" smtClean="0">
                <a:solidFill>
                  <a:schemeClr val="tx1">
                    <a:lumMod val="95000"/>
                    <a:lumOff val="5000"/>
                  </a:schemeClr>
                </a:solidFill>
                <a:latin typeface="Times New Roman" pitchFamily="18" charset="0"/>
                <a:cs typeface="Times New Roman" pitchFamily="18" charset="0"/>
              </a:rPr>
              <a:t>dàn</a:t>
            </a:r>
            <a:r>
              <a:rPr lang="en-US" sz="4400" dirty="0" smtClean="0">
                <a:solidFill>
                  <a:schemeClr val="tx1">
                    <a:lumMod val="95000"/>
                    <a:lumOff val="5000"/>
                  </a:schemeClr>
                </a:solidFill>
                <a:latin typeface="Times New Roman" pitchFamily="18" charset="0"/>
                <a:cs typeface="Times New Roman" pitchFamily="18" charset="0"/>
              </a:rPr>
              <a:t> ý</a:t>
            </a:r>
          </a:p>
          <a:p>
            <a:pPr>
              <a:spcBef>
                <a:spcPts val="3000"/>
              </a:spcBef>
            </a:pPr>
            <a:r>
              <a:rPr lang="en-US" sz="4400" dirty="0" smtClean="0">
                <a:solidFill>
                  <a:schemeClr val="tx1">
                    <a:lumMod val="95000"/>
                    <a:lumOff val="5000"/>
                  </a:schemeClr>
                </a:solidFill>
                <a:latin typeface="Times New Roman" pitchFamily="18" charset="0"/>
                <a:cs typeface="Times New Roman" pitchFamily="18" charset="0"/>
              </a:rPr>
              <a:t>B3. </a:t>
            </a:r>
            <a:r>
              <a:rPr lang="en-US" sz="4400" dirty="0" err="1" smtClean="0">
                <a:solidFill>
                  <a:schemeClr val="tx1">
                    <a:lumMod val="95000"/>
                    <a:lumOff val="5000"/>
                  </a:schemeClr>
                </a:solidFill>
                <a:latin typeface="Times New Roman" pitchFamily="18" charset="0"/>
                <a:cs typeface="Times New Roman" pitchFamily="18" charset="0"/>
              </a:rPr>
              <a:t>Luyện</a:t>
            </a:r>
            <a:r>
              <a:rPr lang="en-US" sz="4400" dirty="0" smtClean="0">
                <a:solidFill>
                  <a:schemeClr val="tx1">
                    <a:lumMod val="95000"/>
                    <a:lumOff val="5000"/>
                  </a:schemeClr>
                </a:solidFill>
                <a:latin typeface="Times New Roman" pitchFamily="18" charset="0"/>
                <a:cs typeface="Times New Roman" pitchFamily="18" charset="0"/>
              </a:rPr>
              <a:t> </a:t>
            </a:r>
            <a:r>
              <a:rPr lang="en-US" sz="4400" dirty="0" err="1" smtClean="0">
                <a:solidFill>
                  <a:schemeClr val="tx1">
                    <a:lumMod val="95000"/>
                    <a:lumOff val="5000"/>
                  </a:schemeClr>
                </a:solidFill>
                <a:latin typeface="Times New Roman" pitchFamily="18" charset="0"/>
                <a:cs typeface="Times New Roman" pitchFamily="18" charset="0"/>
              </a:rPr>
              <a:t>tập</a:t>
            </a:r>
            <a:r>
              <a:rPr lang="en-US" sz="4400" dirty="0" smtClean="0">
                <a:solidFill>
                  <a:schemeClr val="tx1">
                    <a:lumMod val="95000"/>
                    <a:lumOff val="5000"/>
                  </a:schemeClr>
                </a:solidFill>
                <a:latin typeface="Times New Roman" pitchFamily="18" charset="0"/>
                <a:cs typeface="Times New Roman" pitchFamily="18" charset="0"/>
              </a:rPr>
              <a:t> </a:t>
            </a:r>
            <a:r>
              <a:rPr lang="en-US" sz="4400" dirty="0" err="1" smtClean="0">
                <a:solidFill>
                  <a:schemeClr val="tx1">
                    <a:lumMod val="95000"/>
                    <a:lumOff val="5000"/>
                  </a:schemeClr>
                </a:solidFill>
                <a:latin typeface="Times New Roman" pitchFamily="18" charset="0"/>
                <a:cs typeface="Times New Roman" pitchFamily="18" charset="0"/>
              </a:rPr>
              <a:t>và</a:t>
            </a:r>
            <a:r>
              <a:rPr lang="en-US" sz="4400" dirty="0" smtClean="0">
                <a:solidFill>
                  <a:schemeClr val="tx1">
                    <a:lumMod val="95000"/>
                    <a:lumOff val="5000"/>
                  </a:schemeClr>
                </a:solidFill>
                <a:latin typeface="Times New Roman" pitchFamily="18" charset="0"/>
                <a:cs typeface="Times New Roman" pitchFamily="18" charset="0"/>
              </a:rPr>
              <a:t> </a:t>
            </a:r>
            <a:r>
              <a:rPr lang="en-US" sz="4400" dirty="0" err="1" smtClean="0">
                <a:solidFill>
                  <a:schemeClr val="tx1">
                    <a:lumMod val="95000"/>
                    <a:lumOff val="5000"/>
                  </a:schemeClr>
                </a:solidFill>
                <a:latin typeface="Times New Roman" pitchFamily="18" charset="0"/>
                <a:cs typeface="Times New Roman" pitchFamily="18" charset="0"/>
              </a:rPr>
              <a:t>trình</a:t>
            </a:r>
            <a:r>
              <a:rPr lang="en-US" sz="4400" dirty="0" smtClean="0">
                <a:solidFill>
                  <a:schemeClr val="tx1">
                    <a:lumMod val="95000"/>
                    <a:lumOff val="5000"/>
                  </a:schemeClr>
                </a:solidFill>
                <a:latin typeface="Times New Roman" pitchFamily="18" charset="0"/>
                <a:cs typeface="Times New Roman" pitchFamily="18" charset="0"/>
              </a:rPr>
              <a:t> </a:t>
            </a:r>
            <a:r>
              <a:rPr lang="en-US" sz="4400" dirty="0" err="1" smtClean="0">
                <a:solidFill>
                  <a:schemeClr val="tx1">
                    <a:lumMod val="95000"/>
                    <a:lumOff val="5000"/>
                  </a:schemeClr>
                </a:solidFill>
                <a:latin typeface="Times New Roman" pitchFamily="18" charset="0"/>
                <a:cs typeface="Times New Roman" pitchFamily="18" charset="0"/>
              </a:rPr>
              <a:t>bày</a:t>
            </a:r>
            <a:r>
              <a:rPr lang="en-US" sz="4400" dirty="0" smtClean="0">
                <a:solidFill>
                  <a:schemeClr val="tx1">
                    <a:lumMod val="95000"/>
                    <a:lumOff val="5000"/>
                  </a:schemeClr>
                </a:solidFill>
                <a:latin typeface="Times New Roman" pitchFamily="18" charset="0"/>
                <a:cs typeface="Times New Roman" pitchFamily="18" charset="0"/>
              </a:rPr>
              <a:t>.</a:t>
            </a:r>
            <a:r>
              <a:rPr lang="vi-VN" sz="4400" dirty="0" smtClean="0">
                <a:solidFill>
                  <a:schemeClr val="tx1">
                    <a:lumMod val="95000"/>
                    <a:lumOff val="5000"/>
                  </a:schemeClr>
                </a:solidFill>
                <a:latin typeface="Times New Roman" pitchFamily="18" charset="0"/>
                <a:cs typeface="Times New Roman" pitchFamily="18" charset="0"/>
              </a:rPr>
              <a:t> Khi nói phải bám sát mục đích (nội dung) nói và đối tượng nghe để bài nói không đi chệch hướng.</a:t>
            </a:r>
            <a:endParaRPr lang="en-US" sz="4400" dirty="0" smtClean="0">
              <a:solidFill>
                <a:schemeClr val="tx1">
                  <a:lumMod val="95000"/>
                  <a:lumOff val="5000"/>
                </a:schemeClr>
              </a:solidFill>
              <a:latin typeface="Times New Roman" pitchFamily="18" charset="0"/>
              <a:cs typeface="Times New Roman" pitchFamily="18" charset="0"/>
            </a:endParaRPr>
          </a:p>
          <a:p>
            <a:endParaRPr lang="en-US" sz="40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8768897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Câu</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hỏi</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thảo</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luận</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nhóm</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2438401"/>
            <a:ext cx="8229600" cy="3352800"/>
          </a:xfrm>
        </p:spPr>
        <p:txBody>
          <a:bodyPr>
            <a:normAutofit/>
          </a:bodyPr>
          <a:lstStyle/>
          <a:p>
            <a:pPr algn="ctr"/>
            <a:r>
              <a:rPr lang="en-US" sz="4800" b="1" dirty="0" err="1">
                <a:solidFill>
                  <a:schemeClr val="tx1">
                    <a:lumMod val="95000"/>
                    <a:lumOff val="5000"/>
                  </a:schemeClr>
                </a:solidFill>
                <a:latin typeface="Times New Roman" pitchFamily="18" charset="0"/>
                <a:cs typeface="Times New Roman" pitchFamily="18" charset="0"/>
              </a:rPr>
              <a:t>Em</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cần</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làm</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gì</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để</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hình</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thành</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thói</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quen</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đọc</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smtClean="0">
                <a:solidFill>
                  <a:schemeClr val="tx1">
                    <a:lumMod val="95000"/>
                    <a:lumOff val="5000"/>
                  </a:schemeClr>
                </a:solidFill>
                <a:latin typeface="Times New Roman" pitchFamily="18" charset="0"/>
                <a:cs typeface="Times New Roman" pitchFamily="18" charset="0"/>
              </a:rPr>
              <a:t>sách</a:t>
            </a:r>
            <a:r>
              <a:rPr lang="en-US" sz="4800" b="1" dirty="0" smtClean="0">
                <a:solidFill>
                  <a:schemeClr val="tx1">
                    <a:lumMod val="95000"/>
                    <a:lumOff val="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41838220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các tài liệu tham khảo\ảnh động\background-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0"/>
            <a:ext cx="8534400" cy="792162"/>
          </a:xfrm>
        </p:spPr>
        <p:txBody>
          <a:bodyPr>
            <a:noAutofit/>
          </a:bodyPr>
          <a:lstStyle/>
          <a:p>
            <a: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B3. </a:t>
            </a:r>
            <a:r>
              <a:rPr lang="en-US" sz="5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Luyện</a:t>
            </a:r>
            <a: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tập</a:t>
            </a:r>
            <a: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và</a:t>
            </a:r>
            <a: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trình</a:t>
            </a:r>
            <a: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bày</a:t>
            </a:r>
            <a: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en-US" sz="5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304800" y="762000"/>
            <a:ext cx="8686800" cy="6172200"/>
          </a:xfrm>
        </p:spPr>
        <p:txBody>
          <a:bodyPr>
            <a:normAutofit/>
          </a:bodyPr>
          <a:lstStyle/>
          <a:p>
            <a:r>
              <a:rPr lang="en-US" sz="3400" dirty="0" err="1" smtClean="0">
                <a:latin typeface="Times New Roman" pitchFamily="18" charset="0"/>
                <a:cs typeface="Times New Roman" pitchFamily="18" charset="0"/>
              </a:rPr>
              <a:t>Giới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thiệu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rõ</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vấn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đề</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cần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trình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bày</a:t>
            </a:r>
            <a:endParaRPr lang="en-US" sz="3400" dirty="0" smtClean="0">
              <a:latin typeface="Times New Roman" pitchFamily="18" charset="0"/>
              <a:cs typeface="Times New Roman" pitchFamily="18" charset="0"/>
            </a:endParaRPr>
          </a:p>
          <a:p>
            <a:r>
              <a:rPr lang="en-US" sz="3400" dirty="0" smtClean="0">
                <a:latin typeface="Times New Roman" pitchFamily="18" charset="0"/>
                <a:cs typeface="Times New Roman" pitchFamily="18" charset="0"/>
              </a:rPr>
              <a:t>Thu </a:t>
            </a:r>
            <a:r>
              <a:rPr lang="en-US" sz="3400" dirty="0" err="1" smtClean="0">
                <a:latin typeface="Times New Roman" pitchFamily="18" charset="0"/>
                <a:cs typeface="Times New Roman" pitchFamily="18" charset="0"/>
              </a:rPr>
              <a:t>thập</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tư</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liệu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liên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quan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đến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vấn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đề</a:t>
            </a:r>
            <a:endParaRPr lang="en-US" sz="3400" dirty="0" smtClean="0">
              <a:latin typeface="Times New Roman" pitchFamily="18" charset="0"/>
              <a:cs typeface="Times New Roman" pitchFamily="18" charset="0"/>
            </a:endParaRPr>
          </a:p>
          <a:p>
            <a:r>
              <a:rPr lang="en-US" sz="3400" dirty="0" err="1" smtClean="0">
                <a:latin typeface="Times New Roman" pitchFamily="18" charset="0"/>
                <a:cs typeface="Times New Roman" pitchFamily="18" charset="0"/>
              </a:rPr>
              <a:t>Trình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bày</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rõ</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ràng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mạch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lạc</a:t>
            </a:r>
            <a:endParaRPr lang="en-US" sz="3400" dirty="0" smtClean="0">
              <a:latin typeface="Times New Roman" pitchFamily="18" charset="0"/>
              <a:cs typeface="Times New Roman" pitchFamily="18" charset="0"/>
            </a:endParaRPr>
          </a:p>
          <a:p>
            <a:r>
              <a:rPr lang="en-US" sz="3400" dirty="0" err="1" smtClean="0">
                <a:latin typeface="Times New Roman" pitchFamily="18" charset="0"/>
                <a:cs typeface="Times New Roman" pitchFamily="18" charset="0"/>
              </a:rPr>
              <a:t>Lựa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chọn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từ</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ngữ</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câu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văn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dễ</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hiểu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ngắn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gọn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và</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phù</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hợp</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với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văn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nói</a:t>
            </a:r>
            <a:endParaRPr lang="en-US" sz="3400" dirty="0" smtClean="0">
              <a:latin typeface="Times New Roman" pitchFamily="18" charset="0"/>
              <a:cs typeface="Times New Roman" pitchFamily="18" charset="0"/>
            </a:endParaRPr>
          </a:p>
          <a:p>
            <a:r>
              <a:rPr lang="en-US" sz="3400" dirty="0" err="1" smtClean="0">
                <a:latin typeface="Times New Roman" pitchFamily="18" charset="0"/>
                <a:cs typeface="Times New Roman" pitchFamily="18" charset="0"/>
              </a:rPr>
              <a:t>Cách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xưng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hô</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và</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ngữ</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điệu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phù</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hợp</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linh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hoạt</a:t>
            </a:r>
            <a:endParaRPr lang="en-US" sz="3400" dirty="0" smtClean="0">
              <a:latin typeface="Times New Roman" pitchFamily="18" charset="0"/>
              <a:cs typeface="Times New Roman" pitchFamily="18" charset="0"/>
            </a:endParaRPr>
          </a:p>
          <a:p>
            <a:r>
              <a:rPr lang="en-US" sz="3400" dirty="0" err="1" smtClean="0">
                <a:latin typeface="Times New Roman" pitchFamily="18" charset="0"/>
                <a:cs typeface="Times New Roman" pitchFamily="18" charset="0"/>
              </a:rPr>
              <a:t>Sử</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dụng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phương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tiện</a:t>
            </a:r>
            <a:r>
              <a:rPr lang="en-US" sz="3400" dirty="0" smtClean="0">
                <a:latin typeface="Times New Roman" pitchFamily="18" charset="0"/>
                <a:cs typeface="Times New Roman" pitchFamily="18" charset="0"/>
              </a:rPr>
              <a:t> phi </a:t>
            </a:r>
            <a:r>
              <a:rPr lang="en-US" sz="3400" dirty="0" err="1" smtClean="0">
                <a:latin typeface="Times New Roman" pitchFamily="18" charset="0"/>
                <a:cs typeface="Times New Roman" pitchFamily="18" charset="0"/>
              </a:rPr>
              <a:t>ngôn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ngữ</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nét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mặt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cử</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chỉ</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điệu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bộ</a:t>
            </a:r>
            <a:r>
              <a:rPr lang="en-US" sz="3400" dirty="0" smtClean="0">
                <a:latin typeface="Times New Roman" pitchFamily="18" charset="0"/>
                <a:cs typeface="Times New Roman" pitchFamily="18" charset="0"/>
              </a:rPr>
              <a:t>.</a:t>
            </a:r>
          </a:p>
          <a:p>
            <a:r>
              <a:rPr lang="en-US" sz="3400" dirty="0" err="1" smtClean="0">
                <a:latin typeface="Times New Roman" pitchFamily="18" charset="0"/>
                <a:cs typeface="Times New Roman" pitchFamily="18" charset="0"/>
              </a:rPr>
              <a:t>Tương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tác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với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người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nghe</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bằng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cách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nhìn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vào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bạn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và</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nêu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câu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hỏi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hoặc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mời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bạn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nêu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câu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hỏi</a:t>
            </a:r>
            <a:r>
              <a:rPr lang="en-US" sz="3400" dirty="0" smtClean="0">
                <a:latin typeface="Times New Roman" pitchFamily="18" charset="0"/>
                <a:cs typeface="Times New Roman" pitchFamily="18" charset="0"/>
              </a:rPr>
              <a:t>.</a:t>
            </a:r>
          </a:p>
          <a:p>
            <a:endParaRPr lang="en-US" sz="3400" dirty="0">
              <a:latin typeface="Times New Roman" pitchFamily="18" charset="0"/>
              <a:cs typeface="Times New Roman" pitchFamily="18" charset="0"/>
            </a:endParaRPr>
          </a:p>
        </p:txBody>
      </p:sp>
      <p:pic>
        <p:nvPicPr>
          <p:cNvPr id="1026" name="Picture 2" descr="D:\các tài liệu tham khảo\Anh Dong\Anh Dong (2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5626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500"/>
                                        <p:tgtEl>
                                          <p:spTgt spid="3">
                                            <p:txEl>
                                              <p:pRg st="5" end="5"/>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09769" cy="1143000"/>
          </a:xfrm>
        </p:spPr>
        <p:txBody>
          <a:bodyPr>
            <a:noAutofit/>
          </a:bodyPr>
          <a:lstStyle/>
          <a:p>
            <a:r>
              <a:rPr lang="en-US" sz="4600" dirty="0" err="1"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Các</a:t>
            </a:r>
            <a:r>
              <a:rPr lang="en-US" sz="46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600" dirty="0" err="1"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bước</a:t>
            </a:r>
            <a:r>
              <a:rPr lang="en-US" sz="46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600" dirty="0" err="1"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tiến</a:t>
            </a:r>
            <a:r>
              <a:rPr lang="en-US" sz="46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600" dirty="0" err="1"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hành</a:t>
            </a:r>
            <a:r>
              <a:rPr lang="en-US" sz="46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600" dirty="0" err="1"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trình</a:t>
            </a:r>
            <a:r>
              <a:rPr lang="en-US" sz="46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600" dirty="0" err="1"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bày</a:t>
            </a:r>
            <a:r>
              <a:rPr lang="en-US" sz="46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600" dirty="0" err="1"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bài</a:t>
            </a:r>
            <a:r>
              <a:rPr lang="en-US" sz="46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600" dirty="0" err="1"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nói</a:t>
            </a:r>
            <a:endParaRPr lang="en-US" sz="4600" dirty="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17006" y="1577592"/>
            <a:ext cx="8229600" cy="5260312"/>
          </a:xfrm>
        </p:spPr>
        <p:txBody>
          <a:bodyPr>
            <a:normAutofit/>
          </a:bodyPr>
          <a:lstStyle/>
          <a:p>
            <a:pPr>
              <a:lnSpc>
                <a:spcPct val="150000"/>
              </a:lnSpc>
            </a:pPr>
            <a:r>
              <a:rPr lang="en-US" sz="4000" dirty="0" smtClean="0">
                <a:latin typeface="Times New Roman" pitchFamily="18" charset="0"/>
                <a:cs typeface="Times New Roman" pitchFamily="18" charset="0"/>
              </a:rPr>
              <a:t>B1. </a:t>
            </a:r>
            <a:r>
              <a:rPr lang="vi-VN" sz="4000" dirty="0" smtClean="0">
                <a:latin typeface="Times New Roman" pitchFamily="18" charset="0"/>
                <a:cs typeface="Times New Roman" pitchFamily="18" charset="0"/>
              </a:rPr>
              <a:t>Xác định </a:t>
            </a:r>
            <a:r>
              <a:rPr lang="en-US" sz="4000" dirty="0" err="1" smtClean="0">
                <a:latin typeface="Times New Roman" pitchFamily="18" charset="0"/>
                <a:cs typeface="Times New Roman" pitchFamily="18" charset="0"/>
              </a:rPr>
              <a:t>đề</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tài</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mục đích</a:t>
            </a:r>
            <a:endParaRPr lang="en-US" sz="4000" dirty="0" smtClean="0">
              <a:latin typeface="Times New Roman" pitchFamily="18" charset="0"/>
              <a:cs typeface="Times New Roman" pitchFamily="18" charset="0"/>
            </a:endParaRPr>
          </a:p>
          <a:p>
            <a:pPr>
              <a:lnSpc>
                <a:spcPct val="150000"/>
              </a:lnSpc>
            </a:pPr>
            <a:r>
              <a:rPr lang="en-US" sz="4000" dirty="0" smtClean="0">
                <a:latin typeface="Times New Roman" pitchFamily="18" charset="0"/>
                <a:cs typeface="Times New Roman" pitchFamily="18" charset="0"/>
              </a:rPr>
              <a:t>B2. </a:t>
            </a:r>
            <a:r>
              <a:rPr lang="en-US" sz="4000" dirty="0" err="1" smtClean="0">
                <a:latin typeface="Times New Roman" pitchFamily="18" charset="0"/>
                <a:cs typeface="Times New Roman" pitchFamily="18" charset="0"/>
              </a:rPr>
              <a:t>Tìm</a:t>
            </a:r>
            <a:r>
              <a:rPr lang="en-US" sz="4000" dirty="0" smtClean="0">
                <a:latin typeface="Times New Roman" pitchFamily="18" charset="0"/>
                <a:cs typeface="Times New Roman" pitchFamily="18" charset="0"/>
              </a:rPr>
              <a:t> ý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lập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dàn</a:t>
            </a:r>
            <a:r>
              <a:rPr lang="en-US" sz="4000" dirty="0" smtClean="0">
                <a:latin typeface="Times New Roman" pitchFamily="18" charset="0"/>
                <a:cs typeface="Times New Roman" pitchFamily="18" charset="0"/>
              </a:rPr>
              <a:t> ý</a:t>
            </a:r>
          </a:p>
          <a:p>
            <a:pPr>
              <a:lnSpc>
                <a:spcPct val="150000"/>
              </a:lnSpc>
            </a:pPr>
            <a:r>
              <a:rPr lang="en-US" sz="4000" dirty="0" smtClean="0">
                <a:latin typeface="Times New Roman" pitchFamily="18" charset="0"/>
                <a:cs typeface="Times New Roman" pitchFamily="18" charset="0"/>
              </a:rPr>
              <a:t>B3. </a:t>
            </a:r>
            <a:r>
              <a:rPr lang="en-US" sz="4000" dirty="0" err="1" smtClean="0">
                <a:latin typeface="Times New Roman" pitchFamily="18" charset="0"/>
                <a:cs typeface="Times New Roman" pitchFamily="18" charset="0"/>
              </a:rPr>
              <a:t>Luyện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tập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trình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bày</a:t>
            </a:r>
            <a:endParaRPr lang="en-US" sz="4000" dirty="0" smtClean="0">
              <a:latin typeface="Times New Roman" pitchFamily="18" charset="0"/>
              <a:cs typeface="Times New Roman" pitchFamily="18" charset="0"/>
            </a:endParaRPr>
          </a:p>
          <a:p>
            <a:pPr>
              <a:lnSpc>
                <a:spcPct val="150000"/>
              </a:lnSpc>
            </a:pPr>
            <a:r>
              <a:rPr lang="en-US" sz="4000" dirty="0" smtClean="0">
                <a:latin typeface="Times New Roman" pitchFamily="18" charset="0"/>
                <a:cs typeface="Times New Roman" pitchFamily="18" charset="0"/>
              </a:rPr>
              <a:t>B4. </a:t>
            </a:r>
            <a:r>
              <a:rPr lang="en-US" sz="4000" dirty="0" err="1" smtClean="0">
                <a:latin typeface="Times New Roman" pitchFamily="18" charset="0"/>
                <a:cs typeface="Times New Roman" pitchFamily="18" charset="0"/>
              </a:rPr>
              <a:t>Trao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đổi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đánh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giá</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7165726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1017</Words>
  <Application>Microsoft Office PowerPoint</Application>
  <PresentationFormat>On-screen Show (4:3)</PresentationFormat>
  <Paragraphs>104</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Default Design</vt:lpstr>
      <vt:lpstr>Nói và nghe</vt:lpstr>
      <vt:lpstr>THẢO LUẬN NHÓM  VỀ MỘT VẤN ĐỀ  CẦN CÓ GIẢI PHÁP  THỐNG NHẤT  </vt:lpstr>
      <vt:lpstr>PowerPoint Presentation</vt:lpstr>
      <vt:lpstr>PowerPoint Presentation</vt:lpstr>
      <vt:lpstr>   Trước khi nói các em cần chuẩn bị những gì và trình bày như thế nào?</vt:lpstr>
      <vt:lpstr>PowerPoint Presentation</vt:lpstr>
      <vt:lpstr>Câu hỏi thảo luận nhóm</vt:lpstr>
      <vt:lpstr> B3. Luyện tập và trình bày </vt:lpstr>
      <vt:lpstr>Các bước tiến hành trình bày bài nói</vt:lpstr>
      <vt:lpstr>PowerPoint Presentation</vt:lpstr>
      <vt:lpstr>PowerPoint Presentation</vt:lpstr>
      <vt:lpstr>PowerPoint Presentation</vt:lpstr>
      <vt:lpstr>PowerPoint Presentation</vt:lpstr>
      <vt:lpstr>PowerPoint Presentation</vt:lpstr>
      <vt:lpstr>PowerPoint Presentation</vt:lpstr>
      <vt:lpstr> Sự kiện, chi tiết đặc sắc, đáng nhớ. </vt:lpstr>
      <vt:lpstr> Sự kiện, chi tiết đặc sắc, đáng nhớ. </vt:lpstr>
      <vt:lpstr> Sự kiện, chi tiết đặc sắc, đáng nhớ. </vt:lpstr>
      <vt:lpstr>HS thảo luận theo cặp đôi</vt:lpstr>
      <vt:lpstr>Làm việc nhóm</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THẢO LUẬN NHÓM NHỎ  VỀ MỘT VẤN ĐỀ  CẦN CÓ GIẢI PHÁP  THỐNG NHẤT</dc:title>
  <dc:creator>TranTien</dc:creator>
  <cp:lastModifiedBy>cuong van</cp:lastModifiedBy>
  <cp:revision>51</cp:revision>
  <dcterms:created xsi:type="dcterms:W3CDTF">2021-06-10T08:28:53Z</dcterms:created>
  <dcterms:modified xsi:type="dcterms:W3CDTF">2021-08-27T08:01:29Z</dcterms:modified>
</cp:coreProperties>
</file>