
<file path=[Content_Types].xml><?xml version="1.0" encoding="utf-8"?>
<Types xmlns="http://schemas.openxmlformats.org/package/2006/content-types">
  <Default Extension="svg" ContentType="image/svg+xml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0" r:id="rId2"/>
    <p:sldId id="257" r:id="rId3"/>
    <p:sldId id="258" r:id="rId4"/>
    <p:sldId id="273" r:id="rId5"/>
    <p:sldId id="256" r:id="rId6"/>
    <p:sldId id="260" r:id="rId7"/>
    <p:sldId id="261" r:id="rId8"/>
    <p:sldId id="30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302" r:id="rId29"/>
  </p:sldIdLst>
  <p:sldSz cx="18288000" cy="10287000"/>
  <p:notesSz cx="6858000" cy="9144000"/>
  <p:embeddedFontLst>
    <p:embeddedFont>
      <p:font typeface=".VnArial" panose="020B7200000000000000" pitchFamily="34" charset="0"/>
      <p:regular r:id="rId30"/>
      <p:bold r:id="rId31"/>
      <p:italic r:id="rId32"/>
      <p:boldItalic r:id="rId33"/>
    </p:embeddedFont>
    <p:embeddedFont>
      <p:font typeface="Times Neue Roman Bold" panose="020B0604020202020204" charset="0"/>
      <p:regular r:id="rId34"/>
    </p:embeddedFont>
    <p:embeddedFont>
      <p:font typeface="Times Neue Roman" panose="020B0604020202020204" charset="0"/>
      <p:regular r:id="rId35"/>
    </p:embeddedFont>
    <p:embeddedFont>
      <p:font typeface="Noto Serif Display Black" panose="020B0604020202020204"/>
      <p:regular r:id="rId36"/>
    </p:embeddedFont>
    <p:embeddedFont>
      <p:font typeface="Borsok" panose="02000503000000020002" charset="0"/>
      <p:regular r:id="rId37"/>
    </p:embeddedFont>
    <p:embeddedFont>
      <p:font typeface="Open Sans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622" autoAdjust="0"/>
  </p:normalViewPr>
  <p:slideViewPr>
    <p:cSldViewPr>
      <p:cViewPr varScale="1">
        <p:scale>
          <a:sx n="46" d="100"/>
          <a:sy n="46" d="100"/>
        </p:scale>
        <p:origin x="70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.sv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5.sv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5.svg"/><Relationship Id="rId4" Type="http://schemas.openxmlformats.org/officeDocument/2006/relationships/image" Target="../media/image9.sv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3">
            <a:extLst>
              <a:ext uri="{FF2B5EF4-FFF2-40B4-BE49-F238E27FC236}">
                <a16:creationId xmlns:a16="http://schemas.microsoft.com/office/drawing/2014/main" id="{EFBEBB11-9BFC-4474-8C7D-45571B8E63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86100" y="1714500"/>
            <a:ext cx="12573000" cy="49149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en-US" sz="42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2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2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2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243" name="WordArt 4">
            <a:extLst>
              <a:ext uri="{FF2B5EF4-FFF2-40B4-BE49-F238E27FC236}">
                <a16:creationId xmlns:a16="http://schemas.microsoft.com/office/drawing/2014/main" id="{C73D717C-679E-497E-9165-E99C7DC29F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5676900"/>
            <a:ext cx="113538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55"/>
              </a:avLst>
            </a:prstTxWarp>
          </a:bodyPr>
          <a:lstStyle/>
          <a:p>
            <a:pPr algn="ctr"/>
            <a:r>
              <a:rPr lang="en-US" sz="54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NGỮ VĂN 7</a:t>
            </a:r>
          </a:p>
          <a:p>
            <a:pPr algn="ctr"/>
            <a:r>
              <a:rPr lang="en-US" sz="54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PHẠM THỊ MINH NGUYỆT</a:t>
            </a:r>
          </a:p>
        </p:txBody>
      </p:sp>
      <p:pic>
        <p:nvPicPr>
          <p:cNvPr id="30728" name="Picture 8" descr="POINSET2">
            <a:extLst>
              <a:ext uri="{FF2B5EF4-FFF2-40B4-BE49-F238E27FC236}">
                <a16:creationId xmlns:a16="http://schemas.microsoft.com/office/drawing/2014/main" id="{C28B6CB6-5D97-4E20-9D5C-18BAF739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51" y="266700"/>
            <a:ext cx="278734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POINSET2">
            <a:extLst>
              <a:ext uri="{FF2B5EF4-FFF2-40B4-BE49-F238E27FC236}">
                <a16:creationId xmlns:a16="http://schemas.microsoft.com/office/drawing/2014/main" id="{7C593423-E134-4C24-84DF-14C9183B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392400" y="7491525"/>
            <a:ext cx="2544528" cy="251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POINSET2">
            <a:extLst>
              <a:ext uri="{FF2B5EF4-FFF2-40B4-BE49-F238E27FC236}">
                <a16:creationId xmlns:a16="http://schemas.microsoft.com/office/drawing/2014/main" id="{06661085-630A-4429-A4F4-83812B849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8923" y="7243120"/>
            <a:ext cx="2774154" cy="278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POINSET2">
            <a:extLst>
              <a:ext uri="{FF2B5EF4-FFF2-40B4-BE49-F238E27FC236}">
                <a16:creationId xmlns:a16="http://schemas.microsoft.com/office/drawing/2014/main" id="{752A8595-4E57-41DC-802A-7A1775711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38274" y="130326"/>
            <a:ext cx="2514600" cy="27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WordArt 14">
            <a:extLst>
              <a:ext uri="{FF2B5EF4-FFF2-40B4-BE49-F238E27FC236}">
                <a16:creationId xmlns:a16="http://schemas.microsoft.com/office/drawing/2014/main" id="{E2E7C869-76E9-49F9-8442-5FD0517F3C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57900" y="5486400"/>
            <a:ext cx="5600700" cy="1285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249" name="Text Box 18">
            <a:extLst>
              <a:ext uri="{FF2B5EF4-FFF2-40B4-BE49-F238E27FC236}">
                <a16:creationId xmlns:a16="http://schemas.microsoft.com/office/drawing/2014/main" id="{5301F0F3-3187-49FA-AF4F-6E73CD202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714500"/>
            <a:ext cx="14859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100">
                <a:solidFill>
                  <a:srgbClr val="FF0066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</a:t>
            </a:r>
            <a:endParaRPr lang="en-US" altLang="en-US" sz="8100">
              <a:solidFill>
                <a:srgbClr val="FF0066"/>
              </a:solidFill>
              <a:latin typeface=".VnArial" panose="020B7200000000000000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645" y="254637"/>
            <a:ext cx="3798317" cy="804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4700" dirty="0">
                <a:solidFill>
                  <a:srgbClr val="000000"/>
                </a:solidFill>
                <a:latin typeface="Times Neue Roman Bold"/>
              </a:rPr>
              <a:t> p. </a:t>
            </a:r>
            <a:r>
              <a:rPr lang="en-US" sz="4700" dirty="0" err="1">
                <a:solidFill>
                  <a:srgbClr val="000000"/>
                </a:solidFill>
                <a:latin typeface="Times Neue Roman Bold"/>
              </a:rPr>
              <a:t>triển</a:t>
            </a:r>
            <a:endParaRPr lang="en-US" sz="4700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3" name="AutoShape 3"/>
          <p:cNvSpPr/>
          <p:nvPr/>
        </p:nvSpPr>
        <p:spPr>
          <a:xfrm rot="5400000">
            <a:off x="-1415874" y="5161280"/>
            <a:ext cx="1032255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 flipV="1">
            <a:off x="4434539" y="5173166"/>
            <a:ext cx="1029878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1360" y="1370684"/>
            <a:ext cx="1802664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4720454" y="-905510"/>
            <a:ext cx="4613672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Times Neue Roman Bold"/>
              </a:rPr>
              <a:t>  Từ ngữ miêu tả</a:t>
            </a:r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01756" y="-827090"/>
            <a:ext cx="6580997" cy="2934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Phân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tích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ý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nghĩa</a:t>
            </a:r>
            <a:endParaRPr lang="en-US" sz="56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8" name="AutoShape 8"/>
          <p:cNvSpPr/>
          <p:nvPr/>
        </p:nvSpPr>
        <p:spPr>
          <a:xfrm>
            <a:off x="244522" y="5119687"/>
            <a:ext cx="18043478" cy="23771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28700" y="1265909"/>
            <a:ext cx="1501378" cy="293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  Hạt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993" y="237806"/>
            <a:ext cx="3548509" cy="804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4700" dirty="0">
                <a:solidFill>
                  <a:srgbClr val="000000"/>
                </a:solidFill>
                <a:latin typeface="Times Neue Roman Bold"/>
              </a:rPr>
              <a:t> p. </a:t>
            </a:r>
            <a:r>
              <a:rPr lang="en-US" sz="4700" dirty="0" err="1">
                <a:solidFill>
                  <a:srgbClr val="000000"/>
                </a:solidFill>
                <a:latin typeface="Times Neue Roman Bold"/>
              </a:rPr>
              <a:t>triển</a:t>
            </a:r>
            <a:endParaRPr lang="en-US" sz="4700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3" name="AutoShape 3"/>
          <p:cNvSpPr/>
          <p:nvPr/>
        </p:nvSpPr>
        <p:spPr>
          <a:xfrm rot="5400000" flipV="1">
            <a:off x="-1436485" y="5140669"/>
            <a:ext cx="10322559" cy="4122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4448687" y="5152575"/>
            <a:ext cx="10346372" cy="4122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1360" y="1370684"/>
            <a:ext cx="1802664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4222981" y="-700090"/>
            <a:ext cx="4613672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Từ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ngữ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miêu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tả</a:t>
            </a:r>
            <a:endParaRPr lang="en-US" sz="51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88045" y="-874318"/>
            <a:ext cx="6639553" cy="2934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Phân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tích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ý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nghĩa</a:t>
            </a:r>
            <a:endParaRPr lang="en-US" sz="56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8" name="AutoShape 8"/>
          <p:cNvSpPr/>
          <p:nvPr/>
        </p:nvSpPr>
        <p:spPr>
          <a:xfrm flipV="1">
            <a:off x="244522" y="5081588"/>
            <a:ext cx="18043478" cy="3810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28700" y="1265909"/>
            <a:ext cx="1501378" cy="293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  Hạt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28813" y="1313534"/>
            <a:ext cx="3458468" cy="293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lặng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thinh</a:t>
            </a:r>
            <a:endParaRPr lang="en-US" sz="56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02996" y="568642"/>
            <a:ext cx="8585004" cy="505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 -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nhân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hóa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hạt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như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cũng</a:t>
            </a:r>
            <a:endParaRPr lang="en-US" sz="4800" dirty="0">
              <a:solidFill>
                <a:srgbClr val="000000"/>
              </a:solidFill>
              <a:latin typeface="Times Neue Roman Bold"/>
            </a:endParaRPr>
          </a:p>
          <a:p>
            <a:pPr algn="just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hồn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.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sống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tiềm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tàng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chưa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“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đánh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thức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”,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phát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triển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thành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1840" y="4607877"/>
            <a:ext cx="1975098" cy="293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Mầm</a:t>
            </a:r>
            <a:endParaRPr lang="en-US" sz="56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53556" y="5024438"/>
            <a:ext cx="5649440" cy="532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0"/>
              </a:lnSpc>
              <a:spcBef>
                <a:spcPct val="0"/>
              </a:spcBef>
            </a:pPr>
            <a:r>
              <a:rPr lang="en-US" sz="4600" dirty="0">
                <a:solidFill>
                  <a:srgbClr val="000000"/>
                </a:solidFill>
                <a:latin typeface="Times Neue Roman Bold"/>
              </a:rPr>
              <a:t>- </a:t>
            </a:r>
            <a:r>
              <a:rPr lang="en-US" sz="4600" dirty="0" err="1">
                <a:solidFill>
                  <a:srgbClr val="000000"/>
                </a:solidFill>
                <a:latin typeface="Times Neue Roman Bold"/>
              </a:rPr>
              <a:t>nhú</a:t>
            </a:r>
            <a:r>
              <a:rPr lang="en-US" sz="4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00" dirty="0" err="1">
                <a:solidFill>
                  <a:srgbClr val="000000"/>
                </a:solidFill>
                <a:latin typeface="Times Neue Roman Bold"/>
              </a:rPr>
              <a:t>lên</a:t>
            </a:r>
            <a:r>
              <a:rPr lang="en-US" sz="4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00" dirty="0" err="1">
                <a:solidFill>
                  <a:srgbClr val="000000"/>
                </a:solidFill>
                <a:latin typeface="Times Neue Roman Bold"/>
              </a:rPr>
              <a:t>giọt</a:t>
            </a:r>
            <a:r>
              <a:rPr lang="en-US" sz="4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00" dirty="0" err="1">
                <a:solidFill>
                  <a:srgbClr val="000000"/>
                </a:solidFill>
                <a:latin typeface="Times Neue Roman Bold"/>
              </a:rPr>
              <a:t>sữa</a:t>
            </a:r>
            <a:r>
              <a:rPr lang="en-US" sz="4600" dirty="0">
                <a:solidFill>
                  <a:srgbClr val="000000"/>
                </a:solidFill>
                <a:latin typeface="Times Neue Roman Bold"/>
              </a:rPr>
              <a:t> </a:t>
            </a:r>
          </a:p>
          <a:p>
            <a:pPr algn="just">
              <a:lnSpc>
                <a:spcPts val="6440"/>
              </a:lnSpc>
              <a:spcBef>
                <a:spcPct val="0"/>
              </a:spcBef>
            </a:pPr>
            <a:r>
              <a:rPr lang="en-US" sz="4600" dirty="0">
                <a:solidFill>
                  <a:srgbClr val="000000"/>
                </a:solidFill>
                <a:latin typeface="Times Neue Roman Bold"/>
              </a:rPr>
              <a:t> - </a:t>
            </a:r>
            <a:r>
              <a:rPr lang="en-US" sz="4600" dirty="0" err="1">
                <a:solidFill>
                  <a:srgbClr val="000000"/>
                </a:solidFill>
                <a:latin typeface="Times Neue Roman Bold"/>
              </a:rPr>
              <a:t>thì</a:t>
            </a:r>
            <a:r>
              <a:rPr lang="en-US" sz="4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00" dirty="0" err="1">
                <a:solidFill>
                  <a:srgbClr val="000000"/>
                </a:solidFill>
                <a:latin typeface="Times Neue Roman Bold"/>
              </a:rPr>
              <a:t>thầm</a:t>
            </a:r>
            <a:r>
              <a:rPr lang="en-US" sz="4600" dirty="0">
                <a:solidFill>
                  <a:srgbClr val="000000"/>
                </a:solidFill>
                <a:latin typeface="Times Neue Roman Bold"/>
              </a:rPr>
              <a:t>  </a:t>
            </a:r>
          </a:p>
          <a:p>
            <a:pPr algn="just"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000000"/>
                </a:solidFill>
                <a:latin typeface="Times Neue Roman Bold"/>
              </a:rPr>
              <a:t>-</a:t>
            </a:r>
            <a:r>
              <a:rPr lang="en-US" sz="5500" dirty="0" err="1">
                <a:solidFill>
                  <a:srgbClr val="000000"/>
                </a:solidFill>
                <a:latin typeface="Times Neue Roman Bold"/>
              </a:rPr>
              <a:t>kiêng</a:t>
            </a:r>
            <a:r>
              <a:rPr lang="en-US" sz="55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Times Neue Roman Bold"/>
              </a:rPr>
              <a:t>gió</a:t>
            </a:r>
            <a:r>
              <a:rPr lang="en-US" sz="55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500" dirty="0" err="1">
                <a:solidFill>
                  <a:srgbClr val="000000"/>
                </a:solidFill>
                <a:latin typeface="Times Neue Roman Bold"/>
              </a:rPr>
              <a:t>kiêng</a:t>
            </a:r>
            <a:r>
              <a:rPr lang="en-US" sz="55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Times Neue Roman Bold"/>
              </a:rPr>
              <a:t>mưa</a:t>
            </a:r>
            <a:r>
              <a:rPr lang="en-US" sz="5500" dirty="0">
                <a:solidFill>
                  <a:srgbClr val="000000"/>
                </a:solidFill>
                <a:latin typeface="Times Neue Roman Bold"/>
              </a:rPr>
              <a:t>,  </a:t>
            </a:r>
            <a:r>
              <a:rPr lang="en-US" sz="5500" dirty="0" err="1">
                <a:solidFill>
                  <a:srgbClr val="000000"/>
                </a:solidFill>
                <a:latin typeface="Times Neue Roman Bold"/>
              </a:rPr>
              <a:t>lớn</a:t>
            </a:r>
            <a:r>
              <a:rPr lang="en-US" sz="55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Times Neue Roman Bold"/>
              </a:rPr>
              <a:t>lên</a:t>
            </a:r>
            <a:r>
              <a:rPr lang="en-US" sz="55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Times Neue Roman Bold"/>
              </a:rPr>
              <a:t>đón</a:t>
            </a:r>
            <a:r>
              <a:rPr lang="en-US" sz="55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Times Neue Roman Bold"/>
              </a:rPr>
              <a:t>tia</a:t>
            </a:r>
            <a:r>
              <a:rPr lang="en-US" sz="55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Times Neue Roman Bold"/>
              </a:rPr>
              <a:t>nắng</a:t>
            </a:r>
            <a:r>
              <a:rPr lang="en-US" sz="55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Times Neue Roman Bold"/>
              </a:rPr>
              <a:t>hồng</a:t>
            </a:r>
            <a:endParaRPr lang="en-US" sz="5500" dirty="0">
              <a:solidFill>
                <a:srgbClr val="000000"/>
              </a:solidFill>
              <a:latin typeface="Times Neue Roman Bold"/>
            </a:endParaRPr>
          </a:p>
          <a:p>
            <a:pPr algn="just">
              <a:lnSpc>
                <a:spcPts val="6440"/>
              </a:lnSpc>
              <a:spcBef>
                <a:spcPct val="0"/>
              </a:spcBef>
            </a:pPr>
            <a:r>
              <a:rPr lang="en-US" sz="4600" dirty="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02996" y="5081588"/>
            <a:ext cx="8489754" cy="607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-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mầm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ví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với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giọt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sữa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trắng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trẻo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nhỏ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bé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, 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dễ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thương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-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mầm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cũng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giống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như</a:t>
            </a:r>
            <a:endParaRPr lang="en-US" sz="43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em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bé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cần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vỗ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về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nghe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lời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ru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nằm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nôi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vỏ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cần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kiêng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khem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gió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mưa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biết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“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mở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 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mắt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”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đón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tia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nắng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ue Roman Bold"/>
              </a:rPr>
              <a:t>hồng</a:t>
            </a: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 dirty="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14" y="32385"/>
            <a:ext cx="3548509" cy="804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4700" dirty="0">
                <a:solidFill>
                  <a:srgbClr val="000000"/>
                </a:solidFill>
                <a:latin typeface="Times Neue Roman Bold"/>
              </a:rPr>
              <a:t> p. </a:t>
            </a:r>
            <a:r>
              <a:rPr lang="en-US" sz="4700" dirty="0" err="1">
                <a:solidFill>
                  <a:srgbClr val="000000"/>
                </a:solidFill>
                <a:latin typeface="Times Neue Roman Bold"/>
              </a:rPr>
              <a:t>triển</a:t>
            </a:r>
            <a:endParaRPr lang="en-US" sz="4700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3" name="AutoShape 3"/>
          <p:cNvSpPr/>
          <p:nvPr/>
        </p:nvSpPr>
        <p:spPr>
          <a:xfrm rot="5400000">
            <a:off x="-1415581" y="5160987"/>
            <a:ext cx="10322559" cy="586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4524423" y="5131230"/>
            <a:ext cx="10095939" cy="2454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1360" y="1370684"/>
            <a:ext cx="1802664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4358492" y="-940125"/>
            <a:ext cx="4613672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Từ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ngữ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miêu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tả</a:t>
            </a:r>
            <a:endParaRPr lang="en-US" sz="51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92910" y="-1067126"/>
            <a:ext cx="7134965" cy="2934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Phân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tích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ý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nghĩa</a:t>
            </a:r>
            <a:endParaRPr lang="en-US" sz="56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7774" y="2960836"/>
            <a:ext cx="2331244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Cây đã 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thành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07122" y="2889716"/>
            <a:ext cx="5227004" cy="392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- “nghe màu xanh </a:t>
            </a:r>
          </a:p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– bắt đầu bập bẹ”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60121" y="1313534"/>
            <a:ext cx="8680254" cy="887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-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như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em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bé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chập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chững</a:t>
            </a:r>
            <a:endParaRPr lang="en-US" sz="56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+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ẩn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dụ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chuyển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đổi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cảm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giác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(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nghe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màu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xanh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)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+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hoán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dụ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(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nghe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màu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xanh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chỉ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cái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)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+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nhân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hóa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(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bập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bẹ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).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Câu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nhiều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biện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pháp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mở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rộng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trường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liên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tưởng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7464" y="4380153"/>
            <a:ext cx="16154846" cy="287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  <a:spcBef>
                <a:spcPct val="0"/>
              </a:spcBef>
            </a:pP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2. </a:t>
            </a: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Mối</a:t>
            </a: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quan</a:t>
            </a: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hệ</a:t>
            </a: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giữa</a:t>
            </a: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chủ</a:t>
            </a: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thể</a:t>
            </a: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trữ</a:t>
            </a: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tình</a:t>
            </a: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 </a:t>
            </a:r>
          </a:p>
          <a:p>
            <a:pPr algn="ctr">
              <a:lnSpc>
                <a:spcPts val="11479"/>
              </a:lnSpc>
              <a:spcBef>
                <a:spcPct val="0"/>
              </a:spcBef>
            </a:pP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và</a:t>
            </a: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hạt</a:t>
            </a:r>
            <a:r>
              <a:rPr lang="en-US" sz="8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8199" dirty="0" err="1">
                <a:solidFill>
                  <a:srgbClr val="004AAD"/>
                </a:solidFill>
                <a:latin typeface="Times Neue Roman Bold"/>
              </a:rPr>
              <a:t>mầm</a:t>
            </a:r>
            <a:endParaRPr lang="en-US" sz="8199" dirty="0">
              <a:solidFill>
                <a:srgbClr val="004AAD"/>
              </a:solidFill>
              <a:latin typeface="Times Neue Roman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0399" y="2570167"/>
            <a:ext cx="17627202" cy="1566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  <a:spcBef>
                <a:spcPct val="0"/>
              </a:spcBef>
            </a:pPr>
            <a:r>
              <a:rPr lang="en-US" sz="9199">
                <a:solidFill>
                  <a:srgbClr val="004AAD"/>
                </a:solidFill>
                <a:latin typeface="Times Neue Roman Bold"/>
              </a:rPr>
              <a:t>1. Quá trình phát triển của cây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1238" y="1208092"/>
            <a:ext cx="12826161" cy="1533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4AAD"/>
                </a:solidFill>
                <a:latin typeface="Noto Serif Display Black"/>
              </a:rPr>
              <a:t>II. </a:t>
            </a:r>
            <a:r>
              <a:rPr lang="en-US" sz="9000" dirty="0" err="1">
                <a:solidFill>
                  <a:srgbClr val="004AAD"/>
                </a:solidFill>
                <a:latin typeface="Noto Serif Display Black"/>
              </a:rPr>
              <a:t>Tìm</a:t>
            </a:r>
            <a:r>
              <a:rPr lang="en-US" sz="9000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4AAD"/>
                </a:solidFill>
                <a:latin typeface="Noto Serif Display Black"/>
              </a:rPr>
              <a:t>hiểu</a:t>
            </a:r>
            <a:r>
              <a:rPr lang="en-US" sz="9000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4AAD"/>
                </a:solidFill>
                <a:latin typeface="Noto Serif Display Black"/>
              </a:rPr>
              <a:t>văn</a:t>
            </a:r>
            <a:r>
              <a:rPr lang="en-US" sz="9000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4AAD"/>
                </a:solidFill>
                <a:latin typeface="Noto Serif Display Black"/>
              </a:rPr>
              <a:t>bản</a:t>
            </a:r>
            <a:endParaRPr lang="en-US" sz="9000" dirty="0">
              <a:solidFill>
                <a:srgbClr val="004AAD"/>
              </a:solidFill>
              <a:latin typeface="Noto Serif Display Black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800" y="-95251"/>
            <a:ext cx="18288000" cy="5238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-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Khi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đang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hạt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,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hạt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chủ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thể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trữ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tình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“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cầm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tay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mình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” 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sống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nâng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niu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thể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hiện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cách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ứng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xử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chủ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thể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trữ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tình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với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thiên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nhiên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1000" y="5010150"/>
            <a:ext cx="18288000" cy="5238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- “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Ghé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tai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nghe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rõ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”, “Nghe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mầm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mở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mắt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”: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hình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ảnh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nhà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thể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hiện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mối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quan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hệ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gần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gũi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giao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cảm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giữa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thiên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nhiên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và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nhà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nâng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niu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Times Neue Roman Bold"/>
              </a:rPr>
              <a:t>sống</a:t>
            </a:r>
            <a:r>
              <a:rPr lang="en-US" sz="74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713410" y="576318"/>
            <a:ext cx="14861181" cy="91343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5722">
            <a:off x="1232000" y="8424554"/>
            <a:ext cx="962819" cy="542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58897" y="2482665"/>
            <a:ext cx="780413" cy="851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90240" y="5693328"/>
            <a:ext cx="676920" cy="8500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203" y="1631023"/>
            <a:ext cx="780413" cy="8516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94177" y="8356920"/>
            <a:ext cx="780413" cy="8516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5722">
            <a:off x="15312768" y="1020710"/>
            <a:ext cx="962819" cy="5426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5722">
            <a:off x="17573883" y="6227698"/>
            <a:ext cx="962819" cy="5426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5722">
            <a:off x="5166538" y="-33995"/>
            <a:ext cx="962819" cy="542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7425474" y="9757659"/>
            <a:ext cx="676920" cy="8500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0381355" y="-320674"/>
            <a:ext cx="676920" cy="8500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39173" y="9710682"/>
            <a:ext cx="780413" cy="851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-109303" y="623296"/>
            <a:ext cx="676920" cy="85001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890051" y="3827464"/>
            <a:ext cx="14420108" cy="385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+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Nhận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xét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về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nhịp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thơ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của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khổ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cuối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và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cho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biết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tác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dụng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của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nó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đối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với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việc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thể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hiện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lời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của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231F20"/>
                </a:solidFill>
                <a:latin typeface="Times Neue Roman Bold"/>
              </a:rPr>
              <a:t>cây</a:t>
            </a:r>
            <a:r>
              <a:rPr lang="en-US" sz="7299" dirty="0">
                <a:solidFill>
                  <a:srgbClr val="231F20"/>
                </a:solidFill>
                <a:latin typeface="Times Neue Roman Bold"/>
              </a:rPr>
              <a:t>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87089" y="1377414"/>
            <a:ext cx="6571511" cy="1229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>
                <a:solidFill>
                  <a:srgbClr val="5E17EB"/>
                </a:solidFill>
                <a:latin typeface="Times Neue Roman Bold"/>
              </a:rPr>
              <a:t>3. </a:t>
            </a:r>
            <a:r>
              <a:rPr lang="en-US" sz="7099" dirty="0" err="1">
                <a:solidFill>
                  <a:srgbClr val="5E17EB"/>
                </a:solidFill>
                <a:latin typeface="Times Neue Roman Bold"/>
              </a:rPr>
              <a:t>Lời</a:t>
            </a:r>
            <a:r>
              <a:rPr lang="en-US" sz="70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7099" dirty="0" err="1">
                <a:solidFill>
                  <a:srgbClr val="5E17EB"/>
                </a:solidFill>
                <a:latin typeface="Times Neue Roman Bold"/>
              </a:rPr>
              <a:t>của</a:t>
            </a:r>
            <a:r>
              <a:rPr lang="en-US" sz="70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7099" dirty="0" err="1">
                <a:solidFill>
                  <a:srgbClr val="5E17EB"/>
                </a:solidFill>
                <a:latin typeface="Times Neue Roman Bold"/>
              </a:rPr>
              <a:t>cây</a:t>
            </a:r>
            <a:endParaRPr lang="en-US" sz="7099" dirty="0">
              <a:solidFill>
                <a:srgbClr val="5E17EB"/>
              </a:solidFill>
              <a:latin typeface="Times Neue Roman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68078" y="75565"/>
            <a:ext cx="7090521" cy="953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- “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Rằng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/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các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bạn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ơi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”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4799" y="1222752"/>
            <a:ext cx="17983201" cy="8877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=&gt;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nhấn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mạnh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gợi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ý,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lắng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nghe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- 3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câu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cuối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: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Cây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chính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là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tôi</a:t>
            </a:r>
            <a:endParaRPr lang="en-US" sz="5600" dirty="0">
              <a:solidFill>
                <a:srgbClr val="004AAD"/>
              </a:solidFill>
              <a:latin typeface="Times Neue Roman Bold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Nay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mai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sẽ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lớn</a:t>
            </a:r>
            <a:endParaRPr lang="en-US" sz="5600" dirty="0">
              <a:solidFill>
                <a:srgbClr val="004AAD"/>
              </a:solidFill>
              <a:latin typeface="Times Neue Roman Bold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Góp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xanh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đất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trời</a:t>
            </a:r>
            <a:endParaRPr lang="en-US" sz="5600" dirty="0">
              <a:solidFill>
                <a:srgbClr val="004AAD"/>
              </a:solidFill>
              <a:latin typeface="Times Neue Roman Bold"/>
            </a:endParaRPr>
          </a:p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=&gt;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Lời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tiếng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nói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thiên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nhiên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đối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với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con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thông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điệp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về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lắng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nghe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tôn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trọng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thiên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nhiên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=&gt;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Ẩn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dụ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về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ý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nghĩa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đời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lớn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lên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và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làm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cho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cuộc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sống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trở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nên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tốt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đẹp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63440" y="-547700"/>
            <a:ext cx="19182287" cy="2334980"/>
          </a:xfrm>
          <a:prstGeom prst="rect">
            <a:avLst/>
          </a:prstGeom>
          <a:solidFill>
            <a:srgbClr val="EEC0BF">
              <a:alpha val="73725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661075" y="499745"/>
            <a:ext cx="3892153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FF1616"/>
                </a:solidFill>
                <a:latin typeface="Times Neue Roman Bold"/>
              </a:rPr>
              <a:t>III. </a:t>
            </a:r>
            <a:r>
              <a:rPr lang="en-US" sz="5600" dirty="0" err="1">
                <a:solidFill>
                  <a:srgbClr val="FF1616"/>
                </a:solidFill>
                <a:latin typeface="Times Neue Roman Bold"/>
              </a:rPr>
              <a:t>Tổng</a:t>
            </a:r>
            <a:r>
              <a:rPr lang="en-US" sz="5600" dirty="0">
                <a:solidFill>
                  <a:srgbClr val="FF1616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FF1616"/>
                </a:solidFill>
                <a:latin typeface="Times Neue Roman Bold"/>
              </a:rPr>
              <a:t>kết</a:t>
            </a:r>
            <a:endParaRPr lang="en-US" sz="5600" dirty="0">
              <a:solidFill>
                <a:srgbClr val="FF1616"/>
              </a:solidFill>
              <a:latin typeface="Times Neue Roman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45875" y="1682505"/>
            <a:ext cx="4089053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FF1616"/>
                </a:solidFill>
                <a:latin typeface="Times Neue Roman Bold"/>
              </a:rPr>
              <a:t>1. </a:t>
            </a:r>
            <a:r>
              <a:rPr lang="en-US" sz="5600" dirty="0" err="1">
                <a:solidFill>
                  <a:srgbClr val="FF1616"/>
                </a:solidFill>
                <a:latin typeface="Times Neue Roman Bold"/>
              </a:rPr>
              <a:t>Nghệ</a:t>
            </a:r>
            <a:r>
              <a:rPr lang="en-US" sz="5600" dirty="0">
                <a:solidFill>
                  <a:srgbClr val="FF1616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FF1616"/>
                </a:solidFill>
                <a:latin typeface="Times Neue Roman Bold"/>
              </a:rPr>
              <a:t>thuật</a:t>
            </a:r>
            <a:endParaRPr lang="en-US" sz="5600" dirty="0">
              <a:solidFill>
                <a:srgbClr val="FF1616"/>
              </a:solidFill>
              <a:latin typeface="Times Neue Roma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3900" y="2549915"/>
            <a:ext cx="17626925" cy="751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54"/>
              </a:lnSpc>
              <a:spcBef>
                <a:spcPct val="0"/>
              </a:spcBef>
            </a:pP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-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Sử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dụng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các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biện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pháp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tu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từ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: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ẩn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dụ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hoán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dụ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nhân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hóa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làm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cho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bài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thơ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trở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nên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đa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nghĩa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đa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thanh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giàu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sức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gợi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hình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6554"/>
              </a:lnSpc>
              <a:spcBef>
                <a:spcPct val="0"/>
              </a:spcBef>
            </a:pP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-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Thể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thơ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bốn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chữ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nhịp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thơ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2/2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dễ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thuộc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dễ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nhớ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đều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đặn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như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nhịp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đưa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nôi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vừa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diễn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tả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nhịp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điệu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êm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đềm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của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đời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sống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cây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xanh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vừa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thể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hiện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cảm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xúc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yêu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thương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trìu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mến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của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tác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giả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6554"/>
              </a:lnSpc>
              <a:spcBef>
                <a:spcPct val="0"/>
              </a:spcBef>
            </a:pP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-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Nhịp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thơ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1/3 (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Rằng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các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bạn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ơi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)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là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sự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khác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biệt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có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tác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dụng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nhấn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mạnh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vào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khao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khát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của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cây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khi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muốn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được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con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người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hiểu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và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giao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cảm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6554"/>
              </a:lnSpc>
              <a:spcBef>
                <a:spcPct val="0"/>
              </a:spcBef>
            </a:pP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-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Tiết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tấu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vui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tươi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,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phù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hợp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với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nội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dung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của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bài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4681" dirty="0" err="1">
                <a:solidFill>
                  <a:srgbClr val="004AAD"/>
                </a:solidFill>
                <a:latin typeface="Times Neue Roman Bold"/>
              </a:rPr>
              <a:t>thơ</a:t>
            </a:r>
            <a:r>
              <a:rPr lang="en-US" sz="4681" dirty="0">
                <a:solidFill>
                  <a:srgbClr val="004AAD"/>
                </a:solidFill>
                <a:latin typeface="Times Neue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0506" y="75565"/>
            <a:ext cx="6836271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FF0000"/>
                </a:solidFill>
                <a:latin typeface="Times Neue Roman Bold"/>
              </a:rPr>
              <a:t>2. </a:t>
            </a:r>
            <a:r>
              <a:rPr lang="en-US" sz="5600" dirty="0" err="1">
                <a:solidFill>
                  <a:srgbClr val="FF0000"/>
                </a:solidFill>
                <a:latin typeface="Times Neue Roman Bold"/>
              </a:rPr>
              <a:t>Chủ</a:t>
            </a:r>
            <a:r>
              <a:rPr lang="en-US" sz="5600" dirty="0">
                <a:solidFill>
                  <a:srgbClr val="FF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FF0000"/>
                </a:solidFill>
                <a:latin typeface="Times Neue Roman Bold"/>
              </a:rPr>
              <a:t>đề</a:t>
            </a:r>
            <a:r>
              <a:rPr lang="en-US" sz="5600" dirty="0">
                <a:solidFill>
                  <a:srgbClr val="FF0000"/>
                </a:solidFill>
                <a:latin typeface="Times Neue Roman Bold"/>
              </a:rPr>
              <a:t> – </a:t>
            </a:r>
            <a:r>
              <a:rPr lang="en-US" sz="5600" dirty="0" err="1">
                <a:solidFill>
                  <a:srgbClr val="FF0000"/>
                </a:solidFill>
                <a:latin typeface="Times Neue Roman Bold"/>
              </a:rPr>
              <a:t>thông</a:t>
            </a:r>
            <a:r>
              <a:rPr lang="en-US" sz="5600" dirty="0">
                <a:solidFill>
                  <a:srgbClr val="FF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FF0000"/>
                </a:solidFill>
                <a:latin typeface="Times Neue Roman Bold"/>
              </a:rPr>
              <a:t>điệp</a:t>
            </a:r>
            <a:endParaRPr lang="en-US" sz="5600" dirty="0">
              <a:solidFill>
                <a:srgbClr val="FF0000"/>
              </a:solidFill>
              <a:latin typeface="Times Neue Roman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28600" y="1605812"/>
            <a:ext cx="18288000" cy="810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0"/>
              </a:lnSpc>
              <a:spcBef>
                <a:spcPct val="0"/>
              </a:spcBef>
            </a:pPr>
            <a:r>
              <a:rPr lang="en-US" sz="5100" dirty="0">
                <a:solidFill>
                  <a:srgbClr val="FF1616"/>
                </a:solidFill>
                <a:latin typeface="Times Neue Roman Bold"/>
              </a:rPr>
              <a:t>- </a:t>
            </a:r>
            <a:r>
              <a:rPr lang="en-US" sz="5100" dirty="0" err="1">
                <a:solidFill>
                  <a:srgbClr val="FF1616"/>
                </a:solidFill>
                <a:latin typeface="Times Neue Roman Bold"/>
              </a:rPr>
              <a:t>Chủ</a:t>
            </a:r>
            <a:r>
              <a:rPr lang="en-US" sz="5100" dirty="0">
                <a:solidFill>
                  <a:srgbClr val="FF1616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FF1616"/>
                </a:solidFill>
                <a:latin typeface="Times Neue Roman Bold"/>
              </a:rPr>
              <a:t>đề</a:t>
            </a:r>
            <a:r>
              <a:rPr lang="en-US" sz="5100" dirty="0">
                <a:solidFill>
                  <a:srgbClr val="FF1616"/>
                </a:solidFill>
                <a:latin typeface="Times Neue Roman Bold"/>
              </a:rPr>
              <a:t>: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Bài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thể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hiện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tình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yêu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thương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trân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trọng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những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mầm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xanh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thiên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nhiên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>
              <a:lnSpc>
                <a:spcPts val="7140"/>
              </a:lnSpc>
              <a:spcBef>
                <a:spcPct val="0"/>
              </a:spcBef>
            </a:pPr>
            <a:r>
              <a:rPr lang="en-US" sz="5100" dirty="0">
                <a:solidFill>
                  <a:srgbClr val="FF1616"/>
                </a:solidFill>
                <a:latin typeface="Times Neue Roman Bold"/>
              </a:rPr>
              <a:t>- </a:t>
            </a:r>
            <a:r>
              <a:rPr lang="en-US" sz="5100" dirty="0" err="1">
                <a:solidFill>
                  <a:srgbClr val="FF1616"/>
                </a:solidFill>
                <a:latin typeface="Times Neue Roman Bold"/>
              </a:rPr>
              <a:t>Thông</a:t>
            </a:r>
            <a:r>
              <a:rPr lang="en-US" sz="5100" dirty="0">
                <a:solidFill>
                  <a:srgbClr val="FF1616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FF1616"/>
                </a:solidFill>
                <a:latin typeface="Times Neue Roman Bold"/>
              </a:rPr>
              <a:t>điệp</a:t>
            </a:r>
            <a:r>
              <a:rPr lang="en-US" sz="5100" dirty="0">
                <a:solidFill>
                  <a:srgbClr val="FF1616"/>
                </a:solidFill>
                <a:latin typeface="Times Neue Roman Bold"/>
              </a:rPr>
              <a:t>:</a:t>
            </a:r>
          </a:p>
          <a:p>
            <a:pPr>
              <a:lnSpc>
                <a:spcPts val="7140"/>
              </a:lnSpc>
              <a:spcBef>
                <a:spcPct val="0"/>
              </a:spcBef>
            </a:pP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+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Hãy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lắng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nghe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lời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cỏ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loài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vật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để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biết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yêu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thương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nâng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đỡ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sống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ngay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từ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khi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sống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mới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những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mầm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non.</a:t>
            </a:r>
          </a:p>
          <a:p>
            <a:pPr>
              <a:lnSpc>
                <a:spcPts val="7140"/>
              </a:lnSpc>
              <a:spcBef>
                <a:spcPct val="0"/>
              </a:spcBef>
            </a:pP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+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Mỗi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con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vật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dù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nhỏ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bé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đều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góp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phần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tạo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nên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sống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như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hạt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mầm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góp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màu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xanh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cho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đất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trời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>
              <a:lnSpc>
                <a:spcPts val="7140"/>
              </a:lnSpc>
              <a:spcBef>
                <a:spcPct val="0"/>
              </a:spcBef>
            </a:pP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+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Thông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điệp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ẩn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dụ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: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các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bạn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nhỏ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cũng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như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những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mầm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cũng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phát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triển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từ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bé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đến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lớn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góp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phần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xây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dựng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cuộc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sống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tươi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Times Neue Roman Bold"/>
              </a:rPr>
              <a:t>đẹp</a:t>
            </a:r>
            <a:r>
              <a:rPr lang="en-US" sz="5100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867960" y="3803655"/>
            <a:ext cx="3310170" cy="6742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29468" y="4927108"/>
            <a:ext cx="2972818" cy="60557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52016" y="9258300"/>
            <a:ext cx="3154905" cy="10325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82255" y="8436477"/>
            <a:ext cx="946446" cy="18792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74892" y="8888457"/>
            <a:ext cx="782918" cy="14072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65407" y="1526081"/>
            <a:ext cx="621684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 dirty="0" err="1">
                <a:solidFill>
                  <a:srgbClr val="FF1616"/>
                </a:solidFill>
                <a:latin typeface="Times Neue Roman" panose="020B0604020202020204" charset="0"/>
              </a:rPr>
              <a:t>Luyện</a:t>
            </a:r>
            <a:r>
              <a:rPr lang="en-US" sz="9000" b="1" dirty="0">
                <a:solidFill>
                  <a:srgbClr val="FF1616"/>
                </a:solidFill>
                <a:latin typeface="Times Neue Roman" panose="020B0604020202020204" charset="0"/>
              </a:rPr>
              <a:t> </a:t>
            </a:r>
            <a:r>
              <a:rPr lang="en-US" sz="9000" b="1" dirty="0" err="1">
                <a:solidFill>
                  <a:srgbClr val="FF1616"/>
                </a:solidFill>
                <a:latin typeface="Times Neue Roman" panose="020B0604020202020204" charset="0"/>
              </a:rPr>
              <a:t>Tập</a:t>
            </a:r>
            <a:endParaRPr lang="en-US" sz="9000" b="1" dirty="0">
              <a:solidFill>
                <a:srgbClr val="FF1616"/>
              </a:solidFill>
              <a:latin typeface="Times Neue Roman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70352" y="9372864"/>
            <a:ext cx="599113" cy="5076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22697">
            <a:off x="3968467" y="1049126"/>
            <a:ext cx="1554261" cy="9862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325632">
            <a:off x="5962810" y="965375"/>
            <a:ext cx="126651" cy="1266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814953">
            <a:off x="13647906" y="7023348"/>
            <a:ext cx="392077" cy="3920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0958">
            <a:off x="12840405" y="7957909"/>
            <a:ext cx="1554261" cy="9862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874367">
            <a:off x="12628894" y="9564262"/>
            <a:ext cx="95021" cy="950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99054">
            <a:off x="12036255" y="8512425"/>
            <a:ext cx="510032" cy="7907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67523">
            <a:off x="4167830" y="2713406"/>
            <a:ext cx="563175" cy="873139"/>
          </a:xfrm>
          <a:prstGeom prst="rect">
            <a:avLst/>
          </a:prstGeom>
        </p:spPr>
      </p:pic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23808"/>
          <a:stretch>
            <a:fillRect/>
          </a:stretch>
        </p:blipFill>
        <p:spPr>
          <a:xfrm rot="-118193">
            <a:off x="1138095" y="1855325"/>
            <a:ext cx="8093245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23808"/>
          <a:stretch>
            <a:fillRect/>
          </a:stretch>
        </p:blipFill>
        <p:spPr>
          <a:xfrm rot="-118193">
            <a:off x="9013491" y="1587285"/>
            <a:ext cx="809324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140663">
            <a:off x="836547" y="1378703"/>
            <a:ext cx="621745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C9E166"/>
                </a:solidFill>
                <a:latin typeface="Open Sans"/>
              </a:rPr>
              <a:t>Multiple Choice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6932" y="6866674"/>
            <a:ext cx="892687" cy="8926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38508" y="6882456"/>
            <a:ext cx="861123" cy="8611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06932" y="8087426"/>
            <a:ext cx="892687" cy="8926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427943" y="8095284"/>
            <a:ext cx="876971" cy="87697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806932" y="3225624"/>
            <a:ext cx="10916219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u="none" spc="144">
                <a:solidFill>
                  <a:srgbClr val="000000"/>
                </a:solidFill>
                <a:latin typeface="Borsok"/>
              </a:rPr>
              <a:t>Question: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95056" y="4094304"/>
            <a:ext cx="16230600" cy="293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Câu 1: Đây là một thể mỗi dòng có năm chữ, thường có nhịp 3/2 hoặc 2/3?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endParaRPr lang="en-US" sz="560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134122" y="6761899"/>
            <a:ext cx="3315838" cy="953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Bốn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chữ</a:t>
            </a:r>
            <a:endParaRPr lang="en-US" sz="5600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833774" y="6499684"/>
            <a:ext cx="3216197" cy="953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Lục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bát</a:t>
            </a:r>
            <a:endParaRPr lang="en-US" sz="5600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720218" y="8026978"/>
            <a:ext cx="2779216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Năm chữ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93730" y="7966639"/>
            <a:ext cx="2430066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imes Neue Roman Bold"/>
              </a:rPr>
              <a:t>Ngũ bát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23808"/>
          <a:stretch>
            <a:fillRect/>
          </a:stretch>
        </p:blipFill>
        <p:spPr>
          <a:xfrm rot="-118193">
            <a:off x="1138095" y="1855325"/>
            <a:ext cx="8093245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23808"/>
          <a:stretch>
            <a:fillRect/>
          </a:stretch>
        </p:blipFill>
        <p:spPr>
          <a:xfrm rot="-118193">
            <a:off x="9013491" y="1587285"/>
            <a:ext cx="809324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140663">
            <a:off x="836547" y="1378703"/>
            <a:ext cx="621745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C9E166"/>
                </a:solidFill>
                <a:latin typeface="Open Sans"/>
              </a:rPr>
              <a:t>Multiple Choice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06932" y="3225624"/>
            <a:ext cx="10916219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u="none" spc="144">
                <a:solidFill>
                  <a:srgbClr val="000000"/>
                </a:solidFill>
                <a:latin typeface="Borsok"/>
              </a:rPr>
              <a:t>Question: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692792" y="4094304"/>
            <a:ext cx="6413608" cy="953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bốn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chữ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42220" y="5156276"/>
            <a:ext cx="14203561" cy="392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A.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thể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mà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mỗi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dòng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bốn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chữ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   </a:t>
            </a:r>
          </a:p>
          <a:p>
            <a:pPr algn="just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B.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thể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bốn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câu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bài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C. 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thể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4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khổ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D.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thể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4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đoạn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37F4CD-E6D7-44A5-8D10-37B7167250BC}"/>
              </a:ext>
            </a:extLst>
          </p:cNvPr>
          <p:cNvSpPr/>
          <p:nvPr/>
        </p:nvSpPr>
        <p:spPr>
          <a:xfrm>
            <a:off x="1898337" y="5300082"/>
            <a:ext cx="777181" cy="970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49775" y="0"/>
            <a:ext cx="813121" cy="96175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43938">
            <a:off x="1002601" y="25660"/>
            <a:ext cx="6200011" cy="958270"/>
            <a:chOff x="0" y="0"/>
            <a:chExt cx="5491572" cy="8487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40663">
            <a:off x="640161" y="265840"/>
            <a:ext cx="621745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C9E166"/>
                </a:solidFill>
                <a:latin typeface="Open Sans"/>
              </a:rPr>
              <a:t>Multiple Choice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0" y="933371"/>
            <a:ext cx="18288000" cy="8953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Câu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3: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Nhận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xét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nào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không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đúng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khi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nói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về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yếu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tố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hình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ảnh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trong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4AAD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4AAD"/>
                </a:solidFill>
                <a:latin typeface="Times Neue Roman Bold"/>
              </a:rPr>
              <a:t>?</a:t>
            </a:r>
          </a:p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A.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Yếu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tố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quan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trọng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B.Giúp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đọc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cảm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nhận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qua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các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giác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quan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như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: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thính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giác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khứu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giác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vị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giác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thị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giác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xúc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giác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C.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Giúp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đọc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nhìn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thấy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tưởng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tượng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thấy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điều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mà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nhà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miêu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tả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.                   </a:t>
            </a:r>
          </a:p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D.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Yếu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tố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không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quan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trọng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endParaRPr lang="en-US" sz="5600" dirty="0">
              <a:solidFill>
                <a:srgbClr val="000000"/>
              </a:solidFill>
              <a:latin typeface="Times Neue Roman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2952" y="2585720"/>
            <a:ext cx="15342096" cy="6443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19"/>
              </a:lnSpc>
              <a:spcBef>
                <a:spcPct val="0"/>
              </a:spcBef>
            </a:pPr>
            <a:r>
              <a:rPr lang="en-US" sz="7299" dirty="0" err="1">
                <a:solidFill>
                  <a:srgbClr val="004AAD"/>
                </a:solidFill>
                <a:latin typeface="Times Neue Roman Bold"/>
              </a:rPr>
              <a:t>Câu</a:t>
            </a:r>
            <a:r>
              <a:rPr lang="en-US" sz="7299" dirty="0">
                <a:solidFill>
                  <a:srgbClr val="004AAD"/>
                </a:solidFill>
                <a:latin typeface="Times Neue Roman Bold"/>
              </a:rPr>
              <a:t> 4: </a:t>
            </a:r>
            <a:r>
              <a:rPr lang="en-US" sz="7299" dirty="0" err="1">
                <a:solidFill>
                  <a:srgbClr val="004AAD"/>
                </a:solidFill>
                <a:latin typeface="Times Neue Roman Bold"/>
              </a:rPr>
              <a:t>Em</a:t>
            </a:r>
            <a:r>
              <a:rPr lang="en-US" sz="72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4AAD"/>
                </a:solidFill>
                <a:latin typeface="Times Neue Roman Bold"/>
              </a:rPr>
              <a:t>hiểu</a:t>
            </a:r>
            <a:r>
              <a:rPr lang="en-US" sz="72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4AAD"/>
                </a:solidFill>
                <a:latin typeface="Times Neue Roman Bold"/>
              </a:rPr>
              <a:t>thế</a:t>
            </a:r>
            <a:r>
              <a:rPr lang="en-US" sz="72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4AAD"/>
                </a:solidFill>
                <a:latin typeface="Times Neue Roman Bold"/>
              </a:rPr>
              <a:t>nào</a:t>
            </a:r>
            <a:r>
              <a:rPr lang="en-US" sz="72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4AAD"/>
                </a:solidFill>
                <a:latin typeface="Times Neue Roman Bold"/>
              </a:rPr>
              <a:t>là</a:t>
            </a:r>
            <a:r>
              <a:rPr lang="en-US" sz="72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4AAD"/>
                </a:solidFill>
                <a:latin typeface="Times Neue Roman Bold"/>
              </a:rPr>
              <a:t>vần</a:t>
            </a:r>
            <a:r>
              <a:rPr lang="en-US" sz="72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4AAD"/>
                </a:solidFill>
                <a:latin typeface="Times Neue Roman Bold"/>
              </a:rPr>
              <a:t>chân</a:t>
            </a:r>
            <a:r>
              <a:rPr lang="en-US" sz="7299" dirty="0">
                <a:solidFill>
                  <a:srgbClr val="004AAD"/>
                </a:solidFill>
                <a:latin typeface="Times Neue Roman Bold"/>
              </a:rPr>
              <a:t> ?</a:t>
            </a:r>
          </a:p>
          <a:p>
            <a:pPr>
              <a:lnSpc>
                <a:spcPts val="10219"/>
              </a:lnSpc>
              <a:spcBef>
                <a:spcPct val="0"/>
              </a:spcBef>
            </a:pP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A.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vần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gieo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vào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cuối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dòng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>
              <a:lnSpc>
                <a:spcPts val="10219"/>
              </a:lnSpc>
              <a:spcBef>
                <a:spcPct val="0"/>
              </a:spcBef>
            </a:pP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B.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vần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gieo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liên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tiếp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>
              <a:lnSpc>
                <a:spcPts val="10219"/>
              </a:lnSpc>
              <a:spcBef>
                <a:spcPct val="0"/>
              </a:spcBef>
            </a:pP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C.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vần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gieo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ngắt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quãng</a:t>
            </a:r>
            <a:endParaRPr lang="en-US" sz="7299" dirty="0">
              <a:solidFill>
                <a:srgbClr val="000000"/>
              </a:solidFill>
              <a:latin typeface="Times Neue Roman Bold"/>
            </a:endParaRPr>
          </a:p>
          <a:p>
            <a:pPr>
              <a:lnSpc>
                <a:spcPts val="10219"/>
              </a:lnSpc>
              <a:spcBef>
                <a:spcPct val="0"/>
              </a:spcBef>
            </a:pP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D.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vần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gieo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ở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đầu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câu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thơ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584C5E-BADF-43F9-ADF3-7926831DA9CD}"/>
              </a:ext>
            </a:extLst>
          </p:cNvPr>
          <p:cNvSpPr/>
          <p:nvPr/>
        </p:nvSpPr>
        <p:spPr>
          <a:xfrm>
            <a:off x="1067791" y="4153828"/>
            <a:ext cx="1219200" cy="1142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5592" y="2585720"/>
            <a:ext cx="16832408" cy="6443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19"/>
              </a:lnSpc>
              <a:spcBef>
                <a:spcPct val="0"/>
              </a:spcBef>
            </a:pPr>
            <a:r>
              <a:rPr lang="en-US" sz="7299" dirty="0" err="1">
                <a:solidFill>
                  <a:srgbClr val="5E17EB"/>
                </a:solidFill>
                <a:latin typeface="Times Neue Roman Bold"/>
              </a:rPr>
              <a:t>Câu</a:t>
            </a:r>
            <a:r>
              <a:rPr lang="en-US" sz="7299" dirty="0">
                <a:solidFill>
                  <a:srgbClr val="5E17EB"/>
                </a:solidFill>
                <a:latin typeface="Times Neue Roman Bold"/>
              </a:rPr>
              <a:t> 5: </a:t>
            </a:r>
            <a:r>
              <a:rPr lang="en-US" sz="7299" dirty="0" err="1">
                <a:solidFill>
                  <a:srgbClr val="5E17EB"/>
                </a:solidFill>
                <a:latin typeface="Times Neue Roman Bold"/>
              </a:rPr>
              <a:t>Em</a:t>
            </a:r>
            <a:r>
              <a:rPr lang="en-US" sz="72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5E17EB"/>
                </a:solidFill>
                <a:latin typeface="Times Neue Roman Bold"/>
              </a:rPr>
              <a:t>hiểu</a:t>
            </a:r>
            <a:r>
              <a:rPr lang="en-US" sz="72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5E17EB"/>
                </a:solidFill>
                <a:latin typeface="Times Neue Roman Bold"/>
              </a:rPr>
              <a:t>thế</a:t>
            </a:r>
            <a:r>
              <a:rPr lang="en-US" sz="72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5E17EB"/>
                </a:solidFill>
                <a:latin typeface="Times Neue Roman Bold"/>
              </a:rPr>
              <a:t>nào</a:t>
            </a:r>
            <a:r>
              <a:rPr lang="en-US" sz="72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5E17EB"/>
                </a:solidFill>
                <a:latin typeface="Times Neue Roman Bold"/>
              </a:rPr>
              <a:t>là</a:t>
            </a:r>
            <a:r>
              <a:rPr lang="en-US" sz="72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5E17EB"/>
                </a:solidFill>
                <a:latin typeface="Times Neue Roman Bold"/>
              </a:rPr>
              <a:t>vần</a:t>
            </a:r>
            <a:r>
              <a:rPr lang="en-US" sz="72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5E17EB"/>
                </a:solidFill>
                <a:latin typeface="Times Neue Roman Bold"/>
              </a:rPr>
              <a:t>lưng</a:t>
            </a:r>
            <a:r>
              <a:rPr lang="en-US" sz="7299" dirty="0">
                <a:solidFill>
                  <a:srgbClr val="5E17EB"/>
                </a:solidFill>
                <a:latin typeface="Times Neue Roman Bold"/>
              </a:rPr>
              <a:t> ?</a:t>
            </a:r>
          </a:p>
          <a:p>
            <a:pPr>
              <a:lnSpc>
                <a:spcPts val="10219"/>
              </a:lnSpc>
              <a:spcBef>
                <a:spcPct val="0"/>
              </a:spcBef>
            </a:pP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A.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vần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gieo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vào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cuối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dòng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thơ</a:t>
            </a:r>
            <a:endParaRPr lang="en-US" sz="7299" dirty="0">
              <a:solidFill>
                <a:srgbClr val="000000"/>
              </a:solidFill>
              <a:latin typeface="Times Neue Roman Bold"/>
            </a:endParaRPr>
          </a:p>
          <a:p>
            <a:pPr>
              <a:lnSpc>
                <a:spcPts val="10219"/>
              </a:lnSpc>
              <a:spcBef>
                <a:spcPct val="0"/>
              </a:spcBef>
            </a:pP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B.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vần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gieo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ở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giữa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dòng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thơ</a:t>
            </a:r>
            <a:endParaRPr lang="en-US" sz="7299" dirty="0">
              <a:solidFill>
                <a:srgbClr val="000000"/>
              </a:solidFill>
              <a:latin typeface="Times Neue Roman Bold"/>
            </a:endParaRPr>
          </a:p>
          <a:p>
            <a:pPr>
              <a:lnSpc>
                <a:spcPts val="10219"/>
              </a:lnSpc>
              <a:spcBef>
                <a:spcPct val="0"/>
              </a:spcBef>
            </a:pP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C.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vần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các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bài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thơ</a:t>
            </a:r>
            <a:endParaRPr lang="en-US" sz="7299" dirty="0">
              <a:solidFill>
                <a:srgbClr val="000000"/>
              </a:solidFill>
              <a:latin typeface="Times Neue Roman Bold"/>
            </a:endParaRPr>
          </a:p>
          <a:p>
            <a:pPr>
              <a:lnSpc>
                <a:spcPts val="10219"/>
              </a:lnSpc>
              <a:spcBef>
                <a:spcPct val="0"/>
              </a:spcBef>
            </a:pP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D.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vần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gieo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liên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Times Neue Roman Bold"/>
              </a:rPr>
              <a:t>tiếp</a:t>
            </a:r>
            <a:r>
              <a:rPr lang="en-US" sz="72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ECBE0F-DC58-432A-9444-62F7BEC26BFD}"/>
              </a:ext>
            </a:extLst>
          </p:cNvPr>
          <p:cNvSpPr/>
          <p:nvPr/>
        </p:nvSpPr>
        <p:spPr>
          <a:xfrm>
            <a:off x="1009543" y="4191000"/>
            <a:ext cx="13716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595370"/>
            <a:ext cx="18288000" cy="367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1616"/>
                </a:solidFill>
                <a:latin typeface="Times Neue Roman Bold"/>
              </a:rPr>
              <a:t>Câu 6: Thơ bốn chữ thường có nhịp 2/2. Đúng hay sai?</a:t>
            </a:r>
          </a:p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00000"/>
                </a:solidFill>
                <a:latin typeface="Times Neue Roman Bold"/>
              </a:rPr>
              <a:t>A. đúng                            B. Sai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970279"/>
            <a:ext cx="18288000" cy="8288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79"/>
              </a:lnSpc>
              <a:spcBef>
                <a:spcPct val="0"/>
              </a:spcBef>
            </a:pP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Câu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 9: </a:t>
            </a: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Em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hiểu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thế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nào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là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thông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điệp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của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văn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5E17EB"/>
                </a:solidFill>
                <a:latin typeface="Times Neue Roman Bold"/>
              </a:rPr>
              <a:t>bản</a:t>
            </a:r>
            <a:r>
              <a:rPr lang="en-US" sz="6699" dirty="0">
                <a:solidFill>
                  <a:srgbClr val="5E17EB"/>
                </a:solidFill>
                <a:latin typeface="Times Neue Roman Bold"/>
              </a:rPr>
              <a:t>?</a:t>
            </a:r>
          </a:p>
          <a:p>
            <a:pPr algn="just">
              <a:lnSpc>
                <a:spcPts val="9379"/>
              </a:lnSpc>
              <a:spcBef>
                <a:spcPct val="0"/>
              </a:spcBef>
            </a:pP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A.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ý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tưởng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quan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trọng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nhất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văn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bản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9379"/>
              </a:lnSpc>
              <a:spcBef>
                <a:spcPct val="0"/>
              </a:spcBef>
            </a:pP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B.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bài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học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9379"/>
              </a:lnSpc>
              <a:spcBef>
                <a:spcPct val="0"/>
              </a:spcBef>
            </a:pP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C.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cách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ứng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xử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mà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văn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bản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muốn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truyền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đến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đọc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9379"/>
              </a:lnSpc>
              <a:spcBef>
                <a:spcPct val="0"/>
              </a:spcBef>
            </a:pP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D.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Tất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cả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các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câu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A, B, C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đều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Times Neue Roman Bold"/>
              </a:rPr>
              <a:t>đúng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C59BD2F2-CE1E-4829-877B-2BF4BE4B927E}"/>
              </a:ext>
            </a:extLst>
          </p:cNvPr>
          <p:cNvSpPr/>
          <p:nvPr/>
        </p:nvSpPr>
        <p:spPr>
          <a:xfrm>
            <a:off x="-381000" y="7840114"/>
            <a:ext cx="1600200" cy="1524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84187" y="5363375"/>
            <a:ext cx="5439711" cy="1443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0093" y="5272129"/>
            <a:ext cx="8619310" cy="50148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4187" y="7302751"/>
            <a:ext cx="1837928" cy="29471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97514" y="8776308"/>
            <a:ext cx="840494" cy="1510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38278" y="3292683"/>
            <a:ext cx="7444930" cy="139423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03420" y="-35093"/>
            <a:ext cx="7253383" cy="1226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 dirty="0">
                <a:solidFill>
                  <a:srgbClr val="C00000"/>
                </a:solidFill>
                <a:latin typeface="Times Neue Roman Bold"/>
              </a:rPr>
              <a:t>VẬN DỤNG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2661" y="1172375"/>
            <a:ext cx="18288000" cy="41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Times Neue Roman Bold"/>
              </a:rPr>
              <a:t>Hãy tưởng tượng mình là một cái cây, một bông hoa hoặc một con vật cưng trong nhà và viết khoảng năm câu thể hiện cảm xúc của chúng.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Times Neue Roman Bold"/>
              </a:rPr>
              <a:t>- GV gợi ý: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2661" y="5776595"/>
            <a:ext cx="17833505" cy="387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Times Neue Roman Bold"/>
              </a:rPr>
              <a:t>+ Cảm xúc của cái cây, bông hoa hoặc một con vật cưng khi được gặp ánh nắng/ khi được mọi người yêu mến, hay khi gặp thời tiết xấu hoặc bị mọi người hắt hủi, v.v…, ước nguyện và thông điệp mà chúng muốn gửi gắm.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Times Neue Roman Bold"/>
              </a:rPr>
              <a:t>+ Đảm bảo hình thức đoạn văn khoảng năm câu, diễn tả cảm xúc bằng ngôi thứ nhất.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867960" y="3803655"/>
            <a:ext cx="3310170" cy="6742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29468" y="4927108"/>
            <a:ext cx="2972818" cy="60557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52016" y="9258300"/>
            <a:ext cx="3154905" cy="10325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82255" y="8436477"/>
            <a:ext cx="946446" cy="18792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74892" y="8888457"/>
            <a:ext cx="782918" cy="1407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2768AD-563B-437C-AE88-53AAFC1E0B1E}"/>
              </a:ext>
            </a:extLst>
          </p:cNvPr>
          <p:cNvSpPr/>
          <p:nvPr/>
        </p:nvSpPr>
        <p:spPr>
          <a:xfrm>
            <a:off x="3124200" y="495300"/>
            <a:ext cx="9505268" cy="110799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ue Roman" panose="020B0604020202020204" charset="0"/>
              </a:rPr>
              <a:t>H</a:t>
            </a: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ue Roman" panose="020B0604020202020204" charset="0"/>
              </a:rPr>
              <a:t>ư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ue Roman" panose="020B0604020202020204" charset="0"/>
              </a:rPr>
              <a:t>ớng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ue Roman" panose="020B0604020202020204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ue Roman" panose="020B0604020202020204" charset="0"/>
              </a:rPr>
              <a:t>dẫn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ue Roman" panose="020B0604020202020204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ue Roman" panose="020B0604020202020204" charset="0"/>
              </a:rPr>
              <a:t>tự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ue Roman" panose="020B0604020202020204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ue Roman" panose="020B0604020202020204" charset="0"/>
              </a:rPr>
              <a:t>học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ue Roman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80A7CB-B551-4C1F-B2AB-B4D3B1837832}"/>
              </a:ext>
            </a:extLst>
          </p:cNvPr>
          <p:cNvSpPr/>
          <p:nvPr/>
        </p:nvSpPr>
        <p:spPr>
          <a:xfrm>
            <a:off x="895686" y="2618784"/>
            <a:ext cx="147066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ue Roman" panose="020B0604020202020204" charset="0"/>
              </a:rPr>
              <a:t>Đọc</a:t>
            </a:r>
            <a:r>
              <a:rPr lang="en-US" sz="7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ue Roman" panose="020B0604020202020204" charset="0"/>
              </a:rPr>
              <a:t> </a:t>
            </a:r>
            <a:r>
              <a:rPr lang="en-US" sz="72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ue Roman" panose="020B0604020202020204" charset="0"/>
              </a:rPr>
              <a:t>và</a:t>
            </a:r>
            <a:r>
              <a:rPr lang="en-US" sz="7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ue Roman" panose="020B0604020202020204" charset="0"/>
              </a:rPr>
              <a:t> </a:t>
            </a:r>
            <a:r>
              <a:rPr lang="en-US" sz="72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ue Roman" panose="020B0604020202020204" charset="0"/>
              </a:rPr>
              <a:t>tìm</a:t>
            </a:r>
            <a:r>
              <a:rPr lang="en-US" sz="7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ue Roman" panose="020B0604020202020204" charset="0"/>
              </a:rPr>
              <a:t> </a:t>
            </a:r>
            <a:r>
              <a:rPr lang="en-US" sz="72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ue Roman" panose="020B0604020202020204" charset="0"/>
              </a:rPr>
              <a:t>hiểu</a:t>
            </a:r>
            <a:r>
              <a:rPr lang="en-US" sz="7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ue Roman" panose="020B0604020202020204" charset="0"/>
              </a:rPr>
              <a:t> tr</a:t>
            </a:r>
            <a:r>
              <a:rPr lang="vi-VN" sz="7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ue Roman" panose="020B0604020202020204" charset="0"/>
              </a:rPr>
              <a:t>ư</a:t>
            </a:r>
            <a:r>
              <a:rPr lang="en-US" sz="72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ớc</a:t>
            </a:r>
            <a:r>
              <a:rPr lang="en-US" sz="7200" b="1" dirty="0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 </a:t>
            </a:r>
            <a:r>
              <a:rPr lang="en-US" sz="72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văn</a:t>
            </a:r>
            <a:r>
              <a:rPr lang="en-US" sz="7200" b="1" dirty="0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 </a:t>
            </a:r>
            <a:r>
              <a:rPr lang="en-US" sz="72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bản</a:t>
            </a:r>
            <a:r>
              <a:rPr lang="en-US" sz="7200" b="1" dirty="0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 </a:t>
            </a:r>
            <a:r>
              <a:rPr lang="en-US" sz="7200" b="1" i="1" dirty="0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Sang </a:t>
            </a:r>
            <a:r>
              <a:rPr lang="en-US" sz="7200" b="1" i="1" dirty="0" err="1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thu</a:t>
            </a:r>
            <a:r>
              <a:rPr lang="en-US" sz="7200" b="1" i="1" dirty="0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 </a:t>
            </a:r>
            <a:r>
              <a:rPr lang="en-US" sz="72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của</a:t>
            </a:r>
            <a:r>
              <a:rPr lang="en-US" sz="7200" b="1" dirty="0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 </a:t>
            </a:r>
            <a:r>
              <a:rPr lang="en-US" sz="72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Hữu</a:t>
            </a:r>
            <a:r>
              <a:rPr lang="en-US" sz="7200" b="1" dirty="0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 </a:t>
            </a:r>
            <a:r>
              <a:rPr lang="en-US" sz="72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ue Roman" panose="020B0604020202020204" charset="0"/>
              </a:rPr>
              <a:t>Thỉnh</a:t>
            </a:r>
            <a:endParaRPr lang="en-US" sz="7200" b="1" cap="none" spc="0" dirty="0">
              <a:ln/>
              <a:solidFill>
                <a:schemeClr val="accent5">
                  <a:lumMod val="75000"/>
                </a:schemeClr>
              </a:solidFill>
              <a:effectLst/>
              <a:latin typeface="Times Neue Rom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12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62852">
            <a:off x="3019056" y="1774819"/>
            <a:ext cx="12055695" cy="38139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26189" y="2150833"/>
            <a:ext cx="8733416" cy="258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Hoạt</a:t>
            </a:r>
            <a:r>
              <a:rPr lang="en-US" sz="739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 </a:t>
            </a:r>
            <a:r>
              <a:rPr lang="en-US" sz="7399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động</a:t>
            </a:r>
            <a:r>
              <a:rPr lang="en-US" sz="739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 </a:t>
            </a:r>
            <a:r>
              <a:rPr lang="en-US" sz="7399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giới</a:t>
            </a:r>
            <a:r>
              <a:rPr lang="en-US" sz="739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 </a:t>
            </a:r>
            <a:r>
              <a:rPr lang="en-US" sz="7399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thiệu</a:t>
            </a:r>
            <a:r>
              <a:rPr lang="en-US" sz="739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 tri </a:t>
            </a:r>
            <a:r>
              <a:rPr lang="en-US" sz="7399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thức</a:t>
            </a:r>
            <a:r>
              <a:rPr lang="en-US" sz="739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 </a:t>
            </a:r>
            <a:r>
              <a:rPr lang="en-US" sz="7399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mới</a:t>
            </a:r>
            <a:r>
              <a:rPr lang="en-US" sz="739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ue Roman"/>
              </a:rPr>
              <a:t>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2013">
            <a:off x="12954856" y="3709640"/>
            <a:ext cx="748976" cy="10738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15668">
            <a:off x="14153820" y="3275060"/>
            <a:ext cx="219362" cy="2193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15668">
            <a:off x="12975176" y="2850404"/>
            <a:ext cx="378825" cy="3788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215668">
            <a:off x="14042477" y="2612701"/>
            <a:ext cx="135306" cy="135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30487">
            <a:off x="3065272" y="1735600"/>
            <a:ext cx="1103245" cy="700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15668">
            <a:off x="3507213" y="2913246"/>
            <a:ext cx="219362" cy="2193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215668">
            <a:off x="4180936" y="2518100"/>
            <a:ext cx="135306" cy="135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718773"/>
            <a:ext cx="16230600" cy="3194593"/>
            <a:chOff x="0" y="-28575"/>
            <a:chExt cx="4274726" cy="841375"/>
          </a:xfrm>
        </p:grpSpPr>
        <p:sp>
          <p:nvSpPr>
            <p:cNvPr id="3" name="Freeform 3"/>
            <p:cNvSpPr/>
            <p:nvPr/>
          </p:nvSpPr>
          <p:spPr>
            <a:xfrm>
              <a:off x="0" y="20069"/>
              <a:ext cx="4274726" cy="529760"/>
            </a:xfrm>
            <a:custGeom>
              <a:avLst/>
              <a:gdLst/>
              <a:ahLst/>
              <a:cxnLst/>
              <a:rect l="l" t="t" r="r" b="b"/>
              <a:pathLst>
                <a:path w="4274726" h="52976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05433"/>
                  </a:lnTo>
                  <a:cubicBezTo>
                    <a:pt x="4274726" y="518868"/>
                    <a:pt x="4263834" y="529760"/>
                    <a:pt x="4250399" y="529760"/>
                  </a:cubicBezTo>
                  <a:lnTo>
                    <a:pt x="24327" y="529760"/>
                  </a:lnTo>
                  <a:cubicBezTo>
                    <a:pt x="10891" y="529760"/>
                    <a:pt x="0" y="518868"/>
                    <a:pt x="0" y="50543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D18C0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58561" y="1866900"/>
            <a:ext cx="16857275" cy="384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5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675"/>
              </a:lnSpc>
              <a:spcBef>
                <a:spcPct val="0"/>
              </a:spcBef>
            </a:pPr>
            <a:r>
              <a:rPr lang="en-US" sz="5482" dirty="0">
                <a:solidFill>
                  <a:srgbClr val="000000"/>
                </a:solidFill>
                <a:latin typeface="Times Neue Roman"/>
              </a:rPr>
              <a:t>   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Câu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2.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Em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hiểu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thế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nào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về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hình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ảnh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trong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thơ?Cho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ví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482" dirty="0" err="1">
                <a:solidFill>
                  <a:srgbClr val="000000"/>
                </a:solidFill>
                <a:latin typeface="Times Neue Roman"/>
              </a:rPr>
              <a:t>dụ</a:t>
            </a:r>
            <a:r>
              <a:rPr lang="en-US" sz="5482" dirty="0">
                <a:solidFill>
                  <a:srgbClr val="000000"/>
                </a:solidFill>
                <a:latin typeface="Times Neue Roman"/>
              </a:rPr>
              <a:t>.                  </a:t>
            </a:r>
          </a:p>
          <a:p>
            <a:pPr algn="ctr">
              <a:lnSpc>
                <a:spcPts val="7675"/>
              </a:lnSpc>
              <a:spcBef>
                <a:spcPct val="0"/>
              </a:spcBef>
            </a:pPr>
            <a:r>
              <a:rPr lang="en-US" sz="5482" dirty="0">
                <a:solidFill>
                  <a:srgbClr val="000000"/>
                </a:solidFill>
                <a:latin typeface="Times Neue Roman"/>
              </a:rPr>
              <a:t> 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238241"/>
            <a:ext cx="16230600" cy="2262698"/>
            <a:chOff x="0" y="0"/>
            <a:chExt cx="4274726" cy="5281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528107"/>
            </a:xfrm>
            <a:custGeom>
              <a:avLst/>
              <a:gdLst/>
              <a:ahLst/>
              <a:cxnLst/>
              <a:rect l="l" t="t" r="r" b="b"/>
              <a:pathLst>
                <a:path w="4274726" h="52810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03780"/>
                  </a:lnTo>
                  <a:cubicBezTo>
                    <a:pt x="4274726" y="510232"/>
                    <a:pt x="4272163" y="516420"/>
                    <a:pt x="4267601" y="520982"/>
                  </a:cubicBezTo>
                  <a:cubicBezTo>
                    <a:pt x="4263039" y="525544"/>
                    <a:pt x="4256851" y="528107"/>
                    <a:pt x="4250399" y="528107"/>
                  </a:cubicBezTo>
                  <a:lnTo>
                    <a:pt x="24327" y="528107"/>
                  </a:lnTo>
                  <a:cubicBezTo>
                    <a:pt x="10891" y="528107"/>
                    <a:pt x="0" y="517216"/>
                    <a:pt x="0" y="50378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D18C0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5073104"/>
            <a:ext cx="16230600" cy="3194594"/>
            <a:chOff x="0" y="-28575"/>
            <a:chExt cx="4274726" cy="841375"/>
          </a:xfrm>
        </p:grpSpPr>
        <p:sp>
          <p:nvSpPr>
            <p:cNvPr id="10" name="Freeform 10"/>
            <p:cNvSpPr/>
            <p:nvPr/>
          </p:nvSpPr>
          <p:spPr>
            <a:xfrm>
              <a:off x="0" y="36375"/>
              <a:ext cx="4274726" cy="575734"/>
            </a:xfrm>
            <a:custGeom>
              <a:avLst/>
              <a:gdLst/>
              <a:ahLst/>
              <a:cxnLst/>
              <a:rect l="l" t="t" r="r" b="b"/>
              <a:pathLst>
                <a:path w="4274726" h="57573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51407"/>
                  </a:lnTo>
                  <a:cubicBezTo>
                    <a:pt x="4274726" y="564842"/>
                    <a:pt x="4263834" y="575734"/>
                    <a:pt x="4250399" y="575734"/>
                  </a:cubicBezTo>
                  <a:lnTo>
                    <a:pt x="24327" y="575734"/>
                  </a:lnTo>
                  <a:cubicBezTo>
                    <a:pt x="10891" y="575734"/>
                    <a:pt x="0" y="564842"/>
                    <a:pt x="0" y="55140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D18C0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7950732"/>
            <a:ext cx="16383000" cy="1900412"/>
            <a:chOff x="0" y="0"/>
            <a:chExt cx="4274726" cy="5005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74726" cy="500520"/>
            </a:xfrm>
            <a:custGeom>
              <a:avLst/>
              <a:gdLst/>
              <a:ahLst/>
              <a:cxnLst/>
              <a:rect l="l" t="t" r="r" b="b"/>
              <a:pathLst>
                <a:path w="4274726" h="50052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76193"/>
                  </a:lnTo>
                  <a:cubicBezTo>
                    <a:pt x="4274726" y="482645"/>
                    <a:pt x="4272163" y="488833"/>
                    <a:pt x="4267601" y="493395"/>
                  </a:cubicBezTo>
                  <a:cubicBezTo>
                    <a:pt x="4263039" y="497957"/>
                    <a:pt x="4256851" y="500520"/>
                    <a:pt x="4250399" y="500520"/>
                  </a:cubicBezTo>
                  <a:lnTo>
                    <a:pt x="24327" y="500520"/>
                  </a:lnTo>
                  <a:cubicBezTo>
                    <a:pt x="10891" y="500520"/>
                    <a:pt x="0" y="489629"/>
                    <a:pt x="0" y="47619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D18C0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749832" y="892107"/>
            <a:ext cx="19313388" cy="99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dirty="0">
                <a:solidFill>
                  <a:srgbClr val="000000"/>
                </a:solidFill>
                <a:latin typeface="Times Neue Roman"/>
              </a:rPr>
              <a:t>   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Câu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 1. 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Hãy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nêu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khái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niệm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thơ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bốn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chữ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thơ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năm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imes Neue Roman"/>
              </a:rPr>
              <a:t>chữ</a:t>
            </a:r>
            <a:r>
              <a:rPr lang="en-US" sz="5799" dirty="0">
                <a:solidFill>
                  <a:srgbClr val="000000"/>
                </a:solidFill>
                <a:latin typeface="Times Neue Roman"/>
              </a:rPr>
              <a:t>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2487" y="5448300"/>
            <a:ext cx="16230600" cy="153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"/>
              </a:rPr>
              <a:t>   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Câu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3.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Vần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nhịp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và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vai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trò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của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vần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nhịp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trong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thơ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.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Times Neue Roman"/>
              </a:rPr>
              <a:t>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6763" y="7262814"/>
            <a:ext cx="5708452" cy="293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"/>
              </a:rPr>
              <a:t>   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Câu</a:t>
            </a:r>
            <a:r>
              <a:rPr lang="en-US" sz="5600" dirty="0">
                <a:solidFill>
                  <a:srgbClr val="000000"/>
                </a:solidFill>
                <a:latin typeface="Times Neue Roman"/>
              </a:rPr>
              <a:t> 4.Thông </a:t>
            </a:r>
            <a:r>
              <a:rPr lang="en-US" sz="5600" dirty="0" err="1">
                <a:solidFill>
                  <a:srgbClr val="000000"/>
                </a:solidFill>
                <a:latin typeface="Times Neue Roman"/>
              </a:rPr>
              <a:t>điệp</a:t>
            </a:r>
            <a:endParaRPr lang="en-US" sz="5600" dirty="0">
              <a:solidFill>
                <a:srgbClr val="000000"/>
              </a:solidFill>
              <a:latin typeface="Times Neue Roman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imes Neue Roman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41631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EF5DB54-FBCC-4289-AFE3-52414E28A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3" y="430135"/>
            <a:ext cx="17491776" cy="94267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007195">
            <a:off x="2106059" y="4138946"/>
            <a:ext cx="1383702" cy="8780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265846">
            <a:off x="958829" y="7674747"/>
            <a:ext cx="773811" cy="1109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94266">
            <a:off x="3456345" y="8928691"/>
            <a:ext cx="454836" cy="4548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325632">
            <a:off x="2908834" y="7457329"/>
            <a:ext cx="126651" cy="1266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734682">
            <a:off x="14749391" y="4138946"/>
            <a:ext cx="1383702" cy="8780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81519" y="1851431"/>
            <a:ext cx="253277" cy="2532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534153">
            <a:off x="16807985" y="2980811"/>
            <a:ext cx="787425" cy="11290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305733">
            <a:off x="16878518" y="7315215"/>
            <a:ext cx="268011" cy="2680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05733">
            <a:off x="17331778" y="1101582"/>
            <a:ext cx="462838" cy="4628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145662">
            <a:off x="7465582" y="2287877"/>
            <a:ext cx="115527" cy="1155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14953">
            <a:off x="5751122" y="720082"/>
            <a:ext cx="392077" cy="3920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4266">
            <a:off x="15272995" y="9361684"/>
            <a:ext cx="410652" cy="4106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4266">
            <a:off x="10242185" y="8024163"/>
            <a:ext cx="410652" cy="4106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337455">
            <a:off x="7039588" y="8561678"/>
            <a:ext cx="563175" cy="8731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874367">
            <a:off x="12628894" y="9564262"/>
            <a:ext cx="95021" cy="950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99054">
            <a:off x="14128561" y="7053848"/>
            <a:ext cx="510032" cy="79074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4266">
            <a:off x="10883706" y="2108051"/>
            <a:ext cx="410652" cy="41065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16897">
            <a:off x="12448411" y="626775"/>
            <a:ext cx="563175" cy="8731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31779" y="-67882"/>
            <a:ext cx="2796026" cy="25469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F452D2-6A19-4669-ACBB-F76FBA65B1EF}"/>
              </a:ext>
            </a:extLst>
          </p:cNvPr>
          <p:cNvSpPr txBox="1"/>
          <p:nvPr/>
        </p:nvSpPr>
        <p:spPr>
          <a:xfrm>
            <a:off x="3392966" y="696673"/>
            <a:ext cx="2262625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ue Roman" panose="020B0604020202020204" charset="0"/>
              </a:rPr>
              <a:t>Tiết</a:t>
            </a:r>
            <a:r>
              <a:rPr lang="en-US" sz="4400" b="1" dirty="0">
                <a:latin typeface="Times Neue Roman" panose="020B0604020202020204" charset="0"/>
              </a:rPr>
              <a:t>: 1,2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11" r="1080"/>
          <a:stretch>
            <a:fillRect/>
          </a:stretch>
        </p:blipFill>
        <p:spPr>
          <a:xfrm>
            <a:off x="318985" y="0"/>
            <a:ext cx="17196644" cy="10442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743" b="6226"/>
          <a:stretch>
            <a:fillRect/>
          </a:stretch>
        </p:blipFill>
        <p:spPr>
          <a:xfrm>
            <a:off x="1541261" y="514350"/>
            <a:ext cx="15718039" cy="925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95819" y="-419100"/>
            <a:ext cx="17296362" cy="477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709"/>
              </a:lnSpc>
            </a:pPr>
            <a:r>
              <a:rPr lang="en-US" sz="6000" dirty="0">
                <a:solidFill>
                  <a:srgbClr val="004AAD"/>
                </a:solidFill>
                <a:latin typeface="Noto Serif Display Black"/>
              </a:rPr>
              <a:t>I. </a:t>
            </a:r>
            <a:r>
              <a:rPr lang="en-US" sz="6000" dirty="0" err="1">
                <a:solidFill>
                  <a:srgbClr val="004AAD"/>
                </a:solidFill>
                <a:latin typeface="Noto Serif Display Black"/>
              </a:rPr>
              <a:t>Tìm</a:t>
            </a:r>
            <a:r>
              <a:rPr lang="en-US" sz="6000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6000" dirty="0" err="1">
                <a:solidFill>
                  <a:srgbClr val="004AAD"/>
                </a:solidFill>
                <a:latin typeface="Noto Serif Display Black"/>
              </a:rPr>
              <a:t>hiểu</a:t>
            </a:r>
            <a:r>
              <a:rPr lang="en-US" sz="6000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6000" dirty="0" err="1">
                <a:solidFill>
                  <a:srgbClr val="004AAD"/>
                </a:solidFill>
                <a:latin typeface="Noto Serif Display Black"/>
              </a:rPr>
              <a:t>chung</a:t>
            </a:r>
            <a:endParaRPr lang="en-US" sz="6000" dirty="0">
              <a:solidFill>
                <a:srgbClr val="004AAD"/>
              </a:solidFill>
              <a:latin typeface="Noto Serif Display Black"/>
            </a:endParaRPr>
          </a:p>
          <a:p>
            <a:pPr algn="just">
              <a:lnSpc>
                <a:spcPts val="12709"/>
              </a:lnSpc>
            </a:pPr>
            <a:r>
              <a:rPr lang="en-US" sz="6000" dirty="0">
                <a:solidFill>
                  <a:srgbClr val="004AAD"/>
                </a:solidFill>
                <a:latin typeface="Noto Serif Display Black"/>
              </a:rPr>
              <a:t>     1.Tác </a:t>
            </a:r>
            <a:r>
              <a:rPr lang="en-US" sz="6000" dirty="0" err="1">
                <a:solidFill>
                  <a:srgbClr val="004AAD"/>
                </a:solidFill>
                <a:latin typeface="Noto Serif Display Black"/>
              </a:rPr>
              <a:t>giả</a:t>
            </a:r>
            <a:r>
              <a:rPr lang="en-US" sz="6000" dirty="0">
                <a:solidFill>
                  <a:srgbClr val="004AAD"/>
                </a:solidFill>
                <a:latin typeface="Noto Serif Display Black"/>
              </a:rPr>
              <a:t>, </a:t>
            </a:r>
            <a:r>
              <a:rPr lang="en-US" sz="6000" dirty="0" err="1">
                <a:solidFill>
                  <a:srgbClr val="004AAD"/>
                </a:solidFill>
                <a:latin typeface="Noto Serif Display Black"/>
              </a:rPr>
              <a:t>tác</a:t>
            </a:r>
            <a:r>
              <a:rPr lang="en-US" sz="6000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6000" dirty="0" err="1">
                <a:solidFill>
                  <a:srgbClr val="004AAD"/>
                </a:solidFill>
                <a:latin typeface="Noto Serif Display Black"/>
              </a:rPr>
              <a:t>phẩm</a:t>
            </a:r>
            <a:endParaRPr lang="en-US" sz="6000" dirty="0">
              <a:solidFill>
                <a:srgbClr val="004AAD"/>
              </a:solidFill>
              <a:latin typeface="Noto Serif Display Black"/>
            </a:endParaRPr>
          </a:p>
          <a:p>
            <a:pPr algn="ctr">
              <a:lnSpc>
                <a:spcPts val="12709"/>
              </a:lnSpc>
            </a:pPr>
            <a:endParaRPr lang="en-US" sz="9078" dirty="0">
              <a:solidFill>
                <a:srgbClr val="004AAD"/>
              </a:solidFill>
              <a:latin typeface="Noto Serif Display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18F8F2-84F6-4E29-8C7A-57E096B59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8" y="3619500"/>
            <a:ext cx="17957159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45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3934" y="4605854"/>
            <a:ext cx="17627202" cy="1566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  <a:spcBef>
                <a:spcPct val="0"/>
              </a:spcBef>
            </a:pPr>
            <a:r>
              <a:rPr lang="en-US" sz="9199" dirty="0">
                <a:solidFill>
                  <a:srgbClr val="004AAD"/>
                </a:solidFill>
                <a:latin typeface="Times Neue Roman Bold"/>
              </a:rPr>
              <a:t>1. </a:t>
            </a:r>
            <a:r>
              <a:rPr lang="en-US" sz="9199" dirty="0" err="1">
                <a:solidFill>
                  <a:srgbClr val="004AAD"/>
                </a:solidFill>
                <a:latin typeface="Times Neue Roman Bold"/>
              </a:rPr>
              <a:t>Quá</a:t>
            </a:r>
            <a:r>
              <a:rPr lang="en-US" sz="9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9199" dirty="0" err="1">
                <a:solidFill>
                  <a:srgbClr val="004AAD"/>
                </a:solidFill>
                <a:latin typeface="Times Neue Roman Bold"/>
              </a:rPr>
              <a:t>trình</a:t>
            </a:r>
            <a:r>
              <a:rPr lang="en-US" sz="9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9199" dirty="0" err="1">
                <a:solidFill>
                  <a:srgbClr val="004AAD"/>
                </a:solidFill>
                <a:latin typeface="Times Neue Roman Bold"/>
              </a:rPr>
              <a:t>phát</a:t>
            </a:r>
            <a:r>
              <a:rPr lang="en-US" sz="9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9199" dirty="0" err="1">
                <a:solidFill>
                  <a:srgbClr val="004AAD"/>
                </a:solidFill>
                <a:latin typeface="Times Neue Roman Bold"/>
              </a:rPr>
              <a:t>triển</a:t>
            </a:r>
            <a:r>
              <a:rPr lang="en-US" sz="9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9199" dirty="0" err="1">
                <a:solidFill>
                  <a:srgbClr val="004AAD"/>
                </a:solidFill>
                <a:latin typeface="Times Neue Roman Bold"/>
              </a:rPr>
              <a:t>của</a:t>
            </a:r>
            <a:r>
              <a:rPr lang="en-US" sz="9199" dirty="0">
                <a:solidFill>
                  <a:srgbClr val="004AAD"/>
                </a:solidFill>
                <a:latin typeface="Times Neue Roman Bold"/>
              </a:rPr>
              <a:t> </a:t>
            </a:r>
            <a:r>
              <a:rPr lang="en-US" sz="9199" dirty="0" err="1">
                <a:solidFill>
                  <a:srgbClr val="004AAD"/>
                </a:solidFill>
                <a:latin typeface="Times Neue Roman Bold"/>
              </a:rPr>
              <a:t>cây</a:t>
            </a:r>
            <a:endParaRPr lang="en-US" sz="9199" dirty="0">
              <a:solidFill>
                <a:srgbClr val="004AAD"/>
              </a:solidFill>
              <a:latin typeface="Times Neue Roman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0841" y="-58207"/>
            <a:ext cx="17296362" cy="477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709"/>
              </a:lnSpc>
            </a:pPr>
            <a:r>
              <a:rPr lang="en-US" sz="9078" dirty="0">
                <a:solidFill>
                  <a:srgbClr val="004AAD"/>
                </a:solidFill>
                <a:latin typeface="Noto Serif Display Black"/>
              </a:rPr>
              <a:t>I. </a:t>
            </a:r>
            <a:r>
              <a:rPr lang="en-US" sz="9078" dirty="0" err="1">
                <a:solidFill>
                  <a:srgbClr val="004AAD"/>
                </a:solidFill>
                <a:latin typeface="Noto Serif Display Black"/>
              </a:rPr>
              <a:t>Tìm</a:t>
            </a:r>
            <a:r>
              <a:rPr lang="en-US" sz="9078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9078" dirty="0" err="1">
                <a:solidFill>
                  <a:srgbClr val="004AAD"/>
                </a:solidFill>
                <a:latin typeface="Noto Serif Display Black"/>
              </a:rPr>
              <a:t>hiểu</a:t>
            </a:r>
            <a:r>
              <a:rPr lang="en-US" sz="9078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9078" dirty="0" err="1">
                <a:solidFill>
                  <a:srgbClr val="004AAD"/>
                </a:solidFill>
                <a:latin typeface="Noto Serif Display Black"/>
              </a:rPr>
              <a:t>chung</a:t>
            </a:r>
            <a:endParaRPr lang="en-US" sz="9078" dirty="0">
              <a:solidFill>
                <a:srgbClr val="004AAD"/>
              </a:solidFill>
              <a:latin typeface="Noto Serif Display Black"/>
            </a:endParaRPr>
          </a:p>
          <a:p>
            <a:pPr marL="980027" lvl="1" algn="just">
              <a:lnSpc>
                <a:spcPts val="12709"/>
              </a:lnSpc>
            </a:pPr>
            <a:r>
              <a:rPr lang="en-US" sz="9078" dirty="0">
                <a:solidFill>
                  <a:srgbClr val="004AAD"/>
                </a:solidFill>
                <a:latin typeface="Noto Serif Display Black"/>
              </a:rPr>
              <a:t>1.Tác </a:t>
            </a:r>
            <a:r>
              <a:rPr lang="en-US" sz="9078" dirty="0" err="1">
                <a:solidFill>
                  <a:srgbClr val="004AAD"/>
                </a:solidFill>
                <a:latin typeface="Noto Serif Display Black"/>
              </a:rPr>
              <a:t>giả</a:t>
            </a:r>
            <a:r>
              <a:rPr lang="en-US" sz="9078" dirty="0">
                <a:solidFill>
                  <a:srgbClr val="004AAD"/>
                </a:solidFill>
                <a:latin typeface="Noto Serif Display Black"/>
              </a:rPr>
              <a:t>, </a:t>
            </a:r>
            <a:r>
              <a:rPr lang="en-US" sz="9078" dirty="0" err="1">
                <a:solidFill>
                  <a:srgbClr val="004AAD"/>
                </a:solidFill>
                <a:latin typeface="Noto Serif Display Black"/>
              </a:rPr>
              <a:t>tác</a:t>
            </a:r>
            <a:r>
              <a:rPr lang="en-US" sz="9078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9078" dirty="0" err="1">
                <a:solidFill>
                  <a:srgbClr val="004AAD"/>
                </a:solidFill>
                <a:latin typeface="Noto Serif Display Black"/>
              </a:rPr>
              <a:t>phẩm</a:t>
            </a:r>
            <a:endParaRPr lang="en-US" sz="9078" dirty="0">
              <a:solidFill>
                <a:srgbClr val="004AAD"/>
              </a:solidFill>
              <a:latin typeface="Noto Serif Display Black"/>
            </a:endParaRPr>
          </a:p>
          <a:p>
            <a:pPr algn="ctr">
              <a:lnSpc>
                <a:spcPts val="12709"/>
              </a:lnSpc>
            </a:pPr>
            <a:endParaRPr lang="en-US" sz="9078" dirty="0">
              <a:solidFill>
                <a:srgbClr val="004AAD"/>
              </a:solidFill>
              <a:latin typeface="Noto Serif Display Black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609600" y="3212913"/>
            <a:ext cx="13842359" cy="1533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4AAD"/>
                </a:solidFill>
                <a:latin typeface="Noto Serif Display Black"/>
              </a:rPr>
              <a:t>II. </a:t>
            </a:r>
            <a:r>
              <a:rPr lang="en-US" sz="9000" dirty="0" err="1">
                <a:solidFill>
                  <a:srgbClr val="004AAD"/>
                </a:solidFill>
                <a:latin typeface="Noto Serif Display Black"/>
              </a:rPr>
              <a:t>Tìm</a:t>
            </a:r>
            <a:r>
              <a:rPr lang="en-US" sz="9000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4AAD"/>
                </a:solidFill>
                <a:latin typeface="Noto Serif Display Black"/>
              </a:rPr>
              <a:t>hiểu</a:t>
            </a:r>
            <a:r>
              <a:rPr lang="en-US" sz="9000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4AAD"/>
                </a:solidFill>
                <a:latin typeface="Noto Serif Display Black"/>
              </a:rPr>
              <a:t>văn</a:t>
            </a:r>
            <a:r>
              <a:rPr lang="en-US" sz="9000" dirty="0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4AAD"/>
                </a:solidFill>
                <a:latin typeface="Noto Serif Display Black"/>
              </a:rPr>
              <a:t>bản</a:t>
            </a:r>
            <a:endParaRPr lang="en-US" sz="9000" dirty="0">
              <a:solidFill>
                <a:srgbClr val="004AAD"/>
              </a:solidFill>
              <a:latin typeface="Noto Serif Display Black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367</TotalTime>
  <Words>1269</Words>
  <Application>Microsoft Office PowerPoint</Application>
  <PresentationFormat>Custom</PresentationFormat>
  <Paragraphs>147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.VnArial</vt:lpstr>
      <vt:lpstr>Times Neue Roman Bold</vt:lpstr>
      <vt:lpstr>Wingdings</vt:lpstr>
      <vt:lpstr>Times New Roman</vt:lpstr>
      <vt:lpstr>Arial</vt:lpstr>
      <vt:lpstr>Times Neue Roman</vt:lpstr>
      <vt:lpstr>Noto Serif Display Black</vt:lpstr>
      <vt:lpstr>Borsok</vt:lpstr>
      <vt:lpstr>Open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ga7( t 1,2)</dc:title>
  <dc:creator>loc</dc:creator>
  <cp:lastModifiedBy>Admin</cp:lastModifiedBy>
  <cp:revision>43</cp:revision>
  <dcterms:created xsi:type="dcterms:W3CDTF">2006-08-16T00:00:00Z</dcterms:created>
  <dcterms:modified xsi:type="dcterms:W3CDTF">2022-09-17T02:24:46Z</dcterms:modified>
  <dc:identifier>DAFLOiIyF0c</dc:identifier>
</cp:coreProperties>
</file>