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9" r:id="rId3"/>
    <p:sldId id="257" r:id="rId4"/>
    <p:sldId id="384" r:id="rId5"/>
    <p:sldId id="258" r:id="rId6"/>
    <p:sldId id="260" r:id="rId7"/>
    <p:sldId id="385" r:id="rId8"/>
    <p:sldId id="386" r:id="rId9"/>
    <p:sldId id="287" r:id="rId10"/>
    <p:sldId id="344" r:id="rId11"/>
    <p:sldId id="347" r:id="rId12"/>
    <p:sldId id="348" r:id="rId13"/>
    <p:sldId id="290" r:id="rId14"/>
    <p:sldId id="387" r:id="rId15"/>
    <p:sldId id="388" r:id="rId16"/>
    <p:sldId id="389" r:id="rId17"/>
    <p:sldId id="390" r:id="rId18"/>
    <p:sldId id="261" r:id="rId19"/>
    <p:sldId id="391" r:id="rId20"/>
    <p:sldId id="392" r:id="rId21"/>
    <p:sldId id="354" r:id="rId22"/>
    <p:sldId id="355" r:id="rId23"/>
    <p:sldId id="294" r:id="rId24"/>
    <p:sldId id="296" r:id="rId25"/>
    <p:sldId id="395" r:id="rId26"/>
    <p:sldId id="300" r:id="rId27"/>
    <p:sldId id="364" r:id="rId28"/>
    <p:sldId id="365" r:id="rId29"/>
    <p:sldId id="366" r:id="rId30"/>
    <p:sldId id="367" r:id="rId31"/>
    <p:sldId id="368" r:id="rId32"/>
    <p:sldId id="311" r:id="rId33"/>
    <p:sldId id="372" r:id="rId34"/>
    <p:sldId id="396" r:id="rId35"/>
    <p:sldId id="397" r:id="rId36"/>
    <p:sldId id="369" r:id="rId37"/>
    <p:sldId id="313" r:id="rId38"/>
    <p:sldId id="399" r:id="rId39"/>
    <p:sldId id="321" r:id="rId40"/>
    <p:sldId id="401" r:id="rId41"/>
    <p:sldId id="335" r:id="rId42"/>
    <p:sldId id="264" r:id="rId43"/>
  </p:sldIdLst>
  <p:sldSz cx="18288000" cy="10287000"/>
  <p:notesSz cx="6858000" cy="9144000"/>
  <p:embeddedFontLst>
    <p:embeddedFont>
      <p:font typeface="Cambria Math" panose="02040503050406030204" pitchFamily="18" charset="0"/>
      <p:regular r:id="rId45"/>
    </p:embeddedFont>
    <p:embeddedFont>
      <p:font typeface="Intro" panose="02000000000000000000" charset="0"/>
      <p:regular r:id="rId46"/>
    </p:embeddedFont>
    <p:embeddedFont>
      <p:font typeface="Malgun Gothic" panose="020B0503020000020004" pitchFamily="34" charset="-127"/>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078"/>
    <a:srgbClr val="FFF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autoAdjust="0"/>
    <p:restoredTop sz="94622" autoAdjust="0"/>
  </p:normalViewPr>
  <p:slideViewPr>
    <p:cSldViewPr>
      <p:cViewPr varScale="1">
        <p:scale>
          <a:sx n="54" d="100"/>
          <a:sy n="54" d="100"/>
        </p:scale>
        <p:origin x="7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9B2C7-2BB5-4B0C-A3C6-77CA3E5FE811}"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C1E45-8E9B-41E2-A587-49140EF5FBD0}" type="slidenum">
              <a:rPr lang="en-US" smtClean="0"/>
              <a:t>‹#›</a:t>
            </a:fld>
            <a:endParaRPr lang="en-US"/>
          </a:p>
        </p:txBody>
      </p:sp>
    </p:spTree>
    <p:extLst>
      <p:ext uri="{BB962C8B-B14F-4D97-AF65-F5344CB8AC3E}">
        <p14:creationId xmlns:p14="http://schemas.microsoft.com/office/powerpoint/2010/main" val="231475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9.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25.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36" Type="http://schemas.openxmlformats.org/officeDocument/2006/relationships/image" Target="../media/image26.png"/><Relationship Id="rId35" Type="http://schemas.openxmlformats.org/officeDocument/2006/relationships/image" Target="../media/image240.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 Id="rId9" Type="http://schemas.openxmlformats.org/officeDocument/2006/relationships/image" Target="../media/image270.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5.svg"/><Relationship Id="rId10" Type="http://schemas.openxmlformats.org/officeDocument/2006/relationships/image" Target="../media/image34.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70.png"/></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17" Type="http://schemas.openxmlformats.org/officeDocument/2006/relationships/image" Target="../media/image44.png"/><Relationship Id="rId2" Type="http://schemas.openxmlformats.org/officeDocument/2006/relationships/image" Target="../media/image42.png"/><Relationship Id="rId16" Type="http://schemas.openxmlformats.org/officeDocument/2006/relationships/image" Target="../media/image9.svg"/><Relationship Id="rId1" Type="http://schemas.openxmlformats.org/officeDocument/2006/relationships/slideLayout" Target="../slideLayouts/slideLayout7.xml"/><Relationship Id="rId15" Type="http://schemas.openxmlformats.org/officeDocument/2006/relationships/image" Target="../media/image8.png"/><Relationship Id="rId1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9.svg"/><Relationship Id="rId15" Type="http://schemas.openxmlformats.org/officeDocument/2006/relationships/image" Target="../media/image45.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13" Type="http://schemas.openxmlformats.org/officeDocument/2006/relationships/image" Target="../media/image51.png"/><Relationship Id="rId3" Type="http://schemas.openxmlformats.org/officeDocument/2006/relationships/image" Target="../media/image9.svg"/><Relationship Id="rId12"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7.xml"/><Relationship Id="rId1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3" Type="http://schemas.openxmlformats.org/officeDocument/2006/relationships/image" Target="../media/image51.png"/><Relationship Id="rId3" Type="http://schemas.openxmlformats.org/officeDocument/2006/relationships/image" Target="../media/image9.svg"/><Relationship Id="rId12"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7.xml"/><Relationship Id="rId1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8" name="Rounded Rectangle 17"/>
          <p:cNvSpPr/>
          <p:nvPr/>
        </p:nvSpPr>
        <p:spPr>
          <a:xfrm>
            <a:off x="685800" y="1104900"/>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5864" y="896357"/>
            <a:ext cx="11558623" cy="1503945"/>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p:cNvGrpSpPr/>
          <p:nvPr/>
        </p:nvGrpSpPr>
        <p:grpSpPr>
          <a:xfrm>
            <a:off x="-646902" y="2227845"/>
            <a:ext cx="19581804" cy="6497058"/>
            <a:chOff x="0" y="0"/>
            <a:chExt cx="5157348" cy="1542659"/>
          </a:xfrm>
        </p:grpSpPr>
        <p:sp>
          <p:nvSpPr>
            <p:cNvPr id="7" name="Freeform 7"/>
            <p:cNvSpPr/>
            <p:nvPr/>
          </p:nvSpPr>
          <p:spPr>
            <a:xfrm>
              <a:off x="0" y="0"/>
              <a:ext cx="5157348" cy="1542659"/>
            </a:xfrm>
            <a:custGeom>
              <a:avLst/>
              <a:gdLst/>
              <a:ahLst/>
              <a:cxnLst/>
              <a:rect l="l" t="t" r="r" b="b"/>
              <a:pathLst>
                <a:path w="5157348" h="1542659">
                  <a:moveTo>
                    <a:pt x="0" y="0"/>
                  </a:moveTo>
                  <a:lnTo>
                    <a:pt x="5157348" y="0"/>
                  </a:lnTo>
                  <a:lnTo>
                    <a:pt x="5157348" y="1542659"/>
                  </a:lnTo>
                  <a:lnTo>
                    <a:pt x="0" y="1542659"/>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580759"/>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1023349">
            <a:off x="-1505583" y="4923270"/>
            <a:ext cx="3902895" cy="4856544"/>
          </a:xfrm>
          <a:custGeom>
            <a:avLst/>
            <a:gdLst/>
            <a:ahLst/>
            <a:cxnLst/>
            <a:rect l="l" t="t" r="r" b="b"/>
            <a:pathLst>
              <a:path w="3902895" h="4856544">
                <a:moveTo>
                  <a:pt x="0" y="0"/>
                </a:moveTo>
                <a:lnTo>
                  <a:pt x="3902895" y="0"/>
                </a:lnTo>
                <a:lnTo>
                  <a:pt x="3902895" y="4856544"/>
                </a:lnTo>
                <a:lnTo>
                  <a:pt x="0" y="48565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4244569">
            <a:off x="15467281" y="708812"/>
            <a:ext cx="3584039" cy="5093595"/>
          </a:xfrm>
          <a:custGeom>
            <a:avLst/>
            <a:gdLst/>
            <a:ahLst/>
            <a:cxnLst/>
            <a:rect l="l" t="t" r="r" b="b"/>
            <a:pathLst>
              <a:path w="3584039" h="5093595">
                <a:moveTo>
                  <a:pt x="0" y="0"/>
                </a:moveTo>
                <a:lnTo>
                  <a:pt x="3584038" y="0"/>
                </a:lnTo>
                <a:lnTo>
                  <a:pt x="3584038" y="5093596"/>
                </a:lnTo>
                <a:lnTo>
                  <a:pt x="0" y="50935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3962400" y="936615"/>
            <a:ext cx="3809554" cy="1166473"/>
          </a:xfrm>
          <a:prstGeom prst="rect">
            <a:avLst/>
          </a:prstGeom>
        </p:spPr>
        <p:txBody>
          <a:bodyPr wrap="square" lIns="0" tIns="0" rIns="0" bIns="0" rtlCol="0" anchor="t">
            <a:spAutoFit/>
          </a:bodyPr>
          <a:lstStyle/>
          <a:p>
            <a:pPr algn="ctr">
              <a:lnSpc>
                <a:spcPts val="9799"/>
              </a:lnSpc>
            </a:pPr>
            <a:r>
              <a:rPr lang="en-US" sz="6999">
                <a:solidFill>
                  <a:srgbClr val="000000"/>
                </a:solidFill>
                <a:latin typeface="Intro"/>
                <a:ea typeface="Intro"/>
                <a:cs typeface="Intro"/>
                <a:sym typeface="Intro"/>
              </a:rPr>
              <a:t>MATHS</a:t>
            </a:r>
          </a:p>
        </p:txBody>
      </p:sp>
      <p:sp>
        <p:nvSpPr>
          <p:cNvPr id="16" name="Google Shape;1025;p38"/>
          <p:cNvSpPr txBox="1">
            <a:spLocks/>
          </p:cNvSpPr>
          <p:nvPr/>
        </p:nvSpPr>
        <p:spPr>
          <a:xfrm>
            <a:off x="2644800" y="2867100"/>
            <a:ext cx="12998400" cy="5172000"/>
          </a:xfrm>
          <a:prstGeom prst="rect">
            <a:avLst/>
          </a:prstGeom>
        </p:spPr>
        <p:txBody>
          <a:bodyPr spcFirstLastPara="1" wrap="square" lIns="180000" tIns="182850" rIns="18000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8800" b="1">
                <a:latin typeface="Arial" panose="020B0604020202020204" pitchFamily="34" charset="0"/>
                <a:cs typeface="Arial" panose="020B0604020202020204" pitchFamily="34" charset="0"/>
              </a:rPr>
              <a:t>CHÀO MỪNG CẢ LỚP ĐẾN VỚI BUỔI HỌC!</a:t>
            </a:r>
          </a:p>
        </p:txBody>
      </p:sp>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914400" y="571500"/>
            <a:ext cx="1981200" cy="1447800"/>
            <a:chOff x="1844842" y="8071184"/>
            <a:chExt cx="1981200" cy="1447800"/>
          </a:xfrm>
          <a:scene3d>
            <a:camera prst="orthographicFront">
              <a:rot lat="0" lon="0" rev="0"/>
            </a:camera>
            <a:lightRig rig="balanced" dir="t">
              <a:rot lat="0" lon="0" rev="8700000"/>
            </a:lightRig>
          </a:scene3d>
        </p:grpSpPr>
        <p:sp>
          <p:nvSpPr>
            <p:cNvPr id="16"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17" name="Rectangle 16"/>
            <p:cNvSpPr/>
            <p:nvPr/>
          </p:nvSpPr>
          <p:spPr>
            <a:xfrm>
              <a:off x="2175699" y="8338717"/>
              <a:ext cx="1380506" cy="738664"/>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200" b="1" i="0" u="none" strike="noStrike" kern="1200" cap="none" spc="0" normalizeH="0" baseline="0" noProof="0">
                <a:ln>
                  <a:noFill/>
                </a:ln>
                <a:solidFill>
                  <a:prstClr val="black"/>
                </a:solidFill>
                <a:effectLst/>
                <a:uLnTx/>
                <a:uFillTx/>
                <a:latin typeface="Calibri"/>
                <a:ea typeface="+mn-ea"/>
              </a:endParaRPr>
            </a:p>
          </p:txBody>
        </p:sp>
      </p:grpSp>
      <p:sp>
        <p:nvSpPr>
          <p:cNvPr id="18" name="Freeform 79"/>
          <p:cNvSpPr/>
          <p:nvPr/>
        </p:nvSpPr>
        <p:spPr>
          <a:xfrm rot="7324027">
            <a:off x="15629606" y="8210278"/>
            <a:ext cx="1893940" cy="2691645"/>
          </a:xfrm>
          <a:custGeom>
            <a:avLst/>
            <a:gdLst/>
            <a:ahLst/>
            <a:cxnLst/>
            <a:rect l="l" t="t" r="r" b="b"/>
            <a:pathLst>
              <a:path w="1893940" h="2691645">
                <a:moveTo>
                  <a:pt x="0" y="0"/>
                </a:moveTo>
                <a:lnTo>
                  <a:pt x="1893940" y="0"/>
                </a:lnTo>
                <a:lnTo>
                  <a:pt x="1893940" y="2691646"/>
                </a:lnTo>
                <a:lnTo>
                  <a:pt x="0" y="2691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Rectangle 5"/>
          <p:cNvSpPr/>
          <p:nvPr/>
        </p:nvSpPr>
        <p:spPr>
          <a:xfrm>
            <a:off x="874294" y="2476500"/>
            <a:ext cx="16575505" cy="5940088"/>
          </a:xfrm>
          <a:prstGeom prst="rect">
            <a:avLst/>
          </a:prstGeom>
        </p:spPr>
        <p:txBody>
          <a:bodyPr wrap="square">
            <a:spAutoFit/>
          </a:bodyPr>
          <a:lstStyle/>
          <a:p>
            <a:pPr algn="just">
              <a:lnSpc>
                <a:spcPct val="150000"/>
              </a:lnSpc>
              <a:spcBef>
                <a:spcPts val="600"/>
              </a:spcBef>
              <a:spcAft>
                <a:spcPts val="600"/>
              </a:spcAft>
            </a:pPr>
            <a:r>
              <a:rPr lang="vi-VN" sz="4000"/>
              <a:t>a) Do hai đồng xu cân đối và đồng chất nên các mặt đều có cùng khả năng xuất hiện.</a:t>
            </a:r>
            <a:r>
              <a:rPr lang="en-US" sz="4000"/>
              <a:t> </a:t>
            </a:r>
            <a:r>
              <a:rPr lang="vi-VN" sz="4000"/>
              <a:t>Các kết quả của phép thử là đồng khả năng.</a:t>
            </a:r>
            <a:endParaRPr lang="en-US" sz="4000"/>
          </a:p>
          <a:p>
            <a:pPr algn="just">
              <a:lnSpc>
                <a:spcPct val="150000"/>
              </a:lnSpc>
              <a:spcBef>
                <a:spcPts val="600"/>
              </a:spcBef>
              <a:spcAft>
                <a:spcPts val="600"/>
              </a:spcAft>
            </a:pPr>
            <a:r>
              <a:rPr lang="vi-VN" sz="4000"/>
              <a:t>b) Do con xúc xắc không cân đối nên khả năng xuất hiện của các mặt không như nhau.</a:t>
            </a:r>
            <a:r>
              <a:rPr lang="en-US" sz="4000"/>
              <a:t> </a:t>
            </a:r>
            <a:r>
              <a:rPr lang="vi-VN" sz="4000"/>
              <a:t>Các kết quả của phép thử không đồng khả năng.</a:t>
            </a:r>
            <a:endParaRPr lang="en-US" sz="4000"/>
          </a:p>
          <a:p>
            <a:pPr algn="just">
              <a:lnSpc>
                <a:spcPct val="150000"/>
              </a:lnSpc>
              <a:spcBef>
                <a:spcPts val="600"/>
              </a:spcBef>
              <a:spcAft>
                <a:spcPts val="600"/>
              </a:spcAft>
            </a:pPr>
            <a:r>
              <a:rPr lang="vi-VN" sz="4000"/>
              <a:t>c) Do các quả bóng bàn có cùng kích thước và khối lượng nên có cùng khả năng được</a:t>
            </a:r>
            <a:r>
              <a:rPr lang="en-US" sz="4000"/>
              <a:t> </a:t>
            </a:r>
            <a:r>
              <a:rPr lang="vi-VN" sz="4000"/>
              <a:t>chọn. Các kết quả của phép thử là đồng khả năng.</a:t>
            </a:r>
            <a:endParaRPr lang="en-US" sz="4000"/>
          </a:p>
        </p:txBody>
      </p:sp>
    </p:spTree>
    <p:extLst>
      <p:ext uri="{BB962C8B-B14F-4D97-AF65-F5344CB8AC3E}">
        <p14:creationId xmlns:p14="http://schemas.microsoft.com/office/powerpoint/2010/main" val="407188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up)">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637674" y="462974"/>
            <a:ext cx="19581804" cy="7957126"/>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604392" y="647700"/>
            <a:ext cx="17097672" cy="7594387"/>
          </a:xfrm>
          <a:prstGeom prst="rect">
            <a:avLst/>
          </a:prstGeom>
        </p:spPr>
        <p:txBody>
          <a:bodyPr wrap="square">
            <a:spAutoFit/>
          </a:bodyPr>
          <a:lstStyle/>
          <a:p>
            <a:pPr lvl="0" algn="just">
              <a:lnSpc>
                <a:spcPct val="150000"/>
              </a:lnSpc>
            </a:pPr>
            <a:r>
              <a:rPr kumimoji="0" lang="vi-VN" sz="4500" b="1" i="0" u="none" strike="noStrike" kern="1200" cap="none" spc="0" normalizeH="0" baseline="0" noProof="0">
                <a:ln>
                  <a:noFill/>
                </a:ln>
                <a:solidFill>
                  <a:srgbClr val="186078"/>
                </a:solidFill>
                <a:effectLst/>
                <a:uLnTx/>
                <a:uFillTx/>
                <a:latin typeface="Arial" panose="020B0604020202020204" pitchFamily="34" charset="0"/>
                <a:ea typeface="Times New Roman" panose="02020603050405020304" pitchFamily="18" charset="0"/>
                <a:cs typeface="Arial" panose="020B0604020202020204" pitchFamily="34" charset="0"/>
              </a:rPr>
              <a:t>Thực hành 1</a:t>
            </a:r>
            <a:r>
              <a:rPr kumimoji="0" lang="en-US" sz="4500" b="1" i="0" u="none" strike="noStrike" kern="1200" cap="none" spc="0" normalizeH="0" baseline="0" noProof="0">
                <a:ln>
                  <a:noFill/>
                </a:ln>
                <a:solidFill>
                  <a:srgbClr val="186078"/>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vi-VN" sz="4000">
                <a:ea typeface="Times New Roman" panose="02020603050405020304" pitchFamily="18" charset="0"/>
                <a:cs typeface="Arial" panose="020B0604020202020204" pitchFamily="34" charset="0"/>
              </a:rPr>
              <a:t>Kết quả của mỗi phép thử sau có đồng khả năng không? Tại sao?</a:t>
            </a:r>
            <a:endParaRPr lang="en-US" sz="4000">
              <a:ea typeface="Times New Roman" panose="02020603050405020304" pitchFamily="18" charset="0"/>
              <a:cs typeface="Arial" panose="020B0604020202020204" pitchFamily="34" charset="0"/>
            </a:endParaRPr>
          </a:p>
          <a:p>
            <a:pPr lvl="0" algn="just">
              <a:lnSpc>
                <a:spcPct val="150000"/>
              </a:lnSpc>
            </a:pPr>
            <a:r>
              <a:rPr lang="vi-VN" sz="4000">
                <a:ea typeface="Times New Roman" panose="02020603050405020304" pitchFamily="18" charset="0"/>
                <a:cs typeface="Arial" panose="020B0604020202020204" pitchFamily="34" charset="0"/>
              </a:rPr>
              <a:t>a) Rút ngẫu nhiên 1 tấm thẻ từ 10 tấm thẻ cùng loại được đánh số lần lượt từ 1 đến 10.</a:t>
            </a:r>
            <a:endParaRPr lang="en-US" sz="4000">
              <a:ea typeface="Times New Roman" panose="02020603050405020304" pitchFamily="18" charset="0"/>
              <a:cs typeface="Arial" panose="020B0604020202020204" pitchFamily="34" charset="0"/>
            </a:endParaRPr>
          </a:p>
          <a:p>
            <a:pPr lvl="0" algn="just">
              <a:lnSpc>
                <a:spcPct val="150000"/>
              </a:lnSpc>
            </a:pPr>
            <a:r>
              <a:rPr lang="vi-VN" sz="4000">
                <a:ea typeface="Times New Roman" panose="02020603050405020304" pitchFamily="18" charset="0"/>
                <a:cs typeface="Arial" panose="020B0604020202020204" pitchFamily="34" charset="0"/>
              </a:rPr>
              <a:t>b) Chọn ngẫu nhiên 1 học sinh từ danh sách lớp.</a:t>
            </a:r>
            <a:endParaRPr lang="en-US" sz="4000">
              <a:ea typeface="Times New Roman" panose="02020603050405020304" pitchFamily="18" charset="0"/>
              <a:cs typeface="Arial" panose="020B0604020202020204" pitchFamily="34" charset="0"/>
            </a:endParaRPr>
          </a:p>
          <a:p>
            <a:pPr lvl="0" algn="just">
              <a:lnSpc>
                <a:spcPct val="150000"/>
              </a:lnSpc>
            </a:pPr>
            <a:r>
              <a:rPr lang="vi-VN" sz="4000">
                <a:ea typeface="Times New Roman" panose="02020603050405020304" pitchFamily="18" charset="0"/>
                <a:cs typeface="Arial" panose="020B0604020202020204" pitchFamily="34" charset="0"/>
              </a:rPr>
              <a:t>c) Lấy ra ngẫu nhiên 1 viên bi từ một hộp chứa 1 viên bi xanh, 1 viên bi đỏ và</a:t>
            </a:r>
            <a:r>
              <a:rPr lang="en-US" sz="4000">
                <a:ea typeface="Times New Roman" panose="02020603050405020304" pitchFamily="18" charset="0"/>
                <a:cs typeface="Arial" panose="020B0604020202020204" pitchFamily="34" charset="0"/>
              </a:rPr>
              <a:t> </a:t>
            </a:r>
            <a:r>
              <a:rPr lang="vi-VN" sz="4000">
                <a:ea typeface="Times New Roman" panose="02020603050405020304" pitchFamily="18" charset="0"/>
                <a:cs typeface="Arial" panose="020B0604020202020204" pitchFamily="34" charset="0"/>
              </a:rPr>
              <a:t>8 viên bi trắng rồi quan sát màu của nó, biết rằng các viên bi có cùng kích thước</a:t>
            </a:r>
            <a:r>
              <a:rPr lang="en-US" sz="4000">
                <a:ea typeface="Times New Roman" panose="02020603050405020304" pitchFamily="18" charset="0"/>
                <a:cs typeface="Arial" panose="020B0604020202020204" pitchFamily="34" charset="0"/>
              </a:rPr>
              <a:t> </a:t>
            </a:r>
            <a:r>
              <a:rPr lang="vi-VN" sz="4000">
                <a:ea typeface="Times New Roman" panose="02020603050405020304" pitchFamily="18" charset="0"/>
                <a:cs typeface="Arial" panose="020B0604020202020204" pitchFamily="34" charset="0"/>
              </a:rPr>
              <a:t>và khối lượng.</a:t>
            </a:r>
            <a:endParaRPr kumimoji="0" lang="en-US" sz="4000" b="0" i="0" u="none" strike="noStrike" kern="1200" cap="none" spc="0" normalizeH="0" baseline="0" noProof="0">
              <a:ln>
                <a:noFill/>
              </a:ln>
              <a:effectLst/>
              <a:uLnTx/>
              <a:uFillTx/>
              <a:latin typeface="Calibri"/>
              <a:ea typeface="Times New Roman" panose="02020603050405020304" pitchFamily="18" charset="0"/>
              <a:cs typeface="Arial" panose="020B0604020202020204" pitchFamily="34" charset="0"/>
            </a:endParaRPr>
          </a:p>
        </p:txBody>
      </p:sp>
      <p:sp>
        <p:nvSpPr>
          <p:cNvPr id="13" name="Freeform 3"/>
          <p:cNvSpPr/>
          <p:nvPr/>
        </p:nvSpPr>
        <p:spPr>
          <a:xfrm>
            <a:off x="15697200" y="7712480"/>
            <a:ext cx="1976790" cy="2574519"/>
          </a:xfrm>
          <a:custGeom>
            <a:avLst/>
            <a:gdLst/>
            <a:ahLst/>
            <a:cxnLst/>
            <a:rect l="l" t="t" r="r" b="b"/>
            <a:pathLst>
              <a:path w="3673672" h="4972822">
                <a:moveTo>
                  <a:pt x="0" y="0"/>
                </a:moveTo>
                <a:lnTo>
                  <a:pt x="3673672" y="0"/>
                </a:lnTo>
                <a:lnTo>
                  <a:pt x="3673672" y="4972822"/>
                </a:lnTo>
                <a:lnTo>
                  <a:pt x="0" y="4972822"/>
                </a:lnTo>
                <a:lnTo>
                  <a:pt x="0" y="0"/>
                </a:lnTo>
                <a:close/>
              </a:path>
            </a:pathLst>
          </a:custGeom>
          <a:blipFill>
            <a:blip r:embed="rId2"/>
            <a:stretch>
              <a:fillRect/>
            </a:stretch>
          </a:blipFill>
        </p:spPr>
      </p:sp>
    </p:spTree>
    <p:extLst>
      <p:ext uri="{BB962C8B-B14F-4D97-AF65-F5344CB8AC3E}">
        <p14:creationId xmlns:p14="http://schemas.microsoft.com/office/powerpoint/2010/main" val="25695412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637674" y="1068820"/>
            <a:ext cx="19581804" cy="742748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p:cNvGrpSpPr/>
          <p:nvPr/>
        </p:nvGrpSpPr>
        <p:grpSpPr>
          <a:xfrm>
            <a:off x="1557894" y="419100"/>
            <a:ext cx="1981200" cy="1447800"/>
            <a:chOff x="1844842" y="8071184"/>
            <a:chExt cx="1981200" cy="1447800"/>
          </a:xfrm>
          <a:scene3d>
            <a:camera prst="orthographicFront">
              <a:rot lat="0" lon="0" rev="0"/>
            </a:camera>
            <a:lightRig rig="balanced" dir="t">
              <a:rot lat="0" lon="0" rev="8700000"/>
            </a:lightRig>
          </a:scene3d>
        </p:grpSpPr>
        <p:sp>
          <p:nvSpPr>
            <p:cNvPr id="12"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13" name="Rectangle 12"/>
            <p:cNvSpPr/>
            <p:nvPr/>
          </p:nvSpPr>
          <p:spPr>
            <a:xfrm>
              <a:off x="2149642" y="8338717"/>
              <a:ext cx="1380506" cy="738664"/>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200" b="1" i="0" u="none" strike="noStrike" kern="1200" cap="none" spc="0" normalizeH="0" baseline="0" noProof="0">
                <a:ln>
                  <a:noFill/>
                </a:ln>
                <a:solidFill>
                  <a:prstClr val="black"/>
                </a:solidFill>
                <a:effectLst/>
                <a:uLnTx/>
                <a:uFillTx/>
                <a:latin typeface="Calibri"/>
                <a:ea typeface="+mn-ea"/>
              </a:endParaRPr>
            </a:p>
          </p:txBody>
        </p:sp>
      </p:grpSp>
      <p:sp>
        <p:nvSpPr>
          <p:cNvPr id="2" name="Rectangle 1"/>
          <p:cNvSpPr/>
          <p:nvPr/>
        </p:nvSpPr>
        <p:spPr>
          <a:xfrm>
            <a:off x="1557894" y="2233538"/>
            <a:ext cx="15190667" cy="5424562"/>
          </a:xfrm>
          <a:prstGeom prst="rect">
            <a:avLst/>
          </a:prstGeom>
        </p:spPr>
        <p:txBody>
          <a:bodyPr wrap="square">
            <a:spAutoFit/>
          </a:bodyPr>
          <a:lstStyle/>
          <a:p>
            <a:pPr algn="just">
              <a:lnSpc>
                <a:spcPct val="165000"/>
              </a:lnSpc>
              <a:tabLst>
                <a:tab pos="2719705" algn="l"/>
              </a:tabLst>
            </a:pPr>
            <a:r>
              <a:rPr lang="vi-VN" sz="4200">
                <a:ea typeface="Malgun Gothic" panose="020B0503020000020004" pitchFamily="34" charset="-127"/>
                <a:cs typeface="Arial" panose="020B0604020202020204" pitchFamily="34" charset="0"/>
              </a:rPr>
              <a:t>Các kết quả của phép thử ở câu a) và câu b) là đồng khả năng.</a:t>
            </a:r>
          </a:p>
          <a:p>
            <a:pPr algn="just">
              <a:lnSpc>
                <a:spcPct val="165000"/>
              </a:lnSpc>
              <a:tabLst>
                <a:tab pos="2719705" algn="l"/>
              </a:tabLst>
            </a:pPr>
            <a:r>
              <a:rPr lang="vi-VN" sz="4200">
                <a:ea typeface="Malgun Gothic" panose="020B0503020000020004" pitchFamily="34" charset="-127"/>
                <a:cs typeface="Arial" panose="020B0604020202020204" pitchFamily="34" charset="0"/>
              </a:rPr>
              <a:t>Các kết quả của phép thử ở câu c) là không đồng khả năng, vì ta chỉ quan tâm đến màu của viên bi lấy ra nên kết quả lấy được viên bi màu trắng sẽ có khả năng cao hơn kết quả lấy được viên bi có màu khác.</a:t>
            </a:r>
          </a:p>
        </p:txBody>
      </p:sp>
      <p:sp>
        <p:nvSpPr>
          <p:cNvPr id="10" name="Freeform 3"/>
          <p:cNvSpPr/>
          <p:nvPr/>
        </p:nvSpPr>
        <p:spPr>
          <a:xfrm>
            <a:off x="15697200" y="7712480"/>
            <a:ext cx="1976790" cy="2574519"/>
          </a:xfrm>
          <a:custGeom>
            <a:avLst/>
            <a:gdLst/>
            <a:ahLst/>
            <a:cxnLst/>
            <a:rect l="l" t="t" r="r" b="b"/>
            <a:pathLst>
              <a:path w="3673672" h="4972822">
                <a:moveTo>
                  <a:pt x="0" y="0"/>
                </a:moveTo>
                <a:lnTo>
                  <a:pt x="3673672" y="0"/>
                </a:lnTo>
                <a:lnTo>
                  <a:pt x="3673672" y="4972822"/>
                </a:lnTo>
                <a:lnTo>
                  <a:pt x="0" y="4972822"/>
                </a:lnTo>
                <a:lnTo>
                  <a:pt x="0" y="0"/>
                </a:lnTo>
                <a:close/>
              </a:path>
            </a:pathLst>
          </a:custGeom>
          <a:blipFill>
            <a:blip r:embed="rId4"/>
            <a:stretch>
              <a:fillRect/>
            </a:stretch>
          </a:blipFill>
        </p:spPr>
      </p:sp>
    </p:spTree>
    <p:extLst>
      <p:ext uri="{BB962C8B-B14F-4D97-AF65-F5344CB8AC3E}">
        <p14:creationId xmlns:p14="http://schemas.microsoft.com/office/powerpoint/2010/main" val="10871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32" name="Group 31"/>
          <p:cNvGrpSpPr/>
          <p:nvPr/>
        </p:nvGrpSpPr>
        <p:grpSpPr>
          <a:xfrm>
            <a:off x="762000" y="5267826"/>
            <a:ext cx="1981200" cy="1447800"/>
            <a:chOff x="1844842" y="8071184"/>
            <a:chExt cx="1981200" cy="1447800"/>
          </a:xfrm>
          <a:scene3d>
            <a:camera prst="orthographicFront">
              <a:rot lat="0" lon="0" rev="0"/>
            </a:camera>
            <a:lightRig rig="balanced" dir="t">
              <a:rot lat="0" lon="0" rev="8700000"/>
            </a:lightRig>
          </a:scene3d>
        </p:grpSpPr>
        <p:sp>
          <p:nvSpPr>
            <p:cNvPr id="29"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31" name="Rectangle 30"/>
            <p:cNvSpPr/>
            <p:nvPr/>
          </p:nvSpPr>
          <p:spPr>
            <a:xfrm>
              <a:off x="2191741"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endParaRPr>
            </a:p>
          </p:txBody>
        </p:sp>
      </p:grpSp>
      <p:sp>
        <p:nvSpPr>
          <p:cNvPr id="11" name="Freeform 25"/>
          <p:cNvSpPr/>
          <p:nvPr/>
        </p:nvSpPr>
        <p:spPr>
          <a:xfrm rot="-1023349">
            <a:off x="15915552" y="7132533"/>
            <a:ext cx="3259618" cy="4056085"/>
          </a:xfrm>
          <a:custGeom>
            <a:avLst/>
            <a:gdLst/>
            <a:ahLst/>
            <a:cxnLst/>
            <a:rect l="l" t="t" r="r" b="b"/>
            <a:pathLst>
              <a:path w="3259618" h="4056085">
                <a:moveTo>
                  <a:pt x="0" y="0"/>
                </a:moveTo>
                <a:lnTo>
                  <a:pt x="3259617" y="0"/>
                </a:lnTo>
                <a:lnTo>
                  <a:pt x="3259617" y="4056085"/>
                </a:lnTo>
                <a:lnTo>
                  <a:pt x="0" y="4056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Rectangle 7"/>
          <p:cNvSpPr/>
          <p:nvPr/>
        </p:nvSpPr>
        <p:spPr>
          <a:xfrm>
            <a:off x="228600" y="130342"/>
            <a:ext cx="17830800" cy="4824398"/>
          </a:xfrm>
          <a:prstGeom prst="rect">
            <a:avLst/>
          </a:prstGeom>
        </p:spPr>
        <p:txBody>
          <a:bodyPr wrap="square">
            <a:spAutoFit/>
          </a:bodyPr>
          <a:lstStyle/>
          <a:p>
            <a:pPr lvl="0" algn="just">
              <a:lnSpc>
                <a:spcPct val="150000"/>
              </a:lnSpc>
            </a:pPr>
            <a:r>
              <a:rPr lang="vi-VN" sz="4500" b="1">
                <a:solidFill>
                  <a:srgbClr val="C00000"/>
                </a:solidFill>
                <a:ea typeface="Times New Roman" panose="02020603050405020304" pitchFamily="18" charset="0"/>
                <a:cs typeface="Arial" panose="020B0604020202020204" pitchFamily="34" charset="0"/>
              </a:rPr>
              <a:t>Vận dụng 1</a:t>
            </a:r>
            <a:r>
              <a:rPr lang="en-US" sz="4500" b="1">
                <a:solidFill>
                  <a:srgbClr val="C00000"/>
                </a:solidFill>
                <a:ea typeface="Times New Roman" panose="02020603050405020304" pitchFamily="18" charset="0"/>
                <a:cs typeface="Arial" panose="020B0604020202020204" pitchFamily="34" charset="0"/>
              </a:rPr>
              <a:t>. </a:t>
            </a:r>
            <a:r>
              <a:rPr lang="vi-VN" sz="4000">
                <a:ea typeface="Times New Roman" panose="02020603050405020304" pitchFamily="18" charset="0"/>
                <a:cs typeface="Arial" panose="020B0604020202020204" pitchFamily="34" charset="0"/>
              </a:rPr>
              <a:t>Kết quả của các phép thử sau có cùng khả năng xảy ra không? Tại sao?</a:t>
            </a:r>
          </a:p>
          <a:p>
            <a:pPr lvl="0" algn="just">
              <a:lnSpc>
                <a:spcPct val="150000"/>
              </a:lnSpc>
            </a:pPr>
            <a:r>
              <a:rPr lang="vi-VN" sz="4000">
                <a:ea typeface="Times New Roman" panose="02020603050405020304" pitchFamily="18" charset="0"/>
                <a:cs typeface="Arial" panose="020B0604020202020204" pitchFamily="34" charset="0"/>
              </a:rPr>
              <a:t>a) Gặp ngẫu nhiên 1 người Đồng Tháp và hỏi xem người đó sinh ở huyện/ thành phố nào.</a:t>
            </a:r>
          </a:p>
          <a:p>
            <a:pPr lvl="0" algn="just">
              <a:lnSpc>
                <a:spcPct val="150000"/>
              </a:lnSpc>
            </a:pPr>
            <a:r>
              <a:rPr lang="vi-VN" sz="4000">
                <a:ea typeface="Times New Roman" panose="02020603050405020304" pitchFamily="18" charset="0"/>
                <a:cs typeface="Arial" panose="020B0604020202020204" pitchFamily="34" charset="0"/>
              </a:rPr>
              <a:t>b) Rút ngẫu nhiên 1 lá bài từ bộ bài tây 52 lá.</a:t>
            </a:r>
          </a:p>
        </p:txBody>
      </p:sp>
      <p:sp>
        <p:nvSpPr>
          <p:cNvPr id="3" name="Rectangle 2"/>
          <p:cNvSpPr/>
          <p:nvPr/>
        </p:nvSpPr>
        <p:spPr>
          <a:xfrm>
            <a:off x="3581400" y="5295900"/>
            <a:ext cx="11430000" cy="4708981"/>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a) Các kết quả của phép thử không đồng khả năng vì số lượng người ở mỗi huyện/ thành phố là khác nhau.</a:t>
            </a:r>
          </a:p>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b) Các kết quả của phép thử là đồng khả năng vì 52 lá bài cùng loại.</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3172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596393" y="1104900"/>
            <a:ext cx="11798559" cy="1656345"/>
            <a:chOff x="445864" y="1505955"/>
            <a:chExt cx="11798559" cy="1656345"/>
          </a:xfrm>
        </p:grpSpPr>
        <p:sp>
          <p:nvSpPr>
            <p:cNvPr id="16" name="Rounded Rectangle 15"/>
            <p:cNvSpPr/>
            <p:nvPr/>
          </p:nvSpPr>
          <p:spPr>
            <a:xfrm>
              <a:off x="685800" y="1658355"/>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445864" y="1505955"/>
              <a:ext cx="11558623" cy="1503945"/>
            </a:xfrm>
            <a:prstGeom prst="roundRect">
              <a:avLst/>
            </a:prstGeom>
            <a:solidFill>
              <a:srgbClr val="FFF6E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6"/>
          <p:cNvGrpSpPr/>
          <p:nvPr/>
        </p:nvGrpSpPr>
        <p:grpSpPr>
          <a:xfrm>
            <a:off x="-646902" y="2340133"/>
            <a:ext cx="19581804" cy="6954257"/>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1382231" y="2492816"/>
            <a:ext cx="8371369" cy="6370975"/>
          </a:xfrm>
          <a:prstGeom prst="rect">
            <a:avLst/>
          </a:prstGeom>
        </p:spPr>
        <p:txBody>
          <a:bodyPr wrap="square">
            <a:spAutoFit/>
          </a:bodyPr>
          <a:lstStyle/>
          <a:p>
            <a:pPr lvl="0" algn="just">
              <a:lnSpc>
                <a:spcPct val="170000"/>
              </a:lnSpc>
            </a:pPr>
            <a:r>
              <a:rPr lang="pt-BR" sz="8200" b="1" kern="0">
                <a:solidFill>
                  <a:srgbClr val="186078"/>
                </a:solidFill>
                <a:latin typeface="Arial" panose="020B0604020202020204" pitchFamily="34" charset="0"/>
                <a:ea typeface="PMingLiU"/>
                <a:cs typeface="Arial" panose="020B0604020202020204" pitchFamily="34" charset="0"/>
              </a:rPr>
              <a:t>2. </a:t>
            </a:r>
          </a:p>
          <a:p>
            <a:pPr lvl="0" algn="just">
              <a:lnSpc>
                <a:spcPct val="170000"/>
              </a:lnSpc>
            </a:pPr>
            <a:r>
              <a:rPr lang="pt-BR" sz="8200" b="1" kern="0">
                <a:solidFill>
                  <a:srgbClr val="186078"/>
                </a:solidFill>
                <a:latin typeface="Arial" panose="020B0604020202020204" pitchFamily="34" charset="0"/>
                <a:ea typeface="PMingLiU"/>
                <a:cs typeface="Arial" panose="020B0604020202020204" pitchFamily="34" charset="0"/>
              </a:rPr>
              <a:t>XÁC SUẤT </a:t>
            </a:r>
          </a:p>
          <a:p>
            <a:pPr lvl="0" algn="just">
              <a:lnSpc>
                <a:spcPct val="170000"/>
              </a:lnSpc>
            </a:pPr>
            <a:r>
              <a:rPr lang="pt-BR" sz="8200" b="1" kern="0">
                <a:solidFill>
                  <a:srgbClr val="186078"/>
                </a:solidFill>
                <a:latin typeface="Arial" panose="020B0604020202020204" pitchFamily="34" charset="0"/>
                <a:ea typeface="PMingLiU"/>
                <a:cs typeface="Arial" panose="020B0604020202020204" pitchFamily="34" charset="0"/>
              </a:rPr>
              <a:t>CỦA BIẾN CỐ</a:t>
            </a:r>
            <a:endParaRPr kumimoji="0" lang="pt-BR" sz="8200" b="1" i="0" u="none" strike="noStrike" kern="0" cap="none" spc="0" normalizeH="0" baseline="0" noProof="0">
              <a:ln>
                <a:noFill/>
              </a:ln>
              <a:solidFill>
                <a:srgbClr val="186078"/>
              </a:solidFill>
              <a:effectLst/>
              <a:uLnTx/>
              <a:uFillTx/>
              <a:latin typeface="Arial" panose="020B0604020202020204" pitchFamily="34" charset="0"/>
              <a:ea typeface="PMingLiU"/>
              <a:cs typeface="Arial" panose="020B0604020202020204" pitchFamily="34" charset="0"/>
            </a:endParaRPr>
          </a:p>
        </p:txBody>
      </p:sp>
      <p:sp>
        <p:nvSpPr>
          <p:cNvPr id="11" name="Freeform 7"/>
          <p:cNvSpPr/>
          <p:nvPr/>
        </p:nvSpPr>
        <p:spPr>
          <a:xfrm>
            <a:off x="12386888" y="4305300"/>
            <a:ext cx="5029200" cy="4184481"/>
          </a:xfrm>
          <a:custGeom>
            <a:avLst/>
            <a:gdLst/>
            <a:ahLst/>
            <a:cxnLst/>
            <a:rect l="l" t="t" r="r" b="b"/>
            <a:pathLst>
              <a:path w="5538997" h="4528130">
                <a:moveTo>
                  <a:pt x="0" y="0"/>
                </a:moveTo>
                <a:lnTo>
                  <a:pt x="5538998" y="0"/>
                </a:lnTo>
                <a:lnTo>
                  <a:pt x="5538998" y="4528130"/>
                </a:lnTo>
                <a:lnTo>
                  <a:pt x="0" y="4528130"/>
                </a:lnTo>
                <a:lnTo>
                  <a:pt x="0" y="0"/>
                </a:lnTo>
                <a:close/>
              </a:path>
            </a:pathLst>
          </a:custGeom>
          <a:blipFill>
            <a:blip r:embed="rId2"/>
            <a:stretch>
              <a:fillRect/>
            </a:stretch>
          </a:blipFill>
        </p:spPr>
      </p:sp>
    </p:spTree>
    <p:extLst>
      <p:ext uri="{BB962C8B-B14F-4D97-AF65-F5344CB8AC3E}">
        <p14:creationId xmlns:p14="http://schemas.microsoft.com/office/powerpoint/2010/main" val="165008542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269849" y="-52026"/>
            <a:ext cx="17713351" cy="4890726"/>
            <a:chOff x="661736" y="190500"/>
            <a:chExt cx="17713351" cy="4890726"/>
          </a:xfrm>
        </p:grpSpPr>
        <p:grpSp>
          <p:nvGrpSpPr>
            <p:cNvPr id="16" name="Group 15"/>
            <p:cNvGrpSpPr/>
            <p:nvPr/>
          </p:nvGrpSpPr>
          <p:grpSpPr>
            <a:xfrm>
              <a:off x="661736" y="190500"/>
              <a:ext cx="2538663" cy="1145762"/>
              <a:chOff x="5640294" y="251321"/>
              <a:chExt cx="8086112" cy="1691779"/>
            </a:xfrm>
          </p:grpSpPr>
          <p:grpSp>
            <p:nvGrpSpPr>
              <p:cNvPr id="18" name="Group 5"/>
              <p:cNvGrpSpPr/>
              <p:nvPr/>
            </p:nvGrpSpPr>
            <p:grpSpPr>
              <a:xfrm>
                <a:off x="5640294" y="251321"/>
                <a:ext cx="8086112" cy="1691779"/>
                <a:chOff x="0" y="-38100"/>
                <a:chExt cx="988345" cy="145506"/>
              </a:xfrm>
            </p:grpSpPr>
            <p:sp>
              <p:nvSpPr>
                <p:cNvPr id="20" name="Freeform 6"/>
                <p:cNvSpPr/>
                <p:nvPr/>
              </p:nvSpPr>
              <p:spPr>
                <a:xfrm>
                  <a:off x="0" y="0"/>
                  <a:ext cx="988345" cy="107406"/>
                </a:xfrm>
                <a:custGeom>
                  <a:avLst/>
                  <a:gdLst/>
                  <a:ahLst/>
                  <a:cxnLst/>
                  <a:rect l="l" t="t" r="r" b="b"/>
                  <a:pathLst>
                    <a:path w="800981" h="107406">
                      <a:moveTo>
                        <a:pt x="53703" y="0"/>
                      </a:moveTo>
                      <a:lnTo>
                        <a:pt x="747278" y="0"/>
                      </a:lnTo>
                      <a:cubicBezTo>
                        <a:pt x="761521" y="0"/>
                        <a:pt x="775180" y="5658"/>
                        <a:pt x="785252" y="15729"/>
                      </a:cubicBezTo>
                      <a:cubicBezTo>
                        <a:pt x="795323" y="25800"/>
                        <a:pt x="800981" y="39460"/>
                        <a:pt x="800981" y="53703"/>
                      </a:cubicBezTo>
                      <a:lnTo>
                        <a:pt x="800981" y="53703"/>
                      </a:lnTo>
                      <a:cubicBezTo>
                        <a:pt x="800981" y="83362"/>
                        <a:pt x="776937" y="107406"/>
                        <a:pt x="747278" y="107406"/>
                      </a:cubicBezTo>
                      <a:lnTo>
                        <a:pt x="53703" y="107406"/>
                      </a:lnTo>
                      <a:cubicBezTo>
                        <a:pt x="39460" y="107406"/>
                        <a:pt x="25800" y="101748"/>
                        <a:pt x="15729" y="91676"/>
                      </a:cubicBezTo>
                      <a:cubicBezTo>
                        <a:pt x="5658" y="81605"/>
                        <a:pt x="0" y="67946"/>
                        <a:pt x="0" y="53703"/>
                      </a:cubicBezTo>
                      <a:lnTo>
                        <a:pt x="0" y="53703"/>
                      </a:lnTo>
                      <a:cubicBezTo>
                        <a:pt x="0" y="39460"/>
                        <a:pt x="5658" y="25800"/>
                        <a:pt x="15729" y="15729"/>
                      </a:cubicBezTo>
                      <a:cubicBezTo>
                        <a:pt x="25800" y="5658"/>
                        <a:pt x="39460" y="0"/>
                        <a:pt x="53703" y="0"/>
                      </a:cubicBezTo>
                      <a:close/>
                    </a:path>
                  </a:pathLst>
                </a:custGeom>
                <a:solidFill>
                  <a:srgbClr val="186078"/>
                </a:solidFill>
              </p:spPr>
            </p:sp>
            <p:sp>
              <p:nvSpPr>
                <p:cNvPr id="21" name="TextBox 7"/>
                <p:cNvSpPr txBox="1"/>
                <p:nvPr/>
              </p:nvSpPr>
              <p:spPr>
                <a:xfrm>
                  <a:off x="0" y="-38100"/>
                  <a:ext cx="800981" cy="1455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5857460" y="795648"/>
                <a:ext cx="7677797" cy="10906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HĐKP2.</a:t>
                </a:r>
                <a:endParaRPr kumimoji="0" lang="en-US" sz="4200" b="1"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Rectangle 16"/>
            <p:cNvSpPr/>
            <p:nvPr/>
          </p:nvSpPr>
          <p:spPr>
            <a:xfrm>
              <a:off x="661736" y="372245"/>
              <a:ext cx="17713351" cy="4708981"/>
            </a:xfrm>
            <a:prstGeom prst="rect">
              <a:avLst/>
            </a:prstGeom>
          </p:spPr>
          <p:txBody>
            <a:bodyPr wrap="square">
              <a:spAutoFit/>
            </a:bodyPr>
            <a:lstStyle/>
            <a:p>
              <a:pPr lvl="0" algn="just">
                <a:lnSpc>
                  <a:spcPct val="150000"/>
                </a:lnSpc>
              </a:pPr>
              <a:r>
                <a:rPr lang="en-US" sz="4000">
                  <a:solidFill>
                    <a:prstClr val="black"/>
                  </a:solidFill>
                  <a:ea typeface="Calibri" panose="020F0502020204030204" pitchFamily="34" charset="0"/>
                  <a:cs typeface="Arial" panose="020B0604020202020204" pitchFamily="34" charset="0"/>
                </a:rPr>
                <a:t>                        </a:t>
              </a:r>
              <a:r>
                <a:rPr lang="vi-VN" sz="4000">
                  <a:solidFill>
                    <a:prstClr val="black"/>
                  </a:solidFill>
                  <a:ea typeface="Calibri" panose="020F0502020204030204" pitchFamily="34" charset="0"/>
                  <a:cs typeface="Arial" panose="020B0604020202020204" pitchFamily="34" charset="0"/>
                </a:rPr>
                <a:t>Bạn An gieo một con xúc xắc cân đối và đồng chất. Bạn Trang tung một đồng xu cân đối và đồng chất. So sánh khả năng xảy ra của các biến cố sau:</a:t>
              </a:r>
            </a:p>
            <a:p>
              <a:pPr lvl="0" algn="just">
                <a:lnSpc>
                  <a:spcPct val="150000"/>
                </a:lnSpc>
              </a:pPr>
              <a:r>
                <a:rPr lang="vi-VN" sz="4000">
                  <a:solidFill>
                    <a:prstClr val="black"/>
                  </a:solidFill>
                  <a:ea typeface="Calibri" panose="020F0502020204030204" pitchFamily="34" charset="0"/>
                  <a:cs typeface="Arial" panose="020B0604020202020204" pitchFamily="34" charset="0"/>
                </a:rPr>
                <a:t>A: “An gieo được mặt có chẵn chấm”</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4000">
                  <a:solidFill>
                    <a:prstClr val="black"/>
                  </a:solidFill>
                  <a:ea typeface="Calibri" panose="020F0502020204030204" pitchFamily="34" charset="0"/>
                  <a:cs typeface="Arial" panose="020B0604020202020204" pitchFamily="34" charset="0"/>
                </a:rPr>
                <a:t>B: “An gieo được mặt có 2 chấm”</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vi-VN" sz="4000">
                <a:solidFill>
                  <a:prstClr val="black"/>
                </a:solidFill>
                <a:ea typeface="Calibri" panose="020F0502020204030204" pitchFamily="34" charset="0"/>
                <a:cs typeface="Arial" panose="020B0604020202020204" pitchFamily="34" charset="0"/>
              </a:endParaRPr>
            </a:p>
            <a:p>
              <a:pPr lvl="0" algn="just">
                <a:lnSpc>
                  <a:spcPct val="150000"/>
                </a:lnSpc>
              </a:pPr>
              <a:r>
                <a:rPr lang="vi-VN" sz="4000">
                  <a:solidFill>
                    <a:prstClr val="black"/>
                  </a:solidFill>
                  <a:ea typeface="Calibri" panose="020F0502020204030204" pitchFamily="34" charset="0"/>
                  <a:cs typeface="Arial" panose="020B0604020202020204" pitchFamily="34" charset="0"/>
                </a:rPr>
                <a:t>C: “Trang tung được mặt sấp”.</a:t>
              </a:r>
            </a:p>
          </p:txBody>
        </p:sp>
      </p:grpSp>
      <p:pic>
        <p:nvPicPr>
          <p:cNvPr id="3" name="Picture 2"/>
          <p:cNvPicPr>
            <a:picLocks noChangeAspect="1"/>
          </p:cNvPicPr>
          <p:nvPr/>
        </p:nvPicPr>
        <p:blipFill>
          <a:blip r:embed="rId2"/>
          <a:stretch>
            <a:fillRect/>
          </a:stretch>
        </p:blipFill>
        <p:spPr>
          <a:xfrm>
            <a:off x="16867357" y="8661749"/>
            <a:ext cx="2411243" cy="1399031"/>
          </a:xfrm>
          <a:prstGeom prst="rect">
            <a:avLst/>
          </a:prstGeom>
        </p:spPr>
      </p:pic>
      <p:grpSp>
        <p:nvGrpSpPr>
          <p:cNvPr id="13" name="Group 12"/>
          <p:cNvGrpSpPr/>
          <p:nvPr/>
        </p:nvGrpSpPr>
        <p:grpSpPr>
          <a:xfrm>
            <a:off x="269849" y="4883623"/>
            <a:ext cx="1981200" cy="1447800"/>
            <a:chOff x="1844842" y="8071184"/>
            <a:chExt cx="1981200" cy="1447800"/>
          </a:xfrm>
          <a:scene3d>
            <a:camera prst="orthographicFront">
              <a:rot lat="0" lon="0" rev="0"/>
            </a:camera>
            <a:lightRig rig="balanced" dir="t">
              <a:rot lat="0" lon="0" rev="8700000"/>
            </a:lightRig>
          </a:scene3d>
        </p:grpSpPr>
        <p:sp>
          <p:nvSpPr>
            <p:cNvPr id="14"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3">
                <a:extLst>
                  <a:ext uri="{96DAC541-7B7A-43D3-8B79-37D633B846F1}">
                    <asvg:svgBlip xmlns:asvg="http://schemas.microsoft.com/office/drawing/2016/SVG/main" r:embed="rId4"/>
                  </a:ext>
                </a:extLst>
              </a:blip>
              <a:stretch>
                <a:fillRect/>
              </a:stretch>
            </a:blipFill>
            <a:ln>
              <a:noFill/>
            </a:ln>
            <a:effectLst>
              <a:outerShdw blurRad="44450" dist="27940" dir="5400000" algn="ctr">
                <a:srgbClr val="000000">
                  <a:alpha val="32000"/>
                </a:srgbClr>
              </a:outerShdw>
            </a:effectLst>
            <a:sp3d>
              <a:bevelT w="190500" h="38100"/>
            </a:sp3d>
          </p:spPr>
        </p:sp>
        <p:sp>
          <p:nvSpPr>
            <p:cNvPr id="22" name="Rectangle 21"/>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4" name="Rectangle 3"/>
              <p:cNvSpPr/>
              <p:nvPr/>
            </p:nvSpPr>
            <p:spPr>
              <a:xfrm>
                <a:off x="2979150" y="4959823"/>
                <a:ext cx="15004050" cy="5289077"/>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Số kết quả có thể xảy ra với phép thử của An là 6 kết quả. </a:t>
                </a:r>
              </a:p>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Số kết quả có thể xảy ra với phép thử của Trang là 2 kết quả.</a:t>
                </a:r>
              </a:p>
              <a:p>
                <a:pPr lvl="0" algn="just">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Có 3 kết quả thuận lợi cho biến cố A là: 2 chấm; 4 chấm; 6 chấm. Khả năng xảy ra của biến cố A là:</a:t>
                </a:r>
              </a:p>
              <a:p>
                <a:pPr lvl="0" algn="just">
                  <a:lnSpc>
                    <a:spcPct val="13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100% =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79150" y="4959823"/>
                <a:ext cx="15004050" cy="5289077"/>
              </a:xfrm>
              <a:prstGeom prst="rect">
                <a:avLst/>
              </a:prstGeom>
              <a:blipFill>
                <a:blip r:embed="rId8"/>
                <a:stretch>
                  <a:fillRect l="-1463" r="-1422"/>
                </a:stretch>
              </a:blipFill>
            </p:spPr>
            <p:txBody>
              <a:bodyPr/>
              <a:lstStyle/>
              <a:p>
                <a:r>
                  <a:rPr lang="en-US">
                    <a:noFill/>
                  </a:rPr>
                  <a:t> </a:t>
                </a:r>
              </a:p>
            </p:txBody>
          </p:sp>
        </mc:Fallback>
      </mc:AlternateContent>
      <p:pic>
        <p:nvPicPr>
          <p:cNvPr id="5" name="Picture 4"/>
          <p:cNvPicPr>
            <a:picLocks noChangeAspect="1"/>
          </p:cNvPicPr>
          <p:nvPr/>
        </p:nvPicPr>
        <p:blipFill>
          <a:blip r:embed="rId9"/>
          <a:stretch>
            <a:fillRect/>
          </a:stretch>
        </p:blipFill>
        <p:spPr>
          <a:xfrm>
            <a:off x="119785" y="7658100"/>
            <a:ext cx="2242415" cy="2408696"/>
          </a:xfrm>
          <a:prstGeom prst="rect">
            <a:avLst/>
          </a:prstGeom>
        </p:spPr>
      </p:pic>
    </p:spTree>
    <p:extLst>
      <p:ext uri="{BB962C8B-B14F-4D97-AF65-F5344CB8AC3E}">
        <p14:creationId xmlns:p14="http://schemas.microsoft.com/office/powerpoint/2010/main" val="27346643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up)">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up)">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up)">
                                      <p:cBhvr>
                                        <p:cTn id="31" dur="500"/>
                                        <p:tgtEl>
                                          <p:spTgt spid="4">
                                            <p:txEl>
                                              <p:pRg st="2" end="2"/>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up)">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22" name="Group 21"/>
          <p:cNvGrpSpPr/>
          <p:nvPr/>
        </p:nvGrpSpPr>
        <p:grpSpPr>
          <a:xfrm>
            <a:off x="762000" y="190500"/>
            <a:ext cx="1981200" cy="1447800"/>
            <a:chOff x="1844842" y="8071184"/>
            <a:chExt cx="1981200" cy="1447800"/>
          </a:xfrm>
          <a:scene3d>
            <a:camera prst="orthographicFront">
              <a:rot lat="0" lon="0" rev="0"/>
            </a:camera>
            <a:lightRig rig="balanced" dir="t">
              <a:rot lat="0" lon="0" rev="8700000"/>
            </a:lightRig>
          </a:scene3d>
        </p:grpSpPr>
        <p:sp>
          <p:nvSpPr>
            <p:cNvPr id="23"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24" name="Rectangle 23"/>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429000" y="848488"/>
                <a:ext cx="11734800" cy="9326592"/>
              </a:xfrm>
              <a:prstGeom prst="rect">
                <a:avLst/>
              </a:prstGeom>
            </p:spPr>
            <p:txBody>
              <a:bodyPr wrap="square">
                <a:spAutoFit/>
              </a:bodyPr>
              <a:lstStyle/>
              <a:p>
                <a:pPr lvl="0" algn="just">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Có 1 kết quả thuận lợi cho biến cố B là: 2 chấm. Khả năng xảy ra của biến cố B là:</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100</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67</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Có 1 kết quả thuận lợi cho biến cố C là: mặt sấp. Khả năng xảy ra của biến cố C là:</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100</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Khả năng xảy ra của biến cố A và biến cố C bằng nhau và cùng lớn hơn khả năng xảy của biến cố B.</a:t>
                </a:r>
              </a:p>
            </p:txBody>
          </p:sp>
        </mc:Choice>
        <mc:Fallback xmlns="">
          <p:sp>
            <p:nvSpPr>
              <p:cNvPr id="2" name="Rectangle 1"/>
              <p:cNvSpPr>
                <a:spLocks noRot="1" noChangeAspect="1" noMove="1" noResize="1" noEditPoints="1" noAdjustHandles="1" noChangeArrowheads="1" noChangeShapeType="1" noTextEdit="1"/>
              </p:cNvSpPr>
              <p:nvPr/>
            </p:nvSpPr>
            <p:spPr>
              <a:xfrm>
                <a:off x="3429000" y="848488"/>
                <a:ext cx="11734800" cy="9326592"/>
              </a:xfrm>
              <a:prstGeom prst="rect">
                <a:avLst/>
              </a:prstGeom>
              <a:blipFill>
                <a:blip r:embed="rId8"/>
                <a:stretch>
                  <a:fillRect l="-1870" r="-1818"/>
                </a:stretch>
              </a:blipFill>
            </p:spPr>
            <p:txBody>
              <a:bodyPr/>
              <a:lstStyle/>
              <a:p>
                <a:r>
                  <a:rPr lang="en-US">
                    <a:noFill/>
                  </a:rPr>
                  <a:t> </a:t>
                </a:r>
              </a:p>
            </p:txBody>
          </p:sp>
        </mc:Fallback>
      </mc:AlternateContent>
      <p:pic>
        <p:nvPicPr>
          <p:cNvPr id="8" name="Picture 7"/>
          <p:cNvPicPr>
            <a:picLocks noChangeAspect="1"/>
          </p:cNvPicPr>
          <p:nvPr/>
        </p:nvPicPr>
        <p:blipFill>
          <a:blip r:embed="rId9"/>
          <a:stretch>
            <a:fillRect/>
          </a:stretch>
        </p:blipFill>
        <p:spPr>
          <a:xfrm>
            <a:off x="16459200" y="8276380"/>
            <a:ext cx="3020843" cy="1752727"/>
          </a:xfrm>
          <a:prstGeom prst="rect">
            <a:avLst/>
          </a:prstGeom>
        </p:spPr>
      </p:pic>
      <p:pic>
        <p:nvPicPr>
          <p:cNvPr id="9" name="Picture 8"/>
          <p:cNvPicPr>
            <a:picLocks noChangeAspect="1"/>
          </p:cNvPicPr>
          <p:nvPr/>
        </p:nvPicPr>
        <p:blipFill>
          <a:blip r:embed="rId10"/>
          <a:stretch>
            <a:fillRect/>
          </a:stretch>
        </p:blipFill>
        <p:spPr>
          <a:xfrm>
            <a:off x="228600" y="7766963"/>
            <a:ext cx="2133600" cy="2291812"/>
          </a:xfrm>
          <a:prstGeom prst="rect">
            <a:avLst/>
          </a:prstGeom>
        </p:spPr>
      </p:pic>
    </p:spTree>
    <p:extLst>
      <p:ext uri="{BB962C8B-B14F-4D97-AF65-F5344CB8AC3E}">
        <p14:creationId xmlns:p14="http://schemas.microsoft.com/office/powerpoint/2010/main" val="35486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up)">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474245" y="2195929"/>
            <a:ext cx="19581804" cy="73975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4" name="Rectangle 13"/>
              <p:cNvSpPr/>
              <p:nvPr/>
            </p:nvSpPr>
            <p:spPr>
              <a:xfrm>
                <a:off x="832485" y="2355851"/>
                <a:ext cx="16968344" cy="7073796"/>
              </a:xfrm>
              <a:prstGeom prst="rect">
                <a:avLst/>
              </a:prstGeom>
            </p:spPr>
            <p:txBody>
              <a:bodyPr wrap="square">
                <a:spAutoFit/>
              </a:bodyPr>
              <a:lstStyle/>
              <a:p>
                <a:pPr algn="just">
                  <a:lnSpc>
                    <a:spcPct val="150000"/>
                  </a:lnSpc>
                  <a:spcBef>
                    <a:spcPts val="300"/>
                  </a:spcBef>
                  <a:spcAft>
                    <a:spcPts val="300"/>
                  </a:spcAft>
                </a:pPr>
                <a:r>
                  <a:rPr lang="en-US" sz="4200">
                    <a:latin typeface="Arial" panose="020B0604020202020204" pitchFamily="34" charset="0"/>
                    <a:ea typeface="Calibri" panose="020F0502020204030204" pitchFamily="34" charset="0"/>
                    <a:cs typeface="Arial" panose="020B0604020202020204" pitchFamily="34" charset="0"/>
                  </a:rPr>
                  <a:t>Giả sử một phép thử có không gian mẫu </a:t>
                </a:r>
                <a14:m>
                  <m:oMath xmlns:m="http://schemas.openxmlformats.org/officeDocument/2006/math">
                    <m:r>
                      <a:rPr lang="en-US" sz="4200" i="1" smtClean="0">
                        <a:latin typeface="Cambria Math" panose="02040503050406030204" pitchFamily="18" charset="0"/>
                        <a:ea typeface="Calibri" panose="020F0502020204030204" pitchFamily="34" charset="0"/>
                        <a:cs typeface="Arial" panose="020B0604020202020204" pitchFamily="34" charset="0"/>
                      </a:rPr>
                      <m:t>Ω</m:t>
                    </m:r>
                  </m:oMath>
                </a14:m>
                <a:r>
                  <a:rPr lang="en-US" sz="4200">
                    <a:latin typeface="Arial" panose="020B0604020202020204" pitchFamily="34" charset="0"/>
                    <a:ea typeface="Calibri" panose="020F0502020204030204" pitchFamily="34" charset="0"/>
                    <a:cs typeface="Arial" panose="020B0604020202020204" pitchFamily="34" charset="0"/>
                  </a:rPr>
                  <a:t> gồm hữu hạn các kết quả đồng khả năng và </a:t>
                </a:r>
                <a14:m>
                  <m:oMath xmlns:m="http://schemas.openxmlformats.org/officeDocument/2006/math">
                    <m:r>
                      <a:rPr lang="en-US" sz="4200" i="1" smtClean="0">
                        <a:latin typeface="Cambria Math" panose="02040503050406030204" pitchFamily="18" charset="0"/>
                        <a:ea typeface="Calibri" panose="020F0502020204030204" pitchFamily="34" charset="0"/>
                        <a:cs typeface="Arial" panose="020B0604020202020204" pitchFamily="34" charset="0"/>
                      </a:rPr>
                      <m:t>𝐴</m:t>
                    </m:r>
                  </m:oMath>
                </a14:m>
                <a:r>
                  <a:rPr lang="en-US" sz="4200">
                    <a:latin typeface="Arial" panose="020B0604020202020204" pitchFamily="34" charset="0"/>
                    <a:ea typeface="Calibri" panose="020F0502020204030204" pitchFamily="34" charset="0"/>
                    <a:cs typeface="Arial" panose="020B0604020202020204" pitchFamily="34" charset="0"/>
                  </a:rPr>
                  <a:t> là một biến cố. Xác suất của biến cố </a:t>
                </a:r>
                <a14:m>
                  <m:oMath xmlns:m="http://schemas.openxmlformats.org/officeDocument/2006/math">
                    <m:r>
                      <a:rPr lang="en-US" sz="4200" i="1" smtClean="0">
                        <a:latin typeface="Cambria Math" panose="02040503050406030204" pitchFamily="18" charset="0"/>
                        <a:ea typeface="Calibri" panose="020F0502020204030204" pitchFamily="34" charset="0"/>
                        <a:cs typeface="Arial" panose="020B0604020202020204" pitchFamily="34" charset="0"/>
                      </a:rPr>
                      <m:t>𝐴</m:t>
                    </m:r>
                  </m:oMath>
                </a14:m>
                <a:r>
                  <a:rPr lang="en-US" sz="4200">
                    <a:latin typeface="Arial" panose="020B0604020202020204" pitchFamily="34" charset="0"/>
                    <a:ea typeface="Calibri" panose="020F0502020204030204" pitchFamily="34" charset="0"/>
                    <a:cs typeface="Arial" panose="020B0604020202020204" pitchFamily="34" charset="0"/>
                  </a:rPr>
                  <a:t>, kí hiệu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𝑃</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r>
                      <a:rPr lang="en-US" sz="4200" i="1">
                        <a:effectLst/>
                        <a:latin typeface="Cambria Math" panose="02040503050406030204" pitchFamily="18" charset="0"/>
                        <a:ea typeface="Calibri" panose="020F0502020204030204" pitchFamily="34" charset="0"/>
                        <a:cs typeface="Times New Roman" panose="02020603050405020304" pitchFamily="18" charset="0"/>
                      </a:rPr>
                      <m:t>𝐴</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200">
                    <a:effectLst/>
                    <a:latin typeface="Arial" panose="020B0604020202020204" pitchFamily="34" charset="0"/>
                    <a:ea typeface="Calibri" panose="020F0502020204030204" pitchFamily="34" charset="0"/>
                    <a:cs typeface="Arial" panose="020B0604020202020204" pitchFamily="34" charset="0"/>
                  </a:rPr>
                  <a:t>, được xác định bởi công thức:</a:t>
                </a:r>
              </a:p>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4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r>
                            <a:rPr lang="en-US" sz="4200" i="1">
                              <a:effectLst/>
                              <a:latin typeface="Cambria Math" panose="02040503050406030204" pitchFamily="18" charset="0"/>
                              <a:ea typeface="Calibri" panose="020F0502020204030204" pitchFamily="34" charset="0"/>
                              <a:cs typeface="Times New Roman" panose="02020603050405020304" pitchFamily="18" charset="0"/>
                            </a:rPr>
                            <m:t>𝐴</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200" i="1">
                              <a:effectLst/>
                              <a:latin typeface="Cambria Math" panose="02040503050406030204" pitchFamily="18" charset="0"/>
                              <a:ea typeface="Calibri" panose="020F0502020204030204" pitchFamily="34" charset="0"/>
                              <a:cs typeface="Times New Roman" panose="02020603050405020304" pitchFamily="18" charset="0"/>
                            </a:rPr>
                            <m:t>(Ω)</m:t>
                          </m:r>
                        </m:den>
                      </m:f>
                      <m:r>
                        <a:rPr lang="en-US" sz="42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200">
                    <a:effectLst/>
                    <a:latin typeface="Arial" panose="020B0604020202020204" pitchFamily="34" charset="0"/>
                    <a:ea typeface="Calibri" panose="020F0502020204030204" pitchFamily="34" charset="0"/>
                    <a:cs typeface="Arial" panose="020B0604020202020204" pitchFamily="34" charset="0"/>
                  </a:rPr>
                  <a:t>Trong đó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r>
                      <a:rPr lang="en-US" sz="4200" i="1">
                        <a:effectLst/>
                        <a:latin typeface="Cambria Math" panose="02040503050406030204" pitchFamily="18" charset="0"/>
                        <a:ea typeface="Calibri" panose="020F0502020204030204" pitchFamily="34" charset="0"/>
                        <a:cs typeface="Times New Roman" panose="02020603050405020304" pitchFamily="18" charset="0"/>
                      </a:rPr>
                      <m:t>𝐴</m:t>
                    </m:r>
                    <m:r>
                      <a:rPr lang="en-US" sz="4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200">
                    <a:effectLst/>
                    <a:latin typeface="Arial" panose="020B0604020202020204" pitchFamily="34" charset="0"/>
                    <a:ea typeface="Calibri" panose="020F0502020204030204" pitchFamily="34" charset="0"/>
                    <a:cs typeface="Arial" panose="020B0604020202020204" pitchFamily="34" charset="0"/>
                  </a:rPr>
                  <a:t> là số các kết quả thuận lợi cho </a:t>
                </a:r>
                <a14:m>
                  <m:oMath xmlns:m="http://schemas.openxmlformats.org/officeDocument/2006/math">
                    <m:r>
                      <a:rPr lang="en-US" sz="4200" i="1" smtClean="0">
                        <a:effectLst/>
                        <a:latin typeface="Cambria Math" panose="02040503050406030204" pitchFamily="18" charset="0"/>
                        <a:ea typeface="Calibri" panose="020F0502020204030204" pitchFamily="34" charset="0"/>
                        <a:cs typeface="Arial" panose="020B0604020202020204" pitchFamily="34" charset="0"/>
                      </a:rPr>
                      <m:t>𝐴</m:t>
                    </m:r>
                  </m:oMath>
                </a14:m>
                <a:r>
                  <a:rPr lang="en-US" sz="42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200" i="1">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4200">
                    <a:effectLst/>
                    <a:latin typeface="Arial" panose="020B0604020202020204" pitchFamily="34" charset="0"/>
                    <a:ea typeface="Calibri" panose="020F0502020204030204" pitchFamily="34" charset="0"/>
                    <a:cs typeface="Arial" panose="020B0604020202020204" pitchFamily="34" charset="0"/>
                  </a:rPr>
                  <a:t>) là số các kết quả có thể xảy ra.</a:t>
                </a:r>
              </a:p>
            </p:txBody>
          </p:sp>
        </mc:Choice>
        <mc:Fallback xmlns="">
          <p:sp>
            <p:nvSpPr>
              <p:cNvPr id="14" name="Rectangle 13"/>
              <p:cNvSpPr>
                <a:spLocks noRot="1" noChangeAspect="1" noMove="1" noResize="1" noEditPoints="1" noAdjustHandles="1" noChangeArrowheads="1" noChangeShapeType="1" noTextEdit="1"/>
              </p:cNvSpPr>
              <p:nvPr/>
            </p:nvSpPr>
            <p:spPr>
              <a:xfrm>
                <a:off x="832485" y="2355851"/>
                <a:ext cx="16968344" cy="7073796"/>
              </a:xfrm>
              <a:prstGeom prst="rect">
                <a:avLst/>
              </a:prstGeom>
              <a:blipFill>
                <a:blip r:embed="rId2"/>
                <a:stretch>
                  <a:fillRect l="-1401" r="-1365" b="-1292"/>
                </a:stretch>
              </a:blipFill>
            </p:spPr>
            <p:txBody>
              <a:bodyPr/>
              <a:lstStyle/>
              <a:p>
                <a:r>
                  <a:rPr lang="en-US">
                    <a:noFill/>
                  </a:rPr>
                  <a:t> </a:t>
                </a:r>
              </a:p>
            </p:txBody>
          </p:sp>
        </mc:Fallback>
      </mc:AlternateContent>
      <p:sp>
        <p:nvSpPr>
          <p:cNvPr id="15" name="TextBox 10"/>
          <p:cNvSpPr txBox="1"/>
          <p:nvPr/>
        </p:nvSpPr>
        <p:spPr>
          <a:xfrm>
            <a:off x="1086072" y="561082"/>
            <a:ext cx="16230600" cy="1077218"/>
          </a:xfrm>
          <a:prstGeom prst="rect">
            <a:avLst/>
          </a:prstGeom>
        </p:spPr>
        <p:txBody>
          <a:bodyPr lIns="0" tIns="0" rIns="0" bIns="0" rtlCol="0" anchor="t">
            <a:spAutoFit/>
          </a:bodyPr>
          <a:lstStyle/>
          <a:p>
            <a:pPr lvl="0" algn="ctr"/>
            <a:r>
              <a:rPr lang="en-US" sz="7000" b="1">
                <a:solidFill>
                  <a:srgbClr val="C00000"/>
                </a:solidFill>
                <a:latin typeface="Arial" panose="020B0604020202020204" pitchFamily="34" charset="0"/>
                <a:ea typeface="Rustic Printed"/>
                <a:cs typeface="Arial" panose="020B0604020202020204" pitchFamily="34" charset="0"/>
                <a:sym typeface="Rustic Printed"/>
              </a:rPr>
              <a:t>CÔNG THỨC</a:t>
            </a:r>
            <a:endParaRPr kumimoji="0" lang="en-US" sz="7000" b="1" i="0" u="none" strike="noStrike" kern="1200" cap="none" spc="0" normalizeH="0" baseline="0" noProof="0">
              <a:ln>
                <a:noFill/>
              </a:ln>
              <a:solidFill>
                <a:srgbClr val="C00000"/>
              </a:solidFill>
              <a:effectLst/>
              <a:uLnTx/>
              <a:uFillTx/>
              <a:latin typeface="Arial" panose="020B0604020202020204" pitchFamily="34" charset="0"/>
              <a:ea typeface="Rustic Printed"/>
              <a:cs typeface="Arial" panose="020B0604020202020204" pitchFamily="34" charset="0"/>
              <a:sym typeface="Rustic Printed"/>
            </a:endParaRPr>
          </a:p>
        </p:txBody>
      </p:sp>
      <p:pic>
        <p:nvPicPr>
          <p:cNvPr id="19" name="Picture 18"/>
          <p:cNvPicPr>
            <a:picLocks noChangeAspect="1"/>
          </p:cNvPicPr>
          <p:nvPr/>
        </p:nvPicPr>
        <p:blipFill>
          <a:blip r:embed="rId3"/>
          <a:stretch>
            <a:fillRect/>
          </a:stretch>
        </p:blipFill>
        <p:spPr>
          <a:xfrm>
            <a:off x="15773400" y="342900"/>
            <a:ext cx="2015397" cy="1833127"/>
          </a:xfrm>
          <a:prstGeom prst="rect">
            <a:avLst/>
          </a:prstGeom>
        </p:spPr>
      </p:pic>
    </p:spTree>
    <p:extLst>
      <p:ext uri="{BB962C8B-B14F-4D97-AF65-F5344CB8AC3E}">
        <p14:creationId xmlns:p14="http://schemas.microsoft.com/office/powerpoint/2010/main" val="36621684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10"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5295900"/>
            <a:ext cx="736306" cy="4638155"/>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04800" y="450666"/>
                <a:ext cx="17630664" cy="697883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5500" b="1" i="0" u="none" strike="noStrike" kern="1200" cap="none" spc="0" normalizeH="0" baseline="0" noProof="0">
                    <a:ln>
                      <a:noFill/>
                    </a:ln>
                    <a:solidFill>
                      <a:srgbClr val="186078"/>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5500" b="0" i="0" u="none" strike="noStrike" kern="1200" cap="none" spc="0" normalizeH="0" baseline="0" noProof="0">
                  <a:ln>
                    <a:noFill/>
                  </a:ln>
                  <a:solidFill>
                    <a:srgbClr val="186078"/>
                  </a:solidFill>
                  <a:effectLst/>
                  <a:uLnTx/>
                  <a:uFillTx/>
                  <a:latin typeface="Arial" panose="020B0604020202020204" pitchFamily="34" charset="0"/>
                  <a:ea typeface="Calibri" panose="020F0502020204030204" pitchFamily="34" charset="0"/>
                  <a:cs typeface="Arial" panose="020B0604020202020204" pitchFamily="34" charset="0"/>
                </a:endParaRPr>
              </a:p>
              <a:p>
                <a:pPr marL="2246313" lvl="0" algn="just">
                  <a:lnSpc>
                    <a:spcPct val="150000"/>
                  </a:lnSpc>
                  <a:spcBef>
                    <a:spcPts val="600"/>
                  </a:spcBef>
                  <a:spcAft>
                    <a:spcPts val="600"/>
                  </a:spcAft>
                </a:pPr>
                <a:r>
                  <a:rPr lang="vi-VN" sz="4200">
                    <a:solidFill>
                      <a:prstClr val="black"/>
                    </a:solidFill>
                    <a:ea typeface="Calibri" panose="020F0502020204030204" pitchFamily="34" charset="0"/>
                    <a:cs typeface="Arial" panose="020B0604020202020204" pitchFamily="34" charset="0"/>
                  </a:rPr>
                  <a:t>Để tính xác suất của biến cố A, ta thực hiện các bước sau:</a:t>
                </a:r>
              </a:p>
              <a:p>
                <a:pPr marL="2246313" lvl="0" algn="just">
                  <a:lnSpc>
                    <a:spcPct val="150000"/>
                  </a:lnSpc>
                  <a:spcBef>
                    <a:spcPts val="600"/>
                  </a:spcBef>
                  <a:spcAft>
                    <a:spcPts val="600"/>
                  </a:spcAft>
                </a:pPr>
                <a:r>
                  <a:rPr lang="vi-VN" sz="4200">
                    <a:solidFill>
                      <a:prstClr val="black"/>
                    </a:solidFill>
                    <a:ea typeface="Calibri" panose="020F0502020204030204" pitchFamily="34" charset="0"/>
                    <a:cs typeface="Arial" panose="020B0604020202020204" pitchFamily="34" charset="0"/>
                  </a:rPr>
                  <a:t>Bước 1: Xác định n(</a:t>
                </a:r>
                <a:r>
                  <a:rPr lang="el-GR" sz="4200">
                    <a:solidFill>
                      <a:prstClr val="black"/>
                    </a:solidFill>
                    <a:latin typeface="Arial" panose="020B0604020202020204" pitchFamily="34" charset="0"/>
                    <a:ea typeface="Calibri" panose="020F0502020204030204" pitchFamily="34" charset="0"/>
                    <a:cs typeface="Arial" panose="020B0604020202020204" pitchFamily="34" charset="0"/>
                  </a:rPr>
                  <a:t>Ω) </a:t>
                </a:r>
                <a:r>
                  <a:rPr lang="vi-VN" sz="4200">
                    <a:solidFill>
                      <a:prstClr val="black"/>
                    </a:solidFill>
                    <a:ea typeface="Calibri" panose="020F0502020204030204" pitchFamily="34" charset="0"/>
                    <a:cs typeface="Arial" panose="020B0604020202020204" pitchFamily="34" charset="0"/>
                  </a:rPr>
                  <a:t>là số các kết quả có thể xảy ra.</a:t>
                </a:r>
              </a:p>
              <a:p>
                <a:pPr marL="2246313" lvl="0" algn="just">
                  <a:lnSpc>
                    <a:spcPct val="150000"/>
                  </a:lnSpc>
                  <a:spcBef>
                    <a:spcPts val="600"/>
                  </a:spcBef>
                  <a:spcAft>
                    <a:spcPts val="600"/>
                  </a:spcAft>
                </a:pPr>
                <a:r>
                  <a:rPr lang="vi-VN" sz="4200">
                    <a:solidFill>
                      <a:prstClr val="black"/>
                    </a:solidFill>
                    <a:ea typeface="Calibri" panose="020F0502020204030204" pitchFamily="34" charset="0"/>
                    <a:cs typeface="Arial" panose="020B0604020202020204" pitchFamily="34" charset="0"/>
                  </a:rPr>
                  <a:t>Bước 2: Kiểm tra tính đồng khả năng của các kết quả.</a:t>
                </a:r>
              </a:p>
              <a:p>
                <a:pPr marL="2246313" lvl="0" algn="just">
                  <a:lnSpc>
                    <a:spcPct val="150000"/>
                  </a:lnSpc>
                  <a:spcBef>
                    <a:spcPts val="600"/>
                  </a:spcBef>
                  <a:spcAft>
                    <a:spcPts val="600"/>
                  </a:spcAft>
                </a:pPr>
                <a:r>
                  <a:rPr lang="vi-VN" sz="4200">
                    <a:solidFill>
                      <a:prstClr val="black"/>
                    </a:solidFill>
                    <a:ea typeface="Calibri" panose="020F0502020204030204" pitchFamily="34" charset="0"/>
                    <a:cs typeface="Arial" panose="020B0604020202020204" pitchFamily="34" charset="0"/>
                  </a:rPr>
                  <a:t>Bước 3: Kiểm đếm số các kết quả thuận lợi cho biến cố A.</a:t>
                </a:r>
              </a:p>
              <a:p>
                <a:pPr marL="2246313" lvl="0" algn="just">
                  <a:lnSpc>
                    <a:spcPct val="150000"/>
                  </a:lnSpc>
                  <a:spcBef>
                    <a:spcPts val="600"/>
                  </a:spcBef>
                  <a:spcAft>
                    <a:spcPts val="600"/>
                  </a:spcAft>
                </a:pPr>
                <a:r>
                  <a:rPr lang="vi-VN" sz="4200">
                    <a:solidFill>
                      <a:prstClr val="black"/>
                    </a:solidFill>
                    <a:ea typeface="Calibri" panose="020F0502020204030204" pitchFamily="34" charset="0"/>
                    <a:cs typeface="Arial" panose="020B0604020202020204" pitchFamily="34" charset="0"/>
                  </a:rPr>
                  <a:t>Bước 4: Tính xác suất của biến cố A bằng công thức </a:t>
                </a:r>
                <a14:m>
                  <m:oMath xmlns:m="http://schemas.openxmlformats.org/officeDocument/2006/math">
                    <m:r>
                      <a:rPr lang="en-US" sz="4200" i="1">
                        <a:latin typeface="Cambria Math" panose="02040503050406030204" pitchFamily="18" charset="0"/>
                        <a:ea typeface="Calibri" panose="020F0502020204030204" pitchFamily="34" charset="0"/>
                        <a:cs typeface="Times New Roman" panose="02020603050405020304" pitchFamily="18" charset="0"/>
                      </a:rPr>
                      <m:t>(∗)</m:t>
                    </m:r>
                  </m:oMath>
                </a14:m>
                <a:r>
                  <a:rPr lang="vi-VN" sz="4200">
                    <a:solidFill>
                      <a:prstClr val="black"/>
                    </a:solidFill>
                    <a:ea typeface="Calibri" panose="020F0502020204030204" pitchFamily="34" charset="0"/>
                    <a:cs typeface="Arial" panose="020B0604020202020204" pitchFamily="34"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304800" y="450666"/>
                <a:ext cx="17630664" cy="6978834"/>
              </a:xfrm>
              <a:prstGeom prst="rect">
                <a:avLst/>
              </a:prstGeom>
              <a:blipFill>
                <a:blip r:embed="rId35"/>
                <a:stretch>
                  <a:fillRect l="-1867" b="-1310"/>
                </a:stretch>
              </a:blipFill>
            </p:spPr>
            <p:txBody>
              <a:bodyPr/>
              <a:lstStyle/>
              <a:p>
                <a:r>
                  <a:rPr lang="en-US">
                    <a:noFill/>
                  </a:rPr>
                  <a:t> </a:t>
                </a:r>
              </a:p>
            </p:txBody>
          </p:sp>
        </mc:Fallback>
      </mc:AlternateContent>
      <p:pic>
        <p:nvPicPr>
          <p:cNvPr id="2" name="Picture 1"/>
          <p:cNvPicPr>
            <a:picLocks noChangeAspect="1"/>
          </p:cNvPicPr>
          <p:nvPr/>
        </p:nvPicPr>
        <p:blipFill>
          <a:blip r:embed="rId36"/>
          <a:stretch>
            <a:fillRect/>
          </a:stretch>
        </p:blipFill>
        <p:spPr>
          <a:xfrm>
            <a:off x="15925800" y="8316978"/>
            <a:ext cx="1566775" cy="1607052"/>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C0FDDE4-B345-9CEF-46D5-6288E812B092}"/>
              </a:ext>
            </a:extLst>
          </p:cNvPr>
          <p:cNvSpPr txBox="1"/>
          <p:nvPr/>
        </p:nvSpPr>
        <p:spPr>
          <a:xfrm>
            <a:off x="838200" y="255330"/>
            <a:ext cx="16599568" cy="7478970"/>
          </a:xfrm>
          <a:prstGeom prst="rect">
            <a:avLst/>
          </a:prstGeom>
          <a:noFill/>
        </p:spPr>
        <p:txBody>
          <a:bodyPr wrap="square">
            <a:spAutoFit/>
          </a:bodyPr>
          <a:lstStyle/>
          <a:p>
            <a:pPr lvl="0" algn="just" defTabSz="1828800">
              <a:lnSpc>
                <a:spcPct val="150000"/>
              </a:lnSpc>
              <a:buClr>
                <a:srgbClr val="000000"/>
              </a:buClr>
              <a:defRPr/>
            </a:pPr>
            <a:r>
              <a:rPr kumimoji="0" lang="en-US" sz="4000" b="1" i="0" u="none" strike="noStrike" kern="0" cap="none" spc="0" normalizeH="0" baseline="0" noProof="0">
                <a:ln>
                  <a:noFill/>
                </a:ln>
                <a:solidFill>
                  <a:prstClr val="white"/>
                </a:solidFill>
                <a:effectLst/>
                <a:highlight>
                  <a:srgbClr val="008080"/>
                </a:highlight>
                <a:uLnTx/>
                <a:uFillTx/>
                <a:latin typeface="Arial" panose="020B0604020202020204" pitchFamily="34" charset="0"/>
                <a:ea typeface="Calibri" panose="020F0502020204030204" pitchFamily="34" charset="0"/>
                <a:cs typeface="Arial" panose="020B0604020202020204" pitchFamily="34" charset="0"/>
              </a:rPr>
              <a:t>Ví dụ 2:</a:t>
            </a:r>
            <a:r>
              <a:rPr kumimoji="0" lang="en-US" sz="4000" b="1"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kern="0">
                <a:solidFill>
                  <a:srgbClr val="000000"/>
                </a:solidFill>
                <a:latin typeface="Arial"/>
                <a:cs typeface="Arial"/>
                <a:sym typeface="Arial"/>
              </a:rPr>
              <a:t>Hộp thứ nhất đựng 1 quả bóng trắng, 1 quả bóng đỏ. Hộp thứ hai đựng 1 quả</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bóng đỏ, 1 quả bóng vàng. Lấy ra ngẫu nhiên từ mỗi hộp 1 quả bóng.</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a) Xác định không gian mẫu và số kết quả có thể xảy ra của phép thử.</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b) Biết rằng các quả bóng có cùng kích thước và khối lượng. Hãy tính xác suất của mỗi</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biến cố sau:</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A: “2 quả bóng lấy ra có cùng màu</a:t>
            </a:r>
            <a:r>
              <a:rPr lang="en-US" sz="4000" kern="0">
                <a:solidFill>
                  <a:srgbClr val="000000"/>
                </a:solidFill>
                <a:latin typeface="Arial"/>
                <a:cs typeface="Arial"/>
                <a:sym typeface="Arial"/>
              </a:rPr>
              <a:t>”</a:t>
            </a:r>
            <a:r>
              <a:rPr lang="vi-VN" sz="4000" kern="0">
                <a:solidFill>
                  <a:srgbClr val="000000"/>
                </a:solidFill>
                <a:latin typeface="Arial"/>
                <a:cs typeface="Arial"/>
                <a:sym typeface="Arial"/>
              </a:rPr>
              <a:t>;</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B: “Có đúng 1 quả bóng màu đỏ trong 2 quả bóng lấy ra</a:t>
            </a:r>
            <a:r>
              <a:rPr lang="en-US" sz="4000" kern="0">
                <a:solidFill>
                  <a:srgbClr val="000000"/>
                </a:solidFill>
                <a:latin typeface="Arial"/>
                <a:cs typeface="Arial"/>
                <a:sym typeface="Arial"/>
              </a:rPr>
              <a:t>”</a:t>
            </a:r>
            <a:r>
              <a:rPr lang="vi-VN" sz="4000" kern="0">
                <a:solidFill>
                  <a:srgbClr val="000000"/>
                </a:solidFill>
                <a:latin typeface="Arial"/>
                <a:cs typeface="Arial"/>
                <a:sym typeface="Arial"/>
              </a:rPr>
              <a:t>.</a:t>
            </a:r>
            <a:endParaRPr kumimoji="0" lang="en-US" sz="4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2"/>
          <a:stretch>
            <a:fillRect/>
          </a:stretch>
        </p:blipFill>
        <p:spPr>
          <a:xfrm>
            <a:off x="15697200" y="5372100"/>
            <a:ext cx="2133985" cy="4769670"/>
          </a:xfrm>
          <a:prstGeom prst="rect">
            <a:avLst/>
          </a:prstGeom>
        </p:spPr>
      </p:pic>
    </p:spTree>
    <p:extLst>
      <p:ext uri="{BB962C8B-B14F-4D97-AF65-F5344CB8AC3E}">
        <p14:creationId xmlns:p14="http://schemas.microsoft.com/office/powerpoint/2010/main" val="9564768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5" name="Rounded Rectangle 14"/>
          <p:cNvSpPr/>
          <p:nvPr/>
        </p:nvSpPr>
        <p:spPr>
          <a:xfrm>
            <a:off x="685801" y="424387"/>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5865" y="215844"/>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4"/>
          <p:cNvSpPr txBox="1"/>
          <p:nvPr/>
        </p:nvSpPr>
        <p:spPr>
          <a:xfrm>
            <a:off x="2002020" y="142374"/>
            <a:ext cx="5433424" cy="1132298"/>
          </a:xfrm>
          <a:prstGeom prst="rect">
            <a:avLst/>
          </a:prstGeom>
        </p:spPr>
        <p:txBody>
          <a:bodyPr wrap="square" lIns="0" tIns="0" rIns="0" bIns="0" rtlCol="0" anchor="t">
            <a:spAutoFit/>
          </a:bodyPr>
          <a:lstStyle/>
          <a:p>
            <a:pPr algn="ctr">
              <a:lnSpc>
                <a:spcPts val="9799"/>
              </a:lnSpc>
            </a:pPr>
            <a:r>
              <a:rPr lang="en-US" sz="6500" b="1">
                <a:solidFill>
                  <a:srgbClr val="000000"/>
                </a:solidFill>
                <a:latin typeface="Arial" panose="020B0604020202020204" pitchFamily="34" charset="0"/>
                <a:ea typeface="Intro"/>
                <a:cs typeface="Arial" panose="020B0604020202020204" pitchFamily="34" charset="0"/>
                <a:sym typeface="Intro"/>
              </a:rPr>
              <a:t>KHỞI ĐỘNG</a:t>
            </a:r>
          </a:p>
        </p:txBody>
      </p:sp>
      <p:grpSp>
        <p:nvGrpSpPr>
          <p:cNvPr id="6" name="Group 6"/>
          <p:cNvGrpSpPr/>
          <p:nvPr/>
        </p:nvGrpSpPr>
        <p:grpSpPr>
          <a:xfrm>
            <a:off x="-646902" y="1361574"/>
            <a:ext cx="19581804" cy="87249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877" y="5676900"/>
            <a:ext cx="8551178" cy="204668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5981" y="2055892"/>
            <a:ext cx="5519631" cy="6440408"/>
          </a:xfrm>
          <a:prstGeom prst="rect">
            <a:avLst/>
          </a:prstGeom>
        </p:spPr>
      </p:pic>
      <p:sp>
        <p:nvSpPr>
          <p:cNvPr id="13" name="Rectangle 12"/>
          <p:cNvSpPr/>
          <p:nvPr/>
        </p:nvSpPr>
        <p:spPr>
          <a:xfrm>
            <a:off x="375333" y="1705473"/>
            <a:ext cx="10902267" cy="3671583"/>
          </a:xfrm>
          <a:prstGeom prst="rect">
            <a:avLst/>
          </a:prstGeom>
        </p:spPr>
        <p:txBody>
          <a:bodyPr wrap="square">
            <a:spAutoFit/>
          </a:bodyPr>
          <a:lstStyle/>
          <a:p>
            <a:pPr lvl="0" algn="just">
              <a:lnSpc>
                <a:spcPct val="150000"/>
              </a:lnSpc>
              <a:spcBef>
                <a:spcPts val="600"/>
              </a:spcBef>
              <a:spcAft>
                <a:spcPts val="600"/>
              </a:spcAft>
            </a:pPr>
            <a:r>
              <a:rPr lang="da-DK" sz="4000">
                <a:solidFill>
                  <a:prstClr val="black"/>
                </a:solidFill>
                <a:latin typeface="Arial" panose="020B0604020202020204" pitchFamily="34" charset="0"/>
                <a:ea typeface="Calibri" panose="020F0502020204030204" pitchFamily="34" charset="0"/>
                <a:cs typeface="Arial" panose="020B0604020202020204" pitchFamily="34" charset="0"/>
              </a:rPr>
              <a:t>Bạn Dương xoay tấm bìa hình tròn như hình bên và quan sát xem khi tấm bìa dừng lại mũi tên chỉ vào hình quạt tròn ghi số nào. Kết quả 20 lần quay được ghi lại ở bảng sau:</a:t>
            </a:r>
          </a:p>
        </p:txBody>
      </p:sp>
      <p:sp>
        <p:nvSpPr>
          <p:cNvPr id="14" name="Rectangle 13"/>
          <p:cNvSpPr/>
          <p:nvPr/>
        </p:nvSpPr>
        <p:spPr>
          <a:xfrm>
            <a:off x="375332" y="7962900"/>
            <a:ext cx="10902267" cy="1938992"/>
          </a:xfrm>
          <a:prstGeom prst="rect">
            <a:avLst/>
          </a:prstGeom>
        </p:spPr>
        <p:txBody>
          <a:bodyPr wrap="square">
            <a:spAutoFit/>
          </a:bodyPr>
          <a:lstStyle/>
          <a:p>
            <a:pPr lvl="0" algn="just">
              <a:lnSpc>
                <a:spcPct val="150000"/>
              </a:lnSpc>
              <a:spcBef>
                <a:spcPts val="600"/>
              </a:spcBef>
              <a:spcAft>
                <a:spcPts val="600"/>
              </a:spcAft>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Có kết quả 1; 2; 3 có cùng khả năng xảy ra không? Tại sao?</a:t>
            </a:r>
          </a:p>
        </p:txBody>
      </p:sp>
      <p:pic>
        <p:nvPicPr>
          <p:cNvPr id="26" name="Picture 25"/>
          <p:cNvPicPr>
            <a:picLocks noChangeAspect="1"/>
          </p:cNvPicPr>
          <p:nvPr/>
        </p:nvPicPr>
        <p:blipFill>
          <a:blip r:embed="rId4"/>
          <a:stretch>
            <a:fillRect/>
          </a:stretch>
        </p:blipFill>
        <p:spPr>
          <a:xfrm>
            <a:off x="16880953" y="8191500"/>
            <a:ext cx="1254648" cy="1911709"/>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874294" y="374309"/>
            <a:ext cx="1981200" cy="1447800"/>
            <a:chOff x="1844842" y="8071184"/>
            <a:chExt cx="1981200" cy="1447800"/>
          </a:xfrm>
          <a:scene3d>
            <a:camera prst="orthographicFront">
              <a:rot lat="0" lon="0" rev="0"/>
            </a:camera>
            <a:lightRig rig="balanced" dir="t">
              <a:rot lat="0" lon="0" rev="8700000"/>
            </a:lightRig>
          </a:scene3d>
        </p:grpSpPr>
        <p:sp>
          <p:nvSpPr>
            <p:cNvPr id="16"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17" name="Rectangle 16"/>
            <p:cNvSpPr/>
            <p:nvPr/>
          </p:nvSpPr>
          <p:spPr>
            <a:xfrm>
              <a:off x="2175699" y="8338717"/>
              <a:ext cx="1380506" cy="738664"/>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200" b="1"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5"/>
          <p:cNvSpPr/>
          <p:nvPr/>
        </p:nvSpPr>
        <p:spPr>
          <a:xfrm>
            <a:off x="3352801" y="438477"/>
            <a:ext cx="13106400" cy="2723823"/>
          </a:xfrm>
          <a:prstGeom prst="rect">
            <a:avLst/>
          </a:prstGeom>
        </p:spPr>
        <p:txBody>
          <a:bodyPr wrap="square">
            <a:spAutoFit/>
          </a:bodyPr>
          <a:lstStyle/>
          <a:p>
            <a:pPr lvl="0" algn="just">
              <a:lnSpc>
                <a:spcPct val="150000"/>
              </a:lnSpc>
            </a:pPr>
            <a:r>
              <a:rPr lang="vi-VN" sz="3800">
                <a:solidFill>
                  <a:prstClr val="black"/>
                </a:solidFill>
              </a:rPr>
              <a:t>a) Kí hiệu T là màu tr</a:t>
            </a:r>
            <a:r>
              <a:rPr lang="en-US" sz="3800">
                <a:solidFill>
                  <a:prstClr val="black"/>
                </a:solidFill>
                <a:latin typeface="Arial" panose="020B0604020202020204" pitchFamily="34" charset="0"/>
                <a:cs typeface="Arial" panose="020B0604020202020204" pitchFamily="34" charset="0"/>
              </a:rPr>
              <a:t>ắ</a:t>
            </a:r>
            <a:r>
              <a:rPr lang="vi-VN" sz="3800">
                <a:solidFill>
                  <a:prstClr val="black"/>
                </a:solidFill>
              </a:rPr>
              <a:t>ng, Đ là màu đỏ và V là màu vàng.</a:t>
            </a:r>
            <a:endParaRPr lang="en-US" sz="3800">
              <a:solidFill>
                <a:prstClr val="black"/>
              </a:solidFill>
            </a:endParaRPr>
          </a:p>
          <a:p>
            <a:pPr lvl="0" algn="just">
              <a:lnSpc>
                <a:spcPct val="150000"/>
              </a:lnSpc>
            </a:pPr>
            <a:r>
              <a:rPr lang="vi-VN" sz="3800">
                <a:solidFill>
                  <a:prstClr val="black"/>
                </a:solidFill>
              </a:rPr>
              <a:t>Không gian mẫu của phép thử là</a:t>
            </a:r>
            <a:r>
              <a:rPr lang="en-US" sz="3800">
                <a:solidFill>
                  <a:prstClr val="black"/>
                </a:solidFill>
              </a:rPr>
              <a:t> </a:t>
            </a:r>
            <a:r>
              <a:rPr lang="el-GR" sz="3800">
                <a:solidFill>
                  <a:prstClr val="black"/>
                </a:solidFill>
                <a:latin typeface="Arial" panose="020B0604020202020204" pitchFamily="34" charset="0"/>
                <a:ea typeface="Calibri" panose="020F0502020204030204" pitchFamily="34" charset="0"/>
                <a:cs typeface="Arial" panose="020B0604020202020204" pitchFamily="34" charset="0"/>
              </a:rPr>
              <a:t>Ω </a:t>
            </a:r>
            <a:r>
              <a:rPr lang="vi-VN" sz="3800">
                <a:solidFill>
                  <a:prstClr val="black"/>
                </a:solidFill>
              </a:rPr>
              <a:t>=</a:t>
            </a:r>
            <a:r>
              <a:rPr lang="en-US" sz="3800">
                <a:solidFill>
                  <a:prstClr val="black"/>
                </a:solidFill>
              </a:rPr>
              <a:t> </a:t>
            </a:r>
            <a:r>
              <a:rPr lang="vi-VN" sz="3800">
                <a:solidFill>
                  <a:prstClr val="black"/>
                </a:solidFill>
              </a:rPr>
              <a:t>{TĐ; TV; ĐĐ; ĐV}.</a:t>
            </a:r>
            <a:endParaRPr lang="en-US" sz="3800">
              <a:solidFill>
                <a:prstClr val="black"/>
              </a:solidFill>
            </a:endParaRPr>
          </a:p>
          <a:p>
            <a:pPr lvl="0" algn="just">
              <a:lnSpc>
                <a:spcPct val="150000"/>
              </a:lnSpc>
            </a:pPr>
            <a:r>
              <a:rPr lang="vi-VN" sz="3800">
                <a:solidFill>
                  <a:prstClr val="black"/>
                </a:solidFill>
              </a:rPr>
              <a:t>Số kết quả có thể xảy ra là n(</a:t>
            </a:r>
            <a:r>
              <a:rPr lang="el-GR" sz="3800">
                <a:solidFill>
                  <a:prstClr val="black"/>
                </a:solidFill>
                <a:latin typeface="Arial" panose="020B0604020202020204" pitchFamily="34" charset="0"/>
                <a:ea typeface="Calibri" panose="020F0502020204030204" pitchFamily="34" charset="0"/>
                <a:cs typeface="Arial" panose="020B0604020202020204" pitchFamily="34" charset="0"/>
              </a:rPr>
              <a:t>Ω</a:t>
            </a:r>
            <a:r>
              <a:rPr lang="vi-VN" sz="3800">
                <a:solidFill>
                  <a:prstClr val="black"/>
                </a:solidFill>
              </a:rPr>
              <a:t>) = 4.</a:t>
            </a:r>
            <a:endParaRPr lang="en-US" sz="3800">
              <a:solidFill>
                <a:prstClr val="black"/>
              </a:solidFill>
            </a:endParaRPr>
          </a:p>
        </p:txBody>
      </p:sp>
      <p:pic>
        <p:nvPicPr>
          <p:cNvPr id="8" name="Picture 7"/>
          <p:cNvPicPr>
            <a:picLocks noChangeAspect="1"/>
          </p:cNvPicPr>
          <p:nvPr/>
        </p:nvPicPr>
        <p:blipFill>
          <a:blip r:embed="rId4"/>
          <a:stretch>
            <a:fillRect/>
          </a:stretch>
        </p:blipFill>
        <p:spPr>
          <a:xfrm>
            <a:off x="16310863" y="6743700"/>
            <a:ext cx="1520321" cy="3398070"/>
          </a:xfrm>
          <a:prstGeom prst="rect">
            <a:avLst/>
          </a:prstGeom>
        </p:spPr>
      </p:pic>
      <p:sp>
        <p:nvSpPr>
          <p:cNvPr id="3" name="Rectangle 2"/>
          <p:cNvSpPr/>
          <p:nvPr/>
        </p:nvSpPr>
        <p:spPr>
          <a:xfrm>
            <a:off x="874293" y="3170512"/>
            <a:ext cx="16575505" cy="2706318"/>
          </a:xfrm>
          <a:prstGeom prst="rect">
            <a:avLst/>
          </a:prstGeom>
        </p:spPr>
        <p:txBody>
          <a:bodyPr wrap="square">
            <a:spAutoFit/>
          </a:bodyPr>
          <a:lstStyle/>
          <a:p>
            <a:pPr lvl="0" algn="just">
              <a:lnSpc>
                <a:spcPct val="150000"/>
              </a:lnSpc>
            </a:pPr>
            <a:r>
              <a:rPr lang="vi-VN" sz="3800">
                <a:solidFill>
                  <a:prstClr val="black"/>
                </a:solidFill>
              </a:rPr>
              <a:t>b) Vì các quả bóng có cùng kích thước và khối lượng nên 4 kết quả trên có cùng</a:t>
            </a:r>
            <a:r>
              <a:rPr lang="en-US" sz="3800">
                <a:solidFill>
                  <a:prstClr val="black"/>
                </a:solidFill>
              </a:rPr>
              <a:t> </a:t>
            </a:r>
            <a:r>
              <a:rPr lang="vi-VN" sz="3800">
                <a:solidFill>
                  <a:prstClr val="black"/>
                </a:solidFill>
              </a:rPr>
              <a:t>khả năng xảy ra.</a:t>
            </a:r>
            <a:endParaRPr lang="en-US" sz="3800">
              <a:solidFill>
                <a:prstClr val="black"/>
              </a:solidFill>
            </a:endParaRPr>
          </a:p>
          <a:p>
            <a:pPr lvl="0" algn="just">
              <a:lnSpc>
                <a:spcPct val="150000"/>
              </a:lnSpc>
            </a:pPr>
            <a:r>
              <a:rPr lang="vi-VN" sz="3800">
                <a:solidFill>
                  <a:prstClr val="black"/>
                </a:solidFill>
              </a:rPr>
              <a:t>Chỉ có một kết quả thuận lợi cho biến cố A là ĐĐ nên n(A) = 1.</a:t>
            </a:r>
            <a:endParaRPr lang="en-US" sz="3800">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874294" y="5608912"/>
                <a:ext cx="16575505" cy="463998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vi-VN" sz="3800" smtClean="0">
                          <a:solidFill>
                            <a:prstClr val="black"/>
                          </a:solidFill>
                        </a:rPr>
                        <m:t>X</m:t>
                      </m:r>
                      <m:r>
                        <m:rPr>
                          <m:nor/>
                        </m:rPr>
                        <a:rPr lang="vi-VN" sz="3800" smtClean="0">
                          <a:solidFill>
                            <a:prstClr val="black"/>
                          </a:solidFill>
                        </a:rPr>
                        <m:t>á</m:t>
                      </m:r>
                      <m:r>
                        <m:rPr>
                          <m:nor/>
                        </m:rPr>
                        <a:rPr lang="vi-VN" sz="3800" smtClean="0">
                          <a:solidFill>
                            <a:prstClr val="black"/>
                          </a:solidFill>
                        </a:rPr>
                        <m:t>c</m:t>
                      </m:r>
                      <m:r>
                        <m:rPr>
                          <m:nor/>
                        </m:rPr>
                        <a:rPr lang="vi-VN" sz="3800" smtClean="0">
                          <a:solidFill>
                            <a:prstClr val="black"/>
                          </a:solidFill>
                        </a:rPr>
                        <m:t> </m:t>
                      </m:r>
                      <m:r>
                        <m:rPr>
                          <m:nor/>
                        </m:rPr>
                        <a:rPr lang="vi-VN" sz="3800" smtClean="0">
                          <a:solidFill>
                            <a:prstClr val="black"/>
                          </a:solidFill>
                        </a:rPr>
                        <m:t>su</m:t>
                      </m:r>
                      <m:r>
                        <m:rPr>
                          <m:nor/>
                        </m:rPr>
                        <a:rPr lang="vi-VN" sz="3800" smtClean="0">
                          <a:solidFill>
                            <a:prstClr val="black"/>
                          </a:solidFill>
                        </a:rPr>
                        <m:t>ấ</m:t>
                      </m:r>
                      <m:r>
                        <m:rPr>
                          <m:nor/>
                        </m:rPr>
                        <a:rPr lang="vi-VN" sz="3800" smtClean="0">
                          <a:solidFill>
                            <a:prstClr val="black"/>
                          </a:solidFill>
                        </a:rPr>
                        <m:t>t</m:t>
                      </m:r>
                      <m:r>
                        <m:rPr>
                          <m:nor/>
                        </m:rPr>
                        <a:rPr lang="vi-VN" sz="3800" smtClean="0">
                          <a:solidFill>
                            <a:prstClr val="black"/>
                          </a:solidFill>
                        </a:rPr>
                        <m:t> </m:t>
                      </m:r>
                      <m:r>
                        <m:rPr>
                          <m:nor/>
                        </m:rPr>
                        <a:rPr lang="vi-VN" sz="3800" smtClean="0">
                          <a:solidFill>
                            <a:prstClr val="black"/>
                          </a:solidFill>
                        </a:rPr>
                        <m:t>c</m:t>
                      </m:r>
                      <m:r>
                        <m:rPr>
                          <m:nor/>
                        </m:rPr>
                        <a:rPr lang="vi-VN" sz="3800" smtClean="0">
                          <a:solidFill>
                            <a:prstClr val="black"/>
                          </a:solidFill>
                        </a:rPr>
                        <m:t>ủ</m:t>
                      </m:r>
                      <m:r>
                        <m:rPr>
                          <m:nor/>
                        </m:rPr>
                        <a:rPr lang="vi-VN" sz="3800" smtClean="0">
                          <a:solidFill>
                            <a:prstClr val="black"/>
                          </a:solidFill>
                        </a:rPr>
                        <m:t>a</m:t>
                      </m:r>
                      <m:r>
                        <m:rPr>
                          <m:nor/>
                        </m:rPr>
                        <a:rPr lang="vi-VN" sz="3800" smtClean="0">
                          <a:solidFill>
                            <a:prstClr val="black"/>
                          </a:solidFill>
                        </a:rPr>
                        <m:t> </m:t>
                      </m:r>
                      <m:r>
                        <m:rPr>
                          <m:nor/>
                        </m:rPr>
                        <a:rPr lang="vi-VN" sz="3800" smtClean="0">
                          <a:solidFill>
                            <a:prstClr val="black"/>
                          </a:solidFill>
                        </a:rPr>
                        <m:t>bi</m:t>
                      </m:r>
                      <m:r>
                        <m:rPr>
                          <m:nor/>
                        </m:rPr>
                        <a:rPr lang="vi-VN" sz="3800" smtClean="0">
                          <a:solidFill>
                            <a:prstClr val="black"/>
                          </a:solidFill>
                        </a:rPr>
                        <m:t>ế</m:t>
                      </m:r>
                      <m:r>
                        <m:rPr>
                          <m:nor/>
                        </m:rPr>
                        <a:rPr lang="vi-VN" sz="3800" smtClean="0">
                          <a:solidFill>
                            <a:prstClr val="black"/>
                          </a:solidFill>
                        </a:rPr>
                        <m:t>n</m:t>
                      </m:r>
                      <m:r>
                        <m:rPr>
                          <m:nor/>
                        </m:rPr>
                        <a:rPr lang="vi-VN" sz="3800" smtClean="0">
                          <a:solidFill>
                            <a:prstClr val="black"/>
                          </a:solidFill>
                        </a:rPr>
                        <m:t> </m:t>
                      </m:r>
                      <m:r>
                        <m:rPr>
                          <m:nor/>
                        </m:rPr>
                        <a:rPr lang="vi-VN" sz="3800" smtClean="0">
                          <a:solidFill>
                            <a:prstClr val="black"/>
                          </a:solidFill>
                        </a:rPr>
                        <m:t>c</m:t>
                      </m:r>
                      <m:r>
                        <m:rPr>
                          <m:nor/>
                        </m:rPr>
                        <a:rPr lang="vi-VN" sz="3800" smtClean="0">
                          <a:solidFill>
                            <a:prstClr val="black"/>
                          </a:solidFill>
                        </a:rPr>
                        <m:t>ố </m:t>
                      </m:r>
                      <m:r>
                        <m:rPr>
                          <m:nor/>
                        </m:rPr>
                        <a:rPr lang="vi-VN" sz="3800" smtClean="0">
                          <a:solidFill>
                            <a:prstClr val="black"/>
                          </a:solidFill>
                        </a:rPr>
                        <m:t>A</m:t>
                      </m:r>
                      <m:r>
                        <m:rPr>
                          <m:nor/>
                        </m:rPr>
                        <a:rPr lang="vi-VN" sz="3800" smtClean="0">
                          <a:solidFill>
                            <a:prstClr val="black"/>
                          </a:solidFill>
                        </a:rPr>
                        <m:t> </m:t>
                      </m:r>
                      <m:r>
                        <m:rPr>
                          <m:nor/>
                        </m:rPr>
                        <a:rPr lang="vi-VN" sz="3800" smtClean="0">
                          <a:solidFill>
                            <a:prstClr val="black"/>
                          </a:solidFill>
                        </a:rPr>
                        <m:t>l</m:t>
                      </m:r>
                      <m:r>
                        <m:rPr>
                          <m:nor/>
                        </m:rPr>
                        <a:rPr lang="vi-VN" sz="3800" smtClean="0">
                          <a:solidFill>
                            <a:prstClr val="black"/>
                          </a:solidFill>
                        </a:rPr>
                        <m:t>à </m:t>
                      </m:r>
                      <m:r>
                        <m:rPr>
                          <m:nor/>
                        </m:rPr>
                        <a:rPr lang="vi-VN" sz="3800" smtClean="0">
                          <a:solidFill>
                            <a:prstClr val="black"/>
                          </a:solidFill>
                        </a:rPr>
                        <m:t>P</m:t>
                      </m:r>
                      <m:r>
                        <m:rPr>
                          <m:nor/>
                        </m:rPr>
                        <a:rPr lang="vi-VN" sz="3800" smtClean="0">
                          <a:solidFill>
                            <a:prstClr val="black"/>
                          </a:solidFill>
                        </a:rPr>
                        <m:t>(</m:t>
                      </m:r>
                      <m:r>
                        <m:rPr>
                          <m:nor/>
                        </m:rPr>
                        <a:rPr lang="vi-VN" sz="3800" smtClean="0">
                          <a:solidFill>
                            <a:prstClr val="black"/>
                          </a:solidFill>
                        </a:rPr>
                        <m:t>A</m:t>
                      </m:r>
                      <m:r>
                        <m:rPr>
                          <m:nor/>
                        </m:rPr>
                        <a:rPr lang="vi-VN" sz="3800" smtClean="0">
                          <a:solidFill>
                            <a:prstClr val="black"/>
                          </a:solidFill>
                        </a:rPr>
                        <m:t>)</m:t>
                      </m:r>
                      <m:r>
                        <a:rPr lang="en-US" sz="3800" i="1">
                          <a:solidFill>
                            <a:prstClr val="black"/>
                          </a:solidFill>
                          <a:latin typeface="Cambria Math" panose="02040503050406030204" pitchFamily="18" charset="0"/>
                        </a:rPr>
                        <m:t>=</m:t>
                      </m:r>
                      <m:f>
                        <m:fPr>
                          <m:ctrlPr>
                            <a:rPr lang="en-US" sz="3800" i="1" smtClean="0">
                              <a:solidFill>
                                <a:prstClr val="black"/>
                              </a:solidFill>
                              <a:latin typeface="Cambria Math" panose="02040503050406030204" pitchFamily="18" charset="0"/>
                            </a:rPr>
                          </m:ctrlPr>
                        </m:fPr>
                        <m:num>
                          <m:r>
                            <m:rPr>
                              <m:nor/>
                            </m:rPr>
                            <a:rPr lang="vi-VN" sz="3800">
                              <a:solidFill>
                                <a:prstClr val="black"/>
                              </a:solidFill>
                            </a:rPr>
                            <m:t>n</m:t>
                          </m:r>
                          <m:r>
                            <m:rPr>
                              <m:nor/>
                            </m:rPr>
                            <a:rPr lang="vi-VN" sz="3800">
                              <a:solidFill>
                                <a:prstClr val="black"/>
                              </a:solidFill>
                            </a:rPr>
                            <m:t>(</m:t>
                          </m:r>
                          <m:r>
                            <m:rPr>
                              <m:nor/>
                            </m:rPr>
                            <a:rPr lang="vi-VN" sz="3800">
                              <a:solidFill>
                                <a:prstClr val="black"/>
                              </a:solidFill>
                            </a:rPr>
                            <m:t>A</m:t>
                          </m:r>
                          <m:r>
                            <m:rPr>
                              <m:nor/>
                            </m:rPr>
                            <a:rPr lang="vi-VN" sz="3800">
                              <a:solidFill>
                                <a:prstClr val="black"/>
                              </a:solidFill>
                            </a:rPr>
                            <m:t>)</m:t>
                          </m:r>
                        </m:num>
                        <m:den>
                          <m:r>
                            <m:rPr>
                              <m:nor/>
                            </m:rPr>
                            <a:rPr lang="vi-VN" sz="3800">
                              <a:solidFill>
                                <a:prstClr val="black"/>
                              </a:solidFill>
                            </a:rPr>
                            <m:t>n</m:t>
                          </m:r>
                          <m:r>
                            <m:rPr>
                              <m:nor/>
                            </m:rPr>
                            <a:rPr lang="vi-VN" sz="3800">
                              <a:solidFill>
                                <a:prstClr val="black"/>
                              </a:solidFill>
                            </a:rPr>
                            <m:t>(</m:t>
                          </m:r>
                          <m:r>
                            <m:rPr>
                              <m:nor/>
                            </m:rPr>
                            <a:rPr lang="el-GR" sz="3800">
                              <a:solidFill>
                                <a:prstClr val="black"/>
                              </a:solidFill>
                              <a:latin typeface="Arial" panose="020B0604020202020204" pitchFamily="34" charset="0"/>
                              <a:ea typeface="Calibri" panose="020F0502020204030204" pitchFamily="34" charset="0"/>
                              <a:cs typeface="Arial" panose="020B0604020202020204" pitchFamily="34" charset="0"/>
                            </a:rPr>
                            <m:t>Ω</m:t>
                          </m:r>
                          <m:r>
                            <m:rPr>
                              <m:nor/>
                            </m:rPr>
                            <a:rPr lang="vi-VN" sz="3800">
                              <a:solidFill>
                                <a:prstClr val="black"/>
                              </a:solidFill>
                            </a:rPr>
                            <m:t>)</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m:rPr>
                              <m:nor/>
                            </m:rPr>
                            <a:rPr lang="en-US" sz="3800" b="0" i="0" smtClean="0">
                              <a:solidFill>
                                <a:prstClr val="black"/>
                              </a:solidFill>
                              <a:latin typeface="Cambria Math" panose="02040503050406030204" pitchFamily="18" charset="0"/>
                            </a:rPr>
                            <m:t>1</m:t>
                          </m:r>
                        </m:num>
                        <m:den>
                          <m:r>
                            <m:rPr>
                              <m:nor/>
                            </m:rPr>
                            <a:rPr lang="en-US" sz="3800" b="0" i="0" smtClean="0">
                              <a:solidFill>
                                <a:prstClr val="black"/>
                              </a:solidFill>
                              <a:latin typeface="Cambria Math" panose="02040503050406030204" pitchFamily="18" charset="0"/>
                            </a:rPr>
                            <m:t>4</m:t>
                          </m:r>
                        </m:den>
                      </m:f>
                      <m:r>
                        <a:rPr lang="en-US" sz="3800" i="1">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0,25</m:t>
                      </m:r>
                    </m:oMath>
                  </m:oMathPara>
                </a14:m>
                <a:endParaRPr lang="en-US" sz="3800">
                  <a:solidFill>
                    <a:prstClr val="black"/>
                  </a:solidFill>
                </a:endParaRPr>
              </a:p>
              <a:p>
                <a:pPr lvl="0" algn="just">
                  <a:lnSpc>
                    <a:spcPct val="150000"/>
                  </a:lnSpc>
                </a:pPr>
                <a:r>
                  <a:rPr lang="en-US" sz="3800">
                    <a:solidFill>
                      <a:prstClr val="black"/>
                    </a:solidFill>
                    <a:latin typeface="Arial" panose="020B0604020202020204" pitchFamily="34" charset="0"/>
                    <a:cs typeface="Arial" panose="020B0604020202020204" pitchFamily="34" charset="0"/>
                  </a:rPr>
                  <a:t>Các kết quả thuận lợi cho biến cố B là TĐ và ĐV nên n(B) = 2.</a:t>
                </a:r>
              </a:p>
              <a:p>
                <a:pPr algn="just">
                  <a:lnSpc>
                    <a:spcPct val="150000"/>
                  </a:lnSpc>
                </a:pPr>
                <a14:m>
                  <m:oMathPara xmlns:m="http://schemas.openxmlformats.org/officeDocument/2006/math">
                    <m:oMathParaPr>
                      <m:jc m:val="left"/>
                    </m:oMathParaPr>
                    <m:oMath xmlns:m="http://schemas.openxmlformats.org/officeDocument/2006/math">
                      <m:r>
                        <m:rPr>
                          <m:nor/>
                        </m:rPr>
                        <a:rPr lang="en-US" sz="3800">
                          <a:solidFill>
                            <a:prstClr val="black"/>
                          </a:solidFill>
                          <a:latin typeface="Arial" panose="020B0604020202020204" pitchFamily="34" charset="0"/>
                          <a:cs typeface="Arial" panose="020B0604020202020204" pitchFamily="34" charset="0"/>
                        </a:rPr>
                        <m:t>X</m:t>
                      </m:r>
                      <m:r>
                        <m:rPr>
                          <m:nor/>
                        </m:rPr>
                        <a:rPr lang="en-US" sz="3800">
                          <a:solidFill>
                            <a:prstClr val="black"/>
                          </a:solidFill>
                          <a:latin typeface="Arial" panose="020B0604020202020204" pitchFamily="34" charset="0"/>
                          <a:cs typeface="Arial" panose="020B0604020202020204" pitchFamily="34" charset="0"/>
                        </a:rPr>
                        <m:t>á</m:t>
                      </m:r>
                      <m:r>
                        <m:rPr>
                          <m:nor/>
                        </m:rPr>
                        <a:rPr lang="en-US" sz="3800">
                          <a:solidFill>
                            <a:prstClr val="black"/>
                          </a:solidFill>
                          <a:latin typeface="Arial" panose="020B0604020202020204" pitchFamily="34" charset="0"/>
                          <a:cs typeface="Arial" panose="020B0604020202020204" pitchFamily="34" charset="0"/>
                        </a:rPr>
                        <m:t>c</m:t>
                      </m:r>
                      <m:r>
                        <m:rPr>
                          <m:nor/>
                        </m:rPr>
                        <a:rPr lang="en-US" sz="3800">
                          <a:solidFill>
                            <a:prstClr val="black"/>
                          </a:solidFill>
                          <a:latin typeface="Arial" panose="020B0604020202020204" pitchFamily="34" charset="0"/>
                          <a:cs typeface="Arial" panose="020B0604020202020204" pitchFamily="34" charset="0"/>
                        </a:rPr>
                        <m:t> </m:t>
                      </m:r>
                      <m:r>
                        <m:rPr>
                          <m:nor/>
                        </m:rPr>
                        <a:rPr lang="en-US" sz="3800">
                          <a:solidFill>
                            <a:prstClr val="black"/>
                          </a:solidFill>
                          <a:latin typeface="Arial" panose="020B0604020202020204" pitchFamily="34" charset="0"/>
                          <a:cs typeface="Arial" panose="020B0604020202020204" pitchFamily="34" charset="0"/>
                        </a:rPr>
                        <m:t>su</m:t>
                      </m:r>
                      <m:r>
                        <m:rPr>
                          <m:nor/>
                        </m:rPr>
                        <a:rPr lang="en-US" sz="3800">
                          <a:solidFill>
                            <a:prstClr val="black"/>
                          </a:solidFill>
                          <a:latin typeface="Arial" panose="020B0604020202020204" pitchFamily="34" charset="0"/>
                          <a:cs typeface="Arial" panose="020B0604020202020204" pitchFamily="34" charset="0"/>
                        </a:rPr>
                        <m:t>ấ</m:t>
                      </m:r>
                      <m:r>
                        <m:rPr>
                          <m:nor/>
                        </m:rPr>
                        <a:rPr lang="en-US" sz="3800">
                          <a:solidFill>
                            <a:prstClr val="black"/>
                          </a:solidFill>
                          <a:latin typeface="Arial" panose="020B0604020202020204" pitchFamily="34" charset="0"/>
                          <a:cs typeface="Arial" panose="020B0604020202020204" pitchFamily="34" charset="0"/>
                        </a:rPr>
                        <m:t>t</m:t>
                      </m:r>
                      <m:r>
                        <m:rPr>
                          <m:nor/>
                        </m:rPr>
                        <a:rPr lang="en-US" sz="3800">
                          <a:solidFill>
                            <a:prstClr val="black"/>
                          </a:solidFill>
                          <a:latin typeface="Arial" panose="020B0604020202020204" pitchFamily="34" charset="0"/>
                          <a:cs typeface="Arial" panose="020B0604020202020204" pitchFamily="34" charset="0"/>
                        </a:rPr>
                        <m:t> </m:t>
                      </m:r>
                      <m:r>
                        <m:rPr>
                          <m:nor/>
                        </m:rPr>
                        <a:rPr lang="en-US" sz="3800">
                          <a:solidFill>
                            <a:prstClr val="black"/>
                          </a:solidFill>
                          <a:latin typeface="Arial" panose="020B0604020202020204" pitchFamily="34" charset="0"/>
                          <a:cs typeface="Arial" panose="020B0604020202020204" pitchFamily="34" charset="0"/>
                        </a:rPr>
                        <m:t>c</m:t>
                      </m:r>
                      <m:r>
                        <m:rPr>
                          <m:nor/>
                        </m:rPr>
                        <a:rPr lang="en-US" sz="3800">
                          <a:solidFill>
                            <a:prstClr val="black"/>
                          </a:solidFill>
                          <a:latin typeface="Arial" panose="020B0604020202020204" pitchFamily="34" charset="0"/>
                          <a:cs typeface="Arial" panose="020B0604020202020204" pitchFamily="34" charset="0"/>
                        </a:rPr>
                        <m:t>ủ</m:t>
                      </m:r>
                      <m:r>
                        <m:rPr>
                          <m:nor/>
                        </m:rPr>
                        <a:rPr lang="en-US" sz="3800">
                          <a:solidFill>
                            <a:prstClr val="black"/>
                          </a:solidFill>
                          <a:latin typeface="Arial" panose="020B0604020202020204" pitchFamily="34" charset="0"/>
                          <a:cs typeface="Arial" panose="020B0604020202020204" pitchFamily="34" charset="0"/>
                        </a:rPr>
                        <m:t>a</m:t>
                      </m:r>
                      <m:r>
                        <m:rPr>
                          <m:nor/>
                        </m:rPr>
                        <a:rPr lang="en-US" sz="3800">
                          <a:solidFill>
                            <a:prstClr val="black"/>
                          </a:solidFill>
                          <a:latin typeface="Arial" panose="020B0604020202020204" pitchFamily="34" charset="0"/>
                          <a:cs typeface="Arial" panose="020B0604020202020204" pitchFamily="34" charset="0"/>
                        </a:rPr>
                        <m:t> </m:t>
                      </m:r>
                      <m:r>
                        <m:rPr>
                          <m:nor/>
                        </m:rPr>
                        <a:rPr lang="en-US" sz="3800">
                          <a:solidFill>
                            <a:prstClr val="black"/>
                          </a:solidFill>
                          <a:latin typeface="Arial" panose="020B0604020202020204" pitchFamily="34" charset="0"/>
                          <a:cs typeface="Arial" panose="020B0604020202020204" pitchFamily="34" charset="0"/>
                        </a:rPr>
                        <m:t>bi</m:t>
                      </m:r>
                      <m:r>
                        <m:rPr>
                          <m:nor/>
                        </m:rPr>
                        <a:rPr lang="en-US" sz="3800">
                          <a:solidFill>
                            <a:prstClr val="black"/>
                          </a:solidFill>
                          <a:latin typeface="Arial" panose="020B0604020202020204" pitchFamily="34" charset="0"/>
                          <a:cs typeface="Arial" panose="020B0604020202020204" pitchFamily="34" charset="0"/>
                        </a:rPr>
                        <m:t>ế</m:t>
                      </m:r>
                      <m:r>
                        <m:rPr>
                          <m:nor/>
                        </m:rPr>
                        <a:rPr lang="en-US" sz="3800">
                          <a:solidFill>
                            <a:prstClr val="black"/>
                          </a:solidFill>
                          <a:latin typeface="Arial" panose="020B0604020202020204" pitchFamily="34" charset="0"/>
                          <a:cs typeface="Arial" panose="020B0604020202020204" pitchFamily="34" charset="0"/>
                        </a:rPr>
                        <m:t>n</m:t>
                      </m:r>
                      <m:r>
                        <m:rPr>
                          <m:nor/>
                        </m:rPr>
                        <a:rPr lang="en-US" sz="3800">
                          <a:solidFill>
                            <a:prstClr val="black"/>
                          </a:solidFill>
                          <a:latin typeface="Arial" panose="020B0604020202020204" pitchFamily="34" charset="0"/>
                          <a:cs typeface="Arial" panose="020B0604020202020204" pitchFamily="34" charset="0"/>
                        </a:rPr>
                        <m:t> </m:t>
                      </m:r>
                      <m:r>
                        <m:rPr>
                          <m:nor/>
                        </m:rPr>
                        <a:rPr lang="en-US" sz="3800">
                          <a:solidFill>
                            <a:prstClr val="black"/>
                          </a:solidFill>
                          <a:latin typeface="Arial" panose="020B0604020202020204" pitchFamily="34" charset="0"/>
                          <a:cs typeface="Arial" panose="020B0604020202020204" pitchFamily="34" charset="0"/>
                        </a:rPr>
                        <m:t>c</m:t>
                      </m:r>
                      <m:r>
                        <m:rPr>
                          <m:nor/>
                        </m:rPr>
                        <a:rPr lang="en-US" sz="3800">
                          <a:solidFill>
                            <a:prstClr val="black"/>
                          </a:solidFill>
                          <a:latin typeface="Arial" panose="020B0604020202020204" pitchFamily="34" charset="0"/>
                          <a:cs typeface="Arial" panose="020B0604020202020204" pitchFamily="34" charset="0"/>
                        </a:rPr>
                        <m:t>ố </m:t>
                      </m:r>
                      <m:r>
                        <m:rPr>
                          <m:nor/>
                        </m:rPr>
                        <a:rPr lang="en-US" sz="3800">
                          <a:solidFill>
                            <a:prstClr val="black"/>
                          </a:solidFill>
                          <a:latin typeface="Arial" panose="020B0604020202020204" pitchFamily="34" charset="0"/>
                          <a:cs typeface="Arial" panose="020B0604020202020204" pitchFamily="34" charset="0"/>
                        </a:rPr>
                        <m:t>B</m:t>
                      </m:r>
                      <m:r>
                        <m:rPr>
                          <m:nor/>
                        </m:rPr>
                        <a:rPr lang="en-US" sz="3800">
                          <a:solidFill>
                            <a:prstClr val="black"/>
                          </a:solidFill>
                          <a:latin typeface="Arial" panose="020B0604020202020204" pitchFamily="34" charset="0"/>
                          <a:cs typeface="Arial" panose="020B0604020202020204" pitchFamily="34" charset="0"/>
                        </a:rPr>
                        <m:t> </m:t>
                      </m:r>
                      <m:r>
                        <m:rPr>
                          <m:nor/>
                        </m:rPr>
                        <a:rPr lang="en-US" sz="3800">
                          <a:solidFill>
                            <a:prstClr val="black"/>
                          </a:solidFill>
                          <a:latin typeface="Arial" panose="020B0604020202020204" pitchFamily="34" charset="0"/>
                          <a:cs typeface="Arial" panose="020B0604020202020204" pitchFamily="34" charset="0"/>
                        </a:rPr>
                        <m:t>l</m:t>
                      </m:r>
                      <m:r>
                        <m:rPr>
                          <m:nor/>
                        </m:rPr>
                        <a:rPr lang="en-US" sz="3800">
                          <a:solidFill>
                            <a:prstClr val="black"/>
                          </a:solidFill>
                          <a:latin typeface="Arial" panose="020B0604020202020204" pitchFamily="34" charset="0"/>
                          <a:cs typeface="Arial" panose="020B0604020202020204" pitchFamily="34" charset="0"/>
                        </a:rPr>
                        <m:t>à </m:t>
                      </m:r>
                      <m:r>
                        <m:rPr>
                          <m:nor/>
                        </m:rPr>
                        <a:rPr lang="en-US" sz="3800">
                          <a:solidFill>
                            <a:prstClr val="black"/>
                          </a:solidFill>
                          <a:latin typeface="Arial" panose="020B0604020202020204" pitchFamily="34" charset="0"/>
                          <a:cs typeface="Arial" panose="020B0604020202020204" pitchFamily="34" charset="0"/>
                        </a:rPr>
                        <m:t>P</m:t>
                      </m:r>
                      <m:r>
                        <m:rPr>
                          <m:nor/>
                        </m:rPr>
                        <a:rPr lang="en-US" sz="3800">
                          <a:solidFill>
                            <a:prstClr val="black"/>
                          </a:solidFill>
                          <a:latin typeface="Arial" panose="020B0604020202020204" pitchFamily="34" charset="0"/>
                          <a:cs typeface="Arial" panose="020B0604020202020204" pitchFamily="34" charset="0"/>
                        </a:rPr>
                        <m:t>(</m:t>
                      </m:r>
                      <m:r>
                        <m:rPr>
                          <m:nor/>
                        </m:rPr>
                        <a:rPr lang="en-US" sz="3800">
                          <a:solidFill>
                            <a:prstClr val="black"/>
                          </a:solidFill>
                          <a:latin typeface="Arial" panose="020B0604020202020204" pitchFamily="34" charset="0"/>
                          <a:cs typeface="Arial" panose="020B0604020202020204" pitchFamily="34" charset="0"/>
                        </a:rPr>
                        <m:t>B</m:t>
                      </m:r>
                      <m:r>
                        <m:rPr>
                          <m:nor/>
                        </m:rPr>
                        <a:rPr lang="en-US" sz="3800">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m:rPr>
                              <m:nor/>
                            </m:rPr>
                            <a:rPr lang="vi-VN" sz="3800">
                              <a:solidFill>
                                <a:prstClr val="black"/>
                              </a:solidFill>
                            </a:rPr>
                            <m:t>n</m:t>
                          </m:r>
                          <m:r>
                            <m:rPr>
                              <m:nor/>
                            </m:rPr>
                            <a:rPr lang="vi-VN" sz="3800">
                              <a:solidFill>
                                <a:prstClr val="black"/>
                              </a:solidFill>
                            </a:rPr>
                            <m:t>(</m:t>
                          </m:r>
                          <m:r>
                            <m:rPr>
                              <m:nor/>
                            </m:rPr>
                            <a:rPr lang="en-US" sz="3800">
                              <a:solidFill>
                                <a:prstClr val="black"/>
                              </a:solidFill>
                              <a:latin typeface="Arial" panose="020B0604020202020204" pitchFamily="34" charset="0"/>
                              <a:cs typeface="Arial" panose="020B0604020202020204" pitchFamily="34" charset="0"/>
                            </a:rPr>
                            <m:t>B</m:t>
                          </m:r>
                          <m:r>
                            <m:rPr>
                              <m:nor/>
                            </m:rPr>
                            <a:rPr lang="vi-VN" sz="3800">
                              <a:solidFill>
                                <a:prstClr val="black"/>
                              </a:solidFill>
                            </a:rPr>
                            <m:t>)</m:t>
                          </m:r>
                        </m:num>
                        <m:den>
                          <m:r>
                            <m:rPr>
                              <m:nor/>
                            </m:rPr>
                            <a:rPr lang="vi-VN" sz="3800">
                              <a:solidFill>
                                <a:prstClr val="black"/>
                              </a:solidFill>
                            </a:rPr>
                            <m:t>n</m:t>
                          </m:r>
                          <m:r>
                            <m:rPr>
                              <m:nor/>
                            </m:rPr>
                            <a:rPr lang="vi-VN" sz="3800">
                              <a:solidFill>
                                <a:prstClr val="black"/>
                              </a:solidFill>
                            </a:rPr>
                            <m:t>(</m:t>
                          </m:r>
                          <m:r>
                            <m:rPr>
                              <m:nor/>
                            </m:rPr>
                            <a:rPr lang="el-GR" sz="3800">
                              <a:solidFill>
                                <a:prstClr val="black"/>
                              </a:solidFill>
                              <a:latin typeface="Arial" panose="020B0604020202020204" pitchFamily="34" charset="0"/>
                              <a:ea typeface="Calibri" panose="020F0502020204030204" pitchFamily="34" charset="0"/>
                              <a:cs typeface="Arial" panose="020B0604020202020204" pitchFamily="34" charset="0"/>
                            </a:rPr>
                            <m:t>Ω</m:t>
                          </m:r>
                          <m:r>
                            <m:rPr>
                              <m:nor/>
                            </m:rPr>
                            <a:rPr lang="vi-VN" sz="3800">
                              <a:solidFill>
                                <a:prstClr val="black"/>
                              </a:solidFill>
                            </a:rPr>
                            <m:t>)</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m:rPr>
                              <m:nor/>
                            </m:rPr>
                            <a:rPr lang="en-US" sz="3800" b="0" i="0" smtClean="0">
                              <a:solidFill>
                                <a:prstClr val="black"/>
                              </a:solidFill>
                              <a:latin typeface="Cambria Math" panose="02040503050406030204" pitchFamily="18" charset="0"/>
                            </a:rPr>
                            <m:t>2</m:t>
                          </m:r>
                        </m:num>
                        <m:den>
                          <m:r>
                            <m:rPr>
                              <m:nor/>
                            </m:rPr>
                            <a:rPr lang="en-US" sz="3800">
                              <a:solidFill>
                                <a:prstClr val="black"/>
                              </a:solidFill>
                              <a:latin typeface="Cambria Math" panose="02040503050406030204" pitchFamily="18" charset="0"/>
                            </a:rPr>
                            <m:t>4</m:t>
                          </m:r>
                        </m:den>
                      </m:f>
                      <m:r>
                        <a:rPr lang="en-US" sz="3800" i="1">
                          <a:solidFill>
                            <a:prstClr val="black"/>
                          </a:solidFill>
                          <a:latin typeface="Cambria Math" panose="02040503050406030204" pitchFamily="18" charset="0"/>
                        </a:rPr>
                        <m:t>=0,5</m:t>
                      </m:r>
                      <m:r>
                        <a:rPr lang="en-US" sz="3800" b="0" i="1" smtClean="0">
                          <a:solidFill>
                            <a:prstClr val="black"/>
                          </a:solidFill>
                          <a:latin typeface="Cambria Math" panose="02040503050406030204" pitchFamily="18" charset="0"/>
                        </a:rPr>
                        <m:t>.</m:t>
                      </m:r>
                    </m:oMath>
                  </m:oMathPara>
                </a14:m>
                <a:endParaRPr lang="en-US" sz="380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874294" y="5608912"/>
                <a:ext cx="16575505" cy="4639988"/>
              </a:xfrm>
              <a:prstGeom prst="rect">
                <a:avLst/>
              </a:prstGeom>
              <a:blipFill>
                <a:blip r:embed="rId9"/>
                <a:stretch>
                  <a:fillRect l="-1214"/>
                </a:stretch>
              </a:blipFill>
            </p:spPr>
            <p:txBody>
              <a:bodyPr/>
              <a:lstStyle/>
              <a:p>
                <a:r>
                  <a:rPr lang="en-US">
                    <a:noFill/>
                  </a:rPr>
                  <a:t> </a:t>
                </a:r>
              </a:p>
            </p:txBody>
          </p:sp>
        </mc:Fallback>
      </mc:AlternateContent>
    </p:spTree>
    <p:extLst>
      <p:ext uri="{BB962C8B-B14F-4D97-AF65-F5344CB8AC3E}">
        <p14:creationId xmlns:p14="http://schemas.microsoft.com/office/powerpoint/2010/main" val="31315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left)">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wipe(left)">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wipe(left)">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wipe(left)">
                                      <p:cBhvr>
                                        <p:cTn id="4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0" y="4533900"/>
            <a:ext cx="18283989" cy="5714999"/>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p:cNvGrpSpPr/>
          <p:nvPr/>
        </p:nvGrpSpPr>
        <p:grpSpPr>
          <a:xfrm>
            <a:off x="8151394" y="4000500"/>
            <a:ext cx="1981200" cy="1447800"/>
            <a:chOff x="1844842" y="8071184"/>
            <a:chExt cx="1981200" cy="1447800"/>
          </a:xfrm>
          <a:scene3d>
            <a:camera prst="orthographicFront">
              <a:rot lat="0" lon="0" rev="0"/>
            </a:camera>
            <a:lightRig rig="balanced" dir="t">
              <a:rot lat="0" lon="0" rev="8700000"/>
            </a:lightRig>
          </a:scene3d>
        </p:grpSpPr>
        <p:sp>
          <p:nvSpPr>
            <p:cNvPr id="65"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66" name="Rectangle 65"/>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4"/>
          <a:stretch>
            <a:fillRect/>
          </a:stretch>
        </p:blipFill>
        <p:spPr>
          <a:xfrm>
            <a:off x="15773400" y="4132056"/>
            <a:ext cx="1752600" cy="1087644"/>
          </a:xfrm>
          <a:prstGeom prst="rect">
            <a:avLst/>
          </a:prstGeom>
        </p:spPr>
      </p:pic>
      <p:sp>
        <p:nvSpPr>
          <p:cNvPr id="3" name="Rectangle 2"/>
          <p:cNvSpPr/>
          <p:nvPr/>
        </p:nvSpPr>
        <p:spPr>
          <a:xfrm>
            <a:off x="230591" y="5701248"/>
            <a:ext cx="17828807" cy="3785652"/>
          </a:xfrm>
          <a:prstGeom prst="rect">
            <a:avLst/>
          </a:prstGeom>
        </p:spPr>
        <p:txBody>
          <a:bodyPr wrap="square">
            <a:spAutoFit/>
          </a:bodyPr>
          <a:lstStyle/>
          <a:p>
            <a:pPr algn="just">
              <a:lnSpc>
                <a:spcPct val="150000"/>
              </a:lnSpc>
              <a:tabLst>
                <a:tab pos="2719705" algn="l"/>
              </a:tabLst>
            </a:pPr>
            <a:r>
              <a:rPr lang="vi-VN" sz="4000">
                <a:ea typeface="Malgun Gothic" panose="020B0503020000020004" pitchFamily="34" charset="-127"/>
                <a:cs typeface="Times New Roman" panose="02020603050405020304" pitchFamily="18" charset="0"/>
              </a:rPr>
              <a:t>Gọi n là số quả bóng màu trắng có trong hộp.</a:t>
            </a:r>
            <a:endParaRPr lang="en-US" sz="4000">
              <a:ea typeface="Malgun Gothic" panose="020B0503020000020004" pitchFamily="34" charset="-127"/>
              <a:cs typeface="Times New Roman" panose="02020603050405020304" pitchFamily="18" charset="0"/>
            </a:endParaRPr>
          </a:p>
          <a:p>
            <a:pPr algn="just">
              <a:lnSpc>
                <a:spcPct val="150000"/>
              </a:lnSpc>
              <a:tabLst>
                <a:tab pos="2719705" algn="l"/>
              </a:tabLst>
            </a:pPr>
            <a:r>
              <a:rPr lang="vi-VN" sz="4000">
                <a:ea typeface="Malgun Gothic" panose="020B0503020000020004" pitchFamily="34" charset="-127"/>
                <a:cs typeface="Times New Roman" panose="02020603050405020304" pitchFamily="18" charset="0"/>
              </a:rPr>
              <a:t>Số cách chọn ra ngẫu nhiên 1 quả bóng từ hộp là n + 5.</a:t>
            </a:r>
            <a:endParaRPr lang="en-US" sz="4000">
              <a:ea typeface="Malgun Gothic" panose="020B0503020000020004" pitchFamily="34" charset="-127"/>
              <a:cs typeface="Times New Roman" panose="02020603050405020304" pitchFamily="18" charset="0"/>
            </a:endParaRPr>
          </a:p>
          <a:p>
            <a:pPr algn="just">
              <a:lnSpc>
                <a:spcPct val="150000"/>
              </a:lnSpc>
              <a:tabLst>
                <a:tab pos="2719705" algn="l"/>
              </a:tabLst>
            </a:pPr>
            <a:r>
              <a:rPr lang="vi-VN" sz="4000">
                <a:ea typeface="Malgun Gothic" panose="020B0503020000020004" pitchFamily="34" charset="-127"/>
                <a:cs typeface="Times New Roman" panose="02020603050405020304" pitchFamily="18" charset="0"/>
              </a:rPr>
              <a:t>Do các quả bóng có cùng kích thước và khối lượng nên các quả bóng có cùng khả năng</a:t>
            </a:r>
            <a:r>
              <a:rPr lang="en-US" sz="4000">
                <a:ea typeface="Malgun Gothic" panose="020B0503020000020004" pitchFamily="34" charset="-127"/>
                <a:cs typeface="Times New Roman" panose="02020603050405020304" pitchFamily="18" charset="0"/>
              </a:rPr>
              <a:t> </a:t>
            </a:r>
            <a:r>
              <a:rPr lang="vi-VN" sz="4000">
                <a:ea typeface="Malgun Gothic" panose="020B0503020000020004" pitchFamily="34" charset="-127"/>
                <a:cs typeface="Times New Roman" panose="02020603050405020304" pitchFamily="18" charset="0"/>
              </a:rPr>
              <a:t>được chọn.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C0FDDE4-B345-9CEF-46D5-6288E812B092}"/>
              </a:ext>
            </a:extLst>
          </p:cNvPr>
          <p:cNvSpPr txBox="1"/>
          <p:nvPr/>
        </p:nvSpPr>
        <p:spPr>
          <a:xfrm>
            <a:off x="230592" y="62448"/>
            <a:ext cx="17828807" cy="3785652"/>
          </a:xfrm>
          <a:prstGeom prst="rect">
            <a:avLst/>
          </a:prstGeom>
          <a:noFill/>
        </p:spPr>
        <p:txBody>
          <a:bodyPr wrap="square">
            <a:spAutoFit/>
          </a:bodyPr>
          <a:lstStyle/>
          <a:p>
            <a:pPr lvl="0" algn="just" defTabSz="1828800">
              <a:lnSpc>
                <a:spcPct val="150000"/>
              </a:lnSpc>
              <a:buClr>
                <a:srgbClr val="000000"/>
              </a:buClr>
              <a:defRPr/>
            </a:pPr>
            <a:r>
              <a:rPr kumimoji="0" lang="en-US" sz="4000" b="1" i="0" u="none" strike="noStrike" kern="0" cap="none" spc="0" normalizeH="0" baseline="0" noProof="0">
                <a:ln>
                  <a:noFill/>
                </a:ln>
                <a:solidFill>
                  <a:prstClr val="white"/>
                </a:solidFill>
                <a:effectLst/>
                <a:highlight>
                  <a:srgbClr val="008080"/>
                </a:highlight>
                <a:uLnTx/>
                <a:uFillTx/>
                <a:latin typeface="Arial" panose="020B0604020202020204" pitchFamily="34" charset="0"/>
                <a:ea typeface="Calibri" panose="020F0502020204030204" pitchFamily="34" charset="0"/>
                <a:cs typeface="Arial" panose="020B0604020202020204" pitchFamily="34" charset="0"/>
              </a:rPr>
              <a:t>Ví dụ 3:</a:t>
            </a:r>
            <a:r>
              <a:rPr kumimoji="0" lang="en-US" sz="4000" b="1"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kern="0">
                <a:solidFill>
                  <a:srgbClr val="000000"/>
                </a:solidFill>
                <a:latin typeface="Arial"/>
                <a:cs typeface="Arial"/>
                <a:sym typeface="Arial"/>
              </a:rPr>
              <a:t>Một hộp chứa 5 quả bóng màu đỏ và một số quả bóng màu trắng. Các quả bóng</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có cùng kích thước và khối lượng. Lấy ra ngẫu nhiên một quả bóng từ hộp, xem màu</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rồi trả lại hộp. Biết xác suất của biến cố “Lấy được quả bóng màu đỏ” là 0,25.</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Hỏi trong hộp có bao nhiêu quả bóng màu trắng?</a:t>
            </a:r>
            <a:endParaRPr kumimoji="0" lang="en-US" sz="40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8469933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arn(inVertic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0" y="1029534"/>
            <a:ext cx="18283989" cy="9219365"/>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p:cNvGrpSpPr/>
          <p:nvPr/>
        </p:nvGrpSpPr>
        <p:grpSpPr>
          <a:xfrm>
            <a:off x="8151394" y="305634"/>
            <a:ext cx="1981200" cy="1447800"/>
            <a:chOff x="1844842" y="8071184"/>
            <a:chExt cx="1981200" cy="1447800"/>
          </a:xfrm>
          <a:scene3d>
            <a:camera prst="orthographicFront">
              <a:rot lat="0" lon="0" rev="0"/>
            </a:camera>
            <a:lightRig rig="balanced" dir="t">
              <a:rot lat="0" lon="0" rev="8700000"/>
            </a:lightRig>
          </a:scene3d>
        </p:grpSpPr>
        <p:sp>
          <p:nvSpPr>
            <p:cNvPr id="65"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66" name="Rectangle 65"/>
            <p:cNvSpPr/>
            <p:nvPr/>
          </p:nvSpPr>
          <p:spPr>
            <a:xfrm>
              <a:off x="2167690" y="8338717"/>
              <a:ext cx="1380506" cy="738664"/>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2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3" name="Rectangle 2"/>
              <p:cNvSpPr/>
              <p:nvPr/>
            </p:nvSpPr>
            <p:spPr>
              <a:xfrm>
                <a:off x="1026694" y="2019300"/>
                <a:ext cx="16230600" cy="7872348"/>
              </a:xfrm>
              <a:prstGeom prst="rect">
                <a:avLst/>
              </a:prstGeom>
            </p:spPr>
            <p:txBody>
              <a:bodyPr wrap="square">
                <a:spAutoFit/>
              </a:bodyPr>
              <a:lstStyle/>
              <a:p>
                <a:pPr algn="just">
                  <a:lnSpc>
                    <a:spcPct val="150000"/>
                  </a:lnSpc>
                  <a:tabLst>
                    <a:tab pos="2719705" algn="l"/>
                  </a:tabLst>
                </a:pPr>
                <a:r>
                  <a:rPr lang="vi-VN" sz="4000">
                    <a:ea typeface="Malgun Gothic" panose="020B0503020000020004" pitchFamily="34" charset="-127"/>
                    <a:cs typeface="Arial" panose="020B0604020202020204" pitchFamily="34" charset="0"/>
                  </a:rPr>
                  <a:t>Số kết quả thuận lợi cho biến cố “Lấy được quả bóng màu đỏ” là 5 nên </a:t>
                </a:r>
                <a:endParaRPr lang="en-US" sz="4000">
                  <a:ea typeface="Malgun Gothic" panose="020B0503020000020004" pitchFamily="34" charset="-127"/>
                  <a:cs typeface="Arial" panose="020B0604020202020204" pitchFamily="34" charset="0"/>
                </a:endParaRPr>
              </a:p>
              <a:p>
                <a:pPr algn="just">
                  <a:lnSpc>
                    <a:spcPct val="150000"/>
                  </a:lnSpc>
                  <a:tabLst>
                    <a:tab pos="2719705" algn="l"/>
                  </a:tabLst>
                </a:pPr>
                <a14:m>
                  <m:oMathPara xmlns:m="http://schemas.openxmlformats.org/officeDocument/2006/math">
                    <m:oMathParaPr>
                      <m:jc m:val="left"/>
                    </m:oMathParaPr>
                    <m:oMath xmlns:m="http://schemas.openxmlformats.org/officeDocument/2006/math">
                      <m:r>
                        <m:rPr>
                          <m:nor/>
                        </m:rPr>
                        <a:rPr lang="vi-VN" sz="4000">
                          <a:ea typeface="Malgun Gothic" panose="020B0503020000020004" pitchFamily="34" charset="-127"/>
                          <a:cs typeface="Arial" panose="020B0604020202020204" pitchFamily="34" charset="0"/>
                        </a:rPr>
                        <m:t>x</m:t>
                      </m:r>
                      <m:r>
                        <m:rPr>
                          <m:nor/>
                        </m:rPr>
                        <a:rPr lang="vi-VN" sz="4000">
                          <a:ea typeface="Malgun Gothic" panose="020B0503020000020004" pitchFamily="34" charset="-127"/>
                          <a:cs typeface="Arial" panose="020B0604020202020204" pitchFamily="34" charset="0"/>
                        </a:rPr>
                        <m:t>á</m:t>
                      </m:r>
                      <m:r>
                        <m:rPr>
                          <m:nor/>
                        </m:rPr>
                        <a:rPr lang="vi-VN" sz="4000">
                          <a:ea typeface="Malgun Gothic" panose="020B0503020000020004" pitchFamily="34" charset="-127"/>
                          <a:cs typeface="Arial" panose="020B0604020202020204" pitchFamily="34" charset="0"/>
                        </a:rPr>
                        <m:t>c</m:t>
                      </m:r>
                      <m:r>
                        <m:rPr>
                          <m:nor/>
                        </m:rPr>
                        <a:rPr lang="vi-VN" sz="4000">
                          <a:ea typeface="Malgun Gothic" panose="020B0503020000020004" pitchFamily="34" charset="-127"/>
                          <a:cs typeface="Arial" panose="020B0604020202020204" pitchFamily="34" charset="0"/>
                        </a:rPr>
                        <m:t> </m:t>
                      </m:r>
                      <m:r>
                        <m:rPr>
                          <m:nor/>
                        </m:rPr>
                        <a:rPr lang="vi-VN" sz="4000">
                          <a:ea typeface="Malgun Gothic" panose="020B0503020000020004" pitchFamily="34" charset="-127"/>
                          <a:cs typeface="Arial" panose="020B0604020202020204" pitchFamily="34" charset="0"/>
                        </a:rPr>
                        <m:t>su</m:t>
                      </m:r>
                      <m:r>
                        <m:rPr>
                          <m:nor/>
                        </m:rPr>
                        <a:rPr lang="vi-VN" sz="4000">
                          <a:ea typeface="Malgun Gothic" panose="020B0503020000020004" pitchFamily="34" charset="-127"/>
                          <a:cs typeface="Arial" panose="020B0604020202020204" pitchFamily="34" charset="0"/>
                        </a:rPr>
                        <m:t>ấ</m:t>
                      </m:r>
                      <m:r>
                        <m:rPr>
                          <m:nor/>
                        </m:rPr>
                        <a:rPr lang="vi-VN" sz="4000">
                          <a:ea typeface="Malgun Gothic" panose="020B0503020000020004" pitchFamily="34" charset="-127"/>
                          <a:cs typeface="Arial" panose="020B0604020202020204" pitchFamily="34" charset="0"/>
                        </a:rPr>
                        <m:t>t</m:t>
                      </m:r>
                      <m:r>
                        <m:rPr>
                          <m:nor/>
                        </m:rPr>
                        <a:rPr lang="vi-VN" sz="4000">
                          <a:ea typeface="Malgun Gothic" panose="020B0503020000020004" pitchFamily="34" charset="-127"/>
                          <a:cs typeface="Arial" panose="020B0604020202020204" pitchFamily="34" charset="0"/>
                        </a:rPr>
                        <m:t> </m:t>
                      </m:r>
                      <m:r>
                        <m:rPr>
                          <m:nor/>
                        </m:rPr>
                        <a:rPr lang="vi-VN" sz="4000">
                          <a:ea typeface="Malgun Gothic" panose="020B0503020000020004" pitchFamily="34" charset="-127"/>
                          <a:cs typeface="Arial" panose="020B0604020202020204" pitchFamily="34" charset="0"/>
                        </a:rPr>
                        <m:t>c</m:t>
                      </m:r>
                      <m:r>
                        <m:rPr>
                          <m:nor/>
                        </m:rPr>
                        <a:rPr lang="vi-VN" sz="4000">
                          <a:ea typeface="Malgun Gothic" panose="020B0503020000020004" pitchFamily="34" charset="-127"/>
                          <a:cs typeface="Arial" panose="020B0604020202020204" pitchFamily="34" charset="0"/>
                        </a:rPr>
                        <m:t>ủ</m:t>
                      </m:r>
                      <m:r>
                        <m:rPr>
                          <m:nor/>
                        </m:rPr>
                        <a:rPr lang="vi-VN" sz="4000">
                          <a:ea typeface="Malgun Gothic" panose="020B0503020000020004" pitchFamily="34" charset="-127"/>
                          <a:cs typeface="Arial" panose="020B0604020202020204" pitchFamily="34" charset="0"/>
                        </a:rPr>
                        <m:t>a</m:t>
                      </m:r>
                      <m:r>
                        <m:rPr>
                          <m:nor/>
                        </m:rPr>
                        <a:rPr lang="en-US" sz="4000">
                          <a:ea typeface="Malgun Gothic" panose="020B0503020000020004" pitchFamily="34" charset="-127"/>
                          <a:cs typeface="Arial" panose="020B0604020202020204" pitchFamily="34" charset="0"/>
                        </a:rPr>
                        <m:t> </m:t>
                      </m:r>
                      <m:r>
                        <m:rPr>
                          <m:nor/>
                        </m:rPr>
                        <a:rPr lang="vi-VN" sz="4000">
                          <a:ea typeface="Malgun Gothic" panose="020B0503020000020004" pitchFamily="34" charset="-127"/>
                          <a:cs typeface="Arial" panose="020B0604020202020204" pitchFamily="34" charset="0"/>
                        </a:rPr>
                        <m:t>bi</m:t>
                      </m:r>
                      <m:r>
                        <m:rPr>
                          <m:nor/>
                        </m:rPr>
                        <a:rPr lang="vi-VN" sz="4000">
                          <a:ea typeface="Malgun Gothic" panose="020B0503020000020004" pitchFamily="34" charset="-127"/>
                          <a:cs typeface="Arial" panose="020B0604020202020204" pitchFamily="34" charset="0"/>
                        </a:rPr>
                        <m:t>ế</m:t>
                      </m:r>
                      <m:r>
                        <m:rPr>
                          <m:nor/>
                        </m:rPr>
                        <a:rPr lang="vi-VN" sz="4000">
                          <a:ea typeface="Malgun Gothic" panose="020B0503020000020004" pitchFamily="34" charset="-127"/>
                          <a:cs typeface="Arial" panose="020B0604020202020204" pitchFamily="34" charset="0"/>
                        </a:rPr>
                        <m:t>n</m:t>
                      </m:r>
                      <m:r>
                        <m:rPr>
                          <m:nor/>
                        </m:rPr>
                        <a:rPr lang="vi-VN" sz="4000">
                          <a:ea typeface="Malgun Gothic" panose="020B0503020000020004" pitchFamily="34" charset="-127"/>
                          <a:cs typeface="Arial" panose="020B0604020202020204" pitchFamily="34" charset="0"/>
                        </a:rPr>
                        <m:t> </m:t>
                      </m:r>
                      <m:r>
                        <m:rPr>
                          <m:nor/>
                        </m:rPr>
                        <a:rPr lang="vi-VN" sz="4000">
                          <a:ea typeface="Malgun Gothic" panose="020B0503020000020004" pitchFamily="34" charset="-127"/>
                          <a:cs typeface="Arial" panose="020B0604020202020204" pitchFamily="34" charset="0"/>
                        </a:rPr>
                        <m:t>c</m:t>
                      </m:r>
                      <m:r>
                        <m:rPr>
                          <m:nor/>
                        </m:rPr>
                        <a:rPr lang="vi-VN" sz="4000">
                          <a:ea typeface="Malgun Gothic" panose="020B0503020000020004" pitchFamily="34" charset="-127"/>
                          <a:cs typeface="Arial" panose="020B0604020202020204" pitchFamily="34" charset="0"/>
                        </a:rPr>
                        <m:t>ố </m:t>
                      </m:r>
                      <m:r>
                        <m:rPr>
                          <m:nor/>
                        </m:rPr>
                        <a:rPr lang="vi-VN" sz="4000">
                          <a:ea typeface="Malgun Gothic" panose="020B0503020000020004" pitchFamily="34" charset="-127"/>
                          <a:cs typeface="Arial" panose="020B0604020202020204" pitchFamily="34" charset="0"/>
                        </a:rPr>
                        <m:t>n</m:t>
                      </m:r>
                      <m:r>
                        <m:rPr>
                          <m:nor/>
                        </m:rPr>
                        <a:rPr lang="vi-VN" sz="4000">
                          <a:ea typeface="Malgun Gothic" panose="020B0503020000020004" pitchFamily="34" charset="-127"/>
                          <a:cs typeface="Arial" panose="020B0604020202020204" pitchFamily="34" charset="0"/>
                        </a:rPr>
                        <m:t>à</m:t>
                      </m:r>
                      <m:r>
                        <m:rPr>
                          <m:nor/>
                        </m:rPr>
                        <a:rPr lang="vi-VN" sz="4000">
                          <a:ea typeface="Malgun Gothic" panose="020B0503020000020004" pitchFamily="34" charset="-127"/>
                          <a:cs typeface="Arial" panose="020B0604020202020204" pitchFamily="34" charset="0"/>
                        </a:rPr>
                        <m:t>y</m:t>
                      </m:r>
                      <m:r>
                        <m:rPr>
                          <m:nor/>
                        </m:rPr>
                        <a:rPr lang="vi-VN" sz="4000">
                          <a:ea typeface="Malgun Gothic" panose="020B0503020000020004" pitchFamily="34" charset="-127"/>
                          <a:cs typeface="Arial" panose="020B0604020202020204" pitchFamily="34" charset="0"/>
                        </a:rPr>
                        <m:t> </m:t>
                      </m:r>
                      <m:r>
                        <m:rPr>
                          <m:nor/>
                        </m:rPr>
                        <a:rPr lang="vi-VN" sz="4000">
                          <a:ea typeface="Malgun Gothic" panose="020B0503020000020004" pitchFamily="34" charset="-127"/>
                          <a:cs typeface="Arial" panose="020B0604020202020204" pitchFamily="34" charset="0"/>
                        </a:rPr>
                        <m:t>l</m:t>
                      </m:r>
                      <m:r>
                        <m:rPr>
                          <m:nor/>
                        </m:rPr>
                        <a:rPr lang="vi-VN" sz="4000">
                          <a:ea typeface="Malgun Gothic" panose="020B0503020000020004" pitchFamily="34" charset="-127"/>
                          <a:cs typeface="Arial" panose="020B0604020202020204" pitchFamily="34" charset="0"/>
                        </a:rPr>
                        <m:t>à</m:t>
                      </m:r>
                      <m:r>
                        <a:rPr lang="en-US" sz="4000" b="0" i="1" smtClean="0">
                          <a:latin typeface="Cambria Math" panose="02040503050406030204" pitchFamily="18" charset="0"/>
                          <a:ea typeface="Malgun Gothic" panose="020B0503020000020004" pitchFamily="34" charset="-127"/>
                          <a:cs typeface="Arial" panose="020B0604020202020204" pitchFamily="34" charset="0"/>
                        </a:rPr>
                        <m:t> </m:t>
                      </m:r>
                      <m:f>
                        <m:fPr>
                          <m:ctrlPr>
                            <a:rPr lang="en-US" sz="4000" i="1" smtClean="0">
                              <a:latin typeface="Cambria Math" panose="02040503050406030204" pitchFamily="18" charset="0"/>
                              <a:ea typeface="Malgun Gothic" panose="020B0503020000020004" pitchFamily="34" charset="-127"/>
                              <a:cs typeface="Arial" panose="020B0604020202020204" pitchFamily="34" charset="0"/>
                            </a:rPr>
                          </m:ctrlPr>
                        </m:fPr>
                        <m:num>
                          <m:r>
                            <a:rPr lang="en-US" sz="4000" b="0" i="1" smtClean="0">
                              <a:latin typeface="Cambria Math" panose="02040503050406030204" pitchFamily="18" charset="0"/>
                              <a:ea typeface="Malgun Gothic" panose="020B0503020000020004" pitchFamily="34" charset="-127"/>
                              <a:cs typeface="Arial" panose="020B0604020202020204" pitchFamily="34" charset="0"/>
                            </a:rPr>
                            <m:t>5</m:t>
                          </m:r>
                        </m:num>
                        <m:den>
                          <m:r>
                            <a:rPr lang="en-US" sz="4000" b="0" i="1" smtClean="0">
                              <a:latin typeface="Cambria Math" panose="02040503050406030204" pitchFamily="18" charset="0"/>
                              <a:ea typeface="Malgun Gothic" panose="020B0503020000020004" pitchFamily="34" charset="-127"/>
                              <a:cs typeface="Arial" panose="020B0604020202020204" pitchFamily="34" charset="0"/>
                            </a:rPr>
                            <m:t>𝑛</m:t>
                          </m:r>
                          <m:r>
                            <a:rPr lang="en-US" sz="4000" b="0" i="1" smtClean="0">
                              <a:latin typeface="Cambria Math" panose="02040503050406030204" pitchFamily="18" charset="0"/>
                              <a:ea typeface="Malgun Gothic" panose="020B0503020000020004" pitchFamily="34" charset="-127"/>
                              <a:cs typeface="Arial" panose="020B0604020202020204" pitchFamily="34" charset="0"/>
                            </a:rPr>
                            <m:t>+5</m:t>
                          </m:r>
                        </m:den>
                      </m:f>
                      <m:r>
                        <a:rPr lang="en-US" sz="4000" b="0" i="1" smtClean="0">
                          <a:latin typeface="Cambria Math" panose="02040503050406030204" pitchFamily="18" charset="0"/>
                          <a:ea typeface="Malgun Gothic" panose="020B0503020000020004" pitchFamily="34" charset="-127"/>
                          <a:cs typeface="Arial" panose="020B0604020202020204" pitchFamily="34" charset="0"/>
                        </a:rPr>
                        <m:t>.</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lnSpc>
                    <a:spcPct val="160000"/>
                  </a:lnSpc>
                  <a:tabLst>
                    <a:tab pos="2719705" algn="l"/>
                  </a:tabLst>
                </a:pPr>
                <a:r>
                  <a:rPr lang="vi-VN" sz="4000">
                    <a:solidFill>
                      <a:prstClr val="black"/>
                    </a:solidFill>
                    <a:ea typeface="Calibri" panose="020F0502020204030204" pitchFamily="34" charset="0"/>
                    <a:cs typeface="Arial" panose="020B0604020202020204" pitchFamily="34" charset="0"/>
                  </a:rPr>
                  <a:t>Giải phương trình</a:t>
                </a:r>
                <a:r>
                  <a:rPr lang="en-US" sz="4000">
                    <a:solidFill>
                      <a:prstClr val="black"/>
                    </a:solidFill>
                    <a:ea typeface="Calibri" panose="020F0502020204030204" pitchFamily="34" charset="0"/>
                    <a:cs typeface="Arial" panose="020B0604020202020204" pitchFamily="34" charset="0"/>
                  </a:rPr>
                  <a:t> </a:t>
                </a:r>
                <a:endParaRPr lang="en-US" sz="4000" i="1">
                  <a:latin typeface="Cambria Math" panose="02040503050406030204" pitchFamily="18" charset="0"/>
                  <a:ea typeface="Malgun Gothic" panose="020B0503020000020004" pitchFamily="34" charset="-127"/>
                  <a:cs typeface="Arial" panose="020B0604020202020204" pitchFamily="34" charset="0"/>
                </a:endParaRPr>
              </a:p>
              <a:p>
                <a:pPr algn="just">
                  <a:lnSpc>
                    <a:spcPct val="160000"/>
                  </a:lnSpc>
                  <a:tabLst>
                    <a:tab pos="2719705" algn="l"/>
                  </a:tabLst>
                </a:pPr>
                <a14:m>
                  <m:oMathPara xmlns:m="http://schemas.openxmlformats.org/officeDocument/2006/math">
                    <m:oMathParaPr>
                      <m:jc m:val="center"/>
                    </m:oMathParaPr>
                    <m:oMath xmlns:m="http://schemas.openxmlformats.org/officeDocument/2006/math">
                      <m:f>
                        <m:fPr>
                          <m:ctrlPr>
                            <a:rPr lang="en-US" sz="4000" i="1">
                              <a:latin typeface="Cambria Math" panose="02040503050406030204" pitchFamily="18" charset="0"/>
                              <a:ea typeface="Malgun Gothic" panose="020B0503020000020004" pitchFamily="34" charset="-127"/>
                              <a:cs typeface="Arial" panose="020B0604020202020204" pitchFamily="34" charset="0"/>
                            </a:rPr>
                          </m:ctrlPr>
                        </m:fPr>
                        <m:num>
                          <m:r>
                            <a:rPr lang="en-US" sz="4000" i="1">
                              <a:latin typeface="Cambria Math" panose="02040503050406030204" pitchFamily="18" charset="0"/>
                              <a:ea typeface="Malgun Gothic" panose="020B0503020000020004" pitchFamily="34" charset="-127"/>
                              <a:cs typeface="Arial" panose="020B0604020202020204" pitchFamily="34" charset="0"/>
                            </a:rPr>
                            <m:t>5</m:t>
                          </m:r>
                        </m:num>
                        <m:den>
                          <m:r>
                            <a:rPr lang="en-US" sz="4000" i="1">
                              <a:latin typeface="Cambria Math" panose="02040503050406030204" pitchFamily="18" charset="0"/>
                              <a:ea typeface="Malgun Gothic" panose="020B0503020000020004" pitchFamily="34" charset="-127"/>
                              <a:cs typeface="Arial" panose="020B0604020202020204" pitchFamily="34" charset="0"/>
                            </a:rPr>
                            <m:t>𝑛</m:t>
                          </m:r>
                          <m:r>
                            <a:rPr lang="en-US" sz="4000" i="1">
                              <a:latin typeface="Cambria Math" panose="02040503050406030204" pitchFamily="18" charset="0"/>
                              <a:ea typeface="Malgun Gothic" panose="020B0503020000020004" pitchFamily="34" charset="-127"/>
                              <a:cs typeface="Arial" panose="020B0604020202020204" pitchFamily="34" charset="0"/>
                            </a:rPr>
                            <m:t>+5</m:t>
                          </m:r>
                        </m:den>
                      </m:f>
                      <m:r>
                        <a:rPr lang="en-US" sz="4000" b="0" i="1" smtClean="0">
                          <a:latin typeface="Cambria Math" panose="02040503050406030204" pitchFamily="18" charset="0"/>
                          <a:ea typeface="Malgun Gothic" panose="020B0503020000020004" pitchFamily="34" charset="-127"/>
                          <a:cs typeface="Arial" panose="020B0604020202020204" pitchFamily="34" charset="0"/>
                        </a:rPr>
                        <m:t>=0,25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hay</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Malgun Gothic" panose="020B0503020000020004" pitchFamily="34" charset="-127"/>
                          <a:cs typeface="Arial" panose="020B0604020202020204" pitchFamily="34" charset="0"/>
                        </a:rPr>
                        <m:t>𝑛</m:t>
                      </m:r>
                      <m:r>
                        <a:rPr lang="en-US" sz="4000" i="1">
                          <a:latin typeface="Cambria Math" panose="02040503050406030204" pitchFamily="18" charset="0"/>
                          <a:ea typeface="Malgun Gothic" panose="020B0503020000020004" pitchFamily="34" charset="-127"/>
                          <a:cs typeface="Arial" panose="020B0604020202020204" pitchFamily="34" charset="0"/>
                        </a:rPr>
                        <m:t>+5=20</m:t>
                      </m:r>
                    </m:oMath>
                  </m:oMathPara>
                </a14:m>
                <a:endParaRPr lang="en-US" sz="4000" b="0">
                  <a:latin typeface="Arial" panose="020B0604020202020204" pitchFamily="34" charset="0"/>
                  <a:ea typeface="Malgun Gothic" panose="020B0503020000020004" pitchFamily="34" charset="-127"/>
                  <a:cs typeface="Arial" panose="020B0604020202020204" pitchFamily="34" charset="0"/>
                </a:endParaRPr>
              </a:p>
              <a:p>
                <a:pPr algn="just">
                  <a:lnSpc>
                    <a:spcPct val="160000"/>
                  </a:lnSpc>
                  <a:tabLst>
                    <a:tab pos="2719705" algn="l"/>
                  </a:tabLst>
                </a:pPr>
                <a:r>
                  <a:rPr lang="vi-VN" sz="4000">
                    <a:solidFill>
                      <a:prstClr val="black"/>
                    </a:solidFill>
                    <a:ea typeface="Calibri" panose="020F0502020204030204" pitchFamily="34" charset="0"/>
                    <a:cs typeface="Arial" panose="020B0604020202020204" pitchFamily="34" charset="0"/>
                  </a:rPr>
                  <a:t>ta được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𝑛</m:t>
                    </m:r>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=15. </m:t>
                    </m:r>
                  </m:oMath>
                </a14:m>
                <a:endParaRPr lang="en-US" sz="4000">
                  <a:solidFill>
                    <a:prstClr val="black"/>
                  </a:solidFill>
                  <a:ea typeface="Calibri" panose="020F0502020204030204" pitchFamily="34" charset="0"/>
                  <a:cs typeface="Arial" panose="020B0604020202020204" pitchFamily="34" charset="0"/>
                </a:endParaRPr>
              </a:p>
              <a:p>
                <a:pPr algn="just">
                  <a:lnSpc>
                    <a:spcPct val="200000"/>
                  </a:lnSpc>
                  <a:tabLst>
                    <a:tab pos="2719705" algn="l"/>
                  </a:tabLst>
                </a:pPr>
                <a:r>
                  <a:rPr lang="vi-VN" sz="4000">
                    <a:solidFill>
                      <a:prstClr val="black"/>
                    </a:solidFill>
                    <a:ea typeface="Calibri" panose="020F0502020204030204" pitchFamily="34" charset="0"/>
                    <a:cs typeface="Arial" panose="020B0604020202020204" pitchFamily="34" charset="0"/>
                  </a:rPr>
                  <a:t>Vậy có 15 quả bóng màu trắng trong hộp.</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26694" y="2019300"/>
                <a:ext cx="16230600" cy="7872348"/>
              </a:xfrm>
              <a:prstGeom prst="rect">
                <a:avLst/>
              </a:prstGeom>
              <a:blipFill>
                <a:blip r:embed="rId8"/>
                <a:stretch>
                  <a:fillRect l="-1314" r="-864"/>
                </a:stretch>
              </a:blipFill>
            </p:spPr>
            <p:txBody>
              <a:bodyPr/>
              <a:lstStyle/>
              <a:p>
                <a:r>
                  <a:rPr lang="en-US">
                    <a:noFill/>
                  </a:rPr>
                  <a:t> </a:t>
                </a:r>
              </a:p>
            </p:txBody>
          </p:sp>
        </mc:Fallback>
      </mc:AlternateContent>
      <p:pic>
        <p:nvPicPr>
          <p:cNvPr id="11" name="Picture 10"/>
          <p:cNvPicPr>
            <a:picLocks noChangeAspect="1"/>
          </p:cNvPicPr>
          <p:nvPr/>
        </p:nvPicPr>
        <p:blipFill>
          <a:blip r:embed="rId9"/>
          <a:stretch>
            <a:fillRect/>
          </a:stretch>
        </p:blipFill>
        <p:spPr>
          <a:xfrm>
            <a:off x="15849600" y="8648700"/>
            <a:ext cx="2179720" cy="1352710"/>
          </a:xfrm>
          <a:prstGeom prst="rect">
            <a:avLst/>
          </a:prstGeom>
        </p:spPr>
      </p:pic>
    </p:spTree>
    <p:extLst>
      <p:ext uri="{BB962C8B-B14F-4D97-AF65-F5344CB8AC3E}">
        <p14:creationId xmlns:p14="http://schemas.microsoft.com/office/powerpoint/2010/main" val="96605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5" name="Rectangle 4"/>
          <p:cNvSpPr/>
          <p:nvPr/>
        </p:nvSpPr>
        <p:spPr>
          <a:xfrm>
            <a:off x="108284" y="38100"/>
            <a:ext cx="18059400" cy="4570482"/>
          </a:xfrm>
          <a:prstGeom prst="rect">
            <a:avLst/>
          </a:prstGeom>
        </p:spPr>
        <p:txBody>
          <a:bodyPr wrap="square">
            <a:spAutoFit/>
          </a:bodyPr>
          <a:lstStyle/>
          <a:p>
            <a:pPr lvl="0" algn="just">
              <a:lnSpc>
                <a:spcPct val="150000"/>
              </a:lnSpc>
            </a:pPr>
            <a:r>
              <a:rPr kumimoji="0" lang="vi-VN" sz="4200" b="1" i="0" u="none" strike="noStrike" kern="1200" cap="none" spc="0" normalizeH="0" baseline="0" noProof="0">
                <a:ln>
                  <a:noFill/>
                </a:ln>
                <a:solidFill>
                  <a:srgbClr val="186078"/>
                </a:solidFill>
                <a:effectLst/>
                <a:uLnTx/>
                <a:uFillTx/>
                <a:latin typeface="Arial" panose="020B0604020202020204" pitchFamily="34" charset="0"/>
                <a:ea typeface="Times New Roman" panose="02020603050405020304" pitchFamily="18" charset="0"/>
                <a:cs typeface="Arial" panose="020B0604020202020204" pitchFamily="34" charset="0"/>
              </a:rPr>
              <a:t>Thực hành </a:t>
            </a:r>
            <a:r>
              <a:rPr kumimoji="0" lang="en-US" sz="4200" b="1" i="0" u="none" strike="noStrike" kern="1200" cap="none" spc="0" normalizeH="0" baseline="0" noProof="0">
                <a:ln>
                  <a:noFill/>
                </a:ln>
                <a:solidFill>
                  <a:srgbClr val="186078"/>
                </a:solidFill>
                <a:effectLst/>
                <a:uLnTx/>
                <a:uFillTx/>
                <a:latin typeface="Arial" panose="020B0604020202020204" pitchFamily="34" charset="0"/>
                <a:ea typeface="Times New Roman" panose="02020603050405020304" pitchFamily="18" charset="0"/>
                <a:cs typeface="Arial" panose="020B0604020202020204" pitchFamily="34" charset="0"/>
              </a:rPr>
              <a:t>2. </a:t>
            </a:r>
            <a:r>
              <a:rPr lang="vi-VN" sz="3800">
                <a:ea typeface="Times New Roman" panose="02020603050405020304" pitchFamily="18" charset="0"/>
                <a:cs typeface="Arial" panose="020B0604020202020204" pitchFamily="34" charset="0"/>
              </a:rPr>
              <a:t>Một hộp chứa 4 tấm thẻ cùng loại được đánh số 1; 4; 7; 9. Bạn Khuê</a:t>
            </a:r>
            <a:r>
              <a:rPr lang="en-US" sz="3800">
                <a:ea typeface="Times New Roman" panose="02020603050405020304" pitchFamily="18" charset="0"/>
                <a:cs typeface="Arial" panose="020B0604020202020204" pitchFamily="34" charset="0"/>
              </a:rPr>
              <a:t> </a:t>
            </a:r>
            <a:r>
              <a:rPr lang="vi-VN" sz="3800">
                <a:ea typeface="Times New Roman" panose="02020603050405020304" pitchFamily="18" charset="0"/>
                <a:cs typeface="Arial" panose="020B0604020202020204" pitchFamily="34" charset="0"/>
              </a:rPr>
              <a:t>và bạn Hương lần lượt mỗi người lấy ra 1 tấm thẻ từ hộp. Tính xác suất của mỗi</a:t>
            </a:r>
            <a:r>
              <a:rPr lang="en-US" sz="3800">
                <a:ea typeface="Times New Roman" panose="02020603050405020304" pitchFamily="18" charset="0"/>
                <a:cs typeface="Arial" panose="020B0604020202020204" pitchFamily="34" charset="0"/>
              </a:rPr>
              <a:t> </a:t>
            </a:r>
            <a:r>
              <a:rPr lang="vi-VN" sz="3800">
                <a:ea typeface="Times New Roman" panose="02020603050405020304" pitchFamily="18" charset="0"/>
                <a:cs typeface="Arial" panose="020B0604020202020204" pitchFamily="34" charset="0"/>
              </a:rPr>
              <a:t>biến cố sau:</a:t>
            </a:r>
            <a:r>
              <a:rPr lang="en-US" sz="3800">
                <a:ea typeface="Times New Roman" panose="02020603050405020304" pitchFamily="18" charset="0"/>
                <a:cs typeface="Arial" panose="020B0604020202020204" pitchFamily="34" charset="0"/>
              </a:rPr>
              <a:t>  </a:t>
            </a:r>
            <a:r>
              <a:rPr lang="vi-VN" sz="3800">
                <a:ea typeface="Times New Roman" panose="02020603050405020304" pitchFamily="18" charset="0"/>
                <a:cs typeface="Arial" panose="020B0604020202020204" pitchFamily="34" charset="0"/>
              </a:rPr>
              <a:t>A: “Tích các số ghi trên 2 tấm thẻ là số lẻ”;</a:t>
            </a:r>
            <a:endParaRPr lang="en-US" sz="3800">
              <a:ea typeface="Times New Roman" panose="02020603050405020304" pitchFamily="18" charset="0"/>
              <a:cs typeface="Arial" panose="020B0604020202020204" pitchFamily="34" charset="0"/>
            </a:endParaRPr>
          </a:p>
          <a:p>
            <a:pPr lvl="0" algn="just">
              <a:lnSpc>
                <a:spcPct val="150000"/>
              </a:lnSpc>
            </a:pPr>
            <a:r>
              <a:rPr lang="vi-VN" sz="3800">
                <a:ea typeface="Times New Roman" panose="02020603050405020304" pitchFamily="18" charset="0"/>
                <a:cs typeface="Arial" panose="020B0604020202020204" pitchFamily="34" charset="0"/>
              </a:rPr>
              <a:t>B: “Tổng các số ghi trên 2 tấm thẻ là số lẻ”;</a:t>
            </a:r>
            <a:endParaRPr lang="en-US" sz="3800">
              <a:ea typeface="Times New Roman" panose="02020603050405020304" pitchFamily="18" charset="0"/>
              <a:cs typeface="Arial" panose="020B0604020202020204" pitchFamily="34" charset="0"/>
            </a:endParaRPr>
          </a:p>
          <a:p>
            <a:pPr lvl="0" algn="just">
              <a:lnSpc>
                <a:spcPct val="150000"/>
              </a:lnSpc>
            </a:pPr>
            <a:r>
              <a:rPr lang="vi-VN" sz="3800">
                <a:ea typeface="Times New Roman" panose="02020603050405020304" pitchFamily="18" charset="0"/>
                <a:cs typeface="Arial" panose="020B0604020202020204" pitchFamily="34" charset="0"/>
              </a:rPr>
              <a:t>C: “Số ghi trên tấm thẻ của bạn Khuê nhỏ hơn số ghi trên tấm thẻ của bạn Hương</a:t>
            </a:r>
            <a:r>
              <a:rPr lang="en-US" sz="3800">
                <a:latin typeface="Arial" panose="020B0604020202020204" pitchFamily="34" charset="0"/>
                <a:ea typeface="Times New Roman" panose="02020603050405020304" pitchFamily="18" charset="0"/>
                <a:cs typeface="Arial" panose="020B0604020202020204" pitchFamily="34" charset="0"/>
              </a:rPr>
              <a:t>”</a:t>
            </a:r>
            <a:r>
              <a:rPr lang="vi-VN" sz="3800">
                <a:ea typeface="Times New Roman" panose="02020603050405020304" pitchFamily="18" charset="0"/>
                <a:cs typeface="Arial" panose="020B0604020202020204" pitchFamily="34" charset="0"/>
              </a:rPr>
              <a:t>.</a:t>
            </a:r>
            <a:endParaRPr kumimoji="0" lang="en-US" sz="3800" b="0" i="0" u="none" strike="noStrike" kern="1200" cap="none" spc="0" normalizeH="0" baseline="0" noProof="0">
              <a:ln>
                <a:noFill/>
              </a:ln>
              <a:effectLst/>
              <a:uLnTx/>
              <a:uFillTx/>
              <a:latin typeface="Calibri"/>
              <a:ea typeface="Times New Roman" panose="02020603050405020304" pitchFamily="18" charset="0"/>
              <a:cs typeface="Arial" panose="020B0604020202020204" pitchFamily="34" charset="0"/>
            </a:endParaRPr>
          </a:p>
        </p:txBody>
      </p:sp>
      <p:grpSp>
        <p:nvGrpSpPr>
          <p:cNvPr id="6" name="Group 5"/>
          <p:cNvGrpSpPr/>
          <p:nvPr/>
        </p:nvGrpSpPr>
        <p:grpSpPr>
          <a:xfrm>
            <a:off x="838200" y="4914900"/>
            <a:ext cx="1905000" cy="1371600"/>
            <a:chOff x="1844842" y="8071184"/>
            <a:chExt cx="1981200" cy="1447800"/>
          </a:xfrm>
          <a:scene3d>
            <a:camera prst="orthographicFront">
              <a:rot lat="0" lon="0" rev="0"/>
            </a:camera>
            <a:lightRig rig="balanced" dir="t">
              <a:rot lat="0" lon="0" rev="8700000"/>
            </a:lightRig>
          </a:scene3d>
        </p:grpSpPr>
        <p:sp>
          <p:nvSpPr>
            <p:cNvPr id="7"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8" name="Rectangle 7"/>
            <p:cNvSpPr/>
            <p:nvPr/>
          </p:nvSpPr>
          <p:spPr>
            <a:xfrm>
              <a:off x="2161834" y="8338717"/>
              <a:ext cx="1379044" cy="747213"/>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3" name="Rectangle 2"/>
              <p:cNvSpPr/>
              <p:nvPr/>
            </p:nvSpPr>
            <p:spPr>
              <a:xfrm>
                <a:off x="108284" y="5463719"/>
                <a:ext cx="18059400" cy="4708981"/>
              </a:xfrm>
              <a:prstGeom prst="rect">
                <a:avLst/>
              </a:prstGeom>
            </p:spPr>
            <p:txBody>
              <a:bodyPr wrap="square">
                <a:spAutoFit/>
              </a:bodyPr>
              <a:lstStyle/>
              <a:p>
                <a:pPr marL="2951163" algn="just">
                  <a:lnSpc>
                    <a:spcPct val="150000"/>
                  </a:lnSpc>
                  <a:spcBef>
                    <a:spcPts val="300"/>
                  </a:spcBef>
                  <a:spcAft>
                    <a:spcPts val="300"/>
                  </a:spcAft>
                </a:pPr>
                <a:r>
                  <a:rPr lang="en-US" sz="3800">
                    <a:latin typeface="Arial" panose="020B0604020202020204" pitchFamily="34" charset="0"/>
                    <a:ea typeface="Calibri" panose="020F0502020204030204" pitchFamily="34" charset="0"/>
                    <a:cs typeface="Arial" panose="020B0604020202020204" pitchFamily="34" charset="0"/>
                  </a:rPr>
                  <a:t>Kí hiệu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3800" i="1">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𝑗</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a:effectLst/>
                    <a:latin typeface="Arial" panose="020B0604020202020204" pitchFamily="34" charset="0"/>
                    <a:ea typeface="Calibri" panose="020F0502020204030204" pitchFamily="34" charset="0"/>
                    <a:cs typeface="Arial" panose="020B0604020202020204" pitchFamily="34" charset="0"/>
                  </a:rPr>
                  <a:t> là kết quả bạn Khuê lấy được thẻ được đánh số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3800">
                    <a:effectLst/>
                    <a:latin typeface="Arial" panose="020B0604020202020204" pitchFamily="34" charset="0"/>
                    <a:ea typeface="Calibri" panose="020F0502020204030204" pitchFamily="34" charset="0"/>
                    <a:cs typeface="Arial" panose="020B0604020202020204" pitchFamily="34" charset="0"/>
                  </a:rPr>
                  <a:t> và bạn Hương lấy được thẻ được đánh số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𝑗</m:t>
                    </m:r>
                  </m:oMath>
                </a14:m>
                <a:r>
                  <a:rPr lang="en-US" sz="38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en-US" sz="3800">
                    <a:effectLst/>
                    <a:latin typeface="Arial" panose="020B0604020202020204" pitchFamily="34" charset="0"/>
                    <a:ea typeface="Calibri" panose="020F0502020204030204" pitchFamily="34" charset="0"/>
                    <a:cs typeface="Arial" panose="020B0604020202020204" pitchFamily="34" charset="0"/>
                  </a:rPr>
                  <a:t>Không gian mẫu của phép thử là: </a:t>
                </a:r>
              </a:p>
              <a:p>
                <a:pPr algn="just">
                  <a:lnSpc>
                    <a:spcPct val="150000"/>
                  </a:lnSpc>
                  <a:spcBef>
                    <a:spcPts val="300"/>
                  </a:spcBef>
                  <a:spcAft>
                    <a:spcPts val="300"/>
                  </a:spcAft>
                </a:pPr>
                <a:r>
                  <a:rPr lang="en-US" sz="3800">
                    <a:effectLst/>
                    <a:latin typeface="Arial" panose="020B0604020202020204" pitchFamily="34" charset="0"/>
                    <a:ea typeface="Calibri" panose="020F0502020204030204" pitchFamily="34" charset="0"/>
                    <a:cs typeface="Arial" panose="020B0604020202020204" pitchFamily="34" charset="0"/>
                  </a:rPr>
                  <a:t>Ω</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1;4</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1;7</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1;9</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4;1</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4;7</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4;9</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7;1</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7;4</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7;9</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9;1</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9;4</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;(9;7)}</m:t>
                    </m:r>
                  </m:oMath>
                </a14:m>
                <a:r>
                  <a:rPr lang="en-US" sz="38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3800">
                    <a:effectLst/>
                    <a:latin typeface="Arial" panose="020B0604020202020204" pitchFamily="34" charset="0"/>
                    <a:ea typeface="Calibri" panose="020F0502020204030204" pitchFamily="34" charset="0"/>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800" i="1">
                        <a:effectLst/>
                        <a:latin typeface="Cambria Math" panose="02040503050406030204" pitchFamily="18" charset="0"/>
                        <a:ea typeface="Calibri" panose="020F0502020204030204" pitchFamily="34" charset="0"/>
                        <a:cs typeface="Times New Roman" panose="02020603050405020304" pitchFamily="18" charset="0"/>
                      </a:rPr>
                      <m:t>(Ω)=12</m:t>
                    </m:r>
                  </m:oMath>
                </a14:m>
                <a:r>
                  <a:rPr lang="en-US" sz="38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08284" y="5463719"/>
                <a:ext cx="18059400" cy="4708981"/>
              </a:xfrm>
              <a:prstGeom prst="rect">
                <a:avLst/>
              </a:prstGeom>
              <a:blipFill>
                <a:blip r:embed="rId8"/>
                <a:stretch>
                  <a:fillRect l="-1114" r="-1114" b="-1940"/>
                </a:stretch>
              </a:blipFill>
            </p:spPr>
            <p:txBody>
              <a:bodyPr/>
              <a:lstStyle/>
              <a:p>
                <a:r>
                  <a:rPr lang="en-US">
                    <a:noFill/>
                  </a:rPr>
                  <a:t> </a:t>
                </a:r>
              </a:p>
            </p:txBody>
          </p:sp>
        </mc:Fallback>
      </mc:AlternateContent>
    </p:spTree>
    <p:extLst>
      <p:ext uri="{BB962C8B-B14F-4D97-AF65-F5344CB8AC3E}">
        <p14:creationId xmlns:p14="http://schemas.microsoft.com/office/powerpoint/2010/main" val="26295015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4" name="Group 63"/>
          <p:cNvGrpSpPr/>
          <p:nvPr/>
        </p:nvGrpSpPr>
        <p:grpSpPr>
          <a:xfrm flipH="1">
            <a:off x="15392400" y="419100"/>
            <a:ext cx="1981200" cy="1524000"/>
            <a:chOff x="1844842" y="8071184"/>
            <a:chExt cx="1981200" cy="1447800"/>
          </a:xfrm>
          <a:scene3d>
            <a:camera prst="orthographicFront">
              <a:rot lat="0" lon="0" rev="0"/>
            </a:camera>
            <a:lightRig rig="balanced" dir="t">
              <a:rot lat="0" lon="0" rev="8700000"/>
            </a:lightRig>
          </a:scene3d>
        </p:grpSpPr>
        <p:sp>
          <p:nvSpPr>
            <p:cNvPr id="65"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66" name="Rectangle 65"/>
            <p:cNvSpPr/>
            <p:nvPr/>
          </p:nvSpPr>
          <p:spPr>
            <a:xfrm>
              <a:off x="2151122" y="8355968"/>
              <a:ext cx="1326004" cy="672492"/>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2" name="Rectangle 1"/>
              <p:cNvSpPr/>
              <p:nvPr/>
            </p:nvSpPr>
            <p:spPr>
              <a:xfrm>
                <a:off x="838200" y="1257300"/>
                <a:ext cx="16535400" cy="8525411"/>
              </a:xfrm>
              <a:prstGeom prst="rect">
                <a:avLst/>
              </a:prstGeom>
            </p:spPr>
            <p:txBody>
              <a:bodyPr wrap="square">
                <a:spAutoFit/>
              </a:bodyPr>
              <a:lstStyle/>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là: </a:t>
                </a:r>
              </a:p>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7</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9</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 1</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 9</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 1</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(9; 7).</m:t>
                      </m:r>
                    </m:oMath>
                  </m:oMathPara>
                </a14:m>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6</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0,5</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𝐵</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là: </a:t>
                </a:r>
              </a:p>
              <a:p>
                <a:pPr lvl="0" algn="ctr">
                  <a:lnSpc>
                    <a:spcPct val="150000"/>
                  </a:lnSpc>
                  <a:spcBef>
                    <a:spcPts val="300"/>
                  </a:spcBef>
                  <a:spcAft>
                    <a:spcPts val="300"/>
                  </a:spcAft>
                </a:pP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4</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1</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7</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9</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 4</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(9; 4)</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6</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0,5</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là: </a:t>
                </a:r>
              </a:p>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4</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7</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 9</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7</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9</m:t>
                          </m:r>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 9).</m:t>
                      </m:r>
                    </m:oMath>
                  </m:oMathPara>
                </a14:m>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6</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0,5</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838200" y="1257300"/>
                <a:ext cx="16535400" cy="8525411"/>
              </a:xfrm>
              <a:prstGeom prst="rect">
                <a:avLst/>
              </a:prstGeom>
              <a:blipFill>
                <a:blip r:embed="rId8"/>
                <a:stretch>
                  <a:fillRect l="-1217" b="-643"/>
                </a:stretch>
              </a:blipFill>
            </p:spPr>
            <p:txBody>
              <a:bodyPr/>
              <a:lstStyle/>
              <a:p>
                <a:r>
                  <a:rPr lang="en-US">
                    <a:noFill/>
                  </a:rPr>
                  <a:t> </a:t>
                </a:r>
              </a:p>
            </p:txBody>
          </p:sp>
        </mc:Fallback>
      </mc:AlternateContent>
      <p:sp>
        <p:nvSpPr>
          <p:cNvPr id="9" name="Freeform 8"/>
          <p:cNvSpPr/>
          <p:nvPr/>
        </p:nvSpPr>
        <p:spPr>
          <a:xfrm>
            <a:off x="15199895" y="7848600"/>
            <a:ext cx="2630905" cy="2171700"/>
          </a:xfrm>
          <a:custGeom>
            <a:avLst/>
            <a:gdLst/>
            <a:ahLst/>
            <a:cxnLst/>
            <a:rect l="l" t="t" r="r" b="b"/>
            <a:pathLst>
              <a:path w="5080000" h="4114800">
                <a:moveTo>
                  <a:pt x="0" y="0"/>
                </a:moveTo>
                <a:lnTo>
                  <a:pt x="5080000" y="0"/>
                </a:lnTo>
                <a:lnTo>
                  <a:pt x="5080000" y="4114800"/>
                </a:lnTo>
                <a:lnTo>
                  <a:pt x="0" y="4114800"/>
                </a:lnTo>
                <a:lnTo>
                  <a:pt x="0" y="0"/>
                </a:lnTo>
                <a:close/>
              </a:path>
            </a:pathLst>
          </a:custGeom>
          <a:blipFill>
            <a:blip r:embed="rId9"/>
            <a:stretch>
              <a:fillRect/>
            </a:stretch>
          </a:blipFill>
        </p:spPr>
      </p:sp>
    </p:spTree>
    <p:extLst>
      <p:ext uri="{BB962C8B-B14F-4D97-AF65-F5344CB8AC3E}">
        <p14:creationId xmlns:p14="http://schemas.microsoft.com/office/powerpoint/2010/main" val="30120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3" dur="500"/>
                                        <p:tgtEl>
                                          <p:spTgt spid="2">
                                            <p:txEl>
                                              <p:pRg st="6" end="6"/>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32" name="Group 31"/>
          <p:cNvGrpSpPr/>
          <p:nvPr/>
        </p:nvGrpSpPr>
        <p:grpSpPr>
          <a:xfrm>
            <a:off x="457200" y="3924300"/>
            <a:ext cx="1981200" cy="1447800"/>
            <a:chOff x="1844842" y="8071184"/>
            <a:chExt cx="1981200" cy="1447800"/>
          </a:xfrm>
          <a:scene3d>
            <a:camera prst="orthographicFront">
              <a:rot lat="0" lon="0" rev="0"/>
            </a:camera>
            <a:lightRig rig="balanced" dir="t">
              <a:rot lat="0" lon="0" rev="8700000"/>
            </a:lightRig>
          </a:scene3d>
        </p:grpSpPr>
        <p:sp>
          <p:nvSpPr>
            <p:cNvPr id="29"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31" name="Rectangle 30"/>
            <p:cNvSpPr/>
            <p:nvPr/>
          </p:nvSpPr>
          <p:spPr>
            <a:xfrm>
              <a:off x="2191741"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8" name="Rectangle 7"/>
              <p:cNvSpPr/>
              <p:nvPr/>
            </p:nvSpPr>
            <p:spPr>
              <a:xfrm>
                <a:off x="457200" y="-38100"/>
                <a:ext cx="17373600" cy="3901068"/>
              </a:xfrm>
              <a:prstGeom prst="rect">
                <a:avLst/>
              </a:prstGeom>
            </p:spPr>
            <p:txBody>
              <a:bodyPr wrap="square">
                <a:spAutoFit/>
              </a:bodyPr>
              <a:lstStyle/>
              <a:p>
                <a:pPr lvl="0" algn="just">
                  <a:lnSpc>
                    <a:spcPct val="150000"/>
                  </a:lnSpc>
                </a:pPr>
                <a:r>
                  <a:rPr kumimoji="0" lang="vi-VN" sz="45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500" b="1" i="0" u="none" strike="noStrike" kern="1200" cap="none" spc="0" normalizeH="0" baseline="0" noProof="0">
                    <a:ln>
                      <a:noFill/>
                    </a:ln>
                    <a:solidFill>
                      <a:srgbClr val="C00000"/>
                    </a:solidFill>
                    <a:effectLst/>
                    <a:uLnTx/>
                    <a:uFillTx/>
                    <a:latin typeface="Calibri"/>
                    <a:ea typeface="Times New Roman" panose="02020603050405020304" pitchFamily="18" charset="0"/>
                    <a:cs typeface="Arial" panose="020B0604020202020204" pitchFamily="34" charset="0"/>
                  </a:rPr>
                  <a:t>. </a:t>
                </a:r>
                <a:r>
                  <a:rPr lang="vi-VN" sz="4000">
                    <a:solidFill>
                      <a:prstClr val="black"/>
                    </a:solidFill>
                    <a:ea typeface="Times New Roman" panose="02020603050405020304" pitchFamily="18" charset="0"/>
                    <a:cs typeface="Arial" panose="020B0604020202020204" pitchFamily="34" charset="0"/>
                  </a:rPr>
                  <a:t>Bạn Thắng có </a:t>
                </a:r>
                <a14:m>
                  <m:oMath xmlns:m="http://schemas.openxmlformats.org/officeDocument/2006/math">
                    <m:r>
                      <a:rPr lang="vi-VN"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oMath>
                </a14:m>
                <a:r>
                  <a:rPr lang="vi-VN" sz="4000">
                    <a:solidFill>
                      <a:prstClr val="black"/>
                    </a:solidFill>
                    <a:ea typeface="Times New Roman" panose="02020603050405020304" pitchFamily="18" charset="0"/>
                    <a:cs typeface="Arial" panose="020B0604020202020204" pitchFamily="34" charset="0"/>
                  </a:rPr>
                  <a:t> tấm thẻ cùng loại được đánh số từ 1 đến </a:t>
                </a:r>
                <a14:m>
                  <m:oMath xmlns:m="http://schemas.openxmlformats.org/officeDocument/2006/math">
                    <m:r>
                      <a:rPr lang="vi-VN"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oMath>
                </a14:m>
                <a:r>
                  <a:rPr lang="vi-VN" sz="4000">
                    <a:solidFill>
                      <a:prstClr val="black"/>
                    </a:solidFill>
                    <a:ea typeface="Times New Roman" panose="02020603050405020304" pitchFamily="18" charset="0"/>
                    <a:cs typeface="Arial" panose="020B0604020202020204" pitchFamily="34" charset="0"/>
                  </a:rPr>
                  <a:t>. Bạn Thắng rút ngẫu nhiên 1 tấm thẻ. Biết rằng xác suất của biến cố “Lấy được tấm thẻ ghi số có một chữ số” là 0,18. Hỏi bạn Thắng có bao nhiêu tấm thẻ?</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38100"/>
                <a:ext cx="17373600" cy="3901068"/>
              </a:xfrm>
              <a:prstGeom prst="rect">
                <a:avLst/>
              </a:prstGeom>
              <a:blipFill>
                <a:blip r:embed="rId8"/>
                <a:stretch>
                  <a:fillRect l="-1474" r="-1228" b="-2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7200" y="4610100"/>
                <a:ext cx="17373600" cy="5520357"/>
              </a:xfrm>
              <a:prstGeom prst="rect">
                <a:avLst/>
              </a:prstGeom>
            </p:spPr>
            <p:txBody>
              <a:bodyPr wrap="square">
                <a:spAutoFit/>
              </a:bodyPr>
              <a:lstStyle/>
              <a:p>
                <a:pPr indent="2325688"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Từ 1 đến 9 có 9 số có một chữ số nên có 9 tấm thẻ ghi số có một chữ số.</a:t>
                </a:r>
              </a:p>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Vì xác suất lấy được tấm thẻ ghi số có một chữ số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0</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 &lt;</m:t>
                    </m:r>
                  </m:oMath>
                </a14:m>
                <a:r>
                  <a:rPr lang="en-US" sz="4000">
                    <a:effectLst/>
                    <a:latin typeface="Arial" panose="020B0604020202020204" pitchFamily="34" charset="0"/>
                    <a:ea typeface="Calibri" panose="020F0502020204030204" pitchFamily="34" charset="0"/>
                    <a:cs typeface="Arial" panose="020B0604020202020204" pitchFamily="34" charset="0"/>
                  </a:rPr>
                  <a:t> 1 nên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a:effectLst/>
                        <a:latin typeface="Cambria Math" panose="02040503050406030204" pitchFamily="18" charset="0"/>
                        <a:ea typeface="Calibri" panose="020F0502020204030204" pitchFamily="34" charset="0"/>
                        <a:cs typeface="Times New Roman" panose="02020603050405020304" pitchFamily="18" charset="0"/>
                      </a:rPr>
                      <m:t> &gt; </m:t>
                    </m:r>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Ta có xác suất lấy được thẻ ghi số có một chữ số là  </a:t>
                </a:r>
              </a:p>
              <a:p>
                <a:pPr>
                  <a:lnSpc>
                    <a:spcPct val="150000"/>
                  </a:lnSpc>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en-US" sz="4000" i="1">
                              <a:latin typeface="Cambria Math" panose="02040503050406030204" pitchFamily="18" charset="0"/>
                              <a:ea typeface="Calibri" panose="020F0502020204030204" pitchFamily="34" charset="0"/>
                              <a:cs typeface="Times New Roman" panose="02020603050405020304" pitchFamily="18" charset="0"/>
                            </a:rPr>
                            <m:t>9</m:t>
                          </m:r>
                        </m:num>
                        <m:den>
                          <m:r>
                            <a:rPr lang="en-US" sz="4000" i="1">
                              <a:latin typeface="Cambria Math" panose="02040503050406030204" pitchFamily="18" charset="0"/>
                              <a:ea typeface="Calibri" panose="020F0502020204030204" pitchFamily="34" charset="0"/>
                              <a:cs typeface="Times New Roman" panose="02020603050405020304" pitchFamily="18" charset="0"/>
                            </a:rPr>
                            <m:t>𝑛</m:t>
                          </m:r>
                        </m:den>
                      </m:f>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0</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18</m:t>
                      </m:r>
                      <m:r>
                        <m:rPr>
                          <m:nor/>
                        </m:rPr>
                        <a:rPr lang="en-US" sz="4000">
                          <a:latin typeface="Arial" panose="020B0604020202020204" pitchFamily="34" charset="0"/>
                          <a:ea typeface="Calibri" panose="020F0502020204030204" pitchFamily="34" charset="0"/>
                          <a:cs typeface="Arial" panose="020B0604020202020204" pitchFamily="34" charset="0"/>
                        </a:rPr>
                        <m:t> </m:t>
                      </m:r>
                      <m:r>
                        <m:rPr>
                          <m:nor/>
                        </m:rPr>
                        <a:rPr lang="en-US" sz="4000">
                          <a:latin typeface="Arial" panose="020B0604020202020204" pitchFamily="34" charset="0"/>
                          <a:ea typeface="Calibri" panose="020F0502020204030204" pitchFamily="34" charset="0"/>
                          <a:cs typeface="Arial" panose="020B0604020202020204" pitchFamily="34" charset="0"/>
                        </a:rPr>
                        <m:t>hay</m:t>
                      </m:r>
                      <m:r>
                        <a:rPr lang="en-US" sz="4000" b="0" i="1" smtClean="0">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50</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4610100"/>
                <a:ext cx="17373600" cy="5520357"/>
              </a:xfrm>
              <a:prstGeom prst="rect">
                <a:avLst/>
              </a:prstGeom>
              <a:blipFill>
                <a:blip r:embed="rId9"/>
                <a:stretch>
                  <a:fillRect l="-1228" r="-1228"/>
                </a:stretch>
              </a:blipFill>
            </p:spPr>
            <p:txBody>
              <a:bodyPr/>
              <a:lstStyle/>
              <a:p>
                <a:r>
                  <a:rPr lang="en-US">
                    <a:noFill/>
                  </a:rPr>
                  <a:t> </a:t>
                </a:r>
              </a:p>
            </p:txBody>
          </p:sp>
        </mc:Fallback>
      </mc:AlternateContent>
      <p:sp>
        <p:nvSpPr>
          <p:cNvPr id="10" name="Freeform 9"/>
          <p:cNvSpPr/>
          <p:nvPr/>
        </p:nvSpPr>
        <p:spPr>
          <a:xfrm rot="779160">
            <a:off x="16232734" y="8027062"/>
            <a:ext cx="1371600" cy="21717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5086529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500"/>
                                        <p:tgtEl>
                                          <p:spTgt spid="3">
                                            <p:txEl>
                                              <p:pRg st="2" end="2"/>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up)">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596393" y="876300"/>
            <a:ext cx="11798559" cy="1656345"/>
            <a:chOff x="445864" y="1505955"/>
            <a:chExt cx="11798559" cy="1656345"/>
          </a:xfrm>
        </p:grpSpPr>
        <p:sp>
          <p:nvSpPr>
            <p:cNvPr id="16" name="Rounded Rectangle 15"/>
            <p:cNvSpPr/>
            <p:nvPr/>
          </p:nvSpPr>
          <p:spPr>
            <a:xfrm>
              <a:off x="685800" y="1658355"/>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445864" y="1505955"/>
              <a:ext cx="11558623" cy="1503945"/>
            </a:xfrm>
            <a:prstGeom prst="roundRect">
              <a:avLst/>
            </a:prstGeom>
            <a:solidFill>
              <a:srgbClr val="FFF6E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6"/>
          <p:cNvGrpSpPr/>
          <p:nvPr/>
        </p:nvGrpSpPr>
        <p:grpSpPr>
          <a:xfrm>
            <a:off x="-646902" y="1979188"/>
            <a:ext cx="19581804" cy="6725657"/>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1524000" y="2837445"/>
            <a:ext cx="7043221" cy="4708981"/>
          </a:xfrm>
          <a:prstGeom prst="rect">
            <a:avLst/>
          </a:prstGeom>
        </p:spPr>
        <p:txBody>
          <a:bodyPr wrap="square">
            <a:spAutoFit/>
          </a:bodyPr>
          <a:lstStyle/>
          <a:p>
            <a:pPr lvl="0">
              <a:lnSpc>
                <a:spcPct val="150000"/>
              </a:lnSpc>
            </a:pPr>
            <a:r>
              <a:rPr lang="pt-BR" sz="10000" b="1" kern="0">
                <a:solidFill>
                  <a:prstClr val="black"/>
                </a:solidFill>
                <a:latin typeface="Arial" panose="020B0604020202020204" pitchFamily="34" charset="0"/>
                <a:ea typeface="PMingLiU"/>
                <a:cs typeface="Arial" panose="020B0604020202020204" pitchFamily="34" charset="0"/>
              </a:rPr>
              <a:t>Hoạt động luyện tập</a:t>
            </a:r>
            <a:endParaRPr kumimoji="0" lang="en-US" sz="10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887200" y="2456445"/>
            <a:ext cx="5287787" cy="5894725"/>
          </a:xfrm>
          <a:prstGeom prst="rect">
            <a:avLst/>
          </a:prstGeom>
        </p:spPr>
      </p:pic>
    </p:spTree>
    <p:extLst>
      <p:ext uri="{BB962C8B-B14F-4D97-AF65-F5344CB8AC3E}">
        <p14:creationId xmlns:p14="http://schemas.microsoft.com/office/powerpoint/2010/main" val="112062571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5" name="Rounded Rectangle 14"/>
          <p:cNvSpPr/>
          <p:nvPr/>
        </p:nvSpPr>
        <p:spPr>
          <a:xfrm>
            <a:off x="685801" y="567485"/>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45865" y="358942"/>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4"/>
          <p:cNvSpPr txBox="1"/>
          <p:nvPr/>
        </p:nvSpPr>
        <p:spPr>
          <a:xfrm>
            <a:off x="1223942" y="663599"/>
            <a:ext cx="6989580" cy="846386"/>
          </a:xfrm>
          <a:prstGeom prst="rect">
            <a:avLst/>
          </a:prstGeom>
        </p:spPr>
        <p:txBody>
          <a:bodyPr wrap="square" lIns="0" tIns="0" rIns="0" bIns="0" rtlCol="0" anchor="t">
            <a:spAutoFit/>
          </a:bodyPr>
          <a:lstStyle/>
          <a:p>
            <a:pPr lvl="0" algn="ctr"/>
            <a:r>
              <a:rPr lang="en-US" sz="5500" b="1">
                <a:solidFill>
                  <a:srgbClr val="186078"/>
                </a:solidFill>
                <a:latin typeface="Arial" panose="020B0604020202020204" pitchFamily="34" charset="0"/>
                <a:ea typeface="Intro"/>
                <a:cs typeface="Arial" panose="020B0604020202020204" pitchFamily="34" charset="0"/>
                <a:sym typeface="Intro"/>
              </a:rPr>
              <a:t>Câu hỏi trắc nghiệm</a:t>
            </a:r>
            <a:endParaRPr kumimoji="0" lang="en-US" sz="5500" b="1" i="0" u="none" strike="noStrike" kern="1200" cap="none" spc="0" normalizeH="0" baseline="0" noProof="0">
              <a:ln>
                <a:noFill/>
              </a:ln>
              <a:solidFill>
                <a:srgbClr val="186078"/>
              </a:solidFill>
              <a:effectLst/>
              <a:uLnTx/>
              <a:uFillTx/>
              <a:latin typeface="Arial" panose="020B0604020202020204" pitchFamily="34" charset="0"/>
              <a:ea typeface="Intro"/>
              <a:cs typeface="Arial" panose="020B0604020202020204" pitchFamily="34" charset="0"/>
              <a:sym typeface="Intro"/>
            </a:endParaRPr>
          </a:p>
        </p:txBody>
      </p:sp>
      <p:grpSp>
        <p:nvGrpSpPr>
          <p:cNvPr id="6" name="Group 6"/>
          <p:cNvGrpSpPr/>
          <p:nvPr/>
        </p:nvGrpSpPr>
        <p:grpSpPr>
          <a:xfrm>
            <a:off x="-646902" y="1765358"/>
            <a:ext cx="19581804" cy="8122607"/>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7614020">
            <a:off x="15186238" y="89312"/>
            <a:ext cx="1855174" cy="2958046"/>
          </a:xfrm>
          <a:custGeom>
            <a:avLst/>
            <a:gdLst/>
            <a:ahLst/>
            <a:cxnLst/>
            <a:rect l="l" t="t" r="r" b="b"/>
            <a:pathLst>
              <a:path w="3490836" h="5714166">
                <a:moveTo>
                  <a:pt x="0" y="0"/>
                </a:moveTo>
                <a:lnTo>
                  <a:pt x="3490836" y="0"/>
                </a:lnTo>
                <a:lnTo>
                  <a:pt x="3490836" y="5714166"/>
                </a:lnTo>
                <a:lnTo>
                  <a:pt x="0" y="5714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Rectangle 18"/>
          <p:cNvSpPr/>
          <p:nvPr/>
        </p:nvSpPr>
        <p:spPr>
          <a:xfrm>
            <a:off x="384593" y="1990322"/>
            <a:ext cx="17410533" cy="7786747"/>
          </a:xfrm>
          <a:prstGeom prst="rect">
            <a:avLst/>
          </a:prstGeom>
        </p:spPr>
        <p:txBody>
          <a:bodyPr wrap="square">
            <a:spAutoFit/>
          </a:bodyPr>
          <a:lstStyle/>
          <a:p>
            <a:pPr marL="27305" marR="27305" algn="just">
              <a:lnSpc>
                <a:spcPct val="150000"/>
              </a:lnSpc>
              <a:spcBef>
                <a:spcPts val="1200"/>
              </a:spcBef>
              <a:spcAft>
                <a:spcPts val="1200"/>
              </a:spcAft>
            </a:pPr>
            <a:r>
              <a:rPr lang="fr-FR" sz="4000" b="1">
                <a:solidFill>
                  <a:srgbClr val="000000"/>
                </a:solidFill>
                <a:latin typeface="Arial" panose="020B0604020202020204" pitchFamily="34" charset="0"/>
                <a:ea typeface="Times New Roman" panose="02020603050405020304" pitchFamily="18" charset="0"/>
                <a:cs typeface="Arial" panose="020B0604020202020204" pitchFamily="34" charset="0"/>
              </a:rPr>
              <a:t>Câu 1.</a:t>
            </a:r>
            <a:r>
              <a:rPr lang="fr-FR" sz="4000">
                <a:solidFill>
                  <a:srgbClr val="000000"/>
                </a:solidFill>
                <a:latin typeface="Arial" panose="020B0604020202020204" pitchFamily="34" charset="0"/>
                <a:ea typeface="Times New Roman" panose="02020603050405020304" pitchFamily="18" charset="0"/>
                <a:cs typeface="Arial" panose="020B0604020202020204" pitchFamily="34" charset="0"/>
              </a:rPr>
              <a:t> Trong các thí nghiệm sau thí nghiệm nào không phải là phép thử ngẫu nhiên:</a:t>
            </a:r>
            <a:endParaRPr lang="en-US" sz="4000">
              <a:latin typeface="Arial" panose="020B0604020202020204" pitchFamily="34" charset="0"/>
              <a:ea typeface="Times New Roman" panose="02020603050405020304" pitchFamily="18" charset="0"/>
              <a:cs typeface="Arial" panose="020B0604020202020204" pitchFamily="34" charset="0"/>
            </a:endParaRPr>
          </a:p>
          <a:p>
            <a:pPr marL="27305" marR="27305" algn="just">
              <a:lnSpc>
                <a:spcPct val="150000"/>
              </a:lnSpc>
              <a:spcBef>
                <a:spcPts val="1200"/>
              </a:spcBef>
              <a:spcAft>
                <a:spcPts val="1200"/>
              </a:spcAft>
            </a:pPr>
            <a:r>
              <a:rPr lang="fr-FR" sz="4000">
                <a:solidFill>
                  <a:srgbClr val="000000"/>
                </a:solidFill>
                <a:latin typeface="Arial" panose="020B0604020202020204" pitchFamily="34" charset="0"/>
                <a:ea typeface="Times New Roman" panose="02020603050405020304" pitchFamily="18" charset="0"/>
                <a:cs typeface="Arial" panose="020B0604020202020204" pitchFamily="34" charset="0"/>
              </a:rPr>
              <a:t>A. Gieo đồng xu để xem xuất hiện mặt ngửa hay mặt sấp;</a:t>
            </a:r>
            <a:endParaRPr lang="en-US" sz="4000">
              <a:latin typeface="Arial" panose="020B0604020202020204" pitchFamily="34" charset="0"/>
              <a:ea typeface="Calibri" panose="020F0502020204030204" pitchFamily="34" charset="0"/>
              <a:cs typeface="Arial" panose="020B0604020202020204" pitchFamily="34" charset="0"/>
            </a:endParaRPr>
          </a:p>
          <a:p>
            <a:pPr marL="27305" marR="27305" algn="just">
              <a:lnSpc>
                <a:spcPct val="150000"/>
              </a:lnSpc>
              <a:spcBef>
                <a:spcPts val="1200"/>
              </a:spcBef>
              <a:spcAft>
                <a:spcPts val="1200"/>
              </a:spcAft>
            </a:pPr>
            <a:r>
              <a:rPr lang="fr-FR" sz="4000">
                <a:solidFill>
                  <a:srgbClr val="000000"/>
                </a:solidFill>
                <a:latin typeface="Arial" panose="020B0604020202020204" pitchFamily="34" charset="0"/>
                <a:ea typeface="Times New Roman" panose="02020603050405020304" pitchFamily="18" charset="0"/>
                <a:cs typeface="Arial" panose="020B0604020202020204" pitchFamily="34" charset="0"/>
              </a:rPr>
              <a:t>B. Gieo đồng xu để xem xuất hiện mặt ngửa xuất hiện bao nhiêu lần;</a:t>
            </a:r>
            <a:endParaRPr lang="en-US" sz="4000">
              <a:latin typeface="Arial" panose="020B0604020202020204" pitchFamily="34" charset="0"/>
              <a:ea typeface="Calibri" panose="020F0502020204030204" pitchFamily="34" charset="0"/>
              <a:cs typeface="Arial" panose="020B0604020202020204" pitchFamily="34" charset="0"/>
            </a:endParaRPr>
          </a:p>
          <a:p>
            <a:pPr marL="27305" marR="27305" algn="just">
              <a:lnSpc>
                <a:spcPct val="150000"/>
              </a:lnSpc>
              <a:spcBef>
                <a:spcPts val="1200"/>
              </a:spcBef>
              <a:spcAft>
                <a:spcPts val="1200"/>
              </a:spcAft>
            </a:pPr>
            <a:r>
              <a:rPr lang="fr-FR" sz="4000">
                <a:solidFill>
                  <a:srgbClr val="000000"/>
                </a:solidFill>
                <a:latin typeface="Arial" panose="020B0604020202020204" pitchFamily="34" charset="0"/>
                <a:ea typeface="Times New Roman" panose="02020603050405020304" pitchFamily="18" charset="0"/>
                <a:cs typeface="Arial" panose="020B0604020202020204" pitchFamily="34" charset="0"/>
              </a:rPr>
              <a:t>C. Chọn 1 học sinh bất kì trong lớp và xem kết quả là nam hay nữ;</a:t>
            </a:r>
            <a:endParaRPr lang="en-US" sz="4000">
              <a:latin typeface="Arial" panose="020B0604020202020204" pitchFamily="34" charset="0"/>
              <a:ea typeface="Calibri" panose="020F0502020204030204" pitchFamily="34" charset="0"/>
              <a:cs typeface="Arial" panose="020B0604020202020204" pitchFamily="34" charset="0"/>
            </a:endParaRPr>
          </a:p>
          <a:p>
            <a:pPr marL="27305" marR="27305" algn="just">
              <a:lnSpc>
                <a:spcPct val="150000"/>
              </a:lnSpc>
              <a:spcBef>
                <a:spcPts val="1200"/>
              </a:spcBef>
              <a:spcAft>
                <a:spcPts val="1200"/>
              </a:spcAft>
            </a:pPr>
            <a:r>
              <a:rPr lang="fr-FR" sz="4000">
                <a:solidFill>
                  <a:srgbClr val="000000"/>
                </a:solidFill>
                <a:latin typeface="Arial" panose="020B0604020202020204" pitchFamily="34" charset="0"/>
                <a:ea typeface="Times New Roman" panose="02020603050405020304" pitchFamily="18" charset="0"/>
                <a:cs typeface="Arial" panose="020B0604020202020204" pitchFamily="34" charset="0"/>
              </a:rPr>
              <a:t>D. Bỏ hai viên bi xanh và ba viên bi đỏ trong một chiếc hộp, sau đó lấy từng viên một để đếm có tất bao nhiêu viên bi.</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20" name="Oval 19"/>
          <p:cNvSpPr/>
          <p:nvPr/>
        </p:nvSpPr>
        <p:spPr>
          <a:xfrm>
            <a:off x="152401" y="7810500"/>
            <a:ext cx="1066800"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72728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5" name="Rounded Rectangle 14"/>
          <p:cNvSpPr/>
          <p:nvPr/>
        </p:nvSpPr>
        <p:spPr>
          <a:xfrm>
            <a:off x="685801" y="699819"/>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45865" y="491276"/>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4"/>
          <p:cNvSpPr txBox="1"/>
          <p:nvPr/>
        </p:nvSpPr>
        <p:spPr>
          <a:xfrm>
            <a:off x="1223942" y="795933"/>
            <a:ext cx="6989580"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srgbClr val="186078"/>
                </a:solidFill>
                <a:effectLst/>
                <a:uLnTx/>
                <a:uFillTx/>
                <a:latin typeface="Arial" panose="020B0604020202020204" pitchFamily="34" charset="0"/>
                <a:ea typeface="Intro"/>
                <a:cs typeface="Arial" panose="020B0604020202020204" pitchFamily="34" charset="0"/>
                <a:sym typeface="Intro"/>
              </a:rPr>
              <a:t>Câu hỏi trắc nghiệm</a:t>
            </a:r>
          </a:p>
        </p:txBody>
      </p:sp>
      <p:grpSp>
        <p:nvGrpSpPr>
          <p:cNvPr id="6" name="Group 6"/>
          <p:cNvGrpSpPr/>
          <p:nvPr/>
        </p:nvGrpSpPr>
        <p:grpSpPr>
          <a:xfrm>
            <a:off x="-646902" y="1897693"/>
            <a:ext cx="19581804" cy="7435514"/>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20792436">
            <a:off x="15711177" y="7147581"/>
            <a:ext cx="1855174" cy="2958046"/>
          </a:xfrm>
          <a:custGeom>
            <a:avLst/>
            <a:gdLst/>
            <a:ahLst/>
            <a:cxnLst/>
            <a:rect l="l" t="t" r="r" b="b"/>
            <a:pathLst>
              <a:path w="3490836" h="5714166">
                <a:moveTo>
                  <a:pt x="0" y="0"/>
                </a:moveTo>
                <a:lnTo>
                  <a:pt x="3490836" y="0"/>
                </a:lnTo>
                <a:lnTo>
                  <a:pt x="3490836" y="5714166"/>
                </a:lnTo>
                <a:lnTo>
                  <a:pt x="0" y="5714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Oval 19"/>
          <p:cNvSpPr/>
          <p:nvPr/>
        </p:nvSpPr>
        <p:spPr>
          <a:xfrm>
            <a:off x="8698136" y="7124700"/>
            <a:ext cx="1066800"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601996" y="2438575"/>
                <a:ext cx="14779208" cy="942053"/>
              </a:xfrm>
              <a:prstGeom prst="rect">
                <a:avLst/>
              </a:prstGeom>
            </p:spPr>
            <p:txBody>
              <a:bodyPr wrap="square">
                <a:spAutoFit/>
              </a:bodyPr>
              <a:lstStyle/>
              <a:p>
                <a:pPr marL="27305" marR="27305" algn="just">
                  <a:lnSpc>
                    <a:spcPct val="150000"/>
                  </a:lnSpc>
                  <a:spcBef>
                    <a:spcPts val="1200"/>
                  </a:spcBef>
                  <a:spcAft>
                    <a:spcPts val="1200"/>
                  </a:spcAft>
                </a:pPr>
                <a:r>
                  <a:rPr lang="fr-FR" sz="4200" b="1">
                    <a:latin typeface="Arial" panose="020B0604020202020204" pitchFamily="34" charset="0"/>
                    <a:ea typeface="Times New Roman" panose="02020603050405020304" pitchFamily="18" charset="0"/>
                    <a:cs typeface="Arial" panose="020B0604020202020204" pitchFamily="34" charset="0"/>
                  </a:rPr>
                  <a:t>Câu 2.</a:t>
                </a:r>
                <a:r>
                  <a:rPr lang="fr-FR" sz="4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r>
                  <a:rPr lang="fr-FR" sz="4200">
                    <a:solidFill>
                      <a:srgbClr val="101012"/>
                    </a:solidFill>
                    <a:effectLst/>
                    <a:latin typeface="Arial" panose="020B0604020202020204" pitchFamily="34" charset="0"/>
                    <a:ea typeface="Times New Roman" panose="02020603050405020304" pitchFamily="18" charset="0"/>
                    <a:cs typeface="Arial" panose="020B0604020202020204" pitchFamily="34" charset="0"/>
                  </a:rPr>
                  <a:t>Xác suất của biến cố </a:t>
                </a:r>
                <a14:m>
                  <m:oMath xmlns:m="http://schemas.openxmlformats.org/officeDocument/2006/math">
                    <m:r>
                      <a:rPr lang="fr-FR" sz="4200" i="1">
                        <a:solidFill>
                          <a:srgbClr val="101012"/>
                        </a:solidFill>
                        <a:effectLst/>
                        <a:latin typeface="Cambria Math" panose="02040503050406030204" pitchFamily="18" charset="0"/>
                        <a:ea typeface="Times New Roman" panose="02020603050405020304" pitchFamily="18" charset="0"/>
                      </a:rPr>
                      <m:t>𝐻</m:t>
                    </m:r>
                  </m:oMath>
                </a14:m>
                <a:r>
                  <a:rPr lang="fr-FR" sz="4200">
                    <a:solidFill>
                      <a:srgbClr val="101012"/>
                    </a:solidFill>
                    <a:effectLst/>
                    <a:latin typeface="Arial" panose="020B0604020202020204" pitchFamily="34" charset="0"/>
                    <a:ea typeface="Times New Roman" panose="02020603050405020304" pitchFamily="18" charset="0"/>
                    <a:cs typeface="Arial" panose="020B0604020202020204" pitchFamily="34" charset="0"/>
                  </a:rPr>
                  <a:t> được xác định bởi công thức:</a:t>
                </a:r>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1996" y="2438575"/>
                <a:ext cx="14779208" cy="942053"/>
              </a:xfrm>
              <a:prstGeom prst="rect">
                <a:avLst/>
              </a:prstGeom>
              <a:blipFill>
                <a:blip r:embed="rId6"/>
                <a:stretch>
                  <a:fillRect l="-1444" r="-330" b="-28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13657" y="4522609"/>
                <a:ext cx="13828296" cy="4049891"/>
              </a:xfrm>
              <a:prstGeom prst="rect">
                <a:avLst/>
              </a:prstGeom>
            </p:spPr>
            <p:txBody>
              <a:bodyPr wrap="square">
                <a:spAutoFit/>
              </a:bodyPr>
              <a:lstStyle/>
              <a:p>
                <a:pPr marL="27305" marR="27305" lvl="0">
                  <a:lnSpc>
                    <a:spcPct val="150000"/>
                  </a:lnSpc>
                </a:pPr>
                <a: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a:t>            A. </a:t>
                </a:r>
                <a14:m>
                  <m:oMath xmlns:m="http://schemas.openxmlformats.org/officeDocument/2006/math">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𝑃</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 </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a:t>              C. </a:t>
                </a:r>
                <a14:m>
                  <m:oMath xmlns:m="http://schemas.openxmlformats.org/officeDocument/2006/math">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𝑃</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 </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𝛺</m:t>
                    </m:r>
                    <m:r>
                      <a:rPr lang="en-US" sz="4200" b="0"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27305" marR="27305" lvl="0" algn="just">
                  <a:lnSpc>
                    <a:spcPct val="150000"/>
                  </a:lnSpc>
                </a:pP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27305" marR="27305" lvl="0" algn="just">
                  <a:lnSpc>
                    <a:spcPct val="150000"/>
                  </a:lnSpc>
                </a:pPr>
                <a14:m>
                  <m:oMathPara xmlns:m="http://schemas.openxmlformats.org/officeDocument/2006/math">
                    <m:oMathParaPr>
                      <m:jc m:val="left"/>
                    </m:oMathParaPr>
                    <m:oMath xmlns:m="http://schemas.openxmlformats.org/officeDocument/2006/math">
                      <m:r>
                        <m:rPr>
                          <m:nor/>
                        </m:rPr>
                        <a:rPr lang="en-US" sz="4200">
                          <a:solidFill>
                            <a:srgbClr val="000000"/>
                          </a:solidFill>
                          <a:latin typeface="Arial" panose="020B0604020202020204" pitchFamily="34" charset="0"/>
                          <a:ea typeface="Malgun Gothic" panose="020B0503020000020004" pitchFamily="34" charset="-127"/>
                          <a:cs typeface="Arial" panose="020B0604020202020204" pitchFamily="34" charset="0"/>
                        </a:rPr>
                        <m:t>            </m:t>
                      </m:r>
                      <m:r>
                        <m:rPr>
                          <m:nor/>
                        </m:rP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m:t>B</m:t>
                      </m:r>
                      <m:r>
                        <m:rPr>
                          <m:nor/>
                        </m:rP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m:t>. </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𝑃</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4200" i="1">
                              <a:solidFill>
                                <a:srgbClr val="000000"/>
                              </a:solidFill>
                              <a:latin typeface="Cambria Math" panose="02040503050406030204" pitchFamily="18" charset="0"/>
                              <a:ea typeface="Malgun Gothic" panose="020B0503020000020004" pitchFamily="34" charset="-127"/>
                            </a:rPr>
                          </m:ctrlPr>
                        </m:fPr>
                        <m:num>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(Ω)</m:t>
                          </m:r>
                        </m:num>
                        <m:den>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den>
                      </m:f>
                      <m:r>
                        <m:rPr>
                          <m:nor/>
                        </m:rPr>
                        <a:rPr lang="en-US" sz="420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en-US" sz="4200" b="0" i="0"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m:t>D</m:t>
                      </m:r>
                      <m:r>
                        <m:rPr>
                          <m:nor/>
                        </m:rPr>
                        <a:rPr lang="fr-FR" sz="4200">
                          <a:solidFill>
                            <a:srgbClr val="000000"/>
                          </a:solidFill>
                          <a:latin typeface="Arial" panose="020B0604020202020204" pitchFamily="34" charset="0"/>
                          <a:ea typeface="Malgun Gothic" panose="020B0503020000020004" pitchFamily="34" charset="-127"/>
                          <a:cs typeface="Arial" panose="020B0604020202020204" pitchFamily="34" charset="0"/>
                        </a:rPr>
                        <m:t>.</m:t>
                      </m:r>
                      <m:r>
                        <m:rPr>
                          <m:nor/>
                        </m:rPr>
                        <a:rPr lang="en-US" sz="4200">
                          <a:solidFill>
                            <a:srgbClr val="000000"/>
                          </a:solidFill>
                          <a:latin typeface="Arial" panose="020B0604020202020204" pitchFamily="34" charset="0"/>
                          <a:ea typeface="Malgun Gothic" panose="020B0503020000020004" pitchFamily="34" charset="-127"/>
                          <a:cs typeface="Arial" panose="020B0604020202020204" pitchFamily="34" charset="0"/>
                        </a:rPr>
                        <m:t> </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𝑃</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4200" i="1">
                              <a:solidFill>
                                <a:srgbClr val="000000"/>
                              </a:solidFill>
                              <a:latin typeface="Cambria Math" panose="02040503050406030204" pitchFamily="18" charset="0"/>
                              <a:ea typeface="Malgun Gothic" panose="020B0503020000020004" pitchFamily="34" charset="-127"/>
                            </a:rPr>
                          </m:ctrlPr>
                        </m:fPr>
                        <m:num>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𝐻</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num>
                        <m:den>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200"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(Ω)</m:t>
                          </m:r>
                        </m:den>
                      </m:f>
                    </m:oMath>
                  </m:oMathPara>
                </a14:m>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13657" y="4522609"/>
                <a:ext cx="13828296" cy="404989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57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2" name="Rounded Rectangle 11"/>
          <p:cNvSpPr/>
          <p:nvPr/>
        </p:nvSpPr>
        <p:spPr>
          <a:xfrm>
            <a:off x="685801" y="872284"/>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p:nvSpPr>
        <p:spPr>
          <a:xfrm>
            <a:off x="445865" y="663741"/>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4"/>
          <p:cNvSpPr txBox="1"/>
          <p:nvPr/>
        </p:nvSpPr>
        <p:spPr>
          <a:xfrm>
            <a:off x="1223942" y="968398"/>
            <a:ext cx="6989580" cy="846386"/>
          </a:xfrm>
          <a:prstGeom prst="rect">
            <a:avLst/>
          </a:prstGeom>
        </p:spPr>
        <p:txBody>
          <a:bodyPr wrap="square" lIns="0" tIns="0" rIns="0" bIns="0" rtlCol="0" anchor="t">
            <a:spAutoFit/>
          </a:bodyPr>
          <a:lstStyle/>
          <a:p>
            <a:pPr lvl="0" algn="ctr"/>
            <a:r>
              <a:rPr lang="en-US" sz="5500" b="1">
                <a:solidFill>
                  <a:srgbClr val="186078"/>
                </a:solidFill>
                <a:latin typeface="Arial" panose="020B0604020202020204" pitchFamily="34" charset="0"/>
                <a:ea typeface="Intro"/>
                <a:cs typeface="Arial" panose="020B0604020202020204" pitchFamily="34" charset="0"/>
                <a:sym typeface="Intro"/>
              </a:rPr>
              <a:t>Câu hỏi trắc nghiệm</a:t>
            </a:r>
            <a:endParaRPr kumimoji="0" lang="en-US" sz="5500" b="1" i="0" u="none" strike="noStrike" kern="1200" cap="none" spc="0" normalizeH="0" baseline="0" noProof="0">
              <a:ln>
                <a:noFill/>
              </a:ln>
              <a:solidFill>
                <a:srgbClr val="186078"/>
              </a:solidFill>
              <a:effectLst/>
              <a:uLnTx/>
              <a:uFillTx/>
              <a:latin typeface="Arial" panose="020B0604020202020204" pitchFamily="34" charset="0"/>
              <a:ea typeface="Intro"/>
              <a:cs typeface="Arial" panose="020B0604020202020204" pitchFamily="34" charset="0"/>
              <a:sym typeface="Intro"/>
            </a:endParaRPr>
          </a:p>
        </p:txBody>
      </p:sp>
      <p:grpSp>
        <p:nvGrpSpPr>
          <p:cNvPr id="21" name="Group 6"/>
          <p:cNvGrpSpPr/>
          <p:nvPr/>
        </p:nvGrpSpPr>
        <p:grpSpPr>
          <a:xfrm>
            <a:off x="-646902" y="2070158"/>
            <a:ext cx="19581804" cy="7264342"/>
            <a:chOff x="0" y="0"/>
            <a:chExt cx="5157348" cy="1771366"/>
          </a:xfrm>
        </p:grpSpPr>
        <p:sp>
          <p:nvSpPr>
            <p:cNvPr id="22"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23"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14"/>
          <p:cNvSpPr/>
          <p:nvPr/>
        </p:nvSpPr>
        <p:spPr>
          <a:xfrm rot="17614020">
            <a:off x="15046932" y="534041"/>
            <a:ext cx="1855174" cy="2958046"/>
          </a:xfrm>
          <a:custGeom>
            <a:avLst/>
            <a:gdLst/>
            <a:ahLst/>
            <a:cxnLst/>
            <a:rect l="l" t="t" r="r" b="b"/>
            <a:pathLst>
              <a:path w="3490836" h="5714166">
                <a:moveTo>
                  <a:pt x="0" y="0"/>
                </a:moveTo>
                <a:lnTo>
                  <a:pt x="3490836" y="0"/>
                </a:lnTo>
                <a:lnTo>
                  <a:pt x="3490836" y="5714166"/>
                </a:lnTo>
                <a:lnTo>
                  <a:pt x="0" y="5714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5" name="Rectangle 24"/>
          <p:cNvSpPr/>
          <p:nvPr/>
        </p:nvSpPr>
        <p:spPr>
          <a:xfrm>
            <a:off x="1028144" y="2630179"/>
            <a:ext cx="16150807" cy="6170920"/>
          </a:xfrm>
          <a:prstGeom prst="rect">
            <a:avLst/>
          </a:prstGeom>
        </p:spPr>
        <p:txBody>
          <a:bodyPr wrap="square">
            <a:spAutoFit/>
          </a:bodyPr>
          <a:lstStyle/>
          <a:p>
            <a:pPr marL="27305" marR="27305" algn="just">
              <a:lnSpc>
                <a:spcPct val="150000"/>
              </a:lnSpc>
              <a:spcBef>
                <a:spcPts val="1200"/>
              </a:spcBef>
              <a:spcAft>
                <a:spcPts val="1200"/>
              </a:spcAft>
            </a:pPr>
            <a:r>
              <a:rPr lang="vi-VN" sz="4200" b="1">
                <a:solidFill>
                  <a:srgbClr val="000000"/>
                </a:solidFill>
                <a:ea typeface="Times New Roman" panose="02020603050405020304" pitchFamily="18" charset="0"/>
                <a:cs typeface="Arial" panose="020B0604020202020204" pitchFamily="34" charset="0"/>
              </a:rPr>
              <a:t>Câu 3. </a:t>
            </a:r>
            <a:r>
              <a:rPr lang="vi-VN" sz="4200">
                <a:solidFill>
                  <a:srgbClr val="000000"/>
                </a:solidFill>
                <a:ea typeface="Times New Roman" panose="02020603050405020304" pitchFamily="18" charset="0"/>
                <a:cs typeface="Arial" panose="020B0604020202020204" pitchFamily="34" charset="0"/>
              </a:rPr>
              <a:t>Biến cố là:</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A. Một hoạt động mà ta không thể biết trước được kết quả của nó</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B. Tập con của không gian mẫu</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C. Tập hợp tất cả các kết quả có thể có của phép thử ngẫu nhiên</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D. Một kết quả thuận lợi</a:t>
            </a:r>
          </a:p>
        </p:txBody>
      </p:sp>
      <p:sp>
        <p:nvSpPr>
          <p:cNvPr id="26" name="Oval 25"/>
          <p:cNvSpPr/>
          <p:nvPr/>
        </p:nvSpPr>
        <p:spPr>
          <a:xfrm>
            <a:off x="693822" y="5233739"/>
            <a:ext cx="1066800"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579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646902" y="4393914"/>
            <a:ext cx="19581804" cy="4788185"/>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3"/>
          <p:cNvGrpSpPr/>
          <p:nvPr/>
        </p:nvGrpSpPr>
        <p:grpSpPr>
          <a:xfrm>
            <a:off x="1277353" y="8044922"/>
            <a:ext cx="2802897" cy="2070487"/>
            <a:chOff x="1464303" y="8052427"/>
            <a:chExt cx="2488341" cy="1891673"/>
          </a:xfrm>
        </p:grpSpPr>
        <p:sp>
          <p:nvSpPr>
            <p:cNvPr id="13" name="Freeform 13"/>
            <p:cNvSpPr/>
            <p:nvPr/>
          </p:nvSpPr>
          <p:spPr>
            <a:xfrm flipH="1">
              <a:off x="1464303" y="8052427"/>
              <a:ext cx="2488341" cy="1891673"/>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5"/>
            <p:cNvSpPr/>
            <p:nvPr/>
          </p:nvSpPr>
          <p:spPr>
            <a:xfrm>
              <a:off x="2057400" y="8449595"/>
              <a:ext cx="1170013" cy="852821"/>
            </a:xfrm>
            <a:custGeom>
              <a:avLst/>
              <a:gdLst/>
              <a:ahLst/>
              <a:cxnLst/>
              <a:rect l="l" t="t" r="r" b="b"/>
              <a:pathLst>
                <a:path w="1905000" h="1423194">
                  <a:moveTo>
                    <a:pt x="0" y="0"/>
                  </a:moveTo>
                  <a:lnTo>
                    <a:pt x="1905000" y="0"/>
                  </a:lnTo>
                  <a:lnTo>
                    <a:pt x="1905000" y="1423194"/>
                  </a:lnTo>
                  <a:lnTo>
                    <a:pt x="0" y="1423194"/>
                  </a:lnTo>
                  <a:lnTo>
                    <a:pt x="0" y="0"/>
                  </a:lnTo>
                  <a:close/>
                </a:path>
              </a:pathLst>
            </a:custGeom>
            <a:blipFill>
              <a:blip r:embed="rId4"/>
              <a:stretch>
                <a:fillRect/>
              </a:stretch>
            </a:blipFill>
          </p:spPr>
        </p:sp>
      </p:grpSp>
      <p:grpSp>
        <p:nvGrpSpPr>
          <p:cNvPr id="34" name="Group 33"/>
          <p:cNvGrpSpPr/>
          <p:nvPr/>
        </p:nvGrpSpPr>
        <p:grpSpPr>
          <a:xfrm>
            <a:off x="7739418" y="8102213"/>
            <a:ext cx="2732963" cy="2018827"/>
            <a:chOff x="6960670" y="7715583"/>
            <a:chExt cx="2774062" cy="2167425"/>
          </a:xfrm>
        </p:grpSpPr>
        <p:sp>
          <p:nvSpPr>
            <p:cNvPr id="15" name="Freeform 15"/>
            <p:cNvSpPr/>
            <p:nvPr/>
          </p:nvSpPr>
          <p:spPr>
            <a:xfrm flipH="1">
              <a:off x="6960670" y="7715583"/>
              <a:ext cx="2774062" cy="2167425"/>
            </a:xfrm>
            <a:custGeom>
              <a:avLst/>
              <a:gdLst/>
              <a:ahLst/>
              <a:cxnLst/>
              <a:rect l="l" t="t" r="r" b="b"/>
              <a:pathLst>
                <a:path w="2426255" h="2064523">
                  <a:moveTo>
                    <a:pt x="2426255" y="0"/>
                  </a:moveTo>
                  <a:lnTo>
                    <a:pt x="0" y="0"/>
                  </a:lnTo>
                  <a:lnTo>
                    <a:pt x="0" y="2064523"/>
                  </a:lnTo>
                  <a:lnTo>
                    <a:pt x="2426255" y="2064523"/>
                  </a:lnTo>
                  <a:lnTo>
                    <a:pt x="2426255"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5" name="Picture 24"/>
            <p:cNvPicPr>
              <a:picLocks noChangeAspect="1"/>
            </p:cNvPicPr>
            <p:nvPr/>
          </p:nvPicPr>
          <p:blipFill>
            <a:blip r:embed="rId5"/>
            <a:stretch>
              <a:fillRect/>
            </a:stretch>
          </p:blipFill>
          <p:spPr>
            <a:xfrm>
              <a:off x="7839996" y="8137956"/>
              <a:ext cx="1024309" cy="1007884"/>
            </a:xfrm>
            <a:prstGeom prst="rect">
              <a:avLst/>
            </a:prstGeom>
          </p:spPr>
        </p:pic>
      </p:grpSp>
      <p:grpSp>
        <p:nvGrpSpPr>
          <p:cNvPr id="33" name="Group 32"/>
          <p:cNvGrpSpPr/>
          <p:nvPr/>
        </p:nvGrpSpPr>
        <p:grpSpPr>
          <a:xfrm>
            <a:off x="14297737" y="8044923"/>
            <a:ext cx="2732963" cy="2070487"/>
            <a:chOff x="12394951" y="7694799"/>
            <a:chExt cx="2845048" cy="2222887"/>
          </a:xfrm>
        </p:grpSpPr>
        <p:sp>
          <p:nvSpPr>
            <p:cNvPr id="17" name="Freeform 17"/>
            <p:cNvSpPr/>
            <p:nvPr/>
          </p:nvSpPr>
          <p:spPr>
            <a:xfrm flipH="1">
              <a:off x="12394951" y="7694799"/>
              <a:ext cx="2845048" cy="2222887"/>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2" name="Picture 31"/>
            <p:cNvPicPr>
              <a:picLocks noChangeAspect="1"/>
            </p:cNvPicPr>
            <p:nvPr/>
          </p:nvPicPr>
          <p:blipFill>
            <a:blip r:embed="rId6"/>
            <a:stretch>
              <a:fillRect/>
            </a:stretch>
          </p:blipFill>
          <p:spPr>
            <a:xfrm>
              <a:off x="13270510" y="8119075"/>
              <a:ext cx="1093930" cy="1045646"/>
            </a:xfrm>
            <a:prstGeom prst="rect">
              <a:avLst/>
            </a:prstGeom>
          </p:spPr>
        </p:pic>
      </p:grpSp>
      <p:sp>
        <p:nvSpPr>
          <p:cNvPr id="26" name="TextBox 6"/>
          <p:cNvSpPr txBox="1"/>
          <p:nvPr/>
        </p:nvSpPr>
        <p:spPr>
          <a:xfrm>
            <a:off x="1257300" y="5067300"/>
            <a:ext cx="15773400" cy="1846659"/>
          </a:xfrm>
          <a:prstGeom prst="rect">
            <a:avLst/>
          </a:prstGeom>
        </p:spPr>
        <p:txBody>
          <a:bodyPr wrap="square" lIns="0" tIns="0" rIns="0" bIns="0" rtlCol="0" anchor="t">
            <a:spAutoFit/>
          </a:bodyPr>
          <a:lstStyle/>
          <a:p>
            <a:pPr lvl="0" algn="ctr">
              <a:lnSpc>
                <a:spcPct val="150000"/>
              </a:lnSpc>
            </a:pPr>
            <a:r>
              <a:rPr lang="en-US" sz="8000" b="1">
                <a:solidFill>
                  <a:srgbClr val="C00000"/>
                </a:solidFill>
                <a:latin typeface="Arial" panose="020B0604020202020204" pitchFamily="34" charset="0"/>
                <a:ea typeface="Rustic Printed"/>
                <a:cs typeface="Arial" panose="020B0604020202020204" pitchFamily="34" charset="0"/>
                <a:sym typeface="Rustic Printed"/>
              </a:rPr>
              <a:t>BÀI 2. XÁC SUẤT CỦA BIẾN CỐ </a:t>
            </a:r>
            <a:endParaRPr kumimoji="0" lang="en-US" sz="8000" b="1" i="0" u="none" strike="noStrike" kern="1200" cap="none" spc="0" normalizeH="0" baseline="0" noProof="0">
              <a:ln>
                <a:noFill/>
              </a:ln>
              <a:solidFill>
                <a:srgbClr val="C00000"/>
              </a:solidFill>
              <a:effectLst/>
              <a:uLnTx/>
              <a:uFillTx/>
              <a:latin typeface="Arial" panose="020B0604020202020204" pitchFamily="34" charset="0"/>
              <a:ea typeface="Rustic Printed"/>
              <a:cs typeface="Arial" panose="020B0604020202020204" pitchFamily="34" charset="0"/>
              <a:sym typeface="Rustic Printed"/>
            </a:endParaRPr>
          </a:p>
        </p:txBody>
      </p:sp>
      <p:sp>
        <p:nvSpPr>
          <p:cNvPr id="27" name="TextBox 9"/>
          <p:cNvSpPr txBox="1"/>
          <p:nvPr/>
        </p:nvSpPr>
        <p:spPr>
          <a:xfrm>
            <a:off x="381000" y="76349"/>
            <a:ext cx="17449800" cy="392415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500" b="1" i="0" u="none" strike="noStrike" kern="1200" cap="none" spc="0" normalizeH="0" baseline="0" noProof="0">
                <a:ln>
                  <a:noFill/>
                </a:ln>
                <a:solidFill>
                  <a:srgbClr val="186078"/>
                </a:solidFill>
                <a:effectLst/>
                <a:uLnTx/>
                <a:uFillTx/>
                <a:latin typeface="Arial" panose="020B0604020202020204" pitchFamily="34" charset="0"/>
                <a:ea typeface="Rustic Printed"/>
                <a:cs typeface="Rustic Printed"/>
                <a:sym typeface="Rustic Printed"/>
              </a:rPr>
              <a:t>CHƯƠNG 8. </a:t>
            </a:r>
            <a:endParaRPr kumimoji="0" lang="en-US" sz="8500" b="1" i="0" u="none" strike="noStrike" kern="1200" cap="none" spc="0" normalizeH="0" baseline="0" noProof="0">
              <a:ln>
                <a:noFill/>
              </a:ln>
              <a:solidFill>
                <a:srgbClr val="186078"/>
              </a:solidFill>
              <a:effectLst/>
              <a:uLnTx/>
              <a:uFillTx/>
              <a:latin typeface="Calibri"/>
              <a:ea typeface="Rustic Printed"/>
              <a:cs typeface="Rustic Printed"/>
              <a:sym typeface="Rustic Printed"/>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500" b="1" i="0" u="none" strike="noStrike" kern="1200" cap="none" spc="0" normalizeH="0" baseline="0" noProof="0">
                <a:ln>
                  <a:noFill/>
                </a:ln>
                <a:solidFill>
                  <a:srgbClr val="186078"/>
                </a:solidFill>
                <a:effectLst/>
                <a:uLnTx/>
                <a:uFillTx/>
                <a:latin typeface="Arial" panose="020B0604020202020204" pitchFamily="34" charset="0"/>
                <a:ea typeface="Rustic Printed"/>
                <a:cs typeface="Rustic Printed"/>
                <a:sym typeface="Rustic Printed"/>
              </a:rPr>
              <a:t>MỘT SỐ YẾU TỐ XÁC SUẤT </a:t>
            </a:r>
            <a:endParaRPr kumimoji="0" lang="en-US" sz="8500" b="1" i="0" u="none" strike="noStrike" kern="1200" cap="none" spc="0" normalizeH="0" baseline="0" noProof="0">
              <a:ln>
                <a:noFill/>
              </a:ln>
              <a:solidFill>
                <a:srgbClr val="186078"/>
              </a:solidFill>
              <a:effectLst/>
              <a:uLnTx/>
              <a:uFillTx/>
              <a:latin typeface="Calibri"/>
              <a:ea typeface="Rustic Printed"/>
              <a:cs typeface="Rustic Printed"/>
              <a:sym typeface="Rustic Printed"/>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5" name="Rounded Rectangle 14"/>
          <p:cNvSpPr/>
          <p:nvPr/>
        </p:nvSpPr>
        <p:spPr>
          <a:xfrm>
            <a:off x="685801" y="699819"/>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45865" y="491276"/>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4"/>
          <p:cNvSpPr txBox="1"/>
          <p:nvPr/>
        </p:nvSpPr>
        <p:spPr>
          <a:xfrm>
            <a:off x="1223942" y="795933"/>
            <a:ext cx="6989580"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srgbClr val="186078"/>
                </a:solidFill>
                <a:effectLst/>
                <a:uLnTx/>
                <a:uFillTx/>
                <a:latin typeface="Arial" panose="020B0604020202020204" pitchFamily="34" charset="0"/>
                <a:ea typeface="Intro"/>
                <a:cs typeface="Arial" panose="020B0604020202020204" pitchFamily="34" charset="0"/>
                <a:sym typeface="Intro"/>
              </a:rPr>
              <a:t>Câu hỏi trắc nghiệm</a:t>
            </a:r>
          </a:p>
        </p:txBody>
      </p:sp>
      <p:grpSp>
        <p:nvGrpSpPr>
          <p:cNvPr id="6" name="Group 6"/>
          <p:cNvGrpSpPr/>
          <p:nvPr/>
        </p:nvGrpSpPr>
        <p:grpSpPr>
          <a:xfrm>
            <a:off x="-646902" y="1897693"/>
            <a:ext cx="19581804" cy="7435514"/>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7946959">
            <a:off x="8216413" y="7785313"/>
            <a:ext cx="1855174" cy="2958046"/>
          </a:xfrm>
          <a:custGeom>
            <a:avLst/>
            <a:gdLst/>
            <a:ahLst/>
            <a:cxnLst/>
            <a:rect l="l" t="t" r="r" b="b"/>
            <a:pathLst>
              <a:path w="3490836" h="5714166">
                <a:moveTo>
                  <a:pt x="0" y="0"/>
                </a:moveTo>
                <a:lnTo>
                  <a:pt x="3490836" y="0"/>
                </a:lnTo>
                <a:lnTo>
                  <a:pt x="3490836" y="5714166"/>
                </a:lnTo>
                <a:lnTo>
                  <a:pt x="0" y="5714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xmlns:a14="http://schemas.microsoft.com/office/drawing/2010/main">
        <mc:Choice Requires="a14">
          <p:sp>
            <p:nvSpPr>
              <p:cNvPr id="19" name="Rectangle 18"/>
              <p:cNvSpPr/>
              <p:nvPr/>
            </p:nvSpPr>
            <p:spPr>
              <a:xfrm>
                <a:off x="384593" y="2474399"/>
                <a:ext cx="17370007" cy="5259901"/>
              </a:xfrm>
              <a:prstGeom prst="rect">
                <a:avLst/>
              </a:prstGeom>
            </p:spPr>
            <p:txBody>
              <a:bodyPr wrap="square">
                <a:spAutoFit/>
              </a:bodyPr>
              <a:lstStyle/>
              <a:p>
                <a:pPr marL="27305" marR="27305" algn="just">
                  <a:lnSpc>
                    <a:spcPct val="200000"/>
                  </a:lnSpc>
                  <a:spcAft>
                    <a:spcPts val="1200"/>
                  </a:spcAft>
                </a:pPr>
                <a:r>
                  <a:rPr lang="fr-FR" sz="4200" b="1">
                    <a:latin typeface="Arial" panose="020B0604020202020204" pitchFamily="34" charset="0"/>
                    <a:ea typeface="Times New Roman" panose="02020603050405020304" pitchFamily="18" charset="0"/>
                    <a:cs typeface="Arial" panose="020B0604020202020204" pitchFamily="34" charset="0"/>
                  </a:rPr>
                  <a:t>Câu 4. </a:t>
                </a:r>
                <a:r>
                  <a:rPr lang="fr-FR" sz="4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 các chữ số 1; 2; 4; 6; 8; 9 lấy ngẫu nhiễn một số. Xác suất để lấy được một số nguyên tố là:</a:t>
                </a:r>
                <a:endParaRPr lang="en-US" sz="420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200000"/>
                  </a:lnSpc>
                  <a:spcAft>
                    <a:spcPts val="0"/>
                  </a:spcAft>
                </a:pPr>
                <a14:m>
                  <m:oMathPara xmlns:m="http://schemas.openxmlformats.org/officeDocument/2006/math">
                    <m:oMathParaPr>
                      <m:jc m:val="centerGroup"/>
                    </m:oMathParaPr>
                    <m:oMath xmlns:m="http://schemas.openxmlformats.org/officeDocument/2006/math">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f>
                        <m:fPr>
                          <m:ctrlPr>
                            <a:rPr lang="en-US" sz="4200" i="1">
                              <a:solidFill>
                                <a:srgbClr val="000000"/>
                              </a:solidFill>
                              <a:latin typeface="Cambria Math" panose="02040503050406030204" pitchFamily="18" charset="0"/>
                              <a:ea typeface="Times New Roman" panose="02020603050405020304" pitchFamily="18" charset="0"/>
                            </a:rPr>
                          </m:ctrlPr>
                        </m:fPr>
                        <m:num>
                          <m:r>
                            <a:rPr lang="fr-FR" sz="4200" i="1">
                              <a:solidFill>
                                <a:srgbClr val="000000"/>
                              </a:solidFill>
                              <a:latin typeface="Cambria Math" panose="02040503050406030204" pitchFamily="18" charset="0"/>
                              <a:ea typeface="Times New Roman" panose="02020603050405020304" pitchFamily="18" charset="0"/>
                            </a:rPr>
                            <m:t>1</m:t>
                          </m:r>
                        </m:num>
                        <m:den>
                          <m:r>
                            <a:rPr lang="fr-FR" sz="4200" i="1">
                              <a:solidFill>
                                <a:srgbClr val="000000"/>
                              </a:solidFill>
                              <a:latin typeface="Cambria Math" panose="02040503050406030204" pitchFamily="18" charset="0"/>
                              <a:ea typeface="Times New Roman" panose="02020603050405020304" pitchFamily="18" charset="0"/>
                            </a:rPr>
                            <m:t>2</m:t>
                          </m:r>
                        </m:den>
                      </m:f>
                      <m:r>
                        <m:rPr>
                          <m:nor/>
                        </m:rP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2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f>
                        <m:fPr>
                          <m:ctrlPr>
                            <a:rPr lang="en-US" sz="4200" i="1">
                              <a:solidFill>
                                <a:srgbClr val="000000"/>
                              </a:solidFill>
                              <a:latin typeface="Cambria Math" panose="02040503050406030204" pitchFamily="18" charset="0"/>
                              <a:ea typeface="Times New Roman" panose="02020603050405020304" pitchFamily="18" charset="0"/>
                            </a:rPr>
                          </m:ctrlPr>
                        </m:fPr>
                        <m:num>
                          <m:r>
                            <a:rPr lang="fr-FR" sz="4200" i="1">
                              <a:solidFill>
                                <a:srgbClr val="000000"/>
                              </a:solidFill>
                              <a:latin typeface="Cambria Math" panose="02040503050406030204" pitchFamily="18" charset="0"/>
                              <a:ea typeface="Times New Roman" panose="02020603050405020304" pitchFamily="18" charset="0"/>
                            </a:rPr>
                            <m:t>1</m:t>
                          </m:r>
                        </m:num>
                        <m:den>
                          <m:r>
                            <a:rPr lang="fr-FR" sz="4200" i="1">
                              <a:solidFill>
                                <a:srgbClr val="000000"/>
                              </a:solidFill>
                              <a:latin typeface="Cambria Math" panose="02040503050406030204" pitchFamily="18" charset="0"/>
                              <a:ea typeface="Times New Roman" panose="02020603050405020304" pitchFamily="18" charset="0"/>
                            </a:rPr>
                            <m:t>3</m:t>
                          </m:r>
                        </m:den>
                      </m:f>
                      <m:r>
                        <a:rPr lang="en-US" sz="4200" b="0" i="1" smtClean="0">
                          <a:solidFill>
                            <a:srgbClr val="000000"/>
                          </a:solidFill>
                          <a:latin typeface="Cambria Math" panose="02040503050406030204" pitchFamily="18" charset="0"/>
                          <a:ea typeface="Times New Roman" panose="02020603050405020304" pitchFamily="18" charset="0"/>
                        </a:rPr>
                        <m:t>                                    </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f>
                        <m:fPr>
                          <m:ctrlPr>
                            <a:rPr lang="en-US" sz="4200" i="1">
                              <a:solidFill>
                                <a:srgbClr val="000000"/>
                              </a:solidFill>
                              <a:latin typeface="Cambria Math" panose="02040503050406030204" pitchFamily="18" charset="0"/>
                              <a:ea typeface="Times New Roman" panose="02020603050405020304" pitchFamily="18" charset="0"/>
                            </a:rPr>
                          </m:ctrlPr>
                        </m:fPr>
                        <m:num>
                          <m:r>
                            <a:rPr lang="fr-FR" sz="4200" i="1">
                              <a:solidFill>
                                <a:srgbClr val="000000"/>
                              </a:solidFill>
                              <a:latin typeface="Cambria Math" panose="02040503050406030204" pitchFamily="18" charset="0"/>
                              <a:ea typeface="Times New Roman" panose="02020603050405020304" pitchFamily="18" charset="0"/>
                            </a:rPr>
                            <m:t>1</m:t>
                          </m:r>
                        </m:num>
                        <m:den>
                          <m:r>
                            <a:rPr lang="fr-FR" sz="4200" i="1">
                              <a:solidFill>
                                <a:srgbClr val="000000"/>
                              </a:solidFill>
                              <a:latin typeface="Cambria Math" panose="02040503050406030204" pitchFamily="18" charset="0"/>
                              <a:ea typeface="Times New Roman" panose="02020603050405020304" pitchFamily="18" charset="0"/>
                            </a:rPr>
                            <m:t>4</m:t>
                          </m:r>
                        </m:den>
                      </m:f>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2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D</m:t>
                      </m:r>
                      <m:r>
                        <m:rPr>
                          <m:nor/>
                        </m:rPr>
                        <a:rPr lang="fr-FR" sz="4200">
                          <a:solidFill>
                            <a:srgbClr val="000000"/>
                          </a:solidFill>
                          <a:latin typeface="Arial" panose="020B0604020202020204" pitchFamily="34" charset="0"/>
                          <a:ea typeface="Times New Roman" panose="02020603050405020304" pitchFamily="18" charset="0"/>
                          <a:cs typeface="Arial" panose="020B0604020202020204" pitchFamily="34" charset="0"/>
                        </a:rPr>
                        <m:t>.</m:t>
                      </m:r>
                      <m:r>
                        <a:rPr lang="en-US" sz="42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f>
                        <m:fPr>
                          <m:ctrlPr>
                            <a:rPr lang="en-US" sz="4200" i="1">
                              <a:solidFill>
                                <a:srgbClr val="000000"/>
                              </a:solidFill>
                              <a:effectLst/>
                              <a:latin typeface="Cambria Math" panose="02040503050406030204" pitchFamily="18" charset="0"/>
                              <a:ea typeface="Times New Roman" panose="02020603050405020304" pitchFamily="18" charset="0"/>
                            </a:rPr>
                          </m:ctrlPr>
                        </m:fPr>
                        <m:num>
                          <m:r>
                            <a:rPr lang="fr-FR" sz="4200" b="0" i="1">
                              <a:solidFill>
                                <a:srgbClr val="000000"/>
                              </a:solidFill>
                              <a:effectLst/>
                              <a:latin typeface="Cambria Math" panose="02040503050406030204" pitchFamily="18" charset="0"/>
                              <a:ea typeface="Times New Roman" panose="02020603050405020304" pitchFamily="18" charset="0"/>
                            </a:rPr>
                            <m:t>1</m:t>
                          </m:r>
                        </m:num>
                        <m:den>
                          <m:r>
                            <a:rPr lang="fr-FR" sz="4200" b="0" i="1">
                              <a:solidFill>
                                <a:srgbClr val="000000"/>
                              </a:solidFill>
                              <a:effectLst/>
                              <a:latin typeface="Cambria Math" panose="02040503050406030204" pitchFamily="18" charset="0"/>
                              <a:ea typeface="Times New Roman" panose="02020603050405020304" pitchFamily="18" charset="0"/>
                            </a:rPr>
                            <m:t>6</m:t>
                          </m:r>
                        </m:den>
                      </m:f>
                    </m:oMath>
                  </m:oMathPara>
                </a14:m>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4593" y="2474399"/>
                <a:ext cx="17370007" cy="5259901"/>
              </a:xfrm>
              <a:prstGeom prst="rect">
                <a:avLst/>
              </a:prstGeom>
              <a:blipFill>
                <a:blip r:embed="rId6"/>
                <a:stretch>
                  <a:fillRect l="-1193" r="-1193"/>
                </a:stretch>
              </a:blipFill>
            </p:spPr>
            <p:txBody>
              <a:bodyPr/>
              <a:lstStyle/>
              <a:p>
                <a:r>
                  <a:rPr lang="en-US">
                    <a:noFill/>
                  </a:rPr>
                  <a:t> </a:t>
                </a:r>
              </a:p>
            </p:txBody>
          </p:sp>
        </mc:Fallback>
      </mc:AlternateContent>
      <p:sp>
        <p:nvSpPr>
          <p:cNvPr id="20" name="Oval 19"/>
          <p:cNvSpPr/>
          <p:nvPr/>
        </p:nvSpPr>
        <p:spPr>
          <a:xfrm>
            <a:off x="15925800" y="6286500"/>
            <a:ext cx="1066800"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627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8" name="Rounded Rectangle 17"/>
          <p:cNvSpPr/>
          <p:nvPr/>
        </p:nvSpPr>
        <p:spPr>
          <a:xfrm>
            <a:off x="685801" y="542142"/>
            <a:ext cx="8545735" cy="2077457"/>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p:nvSpPr>
        <p:spPr>
          <a:xfrm>
            <a:off x="445865" y="333599"/>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14"/>
          <p:cNvSpPr txBox="1"/>
          <p:nvPr/>
        </p:nvSpPr>
        <p:spPr>
          <a:xfrm>
            <a:off x="1223942" y="537972"/>
            <a:ext cx="6989580" cy="846386"/>
          </a:xfrm>
          <a:prstGeom prst="rect">
            <a:avLst/>
          </a:prstGeom>
        </p:spPr>
        <p:txBody>
          <a:bodyPr wrap="square" lIns="0" tIns="0" rIns="0" bIns="0" rtlCol="0" anchor="t">
            <a:spAutoFit/>
          </a:bodyPr>
          <a:lstStyle/>
          <a:p>
            <a:pPr lvl="0" algn="ctr"/>
            <a:r>
              <a:rPr lang="en-US" sz="5500" b="1">
                <a:solidFill>
                  <a:srgbClr val="186078"/>
                </a:solidFill>
                <a:latin typeface="Arial" panose="020B0604020202020204" pitchFamily="34" charset="0"/>
                <a:ea typeface="Intro"/>
                <a:cs typeface="Arial" panose="020B0604020202020204" pitchFamily="34" charset="0"/>
                <a:sym typeface="Intro"/>
              </a:rPr>
              <a:t>Câu hỏi trắc nghiệm</a:t>
            </a:r>
            <a:endParaRPr kumimoji="0" lang="en-US" sz="5500" b="1" i="0" u="none" strike="noStrike" kern="1200" cap="none" spc="0" normalizeH="0" baseline="0" noProof="0">
              <a:ln>
                <a:noFill/>
              </a:ln>
              <a:solidFill>
                <a:srgbClr val="186078"/>
              </a:solidFill>
              <a:effectLst/>
              <a:uLnTx/>
              <a:uFillTx/>
              <a:latin typeface="Arial" panose="020B0604020202020204" pitchFamily="34" charset="0"/>
              <a:ea typeface="Intro"/>
              <a:cs typeface="Arial" panose="020B0604020202020204" pitchFamily="34" charset="0"/>
              <a:sym typeface="Intro"/>
            </a:endParaRPr>
          </a:p>
        </p:txBody>
      </p:sp>
      <p:grpSp>
        <p:nvGrpSpPr>
          <p:cNvPr id="22" name="Group 6"/>
          <p:cNvGrpSpPr/>
          <p:nvPr/>
        </p:nvGrpSpPr>
        <p:grpSpPr>
          <a:xfrm>
            <a:off x="-646902" y="1612958"/>
            <a:ext cx="19581804" cy="8331142"/>
            <a:chOff x="0" y="0"/>
            <a:chExt cx="5157348" cy="1771366"/>
          </a:xfrm>
        </p:grpSpPr>
        <p:sp>
          <p:nvSpPr>
            <p:cNvPr id="23"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24"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4"/>
          <p:cNvSpPr/>
          <p:nvPr/>
        </p:nvSpPr>
        <p:spPr>
          <a:xfrm rot="208509">
            <a:off x="16113806" y="7254407"/>
            <a:ext cx="1855174" cy="2958046"/>
          </a:xfrm>
          <a:custGeom>
            <a:avLst/>
            <a:gdLst/>
            <a:ahLst/>
            <a:cxnLst/>
            <a:rect l="l" t="t" r="r" b="b"/>
            <a:pathLst>
              <a:path w="3490836" h="5714166">
                <a:moveTo>
                  <a:pt x="0" y="0"/>
                </a:moveTo>
                <a:lnTo>
                  <a:pt x="3490836" y="0"/>
                </a:lnTo>
                <a:lnTo>
                  <a:pt x="3490836" y="5714166"/>
                </a:lnTo>
                <a:lnTo>
                  <a:pt x="0" y="5714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Rectangle 25"/>
          <p:cNvSpPr/>
          <p:nvPr/>
        </p:nvSpPr>
        <p:spPr>
          <a:xfrm>
            <a:off x="1028144" y="1714500"/>
            <a:ext cx="16150807" cy="8109912"/>
          </a:xfrm>
          <a:prstGeom prst="rect">
            <a:avLst/>
          </a:prstGeom>
        </p:spPr>
        <p:txBody>
          <a:bodyPr wrap="square">
            <a:spAutoFit/>
          </a:bodyPr>
          <a:lstStyle/>
          <a:p>
            <a:pPr marL="27305" marR="27305" algn="just">
              <a:lnSpc>
                <a:spcPct val="150000"/>
              </a:lnSpc>
              <a:spcBef>
                <a:spcPts val="1200"/>
              </a:spcBef>
              <a:spcAft>
                <a:spcPts val="1200"/>
              </a:spcAft>
            </a:pPr>
            <a:r>
              <a:rPr lang="vi-VN" sz="4200" b="1">
                <a:solidFill>
                  <a:srgbClr val="000000"/>
                </a:solidFill>
                <a:ea typeface="Times New Roman" panose="02020603050405020304" pitchFamily="18" charset="0"/>
                <a:cs typeface="Arial" panose="020B0604020202020204" pitchFamily="34" charset="0"/>
              </a:rPr>
              <a:t>Câu 5. </a:t>
            </a:r>
            <a:r>
              <a:rPr lang="vi-VN" sz="4200">
                <a:solidFill>
                  <a:srgbClr val="000000"/>
                </a:solidFill>
                <a:ea typeface="Times New Roman" panose="02020603050405020304" pitchFamily="18" charset="0"/>
                <a:cs typeface="Arial" panose="020B0604020202020204" pitchFamily="34" charset="0"/>
              </a:rPr>
              <a:t>Hai xạ thủ bắn vào một tấm bia, xác suất bắn trúng bia của xạ thủ 1 và 2 lần lượt là 0,8 và 0,7. Xạ thủ nào có khả năng bắn trúng thấp hơn ?</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A. Xạ thủ 1</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B. Xạ thủ 2</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C. Cả hai xạ thủ đều có khả năng bắn trúng như nhau</a:t>
            </a:r>
          </a:p>
          <a:p>
            <a:pPr marL="27305" marR="27305" algn="just">
              <a:lnSpc>
                <a:spcPct val="150000"/>
              </a:lnSpc>
              <a:spcBef>
                <a:spcPts val="1200"/>
              </a:spcBef>
              <a:spcAft>
                <a:spcPts val="1200"/>
              </a:spcAft>
            </a:pPr>
            <a:r>
              <a:rPr lang="vi-VN" sz="4200">
                <a:solidFill>
                  <a:srgbClr val="000000"/>
                </a:solidFill>
                <a:ea typeface="Times New Roman" panose="02020603050405020304" pitchFamily="18" charset="0"/>
                <a:cs typeface="Arial" panose="020B0604020202020204" pitchFamily="34" charset="0"/>
              </a:rPr>
              <a:t>D. Không thể xác định được</a:t>
            </a:r>
          </a:p>
        </p:txBody>
      </p:sp>
      <p:sp>
        <p:nvSpPr>
          <p:cNvPr id="27" name="Oval 26"/>
          <p:cNvSpPr/>
          <p:nvPr/>
        </p:nvSpPr>
        <p:spPr>
          <a:xfrm>
            <a:off x="690542" y="6240378"/>
            <a:ext cx="1066800" cy="990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203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Rectangle 66"/>
              <p:cNvSpPr/>
              <p:nvPr/>
            </p:nvSpPr>
            <p:spPr>
              <a:xfrm>
                <a:off x="92242" y="-38100"/>
                <a:ext cx="18135600" cy="3600986"/>
              </a:xfrm>
              <a:prstGeom prst="rect">
                <a:avLst/>
              </a:prstGeom>
            </p:spPr>
            <p:txBody>
              <a:bodyPr wrap="square">
                <a:spAutoFit/>
              </a:bodyPr>
              <a:lstStyle/>
              <a:p>
                <a:pPr algn="just">
                  <a:lnSpc>
                    <a:spcPct val="150000"/>
                  </a:lnSpc>
                  <a:buClr>
                    <a:srgbClr val="000000"/>
                  </a:buClr>
                  <a:defRPr/>
                </a:pPr>
                <a14:m>
                  <m:oMath xmlns:m="http://schemas.openxmlformats.org/officeDocument/2006/math">
                    <m:r>
                      <m:rPr>
                        <m:nor/>
                      </m:rPr>
                      <a:rPr lang="vi-VN" sz="3800" b="1">
                        <a:solidFill>
                          <a:srgbClr val="1F497D"/>
                        </a:solidFill>
                        <a:cs typeface="Arial" panose="020B0604020202020204" pitchFamily="34" charset="0"/>
                        <a:sym typeface="Arial"/>
                      </a:rPr>
                      <m:t>B</m:t>
                    </m:r>
                    <m:r>
                      <m:rPr>
                        <m:nor/>
                      </m:rPr>
                      <a:rPr lang="vi-VN" sz="3800" b="1">
                        <a:solidFill>
                          <a:srgbClr val="1F497D"/>
                        </a:solidFill>
                        <a:cs typeface="Arial" panose="020B0604020202020204" pitchFamily="34" charset="0"/>
                        <a:sym typeface="Arial"/>
                      </a:rPr>
                      <m:t>à</m:t>
                    </m:r>
                    <m:r>
                      <m:rPr>
                        <m:nor/>
                      </m:rPr>
                      <a:rPr lang="vi-VN" sz="3800" b="1">
                        <a:solidFill>
                          <a:srgbClr val="1F497D"/>
                        </a:solidFill>
                        <a:cs typeface="Arial" panose="020B0604020202020204" pitchFamily="34" charset="0"/>
                        <a:sym typeface="Arial"/>
                      </a:rPr>
                      <m:t>i</m:t>
                    </m:r>
                    <m:r>
                      <m:rPr>
                        <m:nor/>
                      </m:rPr>
                      <a:rPr lang="vi-VN" sz="3800" b="1">
                        <a:solidFill>
                          <a:srgbClr val="1F497D"/>
                        </a:solidFill>
                        <a:cs typeface="Arial" panose="020B0604020202020204" pitchFamily="34" charset="0"/>
                        <a:sym typeface="Arial"/>
                      </a:rPr>
                      <m:t> </m:t>
                    </m:r>
                    <m:r>
                      <m:rPr>
                        <m:nor/>
                      </m:rPr>
                      <a:rPr lang="en-US" sz="3800" b="1">
                        <a:solidFill>
                          <a:srgbClr val="1F497D"/>
                        </a:solidFill>
                        <a:latin typeface="Arial" panose="020B0604020202020204" pitchFamily="34" charset="0"/>
                        <a:cs typeface="Arial" panose="020B0604020202020204" pitchFamily="34" charset="0"/>
                        <a:sym typeface="Arial"/>
                      </a:rPr>
                      <m:t>1 </m:t>
                    </m:r>
                    <m:r>
                      <m:rPr>
                        <m:nor/>
                      </m:rPr>
                      <a:rPr lang="vi-VN" sz="3800" b="1">
                        <a:solidFill>
                          <a:srgbClr val="1F497D"/>
                        </a:solidFill>
                        <a:cs typeface="Arial" panose="020B0604020202020204" pitchFamily="34" charset="0"/>
                        <a:sym typeface="Arial"/>
                      </a:rPr>
                      <m:t>(</m:t>
                    </m:r>
                    <m:r>
                      <m:rPr>
                        <m:nor/>
                      </m:rPr>
                      <a:rPr lang="vi-VN" sz="3800" b="1">
                        <a:solidFill>
                          <a:srgbClr val="1F497D"/>
                        </a:solidFill>
                        <a:cs typeface="Arial" panose="020B0604020202020204" pitchFamily="34" charset="0"/>
                        <a:sym typeface="Arial"/>
                      </a:rPr>
                      <m:t>SGK</m:t>
                    </m:r>
                    <m:r>
                      <m:rPr>
                        <m:nor/>
                      </m:rPr>
                      <a:rPr lang="en-US" sz="3800" b="1">
                        <a:solidFill>
                          <a:srgbClr val="1F497D"/>
                        </a:solidFill>
                        <a:latin typeface="Arial" panose="020B0604020202020204" pitchFamily="34" charset="0"/>
                        <a:cs typeface="Arial" panose="020B0604020202020204" pitchFamily="34" charset="0"/>
                        <a:sym typeface="Arial"/>
                      </a:rPr>
                      <m:t> – </m:t>
                    </m:r>
                    <m:r>
                      <m:rPr>
                        <m:nor/>
                      </m:rPr>
                      <a:rPr lang="vi-VN" sz="3800" b="1">
                        <a:solidFill>
                          <a:srgbClr val="1F497D"/>
                        </a:solidFill>
                        <a:cs typeface="Arial" panose="020B0604020202020204" pitchFamily="34" charset="0"/>
                        <a:sym typeface="Arial"/>
                      </a:rPr>
                      <m:t>tr</m:t>
                    </m:r>
                    <m:r>
                      <m:rPr>
                        <m:nor/>
                      </m:rPr>
                      <a:rPr lang="vi-VN" sz="3800" b="1">
                        <a:solidFill>
                          <a:srgbClr val="1F497D"/>
                        </a:solidFill>
                        <a:cs typeface="Arial" panose="020B0604020202020204" pitchFamily="34" charset="0"/>
                        <a:sym typeface="Arial"/>
                      </a:rPr>
                      <m:t>.</m:t>
                    </m:r>
                    <m:r>
                      <m:rPr>
                        <m:nor/>
                      </m:rPr>
                      <a:rPr lang="en-US" sz="3800" b="1" i="0" kern="0" smtClean="0">
                        <a:solidFill>
                          <a:srgbClr val="1F497D"/>
                        </a:solidFill>
                        <a:latin typeface="Arial" panose="020B0604020202020204" pitchFamily="34" charset="0"/>
                        <a:cs typeface="Arial" panose="020B0604020202020204" pitchFamily="34" charset="0"/>
                        <a:sym typeface="Arial"/>
                      </a:rPr>
                      <m:t>60</m:t>
                    </m:r>
                    <m:r>
                      <m:rPr>
                        <m:nor/>
                      </m:rPr>
                      <a:rPr lang="en-US" sz="3800" b="1">
                        <a:solidFill>
                          <a:srgbClr val="1F497D"/>
                        </a:solidFill>
                        <a:latin typeface="Arial" panose="020B0604020202020204" pitchFamily="34" charset="0"/>
                        <a:cs typeface="Arial" panose="020B0604020202020204" pitchFamily="34" charset="0"/>
                        <a:sym typeface="Arial"/>
                      </a:rPr>
                      <m:t>) </m:t>
                    </m:r>
                  </m:oMath>
                </a14:m>
                <a:r>
                  <a:rPr lang="vi-VN" sz="3800" kern="0">
                    <a:solidFill>
                      <a:prstClr val="black"/>
                    </a:solidFill>
                    <a:latin typeface="Arial"/>
                    <a:cs typeface="Arial" panose="020B0604020202020204" pitchFamily="34" charset="0"/>
                    <a:sym typeface="Arial"/>
                  </a:rPr>
                  <a:t>Gieo hai con xúc xắc cân đối và đồng chất. Xét hai biến cố sau:</a:t>
                </a:r>
                <a:r>
                  <a:rPr lang="en-US" sz="3800" kern="0">
                    <a:solidFill>
                      <a:prstClr val="black"/>
                    </a:solidFill>
                    <a:latin typeface="Arial"/>
                    <a:cs typeface="Arial" panose="020B0604020202020204" pitchFamily="34" charset="0"/>
                    <a:sym typeface="Arial"/>
                  </a:rPr>
                  <a:t> </a:t>
                </a:r>
              </a:p>
              <a:p>
                <a:pPr marL="3594100" algn="just">
                  <a:lnSpc>
                    <a:spcPct val="150000"/>
                  </a:lnSpc>
                  <a:buClr>
                    <a:srgbClr val="000000"/>
                  </a:buClr>
                  <a:defRPr/>
                </a:pPr>
                <a:r>
                  <a:rPr lang="vi-VN" sz="3800" kern="0">
                    <a:solidFill>
                      <a:prstClr val="black"/>
                    </a:solidFill>
                    <a:latin typeface="Arial"/>
                    <a:cs typeface="Arial" panose="020B0604020202020204" pitchFamily="34" charset="0"/>
                    <a:sym typeface="Arial"/>
                  </a:rPr>
                  <a:t>A: “Xuất hiện hai mặt có cùng số chấm</a:t>
                </a:r>
                <a:r>
                  <a:rPr lang="en-US" sz="3800" kern="0">
                    <a:solidFill>
                      <a:prstClr val="black"/>
                    </a:solidFill>
                    <a:latin typeface="Arial"/>
                    <a:cs typeface="Arial" panose="020B0604020202020204" pitchFamily="34" charset="0"/>
                    <a:sym typeface="Arial"/>
                  </a:rPr>
                  <a:t>”</a:t>
                </a:r>
                <a:r>
                  <a:rPr lang="vi-VN" sz="3800" kern="0">
                    <a:solidFill>
                      <a:prstClr val="black"/>
                    </a:solidFill>
                    <a:latin typeface="Arial"/>
                    <a:cs typeface="Arial" panose="020B0604020202020204" pitchFamily="34" charset="0"/>
                    <a:sym typeface="Arial"/>
                  </a:rPr>
                  <a:t>;</a:t>
                </a:r>
                <a:endParaRPr lang="en-US" sz="3800" kern="0">
                  <a:solidFill>
                    <a:prstClr val="black"/>
                  </a:solidFill>
                  <a:latin typeface="Arial"/>
                  <a:cs typeface="Arial" panose="020B0604020202020204" pitchFamily="34" charset="0"/>
                  <a:sym typeface="Arial"/>
                </a:endParaRPr>
              </a:p>
              <a:p>
                <a:pPr marL="3594100" algn="just">
                  <a:lnSpc>
                    <a:spcPct val="150000"/>
                  </a:lnSpc>
                  <a:buClr>
                    <a:srgbClr val="000000"/>
                  </a:buClr>
                  <a:defRPr/>
                </a:pPr>
                <a:r>
                  <a:rPr lang="vi-VN" sz="3800" kern="0">
                    <a:solidFill>
                      <a:prstClr val="black"/>
                    </a:solidFill>
                    <a:latin typeface="Arial"/>
                    <a:cs typeface="Arial" panose="020B0604020202020204" pitchFamily="34" charset="0"/>
                    <a:sym typeface="Arial"/>
                  </a:rPr>
                  <a:t>B: “Tổng số chấm trên hai con xúc xắc lớn hơn 8</a:t>
                </a:r>
                <a:r>
                  <a:rPr lang="en-US" sz="3800" kern="0">
                    <a:solidFill>
                      <a:prstClr val="black"/>
                    </a:solidFill>
                    <a:latin typeface="Arial"/>
                    <a:cs typeface="Arial" panose="020B0604020202020204" pitchFamily="34" charset="0"/>
                    <a:sym typeface="Arial"/>
                  </a:rPr>
                  <a:t>”</a:t>
                </a:r>
                <a:r>
                  <a:rPr lang="vi-VN" sz="3800" kern="0">
                    <a:solidFill>
                      <a:prstClr val="black"/>
                    </a:solidFill>
                    <a:latin typeface="Arial"/>
                    <a:cs typeface="Arial" panose="020B0604020202020204" pitchFamily="34" charset="0"/>
                    <a:sym typeface="Arial"/>
                  </a:rPr>
                  <a:t>.</a:t>
                </a:r>
                <a:endParaRPr lang="en-US" sz="3800" kern="0">
                  <a:solidFill>
                    <a:prstClr val="black"/>
                  </a:solidFill>
                  <a:latin typeface="Arial"/>
                  <a:cs typeface="Arial" panose="020B0604020202020204" pitchFamily="34" charset="0"/>
                  <a:sym typeface="Arial"/>
                </a:endParaRPr>
              </a:p>
              <a:p>
                <a:pPr algn="just">
                  <a:lnSpc>
                    <a:spcPct val="150000"/>
                  </a:lnSpc>
                  <a:buClr>
                    <a:srgbClr val="000000"/>
                  </a:buClr>
                  <a:defRPr/>
                </a:pPr>
                <a:r>
                  <a:rPr lang="vi-VN" sz="3800" kern="0">
                    <a:solidFill>
                      <a:prstClr val="black"/>
                    </a:solidFill>
                    <a:latin typeface="Arial"/>
                    <a:cs typeface="Arial" panose="020B0604020202020204" pitchFamily="34" charset="0"/>
                    <a:sym typeface="Arial"/>
                  </a:rPr>
                  <a:t>Biến cố nào có khả năng xảy ra cao hơn?</a:t>
                </a:r>
                <a:endParaRPr lang="en-US" sz="3800" kern="0">
                  <a:solidFill>
                    <a:prstClr val="black"/>
                  </a:solidFill>
                  <a:latin typeface="Arial"/>
                  <a:cs typeface="Arial" panose="020B0604020202020204" pitchFamily="34" charset="0"/>
                  <a:sym typeface="Arial"/>
                </a:endParaRPr>
              </a:p>
            </p:txBody>
          </p:sp>
        </mc:Choice>
        <mc:Fallback xmlns="">
          <p:sp>
            <p:nvSpPr>
              <p:cNvPr id="67" name="Rectangle 66"/>
              <p:cNvSpPr>
                <a:spLocks noRot="1" noChangeAspect="1" noMove="1" noResize="1" noEditPoints="1" noAdjustHandles="1" noChangeArrowheads="1" noChangeShapeType="1" noTextEdit="1"/>
              </p:cNvSpPr>
              <p:nvPr/>
            </p:nvSpPr>
            <p:spPr>
              <a:xfrm>
                <a:off x="92242" y="-38100"/>
                <a:ext cx="18135600" cy="3600986"/>
              </a:xfrm>
              <a:prstGeom prst="rect">
                <a:avLst/>
              </a:prstGeom>
              <a:blipFill>
                <a:blip r:embed="rId2"/>
                <a:stretch>
                  <a:fillRect l="-1109" r="-840" b="-2881"/>
                </a:stretch>
              </a:blipFill>
            </p:spPr>
            <p:txBody>
              <a:bodyPr/>
              <a:lstStyle/>
              <a:p>
                <a:r>
                  <a:rPr lang="en-US">
                    <a:noFill/>
                  </a:rPr>
                  <a:t> </a:t>
                </a:r>
              </a:p>
            </p:txBody>
          </p:sp>
        </mc:Fallback>
      </mc:AlternateContent>
      <p:grpSp>
        <p:nvGrpSpPr>
          <p:cNvPr id="13" name="Group 12"/>
          <p:cNvGrpSpPr/>
          <p:nvPr/>
        </p:nvGrpSpPr>
        <p:grpSpPr>
          <a:xfrm flipH="1">
            <a:off x="16320836" y="2476500"/>
            <a:ext cx="1907006" cy="1371600"/>
            <a:chOff x="1844842" y="8071184"/>
            <a:chExt cx="1981200" cy="1447800"/>
          </a:xfrm>
          <a:scene3d>
            <a:camera prst="orthographicFront">
              <a:rot lat="0" lon="0" rev="0"/>
            </a:camera>
            <a:lightRig rig="balanced" dir="t">
              <a:rot lat="0" lon="0" rev="8700000"/>
            </a:lightRig>
          </a:scene3d>
        </p:grpSpPr>
        <p:sp>
          <p:nvSpPr>
            <p:cNvPr id="14"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3">
                <a:extLst>
                  <a:ext uri="{96DAC541-7B7A-43D3-8B79-37D633B846F1}">
                    <asvg:svgBlip xmlns:asvg="http://schemas.microsoft.com/office/drawing/2016/SVG/main" r:embed="rId4"/>
                  </a:ext>
                </a:extLst>
              </a:blip>
              <a:stretch>
                <a:fillRect/>
              </a:stretch>
            </a:blipFill>
            <a:ln>
              <a:noFill/>
            </a:ln>
            <a:effectLst>
              <a:outerShdw blurRad="44450" dist="27940" dir="5400000" algn="ctr">
                <a:srgbClr val="000000">
                  <a:alpha val="32000"/>
                </a:srgbClr>
              </a:outerShdw>
            </a:effectLst>
            <a:sp3d>
              <a:bevelT w="190500" h="38100"/>
            </a:sp3d>
          </p:spPr>
        </p:sp>
        <p:sp>
          <p:nvSpPr>
            <p:cNvPr id="15" name="Rectangle 14"/>
            <p:cNvSpPr/>
            <p:nvPr/>
          </p:nvSpPr>
          <p:spPr>
            <a:xfrm>
              <a:off x="2113985" y="8338717"/>
              <a:ext cx="1349282" cy="730969"/>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38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3" name="Rectangle 2"/>
              <p:cNvSpPr/>
              <p:nvPr/>
            </p:nvSpPr>
            <p:spPr>
              <a:xfrm>
                <a:off x="92242" y="4048588"/>
                <a:ext cx="18135600" cy="6124112"/>
              </a:xfrm>
              <a:prstGeom prst="rect">
                <a:avLst/>
              </a:prstGeom>
            </p:spPr>
            <p:txBody>
              <a:bodyPr wrap="square">
                <a:spAutoFit/>
              </a:bodyPr>
              <a:lstStyle/>
              <a:p>
                <a:pPr marR="30480" algn="just">
                  <a:lnSpc>
                    <a:spcPct val="150000"/>
                  </a:lnSpc>
                </a:pPr>
                <a:r>
                  <a:rPr lang="fr-FR" sz="3800">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là : </a:t>
                </a:r>
                <a14:m>
                  <m:oMath xmlns:m="http://schemas.openxmlformats.org/officeDocument/2006/math">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1 ;1</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2 ;2</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3;3</m:t>
                        </m:r>
                      </m:e>
                    </m:d>
                    <m:r>
                      <a:rPr lang="fr-FR" sz="3800" i="1">
                        <a:effectLst/>
                        <a:latin typeface="Cambria Math" panose="02040503050406030204" pitchFamily="18" charset="0"/>
                        <a:ea typeface="Calibri" panose="020F0502020204030204" pitchFamily="34" charset="0"/>
                      </a:rPr>
                      <m:t>;(4 ;4);(5 ;5);(6 ;6).</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lang="fr-FR" sz="3800" i="1">
                        <a:effectLst/>
                        <a:latin typeface="Cambria Math" panose="02040503050406030204" pitchFamily="18" charset="0"/>
                        <a:ea typeface="Calibri" panose="020F0502020204030204" pitchFamily="34" charset="0"/>
                      </a:rPr>
                      <m:t>𝑛</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𝐴</m:t>
                    </m:r>
                    <m:r>
                      <a:rPr lang="fr-FR" sz="3800" i="1">
                        <a:effectLst/>
                        <a:latin typeface="Cambria Math" panose="02040503050406030204" pitchFamily="18" charset="0"/>
                        <a:ea typeface="Calibri" panose="020F0502020204030204" pitchFamily="34" charset="0"/>
                      </a:rPr>
                      <m:t>) = 6</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𝐵</m:t>
                    </m:r>
                  </m:oMath>
                </a14:m>
                <a:r>
                  <a:rPr lang="fr-FR" sz="3800">
                    <a:effectLst/>
                    <a:latin typeface="Arial" panose="020B0604020202020204" pitchFamily="34" charset="0"/>
                    <a:ea typeface="Calibri" panose="020F0502020204030204" pitchFamily="34" charset="0"/>
                    <a:cs typeface="Arial" panose="020B0604020202020204" pitchFamily="34" charset="0"/>
                  </a:rPr>
                  <a:t> là : </a:t>
                </a:r>
                <a14:m>
                  <m:oMath xmlns:m="http://schemas.openxmlformats.org/officeDocument/2006/math">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 ; 6</m:t>
                        </m:r>
                      </m:e>
                    </m:d>
                    <m:r>
                      <a:rPr lang="fr-FR" sz="3800" i="1">
                        <a:effectLst/>
                        <a:latin typeface="Cambria Math" panose="02040503050406030204" pitchFamily="18" charset="0"/>
                        <a:ea typeface="Calibri" panose="020F0502020204030204" pitchFamily="34" charset="0"/>
                      </a:rPr>
                      <m:t> ; </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4 ; 5</m:t>
                        </m:r>
                      </m:e>
                    </m:d>
                    <m:r>
                      <a:rPr lang="fr-FR" sz="3800" i="1">
                        <a:effectLst/>
                        <a:latin typeface="Cambria Math" panose="02040503050406030204" pitchFamily="18" charset="0"/>
                        <a:ea typeface="Calibri" panose="020F0502020204030204" pitchFamily="34" charset="0"/>
                      </a:rPr>
                      <m:t> ; </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4 ; 6</m:t>
                        </m:r>
                      </m:e>
                    </m:d>
                    <m:r>
                      <a:rPr lang="fr-FR" sz="3800" i="1">
                        <a:effectLst/>
                        <a:latin typeface="Cambria Math" panose="02040503050406030204" pitchFamily="18" charset="0"/>
                        <a:ea typeface="Calibri" panose="020F0502020204030204" pitchFamily="34" charset="0"/>
                      </a:rPr>
                      <m:t> ; </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5 ; 6</m:t>
                        </m:r>
                      </m:e>
                    </m:d>
                    <m:r>
                      <a:rPr lang="fr-FR" sz="3800" i="1">
                        <a:effectLst/>
                        <a:latin typeface="Cambria Math" panose="02040503050406030204" pitchFamily="18" charset="0"/>
                        <a:ea typeface="Calibri" panose="020F0502020204030204" pitchFamily="34" charset="0"/>
                      </a:rPr>
                      <m:t>; (6 ; 6).</m:t>
                    </m:r>
                  </m:oMath>
                </a14:m>
                <a:r>
                  <a:rPr lang="fr-FR" sz="3800">
                    <a:effectLst/>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3800" i="1">
                        <a:effectLst/>
                        <a:latin typeface="Cambria Math" panose="02040503050406030204" pitchFamily="18" charset="0"/>
                        <a:ea typeface="Calibri" panose="020F0502020204030204" pitchFamily="34" charset="0"/>
                      </a:rPr>
                      <m:t>𝑛</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𝐵</m:t>
                    </m:r>
                    <m:r>
                      <a:rPr lang="fr-FR" sz="3800" i="1">
                        <a:effectLst/>
                        <a:latin typeface="Cambria Math" panose="02040503050406030204" pitchFamily="18" charset="0"/>
                        <a:ea typeface="Calibri" panose="020F0502020204030204" pitchFamily="34" charset="0"/>
                      </a:rPr>
                      <m:t>) = 5</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Vì số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lớn hơn số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𝐵</m:t>
                    </m:r>
                  </m:oMath>
                </a14:m>
                <a:r>
                  <a:rPr lang="fr-FR" sz="3800">
                    <a:effectLst/>
                    <a:latin typeface="Arial" panose="020B0604020202020204" pitchFamily="34" charset="0"/>
                    <a:ea typeface="Calibri" panose="020F0502020204030204" pitchFamily="34" charset="0"/>
                    <a:cs typeface="Arial" panose="020B0604020202020204" pitchFamily="34" charset="0"/>
                  </a:rPr>
                  <a:t> và các kết quả đều có cùng khả năng xảy ra nên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có khả năng xảy ra cao hơn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𝐵</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2242" y="4048588"/>
                <a:ext cx="18135600" cy="6124112"/>
              </a:xfrm>
              <a:prstGeom prst="rect">
                <a:avLst/>
              </a:prstGeom>
              <a:blipFill>
                <a:blip r:embed="rId8"/>
                <a:stretch>
                  <a:fillRect l="-1109" r="-941" b="-3085"/>
                </a:stretch>
              </a:blipFill>
            </p:spPr>
            <p:txBody>
              <a:bodyPr/>
              <a:lstStyle/>
              <a:p>
                <a:r>
                  <a:rPr lang="en-US">
                    <a:noFill/>
                  </a:rPr>
                  <a:t> </a:t>
                </a:r>
              </a:p>
            </p:txBody>
          </p:sp>
        </mc:Fallback>
      </mc:AlternateContent>
    </p:spTree>
    <p:extLst>
      <p:ext uri="{BB962C8B-B14F-4D97-AF65-F5344CB8AC3E}">
        <p14:creationId xmlns:p14="http://schemas.microsoft.com/office/powerpoint/2010/main" val="23115198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6" name="Freeform 7"/>
          <p:cNvSpPr/>
          <p:nvPr/>
        </p:nvSpPr>
        <p:spPr>
          <a:xfrm>
            <a:off x="16807113" y="2252968"/>
            <a:ext cx="1901263" cy="1925416"/>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7"/>
          <p:cNvSpPr/>
          <p:nvPr/>
        </p:nvSpPr>
        <p:spPr>
          <a:xfrm rot="17437529">
            <a:off x="-487008" y="8548895"/>
            <a:ext cx="1647959" cy="1599162"/>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xmlns:a14="http://schemas.microsoft.com/office/drawing/2010/main">
        <mc:Choice Requires="a14">
          <p:sp>
            <p:nvSpPr>
              <p:cNvPr id="9" name="Rectangle 8"/>
              <p:cNvSpPr/>
              <p:nvPr/>
            </p:nvSpPr>
            <p:spPr>
              <a:xfrm>
                <a:off x="348916" y="32552"/>
                <a:ext cx="17586158" cy="5355312"/>
              </a:xfrm>
              <a:prstGeom prst="rect">
                <a:avLst/>
              </a:prstGeom>
            </p:spPr>
            <p:txBody>
              <a:bodyPr wrap="square">
                <a:spAutoFit/>
              </a:bodyPr>
              <a:lstStyle/>
              <a:p>
                <a:pPr algn="just">
                  <a:lnSpc>
                    <a:spcPct val="150000"/>
                  </a:lnSpc>
                  <a:buClr>
                    <a:srgbClr val="000000"/>
                  </a:buClr>
                  <a:defRPr/>
                </a:pPr>
                <a14:m>
                  <m:oMath xmlns:m="http://schemas.openxmlformats.org/officeDocument/2006/math">
                    <m:r>
                      <m:rPr>
                        <m:nor/>
                      </m:rPr>
                      <a:rPr lang="vi-VN" sz="3800" b="1">
                        <a:solidFill>
                          <a:srgbClr val="1F497D"/>
                        </a:solidFill>
                        <a:cs typeface="Arial" panose="020B0604020202020204" pitchFamily="34" charset="0"/>
                        <a:sym typeface="Arial"/>
                      </a:rPr>
                      <m:t>B</m:t>
                    </m:r>
                    <m:r>
                      <m:rPr>
                        <m:nor/>
                      </m:rPr>
                      <a:rPr lang="vi-VN" sz="3800" b="1">
                        <a:solidFill>
                          <a:srgbClr val="1F497D"/>
                        </a:solidFill>
                        <a:cs typeface="Arial" panose="020B0604020202020204" pitchFamily="34" charset="0"/>
                        <a:sym typeface="Arial"/>
                      </a:rPr>
                      <m:t>à</m:t>
                    </m:r>
                    <m:r>
                      <m:rPr>
                        <m:nor/>
                      </m:rPr>
                      <a:rPr lang="vi-VN" sz="3800" b="1">
                        <a:solidFill>
                          <a:srgbClr val="1F497D"/>
                        </a:solidFill>
                        <a:cs typeface="Arial" panose="020B0604020202020204" pitchFamily="34" charset="0"/>
                        <a:sym typeface="Arial"/>
                      </a:rPr>
                      <m:t>i</m:t>
                    </m:r>
                    <m:r>
                      <m:rPr>
                        <m:nor/>
                      </m:rPr>
                      <a:rPr lang="vi-VN" sz="3800" b="1">
                        <a:solidFill>
                          <a:srgbClr val="1F497D"/>
                        </a:solidFill>
                        <a:cs typeface="Arial" panose="020B0604020202020204" pitchFamily="34" charset="0"/>
                        <a:sym typeface="Arial"/>
                      </a:rPr>
                      <m:t> </m:t>
                    </m:r>
                    <m:r>
                      <m:rPr>
                        <m:nor/>
                      </m:rPr>
                      <a:rPr lang="en-US" sz="3800" b="1" i="0" smtClean="0">
                        <a:solidFill>
                          <a:srgbClr val="1F497D"/>
                        </a:solidFill>
                        <a:latin typeface="Arial" panose="020B0604020202020204" pitchFamily="34" charset="0"/>
                        <a:cs typeface="Arial" panose="020B0604020202020204" pitchFamily="34" charset="0"/>
                        <a:sym typeface="Arial"/>
                      </a:rPr>
                      <m:t>2 </m:t>
                    </m:r>
                    <m:r>
                      <m:rPr>
                        <m:nor/>
                      </m:rPr>
                      <a:rPr lang="vi-VN" sz="3800" b="1">
                        <a:solidFill>
                          <a:srgbClr val="1F497D"/>
                        </a:solidFill>
                        <a:cs typeface="Arial" panose="020B0604020202020204" pitchFamily="34" charset="0"/>
                        <a:sym typeface="Arial"/>
                      </a:rPr>
                      <m:t>(</m:t>
                    </m:r>
                    <m:r>
                      <m:rPr>
                        <m:nor/>
                      </m:rPr>
                      <a:rPr lang="vi-VN" sz="3800" b="1">
                        <a:solidFill>
                          <a:srgbClr val="1F497D"/>
                        </a:solidFill>
                        <a:cs typeface="Arial" panose="020B0604020202020204" pitchFamily="34" charset="0"/>
                        <a:sym typeface="Arial"/>
                      </a:rPr>
                      <m:t>SGK</m:t>
                    </m:r>
                    <m:r>
                      <m:rPr>
                        <m:nor/>
                      </m:rPr>
                      <a:rPr lang="en-US" sz="3800" b="1">
                        <a:solidFill>
                          <a:srgbClr val="1F497D"/>
                        </a:solidFill>
                        <a:latin typeface="Arial" panose="020B0604020202020204" pitchFamily="34" charset="0"/>
                        <a:cs typeface="Arial" panose="020B0604020202020204" pitchFamily="34" charset="0"/>
                        <a:sym typeface="Arial"/>
                      </a:rPr>
                      <m:t> – </m:t>
                    </m:r>
                    <m:r>
                      <m:rPr>
                        <m:nor/>
                      </m:rPr>
                      <a:rPr lang="vi-VN" sz="3800" b="1">
                        <a:solidFill>
                          <a:srgbClr val="1F497D"/>
                        </a:solidFill>
                        <a:cs typeface="Arial" panose="020B0604020202020204" pitchFamily="34" charset="0"/>
                        <a:sym typeface="Arial"/>
                      </a:rPr>
                      <m:t>tr</m:t>
                    </m:r>
                    <m:r>
                      <m:rPr>
                        <m:nor/>
                      </m:rPr>
                      <a:rPr lang="vi-VN" sz="3800" b="1">
                        <a:solidFill>
                          <a:srgbClr val="1F497D"/>
                        </a:solidFill>
                        <a:cs typeface="Arial" panose="020B0604020202020204" pitchFamily="34" charset="0"/>
                        <a:sym typeface="Arial"/>
                      </a:rPr>
                      <m:t>.</m:t>
                    </m:r>
                    <m:r>
                      <m:rPr>
                        <m:nor/>
                      </m:rPr>
                      <a:rPr lang="en-US" sz="3800" b="1" i="0" kern="0" smtClean="0">
                        <a:solidFill>
                          <a:srgbClr val="1F497D"/>
                        </a:solidFill>
                        <a:latin typeface="Arial" panose="020B0604020202020204" pitchFamily="34" charset="0"/>
                        <a:cs typeface="Arial" panose="020B0604020202020204" pitchFamily="34" charset="0"/>
                        <a:sym typeface="Arial"/>
                      </a:rPr>
                      <m:t>60</m:t>
                    </m:r>
                    <m:r>
                      <m:rPr>
                        <m:nor/>
                      </m:rPr>
                      <a:rPr lang="en-US" sz="3800" b="1">
                        <a:solidFill>
                          <a:srgbClr val="1F497D"/>
                        </a:solidFill>
                        <a:latin typeface="Arial" panose="020B0604020202020204" pitchFamily="34" charset="0"/>
                        <a:cs typeface="Arial" panose="020B0604020202020204" pitchFamily="34" charset="0"/>
                        <a:sym typeface="Arial"/>
                      </a:rPr>
                      <m:t>)</m:t>
                    </m:r>
                  </m:oMath>
                </a14:m>
                <a:r>
                  <a:rPr lang="en-US" sz="3800" kern="0">
                    <a:solidFill>
                      <a:prstClr val="black"/>
                    </a:solidFill>
                    <a:latin typeface="Arial"/>
                    <a:cs typeface="Arial" panose="020B0604020202020204" pitchFamily="34" charset="0"/>
                    <a:sym typeface="Arial"/>
                  </a:rPr>
                  <a:t> </a:t>
                </a:r>
                <a:r>
                  <a:rPr lang="vi-VN" sz="3800" kern="0">
                    <a:solidFill>
                      <a:prstClr val="black"/>
                    </a:solidFill>
                    <a:latin typeface="Arial"/>
                    <a:cs typeface="Arial" panose="020B0604020202020204" pitchFamily="34" charset="0"/>
                    <a:sym typeface="Arial"/>
                  </a:rPr>
                  <a:t>Một chiếc hộp có chứa 5 tấm thẻ cùng loại, được đánh số lần lượt là 3; 5; 6; 7; 9.</a:t>
                </a:r>
                <a:r>
                  <a:rPr lang="en-US" sz="3800" kern="0">
                    <a:solidFill>
                      <a:prstClr val="black"/>
                    </a:solidFill>
                    <a:latin typeface="Arial"/>
                    <a:cs typeface="Arial" panose="020B0604020202020204" pitchFamily="34" charset="0"/>
                    <a:sym typeface="Arial"/>
                  </a:rPr>
                  <a:t> </a:t>
                </a:r>
                <a:r>
                  <a:rPr lang="vi-VN" sz="3800" kern="0">
                    <a:solidFill>
                      <a:prstClr val="black"/>
                    </a:solidFill>
                    <a:latin typeface="Arial"/>
                    <a:cs typeface="Arial" panose="020B0604020202020204" pitchFamily="34" charset="0"/>
                    <a:sym typeface="Arial"/>
                  </a:rPr>
                  <a:t>Lấy ra ngẫu nhiên đồng thời 2 tấm thẻ từ hộp.</a:t>
                </a:r>
                <a:endParaRPr lang="en-US" sz="3800" kern="0">
                  <a:solidFill>
                    <a:prstClr val="black"/>
                  </a:solidFill>
                  <a:latin typeface="Arial"/>
                  <a:cs typeface="Arial" panose="020B0604020202020204" pitchFamily="34" charset="0"/>
                  <a:sym typeface="Arial"/>
                </a:endParaRPr>
              </a:p>
              <a:p>
                <a:pPr algn="just">
                  <a:lnSpc>
                    <a:spcPct val="150000"/>
                  </a:lnSpc>
                  <a:buClr>
                    <a:srgbClr val="000000"/>
                  </a:buClr>
                  <a:defRPr/>
                </a:pPr>
                <a:r>
                  <a:rPr lang="vi-VN" sz="3800" kern="0">
                    <a:solidFill>
                      <a:prstClr val="black"/>
                    </a:solidFill>
                    <a:latin typeface="Arial"/>
                    <a:cs typeface="Arial" panose="020B0604020202020204" pitchFamily="34" charset="0"/>
                    <a:sym typeface="Arial"/>
                  </a:rPr>
                  <a:t>a) Xác định không gian mẫu và số kết quả có thể xảy ra của phép thử.</a:t>
                </a:r>
                <a:endParaRPr lang="en-US" sz="3800" kern="0">
                  <a:solidFill>
                    <a:prstClr val="black"/>
                  </a:solidFill>
                  <a:latin typeface="Arial"/>
                  <a:cs typeface="Arial" panose="020B0604020202020204" pitchFamily="34" charset="0"/>
                  <a:sym typeface="Arial"/>
                </a:endParaRPr>
              </a:p>
              <a:p>
                <a:pPr algn="just">
                  <a:lnSpc>
                    <a:spcPct val="150000"/>
                  </a:lnSpc>
                  <a:buClr>
                    <a:srgbClr val="000000"/>
                  </a:buClr>
                  <a:defRPr/>
                </a:pPr>
                <a:r>
                  <a:rPr lang="vi-VN" sz="3800" kern="0">
                    <a:solidFill>
                      <a:prstClr val="black"/>
                    </a:solidFill>
                    <a:latin typeface="Arial"/>
                    <a:cs typeface="Arial" panose="020B0604020202020204" pitchFamily="34" charset="0"/>
                    <a:sym typeface="Arial"/>
                  </a:rPr>
                  <a:t>b) Tính xác suất của mỗi biến cố sau:</a:t>
                </a:r>
                <a:endParaRPr lang="en-US" sz="3800" kern="0">
                  <a:solidFill>
                    <a:prstClr val="black"/>
                  </a:solidFill>
                  <a:latin typeface="Arial"/>
                  <a:cs typeface="Arial" panose="020B0604020202020204" pitchFamily="34" charset="0"/>
                  <a:sym typeface="Arial"/>
                </a:endParaRPr>
              </a:p>
              <a:p>
                <a:pPr algn="just">
                  <a:lnSpc>
                    <a:spcPct val="150000"/>
                  </a:lnSpc>
                  <a:buClr>
                    <a:srgbClr val="000000"/>
                  </a:buClr>
                  <a:defRPr/>
                </a:pPr>
                <a:r>
                  <a:rPr lang="vi-VN" sz="3800" kern="0">
                    <a:solidFill>
                      <a:prstClr val="black"/>
                    </a:solidFill>
                    <a:latin typeface="Arial"/>
                    <a:cs typeface="Arial" panose="020B0604020202020204" pitchFamily="34" charset="0"/>
                    <a:sym typeface="Arial"/>
                  </a:rPr>
                  <a:t>A: </a:t>
                </a:r>
                <a:r>
                  <a:rPr lang="en-US" sz="3800" kern="0">
                    <a:solidFill>
                      <a:prstClr val="black"/>
                    </a:solidFill>
                    <a:latin typeface="Arial"/>
                    <a:cs typeface="Arial" panose="020B0604020202020204" pitchFamily="34" charset="0"/>
                    <a:sym typeface="Arial"/>
                  </a:rPr>
                  <a:t>“</a:t>
                </a:r>
                <a:r>
                  <a:rPr lang="vi-VN" sz="3800" kern="0">
                    <a:solidFill>
                      <a:prstClr val="black"/>
                    </a:solidFill>
                    <a:latin typeface="Arial"/>
                    <a:cs typeface="Arial" panose="020B0604020202020204" pitchFamily="34" charset="0"/>
                    <a:sym typeface="Arial"/>
                  </a:rPr>
                  <a:t>Tích các số ghi trên 2 tấm thẻ chia hết cho 3</a:t>
                </a:r>
                <a:r>
                  <a:rPr lang="en-US" sz="3800" kern="0">
                    <a:solidFill>
                      <a:prstClr val="black"/>
                    </a:solidFill>
                    <a:latin typeface="Arial"/>
                    <a:cs typeface="Arial" panose="020B0604020202020204" pitchFamily="34" charset="0"/>
                    <a:sym typeface="Arial"/>
                  </a:rPr>
                  <a:t>”</a:t>
                </a:r>
                <a:r>
                  <a:rPr lang="vi-VN" sz="3800" kern="0">
                    <a:solidFill>
                      <a:prstClr val="black"/>
                    </a:solidFill>
                    <a:latin typeface="Arial"/>
                    <a:cs typeface="Arial" panose="020B0604020202020204" pitchFamily="34" charset="0"/>
                    <a:sym typeface="Arial"/>
                  </a:rPr>
                  <a:t>;</a:t>
                </a:r>
                <a:endParaRPr lang="en-US" sz="3800" kern="0">
                  <a:solidFill>
                    <a:prstClr val="black"/>
                  </a:solidFill>
                  <a:latin typeface="Arial"/>
                  <a:cs typeface="Arial" panose="020B0604020202020204" pitchFamily="34" charset="0"/>
                  <a:sym typeface="Arial"/>
                </a:endParaRPr>
              </a:p>
              <a:p>
                <a:pPr algn="just">
                  <a:lnSpc>
                    <a:spcPct val="150000"/>
                  </a:lnSpc>
                  <a:buClr>
                    <a:srgbClr val="000000"/>
                  </a:buClr>
                  <a:defRPr/>
                </a:pPr>
                <a:r>
                  <a:rPr lang="vi-VN" sz="3800" kern="0">
                    <a:solidFill>
                      <a:prstClr val="black"/>
                    </a:solidFill>
                    <a:latin typeface="Arial"/>
                    <a:cs typeface="Arial" panose="020B0604020202020204" pitchFamily="34" charset="0"/>
                    <a:sym typeface="Arial"/>
                  </a:rPr>
                  <a:t>B: “Tổng các số ghi trên 2 tấm thẻ lớn hơn 13</a:t>
                </a:r>
                <a:r>
                  <a:rPr lang="en-US" sz="3800" kern="0">
                    <a:solidFill>
                      <a:prstClr val="black"/>
                    </a:solidFill>
                    <a:latin typeface="Arial"/>
                    <a:cs typeface="Arial" panose="020B0604020202020204" pitchFamily="34" charset="0"/>
                    <a:sym typeface="Arial"/>
                  </a:rPr>
                  <a:t>”</a:t>
                </a:r>
                <a:r>
                  <a:rPr lang="vi-VN" sz="3800" kern="0">
                    <a:solidFill>
                      <a:prstClr val="black"/>
                    </a:solidFill>
                    <a:latin typeface="Arial"/>
                    <a:cs typeface="Arial" panose="020B0604020202020204" pitchFamily="34" charset="0"/>
                    <a:sym typeface="Arial"/>
                  </a:rPr>
                  <a:t>.</a:t>
                </a:r>
                <a:endParaRPr lang="en-US" sz="3800" kern="0">
                  <a:solidFill>
                    <a:prstClr val="black"/>
                  </a:solidFill>
                  <a:latin typeface="Arial"/>
                  <a:cs typeface="Arial" panose="020B0604020202020204" pitchFamily="34"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348916" y="32552"/>
                <a:ext cx="17586158" cy="5355312"/>
              </a:xfrm>
              <a:prstGeom prst="rect">
                <a:avLst/>
              </a:prstGeom>
              <a:blipFill>
                <a:blip r:embed="rId14"/>
                <a:stretch>
                  <a:fillRect l="-1144" r="-1144" b="-1593"/>
                </a:stretch>
              </a:blipFill>
            </p:spPr>
            <p:txBody>
              <a:bodyPr/>
              <a:lstStyle/>
              <a:p>
                <a:r>
                  <a:rPr lang="en-US">
                    <a:noFill/>
                  </a:rPr>
                  <a:t> </a:t>
                </a:r>
              </a:p>
            </p:txBody>
          </p:sp>
        </mc:Fallback>
      </mc:AlternateContent>
      <p:grpSp>
        <p:nvGrpSpPr>
          <p:cNvPr id="12" name="Group 11"/>
          <p:cNvGrpSpPr/>
          <p:nvPr/>
        </p:nvGrpSpPr>
        <p:grpSpPr>
          <a:xfrm flipH="1">
            <a:off x="16028068" y="4686300"/>
            <a:ext cx="1907006" cy="1371600"/>
            <a:chOff x="1844842" y="8071184"/>
            <a:chExt cx="1981200" cy="1447800"/>
          </a:xfrm>
          <a:scene3d>
            <a:camera prst="orthographicFront">
              <a:rot lat="0" lon="0" rev="0"/>
            </a:camera>
            <a:lightRig rig="balanced" dir="t">
              <a:rot lat="0" lon="0" rev="8700000"/>
            </a:lightRig>
          </a:scene3d>
        </p:grpSpPr>
        <p:sp>
          <p:nvSpPr>
            <p:cNvPr id="18" name="Freeform 17"/>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15">
                <a:extLst>
                  <a:ext uri="{96DAC541-7B7A-43D3-8B79-37D633B846F1}">
                    <asvg:svgBlip xmlns:asvg="http://schemas.microsoft.com/office/drawing/2016/SVG/main" r:embed="rId16"/>
                  </a:ext>
                </a:extLst>
              </a:blip>
              <a:stretch>
                <a:fillRect/>
              </a:stretch>
            </a:blipFill>
            <a:ln>
              <a:noFill/>
            </a:ln>
            <a:effectLst>
              <a:outerShdw blurRad="44450" dist="27940" dir="5400000" algn="ctr">
                <a:srgbClr val="000000">
                  <a:alpha val="32000"/>
                </a:srgbClr>
              </a:outerShdw>
            </a:effectLst>
            <a:sp3d>
              <a:bevelT w="190500" h="38100"/>
            </a:sp3d>
          </p:spPr>
        </p:sp>
        <p:sp>
          <p:nvSpPr>
            <p:cNvPr id="19" name="Rectangle 18"/>
            <p:cNvSpPr/>
            <p:nvPr/>
          </p:nvSpPr>
          <p:spPr>
            <a:xfrm>
              <a:off x="2113985" y="8338717"/>
              <a:ext cx="1349282" cy="730969"/>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38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6" name="Rectangle 5"/>
              <p:cNvSpPr/>
              <p:nvPr/>
            </p:nvSpPr>
            <p:spPr>
              <a:xfrm>
                <a:off x="1375554" y="6265426"/>
                <a:ext cx="15544800" cy="3754874"/>
              </a:xfrm>
              <a:prstGeom prst="rect">
                <a:avLst/>
              </a:prstGeom>
            </p:spPr>
            <p:txBody>
              <a:bodyPr wrap="square">
                <a:spAutoFit/>
              </a:bodyPr>
              <a:lstStyle/>
              <a:p>
                <a:pPr marR="30480" algn="just">
                  <a:lnSpc>
                    <a:spcPct val="150000"/>
                  </a:lnSpc>
                </a:pPr>
                <a:r>
                  <a:rPr lang="fr-FR" sz="3800">
                    <a:latin typeface="Arial" panose="020B0604020202020204" pitchFamily="34" charset="0"/>
                    <a:ea typeface="Calibri" panose="020F0502020204030204" pitchFamily="34" charset="0"/>
                    <a:cs typeface="Arial" panose="020B0604020202020204" pitchFamily="34" charset="0"/>
                  </a:rPr>
                  <a:t>a) Kí hiệu </a:t>
                </a:r>
                <a14:m>
                  <m:oMath xmlns:m="http://schemas.openxmlformats.org/officeDocument/2006/math">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𝑖</m:t>
                    </m:r>
                    <m:r>
                      <a:rPr lang="fr-FR" sz="3800" i="1">
                        <a:effectLst/>
                        <a:latin typeface="Cambria Math" panose="02040503050406030204" pitchFamily="18" charset="0"/>
                        <a:ea typeface="Calibri" panose="020F0502020204030204" pitchFamily="34" charset="0"/>
                      </a:rPr>
                      <m:t> ; </m:t>
                    </m:r>
                    <m:r>
                      <a:rPr lang="fr-FR" sz="3800" i="1">
                        <a:effectLst/>
                        <a:latin typeface="Cambria Math" panose="02040503050406030204" pitchFamily="18" charset="0"/>
                        <a:ea typeface="Calibri" panose="020F0502020204030204" pitchFamily="34" charset="0"/>
                      </a:rPr>
                      <m:t>𝑗</m:t>
                    </m:r>
                    <m:r>
                      <a:rPr lang="fr-FR" sz="3800" i="1">
                        <a:effectLst/>
                        <a:latin typeface="Cambria Math" panose="02040503050406030204" pitchFamily="18" charset="0"/>
                        <a:ea typeface="Calibri" panose="020F0502020204030204" pitchFamily="34"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là kết quả lấy được thẻ đánh số</a:t>
                </a:r>
                <a14:m>
                  <m:oMath xmlns:m="http://schemas.openxmlformats.org/officeDocument/2006/math">
                    <m:r>
                      <a:rPr lang="fr-FR" sz="3800" i="1">
                        <a:effectLst/>
                        <a:latin typeface="Cambria Math" panose="02040503050406030204" pitchFamily="18" charset="0"/>
                        <a:ea typeface="Calibri" panose="020F0502020204030204" pitchFamily="34" charset="0"/>
                      </a:rPr>
                      <m:t> </m:t>
                    </m:r>
                    <m:r>
                      <a:rPr lang="fr-FR" sz="3800" i="1">
                        <a:effectLst/>
                        <a:latin typeface="Cambria Math" panose="02040503050406030204" pitchFamily="18" charset="0"/>
                        <a:ea typeface="Calibri" panose="020F0502020204030204" pitchFamily="34" charset="0"/>
                      </a:rPr>
                      <m:t>𝑖</m:t>
                    </m:r>
                  </m:oMath>
                </a14:m>
                <a:r>
                  <a:rPr lang="fr-FR" sz="3800">
                    <a:effectLst/>
                    <a:latin typeface="Arial" panose="020B0604020202020204" pitchFamily="34" charset="0"/>
                    <a:ea typeface="Calibri" panose="020F0502020204030204" pitchFamily="34" charset="0"/>
                    <a:cs typeface="Arial" panose="020B0604020202020204" pitchFamily="34" charset="0"/>
                  </a:rPr>
                  <a:t> và thẻ đánh số</a:t>
                </a:r>
                <a14:m>
                  <m:oMath xmlns:m="http://schemas.openxmlformats.org/officeDocument/2006/math">
                    <m:r>
                      <a:rPr lang="fr-FR" sz="3800" i="1">
                        <a:effectLst/>
                        <a:latin typeface="Cambria Math" panose="02040503050406030204" pitchFamily="18" charset="0"/>
                        <a:ea typeface="Calibri" panose="020F0502020204030204" pitchFamily="34" charset="0"/>
                      </a:rPr>
                      <m:t> </m:t>
                    </m:r>
                    <m:r>
                      <a:rPr lang="fr-FR" sz="3800" i="1">
                        <a:effectLst/>
                        <a:latin typeface="Cambria Math" panose="02040503050406030204" pitchFamily="18" charset="0"/>
                        <a:ea typeface="Calibri" panose="020F0502020204030204" pitchFamily="34" charset="0"/>
                      </a:rPr>
                      <m:t>𝑗</m:t>
                    </m:r>
                  </m:oMath>
                </a14:m>
                <a:r>
                  <a:rPr lang="fr-FR" sz="3800">
                    <a:effectLst/>
                    <a:latin typeface="Arial" panose="020B0604020202020204" pitchFamily="34" charset="0"/>
                    <a:ea typeface="Calibri" panose="020F0502020204030204" pitchFamily="34" charset="0"/>
                    <a:cs typeface="Arial" panose="020B0604020202020204" pitchFamily="34" charset="0"/>
                  </a:rPr>
                  <a:t>. </a:t>
                </a:r>
              </a:p>
              <a:p>
                <a:pPr marR="30480"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Không gian mẫu của phép thử là</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latin typeface="Cambria Math" panose="02040503050406030204" pitchFamily="18" charset="0"/>
                        <a:ea typeface="Calibri" panose="020F0502020204030204" pitchFamily="34" charset="0"/>
                      </a:rPr>
                      <m:t>Ω</m:t>
                    </m:r>
                  </m:oMath>
                </a14:m>
                <a:r>
                  <a:rPr lang="fr-FR" sz="380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d>
                      <m:dPr>
                        <m:begChr m:val="{"/>
                        <m:endChr m:val="}"/>
                        <m:ctrlPr>
                          <a:rPr lang="en-US" sz="3800" i="1">
                            <a:effectLst/>
                            <a:latin typeface="Cambria Math" panose="02040503050406030204" pitchFamily="18" charset="0"/>
                            <a:ea typeface="Calibri" panose="020F0502020204030204" pitchFamily="34" charset="0"/>
                          </a:rPr>
                        </m:ctrlPr>
                      </m:dPr>
                      <m:e>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3;5</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3;6</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3;7</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3;9</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5;6</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5;7</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5;9</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6;7</m:t>
                            </m:r>
                          </m:e>
                        </m:d>
                        <m:r>
                          <a:rPr lang="fr-FR" sz="3800" i="1">
                            <a:effectLst/>
                            <a:latin typeface="Cambria Math" panose="02040503050406030204" pitchFamily="18" charset="0"/>
                            <a:ea typeface="Calibri" panose="020F0502020204030204" pitchFamily="34" charset="0"/>
                          </a:rPr>
                          <m:t>;</m:t>
                        </m:r>
                        <m:d>
                          <m:dPr>
                            <m:ctrlPr>
                              <a:rPr lang="en-US"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6;9</m:t>
                            </m:r>
                          </m:e>
                        </m:d>
                        <m:r>
                          <a:rPr lang="fr-FR" sz="3800" i="1">
                            <a:effectLst/>
                            <a:latin typeface="Cambria Math" panose="02040503050406030204" pitchFamily="18" charset="0"/>
                            <a:ea typeface="Calibri" panose="020F0502020204030204" pitchFamily="34" charset="0"/>
                          </a:rPr>
                          <m:t>;(7;9)</m:t>
                        </m:r>
                      </m:e>
                    </m:d>
                  </m:oMath>
                </a14:m>
                <a:r>
                  <a:rPr lang="fr-FR"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Số kết quả có thể xảy ra là </a:t>
                </a:r>
                <a14:m>
                  <m:oMath xmlns:m="http://schemas.openxmlformats.org/officeDocument/2006/math">
                    <m:r>
                      <a:rPr lang="fr-FR" sz="3800" i="1">
                        <a:effectLst/>
                        <a:latin typeface="Cambria Math" panose="02040503050406030204" pitchFamily="18" charset="0"/>
                        <a:ea typeface="Calibri" panose="020F0502020204030204" pitchFamily="34" charset="0"/>
                      </a:rPr>
                      <m:t>𝑛</m:t>
                    </m:r>
                    <m:r>
                      <a:rPr lang="fr-FR" sz="3800" i="1">
                        <a:effectLst/>
                        <a:latin typeface="Cambria Math" panose="02040503050406030204" pitchFamily="18" charset="0"/>
                        <a:ea typeface="Calibri" panose="020F0502020204030204" pitchFamily="34" charset="0"/>
                      </a:rPr>
                      <m:t>(Ω)=10</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5554" y="6265426"/>
                <a:ext cx="15544800" cy="3754874"/>
              </a:xfrm>
              <a:prstGeom prst="rect">
                <a:avLst/>
              </a:prstGeom>
              <a:blipFill>
                <a:blip r:embed="rId17"/>
                <a:stretch>
                  <a:fillRect l="-1294" r="-235" b="-1623"/>
                </a:stretch>
              </a:blipFill>
            </p:spPr>
            <p:txBody>
              <a:bodyPr/>
              <a:lstStyle/>
              <a:p>
                <a:r>
                  <a:rPr lang="en-US">
                    <a:noFill/>
                  </a:rPr>
                  <a:t> </a:t>
                </a:r>
              </a:p>
            </p:txBody>
          </p:sp>
        </mc:Fallback>
      </mc:AlternateContent>
    </p:spTree>
    <p:extLst>
      <p:ext uri="{BB962C8B-B14F-4D97-AF65-F5344CB8AC3E}">
        <p14:creationId xmlns:p14="http://schemas.microsoft.com/office/powerpoint/2010/main" val="37076116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up)">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16" name="Freeform 7"/>
          <p:cNvSpPr/>
          <p:nvPr/>
        </p:nvSpPr>
        <p:spPr>
          <a:xfrm>
            <a:off x="16154400" y="8191500"/>
            <a:ext cx="1901263" cy="1925416"/>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7"/>
          <p:cNvSpPr/>
          <p:nvPr/>
        </p:nvSpPr>
        <p:spPr>
          <a:xfrm rot="17437529">
            <a:off x="-487008" y="8548895"/>
            <a:ext cx="1647959" cy="1599162"/>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1"/>
          <p:cNvGrpSpPr/>
          <p:nvPr/>
        </p:nvGrpSpPr>
        <p:grpSpPr>
          <a:xfrm flipH="1">
            <a:off x="15619049" y="495300"/>
            <a:ext cx="1907006" cy="1371600"/>
            <a:chOff x="1844842" y="8071184"/>
            <a:chExt cx="1981200" cy="1447800"/>
          </a:xfrm>
          <a:scene3d>
            <a:camera prst="orthographicFront">
              <a:rot lat="0" lon="0" rev="0"/>
            </a:camera>
            <a:lightRig rig="balanced" dir="t">
              <a:rot lat="0" lon="0" rev="8700000"/>
            </a:lightRig>
          </a:scene3d>
        </p:grpSpPr>
        <p:sp>
          <p:nvSpPr>
            <p:cNvPr id="18" name="Freeform 17"/>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4">
                <a:extLst>
                  <a:ext uri="{96DAC541-7B7A-43D3-8B79-37D633B846F1}">
                    <asvg:svgBlip xmlns:asvg="http://schemas.microsoft.com/office/drawing/2016/SVG/main" r:embed="rId5"/>
                  </a:ext>
                </a:extLst>
              </a:blip>
              <a:stretch>
                <a:fillRect/>
              </a:stretch>
            </a:blipFill>
            <a:ln>
              <a:noFill/>
            </a:ln>
            <a:effectLst>
              <a:outerShdw blurRad="44450" dist="27940" dir="5400000" algn="ctr">
                <a:srgbClr val="000000">
                  <a:alpha val="32000"/>
                </a:srgbClr>
              </a:outerShdw>
            </a:effectLst>
            <a:sp3d>
              <a:bevelT w="190500" h="38100"/>
            </a:sp3d>
          </p:spPr>
        </p:sp>
        <p:sp>
          <p:nvSpPr>
            <p:cNvPr id="19" name="Rectangle 18"/>
            <p:cNvSpPr/>
            <p:nvPr/>
          </p:nvSpPr>
          <p:spPr>
            <a:xfrm>
              <a:off x="2113985" y="8338717"/>
              <a:ext cx="1349282" cy="730969"/>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057400" y="1181100"/>
                <a:ext cx="13833308" cy="8466420"/>
              </a:xfrm>
              <a:prstGeom prst="rect">
                <a:avLst/>
              </a:prstGeom>
            </p:spPr>
            <p:txBody>
              <a:bodyPr wrap="square">
                <a:spAutoFit/>
              </a:bodyPr>
              <a:lstStyle/>
              <a:p>
                <a:pPr marR="30480"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b) Các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là :</a:t>
                </a:r>
              </a:p>
              <a:p>
                <a:pPr marR="30480" algn="ctr">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3</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5</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3</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6</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3</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7</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3</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5</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6</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5</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r>
                      <a:rPr lang="fr-FR" sz="3800" i="1">
                        <a:effectLst/>
                        <a:latin typeface="Cambria Math" panose="02040503050406030204" pitchFamily="18" charset="0"/>
                        <a:ea typeface="Calibri" panose="020F0502020204030204" pitchFamily="34"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6</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7</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6</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7</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r>
                      <a:rPr lang="fr-FR" sz="3800" i="1">
                        <a:effectLst/>
                        <a:latin typeface="Cambria Math" panose="02040503050406030204" pitchFamily="18" charset="0"/>
                        <a:ea typeface="Calibri" panose="020F0502020204030204" pitchFamily="34"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p>
              <a:p>
                <a:pPr marR="30480"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lang="fr-FR" sz="3800" i="1">
                        <a:effectLst/>
                        <a:latin typeface="Cambria Math" panose="02040503050406030204" pitchFamily="18" charset="0"/>
                        <a:ea typeface="Calibri" panose="020F0502020204030204" pitchFamily="34" charset="0"/>
                      </a:rPr>
                      <m:t>𝑛</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𝐴</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oMath>
                </a14:m>
                <a:r>
                  <a:rPr lang="fr-FR"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3800">
                          <a:latin typeface="Arial" panose="020B0604020202020204" pitchFamily="34" charset="0"/>
                          <a:ea typeface="Calibri" panose="020F0502020204030204" pitchFamily="34" charset="0"/>
                          <a:cs typeface="Arial" panose="020B0604020202020204" pitchFamily="34" charset="0"/>
                        </a:rPr>
                        <m:t>X</m:t>
                      </m:r>
                      <m:r>
                        <m:rPr>
                          <m:nor/>
                        </m:rPr>
                        <a:rPr lang="fr-FR" sz="3800">
                          <a:latin typeface="Arial" panose="020B0604020202020204" pitchFamily="34" charset="0"/>
                          <a:ea typeface="Calibri" panose="020F0502020204030204" pitchFamily="34" charset="0"/>
                          <a:cs typeface="Arial" panose="020B0604020202020204" pitchFamily="34" charset="0"/>
                        </a:rPr>
                        <m:t>á</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su</m:t>
                      </m:r>
                      <m:r>
                        <m:rPr>
                          <m:nor/>
                        </m:rPr>
                        <a:rPr lang="fr-FR" sz="3800">
                          <a:latin typeface="Arial" panose="020B0604020202020204" pitchFamily="34" charset="0"/>
                          <a:ea typeface="Calibri" panose="020F0502020204030204" pitchFamily="34" charset="0"/>
                          <a:cs typeface="Arial" panose="020B0604020202020204" pitchFamily="34" charset="0"/>
                        </a:rPr>
                        <m:t>ấ</m:t>
                      </m:r>
                      <m:r>
                        <m:rPr>
                          <m:nor/>
                        </m:rPr>
                        <a:rPr lang="fr-FR" sz="3800">
                          <a:latin typeface="Arial" panose="020B0604020202020204" pitchFamily="34" charset="0"/>
                          <a:ea typeface="Calibri" panose="020F0502020204030204" pitchFamily="34" charset="0"/>
                          <a:cs typeface="Arial" panose="020B0604020202020204" pitchFamily="34" charset="0"/>
                        </a:rPr>
                        <m:t>t</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ủ</m:t>
                      </m:r>
                      <m:r>
                        <m:rPr>
                          <m:nor/>
                        </m:rPr>
                        <a:rPr lang="fr-FR" sz="3800">
                          <a:latin typeface="Arial" panose="020B0604020202020204" pitchFamily="34" charset="0"/>
                          <a:ea typeface="Calibri" panose="020F0502020204030204" pitchFamily="34" charset="0"/>
                          <a:cs typeface="Arial" panose="020B0604020202020204" pitchFamily="34" charset="0"/>
                        </a:rPr>
                        <m:t>a</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bi</m:t>
                      </m:r>
                      <m:r>
                        <m:rPr>
                          <m:nor/>
                        </m:rPr>
                        <a:rPr lang="fr-FR" sz="3800">
                          <a:latin typeface="Arial" panose="020B0604020202020204" pitchFamily="34" charset="0"/>
                          <a:ea typeface="Calibri" panose="020F0502020204030204" pitchFamily="34" charset="0"/>
                          <a:cs typeface="Arial" panose="020B0604020202020204" pitchFamily="34" charset="0"/>
                        </a:rPr>
                        <m:t>ế</m:t>
                      </m:r>
                      <m:r>
                        <m:rPr>
                          <m:nor/>
                        </m:rPr>
                        <a:rPr lang="fr-FR" sz="3800">
                          <a:latin typeface="Arial" panose="020B0604020202020204" pitchFamily="34" charset="0"/>
                          <a:ea typeface="Calibri" panose="020F0502020204030204" pitchFamily="34" charset="0"/>
                          <a:cs typeface="Arial" panose="020B0604020202020204" pitchFamily="34" charset="0"/>
                        </a:rPr>
                        <m:t>n</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ố </m:t>
                      </m:r>
                      <m:r>
                        <a:rPr lang="fr-FR" sz="3800" i="1">
                          <a:latin typeface="Cambria Math" panose="02040503050406030204" pitchFamily="18" charset="0"/>
                          <a:ea typeface="Calibri" panose="020F0502020204030204" pitchFamily="34" charset="0"/>
                        </a:rPr>
                        <m:t>𝐴</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l</m:t>
                      </m:r>
                      <m:r>
                        <m:rPr>
                          <m:nor/>
                        </m:rPr>
                        <a:rPr lang="fr-FR" sz="3800">
                          <a:latin typeface="Arial" panose="020B0604020202020204" pitchFamily="34"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r>
                        <a:rPr lang="fr-FR" sz="3800" i="1">
                          <a:effectLst/>
                          <a:latin typeface="Cambria Math" panose="02040503050406030204" pitchFamily="18" charset="0"/>
                          <a:ea typeface="Calibri" panose="020F0502020204030204" pitchFamily="34" charset="0"/>
                        </a:rPr>
                        <m:t>𝑃</m:t>
                      </m:r>
                      <m:d>
                        <m:dPr>
                          <m:ctrlPr>
                            <a:rPr lang="fr-FR" sz="3800" i="1">
                              <a:effectLst/>
                              <a:latin typeface="Cambria Math" panose="02040503050406030204" pitchFamily="18" charset="0"/>
                              <a:ea typeface="Calibri" panose="020F0502020204030204" pitchFamily="34" charset="0"/>
                            </a:rPr>
                          </m:ctrlPr>
                        </m:dPr>
                        <m:e>
                          <m:r>
                            <a:rPr lang="fr-FR" sz="3800" i="1">
                              <a:effectLst/>
                              <a:latin typeface="Cambria Math" panose="02040503050406030204" pitchFamily="18" charset="0"/>
                              <a:ea typeface="Calibri" panose="020F0502020204030204" pitchFamily="34" charset="0"/>
                            </a:rPr>
                            <m:t>𝐴</m:t>
                          </m:r>
                        </m:e>
                      </m:d>
                      <m:r>
                        <a:rPr lang="en-US" sz="3800" b="0" i="0" smtClean="0">
                          <a:effectLst/>
                          <a:latin typeface="Cambria Math" panose="02040503050406030204" pitchFamily="18" charset="0"/>
                          <a:ea typeface="Calibri" panose="020F0502020204030204" pitchFamily="34" charset="0"/>
                        </a:rPr>
                        <m:t>=</m:t>
                      </m:r>
                      <m:f>
                        <m:fPr>
                          <m:ctrlPr>
                            <a:rPr lang="en-US" sz="3800" i="1">
                              <a:effectLst/>
                              <a:latin typeface="Cambria Math" panose="02040503050406030204" pitchFamily="18" charset="0"/>
                              <a:ea typeface="Calibri" panose="020F0502020204030204" pitchFamily="34" charset="0"/>
                            </a:rPr>
                          </m:ctrlPr>
                        </m:fPr>
                        <m:num>
                          <m:r>
                            <a:rPr lang="fr-FR" sz="3800" i="1">
                              <a:effectLst/>
                              <a:latin typeface="Cambria Math" panose="02040503050406030204" pitchFamily="18" charset="0"/>
                              <a:ea typeface="Calibri" panose="020F0502020204030204" pitchFamily="34" charset="0"/>
                            </a:rPr>
                            <m:t>9</m:t>
                          </m:r>
                        </m:num>
                        <m:den>
                          <m:r>
                            <a:rPr lang="fr-FR" sz="3800" i="1">
                              <a:effectLst/>
                              <a:latin typeface="Cambria Math" panose="02040503050406030204" pitchFamily="18" charset="0"/>
                              <a:ea typeface="Calibri" panose="020F0502020204030204" pitchFamily="34" charset="0"/>
                            </a:rPr>
                            <m:t>10</m:t>
                          </m:r>
                        </m:den>
                      </m:f>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0</m:t>
                      </m:r>
                      <m:r>
                        <a:rPr lang="fr-FR" sz="3800" i="1">
                          <a:effectLst/>
                          <a:latin typeface="Cambria Math" panose="02040503050406030204" pitchFamily="18" charset="0"/>
                          <a:ea typeface="Calibri" panose="020F0502020204030204" pitchFamily="34" charset="0"/>
                        </a:rPr>
                        <m:t>,</m:t>
                      </m:r>
                      <m:r>
                        <a:rPr lang="fr-FR" sz="3800" i="1">
                          <a:effectLst/>
                          <a:latin typeface="Cambria Math" panose="02040503050406030204" pitchFamily="18" charset="0"/>
                          <a:ea typeface="Calibri" panose="020F0502020204030204" pitchFamily="34" charset="0"/>
                        </a:rPr>
                        <m:t>9</m:t>
                      </m:r>
                      <m:r>
                        <a:rPr lang="fr-FR" sz="3800" i="1">
                          <a:effectLst/>
                          <a:latin typeface="Cambria Math" panose="02040503050406030204" pitchFamily="18" charset="0"/>
                          <a:ea typeface="Calibri" panose="020F0502020204030204" pitchFamily="34" charset="0"/>
                        </a:rPr>
                        <m:t>.</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Các kết quả thuận lợi cho biến cố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3800">
                    <a:effectLst/>
                    <a:latin typeface="Arial" panose="020B0604020202020204" pitchFamily="34" charset="0"/>
                    <a:ea typeface="Calibri" panose="020F0502020204030204" pitchFamily="34" charset="0"/>
                    <a:cs typeface="Arial" panose="020B0604020202020204" pitchFamily="34" charset="0"/>
                  </a:rPr>
                  <a:t> là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9</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6</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9</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7</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9</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fr-FR" sz="3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𝑛</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fr-FR" sz="3800">
                          <a:latin typeface="Arial" panose="020B0604020202020204" pitchFamily="34" charset="0"/>
                          <a:ea typeface="Calibri" panose="020F0502020204030204" pitchFamily="34" charset="0"/>
                          <a:cs typeface="Arial" panose="020B0604020202020204" pitchFamily="34" charset="0"/>
                        </a:rPr>
                        <m:t>X</m:t>
                      </m:r>
                      <m:r>
                        <m:rPr>
                          <m:nor/>
                        </m:rPr>
                        <a:rPr lang="fr-FR" sz="3800">
                          <a:latin typeface="Arial" panose="020B0604020202020204" pitchFamily="34" charset="0"/>
                          <a:ea typeface="Calibri" panose="020F0502020204030204" pitchFamily="34" charset="0"/>
                          <a:cs typeface="Arial" panose="020B0604020202020204" pitchFamily="34" charset="0"/>
                        </a:rPr>
                        <m:t>á</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su</m:t>
                      </m:r>
                      <m:r>
                        <m:rPr>
                          <m:nor/>
                        </m:rPr>
                        <a:rPr lang="fr-FR" sz="3800">
                          <a:latin typeface="Arial" panose="020B0604020202020204" pitchFamily="34" charset="0"/>
                          <a:ea typeface="Calibri" panose="020F0502020204030204" pitchFamily="34" charset="0"/>
                          <a:cs typeface="Arial" panose="020B0604020202020204" pitchFamily="34" charset="0"/>
                        </a:rPr>
                        <m:t>ấ</m:t>
                      </m:r>
                      <m:r>
                        <m:rPr>
                          <m:nor/>
                        </m:rPr>
                        <a:rPr lang="fr-FR" sz="3800">
                          <a:latin typeface="Arial" panose="020B0604020202020204" pitchFamily="34" charset="0"/>
                          <a:ea typeface="Calibri" panose="020F0502020204030204" pitchFamily="34" charset="0"/>
                          <a:cs typeface="Arial" panose="020B0604020202020204" pitchFamily="34" charset="0"/>
                        </a:rPr>
                        <m:t>t</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ủ</m:t>
                      </m:r>
                      <m:r>
                        <m:rPr>
                          <m:nor/>
                        </m:rPr>
                        <a:rPr lang="fr-FR" sz="3800">
                          <a:latin typeface="Arial" panose="020B0604020202020204" pitchFamily="34" charset="0"/>
                          <a:ea typeface="Calibri" panose="020F0502020204030204" pitchFamily="34" charset="0"/>
                          <a:cs typeface="Arial" panose="020B0604020202020204" pitchFamily="34" charset="0"/>
                        </a:rPr>
                        <m:t>a</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bi</m:t>
                      </m:r>
                      <m:r>
                        <m:rPr>
                          <m:nor/>
                        </m:rPr>
                        <a:rPr lang="fr-FR" sz="3800">
                          <a:latin typeface="Arial" panose="020B0604020202020204" pitchFamily="34" charset="0"/>
                          <a:ea typeface="Calibri" panose="020F0502020204030204" pitchFamily="34" charset="0"/>
                          <a:cs typeface="Arial" panose="020B0604020202020204" pitchFamily="34" charset="0"/>
                        </a:rPr>
                        <m:t>ế</m:t>
                      </m:r>
                      <m:r>
                        <m:rPr>
                          <m:nor/>
                        </m:rPr>
                        <a:rPr lang="fr-FR" sz="3800">
                          <a:latin typeface="Arial" panose="020B0604020202020204" pitchFamily="34" charset="0"/>
                          <a:ea typeface="Calibri" panose="020F0502020204030204" pitchFamily="34" charset="0"/>
                          <a:cs typeface="Arial" panose="020B0604020202020204" pitchFamily="34" charset="0"/>
                        </a:rPr>
                        <m:t>n</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c</m:t>
                      </m:r>
                      <m:r>
                        <m:rPr>
                          <m:nor/>
                        </m:rPr>
                        <a:rPr lang="fr-FR" sz="3800">
                          <a:latin typeface="Arial" panose="020B0604020202020204" pitchFamily="34" charset="0"/>
                          <a:ea typeface="Calibri" panose="020F0502020204030204" pitchFamily="34" charset="0"/>
                          <a:cs typeface="Arial" panose="020B0604020202020204" pitchFamily="34" charset="0"/>
                        </a:rPr>
                        <m:t>ố </m:t>
                      </m:r>
                      <m:r>
                        <a:rPr lang="fr-FR" sz="3800" i="1">
                          <a:latin typeface="Cambria Math" panose="02040503050406030204" pitchFamily="18" charset="0"/>
                          <a:ea typeface="Calibri" panose="020F0502020204030204" pitchFamily="34" charset="0"/>
                          <a:cs typeface="Times New Roman" panose="02020603050405020304" pitchFamily="18" charset="0"/>
                        </a:rPr>
                        <m:t>𝐵</m:t>
                      </m:r>
                      <m:r>
                        <m:rPr>
                          <m:nor/>
                        </m:rPr>
                        <a:rPr lang="fr-FR" sz="3800">
                          <a:latin typeface="Arial" panose="020B0604020202020204" pitchFamily="34" charset="0"/>
                          <a:ea typeface="Calibri" panose="020F0502020204030204" pitchFamily="34" charset="0"/>
                          <a:cs typeface="Arial" panose="020B0604020202020204" pitchFamily="34" charset="0"/>
                        </a:rPr>
                        <m:t> </m:t>
                      </m:r>
                      <m:r>
                        <m:rPr>
                          <m:nor/>
                        </m:rPr>
                        <a:rPr lang="fr-FR" sz="3800">
                          <a:latin typeface="Arial" panose="020B0604020202020204" pitchFamily="34" charset="0"/>
                          <a:ea typeface="Calibri" panose="020F0502020204030204" pitchFamily="34" charset="0"/>
                          <a:cs typeface="Arial" panose="020B0604020202020204" pitchFamily="34" charset="0"/>
                        </a:rPr>
                        <m:t>l</m:t>
                      </m:r>
                      <m:r>
                        <m:rPr>
                          <m:nor/>
                        </m:rPr>
                        <a:rPr lang="fr-FR" sz="3800">
                          <a:latin typeface="Arial" panose="020B0604020202020204" pitchFamily="34"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fr-FR"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10</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0</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7400" y="1181100"/>
                <a:ext cx="13833308" cy="8466420"/>
              </a:xfrm>
              <a:prstGeom prst="rect">
                <a:avLst/>
              </a:prstGeom>
              <a:blipFill>
                <a:blip r:embed="rId15"/>
                <a:stretch>
                  <a:fillRect l="-1454"/>
                </a:stretch>
              </a:blipFill>
            </p:spPr>
            <p:txBody>
              <a:bodyPr/>
              <a:lstStyle/>
              <a:p>
                <a:r>
                  <a:rPr lang="en-US">
                    <a:noFill/>
                  </a:rPr>
                  <a:t> </a:t>
                </a:r>
              </a:p>
            </p:txBody>
          </p:sp>
        </mc:Fallback>
      </mc:AlternateContent>
    </p:spTree>
    <p:extLst>
      <p:ext uri="{BB962C8B-B14F-4D97-AF65-F5344CB8AC3E}">
        <p14:creationId xmlns:p14="http://schemas.microsoft.com/office/powerpoint/2010/main" val="11347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596393" y="876300"/>
            <a:ext cx="11798559" cy="1656345"/>
            <a:chOff x="445864" y="1505955"/>
            <a:chExt cx="11798559" cy="1656345"/>
          </a:xfrm>
        </p:grpSpPr>
        <p:sp>
          <p:nvSpPr>
            <p:cNvPr id="16" name="Rounded Rectangle 15"/>
            <p:cNvSpPr/>
            <p:nvPr/>
          </p:nvSpPr>
          <p:spPr>
            <a:xfrm>
              <a:off x="685800" y="1658355"/>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445864" y="1505955"/>
              <a:ext cx="11558623" cy="1503945"/>
            </a:xfrm>
            <a:prstGeom prst="roundRect">
              <a:avLst/>
            </a:prstGeom>
            <a:solidFill>
              <a:srgbClr val="FFF6E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6"/>
          <p:cNvGrpSpPr/>
          <p:nvPr/>
        </p:nvGrpSpPr>
        <p:grpSpPr>
          <a:xfrm>
            <a:off x="-646902" y="1979188"/>
            <a:ext cx="19581804" cy="6725657"/>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1524000" y="2837445"/>
            <a:ext cx="7043221" cy="4423775"/>
          </a:xfrm>
          <a:prstGeom prst="rect">
            <a:avLst/>
          </a:prstGeom>
        </p:spPr>
        <p:txBody>
          <a:bodyPr wrap="square">
            <a:spAutoFit/>
          </a:bodyPr>
          <a:lstStyle/>
          <a:p>
            <a:pPr lvl="0">
              <a:lnSpc>
                <a:spcPct val="150000"/>
              </a:lnSpc>
              <a:defRPr/>
            </a:pPr>
            <a:r>
              <a:rPr lang="pt-BR" sz="10000" b="1" kern="0">
                <a:solidFill>
                  <a:prstClr val="black"/>
                </a:solidFill>
                <a:latin typeface="Arial" panose="020B0604020202020204" pitchFamily="34" charset="0"/>
                <a:ea typeface="PMingLiU"/>
                <a:cs typeface="Arial" panose="020B0604020202020204" pitchFamily="34" charset="0"/>
              </a:rPr>
              <a:t>Hoạt động vận dụng</a:t>
            </a:r>
            <a:endParaRPr lang="en-US" sz="1000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887200" y="2456445"/>
            <a:ext cx="5287787" cy="5894725"/>
          </a:xfrm>
          <a:prstGeom prst="rect">
            <a:avLst/>
          </a:prstGeom>
        </p:spPr>
      </p:pic>
    </p:spTree>
    <p:extLst>
      <p:ext uri="{BB962C8B-B14F-4D97-AF65-F5344CB8AC3E}">
        <p14:creationId xmlns:p14="http://schemas.microsoft.com/office/powerpoint/2010/main" val="277691534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40106" y="753330"/>
            <a:ext cx="18283989" cy="82296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3" name="Rectangle 12"/>
              <p:cNvSpPr/>
              <p:nvPr/>
            </p:nvSpPr>
            <p:spPr>
              <a:xfrm>
                <a:off x="549441" y="1104900"/>
                <a:ext cx="17185105" cy="7478970"/>
              </a:xfrm>
              <a:prstGeom prst="rect">
                <a:avLst/>
              </a:prstGeom>
            </p:spPr>
            <p:txBody>
              <a:bodyPr wrap="square">
                <a:spAutoFit/>
              </a:bodyPr>
              <a:lstStyle/>
              <a:p>
                <a:pPr lvl="0" algn="just">
                  <a:lnSpc>
                    <a:spcPct val="150000"/>
                  </a:lnSpc>
                  <a:buClr>
                    <a:srgbClr val="000000"/>
                  </a:buClr>
                  <a:defRPr/>
                </a:pPr>
                <a14:m>
                  <m:oMath xmlns:m="http://schemas.openxmlformats.org/officeDocument/2006/math">
                    <m:r>
                      <m:rPr>
                        <m:nor/>
                      </m:rPr>
                      <a:rPr lang="vi-VN" sz="4000" b="1">
                        <a:solidFill>
                          <a:srgbClr val="1F497D"/>
                        </a:solidFill>
                        <a:cs typeface="Arial" panose="020B0604020202020204" pitchFamily="34" charset="0"/>
                        <a:sym typeface="Arial"/>
                      </a:rPr>
                      <m:t>B</m:t>
                    </m:r>
                    <m:r>
                      <m:rPr>
                        <m:nor/>
                      </m:rPr>
                      <a:rPr lang="vi-VN" sz="4000" b="1">
                        <a:solidFill>
                          <a:srgbClr val="1F497D"/>
                        </a:solidFill>
                        <a:cs typeface="Arial" panose="020B0604020202020204" pitchFamily="34" charset="0"/>
                        <a:sym typeface="Arial"/>
                      </a:rPr>
                      <m:t>à</m:t>
                    </m:r>
                    <m:r>
                      <m:rPr>
                        <m:nor/>
                      </m:rPr>
                      <a:rPr lang="vi-VN" sz="4000" b="1">
                        <a:solidFill>
                          <a:srgbClr val="1F497D"/>
                        </a:solidFill>
                        <a:cs typeface="Arial" panose="020B0604020202020204" pitchFamily="34" charset="0"/>
                        <a:sym typeface="Arial"/>
                      </a:rPr>
                      <m:t>i</m:t>
                    </m:r>
                    <m:r>
                      <m:rPr>
                        <m:nor/>
                      </m:rPr>
                      <a:rPr lang="vi-VN" sz="4000" b="1">
                        <a:solidFill>
                          <a:srgbClr val="1F497D"/>
                        </a:solidFill>
                        <a:cs typeface="Arial" panose="020B0604020202020204" pitchFamily="34" charset="0"/>
                        <a:sym typeface="Arial"/>
                      </a:rPr>
                      <m:t> </m:t>
                    </m:r>
                    <m:r>
                      <m:rPr>
                        <m:nor/>
                      </m:rPr>
                      <a:rPr lang="en-US" sz="4000" b="1" i="0" smtClean="0">
                        <a:solidFill>
                          <a:srgbClr val="1F497D"/>
                        </a:solidFill>
                        <a:latin typeface="Arial" panose="020B0604020202020204" pitchFamily="34" charset="0"/>
                        <a:cs typeface="Arial" panose="020B0604020202020204" pitchFamily="34" charset="0"/>
                        <a:sym typeface="Arial"/>
                      </a:rPr>
                      <m:t>3</m:t>
                    </m:r>
                    <m:r>
                      <m:rPr>
                        <m:nor/>
                      </m:rPr>
                      <a:rPr lang="en-US" sz="4000" b="1">
                        <a:solidFill>
                          <a:srgbClr val="1F497D"/>
                        </a:solidFill>
                        <a:latin typeface="Arial" panose="020B0604020202020204" pitchFamily="34" charset="0"/>
                        <a:cs typeface="Arial" panose="020B0604020202020204" pitchFamily="34" charset="0"/>
                        <a:sym typeface="Arial"/>
                      </a:rPr>
                      <m:t> </m:t>
                    </m:r>
                    <m:r>
                      <m:rPr>
                        <m:nor/>
                      </m:rPr>
                      <a:rPr lang="vi-VN" sz="4000" b="1">
                        <a:solidFill>
                          <a:srgbClr val="1F497D"/>
                        </a:solidFill>
                        <a:cs typeface="Arial" panose="020B0604020202020204" pitchFamily="34" charset="0"/>
                        <a:sym typeface="Arial"/>
                      </a:rPr>
                      <m:t>(</m:t>
                    </m:r>
                    <m:r>
                      <m:rPr>
                        <m:nor/>
                      </m:rPr>
                      <a:rPr lang="vi-VN" sz="4000" b="1">
                        <a:solidFill>
                          <a:srgbClr val="1F497D"/>
                        </a:solidFill>
                        <a:cs typeface="Arial" panose="020B0604020202020204" pitchFamily="34" charset="0"/>
                        <a:sym typeface="Arial"/>
                      </a:rPr>
                      <m:t>SGK</m:t>
                    </m:r>
                    <m:r>
                      <m:rPr>
                        <m:nor/>
                      </m:rPr>
                      <a:rPr lang="en-US" sz="4000" b="1">
                        <a:solidFill>
                          <a:srgbClr val="1F497D"/>
                        </a:solidFill>
                        <a:latin typeface="Arial" panose="020B0604020202020204" pitchFamily="34" charset="0"/>
                        <a:cs typeface="Arial" panose="020B0604020202020204" pitchFamily="34" charset="0"/>
                        <a:sym typeface="Arial"/>
                      </a:rPr>
                      <m:t> – </m:t>
                    </m:r>
                    <m:r>
                      <m:rPr>
                        <m:nor/>
                      </m:rPr>
                      <a:rPr lang="vi-VN" sz="4000" b="1">
                        <a:solidFill>
                          <a:srgbClr val="1F497D"/>
                        </a:solidFill>
                        <a:cs typeface="Arial" panose="020B0604020202020204" pitchFamily="34" charset="0"/>
                        <a:sym typeface="Arial"/>
                      </a:rPr>
                      <m:t>tr</m:t>
                    </m:r>
                    <m:r>
                      <m:rPr>
                        <m:nor/>
                      </m:rPr>
                      <a:rPr lang="vi-VN" sz="4000" b="1">
                        <a:solidFill>
                          <a:srgbClr val="1F497D"/>
                        </a:solidFill>
                        <a:cs typeface="Arial" panose="020B0604020202020204" pitchFamily="34" charset="0"/>
                        <a:sym typeface="Arial"/>
                      </a:rPr>
                      <m:t>.</m:t>
                    </m:r>
                    <m:r>
                      <m:rPr>
                        <m:nor/>
                      </m:rPr>
                      <a:rPr lang="en-US" sz="4000" b="1" kern="0">
                        <a:solidFill>
                          <a:srgbClr val="1F497D"/>
                        </a:solidFill>
                        <a:latin typeface="Arial" panose="020B0604020202020204" pitchFamily="34" charset="0"/>
                        <a:cs typeface="Arial" panose="020B0604020202020204" pitchFamily="34" charset="0"/>
                        <a:sym typeface="Arial"/>
                      </a:rPr>
                      <m:t>6</m:t>
                    </m:r>
                    <m:r>
                      <m:rPr>
                        <m:nor/>
                      </m:rPr>
                      <a:rPr lang="en-US" sz="4000" b="1" i="0" kern="0" smtClean="0">
                        <a:solidFill>
                          <a:srgbClr val="1F497D"/>
                        </a:solidFill>
                        <a:latin typeface="Arial" panose="020B0604020202020204" pitchFamily="34" charset="0"/>
                        <a:cs typeface="Arial" panose="020B0604020202020204" pitchFamily="34" charset="0"/>
                        <a:sym typeface="Arial"/>
                      </a:rPr>
                      <m:t>1</m:t>
                    </m:r>
                    <m:r>
                      <m:rPr>
                        <m:nor/>
                      </m:rPr>
                      <a:rPr lang="en-US" sz="4000" b="1">
                        <a:solidFill>
                          <a:srgbClr val="1F497D"/>
                        </a:solidFill>
                        <a:latin typeface="Arial" panose="020B0604020202020204" pitchFamily="34" charset="0"/>
                        <a:cs typeface="Arial" panose="020B0604020202020204" pitchFamily="34" charset="0"/>
                        <a:sym typeface="Arial"/>
                      </a:rPr>
                      <m:t>)</m:t>
                    </m:r>
                  </m:oMath>
                </a14:m>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Một chiếc hộp chứa 1 viên bi xanh, 1 viên bi đỏ và 1 viên bi trắng. Các viên bi có cùng</a:t>
                </a:r>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kích thước và khối lượng. Dung lần lượt lấy ra ngẫu nhiên từng viên bi từ trong hộp cho</a:t>
                </a:r>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đến khi hết bi.</a:t>
                </a:r>
                <a:endParaRPr lang="en-US" sz="4000" kern="0">
                  <a:solidFill>
                    <a:prstClr val="black"/>
                  </a:solidFill>
                  <a:latin typeface="Arial"/>
                  <a:cs typeface="Arial" panose="020B0604020202020204" pitchFamily="34" charset="0"/>
                  <a:sym typeface="Arial"/>
                </a:endParaRPr>
              </a:p>
              <a:p>
                <a:pPr lvl="0" algn="just">
                  <a:lnSpc>
                    <a:spcPct val="150000"/>
                  </a:lnSpc>
                  <a:buClr>
                    <a:srgbClr val="000000"/>
                  </a:buClr>
                  <a:defRPr/>
                </a:pPr>
                <a:r>
                  <a:rPr lang="vi-VN" sz="4000" kern="0">
                    <a:solidFill>
                      <a:prstClr val="black"/>
                    </a:solidFill>
                    <a:latin typeface="Arial"/>
                    <a:cs typeface="Arial" panose="020B0604020202020204" pitchFamily="34" charset="0"/>
                    <a:sym typeface="Arial"/>
                  </a:rPr>
                  <a:t>a) Xác định không gian mẫu của phép thử.</a:t>
                </a:r>
                <a:endParaRPr lang="en-US" sz="4000" kern="0">
                  <a:solidFill>
                    <a:prstClr val="black"/>
                  </a:solidFill>
                  <a:latin typeface="Arial"/>
                  <a:cs typeface="Arial" panose="020B0604020202020204" pitchFamily="34" charset="0"/>
                  <a:sym typeface="Arial"/>
                </a:endParaRPr>
              </a:p>
              <a:p>
                <a:pPr lvl="0" algn="just">
                  <a:lnSpc>
                    <a:spcPct val="150000"/>
                  </a:lnSpc>
                  <a:buClr>
                    <a:srgbClr val="000000"/>
                  </a:buClr>
                  <a:defRPr/>
                </a:pPr>
                <a:r>
                  <a:rPr lang="vi-VN" sz="4000" kern="0">
                    <a:solidFill>
                      <a:prstClr val="black"/>
                    </a:solidFill>
                    <a:latin typeface="Arial"/>
                    <a:cs typeface="Arial" panose="020B0604020202020204" pitchFamily="34" charset="0"/>
                    <a:sym typeface="Arial"/>
                  </a:rPr>
                  <a:t>b) Tính xác suất của mỗi biến cố sau:</a:t>
                </a:r>
                <a:endParaRPr lang="en-US" sz="4000" kern="0">
                  <a:solidFill>
                    <a:prstClr val="black"/>
                  </a:solidFill>
                  <a:latin typeface="Arial"/>
                  <a:cs typeface="Arial" panose="020B0604020202020204" pitchFamily="34" charset="0"/>
                  <a:sym typeface="Arial"/>
                </a:endParaRPr>
              </a:p>
              <a:p>
                <a:pPr lvl="0" algn="just">
                  <a:lnSpc>
                    <a:spcPct val="150000"/>
                  </a:lnSpc>
                  <a:buClr>
                    <a:srgbClr val="000000"/>
                  </a:buClr>
                  <a:defRPr/>
                </a:pPr>
                <a:r>
                  <a:rPr lang="vi-VN" sz="4000" kern="0">
                    <a:solidFill>
                      <a:prstClr val="black"/>
                    </a:solidFill>
                    <a:latin typeface="Arial"/>
                    <a:cs typeface="Arial" panose="020B0604020202020204" pitchFamily="34" charset="0"/>
                    <a:sym typeface="Arial"/>
                  </a:rPr>
                  <a:t>A: “Viên bi màu xanh được lấy ra cuối cùng</a:t>
                </a:r>
                <a:r>
                  <a:rPr lang="en-US" sz="4000" kern="0">
                    <a:solidFill>
                      <a:prstClr val="black"/>
                    </a:solidFill>
                    <a:latin typeface="Arial"/>
                    <a:cs typeface="Arial" panose="020B0604020202020204" pitchFamily="34" charset="0"/>
                    <a:sym typeface="Arial"/>
                  </a:rPr>
                  <a:t>”</a:t>
                </a:r>
                <a:r>
                  <a:rPr lang="vi-VN" sz="4000" kern="0">
                    <a:solidFill>
                      <a:prstClr val="black"/>
                    </a:solidFill>
                    <a:latin typeface="Arial"/>
                    <a:cs typeface="Arial" panose="020B0604020202020204" pitchFamily="34" charset="0"/>
                    <a:sym typeface="Arial"/>
                  </a:rPr>
                  <a:t>;</a:t>
                </a:r>
                <a:endParaRPr lang="en-US" sz="4000" kern="0">
                  <a:solidFill>
                    <a:prstClr val="black"/>
                  </a:solidFill>
                  <a:latin typeface="Arial"/>
                  <a:cs typeface="Arial" panose="020B0604020202020204" pitchFamily="34" charset="0"/>
                  <a:sym typeface="Arial"/>
                </a:endParaRPr>
              </a:p>
              <a:p>
                <a:pPr lvl="0" algn="just">
                  <a:lnSpc>
                    <a:spcPct val="150000"/>
                  </a:lnSpc>
                  <a:buClr>
                    <a:srgbClr val="000000"/>
                  </a:buClr>
                  <a:defRPr/>
                </a:pPr>
                <a:r>
                  <a:rPr lang="vi-VN" sz="4000" kern="0">
                    <a:solidFill>
                      <a:prstClr val="black"/>
                    </a:solidFill>
                    <a:latin typeface="Arial"/>
                    <a:cs typeface="Arial" panose="020B0604020202020204" pitchFamily="34" charset="0"/>
                    <a:sym typeface="Arial"/>
                  </a:rPr>
                  <a:t>B: “Viên bi màu trắng được lấy ra trước viên bi màu đỏ</a:t>
                </a:r>
                <a:r>
                  <a:rPr lang="en-US" sz="4000" kern="0">
                    <a:solidFill>
                      <a:prstClr val="black"/>
                    </a:solidFill>
                    <a:latin typeface="Arial"/>
                    <a:cs typeface="Arial" panose="020B0604020202020204" pitchFamily="34" charset="0"/>
                    <a:sym typeface="Arial"/>
                  </a:rPr>
                  <a:t>”</a:t>
                </a:r>
                <a:r>
                  <a:rPr lang="vi-VN" sz="4000" kern="0">
                    <a:solidFill>
                      <a:prstClr val="black"/>
                    </a:solidFill>
                    <a:latin typeface="Arial"/>
                    <a:cs typeface="Arial" panose="020B0604020202020204" pitchFamily="34" charset="0"/>
                    <a:sym typeface="Arial"/>
                  </a:rPr>
                  <a:t>;</a:t>
                </a:r>
                <a:endParaRPr lang="en-US" sz="4000" kern="0">
                  <a:solidFill>
                    <a:prstClr val="black"/>
                  </a:solidFill>
                  <a:latin typeface="Arial"/>
                  <a:cs typeface="Arial" panose="020B0604020202020204" pitchFamily="34" charset="0"/>
                  <a:sym typeface="Arial"/>
                </a:endParaRPr>
              </a:p>
              <a:p>
                <a:pPr lvl="0" algn="just">
                  <a:lnSpc>
                    <a:spcPct val="150000"/>
                  </a:lnSpc>
                  <a:buClr>
                    <a:srgbClr val="000000"/>
                  </a:buClr>
                  <a:defRPr/>
                </a:pPr>
                <a:r>
                  <a:rPr lang="vi-VN" sz="4000" kern="0">
                    <a:solidFill>
                      <a:prstClr val="black"/>
                    </a:solidFill>
                    <a:latin typeface="Arial"/>
                    <a:cs typeface="Arial" panose="020B0604020202020204" pitchFamily="34" charset="0"/>
                    <a:sym typeface="Arial"/>
                  </a:rPr>
                  <a:t>C: “Viên bi lấy ra đầu tiên không phải là bi màu trắng</a:t>
                </a:r>
                <a:r>
                  <a:rPr lang="en-US" sz="4000" kern="0">
                    <a:solidFill>
                      <a:prstClr val="black"/>
                    </a:solidFill>
                    <a:latin typeface="Arial"/>
                    <a:cs typeface="Arial" panose="020B0604020202020204" pitchFamily="34" charset="0"/>
                    <a:sym typeface="Arial"/>
                  </a:rPr>
                  <a:t>”</a:t>
                </a:r>
                <a:r>
                  <a:rPr lang="vi-VN" sz="4000" kern="0">
                    <a:solidFill>
                      <a:prstClr val="black"/>
                    </a:solidFill>
                    <a:latin typeface="Arial"/>
                    <a:cs typeface="Arial" panose="020B0604020202020204" pitchFamily="34" charset="0"/>
                    <a:sym typeface="Arial"/>
                  </a:rPr>
                  <a:t>.</a:t>
                </a:r>
                <a:endParaRPr kumimoji="0" lang="en-US" sz="40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549441" y="1104900"/>
                <a:ext cx="17185105" cy="7478970"/>
              </a:xfrm>
              <a:prstGeom prst="rect">
                <a:avLst/>
              </a:prstGeom>
              <a:blipFill>
                <a:blip r:embed="rId2"/>
                <a:stretch>
                  <a:fillRect l="-1242" r="-1277" b="-1059"/>
                </a:stretch>
              </a:blipFill>
            </p:spPr>
            <p:txBody>
              <a:bodyPr/>
              <a:lstStyle/>
              <a:p>
                <a:r>
                  <a:rPr lang="en-US">
                    <a:noFill/>
                  </a:rPr>
                  <a:t> </a:t>
                </a:r>
              </a:p>
            </p:txBody>
          </p:sp>
        </mc:Fallback>
      </mc:AlternateContent>
      <p:sp>
        <p:nvSpPr>
          <p:cNvPr id="14" name="Freeform 10"/>
          <p:cNvSpPr/>
          <p:nvPr/>
        </p:nvSpPr>
        <p:spPr>
          <a:xfrm>
            <a:off x="14847900" y="7551477"/>
            <a:ext cx="2886646" cy="2011623"/>
          </a:xfrm>
          <a:custGeom>
            <a:avLst/>
            <a:gdLst/>
            <a:ahLst/>
            <a:cxnLst/>
            <a:rect l="l" t="t" r="r" b="b"/>
            <a:pathLst>
              <a:path w="6217418" h="4114800">
                <a:moveTo>
                  <a:pt x="0" y="0"/>
                </a:moveTo>
                <a:lnTo>
                  <a:pt x="6217418" y="0"/>
                </a:lnTo>
                <a:lnTo>
                  <a:pt x="621741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363920899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0" y="800100"/>
            <a:ext cx="18283989" cy="85344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p:cNvGrpSpPr/>
          <p:nvPr/>
        </p:nvGrpSpPr>
        <p:grpSpPr>
          <a:xfrm>
            <a:off x="645694" y="342900"/>
            <a:ext cx="1981200" cy="1447800"/>
            <a:chOff x="1844842" y="8071184"/>
            <a:chExt cx="1981200" cy="1447800"/>
          </a:xfrm>
          <a:scene3d>
            <a:camera prst="orthographicFront">
              <a:rot lat="0" lon="0" rev="0"/>
            </a:camera>
            <a:lightRig rig="balanced" dir="t">
              <a:rot lat="0" lon="0" rev="8700000"/>
            </a:lightRig>
          </a:scene3d>
        </p:grpSpPr>
        <p:sp>
          <p:nvSpPr>
            <p:cNvPr id="65"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66" name="Rectangle 65"/>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645694" y="2154776"/>
                <a:ext cx="16992600" cy="7674793"/>
              </a:xfrm>
              <a:prstGeom prst="rect">
                <a:avLst/>
              </a:prstGeom>
            </p:spPr>
            <p:txBody>
              <a:bodyPr wrap="square">
                <a:spAutoFit/>
              </a:bodyPr>
              <a:lstStyle/>
              <a:p>
                <a:pPr algn="just">
                  <a:lnSpc>
                    <a:spcPct val="160000"/>
                  </a:lnSpc>
                </a:pPr>
                <a:r>
                  <a:rPr lang="fr-FR" sz="4000">
                    <a:latin typeface="Arial" panose="020B0604020202020204" pitchFamily="34" charset="0"/>
                    <a:ea typeface="Malgun Gothic" panose="020B0503020000020004" pitchFamily="34" charset="-127"/>
                    <a:cs typeface="Arial" panose="020B0604020202020204" pitchFamily="34" charset="0"/>
                  </a:rPr>
                  <a:t>a) Kí hiệu </a:t>
                </a:r>
                <a14:m>
                  <m:oMath xmlns:m="http://schemas.openxmlformats.org/officeDocument/2006/math">
                    <m:r>
                      <a:rPr lang="fr-FR" sz="4000" i="1">
                        <a:latin typeface="Cambria Math" panose="02040503050406030204" pitchFamily="18" charset="0"/>
                        <a:ea typeface="Malgun Gothic" panose="020B0503020000020004" pitchFamily="34" charset="-127"/>
                        <a:cs typeface="Times New Roman" panose="02020603050405020304" pitchFamily="18" charset="0"/>
                      </a:rPr>
                      <m:t>𝑋</m:t>
                    </m:r>
                  </m:oMath>
                </a14:m>
                <a:r>
                  <a:rPr lang="fr-FR" sz="4000">
                    <a:latin typeface="Arial" panose="020B0604020202020204" pitchFamily="34" charset="0"/>
                    <a:ea typeface="Malgun Gothic" panose="020B0503020000020004" pitchFamily="34" charset="-127"/>
                    <a:cs typeface="Arial" panose="020B0604020202020204" pitchFamily="34" charset="0"/>
                  </a:rPr>
                  <a:t> là viên bi xanh, </a:t>
                </a:r>
                <a14:m>
                  <m:oMath xmlns:m="http://schemas.openxmlformats.org/officeDocument/2006/math">
                    <m:r>
                      <a:rPr lang="fr-FR" sz="4000" i="1">
                        <a:latin typeface="Cambria Math" panose="02040503050406030204" pitchFamily="18" charset="0"/>
                        <a:ea typeface="Malgun Gothic" panose="020B0503020000020004" pitchFamily="34" charset="-127"/>
                        <a:cs typeface="Times New Roman" panose="02020603050405020304" pitchFamily="18" charset="0"/>
                      </a:rPr>
                      <m:t>Đ</m:t>
                    </m:r>
                  </m:oMath>
                </a14:m>
                <a:r>
                  <a:rPr lang="fr-FR" sz="4000">
                    <a:latin typeface="Arial" panose="020B0604020202020204" pitchFamily="34" charset="0"/>
                    <a:ea typeface="Malgun Gothic" panose="020B0503020000020004" pitchFamily="34" charset="-127"/>
                    <a:cs typeface="Arial" panose="020B0604020202020204" pitchFamily="34" charset="0"/>
                  </a:rPr>
                  <a:t> là viên bi màu đỏ và </a:t>
                </a:r>
                <a14:m>
                  <m:oMath xmlns:m="http://schemas.openxmlformats.org/officeDocument/2006/math">
                    <m:r>
                      <a:rPr lang="fr-FR" sz="4000" i="1">
                        <a:latin typeface="Cambria Math" panose="02040503050406030204" pitchFamily="18" charset="0"/>
                        <a:ea typeface="Malgun Gothic" panose="020B0503020000020004" pitchFamily="34" charset="-127"/>
                        <a:cs typeface="Times New Roman" panose="02020603050405020304" pitchFamily="18" charset="0"/>
                      </a:rPr>
                      <m:t>𝑇</m:t>
                    </m:r>
                  </m:oMath>
                </a14:m>
                <a:r>
                  <a:rPr lang="fr-FR" sz="4000">
                    <a:latin typeface="Arial" panose="020B0604020202020204" pitchFamily="34" charset="0"/>
                    <a:ea typeface="Malgun Gothic" panose="020B0503020000020004" pitchFamily="34" charset="-127"/>
                    <a:cs typeface="Arial" panose="020B0604020202020204" pitchFamily="34" charset="0"/>
                  </a:rPr>
                  <a:t> là viên bi màu trắng. </a:t>
                </a:r>
              </a:p>
              <a:p>
                <a:pPr algn="just">
                  <a:lnSpc>
                    <a:spcPct val="160000"/>
                  </a:lnSpc>
                </a:pPr>
                <a:r>
                  <a:rPr lang="fr-FR" sz="4000">
                    <a:effectLst/>
                    <a:latin typeface="Arial" panose="020B0604020202020204" pitchFamily="34" charset="0"/>
                    <a:ea typeface="Malgun Gothic" panose="020B0503020000020004" pitchFamily="34" charset="-127"/>
                    <a:cs typeface="Arial" panose="020B0604020202020204" pitchFamily="34" charset="0"/>
                  </a:rPr>
                  <a:t>Không gian mẫu của phép thử là :</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ctr">
                  <a:lnSpc>
                    <a:spcPct val="160000"/>
                  </a:lnSpc>
                </a:pPr>
                <a:r>
                  <a:rPr lang="fr-FR" sz="4000">
                    <a:effectLst/>
                    <a:latin typeface="Arial" panose="020B0604020202020204" pitchFamily="34" charset="0"/>
                    <a:ea typeface="Malgun Gothic" panose="020B0503020000020004" pitchFamily="34" charset="-127"/>
                    <a:cs typeface="Arial" panose="020B0604020202020204" pitchFamily="34" charset="0"/>
                  </a:rPr>
                  <a:t>Ω = </a:t>
                </a:r>
                <a14:m>
                  <m:oMath xmlns:m="http://schemas.openxmlformats.org/officeDocument/2006/math">
                    <m:d>
                      <m:dPr>
                        <m:begChr m:val="{"/>
                        <m:endChr m:val="}"/>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e>
                    </m:d>
                  </m:oMath>
                </a14:m>
                <a:r>
                  <a:rPr lang="fr-FR" sz="4000">
                    <a:effectLst/>
                    <a:latin typeface="Arial" panose="020B0604020202020204" pitchFamily="34" charset="0"/>
                    <a:ea typeface="Malgun Gothic" panose="020B0503020000020004" pitchFamily="34" charset="-127"/>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60000"/>
                  </a:lnSpc>
                </a:pPr>
                <a:r>
                  <a:rPr lang="fr-FR" sz="4000">
                    <a:effectLst/>
                    <a:latin typeface="Arial" panose="020B0604020202020204" pitchFamily="34" charset="0"/>
                    <a:ea typeface="Malgun Gothic" panose="020B0503020000020004" pitchFamily="34" charset="-127"/>
                    <a:cs typeface="Arial" panose="020B0604020202020204" pitchFamily="34" charset="0"/>
                  </a:rPr>
                  <a:t>b) Có 2 kết quả thuận lợi cho biến cố </a:t>
                </a:r>
                <a14:m>
                  <m:oMath xmlns:m="http://schemas.openxmlformats.org/officeDocument/2006/math">
                    <m:r>
                      <a:rPr lang="fr-FR" sz="4000" i="1" smtClean="0">
                        <a:effectLst/>
                        <a:latin typeface="Cambria Math" panose="02040503050406030204" pitchFamily="18" charset="0"/>
                        <a:ea typeface="Malgun Gothic" panose="020B0503020000020004" pitchFamily="34" charset="-127"/>
                        <a:cs typeface="Arial" panose="020B0604020202020204" pitchFamily="34" charset="0"/>
                      </a:rPr>
                      <m:t>𝐴</m:t>
                    </m:r>
                  </m:oMath>
                </a14:m>
                <a:r>
                  <a:rPr lang="fr-FR" sz="4000">
                    <a:effectLst/>
                    <a:latin typeface="Arial" panose="020B0604020202020204" pitchFamily="34" charset="0"/>
                    <a:ea typeface="Malgun Gothic" panose="020B0503020000020004" pitchFamily="34" charset="-127"/>
                    <a:cs typeface="Arial" panose="020B0604020202020204" pitchFamily="34" charset="0"/>
                  </a:rPr>
                  <a:t> là </a:t>
                </a:r>
                <a14:m>
                  <m:oMath xmlns:m="http://schemas.openxmlformats.org/officeDocument/2006/math">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(Đ, </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 </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0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 Đ, </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000">
                    <a:effectLst/>
                    <a:latin typeface="Arial" panose="020B0604020202020204" pitchFamily="34" charset="0"/>
                    <a:ea typeface="Malgun Gothic" panose="020B0503020000020004" pitchFamily="34" charset="-127"/>
                    <a:cs typeface="Arial" panose="020B0604020202020204" pitchFamily="34" charset="0"/>
                  </a:rPr>
                  <a:t> </a:t>
                </a:r>
              </a:p>
              <a:p>
                <a:pPr algn="just">
                  <a:lnSpc>
                    <a:spcPct val="160000"/>
                  </a:lnSpc>
                </a:pPr>
                <a:r>
                  <a:rPr lang="fr-FR" sz="4000">
                    <a:effectLst/>
                    <a:latin typeface="Arial" panose="020B0604020202020204" pitchFamily="34" charset="0"/>
                    <a:ea typeface="Malgun Gothic" panose="020B0503020000020004" pitchFamily="34" charset="-127"/>
                    <a:cs typeface="Arial" panose="020B0604020202020204" pitchFamily="34" charset="0"/>
                  </a:rPr>
                  <a:t>nên </a:t>
                </a:r>
                <a14:m>
                  <m:oMath xmlns:m="http://schemas.openxmlformats.org/officeDocument/2006/math">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𝐴</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4000">
                    <a:effectLst/>
                    <a:latin typeface="Arial" panose="020B0604020202020204" pitchFamily="34" charset="0"/>
                    <a:ea typeface="Malgun Gothic" panose="020B0503020000020004" pitchFamily="34" charset="-127"/>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fr-FR" sz="4000">
                          <a:latin typeface="Arial" panose="020B0604020202020204" pitchFamily="34" charset="0"/>
                          <a:ea typeface="Malgun Gothic" panose="020B0503020000020004" pitchFamily="34" charset="-127"/>
                          <a:cs typeface="Arial" panose="020B0604020202020204" pitchFamily="34" charset="0"/>
                        </a:rPr>
                        <m:t>X</m:t>
                      </m:r>
                      <m:r>
                        <m:rPr>
                          <m:nor/>
                        </m:rPr>
                        <a:rPr lang="fr-FR" sz="4000">
                          <a:latin typeface="Arial" panose="020B0604020202020204" pitchFamily="34" charset="0"/>
                          <a:ea typeface="Malgun Gothic" panose="020B0503020000020004" pitchFamily="34" charset="-127"/>
                          <a:cs typeface="Arial" panose="020B0604020202020204" pitchFamily="34" charset="0"/>
                        </a:rPr>
                        <m:t>á</m:t>
                      </m:r>
                      <m:r>
                        <m:rPr>
                          <m:nor/>
                        </m:rPr>
                        <a:rPr lang="fr-FR" sz="4000">
                          <a:latin typeface="Arial" panose="020B0604020202020204" pitchFamily="34" charset="0"/>
                          <a:ea typeface="Malgun Gothic" panose="020B0503020000020004" pitchFamily="34" charset="-127"/>
                          <a:cs typeface="Arial" panose="020B0604020202020204" pitchFamily="34" charset="0"/>
                        </a:rPr>
                        <m:t>c</m:t>
                      </m:r>
                      <m:r>
                        <m:rPr>
                          <m:nor/>
                        </m:rPr>
                        <a:rPr lang="fr-FR" sz="4000">
                          <a:latin typeface="Arial" panose="020B0604020202020204" pitchFamily="34" charset="0"/>
                          <a:ea typeface="Malgun Gothic" panose="020B0503020000020004" pitchFamily="34" charset="-127"/>
                          <a:cs typeface="Arial" panose="020B0604020202020204" pitchFamily="34" charset="0"/>
                        </a:rPr>
                        <m:t> </m:t>
                      </m:r>
                      <m:r>
                        <m:rPr>
                          <m:nor/>
                        </m:rPr>
                        <a:rPr lang="fr-FR" sz="4000">
                          <a:latin typeface="Arial" panose="020B0604020202020204" pitchFamily="34" charset="0"/>
                          <a:ea typeface="Malgun Gothic" panose="020B0503020000020004" pitchFamily="34" charset="-127"/>
                          <a:cs typeface="Arial" panose="020B0604020202020204" pitchFamily="34" charset="0"/>
                        </a:rPr>
                        <m:t>su</m:t>
                      </m:r>
                      <m:r>
                        <m:rPr>
                          <m:nor/>
                        </m:rPr>
                        <a:rPr lang="fr-FR" sz="4000">
                          <a:latin typeface="Arial" panose="020B0604020202020204" pitchFamily="34" charset="0"/>
                          <a:ea typeface="Malgun Gothic" panose="020B0503020000020004" pitchFamily="34" charset="-127"/>
                          <a:cs typeface="Arial" panose="020B0604020202020204" pitchFamily="34" charset="0"/>
                        </a:rPr>
                        <m:t>ấ</m:t>
                      </m:r>
                      <m:r>
                        <m:rPr>
                          <m:nor/>
                        </m:rPr>
                        <a:rPr lang="fr-FR" sz="4000">
                          <a:latin typeface="Arial" panose="020B0604020202020204" pitchFamily="34" charset="0"/>
                          <a:ea typeface="Malgun Gothic" panose="020B0503020000020004" pitchFamily="34" charset="-127"/>
                          <a:cs typeface="Arial" panose="020B0604020202020204" pitchFamily="34" charset="0"/>
                        </a:rPr>
                        <m:t>t</m:t>
                      </m:r>
                      <m:r>
                        <m:rPr>
                          <m:nor/>
                        </m:rPr>
                        <a:rPr lang="fr-FR" sz="4000">
                          <a:latin typeface="Arial" panose="020B0604020202020204" pitchFamily="34" charset="0"/>
                          <a:ea typeface="Malgun Gothic" panose="020B0503020000020004" pitchFamily="34" charset="-127"/>
                          <a:cs typeface="Arial" panose="020B0604020202020204" pitchFamily="34" charset="0"/>
                        </a:rPr>
                        <m:t> </m:t>
                      </m:r>
                      <m:r>
                        <m:rPr>
                          <m:nor/>
                        </m:rPr>
                        <a:rPr lang="fr-FR" sz="4000">
                          <a:latin typeface="Arial" panose="020B0604020202020204" pitchFamily="34" charset="0"/>
                          <a:ea typeface="Malgun Gothic" panose="020B0503020000020004" pitchFamily="34" charset="-127"/>
                          <a:cs typeface="Arial" panose="020B0604020202020204" pitchFamily="34" charset="0"/>
                        </a:rPr>
                        <m:t>c</m:t>
                      </m:r>
                      <m:r>
                        <m:rPr>
                          <m:nor/>
                        </m:rPr>
                        <a:rPr lang="fr-FR" sz="4000">
                          <a:latin typeface="Arial" panose="020B0604020202020204" pitchFamily="34" charset="0"/>
                          <a:ea typeface="Malgun Gothic" panose="020B0503020000020004" pitchFamily="34" charset="-127"/>
                          <a:cs typeface="Arial" panose="020B0604020202020204" pitchFamily="34" charset="0"/>
                        </a:rPr>
                        <m:t>ủ</m:t>
                      </m:r>
                      <m:r>
                        <m:rPr>
                          <m:nor/>
                        </m:rPr>
                        <a:rPr lang="fr-FR" sz="4000">
                          <a:latin typeface="Arial" panose="020B0604020202020204" pitchFamily="34" charset="0"/>
                          <a:ea typeface="Malgun Gothic" panose="020B0503020000020004" pitchFamily="34" charset="-127"/>
                          <a:cs typeface="Arial" panose="020B0604020202020204" pitchFamily="34" charset="0"/>
                        </a:rPr>
                        <m:t>a</m:t>
                      </m:r>
                      <m:r>
                        <m:rPr>
                          <m:nor/>
                        </m:rPr>
                        <a:rPr lang="fr-FR" sz="4000">
                          <a:latin typeface="Arial" panose="020B0604020202020204" pitchFamily="34" charset="0"/>
                          <a:ea typeface="Malgun Gothic" panose="020B0503020000020004" pitchFamily="34" charset="-127"/>
                          <a:cs typeface="Arial" panose="020B0604020202020204" pitchFamily="34" charset="0"/>
                        </a:rPr>
                        <m:t> </m:t>
                      </m:r>
                      <m:r>
                        <m:rPr>
                          <m:nor/>
                        </m:rPr>
                        <a:rPr lang="fr-FR" sz="4000">
                          <a:latin typeface="Arial" panose="020B0604020202020204" pitchFamily="34" charset="0"/>
                          <a:ea typeface="Malgun Gothic" panose="020B0503020000020004" pitchFamily="34" charset="-127"/>
                          <a:cs typeface="Arial" panose="020B0604020202020204" pitchFamily="34" charset="0"/>
                        </a:rPr>
                        <m:t>bi</m:t>
                      </m:r>
                      <m:r>
                        <m:rPr>
                          <m:nor/>
                        </m:rPr>
                        <a:rPr lang="fr-FR" sz="4000">
                          <a:latin typeface="Arial" panose="020B0604020202020204" pitchFamily="34" charset="0"/>
                          <a:ea typeface="Malgun Gothic" panose="020B0503020000020004" pitchFamily="34" charset="-127"/>
                          <a:cs typeface="Arial" panose="020B0604020202020204" pitchFamily="34" charset="0"/>
                        </a:rPr>
                        <m:t>ế</m:t>
                      </m:r>
                      <m:r>
                        <m:rPr>
                          <m:nor/>
                        </m:rPr>
                        <a:rPr lang="fr-FR" sz="4000">
                          <a:latin typeface="Arial" panose="020B0604020202020204" pitchFamily="34" charset="0"/>
                          <a:ea typeface="Malgun Gothic" panose="020B0503020000020004" pitchFamily="34" charset="-127"/>
                          <a:cs typeface="Arial" panose="020B0604020202020204" pitchFamily="34" charset="0"/>
                        </a:rPr>
                        <m:t>n</m:t>
                      </m:r>
                      <m:r>
                        <m:rPr>
                          <m:nor/>
                        </m:rPr>
                        <a:rPr lang="fr-FR" sz="4000">
                          <a:latin typeface="Arial" panose="020B0604020202020204" pitchFamily="34" charset="0"/>
                          <a:ea typeface="Malgun Gothic" panose="020B0503020000020004" pitchFamily="34" charset="-127"/>
                          <a:cs typeface="Arial" panose="020B0604020202020204" pitchFamily="34" charset="0"/>
                        </a:rPr>
                        <m:t> </m:t>
                      </m:r>
                      <m:r>
                        <m:rPr>
                          <m:nor/>
                        </m:rPr>
                        <a:rPr lang="fr-FR" sz="4000">
                          <a:latin typeface="Arial" panose="020B0604020202020204" pitchFamily="34" charset="0"/>
                          <a:ea typeface="Malgun Gothic" panose="020B0503020000020004" pitchFamily="34" charset="-127"/>
                          <a:cs typeface="Arial" panose="020B0604020202020204" pitchFamily="34" charset="0"/>
                        </a:rPr>
                        <m:t>c</m:t>
                      </m:r>
                      <m:r>
                        <m:rPr>
                          <m:nor/>
                        </m:rPr>
                        <a:rPr lang="fr-FR" sz="4000">
                          <a:latin typeface="Arial" panose="020B0604020202020204" pitchFamily="34" charset="0"/>
                          <a:ea typeface="Malgun Gothic" panose="020B0503020000020004" pitchFamily="34" charset="-127"/>
                          <a:cs typeface="Arial" panose="020B0604020202020204" pitchFamily="34" charset="0"/>
                        </a:rPr>
                        <m:t>ố</m:t>
                      </m:r>
                      <m:r>
                        <a:rPr lang="en-US" sz="4000" b="0" i="1" smtClean="0">
                          <a:latin typeface="Cambria Math" panose="02040503050406030204" pitchFamily="18" charset="0"/>
                          <a:ea typeface="Malgun Gothic" panose="020B0503020000020004" pitchFamily="34" charset="-127"/>
                          <a:cs typeface="Arial" panose="020B0604020202020204" pitchFamily="34" charset="0"/>
                        </a:rPr>
                        <m:t> </m:t>
                      </m:r>
                      <m:r>
                        <a:rPr lang="fr-FR" sz="4000" i="1">
                          <a:latin typeface="Cambria Math" panose="02040503050406030204" pitchFamily="18" charset="0"/>
                          <a:ea typeface="Malgun Gothic" panose="020B0503020000020004" pitchFamily="34" charset="-127"/>
                          <a:cs typeface="Times New Roman" panose="02020603050405020304" pitchFamily="18" charset="0"/>
                        </a:rPr>
                        <m:t>𝐴</m:t>
                      </m:r>
                      <m:r>
                        <m:rPr>
                          <m:nor/>
                        </m:rPr>
                        <a:rPr lang="en-US" sz="40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fr-FR" sz="4000">
                          <a:latin typeface="Arial" panose="020B0604020202020204" pitchFamily="34" charset="0"/>
                          <a:ea typeface="Malgun Gothic" panose="020B0503020000020004" pitchFamily="34" charset="-127"/>
                          <a:cs typeface="Arial" panose="020B0604020202020204" pitchFamily="34" charset="0"/>
                        </a:rPr>
                        <m:t>l</m:t>
                      </m:r>
                      <m:r>
                        <m:rPr>
                          <m:nor/>
                        </m:rPr>
                        <a:rPr lang="fr-FR" sz="4000">
                          <a:latin typeface="Arial" panose="020B0604020202020204" pitchFamily="34" charset="0"/>
                          <a:ea typeface="Malgun Gothic" panose="020B0503020000020004" pitchFamily="34" charset="-127"/>
                          <a:cs typeface="Arial" panose="020B0604020202020204" pitchFamily="34" charset="0"/>
                        </a:rPr>
                        <m:t>à</m:t>
                      </m:r>
                      <m:r>
                        <a:rPr lang="en-US" sz="4000" b="0" i="1" smtClean="0">
                          <a:latin typeface="Cambria Math" panose="02040503050406030204" pitchFamily="18" charset="0"/>
                          <a:ea typeface="Malgun Gothic" panose="020B0503020000020004" pitchFamily="34" charset="-127"/>
                          <a:cs typeface="Arial" panose="020B0604020202020204" pitchFamily="34" charset="0"/>
                        </a:rPr>
                        <m:t> </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6</m:t>
                          </m:r>
                        </m:den>
                      </m:f>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 </m:t>
                      </m:r>
                      <m:r>
                        <a:rPr lang="en-US" sz="40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b="0">
                  <a:effectLst/>
                  <a:latin typeface="Arial" panose="020B0604020202020204" pitchFamily="34" charset="0"/>
                  <a:ea typeface="Malgun Gothic" panose="020B0503020000020004" pitchFamily="34" charset="-127"/>
                  <a:cs typeface="Times New Roman" panose="02020603050405020304" pitchFamily="18" charset="0"/>
                </a:endParaRPr>
              </a:p>
              <a:p>
                <a:pPr algn="just">
                  <a:lnSpc>
                    <a:spcPct val="150000"/>
                  </a:lnSpc>
                </a:pP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5694" y="2154776"/>
                <a:ext cx="16992600" cy="7674793"/>
              </a:xfrm>
              <a:prstGeom prst="rect">
                <a:avLst/>
              </a:prstGeom>
              <a:blipFill>
                <a:blip r:embed="rId8"/>
                <a:stretch>
                  <a:fillRect l="-1292"/>
                </a:stretch>
              </a:blipFill>
            </p:spPr>
            <p:txBody>
              <a:bodyPr/>
              <a:lstStyle/>
              <a:p>
                <a:r>
                  <a:rPr lang="en-US">
                    <a:noFill/>
                  </a:rPr>
                  <a:t> </a:t>
                </a:r>
              </a:p>
            </p:txBody>
          </p:sp>
        </mc:Fallback>
      </mc:AlternateContent>
      <p:sp>
        <p:nvSpPr>
          <p:cNvPr id="11" name="Freeform 10"/>
          <p:cNvSpPr/>
          <p:nvPr/>
        </p:nvSpPr>
        <p:spPr>
          <a:xfrm>
            <a:off x="14747637" y="7962900"/>
            <a:ext cx="2886646" cy="2011623"/>
          </a:xfrm>
          <a:custGeom>
            <a:avLst/>
            <a:gdLst/>
            <a:ahLst/>
            <a:cxnLst/>
            <a:rect l="l" t="t" r="r" b="b"/>
            <a:pathLst>
              <a:path w="6217418" h="4114800">
                <a:moveTo>
                  <a:pt x="0" y="0"/>
                </a:moveTo>
                <a:lnTo>
                  <a:pt x="6217418" y="0"/>
                </a:lnTo>
                <a:lnTo>
                  <a:pt x="6217418" y="4114800"/>
                </a:lnTo>
                <a:lnTo>
                  <a:pt x="0" y="4114800"/>
                </a:lnTo>
                <a:lnTo>
                  <a:pt x="0" y="0"/>
                </a:lnTo>
                <a:close/>
              </a:path>
            </a:pathLst>
          </a:custGeom>
          <a:blipFill>
            <a:blip r:embed="rId9"/>
            <a:stretch>
              <a:fillRect/>
            </a:stretch>
          </a:blipFill>
        </p:spPr>
      </p:sp>
    </p:spTree>
    <p:extLst>
      <p:ext uri="{BB962C8B-B14F-4D97-AF65-F5344CB8AC3E}">
        <p14:creationId xmlns:p14="http://schemas.microsoft.com/office/powerpoint/2010/main" val="11901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up)">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up)">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0" y="800100"/>
            <a:ext cx="18283989" cy="89154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p:cNvGrpSpPr/>
          <p:nvPr/>
        </p:nvGrpSpPr>
        <p:grpSpPr>
          <a:xfrm>
            <a:off x="645694" y="342900"/>
            <a:ext cx="1981200" cy="1447800"/>
            <a:chOff x="1844842" y="8071184"/>
            <a:chExt cx="1981200" cy="1447800"/>
          </a:xfrm>
          <a:scene3d>
            <a:camera prst="orthographicFront">
              <a:rot lat="0" lon="0" rev="0"/>
            </a:camera>
            <a:lightRig rig="balanced" dir="t">
              <a:rot lat="0" lon="0" rev="8700000"/>
            </a:lightRig>
          </a:scene3d>
        </p:grpSpPr>
        <p:sp>
          <p:nvSpPr>
            <p:cNvPr id="65"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66" name="Rectangle 65"/>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645694" y="2095500"/>
                <a:ext cx="16992600" cy="7255063"/>
              </a:xfrm>
              <a:prstGeom prst="rect">
                <a:avLst/>
              </a:prstGeom>
            </p:spPr>
            <p:txBody>
              <a:bodyPr wrap="square">
                <a:spAutoFit/>
              </a:bodyPr>
              <a:lstStyle/>
              <a:p>
                <a:pPr lvl="0" algn="just">
                  <a:lnSpc>
                    <a:spcPct val="150000"/>
                  </a:lnSpc>
                  <a:defRPr/>
                </a:pPr>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Có 3 kết quả thuận lợi cho biến cố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𝐵</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là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Đ)</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Đ)</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Đ,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nên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𝐵</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X</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á</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su</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ủ</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bi</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ố</m:t>
                      </m:r>
                      <m:r>
                        <a:rPr lang="en-US" sz="4000" b="0" i="1" smtClean="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𝐵</m:t>
                      </m:r>
                      <m:r>
                        <m:rPr>
                          <m:nor/>
                        </m:rPr>
                        <a:rPr lang="en-US" sz="4000" b="0" i="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à</m:t>
                      </m:r>
                      <m:r>
                        <a:rPr lang="en-US" sz="4000" b="0" i="1" smtClean="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𝐵</m:t>
                          </m:r>
                        </m:e>
                      </m:d>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6</m:t>
                          </m:r>
                        </m:den>
                      </m:f>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den>
                      </m:f>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en-US" sz="4000" b="0" i="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Có 4 kết quả thuận lợi cho biến cố </a:t>
                </a:r>
                <a14:m>
                  <m:oMath xmlns:m="http://schemas.openxmlformats.org/officeDocument/2006/math">
                    <m:r>
                      <a:rPr lang="fr-FR" sz="4000" i="1" smtClean="0">
                        <a:solidFill>
                          <a:prstClr val="black"/>
                        </a:solidFill>
                        <a:latin typeface="Cambria Math" panose="02040503050406030204" pitchFamily="18" charset="0"/>
                        <a:ea typeface="Malgun Gothic" panose="020B0503020000020004" pitchFamily="34" charset="-127"/>
                        <a:cs typeface="Arial" panose="020B0604020202020204" pitchFamily="34" charset="0"/>
                      </a:rPr>
                      <m:t>𝐶</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là</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Đ,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Đ), (Đ,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(Đ,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𝑋</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𝑇</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nên </a:t>
                </a:r>
                <a14:m>
                  <m:oMath xmlns:m="http://schemas.openxmlformats.org/officeDocument/2006/math">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𝑛</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𝐶</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 2</m:t>
                    </m:r>
                  </m:oMath>
                </a14:m>
                <a: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X</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á</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su</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ủ</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bi</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ố</m:t>
                      </m:r>
                      <m:r>
                        <a:rPr lang="en-US" sz="4000" b="0" i="1" smtClean="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𝐶</m:t>
                      </m:r>
                      <m:r>
                        <m:rPr>
                          <m:nor/>
                        </m:rPr>
                        <a:rPr lang="en-US" sz="4000" b="0" i="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fr-FR" sz="4000">
                          <a:solidFill>
                            <a:prstClr val="black"/>
                          </a:solidFill>
                          <a:latin typeface="Arial" panose="020B0604020202020204" pitchFamily="34" charset="0"/>
                          <a:ea typeface="Malgun Gothic" panose="020B0503020000020004" pitchFamily="34" charset="-127"/>
                          <a:cs typeface="Arial" panose="020B0604020202020204" pitchFamily="34" charset="0"/>
                        </a:rPr>
                        <m:t>à</m:t>
                      </m:r>
                      <m:r>
                        <a:rPr lang="en-US" sz="4000" b="0" i="1" smtClean="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𝐶</m:t>
                          </m:r>
                        </m:e>
                      </m:d>
                      <m:r>
                        <a:rPr lang="fr-FR" sz="4000" i="1"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4</m:t>
                          </m:r>
                        </m:num>
                        <m:den>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6</m:t>
                          </m:r>
                        </m:den>
                      </m:f>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fr-FR"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4000" b="0" i="1"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5694" y="2095500"/>
                <a:ext cx="16992600" cy="7255063"/>
              </a:xfrm>
              <a:prstGeom prst="rect">
                <a:avLst/>
              </a:prstGeom>
              <a:blipFill>
                <a:blip r:embed="rId8"/>
                <a:stretch>
                  <a:fillRect l="-1292" r="-1256"/>
                </a:stretch>
              </a:blipFill>
            </p:spPr>
            <p:txBody>
              <a:bodyPr/>
              <a:lstStyle/>
              <a:p>
                <a:r>
                  <a:rPr lang="en-US">
                    <a:noFill/>
                  </a:rPr>
                  <a:t> </a:t>
                </a:r>
              </a:p>
            </p:txBody>
          </p:sp>
        </mc:Fallback>
      </mc:AlternateContent>
      <p:sp>
        <p:nvSpPr>
          <p:cNvPr id="11" name="Freeform 10"/>
          <p:cNvSpPr/>
          <p:nvPr/>
        </p:nvSpPr>
        <p:spPr>
          <a:xfrm>
            <a:off x="14747637" y="7962900"/>
            <a:ext cx="2886646" cy="2011623"/>
          </a:xfrm>
          <a:custGeom>
            <a:avLst/>
            <a:gdLst/>
            <a:ahLst/>
            <a:cxnLst/>
            <a:rect l="l" t="t" r="r" b="b"/>
            <a:pathLst>
              <a:path w="6217418" h="4114800">
                <a:moveTo>
                  <a:pt x="0" y="0"/>
                </a:moveTo>
                <a:lnTo>
                  <a:pt x="6217418" y="0"/>
                </a:lnTo>
                <a:lnTo>
                  <a:pt x="6217418" y="4114800"/>
                </a:lnTo>
                <a:lnTo>
                  <a:pt x="0" y="4114800"/>
                </a:lnTo>
                <a:lnTo>
                  <a:pt x="0" y="0"/>
                </a:lnTo>
                <a:close/>
              </a:path>
            </a:pathLst>
          </a:custGeom>
          <a:blipFill>
            <a:blip r:embed="rId9"/>
            <a:stretch>
              <a:fillRect/>
            </a:stretch>
          </a:blipFill>
        </p:spPr>
      </p:sp>
    </p:spTree>
    <p:extLst>
      <p:ext uri="{BB962C8B-B14F-4D97-AF65-F5344CB8AC3E}">
        <p14:creationId xmlns:p14="http://schemas.microsoft.com/office/powerpoint/2010/main" val="22996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1" name="Group 10"/>
          <p:cNvGrpSpPr/>
          <p:nvPr/>
        </p:nvGrpSpPr>
        <p:grpSpPr>
          <a:xfrm>
            <a:off x="1295400" y="4305300"/>
            <a:ext cx="1752600" cy="1295400"/>
            <a:chOff x="1844842" y="8071184"/>
            <a:chExt cx="1981200" cy="1447800"/>
          </a:xfrm>
          <a:scene3d>
            <a:camera prst="orthographicFront">
              <a:rot lat="0" lon="0" rev="0"/>
            </a:camera>
            <a:lightRig rig="balanced" dir="t">
              <a:rot lat="0" lon="0" rev="8700000"/>
            </a:lightRig>
          </a:scene3d>
        </p:grpSpPr>
        <p:sp>
          <p:nvSpPr>
            <p:cNvPr id="12"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13" name="Rectangle 12"/>
            <p:cNvSpPr/>
            <p:nvPr/>
          </p:nvSpPr>
          <p:spPr>
            <a:xfrm>
              <a:off x="2166525" y="8320788"/>
              <a:ext cx="1498961" cy="791167"/>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endParaRPr>
            </a:p>
          </p:txBody>
        </p:sp>
      </p:grpSp>
      <mc:AlternateContent xmlns:mc="http://schemas.openxmlformats.org/markup-compatibility/2006" xmlns:a14="http://schemas.microsoft.com/office/drawing/2010/main">
        <mc:Choice Requires="a14">
          <p:sp>
            <p:nvSpPr>
              <p:cNvPr id="14" name="Rectangle 13"/>
              <p:cNvSpPr/>
              <p:nvPr/>
            </p:nvSpPr>
            <p:spPr>
              <a:xfrm>
                <a:off x="429926" y="100317"/>
                <a:ext cx="17400874" cy="3785652"/>
              </a:xfrm>
              <a:prstGeom prst="rect">
                <a:avLst/>
              </a:prstGeom>
            </p:spPr>
            <p:txBody>
              <a:bodyPr wrap="square">
                <a:spAutoFit/>
              </a:bodyPr>
              <a:lstStyle/>
              <a:p>
                <a:pPr lvl="0" algn="just">
                  <a:lnSpc>
                    <a:spcPct val="150000"/>
                  </a:lnSpc>
                  <a:buClr>
                    <a:srgbClr val="000000"/>
                  </a:buClr>
                  <a:defRPr/>
                </a:pPr>
                <a14:m>
                  <m:oMath xmlns:m="http://schemas.openxmlformats.org/officeDocument/2006/math">
                    <m:r>
                      <m:rPr>
                        <m:nor/>
                      </m:rPr>
                      <a:rPr lang="vi-VN" sz="4000" b="1">
                        <a:solidFill>
                          <a:srgbClr val="1F497D"/>
                        </a:solidFill>
                        <a:cs typeface="Arial" panose="020B0604020202020204" pitchFamily="34" charset="0"/>
                        <a:sym typeface="Arial"/>
                      </a:rPr>
                      <m:t>B</m:t>
                    </m:r>
                    <m:r>
                      <m:rPr>
                        <m:nor/>
                      </m:rPr>
                      <a:rPr lang="vi-VN" sz="4000" b="1">
                        <a:solidFill>
                          <a:srgbClr val="1F497D"/>
                        </a:solidFill>
                        <a:cs typeface="Arial" panose="020B0604020202020204" pitchFamily="34" charset="0"/>
                        <a:sym typeface="Arial"/>
                      </a:rPr>
                      <m:t>à</m:t>
                    </m:r>
                    <m:r>
                      <m:rPr>
                        <m:nor/>
                      </m:rPr>
                      <a:rPr lang="vi-VN" sz="4000" b="1">
                        <a:solidFill>
                          <a:srgbClr val="1F497D"/>
                        </a:solidFill>
                        <a:cs typeface="Arial" panose="020B0604020202020204" pitchFamily="34" charset="0"/>
                        <a:sym typeface="Arial"/>
                      </a:rPr>
                      <m:t>i</m:t>
                    </m:r>
                    <m:r>
                      <m:rPr>
                        <m:nor/>
                      </m:rPr>
                      <a:rPr lang="vi-VN" sz="4000" b="1">
                        <a:solidFill>
                          <a:srgbClr val="1F497D"/>
                        </a:solidFill>
                        <a:cs typeface="Arial" panose="020B0604020202020204" pitchFamily="34" charset="0"/>
                        <a:sym typeface="Arial"/>
                      </a:rPr>
                      <m:t> </m:t>
                    </m:r>
                    <m:r>
                      <m:rPr>
                        <m:nor/>
                      </m:rPr>
                      <a:rPr lang="en-US" sz="4000" b="1" i="0" smtClean="0">
                        <a:solidFill>
                          <a:srgbClr val="1F497D"/>
                        </a:solidFill>
                        <a:latin typeface="Arial" panose="020B0604020202020204" pitchFamily="34" charset="0"/>
                        <a:cs typeface="Arial" panose="020B0604020202020204" pitchFamily="34" charset="0"/>
                        <a:sym typeface="Arial"/>
                      </a:rPr>
                      <m:t>4</m:t>
                    </m:r>
                    <m:r>
                      <m:rPr>
                        <m:nor/>
                      </m:rPr>
                      <a:rPr lang="en-US" sz="4000" b="1">
                        <a:solidFill>
                          <a:srgbClr val="1F497D"/>
                        </a:solidFill>
                        <a:latin typeface="Arial" panose="020B0604020202020204" pitchFamily="34" charset="0"/>
                        <a:cs typeface="Arial" panose="020B0604020202020204" pitchFamily="34" charset="0"/>
                        <a:sym typeface="Arial"/>
                      </a:rPr>
                      <m:t> </m:t>
                    </m:r>
                    <m:r>
                      <m:rPr>
                        <m:nor/>
                      </m:rPr>
                      <a:rPr lang="vi-VN" sz="4000" b="1">
                        <a:solidFill>
                          <a:srgbClr val="1F497D"/>
                        </a:solidFill>
                        <a:cs typeface="Arial" panose="020B0604020202020204" pitchFamily="34" charset="0"/>
                        <a:sym typeface="Arial"/>
                      </a:rPr>
                      <m:t>(</m:t>
                    </m:r>
                    <m:r>
                      <m:rPr>
                        <m:nor/>
                      </m:rPr>
                      <a:rPr lang="vi-VN" sz="4000" b="1">
                        <a:solidFill>
                          <a:srgbClr val="1F497D"/>
                        </a:solidFill>
                        <a:cs typeface="Arial" panose="020B0604020202020204" pitchFamily="34" charset="0"/>
                        <a:sym typeface="Arial"/>
                      </a:rPr>
                      <m:t>SGK</m:t>
                    </m:r>
                    <m:r>
                      <m:rPr>
                        <m:nor/>
                      </m:rPr>
                      <a:rPr lang="en-US" sz="4000" b="1">
                        <a:solidFill>
                          <a:srgbClr val="1F497D"/>
                        </a:solidFill>
                        <a:latin typeface="Arial" panose="020B0604020202020204" pitchFamily="34" charset="0"/>
                        <a:cs typeface="Arial" panose="020B0604020202020204" pitchFamily="34" charset="0"/>
                        <a:sym typeface="Arial"/>
                      </a:rPr>
                      <m:t> – </m:t>
                    </m:r>
                    <m:r>
                      <m:rPr>
                        <m:nor/>
                      </m:rPr>
                      <a:rPr lang="vi-VN" sz="4000" b="1">
                        <a:solidFill>
                          <a:srgbClr val="1F497D"/>
                        </a:solidFill>
                        <a:cs typeface="Arial" panose="020B0604020202020204" pitchFamily="34" charset="0"/>
                        <a:sym typeface="Arial"/>
                      </a:rPr>
                      <m:t>tr</m:t>
                    </m:r>
                    <m:r>
                      <m:rPr>
                        <m:nor/>
                      </m:rPr>
                      <a:rPr lang="vi-VN" sz="4000" b="1">
                        <a:solidFill>
                          <a:srgbClr val="1F497D"/>
                        </a:solidFill>
                        <a:cs typeface="Arial" panose="020B0604020202020204" pitchFamily="34" charset="0"/>
                        <a:sym typeface="Arial"/>
                      </a:rPr>
                      <m:t>.</m:t>
                    </m:r>
                    <m:r>
                      <m:rPr>
                        <m:nor/>
                      </m:rPr>
                      <a:rPr lang="en-US" sz="4000" b="1" kern="0">
                        <a:solidFill>
                          <a:srgbClr val="1F497D"/>
                        </a:solidFill>
                        <a:latin typeface="Arial" panose="020B0604020202020204" pitchFamily="34" charset="0"/>
                        <a:cs typeface="Arial" panose="020B0604020202020204" pitchFamily="34" charset="0"/>
                        <a:sym typeface="Arial"/>
                      </a:rPr>
                      <m:t>61</m:t>
                    </m:r>
                    <m:r>
                      <m:rPr>
                        <m:nor/>
                      </m:rPr>
                      <a:rPr lang="en-US" sz="4000" b="1">
                        <a:solidFill>
                          <a:srgbClr val="1F497D"/>
                        </a:solidFill>
                        <a:latin typeface="Arial" panose="020B0604020202020204" pitchFamily="34" charset="0"/>
                        <a:cs typeface="Arial" panose="020B0604020202020204" pitchFamily="34" charset="0"/>
                        <a:sym typeface="Arial"/>
                      </a:rPr>
                      <m:t>)</m:t>
                    </m:r>
                  </m:oMath>
                </a14:m>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Một túi chứa 3 viên bi màu xanh và một số viên bi màu đỏ có cùng kích thước</a:t>
                </a:r>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và khối lượng. Bạn Luân lấy ra ngẫu nhiên 1 viên bi. Biết rằng xác suất của biến cố</a:t>
                </a:r>
                <a:r>
                  <a:rPr lang="en-US" sz="4000" kern="0">
                    <a:solidFill>
                      <a:prstClr val="black"/>
                    </a:solidFill>
                    <a:latin typeface="Arial"/>
                    <a:cs typeface="Arial" panose="020B0604020202020204" pitchFamily="34" charset="0"/>
                    <a:sym typeface="Arial"/>
                  </a:rPr>
                  <a:t> </a:t>
                </a:r>
                <a:r>
                  <a:rPr lang="vi-VN" sz="4000" kern="0">
                    <a:solidFill>
                      <a:prstClr val="black"/>
                    </a:solidFill>
                    <a:latin typeface="Arial"/>
                    <a:cs typeface="Arial" panose="020B0604020202020204" pitchFamily="34" charset="0"/>
                    <a:sym typeface="Arial"/>
                  </a:rPr>
                  <a:t>“Lấy được viên bi màu xanh” là 0,6. Hỏi trong túi có tổng số bao nhiêu viên bi?</a:t>
                </a:r>
                <a:endParaRPr lang="en-US" sz="4000" kern="0">
                  <a:solidFill>
                    <a:prstClr val="black"/>
                  </a:solidFill>
                  <a:latin typeface="Arial"/>
                  <a:cs typeface="Arial" panose="020B0604020202020204" pitchFamily="34"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429926" y="100317"/>
                <a:ext cx="17400874" cy="3785652"/>
              </a:xfrm>
              <a:prstGeom prst="rect">
                <a:avLst/>
              </a:prstGeom>
              <a:blipFill>
                <a:blip r:embed="rId12"/>
                <a:stretch>
                  <a:fillRect l="-1261" r="-1226" b="-3060"/>
                </a:stretch>
              </a:blipFill>
            </p:spPr>
            <p:txBody>
              <a:bodyPr/>
              <a:lstStyle/>
              <a:p>
                <a:r>
                  <a:rPr lang="en-US">
                    <a:noFill/>
                  </a:rPr>
                  <a:t> </a:t>
                </a:r>
              </a:p>
            </p:txBody>
          </p:sp>
        </mc:Fallback>
      </mc:AlternateContent>
      <p:pic>
        <p:nvPicPr>
          <p:cNvPr id="9" name="Picture 8"/>
          <p:cNvPicPr>
            <a:picLocks noChangeAspect="1"/>
          </p:cNvPicPr>
          <p:nvPr/>
        </p:nvPicPr>
        <p:blipFill>
          <a:blip r:embed="rId13"/>
          <a:stretch>
            <a:fillRect/>
          </a:stretch>
        </p:blipFill>
        <p:spPr>
          <a:xfrm rot="20939064">
            <a:off x="16599911" y="7477484"/>
            <a:ext cx="1500295" cy="244613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29927" y="5929848"/>
                <a:ext cx="15724474" cy="3785652"/>
              </a:xfrm>
              <a:prstGeom prst="rect">
                <a:avLst/>
              </a:prstGeom>
            </p:spPr>
            <p:txBody>
              <a:bodyPr wrap="square">
                <a:spAutoFit/>
              </a:bodyPr>
              <a:lstStyle/>
              <a:p>
                <a:pPr algn="just">
                  <a:lnSpc>
                    <a:spcPct val="150000"/>
                  </a:lnSpc>
                </a:pPr>
                <a:r>
                  <a:rPr lang="fr-FR" sz="4000">
                    <a:latin typeface="Arial" panose="020B0604020202020204" pitchFamily="34" charset="0"/>
                    <a:ea typeface="Malgun Gothic" panose="020B0503020000020004" pitchFamily="34" charset="-127"/>
                    <a:cs typeface="Arial" panose="020B0604020202020204" pitchFamily="34" charset="0"/>
                  </a:rPr>
                  <a:t>Giả sử trong túi có </a:t>
                </a:r>
                <a14:m>
                  <m:oMath xmlns:m="http://schemas.openxmlformats.org/officeDocument/2006/math">
                    <m:r>
                      <a:rPr lang="fr-FR" sz="4000" i="1" smtClean="0">
                        <a:latin typeface="Cambria Math" panose="02040503050406030204" pitchFamily="18" charset="0"/>
                        <a:ea typeface="Malgun Gothic" panose="020B0503020000020004" pitchFamily="34" charset="-127"/>
                        <a:cs typeface="Arial" panose="020B0604020202020204" pitchFamily="34" charset="0"/>
                      </a:rPr>
                      <m:t>𝑛</m:t>
                    </m:r>
                  </m:oMath>
                </a14:m>
                <a:r>
                  <a:rPr lang="fr-FR" sz="4000">
                    <a:latin typeface="Arial" panose="020B0604020202020204" pitchFamily="34" charset="0"/>
                    <a:ea typeface="Malgun Gothic" panose="020B0503020000020004" pitchFamily="34" charset="-127"/>
                    <a:cs typeface="Arial" panose="020B0604020202020204" pitchFamily="34" charset="0"/>
                  </a:rPr>
                  <a:t> viên bi màu đỏ. Khi đó tổng số viên bi có trong túi là </a:t>
                </a:r>
                <a14:m>
                  <m:oMath xmlns:m="http://schemas.openxmlformats.org/officeDocument/2006/math">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fr-FR" sz="40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fr-FR" sz="4000">
                    <a:effectLst/>
                    <a:latin typeface="Arial" panose="020B0604020202020204" pitchFamily="34" charset="0"/>
                    <a:ea typeface="Malgun Gothic" panose="020B0503020000020004" pitchFamily="34" charset="-127"/>
                    <a:cs typeface="Arial" panose="020B0604020202020204" pitchFamily="34" charset="0"/>
                  </a:rPr>
                  <a:t> viên bi. </a:t>
                </a:r>
              </a:p>
              <a:p>
                <a:pPr algn="just">
                  <a:lnSpc>
                    <a:spcPct val="150000"/>
                  </a:lnSpc>
                </a:pPr>
                <a:r>
                  <a:rPr lang="fr-FR" sz="4000">
                    <a:effectLst/>
                    <a:latin typeface="Arial" panose="020B0604020202020204" pitchFamily="34" charset="0"/>
                    <a:ea typeface="Malgun Gothic" panose="020B0503020000020004" pitchFamily="34" charset="-127"/>
                    <a:cs typeface="Arial" panose="020B0604020202020204" pitchFamily="34" charset="0"/>
                  </a:rPr>
                  <a:t>Vì các viên bi có cùng kích thước và khối lượng nên xác suất được lấy của mỗi viên bi là như nhau. </a:t>
                </a:r>
              </a:p>
            </p:txBody>
          </p:sp>
        </mc:Choice>
        <mc:Fallback xmlns="">
          <p:sp>
            <p:nvSpPr>
              <p:cNvPr id="3" name="Rectangle 2"/>
              <p:cNvSpPr>
                <a:spLocks noRot="1" noChangeAspect="1" noMove="1" noResize="1" noEditPoints="1" noAdjustHandles="1" noChangeArrowheads="1" noChangeShapeType="1" noTextEdit="1"/>
              </p:cNvSpPr>
              <p:nvPr/>
            </p:nvSpPr>
            <p:spPr>
              <a:xfrm>
                <a:off x="429927" y="5929848"/>
                <a:ext cx="15724474" cy="3785652"/>
              </a:xfrm>
              <a:prstGeom prst="rect">
                <a:avLst/>
              </a:prstGeom>
              <a:blipFill>
                <a:blip r:embed="rId14"/>
                <a:stretch>
                  <a:fillRect l="-1396" r="-1357" b="-3060"/>
                </a:stretch>
              </a:blipFill>
            </p:spPr>
            <p:txBody>
              <a:bodyPr/>
              <a:lstStyle/>
              <a:p>
                <a:r>
                  <a:rPr lang="en-US">
                    <a:noFill/>
                  </a:rPr>
                  <a:t> </a:t>
                </a:r>
              </a:p>
            </p:txBody>
          </p:sp>
        </mc:Fallback>
      </mc:AlternateContent>
    </p:spTree>
    <p:extLst>
      <p:ext uri="{BB962C8B-B14F-4D97-AF65-F5344CB8AC3E}">
        <p14:creationId xmlns:p14="http://schemas.microsoft.com/office/powerpoint/2010/main" val="126372333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2" name="Group 1"/>
          <p:cNvGrpSpPr/>
          <p:nvPr/>
        </p:nvGrpSpPr>
        <p:grpSpPr>
          <a:xfrm>
            <a:off x="3581400" y="825374"/>
            <a:ext cx="11070252" cy="2108326"/>
            <a:chOff x="445865" y="416370"/>
            <a:chExt cx="8674029" cy="2261025"/>
          </a:xfrm>
        </p:grpSpPr>
        <p:sp>
          <p:nvSpPr>
            <p:cNvPr id="15" name="Rounded Rectangle 14"/>
            <p:cNvSpPr/>
            <p:nvPr/>
          </p:nvSpPr>
          <p:spPr>
            <a:xfrm>
              <a:off x="574159" y="599939"/>
              <a:ext cx="8545735" cy="2077456"/>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45865" y="416370"/>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TextBox 14"/>
          <p:cNvSpPr txBox="1"/>
          <p:nvPr/>
        </p:nvSpPr>
        <p:spPr>
          <a:xfrm>
            <a:off x="3516535" y="1177020"/>
            <a:ext cx="11028180" cy="1146852"/>
          </a:xfrm>
          <a:prstGeom prst="rect">
            <a:avLst/>
          </a:prstGeom>
        </p:spPr>
        <p:txBody>
          <a:bodyPr wrap="square" lIns="0" tIns="0" rIns="0" bIns="0" rtlCol="0" anchor="t">
            <a:spAutoFit/>
          </a:bodyPr>
          <a:lstStyle/>
          <a:p>
            <a:pPr marL="0" marR="0" lvl="0" indent="0" algn="ctr" defTabSz="914400" rtl="0" eaLnBrk="1" fontAlgn="auto" latinLnBrk="0" hangingPunct="1">
              <a:lnSpc>
                <a:spcPts val="9799"/>
              </a:lnSpc>
              <a:spcBef>
                <a:spcPts val="0"/>
              </a:spcBef>
              <a:spcAft>
                <a:spcPts val="0"/>
              </a:spcAft>
              <a:buClrTx/>
              <a:buSzTx/>
              <a:buFontTx/>
              <a:buNone/>
              <a:tabLst/>
              <a:defRPr/>
            </a:pPr>
            <a:r>
              <a:rPr lang="en-US" sz="6999" b="1">
                <a:solidFill>
                  <a:srgbClr val="000000"/>
                </a:solidFill>
                <a:latin typeface="Arial" panose="020B0604020202020204" pitchFamily="34" charset="0"/>
                <a:ea typeface="Intro"/>
                <a:cs typeface="Arial" panose="020B0604020202020204" pitchFamily="34" charset="0"/>
                <a:sym typeface="Intro"/>
              </a:rPr>
              <a:t>NỘI DUNG BÀI HỌC</a:t>
            </a:r>
            <a:endParaRPr kumimoji="0" lang="en-US" sz="6999" b="1" i="0" u="none" strike="noStrike" kern="1200" cap="none" spc="0" normalizeH="0" baseline="0" noProof="0">
              <a:ln>
                <a:noFill/>
              </a:ln>
              <a:solidFill>
                <a:srgbClr val="000000"/>
              </a:solidFill>
              <a:effectLst/>
              <a:uLnTx/>
              <a:uFillTx/>
              <a:latin typeface="Arial" panose="020B0604020202020204" pitchFamily="34" charset="0"/>
              <a:ea typeface="Intro"/>
              <a:cs typeface="Arial" panose="020B0604020202020204" pitchFamily="34" charset="0"/>
              <a:sym typeface="Intro"/>
            </a:endParaRPr>
          </a:p>
        </p:txBody>
      </p:sp>
      <p:grpSp>
        <p:nvGrpSpPr>
          <p:cNvPr id="6" name="Group 6"/>
          <p:cNvGrpSpPr/>
          <p:nvPr/>
        </p:nvGrpSpPr>
        <p:grpSpPr>
          <a:xfrm>
            <a:off x="1300358" y="4000500"/>
            <a:ext cx="6791716" cy="48768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2105416" y="4305300"/>
            <a:ext cx="5133584" cy="3835409"/>
          </a:xfrm>
          <a:prstGeom prst="rect">
            <a:avLst/>
          </a:prstGeom>
        </p:spPr>
        <p:txBody>
          <a:bodyPr wrap="square">
            <a:spAutoFit/>
          </a:bodyPr>
          <a:lstStyle/>
          <a:p>
            <a:pPr lvl="0" algn="just">
              <a:lnSpc>
                <a:spcPct val="170000"/>
              </a:lnSpc>
            </a:pPr>
            <a:r>
              <a:rPr lang="en-US" sz="5000" b="1">
                <a:solidFill>
                  <a:prstClr val="black"/>
                </a:solidFill>
                <a:latin typeface="Arial" panose="020B0604020202020204" pitchFamily="34" charset="0"/>
                <a:cs typeface="Arial" panose="020B0604020202020204" pitchFamily="34" charset="0"/>
              </a:rPr>
              <a:t>1. </a:t>
            </a:r>
          </a:p>
          <a:p>
            <a:pPr lvl="0" algn="just">
              <a:lnSpc>
                <a:spcPct val="170000"/>
              </a:lnSpc>
            </a:pPr>
            <a:r>
              <a:rPr lang="en-US" sz="5000" b="1">
                <a:solidFill>
                  <a:prstClr val="black"/>
                </a:solidFill>
                <a:latin typeface="Arial" panose="020B0604020202020204" pitchFamily="34" charset="0"/>
                <a:cs typeface="Arial" panose="020B0604020202020204" pitchFamily="34" charset="0"/>
              </a:rPr>
              <a:t>KẾT QUẢ ĐỒNG KHẢ NĂNG</a:t>
            </a:r>
          </a:p>
        </p:txBody>
      </p:sp>
      <p:grpSp>
        <p:nvGrpSpPr>
          <p:cNvPr id="12" name="Group 6"/>
          <p:cNvGrpSpPr/>
          <p:nvPr/>
        </p:nvGrpSpPr>
        <p:grpSpPr>
          <a:xfrm>
            <a:off x="10205842" y="4000499"/>
            <a:ext cx="6791716" cy="4876800"/>
            <a:chOff x="0" y="0"/>
            <a:chExt cx="5157348" cy="1771366"/>
          </a:xfrm>
        </p:grpSpPr>
        <p:sp>
          <p:nvSpPr>
            <p:cNvPr id="13"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1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10972800" y="4305300"/>
            <a:ext cx="5257800" cy="3835409"/>
          </a:xfrm>
          <a:prstGeom prst="rect">
            <a:avLst/>
          </a:prstGeom>
        </p:spPr>
        <p:txBody>
          <a:bodyPr wrap="square">
            <a:spAutoFit/>
          </a:bodyPr>
          <a:lstStyle/>
          <a:p>
            <a:pPr lvl="0" algn="just">
              <a:lnSpc>
                <a:spcPct val="170000"/>
              </a:lnSpc>
            </a:pPr>
            <a:r>
              <a:rPr lang="en-US" sz="5000" b="1">
                <a:solidFill>
                  <a:prstClr val="black"/>
                </a:solidFill>
                <a:latin typeface="Arial" panose="020B0604020202020204" pitchFamily="34" charset="0"/>
                <a:cs typeface="Arial" panose="020B0604020202020204" pitchFamily="34" charset="0"/>
              </a:rPr>
              <a:t>2. </a:t>
            </a:r>
          </a:p>
          <a:p>
            <a:pPr lvl="0" algn="just">
              <a:lnSpc>
                <a:spcPct val="170000"/>
              </a:lnSpc>
            </a:pPr>
            <a:r>
              <a:rPr lang="en-US" sz="5000" b="1">
                <a:solidFill>
                  <a:prstClr val="black"/>
                </a:solidFill>
                <a:latin typeface="Arial" panose="020B0604020202020204" pitchFamily="34" charset="0"/>
                <a:cs typeface="Arial" panose="020B0604020202020204" pitchFamily="34" charset="0"/>
              </a:rPr>
              <a:t>XÁC SUẤT CỦA BIẾN CỐ</a:t>
            </a:r>
            <a:endParaRPr kumimoji="0" lang="en-US" sz="5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63"/>
          <p:cNvSpPr/>
          <p:nvPr/>
        </p:nvSpPr>
        <p:spPr>
          <a:xfrm rot="2884078">
            <a:off x="16030599" y="6817037"/>
            <a:ext cx="1519213" cy="2188351"/>
          </a:xfrm>
          <a:custGeom>
            <a:avLst/>
            <a:gdLst/>
            <a:ahLst/>
            <a:cxnLst/>
            <a:rect l="l" t="t" r="r" b="b"/>
            <a:pathLst>
              <a:path w="1893940" h="2691645">
                <a:moveTo>
                  <a:pt x="0" y="0"/>
                </a:moveTo>
                <a:lnTo>
                  <a:pt x="1893940" y="0"/>
                </a:lnTo>
                <a:lnTo>
                  <a:pt x="1893940" y="2691646"/>
                </a:lnTo>
                <a:lnTo>
                  <a:pt x="0" y="2691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12"/>
          <p:cNvSpPr/>
          <p:nvPr/>
        </p:nvSpPr>
        <p:spPr>
          <a:xfrm>
            <a:off x="6922633" y="7056734"/>
            <a:ext cx="1746988" cy="2150760"/>
          </a:xfrm>
          <a:custGeom>
            <a:avLst/>
            <a:gdLst/>
            <a:ahLst/>
            <a:cxnLst/>
            <a:rect l="l" t="t" r="r" b="b"/>
            <a:pathLst>
              <a:path w="1398913" h="1913936">
                <a:moveTo>
                  <a:pt x="0" y="0"/>
                </a:moveTo>
                <a:lnTo>
                  <a:pt x="1398913" y="0"/>
                </a:lnTo>
                <a:lnTo>
                  <a:pt x="1398913" y="1913936"/>
                </a:lnTo>
                <a:lnTo>
                  <a:pt x="0" y="191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75020858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1" name="Group 10"/>
          <p:cNvGrpSpPr/>
          <p:nvPr/>
        </p:nvGrpSpPr>
        <p:grpSpPr>
          <a:xfrm>
            <a:off x="1295400" y="4305300"/>
            <a:ext cx="1752600" cy="1295400"/>
            <a:chOff x="1844842" y="8071184"/>
            <a:chExt cx="1981200" cy="1447800"/>
          </a:xfrm>
          <a:scene3d>
            <a:camera prst="orthographicFront">
              <a:rot lat="0" lon="0" rev="0"/>
            </a:camera>
            <a:lightRig rig="balanced" dir="t">
              <a:rot lat="0" lon="0" rev="8700000"/>
            </a:lightRig>
          </a:scene3d>
        </p:grpSpPr>
        <p:sp>
          <p:nvSpPr>
            <p:cNvPr id="12"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2">
                <a:extLst>
                  <a:ext uri="{96DAC541-7B7A-43D3-8B79-37D633B846F1}">
                    <asvg:svgBlip xmlns:asvg="http://schemas.microsoft.com/office/drawing/2016/SVG/main" r:embed="rId3"/>
                  </a:ext>
                </a:extLst>
              </a:blip>
              <a:stretch>
                <a:fillRect/>
              </a:stretch>
            </a:blipFill>
            <a:ln>
              <a:noFill/>
            </a:ln>
            <a:effectLst>
              <a:outerShdw blurRad="44450" dist="27940" dir="5400000" algn="ctr">
                <a:srgbClr val="000000">
                  <a:alpha val="32000"/>
                </a:srgbClr>
              </a:outerShdw>
            </a:effectLst>
            <a:sp3d>
              <a:bevelT w="190500" h="38100"/>
            </a:sp3d>
          </p:spPr>
        </p:sp>
        <p:sp>
          <p:nvSpPr>
            <p:cNvPr id="13" name="Rectangle 12"/>
            <p:cNvSpPr/>
            <p:nvPr/>
          </p:nvSpPr>
          <p:spPr>
            <a:xfrm>
              <a:off x="2166525" y="8320788"/>
              <a:ext cx="1498961" cy="791167"/>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4" name="Rectangle 13"/>
              <p:cNvSpPr/>
              <p:nvPr/>
            </p:nvSpPr>
            <p:spPr>
              <a:xfrm>
                <a:off x="429926" y="100317"/>
                <a:ext cx="17400874"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Tx/>
                  <a:buNone/>
                  <a:tabLst/>
                  <a:defRPr/>
                </a:pPr>
                <a14:m>
                  <m:oMath xmlns:m="http://schemas.openxmlformats.org/officeDocument/2006/math">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B</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à</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i</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 </m:t>
                    </m:r>
                    <m:r>
                      <m:rPr>
                        <m:nor/>
                      </m:rPr>
                      <a:rPr kumimoji="0" lang="en-US" sz="4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sym typeface="Arial"/>
                      </a:rPr>
                      <m:t>4</m:t>
                    </m:r>
                    <m:r>
                      <m:rPr>
                        <m:nor/>
                      </m:rPr>
                      <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 </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SGK</m:t>
                    </m:r>
                    <m:r>
                      <m:rPr>
                        <m:nor/>
                      </m:rPr>
                      <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 – </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tr</m:t>
                    </m:r>
                    <m:r>
                      <m:rPr>
                        <m:nor/>
                      </m:rPr>
                      <a:rPr kumimoji="0" lang="vi-VN"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m:t>
                    </m:r>
                    <m:r>
                      <m:rPr>
                        <m:nor/>
                      </m:rPr>
                      <a:rPr kumimoji="0" lang="en-US" sz="40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61</m:t>
                    </m:r>
                    <m:r>
                      <m:rPr>
                        <m:nor/>
                      </m:rPr>
                      <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m:t>)</m:t>
                    </m:r>
                  </m:oMath>
                </a14:m>
                <a:r>
                  <a:rPr kumimoji="0" lang="en-US"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 </a:t>
                </a:r>
                <a: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Một túi chứa 3 viên bi màu xanh và một số viên bi màu đỏ có cùng kích thước</a:t>
                </a:r>
                <a:r>
                  <a:rPr kumimoji="0" lang="en-US"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 </a:t>
                </a:r>
                <a: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và khối lượng. Bạn Luân lấy ra ngẫu nhiên 1 viên bi. Biết rằng xác suất của biến cố</a:t>
                </a:r>
                <a:r>
                  <a:rPr kumimoji="0" lang="en-US"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 </a:t>
                </a:r>
                <a: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“Lấy được viên bi màu xanh” là 0,6. Hỏi trong túi có tổng số bao nhiêu viên bi?</a:t>
                </a:r>
                <a:endParaRPr kumimoji="0" lang="en-US"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429926" y="100317"/>
                <a:ext cx="17400874" cy="3785652"/>
              </a:xfrm>
              <a:prstGeom prst="rect">
                <a:avLst/>
              </a:prstGeom>
              <a:blipFill>
                <a:blip r:embed="rId12"/>
                <a:stretch>
                  <a:fillRect l="-1261" r="-1226" b="-3060"/>
                </a:stretch>
              </a:blipFill>
            </p:spPr>
            <p:txBody>
              <a:bodyPr/>
              <a:lstStyle/>
              <a:p>
                <a:r>
                  <a:rPr lang="en-US">
                    <a:noFill/>
                  </a:rPr>
                  <a:t> </a:t>
                </a:r>
              </a:p>
            </p:txBody>
          </p:sp>
        </mc:Fallback>
      </mc:AlternateContent>
      <p:pic>
        <p:nvPicPr>
          <p:cNvPr id="9" name="Picture 8"/>
          <p:cNvPicPr>
            <a:picLocks noChangeAspect="1"/>
          </p:cNvPicPr>
          <p:nvPr/>
        </p:nvPicPr>
        <p:blipFill>
          <a:blip r:embed="rId13"/>
          <a:stretch>
            <a:fillRect/>
          </a:stretch>
        </p:blipFill>
        <p:spPr>
          <a:xfrm rot="20939064">
            <a:off x="16599911" y="7477484"/>
            <a:ext cx="1500295" cy="2446134"/>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29927" y="5676900"/>
                <a:ext cx="17400873" cy="435709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Do</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đó,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x</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á</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c</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su</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ấ</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t</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c</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ủ</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a</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bi</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ế</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n</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c</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ố </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L</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ấ</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y</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đượ</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c</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vi</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ê</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n</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bi</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m</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à</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u</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xanh</m:t>
                      </m:r>
                      <m:r>
                        <m:rPr>
                          <m:nor/>
                        </m:rPr>
                        <a:rPr kumimoji="0" lang="vi-VN" sz="4000" b="0"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l</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à</m:t>
                      </m:r>
                      <m:r>
                        <m:rPr>
                          <m:nor/>
                        </m:rP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num>
                        <m:den>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den>
                      </m:f>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Gi</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ả</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i</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ph</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ươ</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ng</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tr</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ì</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nh</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num>
                        <m:den>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m:t>
                          </m:r>
                        </m:den>
                      </m:f>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=0,6</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hay</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+3=5</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ta</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 đượ</m:t>
                      </m:r>
                      <m:r>
                        <m:rPr>
                          <m:nor/>
                        </m:rP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m:t>c</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algun Gothic" panose="020B0503020000020004" pitchFamily="34" charset="-127"/>
                          <a:cs typeface="Arial" panose="020B0604020202020204" pitchFamily="34" charset="0"/>
                        </a:rPr>
                        <m:t> </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Vậy trong túi có 5 viên bi.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9927" y="5676900"/>
                <a:ext cx="17400873" cy="4357090"/>
              </a:xfrm>
              <a:prstGeom prst="rect">
                <a:avLst/>
              </a:prstGeom>
              <a:blipFill>
                <a:blip r:embed="rId14"/>
                <a:stretch>
                  <a:fillRect l="-1261" b="-699"/>
                </a:stretch>
              </a:blipFill>
            </p:spPr>
            <p:txBody>
              <a:bodyPr/>
              <a:lstStyle/>
              <a:p>
                <a:r>
                  <a:rPr lang="en-US">
                    <a:noFill/>
                  </a:rPr>
                  <a:t> </a:t>
                </a:r>
              </a:p>
            </p:txBody>
          </p:sp>
        </mc:Fallback>
      </mc:AlternateContent>
    </p:spTree>
    <p:extLst>
      <p:ext uri="{BB962C8B-B14F-4D97-AF65-F5344CB8AC3E}">
        <p14:creationId xmlns:p14="http://schemas.microsoft.com/office/powerpoint/2010/main" val="23226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2" name="Group 1"/>
          <p:cNvGrpSpPr/>
          <p:nvPr/>
        </p:nvGrpSpPr>
        <p:grpSpPr>
          <a:xfrm>
            <a:off x="3903481" y="647700"/>
            <a:ext cx="10473963" cy="1803526"/>
            <a:chOff x="445865" y="416370"/>
            <a:chExt cx="8674029" cy="2261025"/>
          </a:xfrm>
        </p:grpSpPr>
        <p:sp>
          <p:nvSpPr>
            <p:cNvPr id="15" name="Rounded Rectangle 14"/>
            <p:cNvSpPr/>
            <p:nvPr/>
          </p:nvSpPr>
          <p:spPr>
            <a:xfrm>
              <a:off x="574159" y="599939"/>
              <a:ext cx="8545735" cy="2077456"/>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45865" y="416370"/>
              <a:ext cx="8545735" cy="2077457"/>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TextBox 14"/>
          <p:cNvSpPr txBox="1"/>
          <p:nvPr/>
        </p:nvSpPr>
        <p:spPr>
          <a:xfrm>
            <a:off x="3626373" y="891062"/>
            <a:ext cx="11028180" cy="1132298"/>
          </a:xfrm>
          <a:prstGeom prst="rect">
            <a:avLst/>
          </a:prstGeom>
        </p:spPr>
        <p:txBody>
          <a:bodyPr wrap="square" lIns="0" tIns="0" rIns="0" bIns="0" rtlCol="0" anchor="t">
            <a:spAutoFit/>
          </a:bodyPr>
          <a:lstStyle/>
          <a:p>
            <a:pPr lvl="0" algn="ctr">
              <a:lnSpc>
                <a:spcPts val="9799"/>
              </a:lnSpc>
            </a:pPr>
            <a:r>
              <a:rPr lang="vi-VN" sz="6500" b="1">
                <a:solidFill>
                  <a:srgbClr val="000000"/>
                </a:solidFill>
                <a:ea typeface="Intro"/>
                <a:cs typeface="Arial" panose="020B0604020202020204" pitchFamily="34" charset="0"/>
                <a:sym typeface="Intro"/>
              </a:rPr>
              <a:t>HƯỚNG DẪN VỀ NHÀ</a:t>
            </a:r>
            <a:endParaRPr kumimoji="0" lang="en-US" sz="6500" b="1" i="0" u="none" strike="noStrike" kern="1200" cap="none" spc="0" normalizeH="0" baseline="0" noProof="0">
              <a:ln>
                <a:noFill/>
              </a:ln>
              <a:solidFill>
                <a:srgbClr val="000000"/>
              </a:solidFill>
              <a:effectLst/>
              <a:uLnTx/>
              <a:uFillTx/>
              <a:latin typeface="Arial" panose="020B0604020202020204" pitchFamily="34" charset="0"/>
              <a:ea typeface="Intro"/>
              <a:cs typeface="Arial" panose="020B0604020202020204" pitchFamily="34" charset="0"/>
              <a:sym typeface="Intro"/>
            </a:endParaRPr>
          </a:p>
        </p:txBody>
      </p:sp>
      <p:grpSp>
        <p:nvGrpSpPr>
          <p:cNvPr id="6" name="Group 6"/>
          <p:cNvGrpSpPr/>
          <p:nvPr/>
        </p:nvGrpSpPr>
        <p:grpSpPr>
          <a:xfrm>
            <a:off x="733926" y="3545928"/>
            <a:ext cx="4873006" cy="3959772"/>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1169650" y="4218765"/>
            <a:ext cx="4033642" cy="1868268"/>
          </a:xfrm>
          <a:prstGeom prst="rect">
            <a:avLst/>
          </a:prstGeom>
        </p:spPr>
        <p:txBody>
          <a:bodyPr wrap="square">
            <a:spAutoFit/>
          </a:bodyPr>
          <a:lstStyle/>
          <a:p>
            <a:pPr lvl="0" algn="just">
              <a:lnSpc>
                <a:spcPct val="150000"/>
              </a:lnSpc>
            </a:pPr>
            <a:r>
              <a:rPr lang="en-US" sz="4100">
                <a:solidFill>
                  <a:prstClr val="black"/>
                </a:solidFill>
                <a:latin typeface="Arial" panose="020B0604020202020204" pitchFamily="34" charset="0"/>
                <a:cs typeface="Arial" panose="020B0604020202020204" pitchFamily="34" charset="0"/>
              </a:rPr>
              <a:t>Ghi nhớ kiến thức trong bài. </a:t>
            </a:r>
          </a:p>
        </p:txBody>
      </p:sp>
      <p:grpSp>
        <p:nvGrpSpPr>
          <p:cNvPr id="12" name="Group 6"/>
          <p:cNvGrpSpPr/>
          <p:nvPr/>
        </p:nvGrpSpPr>
        <p:grpSpPr>
          <a:xfrm>
            <a:off x="6703960" y="3543301"/>
            <a:ext cx="4873006" cy="3959772"/>
            <a:chOff x="0" y="0"/>
            <a:chExt cx="5157348" cy="1771366"/>
          </a:xfrm>
        </p:grpSpPr>
        <p:sp>
          <p:nvSpPr>
            <p:cNvPr id="13"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1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7283525" y="4153718"/>
            <a:ext cx="3713876" cy="2814681"/>
          </a:xfrm>
          <a:prstGeom prst="rect">
            <a:avLst/>
          </a:prstGeom>
        </p:spPr>
        <p:txBody>
          <a:bodyPr wrap="square">
            <a:spAutoFit/>
          </a:bodyPr>
          <a:lstStyle/>
          <a:p>
            <a:pPr lvl="0" algn="just">
              <a:lnSpc>
                <a:spcPct val="150000"/>
              </a:lnSpc>
            </a:pPr>
            <a:r>
              <a:rPr lang="en-US" sz="4100">
                <a:solidFill>
                  <a:prstClr val="black"/>
                </a:solidFill>
                <a:latin typeface="Arial" panose="020B0604020202020204" pitchFamily="34" charset="0"/>
                <a:cs typeface="Arial" panose="020B0604020202020204" pitchFamily="34" charset="0"/>
              </a:rPr>
              <a:t>Hoàn thành các bài tập trong SBT.</a:t>
            </a:r>
          </a:p>
        </p:txBody>
      </p:sp>
      <p:sp>
        <p:nvSpPr>
          <p:cNvPr id="21" name="Freeform 63"/>
          <p:cNvSpPr/>
          <p:nvPr/>
        </p:nvSpPr>
        <p:spPr>
          <a:xfrm rot="18148162">
            <a:off x="5305442" y="8223924"/>
            <a:ext cx="1597227" cy="2254226"/>
          </a:xfrm>
          <a:custGeom>
            <a:avLst/>
            <a:gdLst/>
            <a:ahLst/>
            <a:cxnLst/>
            <a:rect l="l" t="t" r="r" b="b"/>
            <a:pathLst>
              <a:path w="1893940" h="2691645">
                <a:moveTo>
                  <a:pt x="0" y="0"/>
                </a:moveTo>
                <a:lnTo>
                  <a:pt x="1893940" y="0"/>
                </a:lnTo>
                <a:lnTo>
                  <a:pt x="1893940" y="2691646"/>
                </a:lnTo>
                <a:lnTo>
                  <a:pt x="0" y="2691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6"/>
          <p:cNvGrpSpPr/>
          <p:nvPr/>
        </p:nvGrpSpPr>
        <p:grpSpPr>
          <a:xfrm>
            <a:off x="12673994" y="3543300"/>
            <a:ext cx="4873006" cy="3959772"/>
            <a:chOff x="0" y="0"/>
            <a:chExt cx="5157348" cy="1771366"/>
          </a:xfrm>
        </p:grpSpPr>
        <p:sp>
          <p:nvSpPr>
            <p:cNvPr id="23"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24"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2"/>
          <p:cNvSpPr/>
          <p:nvPr/>
        </p:nvSpPr>
        <p:spPr>
          <a:xfrm>
            <a:off x="11555746" y="7962900"/>
            <a:ext cx="1610051" cy="2126873"/>
          </a:xfrm>
          <a:custGeom>
            <a:avLst/>
            <a:gdLst/>
            <a:ahLst/>
            <a:cxnLst/>
            <a:rect l="l" t="t" r="r" b="b"/>
            <a:pathLst>
              <a:path w="1398913" h="1913936">
                <a:moveTo>
                  <a:pt x="0" y="0"/>
                </a:moveTo>
                <a:lnTo>
                  <a:pt x="1398913" y="0"/>
                </a:lnTo>
                <a:lnTo>
                  <a:pt x="1398913" y="1913936"/>
                </a:lnTo>
                <a:lnTo>
                  <a:pt x="0" y="191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Rectangle 26"/>
          <p:cNvSpPr/>
          <p:nvPr/>
        </p:nvSpPr>
        <p:spPr>
          <a:xfrm>
            <a:off x="12900697" y="4000499"/>
            <a:ext cx="4419599" cy="2931572"/>
          </a:xfrm>
          <a:prstGeom prst="rect">
            <a:avLst/>
          </a:prstGeom>
        </p:spPr>
        <p:txBody>
          <a:bodyPr wrap="square">
            <a:spAutoFit/>
          </a:bodyPr>
          <a:lstStyle/>
          <a:p>
            <a:pPr lvl="0" algn="just">
              <a:lnSpc>
                <a:spcPct val="150000"/>
              </a:lnSpc>
            </a:pPr>
            <a:r>
              <a:rPr lang="vi-VN" sz="4100">
                <a:solidFill>
                  <a:prstClr val="black"/>
                </a:solidFill>
                <a:cs typeface="Arial" panose="020B0604020202020204" pitchFamily="34" charset="0"/>
              </a:rPr>
              <a:t>Chuẩn bị bài sau </a:t>
            </a:r>
            <a:r>
              <a:rPr lang="vi-VN" sz="4100" b="1" i="1">
                <a:solidFill>
                  <a:prstClr val="black"/>
                </a:solidFill>
                <a:cs typeface="Arial" panose="020B0604020202020204" pitchFamily="34" charset="0"/>
              </a:rPr>
              <a:t>“Bài tập cuối chương 8”</a:t>
            </a:r>
            <a:r>
              <a:rPr lang="en-US" sz="4100" b="1" i="1">
                <a:solidFill>
                  <a:prstClr val="black"/>
                </a:solidFill>
                <a:cs typeface="Arial" panose="020B0604020202020204" pitchFamily="34" charset="0"/>
              </a:rPr>
              <a:t>.</a:t>
            </a:r>
            <a:endParaRPr lang="en-US" sz="4100" b="1" i="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52946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30" name="Rounded Rectangle 29"/>
          <p:cNvSpPr/>
          <p:nvPr/>
        </p:nvSpPr>
        <p:spPr>
          <a:xfrm>
            <a:off x="938177" y="1237243"/>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p:nvSpPr>
        <p:spPr>
          <a:xfrm>
            <a:off x="698241" y="1028700"/>
            <a:ext cx="11558623" cy="1503945"/>
          </a:xfrm>
          <a:prstGeom prst="roundRect">
            <a:avLst/>
          </a:prstGeom>
          <a:solidFill>
            <a:srgbClr val="FFF6E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14"/>
          <p:cNvSpPr txBox="1"/>
          <p:nvPr/>
        </p:nvSpPr>
        <p:spPr>
          <a:xfrm>
            <a:off x="4214777" y="1068958"/>
            <a:ext cx="3809554" cy="1166473"/>
          </a:xfrm>
          <a:prstGeom prst="rect">
            <a:avLst/>
          </a:prstGeom>
        </p:spPr>
        <p:txBody>
          <a:bodyPr wrap="square" lIns="0" tIns="0" rIns="0" bIns="0" rtlCol="0" anchor="t">
            <a:spAutoFit/>
          </a:bodyP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a:ln>
                  <a:noFill/>
                </a:ln>
                <a:solidFill>
                  <a:srgbClr val="000000"/>
                </a:solidFill>
                <a:effectLst/>
                <a:uLnTx/>
                <a:uFillTx/>
                <a:latin typeface="Intro"/>
                <a:ea typeface="Intro"/>
                <a:cs typeface="Intro"/>
                <a:sym typeface="Intro"/>
              </a:rPr>
              <a:t>MATHS</a:t>
            </a:r>
          </a:p>
        </p:txBody>
      </p:sp>
      <p:grpSp>
        <p:nvGrpSpPr>
          <p:cNvPr id="33" name="Group 6"/>
          <p:cNvGrpSpPr/>
          <p:nvPr/>
        </p:nvGrpSpPr>
        <p:grpSpPr>
          <a:xfrm>
            <a:off x="-646902" y="2340131"/>
            <a:ext cx="19581804" cy="7106657"/>
            <a:chOff x="0" y="0"/>
            <a:chExt cx="5157348" cy="1771366"/>
          </a:xfrm>
        </p:grpSpPr>
        <p:sp>
          <p:nvSpPr>
            <p:cNvPr id="34"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35" name="TextBox 8"/>
            <p:cNvSpPr txBox="1"/>
            <p:nvPr/>
          </p:nvSpPr>
          <p:spPr>
            <a:xfrm>
              <a:off x="0" y="-38100"/>
              <a:ext cx="5157348" cy="1809466"/>
            </a:xfrm>
            <a:prstGeom prst="rect">
              <a:avLst/>
            </a:prstGeom>
          </p:spPr>
          <p:txBody>
            <a:bodyPr lIns="50800" tIns="50800" rIns="50800" bIns="50800" rtlCol="0" anchor="ctr"/>
            <a:lstStyle/>
            <a:p>
              <a:pPr algn="ctr">
                <a:lnSpc>
                  <a:spcPts val="2659"/>
                </a:lnSpc>
                <a:spcBef>
                  <a:spcPct val="0"/>
                </a:spcBef>
              </a:pPr>
              <a:endParaRPr/>
            </a:p>
          </p:txBody>
        </p:sp>
      </p:grpSp>
      <p:sp>
        <p:nvSpPr>
          <p:cNvPr id="29" name="Google Shape;1025;p38"/>
          <p:cNvSpPr txBox="1">
            <a:spLocks/>
          </p:cNvSpPr>
          <p:nvPr/>
        </p:nvSpPr>
        <p:spPr>
          <a:xfrm>
            <a:off x="457200" y="3324300"/>
            <a:ext cx="12998400" cy="5172000"/>
          </a:xfrm>
          <a:prstGeom prst="rect">
            <a:avLst/>
          </a:prstGeom>
        </p:spPr>
        <p:txBody>
          <a:bodyPr spcFirstLastPara="1" wrap="square" lIns="180000" tIns="182850" rIns="18000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150000"/>
              </a:lnSpc>
            </a:pPr>
            <a:r>
              <a:rPr lang="en-US" sz="8800" b="1">
                <a:solidFill>
                  <a:prstClr val="black"/>
                </a:solidFill>
                <a:latin typeface="Arial" panose="020B0604020202020204" pitchFamily="34" charset="0"/>
                <a:cs typeface="Arial" panose="020B0604020202020204" pitchFamily="34" charset="0"/>
              </a:rPr>
              <a:t>HẸN GẶP LẠI CÁC EM TRONG BUỔI HỌC HÔM SAU!</a:t>
            </a:r>
          </a:p>
        </p:txBody>
      </p:sp>
      <p:sp>
        <p:nvSpPr>
          <p:cNvPr id="36" name="Freeform 27"/>
          <p:cNvSpPr/>
          <p:nvPr/>
        </p:nvSpPr>
        <p:spPr>
          <a:xfrm>
            <a:off x="14701076" y="1257300"/>
            <a:ext cx="2808915" cy="5401759"/>
          </a:xfrm>
          <a:custGeom>
            <a:avLst/>
            <a:gdLst/>
            <a:ahLst/>
            <a:cxnLst/>
            <a:rect l="l" t="t" r="r" b="b"/>
            <a:pathLst>
              <a:path w="2808915" h="5401759">
                <a:moveTo>
                  <a:pt x="0" y="0"/>
                </a:moveTo>
                <a:lnTo>
                  <a:pt x="2808915" y="0"/>
                </a:lnTo>
                <a:lnTo>
                  <a:pt x="2808915" y="5401759"/>
                </a:lnTo>
                <a:lnTo>
                  <a:pt x="0" y="5401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7" name="Freeform 17"/>
          <p:cNvSpPr/>
          <p:nvPr/>
        </p:nvSpPr>
        <p:spPr>
          <a:xfrm>
            <a:off x="11258609" y="8081157"/>
            <a:ext cx="1996509" cy="1996509"/>
          </a:xfrm>
          <a:custGeom>
            <a:avLst/>
            <a:gdLst/>
            <a:ahLst/>
            <a:cxnLst/>
            <a:rect l="l" t="t" r="r" b="b"/>
            <a:pathLst>
              <a:path w="1996509" h="1996509">
                <a:moveTo>
                  <a:pt x="0" y="0"/>
                </a:moveTo>
                <a:lnTo>
                  <a:pt x="1996509" y="0"/>
                </a:lnTo>
                <a:lnTo>
                  <a:pt x="1996509" y="1996510"/>
                </a:lnTo>
                <a:lnTo>
                  <a:pt x="0" y="19965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15" name="Group 14"/>
          <p:cNvGrpSpPr/>
          <p:nvPr/>
        </p:nvGrpSpPr>
        <p:grpSpPr>
          <a:xfrm>
            <a:off x="596393" y="1104900"/>
            <a:ext cx="11798559" cy="1656345"/>
            <a:chOff x="445864" y="1505955"/>
            <a:chExt cx="11798559" cy="1656345"/>
          </a:xfrm>
        </p:grpSpPr>
        <p:sp>
          <p:nvSpPr>
            <p:cNvPr id="16" name="Rounded Rectangle 15"/>
            <p:cNvSpPr/>
            <p:nvPr/>
          </p:nvSpPr>
          <p:spPr>
            <a:xfrm>
              <a:off x="685800" y="1658355"/>
              <a:ext cx="11558623" cy="1503945"/>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45864" y="1505955"/>
              <a:ext cx="11558623" cy="1503945"/>
            </a:xfrm>
            <a:prstGeom prst="roundRect">
              <a:avLst/>
            </a:prstGeom>
            <a:solidFill>
              <a:srgbClr val="FFF6E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
          <p:cNvGrpSpPr/>
          <p:nvPr/>
        </p:nvGrpSpPr>
        <p:grpSpPr>
          <a:xfrm>
            <a:off x="-646902" y="2340133"/>
            <a:ext cx="19581804" cy="6954257"/>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algn="ctr">
                <a:lnSpc>
                  <a:spcPts val="2659"/>
                </a:lnSpc>
                <a:spcBef>
                  <a:spcPct val="0"/>
                </a:spcBef>
              </a:pPr>
              <a:endParaRPr/>
            </a:p>
          </p:txBody>
        </p:sp>
      </p:grpSp>
      <p:sp>
        <p:nvSpPr>
          <p:cNvPr id="18" name="Rectangle 17"/>
          <p:cNvSpPr/>
          <p:nvPr/>
        </p:nvSpPr>
        <p:spPr>
          <a:xfrm>
            <a:off x="1066800" y="2556984"/>
            <a:ext cx="9462007" cy="6370975"/>
          </a:xfrm>
          <a:prstGeom prst="rect">
            <a:avLst/>
          </a:prstGeom>
        </p:spPr>
        <p:txBody>
          <a:bodyPr wrap="square">
            <a:spAutoFit/>
          </a:bodyPr>
          <a:lstStyle/>
          <a:p>
            <a:pPr algn="just">
              <a:lnSpc>
                <a:spcPct val="170000"/>
              </a:lnSpc>
            </a:pPr>
            <a:r>
              <a:rPr lang="pt-BR" sz="8000" b="1" kern="0">
                <a:solidFill>
                  <a:srgbClr val="186078"/>
                </a:solidFill>
                <a:latin typeface="Arial" panose="020B0604020202020204" pitchFamily="34" charset="0"/>
                <a:ea typeface="PMingLiU"/>
                <a:cs typeface="Arial" panose="020B0604020202020204" pitchFamily="34" charset="0"/>
              </a:rPr>
              <a:t>1. </a:t>
            </a:r>
          </a:p>
          <a:p>
            <a:pPr algn="just">
              <a:lnSpc>
                <a:spcPct val="170000"/>
              </a:lnSpc>
            </a:pPr>
            <a:r>
              <a:rPr lang="pt-BR" sz="8000" b="1" kern="0">
                <a:solidFill>
                  <a:srgbClr val="186078"/>
                </a:solidFill>
                <a:latin typeface="Arial" panose="020B0604020202020204" pitchFamily="34" charset="0"/>
                <a:ea typeface="PMingLiU"/>
                <a:cs typeface="Arial" panose="020B0604020202020204" pitchFamily="34" charset="0"/>
              </a:rPr>
              <a:t>KẾT QUẢ </a:t>
            </a:r>
          </a:p>
          <a:p>
            <a:pPr algn="just">
              <a:lnSpc>
                <a:spcPct val="170000"/>
              </a:lnSpc>
            </a:pPr>
            <a:r>
              <a:rPr lang="pt-BR" sz="8000" b="1" kern="0">
                <a:solidFill>
                  <a:srgbClr val="186078"/>
                </a:solidFill>
                <a:latin typeface="Arial" panose="020B0604020202020204" pitchFamily="34" charset="0"/>
                <a:ea typeface="PMingLiU"/>
                <a:cs typeface="Arial" panose="020B0604020202020204" pitchFamily="34" charset="0"/>
              </a:rPr>
              <a:t>ĐỒNG KHẢ NĂNG</a:t>
            </a:r>
          </a:p>
        </p:txBody>
      </p:sp>
      <p:sp>
        <p:nvSpPr>
          <p:cNvPr id="11" name="Freeform 7"/>
          <p:cNvSpPr/>
          <p:nvPr/>
        </p:nvSpPr>
        <p:spPr>
          <a:xfrm>
            <a:off x="12386888" y="4305300"/>
            <a:ext cx="5029200" cy="4184481"/>
          </a:xfrm>
          <a:custGeom>
            <a:avLst/>
            <a:gdLst/>
            <a:ahLst/>
            <a:cxnLst/>
            <a:rect l="l" t="t" r="r" b="b"/>
            <a:pathLst>
              <a:path w="5538997" h="4528130">
                <a:moveTo>
                  <a:pt x="0" y="0"/>
                </a:moveTo>
                <a:lnTo>
                  <a:pt x="5538998" y="0"/>
                </a:lnTo>
                <a:lnTo>
                  <a:pt x="5538998" y="4528130"/>
                </a:lnTo>
                <a:lnTo>
                  <a:pt x="0" y="4528130"/>
                </a:lnTo>
                <a:lnTo>
                  <a:pt x="0" y="0"/>
                </a:lnTo>
                <a:close/>
              </a:path>
            </a:pathLst>
          </a:custGeom>
          <a:blipFill>
            <a:blip r:embed="rId2"/>
            <a:stretch>
              <a:fillRect/>
            </a:stretch>
          </a:blipFill>
        </p:spPr>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25" name="Freeform 25"/>
          <p:cNvSpPr/>
          <p:nvPr/>
        </p:nvSpPr>
        <p:spPr>
          <a:xfrm>
            <a:off x="16611600" y="7919210"/>
            <a:ext cx="2520898" cy="2520898"/>
          </a:xfrm>
          <a:custGeom>
            <a:avLst/>
            <a:gdLst/>
            <a:ahLst/>
            <a:cxnLst/>
            <a:rect l="l" t="t" r="r" b="b"/>
            <a:pathLst>
              <a:path w="2520898" h="2520898">
                <a:moveTo>
                  <a:pt x="0" y="0"/>
                </a:moveTo>
                <a:lnTo>
                  <a:pt x="2520898" y="0"/>
                </a:lnTo>
                <a:lnTo>
                  <a:pt x="2520898" y="2520898"/>
                </a:lnTo>
                <a:lnTo>
                  <a:pt x="0" y="2520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4"/>
          <p:cNvGrpSpPr/>
          <p:nvPr/>
        </p:nvGrpSpPr>
        <p:grpSpPr>
          <a:xfrm>
            <a:off x="685800" y="421839"/>
            <a:ext cx="16875151" cy="8303061"/>
            <a:chOff x="609600" y="190500"/>
            <a:chExt cx="16875151" cy="8303061"/>
          </a:xfrm>
        </p:grpSpPr>
        <p:grpSp>
          <p:nvGrpSpPr>
            <p:cNvPr id="16" name="Group 15"/>
            <p:cNvGrpSpPr/>
            <p:nvPr/>
          </p:nvGrpSpPr>
          <p:grpSpPr>
            <a:xfrm>
              <a:off x="661736" y="190500"/>
              <a:ext cx="2538663" cy="1145762"/>
              <a:chOff x="5640294" y="251321"/>
              <a:chExt cx="8086112" cy="1691779"/>
            </a:xfrm>
          </p:grpSpPr>
          <p:grpSp>
            <p:nvGrpSpPr>
              <p:cNvPr id="18" name="Group 5"/>
              <p:cNvGrpSpPr/>
              <p:nvPr/>
            </p:nvGrpSpPr>
            <p:grpSpPr>
              <a:xfrm>
                <a:off x="5640294" y="251321"/>
                <a:ext cx="8086112" cy="1691779"/>
                <a:chOff x="0" y="-38100"/>
                <a:chExt cx="988345" cy="145506"/>
              </a:xfrm>
            </p:grpSpPr>
            <p:sp>
              <p:nvSpPr>
                <p:cNvPr id="20" name="Freeform 6"/>
                <p:cNvSpPr/>
                <p:nvPr/>
              </p:nvSpPr>
              <p:spPr>
                <a:xfrm>
                  <a:off x="0" y="0"/>
                  <a:ext cx="988345" cy="107406"/>
                </a:xfrm>
                <a:custGeom>
                  <a:avLst/>
                  <a:gdLst/>
                  <a:ahLst/>
                  <a:cxnLst/>
                  <a:rect l="l" t="t" r="r" b="b"/>
                  <a:pathLst>
                    <a:path w="800981" h="107406">
                      <a:moveTo>
                        <a:pt x="53703" y="0"/>
                      </a:moveTo>
                      <a:lnTo>
                        <a:pt x="747278" y="0"/>
                      </a:lnTo>
                      <a:cubicBezTo>
                        <a:pt x="761521" y="0"/>
                        <a:pt x="775180" y="5658"/>
                        <a:pt x="785252" y="15729"/>
                      </a:cubicBezTo>
                      <a:cubicBezTo>
                        <a:pt x="795323" y="25800"/>
                        <a:pt x="800981" y="39460"/>
                        <a:pt x="800981" y="53703"/>
                      </a:cubicBezTo>
                      <a:lnTo>
                        <a:pt x="800981" y="53703"/>
                      </a:lnTo>
                      <a:cubicBezTo>
                        <a:pt x="800981" y="83362"/>
                        <a:pt x="776937" y="107406"/>
                        <a:pt x="747278" y="107406"/>
                      </a:cubicBezTo>
                      <a:lnTo>
                        <a:pt x="53703" y="107406"/>
                      </a:lnTo>
                      <a:cubicBezTo>
                        <a:pt x="39460" y="107406"/>
                        <a:pt x="25800" y="101748"/>
                        <a:pt x="15729" y="91676"/>
                      </a:cubicBezTo>
                      <a:cubicBezTo>
                        <a:pt x="5658" y="81605"/>
                        <a:pt x="0" y="67946"/>
                        <a:pt x="0" y="53703"/>
                      </a:cubicBezTo>
                      <a:lnTo>
                        <a:pt x="0" y="53703"/>
                      </a:lnTo>
                      <a:cubicBezTo>
                        <a:pt x="0" y="39460"/>
                        <a:pt x="5658" y="25800"/>
                        <a:pt x="15729" y="15729"/>
                      </a:cubicBezTo>
                      <a:cubicBezTo>
                        <a:pt x="25800" y="5658"/>
                        <a:pt x="39460" y="0"/>
                        <a:pt x="53703" y="0"/>
                      </a:cubicBezTo>
                      <a:close/>
                    </a:path>
                  </a:pathLst>
                </a:custGeom>
                <a:solidFill>
                  <a:srgbClr val="186078"/>
                </a:solidFill>
              </p:spPr>
            </p:sp>
            <p:sp>
              <p:nvSpPr>
                <p:cNvPr id="21" name="TextBox 7"/>
                <p:cNvSpPr txBox="1"/>
                <p:nvPr/>
              </p:nvSpPr>
              <p:spPr>
                <a:xfrm>
                  <a:off x="0" y="-38100"/>
                  <a:ext cx="800981" cy="1455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5857460" y="795648"/>
                <a:ext cx="7677797" cy="11133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HĐKP1.</a:t>
                </a:r>
                <a:endParaRPr kumimoji="0" lang="en-US" sz="4200" b="1" i="0" u="none" strike="noStrike" kern="1200" cap="none" spc="0" normalizeH="0" baseline="0" noProof="0">
                  <a:ln>
                    <a:noFill/>
                  </a:ln>
                  <a:solidFill>
                    <a:prstClr val="white"/>
                  </a:solidFill>
                  <a:effectLst/>
                  <a:uLnTx/>
                  <a:uFillTx/>
                  <a:latin typeface="Calibri"/>
                </a:endParaRPr>
              </a:p>
            </p:txBody>
          </p:sp>
        </p:grpSp>
        <p:sp>
          <p:nvSpPr>
            <p:cNvPr id="17" name="Rectangle 16"/>
            <p:cNvSpPr/>
            <p:nvPr/>
          </p:nvSpPr>
          <p:spPr>
            <a:xfrm>
              <a:off x="609600" y="645259"/>
              <a:ext cx="16875151" cy="7848302"/>
            </a:xfrm>
            <a:prstGeom prst="rect">
              <a:avLst/>
            </a:prstGeom>
          </p:spPr>
          <p:txBody>
            <a:bodyPr wrap="square">
              <a:spAutoFit/>
            </a:bodyPr>
            <a:lstStyle/>
            <a:p>
              <a:pPr lvl="0" algn="just">
                <a:lnSpc>
                  <a:spcPct val="150000"/>
                </a:lnSpc>
              </a:pPr>
              <a:r>
                <a:rPr lang="en-US" sz="4200">
                  <a:solidFill>
                    <a:prstClr val="black"/>
                  </a:solidFill>
                  <a:ea typeface="Calibri" panose="020F0502020204030204" pitchFamily="34" charset="0"/>
                  <a:cs typeface="Arial" panose="020B0604020202020204" pitchFamily="34" charset="0"/>
                </a:rPr>
                <a:t>                       </a:t>
              </a:r>
            </a:p>
            <a:p>
              <a:pPr lvl="0" algn="just">
                <a:lnSpc>
                  <a:spcPct val="150000"/>
                </a:lnSpc>
              </a:pPr>
              <a:r>
                <a:rPr lang="vi-VN" sz="4200">
                  <a:solidFill>
                    <a:prstClr val="black"/>
                  </a:solidFill>
                  <a:ea typeface="Calibri" panose="020F0502020204030204" pitchFamily="34" charset="0"/>
                  <a:cs typeface="Arial" panose="020B0604020202020204" pitchFamily="34" charset="0"/>
                </a:rPr>
                <a:t>Các kết quả của mỗi phép thử sau có cùng khả năng xảy ra không? Tại sao?</a:t>
              </a:r>
            </a:p>
            <a:p>
              <a:pPr lvl="0" algn="just">
                <a:lnSpc>
                  <a:spcPct val="150000"/>
                </a:lnSpc>
              </a:pPr>
              <a:r>
                <a:rPr lang="vi-VN" sz="4200">
                  <a:solidFill>
                    <a:prstClr val="black"/>
                  </a:solidFill>
                  <a:ea typeface="Calibri" panose="020F0502020204030204" pitchFamily="34" charset="0"/>
                  <a:cs typeface="Arial" panose="020B0604020202020204" pitchFamily="34" charset="0"/>
                </a:rPr>
                <a:t>a) Gieo một đồng xu cân đối và đồng chất.</a:t>
              </a:r>
            </a:p>
            <a:p>
              <a:pPr lvl="0" algn="just">
                <a:lnSpc>
                  <a:spcPct val="150000"/>
                </a:lnSpc>
              </a:pPr>
              <a:r>
                <a:rPr lang="vi-VN" sz="4200">
                  <a:solidFill>
                    <a:prstClr val="black"/>
                  </a:solidFill>
                  <a:ea typeface="Calibri" panose="020F0502020204030204" pitchFamily="34" charset="0"/>
                  <a:cs typeface="Arial" panose="020B0604020202020204" pitchFamily="34" charset="0"/>
                </a:rPr>
                <a:t>b) Lấy ngẫu nhiên 1 viên bi từ một hộp có 10 viên bi giống nhau được đánh số từ 1 đến 10.</a:t>
              </a:r>
            </a:p>
            <a:p>
              <a:pPr lvl="0" algn="just">
                <a:lnSpc>
                  <a:spcPct val="150000"/>
                </a:lnSpc>
              </a:pPr>
              <a:r>
                <a:rPr lang="vi-VN" sz="4200">
                  <a:solidFill>
                    <a:prstClr val="black"/>
                  </a:solidFill>
                  <a:ea typeface="Calibri" panose="020F0502020204030204" pitchFamily="34" charset="0"/>
                  <a:cs typeface="Arial" panose="020B0604020202020204" pitchFamily="34" charset="0"/>
                </a:rPr>
                <a:t>c) Lấy ngẫu nhiên 1 tấm thẻ từ một hộp chứa 2 tấm thẻ ghi số 5 và 5 tấm thẻ ghi số 2 và xem số của nó.</a:t>
              </a:r>
            </a:p>
          </p:txBody>
        </p:sp>
      </p:grpSp>
      <p:pic>
        <p:nvPicPr>
          <p:cNvPr id="27" name="Picture 26"/>
          <p:cNvPicPr>
            <a:picLocks noChangeAspect="1"/>
          </p:cNvPicPr>
          <p:nvPr/>
        </p:nvPicPr>
        <p:blipFill>
          <a:blip r:embed="rId4"/>
          <a:stretch>
            <a:fillRect/>
          </a:stretch>
        </p:blipFill>
        <p:spPr>
          <a:xfrm>
            <a:off x="15870965" y="554977"/>
            <a:ext cx="1900612" cy="117949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25" name="Freeform 25"/>
          <p:cNvSpPr/>
          <p:nvPr/>
        </p:nvSpPr>
        <p:spPr>
          <a:xfrm>
            <a:off x="-762000" y="7658100"/>
            <a:ext cx="2520898" cy="2520898"/>
          </a:xfrm>
          <a:custGeom>
            <a:avLst/>
            <a:gdLst/>
            <a:ahLst/>
            <a:cxnLst/>
            <a:rect l="l" t="t" r="r" b="b"/>
            <a:pathLst>
              <a:path w="2520898" h="2520898">
                <a:moveTo>
                  <a:pt x="0" y="0"/>
                </a:moveTo>
                <a:lnTo>
                  <a:pt x="2520898" y="0"/>
                </a:lnTo>
                <a:lnTo>
                  <a:pt x="2520898" y="2520898"/>
                </a:lnTo>
                <a:lnTo>
                  <a:pt x="0" y="2520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2" name="Group 21"/>
          <p:cNvGrpSpPr/>
          <p:nvPr/>
        </p:nvGrpSpPr>
        <p:grpSpPr>
          <a:xfrm>
            <a:off x="762000" y="571500"/>
            <a:ext cx="1981200" cy="1447800"/>
            <a:chOff x="1844842" y="8071184"/>
            <a:chExt cx="1981200" cy="1447800"/>
          </a:xfrm>
          <a:scene3d>
            <a:camera prst="orthographicFront">
              <a:rot lat="0" lon="0" rev="0"/>
            </a:camera>
            <a:lightRig rig="balanced" dir="t">
              <a:rot lat="0" lon="0" rev="8700000"/>
            </a:lightRig>
          </a:scene3d>
        </p:grpSpPr>
        <p:sp>
          <p:nvSpPr>
            <p:cNvPr id="23" name="Freeform 13"/>
            <p:cNvSpPr/>
            <p:nvPr/>
          </p:nvSpPr>
          <p:spPr>
            <a:xfrm flipH="1">
              <a:off x="1844842" y="8071184"/>
              <a:ext cx="1981200" cy="1447800"/>
            </a:xfrm>
            <a:custGeom>
              <a:avLst/>
              <a:gdLst/>
              <a:ahLst/>
              <a:cxnLst/>
              <a:rect l="l" t="t" r="r" b="b"/>
              <a:pathLst>
                <a:path w="2488341" h="2117352">
                  <a:moveTo>
                    <a:pt x="2488341" y="0"/>
                  </a:moveTo>
                  <a:lnTo>
                    <a:pt x="0" y="0"/>
                  </a:lnTo>
                  <a:lnTo>
                    <a:pt x="0" y="2117352"/>
                  </a:lnTo>
                  <a:lnTo>
                    <a:pt x="2488341" y="2117352"/>
                  </a:lnTo>
                  <a:lnTo>
                    <a:pt x="2488341" y="0"/>
                  </a:lnTo>
                  <a:close/>
                </a:path>
              </a:pathLst>
            </a:custGeom>
            <a:blipFill>
              <a:blip r:embed="rId4">
                <a:extLst>
                  <a:ext uri="{96DAC541-7B7A-43D3-8B79-37D633B846F1}">
                    <asvg:svgBlip xmlns:asvg="http://schemas.microsoft.com/office/drawing/2016/SVG/main" r:embed="rId5"/>
                  </a:ext>
                </a:extLst>
              </a:blip>
              <a:stretch>
                <a:fillRect/>
              </a:stretch>
            </a:blipFill>
            <a:ln>
              <a:noFill/>
            </a:ln>
            <a:effectLst>
              <a:outerShdw blurRad="44450" dist="27940" dir="5400000" algn="ctr">
                <a:srgbClr val="000000">
                  <a:alpha val="32000"/>
                </a:srgbClr>
              </a:outerShdw>
            </a:effectLst>
            <a:sp3d>
              <a:bevelT w="190500" h="38100"/>
            </a:sp3d>
          </p:spPr>
        </p:sp>
        <p:sp>
          <p:nvSpPr>
            <p:cNvPr id="24" name="Rectangle 23"/>
            <p:cNvSpPr/>
            <p:nvPr/>
          </p:nvSpPr>
          <p:spPr>
            <a:xfrm>
              <a:off x="2223825" y="8338717"/>
              <a:ext cx="1326004" cy="707886"/>
            </a:xfrm>
            <a:prstGeom prst="rect">
              <a:avLst/>
            </a:prstGeom>
            <a:ln>
              <a:noFill/>
            </a:ln>
            <a:effectLst>
              <a:outerShdw blurRad="44450" dist="27940" dir="5400000" algn="ctr">
                <a:srgbClr val="000000">
                  <a:alpha val="32000"/>
                </a:srgbClr>
              </a:outerShdw>
            </a:effectLst>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prstClr val="black"/>
                  </a:solidFill>
                  <a:effectLst/>
                  <a:uLnTx/>
                  <a:uFillTx/>
                  <a:latin typeface="Arial"/>
                  <a:ea typeface="+mn-ea"/>
                  <a:cs typeface="Arial" panose="020B0604020202020204" pitchFamily="34" charset="0"/>
                  <a:sym typeface="Arial"/>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2895600" y="1710571"/>
            <a:ext cx="14554200" cy="670952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Vì đồng xu cân đối và đồng chất nên các kết quả của phép thử có cùng khả năng xảy ra.</a:t>
            </a:r>
          </a:p>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Do các viên bi giống nhau nên khả năng được lựa chọn của các viên bi là như nhau. Các kết quả của phép thử có cùng khả năng xảy ra.</a:t>
            </a:r>
          </a:p>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Các kết quả của phép thử không có cùng khả năng xảy ra do có nhiều thẻ ghi số 2 hơn.</a:t>
            </a:r>
          </a:p>
        </p:txBody>
      </p:sp>
      <p:pic>
        <p:nvPicPr>
          <p:cNvPr id="14" name="Picture 13"/>
          <p:cNvPicPr>
            <a:picLocks noChangeAspect="1"/>
          </p:cNvPicPr>
          <p:nvPr/>
        </p:nvPicPr>
        <p:blipFill>
          <a:blip r:embed="rId6"/>
          <a:stretch>
            <a:fillRect/>
          </a:stretch>
        </p:blipFill>
        <p:spPr>
          <a:xfrm>
            <a:off x="15549188" y="8801100"/>
            <a:ext cx="1900612" cy="1179497"/>
          </a:xfrm>
          <a:prstGeom prst="rect">
            <a:avLst/>
          </a:prstGeom>
        </p:spPr>
      </p:pic>
    </p:spTree>
    <p:extLst>
      <p:ext uri="{BB962C8B-B14F-4D97-AF65-F5344CB8AC3E}">
        <p14:creationId xmlns:p14="http://schemas.microsoft.com/office/powerpoint/2010/main" val="18214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up)">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grpSp>
        <p:nvGrpSpPr>
          <p:cNvPr id="6" name="Group 6"/>
          <p:cNvGrpSpPr/>
          <p:nvPr/>
        </p:nvGrpSpPr>
        <p:grpSpPr>
          <a:xfrm>
            <a:off x="-474245" y="1327400"/>
            <a:ext cx="19581804" cy="2139700"/>
            <a:chOff x="0" y="0"/>
            <a:chExt cx="5157348" cy="1771366"/>
          </a:xfrm>
        </p:grpSpPr>
        <p:sp>
          <p:nvSpPr>
            <p:cNvPr id="7" name="Freeform 7"/>
            <p:cNvSpPr/>
            <p:nvPr/>
          </p:nvSpPr>
          <p:spPr>
            <a:xfrm>
              <a:off x="0" y="0"/>
              <a:ext cx="5157348" cy="1771366"/>
            </a:xfrm>
            <a:custGeom>
              <a:avLst/>
              <a:gdLst/>
              <a:ahLst/>
              <a:cxnLst/>
              <a:rect l="l" t="t" r="r" b="b"/>
              <a:pathLst>
                <a:path w="5157348" h="1771366">
                  <a:moveTo>
                    <a:pt x="0" y="0"/>
                  </a:moveTo>
                  <a:lnTo>
                    <a:pt x="5157348" y="0"/>
                  </a:lnTo>
                  <a:lnTo>
                    <a:pt x="5157348" y="1771366"/>
                  </a:lnTo>
                  <a:lnTo>
                    <a:pt x="0" y="1771366"/>
                  </a:lnTo>
                  <a:close/>
                </a:path>
              </a:pathLst>
            </a:custGeom>
            <a:solidFill>
              <a:srgbClr val="FFFFFF"/>
            </a:solidFill>
            <a:ln w="95250" cap="sq">
              <a:solidFill>
                <a:srgbClr val="383E48"/>
              </a:solidFill>
              <a:prstDash val="solid"/>
              <a:miter/>
            </a:ln>
          </p:spPr>
        </p:sp>
        <p:sp>
          <p:nvSpPr>
            <p:cNvPr id="8" name="TextBox 8"/>
            <p:cNvSpPr txBox="1"/>
            <p:nvPr/>
          </p:nvSpPr>
          <p:spPr>
            <a:xfrm>
              <a:off x="0" y="-38100"/>
              <a:ext cx="5157348" cy="180946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Rectangle 13"/>
          <p:cNvSpPr/>
          <p:nvPr/>
        </p:nvSpPr>
        <p:spPr>
          <a:xfrm>
            <a:off x="348328" y="1312410"/>
            <a:ext cx="17630664" cy="2123658"/>
          </a:xfrm>
          <a:prstGeom prst="rect">
            <a:avLst/>
          </a:prstGeom>
        </p:spPr>
        <p:txBody>
          <a:bodyPr wrap="square">
            <a:spAutoFit/>
          </a:bodyPr>
          <a:lstStyle/>
          <a:p>
            <a:pPr lvl="0" algn="just">
              <a:lnSpc>
                <a:spcPct val="165000"/>
              </a:lnSpc>
              <a:tabLst>
                <a:tab pos="2719705" algn="l"/>
              </a:tabLst>
            </a:pPr>
            <a:r>
              <a:rPr lang="vi-VN" sz="4000" b="1">
                <a:ea typeface="Malgun Gothic" panose="020B0503020000020004" pitchFamily="34" charset="-127"/>
                <a:cs typeface="Arial" panose="020B0604020202020204" pitchFamily="34" charset="0"/>
              </a:rPr>
              <a:t>Trong một phép thử ngẫu nhiên, hai kết quả được gọi là đồng khả năng nếu chúng có khả năng xảy ra như nhau.</a:t>
            </a:r>
            <a:endParaRPr kumimoji="0" lang="vi-VN" sz="4000" b="1" i="0" u="none" strike="noStrike" kern="1200" cap="none" spc="0" normalizeH="0" baseline="0" noProof="0">
              <a:ln>
                <a:noFill/>
              </a:ln>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15" name="TextBox 10"/>
          <p:cNvSpPr txBox="1"/>
          <p:nvPr/>
        </p:nvSpPr>
        <p:spPr>
          <a:xfrm>
            <a:off x="1086072" y="130342"/>
            <a:ext cx="16230600" cy="100027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300" b="1" i="0" u="none" strike="noStrike" kern="1200" cap="none" spc="0" normalizeH="0" baseline="0" noProof="0">
                <a:ln>
                  <a:noFill/>
                </a:ln>
                <a:solidFill>
                  <a:srgbClr val="C00000"/>
                </a:solidFill>
                <a:effectLst/>
                <a:uLnTx/>
                <a:uFillTx/>
                <a:latin typeface="Arial" panose="020B0604020202020204" pitchFamily="34" charset="0"/>
                <a:ea typeface="Rustic Printed"/>
                <a:cs typeface="Arial" panose="020B0604020202020204" pitchFamily="34" charset="0"/>
                <a:sym typeface="Rustic Printed"/>
              </a:rPr>
              <a:t>ĐỊNH NGHĨA</a:t>
            </a:r>
          </a:p>
        </p:txBody>
      </p:sp>
      <p:pic>
        <p:nvPicPr>
          <p:cNvPr id="17"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95781" y="7048500"/>
            <a:ext cx="499253" cy="3144906"/>
          </a:xfrm>
          <a:prstGeom prst="rect">
            <a:avLst/>
          </a:prstGeom>
        </p:spPr>
      </p:pic>
      <p:grpSp>
        <p:nvGrpSpPr>
          <p:cNvPr id="18" name="Group 17"/>
          <p:cNvGrpSpPr/>
          <p:nvPr/>
        </p:nvGrpSpPr>
        <p:grpSpPr>
          <a:xfrm>
            <a:off x="348328" y="3543300"/>
            <a:ext cx="17630664" cy="6629400"/>
            <a:chOff x="348328" y="3543300"/>
            <a:chExt cx="17630664" cy="6629400"/>
          </a:xfrm>
        </p:grpSpPr>
        <p:sp>
          <p:nvSpPr>
            <p:cNvPr id="4" name="Rectangle 3"/>
            <p:cNvSpPr/>
            <p:nvPr/>
          </p:nvSpPr>
          <p:spPr>
            <a:xfrm>
              <a:off x="348328" y="3543300"/>
              <a:ext cx="17630664" cy="3901068"/>
            </a:xfrm>
            <a:prstGeom prst="rect">
              <a:avLst/>
            </a:prstGeom>
          </p:spPr>
          <p:txBody>
            <a:bodyPr wrap="square">
              <a:spAutoFit/>
            </a:bodyPr>
            <a:lstStyle/>
            <a:p>
              <a:pPr algn="just">
                <a:lnSpc>
                  <a:spcPct val="150000"/>
                </a:lnSpc>
              </a:pPr>
              <a:r>
                <a:rPr lang="en-US" sz="4500" b="1">
                  <a:solidFill>
                    <a:srgbClr val="186078"/>
                  </a:solidFill>
                  <a:latin typeface="Arial" panose="020B0604020202020204" pitchFamily="34" charset="0"/>
                  <a:ea typeface="Calibri" panose="020F0502020204030204" pitchFamily="34" charset="0"/>
                  <a:cs typeface="Arial" panose="020B0604020202020204" pitchFamily="34" charset="0"/>
                </a:rPr>
                <a:t>Chú ý:</a:t>
              </a:r>
              <a:endParaRPr lang="en-US" sz="4500">
                <a:solidFill>
                  <a:srgbClr val="186078"/>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a) Trong phép thử tung đồng xu (hoặc gieo xúc xắc), nếu có giả thiết đồng xu, xúc xắc là cân đối và đồng chất thì các mặt của đồng xu hay xúc xắc sẽ có cùng khả năng xuất hiện.</a:t>
              </a:r>
            </a:p>
          </p:txBody>
        </p:sp>
        <p:sp>
          <p:nvSpPr>
            <p:cNvPr id="5" name="Rectangle 4"/>
            <p:cNvSpPr/>
            <p:nvPr/>
          </p:nvSpPr>
          <p:spPr>
            <a:xfrm>
              <a:off x="348328" y="7310378"/>
              <a:ext cx="16415672" cy="2862322"/>
            </a:xfrm>
            <a:prstGeom prst="rect">
              <a:avLst/>
            </a:prstGeom>
          </p:spPr>
          <p:txBody>
            <a:bodyPr wrap="square">
              <a:spAutoFit/>
            </a:bodyPr>
            <a:lstStyle/>
            <a:p>
              <a:pPr lvl="0" algn="just">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Trong phép thử lấy vật (quả bóng, viên bi, …), nếu có giả thiết các vật có cùng kích thước và khối lượng thì mỗi vật đều có cùng khả năng được lựa chọn.</a:t>
              </a:r>
            </a:p>
          </p:txBody>
        </p:sp>
      </p:grpSp>
      <p:pic>
        <p:nvPicPr>
          <p:cNvPr id="19" name="Picture 18"/>
          <p:cNvPicPr>
            <a:picLocks noChangeAspect="1"/>
          </p:cNvPicPr>
          <p:nvPr/>
        </p:nvPicPr>
        <p:blipFill>
          <a:blip r:embed="rId4"/>
          <a:stretch>
            <a:fillRect/>
          </a:stretch>
        </p:blipFill>
        <p:spPr>
          <a:xfrm>
            <a:off x="16231882" y="243819"/>
            <a:ext cx="1255878" cy="1142298"/>
          </a:xfrm>
          <a:prstGeom prst="rect">
            <a:avLst/>
          </a:prstGeom>
        </p:spPr>
      </p:pic>
    </p:spTree>
    <p:extLst>
      <p:ext uri="{BB962C8B-B14F-4D97-AF65-F5344CB8AC3E}">
        <p14:creationId xmlns:p14="http://schemas.microsoft.com/office/powerpoint/2010/main" val="12896489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8" name="Freeform 79"/>
          <p:cNvSpPr/>
          <p:nvPr/>
        </p:nvSpPr>
        <p:spPr>
          <a:xfrm rot="2404452">
            <a:off x="16688976" y="7604259"/>
            <a:ext cx="1597848" cy="2243484"/>
          </a:xfrm>
          <a:custGeom>
            <a:avLst/>
            <a:gdLst/>
            <a:ahLst/>
            <a:cxnLst/>
            <a:rect l="l" t="t" r="r" b="b"/>
            <a:pathLst>
              <a:path w="1893940" h="2691645">
                <a:moveTo>
                  <a:pt x="0" y="0"/>
                </a:moveTo>
                <a:lnTo>
                  <a:pt x="1893940" y="0"/>
                </a:lnTo>
                <a:lnTo>
                  <a:pt x="1893940" y="2691646"/>
                </a:lnTo>
                <a:lnTo>
                  <a:pt x="0" y="2691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9">
            <a:extLst>
              <a:ext uri="{FF2B5EF4-FFF2-40B4-BE49-F238E27FC236}">
                <a16:creationId xmlns:a16="http://schemas.microsoft.com/office/drawing/2014/main" id="{1C0FDDE4-B345-9CEF-46D5-6288E812B092}"/>
              </a:ext>
            </a:extLst>
          </p:cNvPr>
          <p:cNvSpPr txBox="1"/>
          <p:nvPr/>
        </p:nvSpPr>
        <p:spPr>
          <a:xfrm>
            <a:off x="376990" y="190500"/>
            <a:ext cx="17481884" cy="4708981"/>
          </a:xfrm>
          <a:prstGeom prst="rect">
            <a:avLst/>
          </a:prstGeom>
          <a:noFill/>
        </p:spPr>
        <p:txBody>
          <a:bodyPr wrap="square">
            <a:spAutoFit/>
          </a:bodyPr>
          <a:lstStyle/>
          <a:p>
            <a:pPr lvl="0" algn="just" defTabSz="1828800">
              <a:lnSpc>
                <a:spcPct val="150000"/>
              </a:lnSpc>
              <a:buClr>
                <a:srgbClr val="000000"/>
              </a:buClr>
              <a:defRPr/>
            </a:pPr>
            <a:r>
              <a:rPr kumimoji="0" lang="en-US" sz="4000" b="1" i="0" u="none" strike="noStrike" kern="0" cap="none" spc="0" normalizeH="0" baseline="0" noProof="0">
                <a:ln>
                  <a:noFill/>
                </a:ln>
                <a:solidFill>
                  <a:prstClr val="white"/>
                </a:solidFill>
                <a:effectLst/>
                <a:highlight>
                  <a:srgbClr val="008080"/>
                </a:highlight>
                <a:uLnTx/>
                <a:uFillTx/>
                <a:latin typeface="Arial" panose="020B0604020202020204" pitchFamily="34" charset="0"/>
                <a:ea typeface="Calibri" panose="020F0502020204030204" pitchFamily="34" charset="0"/>
                <a:cs typeface="Arial" panose="020B0604020202020204" pitchFamily="34" charset="0"/>
              </a:rPr>
              <a:t>Ví dụ 1:</a:t>
            </a:r>
            <a:r>
              <a:rPr kumimoji="0" lang="en-US" sz="4000" b="1"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kern="0">
                <a:solidFill>
                  <a:srgbClr val="000000"/>
                </a:solidFill>
                <a:latin typeface="Arial"/>
                <a:cs typeface="Arial"/>
                <a:sym typeface="Arial"/>
              </a:rPr>
              <a:t>Kết quả của mỗi phép thử sau có đồng khả năng không? Tại sao?</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a) Tung hai đồng xu cân đối và đồng chất.</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b) Gieo con xúc xắc ở Hình 1b.</a:t>
            </a:r>
            <a:endParaRPr lang="en-US" sz="4000" kern="0">
              <a:solidFill>
                <a:srgbClr val="000000"/>
              </a:solidFill>
              <a:latin typeface="Arial"/>
              <a:cs typeface="Arial"/>
              <a:sym typeface="Arial"/>
            </a:endParaRPr>
          </a:p>
          <a:p>
            <a:pPr lvl="0" algn="just" defTabSz="1828800">
              <a:lnSpc>
                <a:spcPct val="150000"/>
              </a:lnSpc>
              <a:buClr>
                <a:srgbClr val="000000"/>
              </a:buClr>
              <a:defRPr/>
            </a:pPr>
            <a:r>
              <a:rPr lang="vi-VN" sz="4000" kern="0">
                <a:solidFill>
                  <a:srgbClr val="000000"/>
                </a:solidFill>
                <a:latin typeface="Arial"/>
                <a:cs typeface="Arial"/>
                <a:sym typeface="Arial"/>
              </a:rPr>
              <a:t>c) Chọn ngẫu nhiên lần lượt 2 quả bóng bàn từ một hộp chứa 7 quả bóng bàn có cùng</a:t>
            </a:r>
            <a:r>
              <a:rPr lang="en-US" sz="4000" kern="0">
                <a:solidFill>
                  <a:srgbClr val="000000"/>
                </a:solidFill>
                <a:latin typeface="Arial"/>
                <a:cs typeface="Arial"/>
                <a:sym typeface="Arial"/>
              </a:rPr>
              <a:t> </a:t>
            </a:r>
            <a:r>
              <a:rPr lang="vi-VN" sz="4000" kern="0">
                <a:solidFill>
                  <a:srgbClr val="000000"/>
                </a:solidFill>
                <a:latin typeface="Arial"/>
                <a:cs typeface="Arial"/>
                <a:sym typeface="Arial"/>
              </a:rPr>
              <a:t>kích thước và khối lượng.</a:t>
            </a:r>
            <a:endParaRPr kumimoji="0" lang="en-US" sz="4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5840" y="5219700"/>
            <a:ext cx="14324183" cy="4698332"/>
          </a:xfrm>
          <a:prstGeom prst="rect">
            <a:avLst/>
          </a:prstGeom>
        </p:spPr>
      </p:pic>
    </p:spTree>
    <p:extLst>
      <p:ext uri="{BB962C8B-B14F-4D97-AF65-F5344CB8AC3E}">
        <p14:creationId xmlns:p14="http://schemas.microsoft.com/office/powerpoint/2010/main" val="252782243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5983</TotalTime>
  <Words>3615</Words>
  <Application>Microsoft Office PowerPoint</Application>
  <PresentationFormat>Custom</PresentationFormat>
  <Paragraphs>218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Intro</vt:lpstr>
      <vt:lpstr>Cambria Math</vt:lpstr>
      <vt:lpstr>Arial</vt:lpstr>
      <vt:lpstr>Times New Roman</vt:lpstr>
      <vt:lpstr>Malgun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Office</cp:lastModifiedBy>
  <cp:revision>1</cp:revision>
  <dcterms:created xsi:type="dcterms:W3CDTF">2006-08-16T00:00:00Z</dcterms:created>
  <dcterms:modified xsi:type="dcterms:W3CDTF">2025-02-03T10:24:03Z</dcterms:modified>
  <dc:identifier>DAGXE33CLaI</dc:identifier>
</cp:coreProperties>
</file>