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528" r:id="rId2"/>
    <p:sldId id="503" r:id="rId3"/>
    <p:sldId id="534" r:id="rId4"/>
    <p:sldId id="575" r:id="rId5"/>
    <p:sldId id="576" r:id="rId6"/>
    <p:sldId id="532" r:id="rId7"/>
    <p:sldId id="577" r:id="rId8"/>
    <p:sldId id="535" r:id="rId9"/>
    <p:sldId id="565" r:id="rId10"/>
    <p:sldId id="540" r:id="rId11"/>
    <p:sldId id="542" r:id="rId12"/>
    <p:sldId id="533" r:id="rId13"/>
    <p:sldId id="566" r:id="rId14"/>
    <p:sldId id="572" r:id="rId15"/>
    <p:sldId id="545" r:id="rId16"/>
    <p:sldId id="546" r:id="rId17"/>
    <p:sldId id="547" r:id="rId18"/>
    <p:sldId id="521" r:id="rId19"/>
    <p:sldId id="549" r:id="rId20"/>
    <p:sldId id="578" r:id="rId21"/>
    <p:sldId id="552" r:id="rId22"/>
    <p:sldId id="579" r:id="rId23"/>
    <p:sldId id="580" r:id="rId24"/>
    <p:sldId id="555" r:id="rId25"/>
    <p:sldId id="556" r:id="rId26"/>
    <p:sldId id="563" r:id="rId27"/>
    <p:sldId id="557" r:id="rId28"/>
    <p:sldId id="561" r:id="rId29"/>
    <p:sldId id="560" r:id="rId30"/>
    <p:sldId id="527" r:id="rId31"/>
    <p:sldId id="519" r:id="rId32"/>
    <p:sldId id="581" r:id="rId33"/>
    <p:sldId id="584" r:id="rId34"/>
    <p:sldId id="585" r:id="rId35"/>
    <p:sldId id="52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146" autoAdjust="0"/>
    <p:restoredTop sz="94680" autoAdjust="0"/>
  </p:normalViewPr>
  <p:slideViewPr>
    <p:cSldViewPr>
      <p:cViewPr varScale="1">
        <p:scale>
          <a:sx n="88" d="100"/>
          <a:sy n="88" d="100"/>
        </p:scale>
        <p:origin x="749"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dày đặc</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khắp</a:t>
          </a:r>
          <a:r>
            <a:rPr lang="en-US" sz="2200" dirty="0">
              <a:latin typeface="Cambria" pitchFamily="18" charset="0"/>
              <a:ea typeface="Cambria" pitchFamily="18" charset="0"/>
            </a:rPr>
            <a:t> </a:t>
          </a:r>
          <a:r>
            <a:rPr lang="en-US" sz="2200" dirty="0" err="1">
              <a:latin typeface="Cambria" pitchFamily="18" charset="0"/>
              <a:ea typeface="Cambria" pitchFamily="18" charset="0"/>
            </a:rPr>
            <a:t>cả</a:t>
          </a:r>
          <a:r>
            <a:rPr lang="en-US" sz="2200" dirty="0">
              <a:latin typeface="Cambria" pitchFamily="18" charset="0"/>
              <a:ea typeface="Cambria" pitchFamily="18" charset="0"/>
            </a:rPr>
            <a:t> </a:t>
          </a:r>
          <a:r>
            <a:rPr lang="en-US" sz="2200" dirty="0" err="1">
              <a:latin typeface="Cambria" pitchFamily="18" charset="0"/>
              <a:ea typeface="Cambria" pitchFamily="18" charset="0"/>
            </a:rPr>
            <a:t>nước</a:t>
          </a:r>
          <a:r>
            <a:rPr lang="vi-VN" sz="2200" dirty="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A4AA5E0B-AC64-449A-BD64-00016E98F395}" type="sibTrans" cxnId="{A0FFC210-2957-47FA-887C-20B1BE3808AA}">
      <dgm:prSet/>
      <dgm:spPr/>
      <dgm:t>
        <a:bodyPr/>
        <a:lstStyle/>
        <a:p>
          <a:endParaRPr lang="en-US"/>
        </a:p>
      </dgm:t>
    </dgm:pt>
    <dgm:pt modelId="{385C8509-BCC9-43D7-B17B-0F89B0FAB8CA}" type="parTrans" cxnId="{A0FFC210-2957-47FA-887C-20B1BE3808AA}">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CF518178-EDA9-47F3-9589-2A9644126EE7}" srcId="{BFCC809B-7BA7-4A0D-B695-0E9D47EC411D}" destId="{F72E7E77-CB09-42AF-ACC5-792126FFCA2E}" srcOrd="1" destOrd="0" parTransId="{2CE944B4-E07C-4AA5-B3DB-75EC19A3B065}" sibTransId="{829BB0F9-26ED-4B97-8A15-BC7AA5C40593}"/>
    <dgm:cxn modelId="{698246D7-6895-4ACE-987D-FC5E5444D1FC}" type="presOf" srcId="{0ABB49B6-8467-42F6-AC15-344F799C1469}" destId="{CD7C0DA7-4673-430F-B17D-F4A6D0CF8E7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3DE52E83-EC90-4A94-B79F-E993BF9F7030}" type="presOf" srcId="{25165AF8-05A7-4DB1-BE9E-0A6D21ED0147}" destId="{8F2DA846-E5CB-4AE7-92C9-8E5BFEDD193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FD656A89-8AA6-49F2-BF62-407C923280DC}" type="presOf" srcId="{0ABB49B6-8467-42F6-AC15-344F799C1469}" destId="{2BE94A9D-F048-47D5-ADF2-709C6A945307}" srcOrd="1"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a:latin typeface="Cambria" pitchFamily="18" charset="0"/>
              <a:ea typeface="Cambria" pitchFamily="18" charset="0"/>
            </a:rPr>
            <a:t>Sông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ngòi</a:t>
          </a:r>
          <a:r>
            <a:rPr lang="en-US" sz="2000" b="1" dirty="0">
              <a:latin typeface="Cambria" pitchFamily="18" charset="0"/>
              <a:ea typeface="Cambria" pitchFamily="18" charset="0"/>
            </a:rPr>
            <a:t/>
          </a:r>
          <a:br>
            <a:rPr lang="en-US" sz="2000" b="1" dirty="0">
              <a:latin typeface="Cambria" pitchFamily="18" charset="0"/>
              <a:ea typeface="Cambria" pitchFamily="18" charset="0"/>
            </a:rPr>
          </a:br>
          <a:r>
            <a:rPr lang="en-US" sz="2000" b="1" dirty="0">
              <a:latin typeface="Cambria" pitchFamily="18" charset="0"/>
              <a:ea typeface="Cambria" pitchFamily="18" charset="0"/>
            </a:rPr>
            <a:t> </a:t>
          </a:r>
          <a:r>
            <a:rPr lang="en-US" sz="2000" b="1" dirty="0" err="1">
              <a:latin typeface="Cambria" pitchFamily="18" charset="0"/>
              <a:ea typeface="Cambria" pitchFamily="18" charset="0"/>
            </a:rPr>
            <a:t>dày</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a:latin typeface="Cambria" pitchFamily="18" charset="0"/>
              <a:ea typeface="Cambria" pitchFamily="18" charset="0"/>
            </a:rPr>
            <a:t>Có</a:t>
          </a:r>
          <a:r>
            <a:rPr lang="en-US" sz="2000" dirty="0">
              <a:latin typeface="Cambria" pitchFamily="18" charset="0"/>
              <a:ea typeface="Cambria" pitchFamily="18" charset="0"/>
            </a:rPr>
            <a:t> 2360 con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trên</a:t>
          </a:r>
          <a:r>
            <a:rPr lang="en-US" sz="2000" dirty="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a:effectLst/>
              <a:latin typeface="Cambria" pitchFamily="18" charset="0"/>
              <a:ea typeface="Cambria" pitchFamily="18" charset="0"/>
            </a:rPr>
            <a:t>Chủ</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yếu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là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sông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nhỏ</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ngắn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dốc</a:t>
          </a:r>
          <a:r>
            <a:rPr lang="en-US" sz="2000" dirty="0">
              <a:effectLst/>
              <a:latin typeface="Cambria" pitchFamily="18" charset="0"/>
              <a:ea typeface="Cambria" pitchFamily="18" charset="0"/>
            </a:rPr>
            <a:t>.</a:t>
          </a:r>
          <a:endParaRPr lang="en-US" sz="20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a:effectLst/>
              <a:latin typeface="Cambria" pitchFamily="18" charset="0"/>
              <a:ea typeface="Cambria" pitchFamily="18" charset="0"/>
            </a:rPr>
            <a:t>Phân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bố</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rộng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khắp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trên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cả</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r>
            <a:rPr lang="en-US" sz="2000" dirty="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-Chiều dài: 566km/1126km</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Vân Nam, Trung Quốc, đổ ra biển: cửa Ba Lạt</a:t>
          </a:r>
          <a:endParaRPr lang="en-US" sz="2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800"/>
        </a:p>
      </dgm:t>
    </dgm:pt>
    <dgm:pt modelId="{9DA92A08-ED37-48A9-A0DD-F521D2142CD2}" type="sibTrans" cxnId="{D274CE2A-ED47-4CFE-981A-670E14BBB397}">
      <dgm:prSet/>
      <dgm:spPr/>
      <dgm:t>
        <a:bodyPr/>
        <a:lstStyle/>
        <a:p>
          <a:endParaRPr lang="en-US" sz="2800"/>
        </a:p>
      </dgm:t>
    </dgm:pt>
    <dgm:pt modelId="{2EA4557B-2359-4BA8-9F14-A6ECB8DAC4AB}">
      <dgm:prSet phldrT="[Text]" custT="1"/>
      <dgm:spPr>
        <a:solidFill>
          <a:srgbClr val="BCFCD4"/>
        </a:solidFill>
      </dgm:spPr>
      <dgm:t>
        <a:bodyPr/>
        <a:lstStyle/>
        <a:p>
          <a:pPr algn="just"/>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600</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Mùa lũ: từ tháng 6-10, chiếm 75% tổng lượng nước cả năm.</a:t>
          </a:r>
          <a:endParaRPr lang="en-US" sz="2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800"/>
        </a:p>
      </dgm:t>
    </dgm:pt>
    <dgm:pt modelId="{29859120-04AA-48A6-ACAA-ED37A6A9AC18}" type="sibTrans" cxnId="{E5E1F8D5-384F-4738-91BA-6CDDED360257}">
      <dgm:prSet/>
      <dgm:spPr/>
      <dgm:t>
        <a:bodyPr/>
        <a:lstStyle/>
        <a:p>
          <a:endParaRPr lang="en-US" sz="2800"/>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dài: 205km.</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vùng núi Trường Sơn Nam, đổ ra biển: cửa Đại</a:t>
          </a:r>
          <a:endParaRPr lang="en-US" sz="2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800">
            <a:solidFill>
              <a:schemeClr val="tx1"/>
            </a:solidFill>
          </a:endParaRPr>
        </a:p>
      </dgm:t>
    </dgm:pt>
    <dgm:pt modelId="{9DA92A08-ED37-48A9-A0DD-F521D2142CD2}" type="sibTrans" cxnId="{D274CE2A-ED47-4CFE-981A-670E14BBB397}">
      <dgm:prSet/>
      <dgm:spPr/>
      <dgm:t>
        <a:bodyPr/>
        <a:lstStyle/>
        <a:p>
          <a:endParaRPr lang="en-US" sz="2800">
            <a:solidFill>
              <a:schemeClr val="tx1"/>
            </a:solidFill>
          </a:endParaRPr>
        </a:p>
      </dgm:t>
    </dgm:pt>
    <dgm:pt modelId="{2EA4557B-2359-4BA8-9F14-A6ECB8DAC4AB}">
      <dgm:prSet phldrT="[Text]" custT="1"/>
      <dgm:spPr>
        <a:solidFill>
          <a:srgbClr val="BCFCD4"/>
        </a:solidFill>
      </dgm:spPr>
      <dgm:t>
        <a:bodyPr/>
        <a:lstStyle/>
        <a:p>
          <a:pPr algn="just"/>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80</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nl-NL"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Mùa lũ: từ tháng 9-12, chiếm 65% tổng lượng nước cả năm.</a:t>
          </a:r>
          <a:endParaRPr lang="en-US" sz="2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800">
            <a:solidFill>
              <a:schemeClr val="tx1"/>
            </a:solidFill>
          </a:endParaRPr>
        </a:p>
      </dgm:t>
    </dgm:pt>
    <dgm:pt modelId="{29859120-04AA-48A6-ACAA-ED37A6A9AC18}" type="sibTrans" cxnId="{E5E1F8D5-384F-4738-91BA-6CDDED360257}">
      <dgm:prSet/>
      <dgm:spPr/>
      <dgm:t>
        <a:bodyPr/>
        <a:lstStyle/>
        <a:p>
          <a:endParaRPr lang="en-US" sz="2800">
            <a:solidFill>
              <a:schemeClr val="tx1"/>
            </a:solidFill>
          </a:endParaRPr>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dài: 230km/4300km</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cao nguyên Tây Tạng, Trung Quốc, đổ ra biển 9 cửa: Cửa Tiểu, Cửa Đại, Ba Lai, Hàm Luông, Cổ Chiên, Cung Hầu, Định An, Ba Thắc, Trần Đề.</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400">
            <a:solidFill>
              <a:schemeClr val="tx1"/>
            </a:solidFill>
          </a:endParaRPr>
        </a:p>
      </dgm:t>
    </dgm:pt>
    <dgm:pt modelId="{9DA92A08-ED37-48A9-A0DD-F521D2142CD2}" type="sibTrans" cxnId="{D274CE2A-ED47-4CFE-981A-670E14BBB397}">
      <dgm:prSet/>
      <dgm:spPr/>
      <dgm:t>
        <a:bodyPr/>
        <a:lstStyle/>
        <a:p>
          <a:endParaRPr lang="en-US" sz="2400">
            <a:solidFill>
              <a:schemeClr val="tx1"/>
            </a:solidFill>
          </a:endParaRPr>
        </a:p>
      </dgm:t>
    </dgm:pt>
    <dgm:pt modelId="{2EA4557B-2359-4BA8-9F14-A6ECB8DAC4AB}">
      <dgm:prSet phldrT="[Text]" custT="1"/>
      <dgm:spPr>
        <a:solidFill>
          <a:srgbClr val="BCFCD4"/>
        </a:solidFill>
      </dgm:spPr>
      <dgm:t>
        <a:bodyPr/>
        <a:lstStyle/>
        <a:p>
          <a:pPr algn="just"/>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Khoảng 280 ở VN</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nl-NL" sz="2400">
              <a:solidFill>
                <a:schemeClr val="tx1"/>
              </a:solidFill>
              <a:effectLst/>
              <a:latin typeface="Times New Roman" panose="02020603050405020304" pitchFamily="18" charset="0"/>
              <a:ea typeface="Times New Roman" panose="02020603050405020304" pitchFamily="18" charset="0"/>
            </a:rPr>
            <a:t>- Mùa lũ: từ tháng 7-11, chiếm 75%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400">
            <a:solidFill>
              <a:schemeClr val="tx1"/>
            </a:solidFill>
          </a:endParaRPr>
        </a:p>
      </dgm:t>
    </dgm:pt>
    <dgm:pt modelId="{29859120-04AA-48A6-ACAA-ED37A6A9AC18}" type="sibTrans" cxnId="{E5E1F8D5-384F-4738-91BA-6CDDED360257}">
      <dgm:prSet/>
      <dgm:spPr/>
      <dgm:t>
        <a:bodyPr/>
        <a:lstStyle/>
        <a:p>
          <a:endParaRPr lang="en-US" sz="2400">
            <a:solidFill>
              <a:schemeClr val="tx1"/>
            </a:solidFill>
          </a:endParaRPr>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a:latin typeface="Cambria" pitchFamily="18" charset="0"/>
              <a:ea typeface="Cambria" pitchFamily="18" charset="0"/>
            </a:rPr>
            <a:t>Mạng lưới sông ngòi dày đặc</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phân</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bố</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rộng</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khắp</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cả</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nước</a:t>
          </a:r>
          <a:r>
            <a:rPr lang="vi-VN" sz="2200" kern="1200" dirty="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566659"/>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latin typeface="Cambria" pitchFamily="18" charset="0"/>
              <a:ea typeface="Cambria" pitchFamily="18" charset="0"/>
            </a:rPr>
            <a:t>Sông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ngòi</a:t>
          </a:r>
          <a:r>
            <a:rPr lang="en-US" sz="2000" b="1" kern="1200" dirty="0">
              <a:latin typeface="Cambria" pitchFamily="18" charset="0"/>
              <a:ea typeface="Cambria" pitchFamily="18" charset="0"/>
            </a:rPr>
            <a:t/>
          </a:r>
          <a:br>
            <a:rPr lang="en-US" sz="2000" b="1" kern="1200" dirty="0">
              <a:latin typeface="Cambria" pitchFamily="18" charset="0"/>
              <a:ea typeface="Cambria" pitchFamily="18" charset="0"/>
            </a:rPr>
          </a:b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dày</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583526"/>
        <a:ext cx="1644007" cy="542147"/>
      </dsp:txXfrm>
    </dsp:sp>
    <dsp:sp modelId="{D51E557A-1553-48DB-9E8F-9F340370401B}">
      <dsp:nvSpPr>
        <dsp:cNvPr id="0" name=""/>
        <dsp:cNvSpPr/>
      </dsp:nvSpPr>
      <dsp:spPr>
        <a:xfrm>
          <a:off x="520093" y="1142541"/>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372893"/>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2360 con </a:t>
          </a:r>
          <a:r>
            <a:rPr lang="en-US" sz="2000" kern="1200" dirty="0" err="1">
              <a:latin typeface="Cambria" pitchFamily="18" charset="0"/>
              <a:ea typeface="Cambria" pitchFamily="18" charset="0"/>
            </a:rPr>
            <a:t>sông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dài</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trên</a:t>
          </a:r>
          <a:r>
            <a:rPr lang="en-US" sz="2000" kern="1200" dirty="0">
              <a:latin typeface="Cambria" pitchFamily="18" charset="0"/>
              <a:ea typeface="Cambria" pitchFamily="18" charset="0"/>
            </a:rPr>
            <a:t> 10km.</a:t>
          </a:r>
        </a:p>
      </dsp:txBody>
      <dsp:txXfrm>
        <a:off x="31514" y="1403294"/>
        <a:ext cx="977158" cy="1910872"/>
      </dsp:txXfrm>
    </dsp:sp>
    <dsp:sp modelId="{A4F6A9E5-8942-40B9-B8D0-5D914EFCBCC5}">
      <dsp:nvSpPr>
        <dsp:cNvPr id="0" name=""/>
        <dsp:cNvSpPr/>
      </dsp:nvSpPr>
      <dsp:spPr>
        <a:xfrm>
          <a:off x="1796834" y="1142541"/>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372893"/>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effectLst/>
              <a:latin typeface="Cambria" pitchFamily="18" charset="0"/>
              <a:ea typeface="Cambria" pitchFamily="18" charset="0"/>
            </a:rPr>
            <a:t>Chủ</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yếu</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là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sông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nhỏ</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ngắn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và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dốc</a:t>
          </a:r>
          <a:r>
            <a:rPr lang="en-US" sz="2000" kern="1200" dirty="0">
              <a:effectLst/>
              <a:latin typeface="Cambria" pitchFamily="18" charset="0"/>
              <a:ea typeface="Cambria" pitchFamily="18" charset="0"/>
            </a:rPr>
            <a:t>.</a:t>
          </a:r>
          <a:endParaRPr lang="en-US" sz="2000" kern="1200" dirty="0">
            <a:latin typeface="Cambria" pitchFamily="18" charset="0"/>
            <a:ea typeface="Cambria" pitchFamily="18" charset="0"/>
          </a:endParaRPr>
        </a:p>
      </dsp:txBody>
      <dsp:txXfrm>
        <a:off x="1330106" y="1404779"/>
        <a:ext cx="1024894" cy="1857967"/>
      </dsp:txXfrm>
    </dsp:sp>
    <dsp:sp modelId="{21AF67B8-E32B-4642-9BB1-CA576FDA3CB8}">
      <dsp:nvSpPr>
        <dsp:cNvPr id="0" name=""/>
        <dsp:cNvSpPr/>
      </dsp:nvSpPr>
      <dsp:spPr>
        <a:xfrm>
          <a:off x="1890073" y="1142541"/>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372893"/>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effectLst/>
              <a:latin typeface="Cambria" pitchFamily="18" charset="0"/>
              <a:ea typeface="Cambria" pitchFamily="18" charset="0"/>
            </a:rPr>
            <a:t>Phân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bố</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rộng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khắp</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trên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cả</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nước</a:t>
          </a:r>
          <a:r>
            <a:rPr lang="en-US" sz="2000" kern="1200" dirty="0">
              <a:effectLst/>
              <a:latin typeface="Cambria" pitchFamily="18" charset="0"/>
              <a:ea typeface="Cambria" pitchFamily="18" charset="0"/>
            </a:rPr>
            <a:t>.</a:t>
          </a:r>
        </a:p>
      </dsp:txBody>
      <dsp:txXfrm>
        <a:off x="2679218" y="1406077"/>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129985" y="-791784"/>
          <a:ext cx="6155568" cy="6155568"/>
        </a:xfrm>
        <a:prstGeom prst="blockArc">
          <a:avLst>
            <a:gd name="adj1" fmla="val 18900000"/>
            <a:gd name="adj2" fmla="val 2700000"/>
            <a:gd name="adj3" fmla="val 35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40447" y="450483"/>
          <a:ext cx="6450634" cy="17114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71120" rIns="71120" bIns="71120" numCol="1" spcCol="1270" anchor="ctr" anchorCtr="0">
          <a:noAutofit/>
        </a:bodyPr>
        <a:lstStyle/>
        <a:p>
          <a:pPr lvl="0" algn="l"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-Chiều dài: 566km/1126km</a:t>
          </a:r>
          <a:endParaRPr lang="en-US" sz="28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l"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Vân Nam, Trung Quốc, đổ ra biển: cửa Ba Lạt</a:t>
          </a:r>
          <a:endParaRPr lang="en-US" sz="2800" b="0" kern="1200" dirty="0">
            <a:solidFill>
              <a:schemeClr val="tx1"/>
            </a:solidFill>
            <a:latin typeface="Cambria" pitchFamily="18" charset="0"/>
            <a:ea typeface="Cambria" pitchFamily="18" charset="0"/>
          </a:endParaRPr>
        </a:p>
      </dsp:txBody>
      <dsp:txXfrm>
        <a:off x="840447" y="450483"/>
        <a:ext cx="6450634" cy="1711473"/>
      </dsp:txXfrm>
    </dsp:sp>
    <dsp:sp modelId="{467C472B-F399-46AE-B017-5DC56BBEA7D7}">
      <dsp:nvSpPr>
        <dsp:cNvPr id="0" name=""/>
        <dsp:cNvSpPr/>
      </dsp:nvSpPr>
      <dsp:spPr>
        <a:xfrm>
          <a:off x="24117" y="489889"/>
          <a:ext cx="1632661" cy="1632661"/>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40447" y="2284576"/>
          <a:ext cx="6450634" cy="196240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71120" rIns="71120" bIns="71120" numCol="1" spcCol="1270" anchor="ctr" anchorCtr="0">
          <a:noAutofit/>
        </a:bodyPr>
        <a:lstStyle/>
        <a:p>
          <a:pPr lvl="0" algn="just"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600</a:t>
          </a:r>
          <a:endParaRPr lang="en-US" sz="28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Mùa lũ: từ tháng 6-10, chiếm 75% tổng lượng nước cả năm.</a:t>
          </a:r>
          <a:endParaRPr lang="en-US" sz="2800" b="0" kern="1200" dirty="0">
            <a:solidFill>
              <a:schemeClr val="tx1"/>
            </a:solidFill>
            <a:latin typeface="Cambria" pitchFamily="18" charset="0"/>
            <a:ea typeface="Cambria" pitchFamily="18" charset="0"/>
          </a:endParaRPr>
        </a:p>
      </dsp:txBody>
      <dsp:txXfrm>
        <a:off x="840447" y="2284576"/>
        <a:ext cx="6450634" cy="1962406"/>
      </dsp:txXfrm>
    </dsp:sp>
    <dsp:sp modelId="{9D6C96D5-59F1-4074-AA4E-276172A59D56}">
      <dsp:nvSpPr>
        <dsp:cNvPr id="0" name=""/>
        <dsp:cNvSpPr/>
      </dsp:nvSpPr>
      <dsp:spPr>
        <a:xfrm>
          <a:off x="24117" y="2449449"/>
          <a:ext cx="1632661" cy="1632661"/>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129985" y="-791784"/>
          <a:ext cx="6155568" cy="6155568"/>
        </a:xfrm>
        <a:prstGeom prst="blockArc">
          <a:avLst>
            <a:gd name="adj1" fmla="val 18900000"/>
            <a:gd name="adj2" fmla="val 2700000"/>
            <a:gd name="adj3" fmla="val 35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40447" y="450483"/>
          <a:ext cx="6450634" cy="17114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71120" rIns="71120" bIns="71120" numCol="1" spcCol="1270" anchor="ctr" anchorCtr="0">
          <a:noAutofit/>
        </a:bodyPr>
        <a:lstStyle/>
        <a:p>
          <a:pPr lvl="0" algn="l"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dài: 205km.</a:t>
          </a:r>
          <a:endParaRPr lang="en-US" sz="28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l"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vùng núi Trường Sơn Nam, đổ ra biển: cửa Đại</a:t>
          </a:r>
          <a:endParaRPr lang="en-US" sz="2800" b="0" kern="1200" dirty="0">
            <a:solidFill>
              <a:schemeClr val="tx1"/>
            </a:solidFill>
            <a:latin typeface="Cambria" pitchFamily="18" charset="0"/>
            <a:ea typeface="Cambria" pitchFamily="18" charset="0"/>
          </a:endParaRPr>
        </a:p>
      </dsp:txBody>
      <dsp:txXfrm>
        <a:off x="840447" y="450483"/>
        <a:ext cx="6450634" cy="1711473"/>
      </dsp:txXfrm>
    </dsp:sp>
    <dsp:sp modelId="{467C472B-F399-46AE-B017-5DC56BBEA7D7}">
      <dsp:nvSpPr>
        <dsp:cNvPr id="0" name=""/>
        <dsp:cNvSpPr/>
      </dsp:nvSpPr>
      <dsp:spPr>
        <a:xfrm>
          <a:off x="24117" y="489889"/>
          <a:ext cx="1632661" cy="1632661"/>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40447" y="2284576"/>
          <a:ext cx="6450634" cy="196240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71120" rIns="71120" bIns="71120" numCol="1" spcCol="1270" anchor="ctr" anchorCtr="0">
          <a:noAutofit/>
        </a:bodyPr>
        <a:lstStyle/>
        <a:p>
          <a:pPr lvl="0" algn="just"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80</a:t>
          </a:r>
          <a:endParaRPr lang="en-US" sz="28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defTabSz="1244600">
            <a:lnSpc>
              <a:spcPct val="90000"/>
            </a:lnSpc>
            <a:spcBef>
              <a:spcPct val="0"/>
            </a:spcBef>
            <a:spcAft>
              <a:spcPct val="35000"/>
            </a:spcAft>
          </a:pPr>
          <a:r>
            <a:rPr lang="nl-NL" sz="2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Mùa lũ: từ tháng 9-12, chiếm 65% tổng lượng nước cả năm.</a:t>
          </a:r>
          <a:endParaRPr lang="en-US" sz="2800" b="0" kern="1200" dirty="0">
            <a:solidFill>
              <a:schemeClr val="tx1"/>
            </a:solidFill>
            <a:latin typeface="Cambria" pitchFamily="18" charset="0"/>
            <a:ea typeface="Cambria" pitchFamily="18" charset="0"/>
          </a:endParaRPr>
        </a:p>
      </dsp:txBody>
      <dsp:txXfrm>
        <a:off x="840447" y="2284576"/>
        <a:ext cx="6450634" cy="1962406"/>
      </dsp:txXfrm>
    </dsp:sp>
    <dsp:sp modelId="{9D6C96D5-59F1-4074-AA4E-276172A59D56}">
      <dsp:nvSpPr>
        <dsp:cNvPr id="0" name=""/>
        <dsp:cNvSpPr/>
      </dsp:nvSpPr>
      <dsp:spPr>
        <a:xfrm>
          <a:off x="24117" y="2449449"/>
          <a:ext cx="1632661" cy="1632661"/>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335655" y="-823344"/>
          <a:ext cx="6402182" cy="6402182"/>
        </a:xfrm>
        <a:prstGeom prst="blockArc">
          <a:avLst>
            <a:gd name="adj1" fmla="val 18900000"/>
            <a:gd name="adj2" fmla="val 2700000"/>
            <a:gd name="adj3" fmla="val 33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74178" y="468563"/>
          <a:ext cx="6845401" cy="178016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348" tIns="60960" rIns="60960" bIns="60960" numCol="1" spcCol="1270" anchor="ctr" anchorCtr="0">
          <a:noAutofit/>
        </a:bodyPr>
        <a:lstStyle/>
        <a:p>
          <a:pPr lvl="0" algn="l" defTabSz="1066800">
            <a:lnSpc>
              <a:spcPct val="90000"/>
            </a:lnSpc>
            <a:spcBef>
              <a:spcPct val="0"/>
            </a:spcBef>
            <a:spcAft>
              <a:spcPct val="35000"/>
            </a:spcAft>
          </a:pP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dài: 230km/4300km</a:t>
          </a:r>
          <a:endParaRPr lang="en-US" sz="24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l" defTabSz="1066800">
            <a:lnSpc>
              <a:spcPct val="90000"/>
            </a:lnSpc>
            <a:spcBef>
              <a:spcPct val="0"/>
            </a:spcBef>
            <a:spcAft>
              <a:spcPct val="35000"/>
            </a:spcAft>
          </a:pP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bắt nguồn: cao nguyên Tây Tạng, Trung Quốc, đổ ra biển 9 cửa: Cửa Tiểu, Cửa Đại, Ba Lai, Hàm Luông, Cổ Chiên, Cung Hầu, Định An, Ba Thắc, Trần Đề.</a:t>
          </a:r>
          <a:endParaRPr lang="en-US" sz="2400" b="0" kern="1200" dirty="0">
            <a:solidFill>
              <a:schemeClr val="tx1"/>
            </a:solidFill>
            <a:latin typeface="Cambria" pitchFamily="18" charset="0"/>
            <a:ea typeface="Cambria" pitchFamily="18" charset="0"/>
          </a:endParaRPr>
        </a:p>
      </dsp:txBody>
      <dsp:txXfrm>
        <a:off x="874178" y="468563"/>
        <a:ext cx="6845401" cy="1780161"/>
      </dsp:txXfrm>
    </dsp:sp>
    <dsp:sp modelId="{467C472B-F399-46AE-B017-5DC56BBEA7D7}">
      <dsp:nvSpPr>
        <dsp:cNvPr id="0" name=""/>
        <dsp:cNvSpPr/>
      </dsp:nvSpPr>
      <dsp:spPr>
        <a:xfrm>
          <a:off x="25085" y="509551"/>
          <a:ext cx="1698186" cy="1698186"/>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74178" y="2376265"/>
          <a:ext cx="6845401" cy="204116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348" tIns="60960" rIns="60960" bIns="60960" numCol="1" spcCol="1270" anchor="ctr" anchorCtr="0">
          <a:noAutofit/>
        </a:bodyPr>
        <a:lstStyle/>
        <a:p>
          <a:pPr lvl="0" algn="just" defTabSz="1066800">
            <a:lnSpc>
              <a:spcPct val="90000"/>
            </a:lnSpc>
            <a:spcBef>
              <a:spcPct val="0"/>
            </a:spcBef>
            <a:spcAft>
              <a:spcPct val="35000"/>
            </a:spcAft>
          </a:pP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 phụ lưu: Khoảng 280 ở VN</a:t>
          </a:r>
          <a:endParaRPr lang="en-US" sz="240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defTabSz="1066800">
            <a:lnSpc>
              <a:spcPct val="90000"/>
            </a:lnSpc>
            <a:spcBef>
              <a:spcPct val="0"/>
            </a:spcBef>
            <a:spcAft>
              <a:spcPct val="35000"/>
            </a:spcAft>
          </a:pPr>
          <a:r>
            <a:rPr lang="nl-NL" sz="2400" kern="1200">
              <a:solidFill>
                <a:schemeClr val="tx1"/>
              </a:solidFill>
              <a:effectLst/>
              <a:latin typeface="Times New Roman" panose="02020603050405020304" pitchFamily="18" charset="0"/>
              <a:ea typeface="Times New Roman" panose="02020603050405020304" pitchFamily="18" charset="0"/>
            </a:rPr>
            <a:t>- Mùa lũ: từ tháng 7-11, chiếm 75% tổng lượng nước cả năm.</a:t>
          </a:r>
          <a:endParaRPr lang="en-US" sz="2400" b="0" kern="1200" dirty="0">
            <a:solidFill>
              <a:schemeClr val="tx1"/>
            </a:solidFill>
            <a:latin typeface="Cambria" pitchFamily="18" charset="0"/>
            <a:ea typeface="Cambria" pitchFamily="18" charset="0"/>
          </a:endParaRPr>
        </a:p>
      </dsp:txBody>
      <dsp:txXfrm>
        <a:off x="874178" y="2376265"/>
        <a:ext cx="6845401" cy="2041165"/>
      </dsp:txXfrm>
    </dsp:sp>
    <dsp:sp modelId="{9D6C96D5-59F1-4074-AA4E-276172A59D56}">
      <dsp:nvSpPr>
        <dsp:cNvPr id="0" name=""/>
        <dsp:cNvSpPr/>
      </dsp:nvSpPr>
      <dsp:spPr>
        <a:xfrm>
          <a:off x="25085" y="2547755"/>
          <a:ext cx="1698186" cy="1698186"/>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jpe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image" Target="../media/image9.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6.png"/><Relationship Id="rId4" Type="http://schemas.openxmlformats.org/officeDocument/2006/relationships/image" Target="../media/image9.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6.png"/><Relationship Id="rId4" Type="http://schemas.openxmlformats.org/officeDocument/2006/relationships/image" Target="../media/image9.jpeg"/><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9.jpe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jpeg"/><Relationship Id="rId9"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9.jpeg"/><Relationship Id="rId9" Type="http://schemas.openxmlformats.org/officeDocument/2006/relationships/image" Target="../media/image14.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0.png"/><Relationship Id="rId10" Type="http://schemas.openxmlformats.org/officeDocument/2006/relationships/diagramData" Target="../diagrams/data1.xml"/><Relationship Id="rId4" Type="http://schemas.openxmlformats.org/officeDocument/2006/relationships/image" Target="../media/image9.jpeg"/><Relationship Id="rId9" Type="http://schemas.openxmlformats.org/officeDocument/2006/relationships/image" Target="../media/image14.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0.png"/><Relationship Id="rId15" Type="http://schemas.openxmlformats.org/officeDocument/2006/relationships/image" Target="../media/image12.png"/><Relationship Id="rId10" Type="http://schemas.openxmlformats.org/officeDocument/2006/relationships/diagramData" Target="../diagrams/data2.xml"/><Relationship Id="rId4" Type="http://schemas.openxmlformats.org/officeDocument/2006/relationships/image" Target="../media/image9.jpeg"/><Relationship Id="rId9" Type="http://schemas.openxmlformats.org/officeDocument/2006/relationships/image" Target="../media/image14.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295400"/>
            <a:ext cx="73914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Quan</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sát</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các</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err="1">
                <a:solidFill>
                  <a:srgbClr val="FF0000"/>
                </a:solidFill>
                <a:latin typeface="Cambria" pitchFamily="18" charset="0"/>
                <a:ea typeface="Cambria" pitchFamily="18" charset="0"/>
              </a:rPr>
              <a:t>ảnh</a:t>
            </a:r>
            <a:r>
              <a:rPr lang="en-US" sz="2800" i="1">
                <a:solidFill>
                  <a:srgbClr val="FF0000"/>
                </a:solidFill>
                <a:latin typeface="Cambria" pitchFamily="18" charset="0"/>
                <a:ea typeface="Cambria" pitchFamily="18" charset="0"/>
              </a:rPr>
              <a:t> sau và đoán tên con sông?</a:t>
            </a:r>
            <a:endParaRPr lang="en-US" sz="2800" dirty="0"/>
          </a:p>
        </p:txBody>
      </p:sp>
      <p:sp>
        <p:nvSpPr>
          <p:cNvPr id="3" name="TextBox 2"/>
          <p:cNvSpPr txBox="1"/>
          <p:nvPr/>
        </p:nvSpPr>
        <p:spPr>
          <a:xfrm>
            <a:off x="914401" y="6050367"/>
            <a:ext cx="2971800" cy="461665"/>
          </a:xfrm>
          <a:prstGeom prst="rect">
            <a:avLst/>
          </a:prstGeom>
          <a:noFill/>
        </p:spPr>
        <p:txBody>
          <a:bodyPr wrap="square" rtlCol="0">
            <a:spAutoFit/>
          </a:bodyPr>
          <a:lstStyle/>
          <a:p>
            <a:pPr algn="ctr"/>
            <a:r>
              <a:rPr lang="en-US" sz="2400" b="1">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799" y="6050366"/>
            <a:ext cx="2971800" cy="461665"/>
          </a:xfrm>
          <a:prstGeom prst="rect">
            <a:avLst/>
          </a:prstGeom>
          <a:noFill/>
        </p:spPr>
        <p:txBody>
          <a:bodyPr wrap="square" rtlCol="0">
            <a:spAutoFit/>
          </a:bodyPr>
          <a:lstStyle/>
          <a:p>
            <a:pPr algn="ctr"/>
            <a:r>
              <a:rPr lang="en-US" sz="2400" b="1">
                <a:solidFill>
                  <a:srgbClr val="0D30DD"/>
                </a:solidFill>
                <a:latin typeface="Cambria" pitchFamily="18" charset="0"/>
                <a:ea typeface="Cambria" pitchFamily="18" charset="0"/>
              </a:rPr>
              <a:t>SÔNG TÔ LỊCH</a:t>
            </a:r>
            <a:endParaRPr lang="en-US" sz="2400" b="1" dirty="0">
              <a:solidFill>
                <a:srgbClr val="0D30DD"/>
              </a:solidFill>
              <a:latin typeface="Cambria" pitchFamily="18" charset="0"/>
              <a:ea typeface="Cambria" pitchFamily="18" charset="0"/>
            </a:endParaRPr>
          </a:p>
        </p:txBody>
      </p:sp>
      <p:pic>
        <p:nvPicPr>
          <p:cNvPr id="4" name="Picture 3" descr="A picture of a bridge and a cross&#10;&#10;Description automatically generated">
            <a:extLst>
              <a:ext uri="{FF2B5EF4-FFF2-40B4-BE49-F238E27FC236}">
                <a16:creationId xmlns:a16="http://schemas.microsoft.com/office/drawing/2014/main" id="{3EA63216-E426-D3F0-2185-158362CAD4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62200"/>
            <a:ext cx="4114799" cy="3276600"/>
          </a:xfrm>
          <a:prstGeom prst="rect">
            <a:avLst/>
          </a:prstGeom>
          <a:noFill/>
          <a:ln>
            <a:noFill/>
          </a:ln>
        </p:spPr>
      </p:pic>
      <p:pic>
        <p:nvPicPr>
          <p:cNvPr id="5" name="Picture 4" descr="A red bowl and calendar&#10;&#10;Description automatically generated">
            <a:extLst>
              <a:ext uri="{FF2B5EF4-FFF2-40B4-BE49-F238E27FC236}">
                <a16:creationId xmlns:a16="http://schemas.microsoft.com/office/drawing/2014/main" id="{6763F4AA-38E8-C02C-5ACC-4F63A12DDF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62200"/>
            <a:ext cx="3962400" cy="3276600"/>
          </a:xfrm>
          <a:prstGeom prst="rect">
            <a:avLst/>
          </a:prstGeom>
          <a:noFill/>
          <a:ln>
            <a:noFill/>
          </a:ln>
        </p:spPr>
      </p:pic>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441334" y="1562159"/>
            <a:ext cx="4111039"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a:t>
            </a:r>
            <a:r>
              <a:rPr lang="en-US" sz="2100" i="1">
                <a:solidFill>
                  <a:srgbClr val="FF0000"/>
                </a:solidFill>
                <a:latin typeface="Cambria" panose="02040503050406030204" pitchFamily="18" charset="0"/>
                <a:ea typeface="Cambria" panose="02040503050406030204" pitchFamily="18" charset="0"/>
              </a:rPr>
              <a:t>.  Vì sao sông ngòi nước ta chảy theo 2 hướng đó?</a:t>
            </a:r>
            <a:endParaRPr lang="vi-VN" sz="2100" i="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381001" y="3551047"/>
            <a:ext cx="4191000" cy="3139321"/>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11714" y="1080815"/>
            <a:ext cx="4156073" cy="559456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randombar(horizont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0" dur="5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randombar(horizontal)">
                                      <p:cBhvr>
                                        <p:cTn id="48" dur="500"/>
                                        <p:tgtEl>
                                          <p:spTgt spid="4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6"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randombar(horizontal)">
                                      <p:cBhvr>
                                        <p:cTn id="21" dur="500"/>
                                        <p:tgtEl>
                                          <p:spTgt spid="717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57457" y="131752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a:solidFill>
                  <a:srgbClr val="FF0000"/>
                </a:solidFill>
                <a:latin typeface="Cambria" panose="02040503050406030204" pitchFamily="18" charset="0"/>
                <a:ea typeface="Cambria" panose="02040503050406030204" pitchFamily="18" charset="0"/>
              </a:rPr>
              <a:t>, giải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6212" y="164122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471099" y="4345488"/>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5" name="Rectangle 34"/>
          <p:cNvSpPr/>
          <p:nvPr/>
        </p:nvSpPr>
        <p:spPr>
          <a:xfrm>
            <a:off x="674692" y="1414597"/>
            <a:ext cx="8055805" cy="4989186"/>
          </a:xfrm>
          <a:prstGeom prst="rect">
            <a:avLst/>
          </a:prstGeom>
        </p:spPr>
        <p:txBody>
          <a:bodyPr wrap="square">
            <a:spAutoFit/>
          </a:bodyPr>
          <a:lstStyle/>
          <a:p>
            <a:pPr algn="just">
              <a:lnSpc>
                <a:spcPct val="115000"/>
              </a:lnSpc>
              <a:spcAft>
                <a:spcPts val="1000"/>
              </a:spcAft>
            </a:pPr>
            <a:r>
              <a:rPr lang="nl-NL" sz="2000" b="1" i="1" kern="0">
                <a:latin typeface="Times New Roman" panose="02020603050405020304" pitchFamily="18" charset="0"/>
                <a:ea typeface="Times New Roman" panose="02020603050405020304" pitchFamily="18" charset="0"/>
                <a:cs typeface="Times New Roman" panose="02020603050405020304" pitchFamily="18" charset="0"/>
              </a:rPr>
              <a:t>a. Mạng lưới sông ngòi dày đặc</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kern="0">
                <a:latin typeface="Times New Roman" panose="02020603050405020304" pitchFamily="18" charset="0"/>
                <a:ea typeface="Times New Roman" panose="02020603050405020304" pitchFamily="18" charset="0"/>
                <a:cs typeface="Times New Roman" panose="02020603050405020304" pitchFamily="18" charset="0"/>
              </a:rPr>
              <a:t>Nước ta có 2360 con sông dài trên 10km, dọc bờ biển nước ta cứ khoảng 20km lại có 1 cửa sông.</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b="1" i="1" kern="0">
                <a:latin typeface="Times New Roman" panose="02020603050405020304" pitchFamily="18" charset="0"/>
                <a:ea typeface="Times New Roman" panose="02020603050405020304" pitchFamily="18" charset="0"/>
                <a:cs typeface="Times New Roman" panose="02020603050405020304" pitchFamily="18" charset="0"/>
              </a:rPr>
              <a:t>b. Lưu lượng nước lớn, giàu phù sa</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kern="0">
                <a:latin typeface="Times New Roman" panose="02020603050405020304" pitchFamily="18" charset="0"/>
                <a:ea typeface="Times New Roman" panose="02020603050405020304" pitchFamily="18" charset="0"/>
                <a:cs typeface="Times New Roman" panose="02020603050405020304" pitchFamily="18" charset="0"/>
              </a:rPr>
              <a:t>- Tổng lượng nước lớn: 839 tỉ m</a:t>
            </a:r>
            <a:r>
              <a:rPr lang="nl-NL" sz="2000" kern="0" baseline="30000">
                <a:latin typeface="Times New Roman" panose="02020603050405020304" pitchFamily="18" charset="0"/>
                <a:ea typeface="Times New Roman" panose="02020603050405020304" pitchFamily="18" charset="0"/>
                <a:cs typeface="Times New Roman" panose="02020603050405020304" pitchFamily="18" charset="0"/>
              </a:rPr>
              <a:t>3</a:t>
            </a:r>
            <a:r>
              <a:rPr lang="nl-NL" sz="2000" kern="0">
                <a:latin typeface="Times New Roman" panose="02020603050405020304" pitchFamily="18" charset="0"/>
                <a:ea typeface="Times New Roman" panose="02020603050405020304" pitchFamily="18" charset="0"/>
                <a:cs typeface="Times New Roman" panose="02020603050405020304" pitchFamily="18" charset="0"/>
              </a:rPr>
              <a:t>/năm.</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kern="0">
                <a:latin typeface="Times New Roman" panose="02020603050405020304" pitchFamily="18" charset="0"/>
                <a:ea typeface="Times New Roman" panose="02020603050405020304" pitchFamily="18" charset="0"/>
                <a:cs typeface="Times New Roman" panose="02020603050405020304" pitchFamily="18" charset="0"/>
              </a:rPr>
              <a:t>- Tổng lượng phù sa rất lớn khoảng 200 triệu tấn/năm.</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b="1" i="1" kern="0">
                <a:latin typeface="Times New Roman" panose="02020603050405020304" pitchFamily="18" charset="0"/>
                <a:ea typeface="Times New Roman" panose="02020603050405020304" pitchFamily="18" charset="0"/>
                <a:cs typeface="Times New Roman" panose="02020603050405020304" pitchFamily="18" charset="0"/>
              </a:rPr>
              <a:t>c. Phần lớn sông ngòi chảy theo 2 hướng chính</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kern="0">
                <a:latin typeface="Times New Roman" panose="02020603050405020304" pitchFamily="18" charset="0"/>
                <a:ea typeface="Times New Roman" panose="02020603050405020304" pitchFamily="18" charset="0"/>
                <a:cs typeface="Times New Roman" panose="02020603050405020304" pitchFamily="18" charset="0"/>
              </a:rPr>
              <a:t>Sông chảy theo hai hướng chính là tây bắc - đông nam (sông Hồng, sông Mã, sông Tiền...)và vòng cung (sông Lô, sông Gâm, sông Cầu...)</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b="1" i="1" kern="0">
                <a:latin typeface="Times New Roman" panose="02020603050405020304" pitchFamily="18" charset="0"/>
                <a:ea typeface="Times New Roman" panose="02020603050405020304" pitchFamily="18" charset="0"/>
                <a:cs typeface="Times New Roman" panose="02020603050405020304" pitchFamily="18" charset="0"/>
              </a:rPr>
              <a:t>d. Chế độ nước chảy theo 2 mùa rõ rệt</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kern="0">
                <a:latin typeface="Times New Roman" panose="02020603050405020304" pitchFamily="18" charset="0"/>
                <a:ea typeface="Times New Roman" panose="02020603050405020304" pitchFamily="18" charset="0"/>
                <a:cs typeface="Times New Roman" panose="02020603050405020304" pitchFamily="18" charset="0"/>
              </a:rPr>
              <a:t>Mùa lũ tương ứng với mùa mưa và mùa cạn tương ứng với mùa khô.</a:t>
            </a:r>
            <a:endParaRPr lang="en-US" sz="16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37" dur="500"/>
                                        <p:tgtEl>
                                          <p:spTgt spid="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2" dur="500"/>
                                        <p:tgtEl>
                                          <p:spTgt spid="3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5">
                                            <p:txEl>
                                              <p:pRg st="7" end="7"/>
                                            </p:txEl>
                                          </p:spTgt>
                                        </p:tgtEl>
                                        <p:attrNameLst>
                                          <p:attrName>style.visibility</p:attrName>
                                        </p:attrNameLst>
                                      </p:cBhvr>
                                      <p:to>
                                        <p:strVal val="visible"/>
                                      </p:to>
                                    </p:set>
                                    <p:animEffect transition="in" filter="randombar(horizontal)">
                                      <p:cBhvr>
                                        <p:cTn id="47" dur="500"/>
                                        <p:tgtEl>
                                          <p:spTgt spid="3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5">
                                            <p:txEl>
                                              <p:pRg st="8" end="8"/>
                                            </p:txEl>
                                          </p:spTgt>
                                        </p:tgtEl>
                                        <p:attrNameLst>
                                          <p:attrName>style.visibility</p:attrName>
                                        </p:attrNameLst>
                                      </p:cBhvr>
                                      <p:to>
                                        <p:strVal val="visible"/>
                                      </p:to>
                                    </p:set>
                                    <p:animEffect transition="in" filter="randombar(horizontal)">
                                      <p:cBhvr>
                                        <p:cTn id="52" dur="500"/>
                                        <p:tgtEl>
                                          <p:spTgt spid="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MỘT SỐ HỆ THỐNG SÔNG LỚN Ở NƯỚC TA</a:t>
            </a:r>
            <a:endParaRPr lang="vi-VN" sz="2400" b="1" dirty="0">
              <a:solidFill>
                <a:srgbClr val="0D30DD"/>
              </a:solidFill>
              <a:latin typeface="Cambria" pitchFamily="18" charset="0"/>
            </a:endParaRPr>
          </a:p>
        </p:txBody>
      </p:sp>
      <p:sp>
        <p:nvSpPr>
          <p:cNvPr id="2" name="Rectangle 1">
            <a:extLst>
              <a:ext uri="{FF2B5EF4-FFF2-40B4-BE49-F238E27FC236}">
                <a16:creationId xmlns:a16="http://schemas.microsoft.com/office/drawing/2014/main" id="{D8E6AC2D-7EEC-C7AF-21E0-9A831FAC9757}"/>
              </a:ext>
            </a:extLst>
          </p:cNvPr>
          <p:cNvSpPr/>
          <p:nvPr/>
        </p:nvSpPr>
        <p:spPr>
          <a:xfrm>
            <a:off x="307470" y="1629720"/>
            <a:ext cx="8494135" cy="4401205"/>
          </a:xfrm>
          <a:prstGeom prst="rect">
            <a:avLst/>
          </a:prstGeom>
          <a:solidFill>
            <a:srgbClr val="BCFCD4"/>
          </a:solidFill>
          <a:ln>
            <a:solidFill>
              <a:srgbClr val="00B050"/>
            </a:solidFill>
          </a:ln>
        </p:spPr>
        <p:txBody>
          <a:bodyPr wrap="square">
            <a:spAutoFit/>
          </a:bodyPr>
          <a:lstStyle/>
          <a:p>
            <a:pPr algn="ctr"/>
            <a:r>
              <a:rPr lang="en-US" sz="2800" b="1" dirty="0">
                <a:solidFill>
                  <a:srgbClr val="00B050"/>
                </a:solidFill>
                <a:latin typeface="Cambria" panose="02040503050406030204" pitchFamily="18" charset="0"/>
                <a:ea typeface="Cambria" panose="02040503050406030204" pitchFamily="18" charset="0"/>
              </a:rPr>
              <a:t>HOẠT ĐỘNG NHÓM: BÁO CÁO SẢN PHẨM ĐÃ CHUẨN BỊ TRƯỚC Ở NHÀ</a:t>
            </a:r>
          </a:p>
          <a:p>
            <a:pPr algn="ctr"/>
            <a:r>
              <a:rPr lang="en-US" sz="2800" b="1" dirty="0" err="1">
                <a:solidFill>
                  <a:srgbClr val="00B050"/>
                </a:solidFill>
                <a:latin typeface="Cambria" panose="02040503050406030204" pitchFamily="18" charset="0"/>
                <a:ea typeface="Cambria" panose="02040503050406030204" pitchFamily="18" charset="0"/>
              </a:rPr>
              <a:t>Thời</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gian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mỗi</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nhóm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có</a:t>
            </a:r>
            <a:r>
              <a:rPr lang="en-US" sz="2800" b="1" dirty="0">
                <a:solidFill>
                  <a:srgbClr val="00B050"/>
                </a:solidFill>
                <a:latin typeface="Cambria" panose="02040503050406030204" pitchFamily="18" charset="0"/>
                <a:ea typeface="Cambria" panose="02040503050406030204" pitchFamily="18" charset="0"/>
              </a:rPr>
              <a:t> 7 </a:t>
            </a:r>
            <a:r>
              <a:rPr lang="en-US" sz="2800" b="1" dirty="0" err="1">
                <a:solidFill>
                  <a:srgbClr val="00B050"/>
                </a:solidFill>
                <a:latin typeface="Cambria" panose="02040503050406030204" pitchFamily="18" charset="0"/>
                <a:ea typeface="Cambria" panose="02040503050406030204" pitchFamily="18" charset="0"/>
              </a:rPr>
              <a:t>phút</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trình</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bày</a:t>
            </a:r>
            <a:r>
              <a:rPr lang="en-US" sz="2800" b="1" dirty="0">
                <a:solidFill>
                  <a:srgbClr val="00B050"/>
                </a:solidFill>
                <a:latin typeface="Cambria" panose="02040503050406030204" pitchFamily="18" charset="0"/>
                <a:ea typeface="Cambria" panose="02040503050406030204" pitchFamily="18" charset="0"/>
              </a:rPr>
              <a:t> </a:t>
            </a:r>
          </a:p>
          <a:p>
            <a:pPr algn="ctr"/>
            <a:r>
              <a:rPr lang="en-US" sz="2800" b="1" dirty="0">
                <a:solidFill>
                  <a:srgbClr val="FF0000"/>
                </a:solidFill>
                <a:latin typeface="Cambria" panose="02040503050406030204" pitchFamily="18" charset="0"/>
                <a:ea typeface="Cambria" panose="02040503050406030204" pitchFamily="18" charset="0"/>
              </a:rPr>
              <a:t>NHIỆM VỤ</a:t>
            </a:r>
          </a:p>
          <a:p>
            <a:pPr algn="ctr"/>
            <a:r>
              <a:rPr lang="en-US" sz="2800" b="1" dirty="0" err="1">
                <a:solidFill>
                  <a:srgbClr val="FF0000"/>
                </a:solidFill>
                <a:latin typeface="Cambria" panose="02040503050406030204" pitchFamily="18" charset="0"/>
                <a:ea typeface="Cambria" panose="02040503050406030204" pitchFamily="18" charset="0"/>
              </a:rPr>
              <a:t>Thuyết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trình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3 </a:t>
            </a:r>
            <a:r>
              <a:rPr lang="en-US" sz="2800" b="1" dirty="0" err="1">
                <a:solidFill>
                  <a:srgbClr val="FF0000"/>
                </a:solidFill>
                <a:latin typeface="Cambria" panose="02040503050406030204" pitchFamily="18" charset="0"/>
                <a:ea typeface="Cambria" panose="02040503050406030204" pitchFamily="18" charset="0"/>
              </a:rPr>
              <a:t>hệ</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lớn</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nước</a:t>
            </a:r>
            <a:r>
              <a:rPr lang="en-US" sz="2800" b="1" dirty="0">
                <a:solidFill>
                  <a:srgbClr val="FF0000"/>
                </a:solidFill>
                <a:latin typeface="Cambria" panose="02040503050406030204" pitchFamily="18" charset="0"/>
                <a:ea typeface="Cambria" panose="02040503050406030204" pitchFamily="18" charset="0"/>
              </a:rPr>
              <a:t> ta</a:t>
            </a:r>
          </a:p>
          <a:p>
            <a:pPr algn="ctr"/>
            <a:endParaRPr lang="en-US" sz="2800" b="1" dirty="0">
              <a:solidFill>
                <a:srgbClr val="FF0000"/>
              </a:solidFill>
              <a:latin typeface="Cambria" panose="02040503050406030204" pitchFamily="18" charset="0"/>
              <a:ea typeface="Cambria" panose="02040503050406030204" pitchFamily="18" charset="0"/>
            </a:endParaRPr>
          </a:p>
          <a:p>
            <a:pPr algn="just"/>
            <a:r>
              <a:rPr lang="en-US" sz="2800" b="1" dirty="0">
                <a:solidFill>
                  <a:srgbClr val="00B050"/>
                </a:solidFill>
                <a:latin typeface="Cambria" panose="02040503050406030204" pitchFamily="18" charset="0"/>
                <a:ea typeface="Cambria" panose="02040503050406030204" pitchFamily="18" charset="0"/>
              </a:rPr>
              <a:t>* NHÓM 1, 2:  </a:t>
            </a:r>
            <a:r>
              <a:rPr lang="en-US" sz="2800" b="1" dirty="0" err="1">
                <a:solidFill>
                  <a:srgbClr val="00B050"/>
                </a:solidFill>
                <a:latin typeface="Cambria" panose="02040503050406030204" pitchFamily="18" charset="0"/>
                <a:ea typeface="Cambria" panose="02040503050406030204" pitchFamily="18" charset="0"/>
              </a:rPr>
              <a:t>Tìm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hiểu</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về</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hệ</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thống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sông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Hồng</a:t>
            </a:r>
            <a:r>
              <a:rPr lang="en-US" sz="2800" b="1" dirty="0">
                <a:solidFill>
                  <a:srgbClr val="00B050"/>
                </a:solidFill>
                <a:latin typeface="Cambria" panose="02040503050406030204" pitchFamily="18" charset="0"/>
                <a:ea typeface="Cambria" panose="02040503050406030204" pitchFamily="18" charset="0"/>
              </a:rPr>
              <a:t>. </a:t>
            </a:r>
          </a:p>
          <a:p>
            <a:pPr lvl="0" algn="just"/>
            <a:r>
              <a:rPr lang="en-US" sz="2800" b="1" dirty="0">
                <a:solidFill>
                  <a:srgbClr val="00B050"/>
                </a:solidFill>
                <a:latin typeface="Cambria" panose="02040503050406030204" pitchFamily="18" charset="0"/>
                <a:ea typeface="Cambria" panose="02040503050406030204" pitchFamily="18" charset="0"/>
              </a:rPr>
              <a:t>* NHÓM 3, 4: </a:t>
            </a:r>
            <a:r>
              <a:rPr lang="en-US" sz="2800" b="1" dirty="0" err="1">
                <a:solidFill>
                  <a:srgbClr val="00B050"/>
                </a:solidFill>
                <a:latin typeface="Cambria" panose="02040503050406030204" pitchFamily="18" charset="0"/>
                <a:ea typeface="Cambria" panose="02040503050406030204" pitchFamily="18" charset="0"/>
              </a:rPr>
              <a:t>Tìm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hiểu</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về</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hệ</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thống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sông</a:t>
            </a:r>
            <a:r>
              <a:rPr lang="en-US" sz="2800" b="1" dirty="0">
                <a:solidFill>
                  <a:srgbClr val="00B050"/>
                </a:solidFill>
                <a:latin typeface="Cambria" panose="02040503050406030204" pitchFamily="18" charset="0"/>
                <a:ea typeface="Cambria" panose="02040503050406030204" pitchFamily="18" charset="0"/>
              </a:rPr>
              <a:t> Thu </a:t>
            </a:r>
            <a:r>
              <a:rPr lang="en-US" sz="2800" b="1" dirty="0" err="1">
                <a:solidFill>
                  <a:srgbClr val="00B050"/>
                </a:solidFill>
                <a:latin typeface="Cambria" panose="02040503050406030204" pitchFamily="18" charset="0"/>
                <a:ea typeface="Cambria" panose="02040503050406030204" pitchFamily="18" charset="0"/>
              </a:rPr>
              <a:t>Bồn</a:t>
            </a:r>
            <a:endParaRPr lang="en-US" sz="2800" b="1" dirty="0">
              <a:solidFill>
                <a:srgbClr val="00B050"/>
              </a:solidFill>
              <a:latin typeface="Cambria" panose="02040503050406030204" pitchFamily="18" charset="0"/>
              <a:ea typeface="Cambria" panose="02040503050406030204" pitchFamily="18" charset="0"/>
            </a:endParaRPr>
          </a:p>
          <a:p>
            <a:pPr lvl="0" algn="just"/>
            <a:r>
              <a:rPr lang="en-US" sz="2800" b="1" dirty="0">
                <a:solidFill>
                  <a:srgbClr val="00B050"/>
                </a:solidFill>
                <a:latin typeface="Cambria" panose="02040503050406030204" pitchFamily="18" charset="0"/>
                <a:ea typeface="Cambria" panose="02040503050406030204" pitchFamily="18" charset="0"/>
              </a:rPr>
              <a:t>* NHÓM 5, 6:Tìm </a:t>
            </a:r>
            <a:r>
              <a:rPr lang="en-US" sz="2800" b="1" dirty="0" err="1">
                <a:solidFill>
                  <a:srgbClr val="00B050"/>
                </a:solidFill>
                <a:latin typeface="Cambria" panose="02040503050406030204" pitchFamily="18" charset="0"/>
                <a:ea typeface="Cambria" panose="02040503050406030204" pitchFamily="18" charset="0"/>
              </a:rPr>
              <a:t>hiểu</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về</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hệ</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thống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sông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Cửu</a:t>
            </a:r>
            <a:r>
              <a:rPr lang="en-US" sz="2800" b="1" dirty="0">
                <a:solidFill>
                  <a:srgbClr val="00B050"/>
                </a:solidFill>
                <a:latin typeface="Cambria" panose="02040503050406030204" pitchFamily="18" charset="0"/>
                <a:ea typeface="Cambria" panose="02040503050406030204" pitchFamily="18" charset="0"/>
              </a:rPr>
              <a:t> Long</a:t>
            </a:r>
          </a:p>
          <a:p>
            <a:pPr algn="just"/>
            <a:endParaRPr lang="vi-VN"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8" dur="500"/>
                                        <p:tgtEl>
                                          <p:spTgt spid="2">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953014950"/>
              </p:ext>
            </p:extLst>
          </p:nvPr>
        </p:nvGraphicFramePr>
        <p:xfrm>
          <a:off x="1538581" y="1645307"/>
          <a:ext cx="73152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MỘT SỐ HỆ THỐNG SÔNG LỚN Ở NƯỚC TA</a:t>
            </a:r>
            <a:endParaRPr lang="vi-VN" sz="2400" b="1" dirty="0">
              <a:solidFill>
                <a:srgbClr val="0D30DD"/>
              </a:solidFill>
              <a:latin typeface="Cambria" pitchFamily="18" charset="0"/>
            </a:endParaRPr>
          </a:p>
        </p:txBody>
      </p:sp>
      <p:sp>
        <p:nvSpPr>
          <p:cNvPr id="3" name="Text Box 9">
            <a:extLst>
              <a:ext uri="{FF2B5EF4-FFF2-40B4-BE49-F238E27FC236}">
                <a16:creationId xmlns:a16="http://schemas.microsoft.com/office/drawing/2014/main" id="{D0381880-57A5-952D-F9CB-871FBAA5DE17}"/>
              </a:ext>
            </a:extLst>
          </p:cNvPr>
          <p:cNvSpPr txBox="1">
            <a:spLocks noChangeArrowheads="1"/>
          </p:cNvSpPr>
          <p:nvPr/>
        </p:nvSpPr>
        <p:spPr bwMode="auto">
          <a:xfrm>
            <a:off x="2819400" y="139231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a:solidFill>
                  <a:srgbClr val="CC0000"/>
                </a:solidFill>
                <a:latin typeface="Times New Roman" pitchFamily="18" charset="0"/>
                <a:cs typeface="Times New Roman" pitchFamily="18" charset="0"/>
              </a:rPr>
              <a:t>Hệ thống sông Hồng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a:effectLst>
                  <a:outerShdw blurRad="38100" dist="38100" dir="2700000" algn="tl">
                    <a:srgbClr val="000000">
                      <a:alpha val="43137"/>
                    </a:srgbClr>
                  </a:outerShdw>
                </a:effectLst>
                <a:latin typeface="Cambria" pitchFamily="18" charset="0"/>
              </a:rPr>
              <a:t>BÀI 8</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 1"/>
          <p:cNvGraphicFramePr/>
          <p:nvPr>
            <p:extLst>
              <p:ext uri="{D42A27DB-BD31-4B8C-83A1-F6EECF244321}">
                <p14:modId xmlns:p14="http://schemas.microsoft.com/office/powerpoint/2010/main" val="3188880913"/>
              </p:ext>
            </p:extLst>
          </p:nvPr>
        </p:nvGraphicFramePr>
        <p:xfrm>
          <a:off x="1538581" y="1645307"/>
          <a:ext cx="73152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itchFamily="18" charset="0"/>
                <a:ea typeface="Cambria" pitchFamily="18" charset="0"/>
                <a:cs typeface="+mn-cs"/>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MỘT SỐ HỆ THỐNG SÔNG LỚN Ở NƯỚC TA</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3" name="Text Box 9">
            <a:extLst>
              <a:ext uri="{FF2B5EF4-FFF2-40B4-BE49-F238E27FC236}">
                <a16:creationId xmlns:a16="http://schemas.microsoft.com/office/drawing/2014/main" id="{D0381880-57A5-952D-F9CB-871FBAA5DE17}"/>
              </a:ext>
            </a:extLst>
          </p:cNvPr>
          <p:cNvSpPr txBox="1">
            <a:spLocks noChangeArrowheads="1"/>
          </p:cNvSpPr>
          <p:nvPr/>
        </p:nvSpPr>
        <p:spPr bwMode="auto">
          <a:xfrm>
            <a:off x="2819400" y="139231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CC0000"/>
                </a:solidFill>
                <a:effectLst/>
                <a:uLnTx/>
                <a:uFillTx/>
                <a:latin typeface="Times New Roman" pitchFamily="18" charset="0"/>
                <a:ea typeface="+mn-ea"/>
                <a:cs typeface="Times New Roman" pitchFamily="18" charset="0"/>
              </a:rPr>
              <a:t>Hệ thống sông Thu Bồn</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38729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 1"/>
          <p:cNvGraphicFramePr/>
          <p:nvPr>
            <p:extLst>
              <p:ext uri="{D42A27DB-BD31-4B8C-83A1-F6EECF244321}">
                <p14:modId xmlns:p14="http://schemas.microsoft.com/office/powerpoint/2010/main" val="1787028762"/>
              </p:ext>
            </p:extLst>
          </p:nvPr>
        </p:nvGraphicFramePr>
        <p:xfrm>
          <a:off x="1033335" y="1786861"/>
          <a:ext cx="7744665" cy="47554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065" y="3497752"/>
            <a:ext cx="765606"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MỘT SỐ HỆ THỐNG SÔNG LỚN Ở NƯỚC TA</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3" name="Text Box 9">
            <a:extLst>
              <a:ext uri="{FF2B5EF4-FFF2-40B4-BE49-F238E27FC236}">
                <a16:creationId xmlns:a16="http://schemas.microsoft.com/office/drawing/2014/main" id="{D0381880-57A5-952D-F9CB-871FBAA5DE17}"/>
              </a:ext>
            </a:extLst>
          </p:cNvPr>
          <p:cNvSpPr txBox="1">
            <a:spLocks noChangeArrowheads="1"/>
          </p:cNvSpPr>
          <p:nvPr/>
        </p:nvSpPr>
        <p:spPr bwMode="auto">
          <a:xfrm>
            <a:off x="2743200" y="119217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CC0000"/>
                </a:solidFill>
                <a:effectLst/>
                <a:uLnTx/>
                <a:uFillTx/>
                <a:latin typeface="Times New Roman" pitchFamily="18" charset="0"/>
                <a:ea typeface="+mn-ea"/>
                <a:cs typeface="Times New Roman" pitchFamily="18" charset="0"/>
              </a:rPr>
              <a:t>Hệ thống sông Cửu Long</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2654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53328" y="1109765"/>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3</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446491" y="1325940"/>
            <a:ext cx="8316510" cy="1200329"/>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Dựa</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cộng với kiến thức đã học, Gv chia lớp thành 8 nhóm  nhỏ</a:t>
            </a:r>
            <a:r>
              <a:rPr kumimoji="0" lang="en-US" sz="24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thảo luận các câu hỏi về hò</a:t>
            </a:r>
            <a:r>
              <a:rPr kumimoji="0" lang="en-US" sz="24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đầm và nước ngầm</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n-ea"/>
                <a:cs typeface="+mn-cs"/>
              </a:rPr>
              <a:t>VAI TRÒ CỦA HỒ, ĐẦM VÀ NƯỚC NGẦM</a:t>
            </a:r>
            <a:endParaRPr kumimoji="0" lang="en-US" sz="2400" b="1" i="0" u="none" strike="noStrike" kern="1200" cap="none" spc="0" normalizeH="0" baseline="0" noProof="0" dirty="0">
              <a:ln>
                <a:noFill/>
              </a:ln>
              <a:solidFill>
                <a:srgbClr val="0D30DD"/>
              </a:solidFill>
              <a:effectLst/>
              <a:uLnTx/>
              <a:uFillTx/>
              <a:latin typeface="Cambria" pitchFamily="18" charset="0"/>
              <a:ea typeface="+mn-ea"/>
              <a:cs typeface="+mn-cs"/>
            </a:endParaRPr>
          </a:p>
        </p:txBody>
      </p:sp>
      <p:sp>
        <p:nvSpPr>
          <p:cNvPr id="18" name="Freeform: Shape 17">
            <a:extLst>
              <a:ext uri="{FF2B5EF4-FFF2-40B4-BE49-F238E27FC236}">
                <a16:creationId xmlns:a16="http://schemas.microsoft.com/office/drawing/2014/main" id="{88C682BF-0657-C2CC-BB23-E9C1C6EFE59E}"/>
              </a:ext>
            </a:extLst>
          </p:cNvPr>
          <p:cNvSpPr/>
          <p:nvPr/>
        </p:nvSpPr>
        <p:spPr>
          <a:xfrm>
            <a:off x="678764" y="2616484"/>
            <a:ext cx="7466749" cy="891286"/>
          </a:xfrm>
          <a:custGeom>
            <a:avLst/>
            <a:gdLst>
              <a:gd name="connsiteX0" fmla="*/ 0 w 4582475"/>
              <a:gd name="connsiteY0" fmla="*/ 89129 h 891286"/>
              <a:gd name="connsiteX1" fmla="*/ 89129 w 4582475"/>
              <a:gd name="connsiteY1" fmla="*/ 0 h 891286"/>
              <a:gd name="connsiteX2" fmla="*/ 4493346 w 4582475"/>
              <a:gd name="connsiteY2" fmla="*/ 0 h 891286"/>
              <a:gd name="connsiteX3" fmla="*/ 4582475 w 4582475"/>
              <a:gd name="connsiteY3" fmla="*/ 89129 h 891286"/>
              <a:gd name="connsiteX4" fmla="*/ 4582475 w 4582475"/>
              <a:gd name="connsiteY4" fmla="*/ 802157 h 891286"/>
              <a:gd name="connsiteX5" fmla="*/ 4493346 w 4582475"/>
              <a:gd name="connsiteY5" fmla="*/ 891286 h 891286"/>
              <a:gd name="connsiteX6" fmla="*/ 89129 w 4582475"/>
              <a:gd name="connsiteY6" fmla="*/ 891286 h 891286"/>
              <a:gd name="connsiteX7" fmla="*/ 0 w 4582475"/>
              <a:gd name="connsiteY7" fmla="*/ 802157 h 891286"/>
              <a:gd name="connsiteX8" fmla="*/ 0 w 4582475"/>
              <a:gd name="connsiteY8" fmla="*/ 89129 h 89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91286">
                <a:moveTo>
                  <a:pt x="0" y="89129"/>
                </a:moveTo>
                <a:cubicBezTo>
                  <a:pt x="0" y="39904"/>
                  <a:pt x="39904" y="0"/>
                  <a:pt x="89129" y="0"/>
                </a:cubicBezTo>
                <a:lnTo>
                  <a:pt x="4493346" y="0"/>
                </a:lnTo>
                <a:cubicBezTo>
                  <a:pt x="4542571" y="0"/>
                  <a:pt x="4582475" y="39904"/>
                  <a:pt x="4582475" y="89129"/>
                </a:cubicBezTo>
                <a:lnTo>
                  <a:pt x="4582475" y="802157"/>
                </a:lnTo>
                <a:cubicBezTo>
                  <a:pt x="4582475" y="851382"/>
                  <a:pt x="4542571" y="891286"/>
                  <a:pt x="4493346" y="891286"/>
                </a:cubicBezTo>
                <a:lnTo>
                  <a:pt x="89129" y="891286"/>
                </a:lnTo>
                <a:cubicBezTo>
                  <a:pt x="39904" y="891286"/>
                  <a:pt x="0" y="851382"/>
                  <a:pt x="0" y="802157"/>
                </a:cubicBezTo>
                <a:lnTo>
                  <a:pt x="0" y="89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75" tIns="40075" rIns="40075" bIns="40075" numCol="1" spcCol="1270" anchor="ctr" anchorCtr="0">
            <a:noAutofit/>
          </a:bodyPr>
          <a:lstStyle/>
          <a:p>
            <a:pPr marL="0" marR="0" lvl="0" indent="0" algn="just" defTabSz="977900" rtl="0" eaLnBrk="1" fontAlgn="auto" latinLnBrk="0" hangingPunct="1">
              <a:lnSpc>
                <a:spcPct val="90000"/>
              </a:lnSpc>
              <a:spcBef>
                <a:spcPct val="0"/>
              </a:spcBef>
              <a:spcAft>
                <a:spcPct val="35000"/>
              </a:spcAft>
              <a:buClrTx/>
              <a:buSzTx/>
              <a:buFontTx/>
              <a:buNone/>
              <a:tabLst/>
              <a:defRPr/>
            </a:pPr>
            <a:r>
              <a:rPr kumimoji="0" lang="en-US" sz="2200" b="0" u="none" strike="noStrike" kern="1200" cap="none" spc="0" normalizeH="0" baseline="0" noProof="0">
                <a:ln>
                  <a:noFill/>
                </a:ln>
                <a:solidFill>
                  <a:prstClr val="white"/>
                </a:solidFill>
                <a:effectLst/>
                <a:uLnTx/>
                <a:uFillTx/>
                <a:latin typeface="Cambria" pitchFamily="18" charset="0"/>
                <a:ea typeface="Cambria" pitchFamily="18" charset="0"/>
                <a:cs typeface="+mn-cs"/>
              </a:rPr>
              <a:t>Nhóm 1,2: </a:t>
            </a:r>
            <a:r>
              <a:rPr lang="vi-VN" sz="2400" kern="0">
                <a:effectLst/>
                <a:latin typeface="Times New Roman" panose="02020603050405020304" pitchFamily="18" charset="0"/>
                <a:ea typeface="Times New Roman" panose="02020603050405020304" pitchFamily="18" charset="0"/>
              </a:rPr>
              <a:t>Kể tên và xác định các hồ, đầm tự nhiên của nước ta trên bản đồ.</a:t>
            </a:r>
            <a:endParaRPr kumimoji="0" lang="en-US" sz="2200" b="0" u="none" strike="noStrike" kern="1200" cap="none" spc="0" normalizeH="0" baseline="0" noProof="0" dirty="0">
              <a:ln>
                <a:noFill/>
              </a:ln>
              <a:solidFill>
                <a:prstClr val="white"/>
              </a:solidFill>
              <a:effectLst/>
              <a:uLnTx/>
              <a:uFillTx/>
              <a:latin typeface="Cambria" pitchFamily="18" charset="0"/>
              <a:ea typeface="Cambria" pitchFamily="18" charset="0"/>
              <a:cs typeface="+mn-cs"/>
            </a:endParaRPr>
          </a:p>
        </p:txBody>
      </p:sp>
      <p:sp>
        <p:nvSpPr>
          <p:cNvPr id="20" name="Freeform: Shape 19">
            <a:extLst>
              <a:ext uri="{FF2B5EF4-FFF2-40B4-BE49-F238E27FC236}">
                <a16:creationId xmlns:a16="http://schemas.microsoft.com/office/drawing/2014/main" id="{45D117A7-0604-9469-79B5-6DBB05B65BAB}"/>
              </a:ext>
            </a:extLst>
          </p:cNvPr>
          <p:cNvSpPr/>
          <p:nvPr/>
        </p:nvSpPr>
        <p:spPr>
          <a:xfrm>
            <a:off x="678763" y="3597985"/>
            <a:ext cx="7466749" cy="911936"/>
          </a:xfrm>
          <a:custGeom>
            <a:avLst/>
            <a:gdLst>
              <a:gd name="connsiteX0" fmla="*/ 0 w 4582475"/>
              <a:gd name="connsiteY0" fmla="*/ 91194 h 911936"/>
              <a:gd name="connsiteX1" fmla="*/ 91194 w 4582475"/>
              <a:gd name="connsiteY1" fmla="*/ 0 h 911936"/>
              <a:gd name="connsiteX2" fmla="*/ 4491281 w 4582475"/>
              <a:gd name="connsiteY2" fmla="*/ 0 h 911936"/>
              <a:gd name="connsiteX3" fmla="*/ 4582475 w 4582475"/>
              <a:gd name="connsiteY3" fmla="*/ 91194 h 911936"/>
              <a:gd name="connsiteX4" fmla="*/ 4582475 w 4582475"/>
              <a:gd name="connsiteY4" fmla="*/ 820742 h 911936"/>
              <a:gd name="connsiteX5" fmla="*/ 4491281 w 4582475"/>
              <a:gd name="connsiteY5" fmla="*/ 911936 h 911936"/>
              <a:gd name="connsiteX6" fmla="*/ 91194 w 4582475"/>
              <a:gd name="connsiteY6" fmla="*/ 911936 h 911936"/>
              <a:gd name="connsiteX7" fmla="*/ 0 w 4582475"/>
              <a:gd name="connsiteY7" fmla="*/ 820742 h 911936"/>
              <a:gd name="connsiteX8" fmla="*/ 0 w 4582475"/>
              <a:gd name="connsiteY8" fmla="*/ 91194 h 91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911936">
                <a:moveTo>
                  <a:pt x="0" y="91194"/>
                </a:moveTo>
                <a:cubicBezTo>
                  <a:pt x="0" y="40829"/>
                  <a:pt x="40829" y="0"/>
                  <a:pt x="91194" y="0"/>
                </a:cubicBezTo>
                <a:lnTo>
                  <a:pt x="4491281" y="0"/>
                </a:lnTo>
                <a:cubicBezTo>
                  <a:pt x="4541646" y="0"/>
                  <a:pt x="4582475" y="40829"/>
                  <a:pt x="4582475" y="91194"/>
                </a:cubicBezTo>
                <a:lnTo>
                  <a:pt x="4582475" y="820742"/>
                </a:lnTo>
                <a:cubicBezTo>
                  <a:pt x="4582475" y="871107"/>
                  <a:pt x="4541646" y="911936"/>
                  <a:pt x="4491281" y="911936"/>
                </a:cubicBezTo>
                <a:lnTo>
                  <a:pt x="91194" y="911936"/>
                </a:lnTo>
                <a:cubicBezTo>
                  <a:pt x="40829" y="911936"/>
                  <a:pt x="0" y="871107"/>
                  <a:pt x="0" y="820742"/>
                </a:cubicBezTo>
                <a:lnTo>
                  <a:pt x="0" y="91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80" tIns="40680" rIns="40680" bIns="40680" numCol="1" spcCol="1270" anchor="ctr" anchorCtr="0">
            <a:noAutofit/>
          </a:bodyPr>
          <a:lstStyle/>
          <a:p>
            <a:pPr marL="0" marR="0" lvl="0" indent="0" algn="just" defTabSz="977900" rtl="0" eaLnBrk="1" fontAlgn="auto" latinLnBrk="0" hangingPunct="1">
              <a:lnSpc>
                <a:spcPct val="90000"/>
              </a:lnSpc>
              <a:spcBef>
                <a:spcPct val="0"/>
              </a:spcBef>
              <a:spcAft>
                <a:spcPct val="35000"/>
              </a:spcAft>
              <a:buClrTx/>
              <a:buSzTx/>
              <a:buFontTx/>
              <a:buNone/>
              <a:tabLst/>
              <a:defRPr/>
            </a:pPr>
            <a:r>
              <a:rPr kumimoji="0" lang="en-US" sz="2200" b="0" u="none" strike="noStrike" kern="1200" cap="none" spc="0" normalizeH="0" baseline="0" noProof="0">
                <a:ln>
                  <a:noFill/>
                </a:ln>
                <a:solidFill>
                  <a:prstClr val="white"/>
                </a:solidFill>
                <a:effectLst/>
                <a:uLnTx/>
                <a:uFillTx/>
                <a:latin typeface="Cambria" pitchFamily="18" charset="0"/>
                <a:ea typeface="Cambria" pitchFamily="18" charset="0"/>
                <a:cs typeface="+mn-cs"/>
              </a:rPr>
              <a:t>Nhóm 3,4: </a:t>
            </a:r>
            <a:r>
              <a:rPr lang="vi-VN" sz="2400" kern="0">
                <a:effectLst/>
                <a:latin typeface="Times New Roman" panose="02020603050405020304" pitchFamily="18" charset="0"/>
                <a:ea typeface="Times New Roman" panose="02020603050405020304" pitchFamily="18" charset="0"/>
              </a:rPr>
              <a:t>Kể tên và xác định các hồ nhân tạo của nước ta trên bản đồ.</a:t>
            </a:r>
            <a:endParaRPr kumimoji="0" lang="en-US" sz="2200" b="0" u="none" strike="noStrike" kern="1200" cap="none" spc="0" normalizeH="0" baseline="0" noProof="0" dirty="0">
              <a:ln>
                <a:noFill/>
              </a:ln>
              <a:solidFill>
                <a:prstClr val="white"/>
              </a:solidFill>
              <a:effectLst/>
              <a:uLnTx/>
              <a:uFillTx/>
              <a:latin typeface="Cambria" pitchFamily="18" charset="0"/>
              <a:ea typeface="Cambria" pitchFamily="18" charset="0"/>
              <a:cs typeface="+mn-cs"/>
            </a:endParaRPr>
          </a:p>
        </p:txBody>
      </p:sp>
      <p:sp>
        <p:nvSpPr>
          <p:cNvPr id="22" name="Freeform: Shape 21">
            <a:extLst>
              <a:ext uri="{FF2B5EF4-FFF2-40B4-BE49-F238E27FC236}">
                <a16:creationId xmlns:a16="http://schemas.microsoft.com/office/drawing/2014/main" id="{B4A0071B-128F-FF01-3E8D-6A4624263D8F}"/>
              </a:ext>
            </a:extLst>
          </p:cNvPr>
          <p:cNvSpPr/>
          <p:nvPr/>
        </p:nvSpPr>
        <p:spPr>
          <a:xfrm>
            <a:off x="678763" y="4555415"/>
            <a:ext cx="7466749" cy="911936"/>
          </a:xfrm>
          <a:custGeom>
            <a:avLst/>
            <a:gdLst>
              <a:gd name="connsiteX0" fmla="*/ 0 w 4582475"/>
              <a:gd name="connsiteY0" fmla="*/ 83900 h 839001"/>
              <a:gd name="connsiteX1" fmla="*/ 83900 w 4582475"/>
              <a:gd name="connsiteY1" fmla="*/ 0 h 839001"/>
              <a:gd name="connsiteX2" fmla="*/ 4498575 w 4582475"/>
              <a:gd name="connsiteY2" fmla="*/ 0 h 839001"/>
              <a:gd name="connsiteX3" fmla="*/ 4582475 w 4582475"/>
              <a:gd name="connsiteY3" fmla="*/ 83900 h 839001"/>
              <a:gd name="connsiteX4" fmla="*/ 4582475 w 4582475"/>
              <a:gd name="connsiteY4" fmla="*/ 755101 h 839001"/>
              <a:gd name="connsiteX5" fmla="*/ 4498575 w 4582475"/>
              <a:gd name="connsiteY5" fmla="*/ 839001 h 839001"/>
              <a:gd name="connsiteX6" fmla="*/ 83900 w 4582475"/>
              <a:gd name="connsiteY6" fmla="*/ 839001 h 839001"/>
              <a:gd name="connsiteX7" fmla="*/ 0 w 4582475"/>
              <a:gd name="connsiteY7" fmla="*/ 755101 h 839001"/>
              <a:gd name="connsiteX8" fmla="*/ 0 w 4582475"/>
              <a:gd name="connsiteY8" fmla="*/ 83900 h 8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39001">
                <a:moveTo>
                  <a:pt x="0" y="83900"/>
                </a:moveTo>
                <a:cubicBezTo>
                  <a:pt x="0" y="37563"/>
                  <a:pt x="37563" y="0"/>
                  <a:pt x="83900" y="0"/>
                </a:cubicBezTo>
                <a:lnTo>
                  <a:pt x="4498575" y="0"/>
                </a:lnTo>
                <a:cubicBezTo>
                  <a:pt x="4544912" y="0"/>
                  <a:pt x="4582475" y="37563"/>
                  <a:pt x="4582475" y="83900"/>
                </a:cubicBezTo>
                <a:lnTo>
                  <a:pt x="4582475" y="755101"/>
                </a:lnTo>
                <a:cubicBezTo>
                  <a:pt x="4582475" y="801438"/>
                  <a:pt x="4544912" y="839001"/>
                  <a:pt x="4498575" y="839001"/>
                </a:cubicBezTo>
                <a:lnTo>
                  <a:pt x="83900" y="839001"/>
                </a:lnTo>
                <a:cubicBezTo>
                  <a:pt x="37563" y="839001"/>
                  <a:pt x="0" y="801438"/>
                  <a:pt x="0" y="755101"/>
                </a:cubicBezTo>
                <a:lnTo>
                  <a:pt x="0" y="839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44" tIns="38544" rIns="38544" bIns="38544" numCol="1" spcCol="1270" anchor="ctr" anchorCtr="0">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200" b="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a:p>
            <a:pPr algn="just">
              <a:lnSpc>
                <a:spcPct val="115000"/>
              </a:lnSpc>
              <a:spcAft>
                <a:spcPts val="1000"/>
              </a:spcAft>
            </a:pPr>
            <a:r>
              <a:rPr kumimoji="0" lang="en-US" sz="2200" b="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Nhóm 5,6: </a:t>
            </a:r>
            <a:r>
              <a:rPr lang="vi-VN" sz="2400" kern="0">
                <a:effectLst/>
                <a:latin typeface="Times New Roman" panose="02020603050405020304" pitchFamily="18" charset="0"/>
                <a:ea typeface="Times New Roman" panose="02020603050405020304" pitchFamily="18" charset="0"/>
                <a:cs typeface="Times New Roman" panose="02020603050405020304" pitchFamily="18" charset="0"/>
              </a:rPr>
              <a:t>Nêu vai trò của hồ, đầm đối với sản xuất, sinh hoạt và môi trường.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77900" rtl="0" eaLnBrk="1" fontAlgn="auto" latinLnBrk="0" hangingPunct="1">
              <a:lnSpc>
                <a:spcPct val="90000"/>
              </a:lnSpc>
              <a:spcBef>
                <a:spcPct val="0"/>
              </a:spcBef>
              <a:spcAft>
                <a:spcPct val="35000"/>
              </a:spcAft>
              <a:buClrTx/>
              <a:buSzTx/>
              <a:buFontTx/>
              <a:buNone/>
              <a:tabLst/>
              <a:defRPr/>
            </a:pPr>
            <a:endParaRPr kumimoji="0" lang="en-US" sz="22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4" name="Freeform: Shape 23">
            <a:extLst>
              <a:ext uri="{FF2B5EF4-FFF2-40B4-BE49-F238E27FC236}">
                <a16:creationId xmlns:a16="http://schemas.microsoft.com/office/drawing/2014/main" id="{DCBA0F2A-6D01-AC0D-9FE2-4109F3787D98}"/>
              </a:ext>
            </a:extLst>
          </p:cNvPr>
          <p:cNvSpPr/>
          <p:nvPr/>
        </p:nvSpPr>
        <p:spPr>
          <a:xfrm>
            <a:off x="678762" y="5605208"/>
            <a:ext cx="7466749" cy="890253"/>
          </a:xfrm>
          <a:custGeom>
            <a:avLst/>
            <a:gdLst>
              <a:gd name="connsiteX0" fmla="*/ 0 w 4582475"/>
              <a:gd name="connsiteY0" fmla="*/ 89025 h 890253"/>
              <a:gd name="connsiteX1" fmla="*/ 89025 w 4582475"/>
              <a:gd name="connsiteY1" fmla="*/ 0 h 890253"/>
              <a:gd name="connsiteX2" fmla="*/ 4493450 w 4582475"/>
              <a:gd name="connsiteY2" fmla="*/ 0 h 890253"/>
              <a:gd name="connsiteX3" fmla="*/ 4582475 w 4582475"/>
              <a:gd name="connsiteY3" fmla="*/ 89025 h 890253"/>
              <a:gd name="connsiteX4" fmla="*/ 4582475 w 4582475"/>
              <a:gd name="connsiteY4" fmla="*/ 801228 h 890253"/>
              <a:gd name="connsiteX5" fmla="*/ 4493450 w 4582475"/>
              <a:gd name="connsiteY5" fmla="*/ 890253 h 890253"/>
              <a:gd name="connsiteX6" fmla="*/ 89025 w 4582475"/>
              <a:gd name="connsiteY6" fmla="*/ 890253 h 890253"/>
              <a:gd name="connsiteX7" fmla="*/ 0 w 4582475"/>
              <a:gd name="connsiteY7" fmla="*/ 801228 h 890253"/>
              <a:gd name="connsiteX8" fmla="*/ 0 w 4582475"/>
              <a:gd name="connsiteY8" fmla="*/ 89025 h 8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90253">
                <a:moveTo>
                  <a:pt x="0" y="89025"/>
                </a:moveTo>
                <a:cubicBezTo>
                  <a:pt x="0" y="39858"/>
                  <a:pt x="39858" y="0"/>
                  <a:pt x="89025" y="0"/>
                </a:cubicBezTo>
                <a:lnTo>
                  <a:pt x="4493450" y="0"/>
                </a:lnTo>
                <a:cubicBezTo>
                  <a:pt x="4542617" y="0"/>
                  <a:pt x="4582475" y="39858"/>
                  <a:pt x="4582475" y="89025"/>
                </a:cubicBezTo>
                <a:lnTo>
                  <a:pt x="4582475" y="801228"/>
                </a:lnTo>
                <a:cubicBezTo>
                  <a:pt x="4582475" y="850395"/>
                  <a:pt x="4542617" y="890253"/>
                  <a:pt x="4493450" y="890253"/>
                </a:cubicBezTo>
                <a:lnTo>
                  <a:pt x="89025" y="890253"/>
                </a:lnTo>
                <a:cubicBezTo>
                  <a:pt x="39858" y="890253"/>
                  <a:pt x="0" y="850395"/>
                  <a:pt x="0" y="801228"/>
                </a:cubicBezTo>
                <a:lnTo>
                  <a:pt x="0" y="89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45" tIns="40045" rIns="40045" bIns="40045" numCol="1" spcCol="1270" anchor="ctr" anchorCtr="0">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200" b="0" u="none" strike="noStrike" kern="1200" cap="none" spc="0" normalizeH="0" baseline="0" noProof="0">
              <a:ln>
                <a:noFill/>
              </a:ln>
              <a:solidFill>
                <a:prstClr val="white"/>
              </a:solidFill>
              <a:effectLst/>
              <a:uLnTx/>
              <a:uFillTx/>
              <a:latin typeface="Cambria" pitchFamily="18" charset="0"/>
              <a:ea typeface="Cambria" pitchFamily="18" charset="0"/>
              <a:cs typeface="+mn-cs"/>
            </a:endParaRPr>
          </a:p>
          <a:p>
            <a:pPr algn="just">
              <a:lnSpc>
                <a:spcPct val="115000"/>
              </a:lnSpc>
              <a:spcAft>
                <a:spcPts val="1000"/>
              </a:spcAft>
            </a:pPr>
            <a:r>
              <a:rPr kumimoji="0" lang="en-US" sz="2200" b="0" u="none" strike="noStrike" kern="1200" cap="none" spc="0" normalizeH="0" baseline="0" noProof="0">
                <a:ln>
                  <a:noFill/>
                </a:ln>
                <a:solidFill>
                  <a:prstClr val="white"/>
                </a:solidFill>
                <a:effectLst/>
                <a:uLnTx/>
                <a:uFillTx/>
                <a:latin typeface="Cambria" pitchFamily="18" charset="0"/>
                <a:ea typeface="Cambria" pitchFamily="18" charset="0"/>
                <a:cs typeface="+mn-cs"/>
              </a:rPr>
              <a:t>Nhóm 7,8: Nước ngầm là gì? </a:t>
            </a:r>
            <a:r>
              <a:rPr lang="nl-NL" sz="2400" kern="0">
                <a:effectLst/>
                <a:latin typeface="Times New Roman" panose="02020603050405020304" pitchFamily="18" charset="0"/>
                <a:ea typeface="Times New Roman" panose="02020603050405020304" pitchFamily="18" charset="0"/>
                <a:cs typeface="Times New Roman" panose="02020603050405020304" pitchFamily="18" charset="0"/>
              </a:rPr>
              <a:t>Nêu vai trò của nước ngầm đối với sinh hoạt và với sản xuất.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77900" rtl="0" eaLnBrk="1" fontAlgn="auto" latinLnBrk="0" hangingPunct="1">
              <a:lnSpc>
                <a:spcPct val="90000"/>
              </a:lnSpc>
              <a:spcBef>
                <a:spcPct val="0"/>
              </a:spcBef>
              <a:spcAft>
                <a:spcPct val="35000"/>
              </a:spcAft>
              <a:buClrTx/>
              <a:buSzTx/>
              <a:buFontTx/>
              <a:buNone/>
              <a:tabLst/>
              <a:defRPr/>
            </a:pPr>
            <a:endParaRPr kumimoji="0" lang="en-US" sz="22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2711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VAI TRÒ CỦA HỒ,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VAI TRÒ CỦA HỒ,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n-ea"/>
                <a:cs typeface="+mn-cs"/>
              </a:rPr>
              <a:t>VAI TRÒ CỦA HỒ, ĐẦM VÀ NƯỚC NGẦM</a:t>
            </a:r>
            <a:endParaRPr kumimoji="0" lang="en-US" sz="2400" b="1" i="0" u="none" strike="noStrike" kern="1200" cap="none" spc="0" normalizeH="0" baseline="0" noProof="0" dirty="0">
              <a:ln>
                <a:noFill/>
              </a:ln>
              <a:solidFill>
                <a:srgbClr val="0D30DD"/>
              </a:solidFill>
              <a:effectLst/>
              <a:uLnTx/>
              <a:uFillTx/>
              <a:latin typeface="Cambria" pitchFamily="18" charset="0"/>
              <a:ea typeface="+mn-ea"/>
              <a:cs typeface="+mn-cs"/>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vi-VN" sz="2000" i="1">
                <a:solidFill>
                  <a:srgbClr val="FF0000"/>
                </a:solidFill>
                <a:latin typeface="Cambria" panose="02040503050406030204" pitchFamily="18" charset="0"/>
                <a:ea typeface="Cambria" panose="02040503050406030204" pitchFamily="18" charset="0"/>
              </a:rPr>
              <a:t>sản xuất</a:t>
            </a:r>
            <a:r>
              <a:rPr lang="en-US" sz="2000" i="1">
                <a:solidFill>
                  <a:srgbClr val="FF0000"/>
                </a:solidFill>
                <a:latin typeface="Cambria" panose="02040503050406030204" pitchFamily="18" charset="0"/>
                <a:ea typeface="Cambria" panose="02040503050406030204" pitchFamily="18" charset="0"/>
              </a:rPr>
              <a:t>, sinh hoạt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VAI TRÒ CỦA HỒ,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862596"/>
          </a:xfrm>
          <a:prstGeom prst="rect">
            <a:avLst/>
          </a:prstGeom>
          <a:solidFill>
            <a:srgbClr val="FFCCFF"/>
          </a:solidFill>
          <a:ln w="12700">
            <a:solidFill>
              <a:srgbClr val="0070C0"/>
            </a:solidFill>
          </a:ln>
        </p:spPr>
        <p:txBody>
          <a:bodyPr wrap="square">
            <a:spAutoFit/>
          </a:bodyPr>
          <a:lstStyle/>
          <a:p>
            <a:r>
              <a:rPr lang="nl-NL" sz="2400" b="1" i="1"/>
              <a:t>a. Vai trò của hồ, đầm</a:t>
            </a:r>
            <a:endParaRPr lang="en-US" sz="2400"/>
          </a:p>
          <a:p>
            <a:r>
              <a:rPr lang="nl-NL" sz="2400"/>
              <a:t>- Đối với sản xuất: nuôi trồng thủy sản, du lịch, thủy điện, điều tiết dòng chảy,...</a:t>
            </a:r>
            <a:endParaRPr lang="en-US" sz="2400"/>
          </a:p>
          <a:p>
            <a:r>
              <a:rPr lang="nl-NL" sz="2400"/>
              <a:t>- Đối với sinh hoạt: cung cấp nước cho người dân.</a:t>
            </a:r>
            <a:endParaRPr lang="en-US" sz="2400"/>
          </a:p>
          <a:p>
            <a:r>
              <a:rPr lang="nl-NL" sz="2400"/>
              <a:t>- Đối với môi trường: điều hòa khí hậu, bảo vệ đa dạng sinh học...</a:t>
            </a:r>
            <a:endParaRPr lang="en-US" sz="2400"/>
          </a:p>
          <a:p>
            <a:pPr algn="just">
              <a:spcBef>
                <a:spcPts val="600"/>
              </a:spcBef>
            </a:pPr>
            <a:endParaRPr lang="vi-VN" sz="2400" dirty="0">
              <a:latin typeface="Cambria" pitchFamily="18" charset="0"/>
              <a:ea typeface="Cambria" pitchFamily="18" charset="0"/>
              <a:cs typeface="Times New Roman"/>
            </a:endParaRP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7"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a:t>
            </a:r>
            <a:r>
              <a:rPr lang="vi-VN" sz="2200" i="1">
                <a:solidFill>
                  <a:srgbClr val="FF0000"/>
                </a:solidFill>
                <a:latin typeface="Cambria" panose="02040503050406030204" pitchFamily="18" charset="0"/>
                <a:ea typeface="Cambria" panose="02040503050406030204" pitchFamily="18" charset="0"/>
              </a:rPr>
              <a:t>với </a:t>
            </a:r>
            <a:r>
              <a:rPr lang="en-US" sz="2200" i="1">
                <a:solidFill>
                  <a:srgbClr val="FF0000"/>
                </a:solidFill>
                <a:latin typeface="Cambria" panose="02040503050406030204" pitchFamily="18" charset="0"/>
                <a:ea typeface="Cambria" panose="02040503050406030204" pitchFamily="18" charset="0"/>
              </a:rPr>
              <a:t>sản xuất, sinh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VAI TRÒ CỦA HỒ,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06683" y="4162463"/>
            <a:ext cx="3657601" cy="144655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a:t>
            </a:r>
            <a:r>
              <a:rPr lang="vi-VN" sz="2200">
                <a:latin typeface="Cambria" pitchFamily="18" charset="0"/>
                <a:ea typeface="Cambria" pitchFamily="18" charset="0"/>
                <a:cs typeface="Times New Roman"/>
              </a:rPr>
              <a:t>đất.</a:t>
            </a:r>
            <a:endParaRPr lang="en-US" sz="2200" dirty="0">
              <a:latin typeface="Cambria" pitchFamily="18" charset="0"/>
              <a:ea typeface="Cambria" pitchFamily="18" charset="0"/>
              <a:cs typeface="Times New Roman"/>
            </a:endParaRP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a:t>
            </a:r>
            <a:r>
              <a:rPr lang="vi-VN" sz="2000" i="1">
                <a:solidFill>
                  <a:srgbClr val="FF0000"/>
                </a:solidFill>
                <a:latin typeface="Cambria" panose="02040503050406030204" pitchFamily="18" charset="0"/>
                <a:ea typeface="Cambria" panose="02040503050406030204" pitchFamily="18" charset="0"/>
              </a:rPr>
              <a:t>sản xuất</a:t>
            </a:r>
            <a:r>
              <a:rPr lang="en-US" sz="2000" i="1">
                <a:solidFill>
                  <a:srgbClr val="FF0000"/>
                </a:solidFill>
                <a:latin typeface="Cambria" panose="02040503050406030204" pitchFamily="18" charset="0"/>
                <a:ea typeface="Cambria" panose="02040503050406030204" pitchFamily="18" charset="0"/>
              </a:rPr>
              <a:t>, sinh hoạt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VAI TRÒ CỦA HỒ,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02109" y="3021389"/>
            <a:ext cx="3657601" cy="3046988"/>
          </a:xfrm>
          <a:prstGeom prst="rect">
            <a:avLst/>
          </a:prstGeom>
          <a:solidFill>
            <a:srgbClr val="FFCCFF"/>
          </a:solidFill>
          <a:ln w="12700">
            <a:solidFill>
              <a:srgbClr val="0070C0"/>
            </a:solidFill>
          </a:ln>
        </p:spPr>
        <p:txBody>
          <a:bodyPr wrap="square">
            <a:spAutoFit/>
          </a:bodyPr>
          <a:lstStyle/>
          <a:p>
            <a:r>
              <a:rPr lang="nl-NL" sz="2400" b="1" i="1"/>
              <a:t>b. Vai trò của nước ngầm</a:t>
            </a:r>
            <a:endParaRPr lang="en-US" sz="2400"/>
          </a:p>
          <a:p>
            <a:r>
              <a:rPr lang="nl-NL" sz="2400"/>
              <a:t>- Đối với sản xuất: cung cấp nước cho sản xuất nông nghiệp, công nghiệp, phát triển du lịch.</a:t>
            </a:r>
            <a:endParaRPr lang="en-US" sz="2400"/>
          </a:p>
          <a:p>
            <a:r>
              <a:rPr lang="nl-NL" sz="2400"/>
              <a:t>- Đối với sinh hoạt: phục vụ sinh hoạt, sức khỏe của người dân.</a:t>
            </a:r>
            <a:endParaRPr lang="en-US" sz="2400"/>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816" y="44357"/>
            <a:ext cx="9144000" cy="6858000"/>
          </a:xfrm>
          <a:prstGeom prst="rect">
            <a:avLst/>
          </a:prstGeom>
          <a:blipFill>
            <a:blip r:embed="rId3"/>
            <a:stretch>
              <a:fillRect/>
            </a:stretch>
          </a:blipFill>
          <a:ln>
            <a:noFill/>
          </a:ln>
          <a:effec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smtClean="0">
                <a:solidFill>
                  <a:srgbClr val="FF0000"/>
                </a:solidFill>
                <a:effectLst>
                  <a:outerShdw blurRad="38100" dist="38100" dir="2700000" algn="tl">
                    <a:srgbClr val="000000">
                      <a:alpha val="43137"/>
                    </a:srgbClr>
                  </a:outerShdw>
                </a:effectLst>
                <a:latin typeface="Cambria" pitchFamily="18" charset="0"/>
              </a:rPr>
              <a:t>TIẾT 19,20.21</a:t>
            </a:r>
          </a:p>
          <a:p>
            <a:r>
              <a:rPr lang="en-US" sz="2400" b="1" dirty="0" smtClean="0">
                <a:solidFill>
                  <a:srgbClr val="FF0000"/>
                </a:solidFill>
                <a:effectLst>
                  <a:outerShdw blurRad="38100" dist="38100" dir="2700000" algn="tl">
                    <a:srgbClr val="000000">
                      <a:alpha val="43137"/>
                    </a:srgbClr>
                  </a:outerShdw>
                </a:effectLst>
                <a:latin typeface="Cambria" pitchFamily="18" charset="0"/>
              </a:rPr>
              <a:t>BÀI </a:t>
            </a:r>
            <a:r>
              <a:rPr lang="en-US" sz="2400" b="1" dirty="0">
                <a:solidFill>
                  <a:srgbClr val="FF0000"/>
                </a:solidFill>
                <a:effectLst>
                  <a:outerShdw blurRad="38100" dist="38100" dir="2700000" algn="tl">
                    <a:srgbClr val="000000">
                      <a:alpha val="43137"/>
                    </a:srgbClr>
                  </a:outerShdw>
                </a:effectLst>
                <a:latin typeface="Cambria" pitchFamily="18" charset="0"/>
              </a:rPr>
              <a:t>8. </a:t>
            </a:r>
            <a:r>
              <a:rPr lang="vi-VN" sz="2400" b="1" dirty="0" smtClean="0">
                <a:solidFill>
                  <a:srgbClr val="FF0000"/>
                </a:solidFill>
                <a:effectLst>
                  <a:outerShdw blurRad="38100" dist="38100" dir="2700000" algn="tl">
                    <a:srgbClr val="000000">
                      <a:alpha val="43137"/>
                    </a:srgbClr>
                  </a:outerShdw>
                </a:effectLst>
                <a:latin typeface="Cambria" pitchFamily="18" charset="0"/>
              </a:rPr>
              <a:t>ĐẶC ĐIỂM </a:t>
            </a:r>
            <a:r>
              <a:rPr lang="en-US" sz="2400" b="1" dirty="0" smtClean="0">
                <a:solidFill>
                  <a:srgbClr val="FF0000"/>
                </a:solidFill>
                <a:effectLst>
                  <a:outerShdw blurRad="38100" dist="38100" dir="2700000" algn="tl">
                    <a:srgbClr val="000000">
                      <a:alpha val="43137"/>
                    </a:srgbClr>
                  </a:outerShdw>
                </a:effectLst>
                <a:latin typeface="Cambria" pitchFamily="18" charset="0"/>
              </a:rPr>
              <a:t>THỦY </a:t>
            </a:r>
            <a:r>
              <a:rPr lang="en-US" sz="2400" b="1" dirty="0">
                <a:solidFill>
                  <a:srgbClr val="FF0000"/>
                </a:solidFill>
                <a:effectLst>
                  <a:outerShdw blurRad="38100" dist="38100" dir="2700000" algn="tl">
                    <a:srgbClr val="000000">
                      <a:alpha val="43137"/>
                    </a:srgbClr>
                  </a:outerShdw>
                </a:effectLst>
                <a:latin typeface="Cambria" pitchFamily="18" charset="0"/>
              </a:rPr>
              <a:t>VĂN </a:t>
            </a: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effectLst>
                  <a:outerShdw blurRad="38100" dist="38100" dir="2700000" algn="tl">
                    <a:srgbClr val="000000">
                      <a:alpha val="43137"/>
                    </a:srgbClr>
                  </a:outerShdw>
                </a:effectLst>
                <a:latin typeface="Cambria" pitchFamily="18" charset="0"/>
              </a:rPr>
              <a:t>ĐẶC ĐIỂM </a:t>
            </a:r>
            <a:r>
              <a:rPr lang="vi-VN" sz="2400" b="1">
                <a:solidFill>
                  <a:srgbClr val="0D30DD"/>
                </a:solidFill>
                <a:effectLst>
                  <a:outerShdw blurRad="38100" dist="38100" dir="2700000" algn="tl">
                    <a:srgbClr val="000000">
                      <a:alpha val="43137"/>
                    </a:srgbClr>
                  </a:outerShdw>
                </a:effectLst>
                <a:latin typeface="Cambria" pitchFamily="18" charset="0"/>
              </a:rPr>
              <a:t>SÔNG </a:t>
            </a:r>
            <a:r>
              <a:rPr lang="vi-VN" sz="2400" b="1" dirty="0">
                <a:solidFill>
                  <a:srgbClr val="0D30DD"/>
                </a:solidFill>
                <a:effectLst>
                  <a:outerShdw blurRad="38100" dist="38100" dir="2700000" algn="tl">
                    <a:srgbClr val="000000">
                      <a:alpha val="43137"/>
                    </a:srgbClr>
                  </a:outerShdw>
                </a:effectLst>
                <a:latin typeface="Cambria" pitchFamily="18" charset="0"/>
              </a:rPr>
              <a:t>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effectLst>
                  <a:outerShdw blurRad="38100" dist="38100" dir="2700000" algn="tl">
                    <a:srgbClr val="000000">
                      <a:alpha val="43137"/>
                    </a:srgbClr>
                  </a:outerShdw>
                </a:effectLst>
                <a:latin typeface="Cambria" pitchFamily="18" charset="0"/>
              </a:rPr>
              <a:t>VAI TRÒ CỦA HỒ, ĐẦM VÀ </a:t>
            </a:r>
            <a:r>
              <a:rPr lang="vi-VN" sz="2400" b="1">
                <a:solidFill>
                  <a:srgbClr val="0D30DD"/>
                </a:solidFill>
                <a:effectLst>
                  <a:outerShdw blurRad="38100" dist="38100" dir="2700000" algn="tl">
                    <a:srgbClr val="000000">
                      <a:alpha val="43137"/>
                    </a:srgbClr>
                  </a:outerShdw>
                </a:effectLst>
                <a:latin typeface="Cambria" pitchFamily="18" charset="0"/>
              </a:rPr>
              <a:t>NƯỚC </a:t>
            </a:r>
            <a:r>
              <a:rPr lang="vi-VN" sz="2400" b="1" dirty="0">
                <a:solidFill>
                  <a:srgbClr val="0D30DD"/>
                </a:solidFill>
                <a:effectLst>
                  <a:outerShdw blurRad="38100" dist="38100" dir="2700000" algn="tl">
                    <a:srgbClr val="000000">
                      <a:alpha val="43137"/>
                    </a:srgbClr>
                  </a:outerShdw>
                </a:effectLst>
                <a:latin typeface="Cambria" pitchFamily="18" charset="0"/>
              </a:rPr>
              <a:t>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25134" y="1546038"/>
            <a:ext cx="4604066" cy="3600986"/>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801" y="4110088"/>
            <a:ext cx="3464534" cy="24118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3D09B39-61F9-1795-CA56-F097652565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801" y="1276771"/>
            <a:ext cx="3464534" cy="2771131"/>
          </a:xfrm>
          <a:prstGeom prst="rect">
            <a:avLst/>
          </a:prstGeom>
          <a:noFill/>
          <a:ln>
            <a:noFill/>
          </a:ln>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362186" y="1905000"/>
            <a:ext cx="8320054" cy="490199"/>
          </a:xfrm>
          <a:prstGeom prst="rect">
            <a:avLst/>
          </a:prstGeom>
          <a:solidFill>
            <a:srgbClr val="BCFCD4"/>
          </a:solidFill>
          <a:ln w="12700">
            <a:solidFill>
              <a:srgbClr val="009900"/>
            </a:solidFill>
          </a:ln>
        </p:spPr>
        <p:txBody>
          <a:bodyPr wrap="square">
            <a:spAutoFit/>
          </a:bodyPr>
          <a:lstStyle/>
          <a:p>
            <a:pPr marL="342900" lvl="0" indent="-342900" algn="just">
              <a:lnSpc>
                <a:spcPct val="115000"/>
              </a:lnSpc>
              <a:spcBef>
                <a:spcPts val="600"/>
              </a:spcBef>
              <a:spcAft>
                <a:spcPts val="1000"/>
              </a:spcAft>
              <a:buFont typeface="+mj-lt"/>
              <a:buAutoNum type="arabicPeriod"/>
            </a:pPr>
            <a:r>
              <a:rPr lang="de-DE" sz="2400" i="1" kern="0">
                <a:latin typeface="Times New Roman" panose="02020603050405020304" pitchFamily="18" charset="0"/>
                <a:ea typeface="Times New Roman" panose="02020603050405020304" pitchFamily="18" charset="0"/>
                <a:cs typeface="Times New Roman" panose="02020603050405020304" pitchFamily="18" charset="0"/>
              </a:rPr>
              <a:t>Lập sơ đồ thể hiện đặc điểm mạng lưới sông ngòi Việt Nam.</a:t>
            </a:r>
            <a:endParaRPr lang="en-U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ập sơ đồ thể hiện đặc điểm mạng lưới sông ngòi Việt Nam">
            <a:extLst>
              <a:ext uri="{FF2B5EF4-FFF2-40B4-BE49-F238E27FC236}">
                <a16:creationId xmlns:a16="http://schemas.microsoft.com/office/drawing/2014/main" id="{8CBC7F8D-524B-23F0-4B55-CEEFB19BC7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679561"/>
            <a:ext cx="6934200" cy="3886621"/>
          </a:xfrm>
          <a:prstGeom prst="rect">
            <a:avLst/>
          </a:prstGeom>
          <a:noFill/>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Luyện</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tập</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LUYỆN TẬP VÀ VẬN DỤNG</a:t>
            </a:r>
          </a:p>
        </p:txBody>
      </p:sp>
      <p:sp>
        <p:nvSpPr>
          <p:cNvPr id="15" name="TextBox 14">
            <a:extLst>
              <a:ext uri="{FF2B5EF4-FFF2-40B4-BE49-F238E27FC236}">
                <a16:creationId xmlns:a16="http://schemas.microsoft.com/office/drawing/2014/main" id="{81ADA1E1-C37A-65EC-0687-DEADF0FB437A}"/>
              </a:ext>
            </a:extLst>
          </p:cNvPr>
          <p:cNvSpPr txBox="1"/>
          <p:nvPr/>
        </p:nvSpPr>
        <p:spPr>
          <a:xfrm>
            <a:off x="416772" y="2200592"/>
            <a:ext cx="6177643" cy="4072205"/>
          </a:xfrm>
          <a:prstGeom prst="rect">
            <a:avLst/>
          </a:prstGeom>
          <a:noFill/>
        </p:spPr>
        <p:txBody>
          <a:bodyPr wrap="square">
            <a:spAutoFit/>
          </a:bodyPr>
          <a:lstStyle/>
          <a:p>
            <a:r>
              <a:rPr lang="en-US" b="1">
                <a:solidFill>
                  <a:srgbClr val="000000"/>
                </a:solidFill>
                <a:effectLst/>
                <a:latin typeface="Times New Roman" panose="02020603050405020304" pitchFamily="18" charset="0"/>
                <a:ea typeface="Times New Roman" panose="02020603050405020304" pitchFamily="18" charset="0"/>
              </a:rPr>
              <a:t> </a:t>
            </a:r>
            <a:r>
              <a:rPr lang="de-DE" b="1">
                <a:solidFill>
                  <a:srgbClr val="333333"/>
                </a:solidFill>
                <a:effectLst/>
                <a:latin typeface="Times New Roman" panose="02020603050405020304" pitchFamily="18" charset="0"/>
                <a:ea typeface="Times New Roman" panose="02020603050405020304" pitchFamily="18" charset="0"/>
              </a:rPr>
              <a:t>Câu 1: Nước ta có mạng lưới sông ngòi dày đặc là do</a:t>
            </a:r>
            <a:endParaRPr lang="en-US" b="1">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de-D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địa hình nhiều đồi núi, lượng mưa lớn</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 lượng mưa lớn, có các đồng bằng rộng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 có các đồng bằng rộng, đồi núi dốc</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 đồi núi dốc, lớp phủ thực vật bị phá huỷ</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r>
              <a:rPr lang="de-DE" b="1">
                <a:solidFill>
                  <a:srgbClr val="333333"/>
                </a:solidFill>
                <a:effectLst/>
                <a:latin typeface="Times New Roman" panose="02020603050405020304" pitchFamily="18" charset="0"/>
                <a:ea typeface="Times New Roman" panose="02020603050405020304" pitchFamily="18" charset="0"/>
              </a:rPr>
              <a:t>Câu 2: Sông ngòi nước ta chảy theo hai hướng chủ yếu là:</a:t>
            </a:r>
            <a:endParaRPr lang="en-US" b="1">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de-D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Tây bắc - đông nam và vòng cung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 Tây bắc - đông nam và tây - đông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 Vòng cung và tây - đông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 Tây - đông và bắc - nam</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88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2665" y="76200"/>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Luyện</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tập</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LUYỆN TẬP VÀ VẬN DỤNG</a:t>
            </a:r>
          </a:p>
        </p:txBody>
      </p:sp>
      <p:sp>
        <p:nvSpPr>
          <p:cNvPr id="3" name="TextBox 2">
            <a:extLst>
              <a:ext uri="{FF2B5EF4-FFF2-40B4-BE49-F238E27FC236}">
                <a16:creationId xmlns:a16="http://schemas.microsoft.com/office/drawing/2014/main" id="{DD69C303-F871-9703-D855-66058FB28B73}"/>
              </a:ext>
            </a:extLst>
          </p:cNvPr>
          <p:cNvSpPr txBox="1"/>
          <p:nvPr/>
        </p:nvSpPr>
        <p:spPr>
          <a:xfrm>
            <a:off x="413168" y="2018592"/>
            <a:ext cx="8282740" cy="4411785"/>
          </a:xfrm>
          <a:prstGeom prst="rect">
            <a:avLst/>
          </a:prstGeom>
          <a:noFill/>
        </p:spPr>
        <p:txBody>
          <a:bodyPr wrap="square">
            <a:spAutoFit/>
          </a:bodyPr>
          <a:lstStyle/>
          <a:p>
            <a:pPr>
              <a:lnSpc>
                <a:spcPct val="115000"/>
              </a:lnSpc>
              <a:spcAft>
                <a:spcPts val="1000"/>
              </a:spcAft>
            </a:pPr>
            <a:r>
              <a:rPr lang="de-DE" b="1" ker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 3: Chế độ nước của sông ngòi nước ta:</a:t>
            </a:r>
            <a:endParaRPr lang="en-US" b="1"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 Sông ngòi đầy nước quanh năm</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 Lũ vào thời kì mùa xuân.</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Hai mùa nước: mùa lũ và mùa cạn khác nhau rõ rệt.</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kern="1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 Sông ngòi nhiều nước nhưng càng về hạ lưu thì lượng nước càng giảm.</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b="1" ker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 4: Vùng nào ở nước ta hằng năm người dân phải sống chung với lũ?</a:t>
            </a:r>
            <a:endParaRPr lang="en-US" b="1"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Đồng bằng sông Cửu Long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 Đồng bằng sông Hồng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 Đồng bằng Thanh – Nghệ - Tĩnh</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 Đồng bằng duyên hải Miền Trung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0430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Luyện</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tập</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LUYỆN TẬP VÀ VẬN DỤNG</a:t>
            </a:r>
          </a:p>
        </p:txBody>
      </p:sp>
      <p:sp>
        <p:nvSpPr>
          <p:cNvPr id="3" name="TextBox 2">
            <a:extLst>
              <a:ext uri="{FF2B5EF4-FFF2-40B4-BE49-F238E27FC236}">
                <a16:creationId xmlns:a16="http://schemas.microsoft.com/office/drawing/2014/main" id="{29DB1CEC-4FEC-53EB-F39C-563FB35FBBF1}"/>
              </a:ext>
            </a:extLst>
          </p:cNvPr>
          <p:cNvSpPr txBox="1"/>
          <p:nvPr/>
        </p:nvSpPr>
        <p:spPr>
          <a:xfrm>
            <a:off x="2514600" y="2465661"/>
            <a:ext cx="4856672" cy="1899174"/>
          </a:xfrm>
          <a:prstGeom prst="rect">
            <a:avLst/>
          </a:prstGeom>
          <a:noFill/>
        </p:spPr>
        <p:txBody>
          <a:bodyPr wrap="square">
            <a:spAutoFit/>
          </a:bodyPr>
          <a:lstStyle/>
          <a:p>
            <a:pPr>
              <a:lnSpc>
                <a:spcPct val="115000"/>
              </a:lnSpc>
              <a:spcAft>
                <a:spcPts val="1000"/>
              </a:spcAft>
            </a:pPr>
            <a:r>
              <a:rPr lang="en-US" b="1" ker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 5: Ý nghĩa của hồ đầm nối với sông là</a:t>
            </a:r>
            <a:endParaRPr lang="en-US" b="1"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sz="1400"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 giảm lưu lượng nước sông.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sz="1400"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 làm giảm tốc độ dòng chảy.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sz="1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điều hoà chế độ nước sông.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US" sz="1400" kern="1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 điều hoà dòng chảy sông.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607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83546" y="2888316"/>
            <a:ext cx="7239001" cy="1754326"/>
          </a:xfrm>
          <a:prstGeom prst="rect">
            <a:avLst/>
          </a:prstGeom>
          <a:solidFill>
            <a:srgbClr val="BCFCD4"/>
          </a:solidFill>
          <a:ln w="12700">
            <a:solidFill>
              <a:srgbClr val="009900"/>
            </a:solidFill>
          </a:ln>
        </p:spPr>
        <p:txBody>
          <a:bodyPr wrap="square">
            <a:spAutoFit/>
          </a:bodyPr>
          <a:lstStyle/>
          <a:p>
            <a:pPr algn="just"/>
            <a:r>
              <a:rPr lang="en-US" sz="3600" i="1">
                <a:solidFill>
                  <a:srgbClr val="FF0000"/>
                </a:solidFill>
                <a:latin typeface="Cambria" panose="02040503050406030204" pitchFamily="18" charset="0"/>
                <a:ea typeface="Cambria" panose="02040503050406030204" pitchFamily="18" charset="0"/>
              </a:rPr>
              <a:t>Viết báo cáo ngắn mô tả đặc điểm của sông, hồ, đầm ở nước ta mà em biết</a:t>
            </a:r>
            <a:endParaRPr lang="vi-VN" sz="36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2185" y="320073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1487210" y="1224781"/>
            <a:ext cx="7239001" cy="830997"/>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Dựa</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quan sát bản đồ hình 6.1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Thế nào là lưu vực sông, hệ thống sông?</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n-US" sz="2400" b="1">
                <a:solidFill>
                  <a:srgbClr val="0D30DD"/>
                </a:solidFill>
                <a:latin typeface="Cambria" pitchFamily="18" charset="0"/>
              </a:rPr>
              <a:t>ĐẶC ĐIỂM </a:t>
            </a: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SÔNG </a:t>
            </a: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76906C36-D2D2-60DE-A93A-DB3613792732}"/>
              </a:ext>
            </a:extLst>
          </p:cNvPr>
          <p:cNvSpPr/>
          <p:nvPr/>
        </p:nvSpPr>
        <p:spPr>
          <a:xfrm>
            <a:off x="423385" y="3694227"/>
            <a:ext cx="3572829" cy="1938992"/>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Lưu vực sông là toàn bộ diện tích đất đai cung cấp nước cho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Hệ thống sông gồm: sông chính, phụ lưu, chi lưu</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 name="Picture 2" descr="A map of the country&#10;&#10;Description automatically generated">
            <a:extLst>
              <a:ext uri="{FF2B5EF4-FFF2-40B4-BE49-F238E27FC236}">
                <a16:creationId xmlns:a16="http://schemas.microsoft.com/office/drawing/2014/main" id="{AF2F4C92-1A3D-C405-C5A7-9C32B36CD4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117802"/>
            <a:ext cx="4449066" cy="4655292"/>
          </a:xfrm>
          <a:prstGeom prst="rect">
            <a:avLst/>
          </a:prstGeom>
          <a:noFill/>
        </p:spPr>
      </p:pic>
    </p:spTree>
    <p:extLst>
      <p:ext uri="{BB962C8B-B14F-4D97-AF65-F5344CB8AC3E}">
        <p14:creationId xmlns:p14="http://schemas.microsoft.com/office/powerpoint/2010/main" val="91566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75135"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n-US" sz="2400" b="1">
                <a:solidFill>
                  <a:srgbClr val="0D30DD"/>
                </a:solidFill>
                <a:latin typeface="Cambria" pitchFamily="18" charset="0"/>
              </a:rPr>
              <a:t>ĐẶC ĐIỂM </a:t>
            </a: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SÔNG </a:t>
            </a: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NGÒI</a:t>
            </a:r>
          </a:p>
        </p:txBody>
      </p:sp>
      <p:sp>
        <p:nvSpPr>
          <p:cNvPr id="14" name="Rectangle 13">
            <a:extLst>
              <a:ext uri="{FF2B5EF4-FFF2-40B4-BE49-F238E27FC236}">
                <a16:creationId xmlns:a16="http://schemas.microsoft.com/office/drawing/2014/main" id="{1B3565DA-9D08-7A61-50DE-3C2E73003704}"/>
              </a:ext>
            </a:extLst>
          </p:cNvPr>
          <p:cNvSpPr/>
          <p:nvPr/>
        </p:nvSpPr>
        <p:spPr>
          <a:xfrm>
            <a:off x="470651" y="1424818"/>
            <a:ext cx="3657601" cy="1200329"/>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15" name="Rectangle 14">
            <a:extLst>
              <a:ext uri="{FF2B5EF4-FFF2-40B4-BE49-F238E27FC236}">
                <a16:creationId xmlns:a16="http://schemas.microsoft.com/office/drawing/2014/main" id="{440222ED-57EF-ABE5-18A6-4FBD6B609C72}"/>
              </a:ext>
            </a:extLst>
          </p:cNvPr>
          <p:cNvSpPr/>
          <p:nvPr/>
        </p:nvSpPr>
        <p:spPr>
          <a:xfrm>
            <a:off x="400908" y="349474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pic>
        <p:nvPicPr>
          <p:cNvPr id="17" name="Picture 2">
            <a:extLst>
              <a:ext uri="{FF2B5EF4-FFF2-40B4-BE49-F238E27FC236}">
                <a16:creationId xmlns:a16="http://schemas.microsoft.com/office/drawing/2014/main" id="{208DD92D-7CED-BDB9-67EC-D2F6C93D6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615" y="1163311"/>
            <a:ext cx="4381585" cy="55607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41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a:t>
            </a:r>
            <a:r>
              <a:rPr lang="en-US" sz="2400" i="1">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446491" y="1325940"/>
            <a:ext cx="8316510" cy="830997"/>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Dựa</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cộng</a:t>
            </a:r>
            <a:r>
              <a:rPr kumimoji="0" lang="en-US" sz="24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với kiến thức đã học, Gv chia lớp thành 8 nhóm thảo luận các câu hỏi về đặc điểm sông ngòi</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ĐẶC ĐIỂM SÔNG </a:t>
            </a: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NGÒI</a:t>
            </a:r>
          </a:p>
        </p:txBody>
      </p:sp>
      <p:sp>
        <p:nvSpPr>
          <p:cNvPr id="18" name="Freeform: Shape 17">
            <a:extLst>
              <a:ext uri="{FF2B5EF4-FFF2-40B4-BE49-F238E27FC236}">
                <a16:creationId xmlns:a16="http://schemas.microsoft.com/office/drawing/2014/main" id="{88C682BF-0657-C2CC-BB23-E9C1C6EFE59E}"/>
              </a:ext>
            </a:extLst>
          </p:cNvPr>
          <p:cNvSpPr/>
          <p:nvPr/>
        </p:nvSpPr>
        <p:spPr>
          <a:xfrm>
            <a:off x="756564" y="2399552"/>
            <a:ext cx="7466749" cy="891286"/>
          </a:xfrm>
          <a:custGeom>
            <a:avLst/>
            <a:gdLst>
              <a:gd name="connsiteX0" fmla="*/ 0 w 4582475"/>
              <a:gd name="connsiteY0" fmla="*/ 89129 h 891286"/>
              <a:gd name="connsiteX1" fmla="*/ 89129 w 4582475"/>
              <a:gd name="connsiteY1" fmla="*/ 0 h 891286"/>
              <a:gd name="connsiteX2" fmla="*/ 4493346 w 4582475"/>
              <a:gd name="connsiteY2" fmla="*/ 0 h 891286"/>
              <a:gd name="connsiteX3" fmla="*/ 4582475 w 4582475"/>
              <a:gd name="connsiteY3" fmla="*/ 89129 h 891286"/>
              <a:gd name="connsiteX4" fmla="*/ 4582475 w 4582475"/>
              <a:gd name="connsiteY4" fmla="*/ 802157 h 891286"/>
              <a:gd name="connsiteX5" fmla="*/ 4493346 w 4582475"/>
              <a:gd name="connsiteY5" fmla="*/ 891286 h 891286"/>
              <a:gd name="connsiteX6" fmla="*/ 89129 w 4582475"/>
              <a:gd name="connsiteY6" fmla="*/ 891286 h 891286"/>
              <a:gd name="connsiteX7" fmla="*/ 0 w 4582475"/>
              <a:gd name="connsiteY7" fmla="*/ 802157 h 891286"/>
              <a:gd name="connsiteX8" fmla="*/ 0 w 4582475"/>
              <a:gd name="connsiteY8" fmla="*/ 89129 h 89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91286">
                <a:moveTo>
                  <a:pt x="0" y="89129"/>
                </a:moveTo>
                <a:cubicBezTo>
                  <a:pt x="0" y="39904"/>
                  <a:pt x="39904" y="0"/>
                  <a:pt x="89129" y="0"/>
                </a:cubicBezTo>
                <a:lnTo>
                  <a:pt x="4493346" y="0"/>
                </a:lnTo>
                <a:cubicBezTo>
                  <a:pt x="4542571" y="0"/>
                  <a:pt x="4582475" y="39904"/>
                  <a:pt x="4582475" y="89129"/>
                </a:cubicBezTo>
                <a:lnTo>
                  <a:pt x="4582475" y="802157"/>
                </a:lnTo>
                <a:cubicBezTo>
                  <a:pt x="4582475" y="851382"/>
                  <a:pt x="4542571" y="891286"/>
                  <a:pt x="4493346" y="891286"/>
                </a:cubicBezTo>
                <a:lnTo>
                  <a:pt x="89129" y="891286"/>
                </a:lnTo>
                <a:cubicBezTo>
                  <a:pt x="39904" y="891286"/>
                  <a:pt x="0" y="851382"/>
                  <a:pt x="0" y="802157"/>
                </a:cubicBezTo>
                <a:lnTo>
                  <a:pt x="0" y="89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75" tIns="40075" rIns="40075" bIns="40075" numCol="1" spcCol="1270" anchor="ctr" anchorCtr="0">
            <a:noAutofit/>
          </a:bodyPr>
          <a:lstStyle/>
          <a:p>
            <a:pPr marL="0" lvl="0" indent="0" algn="just" defTabSz="977900">
              <a:lnSpc>
                <a:spcPct val="90000"/>
              </a:lnSpc>
              <a:spcBef>
                <a:spcPct val="0"/>
              </a:spcBef>
              <a:spcAft>
                <a:spcPct val="35000"/>
              </a:spcAft>
              <a:buNone/>
            </a:pPr>
            <a:r>
              <a:rPr lang="en-US" sz="2200" kern="1200" dirty="0" err="1">
                <a:latin typeface="Cambria" pitchFamily="18" charset="0"/>
                <a:ea typeface="Cambria" pitchFamily="18" charset="0"/>
              </a:rPr>
              <a:t>Nhóm</a:t>
            </a:r>
            <a:r>
              <a:rPr lang="en-US" sz="2200" kern="1200" dirty="0">
                <a:latin typeface="Cambria" pitchFamily="18" charset="0"/>
                <a:ea typeface="Cambria" pitchFamily="18" charset="0"/>
              </a:rPr>
              <a:t> </a:t>
            </a:r>
            <a:r>
              <a:rPr lang="en-US" sz="2200" kern="1200" dirty="0" smtClean="0">
                <a:latin typeface="Cambria" pitchFamily="18" charset="0"/>
                <a:ea typeface="Cambria" pitchFamily="18" charset="0"/>
              </a:rPr>
              <a:t>1: </a:t>
            </a:r>
            <a:r>
              <a:rPr lang="en-US" sz="2200" kern="1200" dirty="0" err="1">
                <a:latin typeface="Cambria" pitchFamily="18" charset="0"/>
                <a:ea typeface="Cambria" pitchFamily="18" charset="0"/>
              </a:rPr>
              <a:t>Chứng</a:t>
            </a:r>
            <a:r>
              <a:rPr lang="en-US" sz="2200" kern="1200" dirty="0">
                <a:latin typeface="Cambria" pitchFamily="18" charset="0"/>
                <a:ea typeface="Cambria" pitchFamily="18" charset="0"/>
              </a:rPr>
              <a:t> minh </a:t>
            </a:r>
            <a:r>
              <a:rPr lang="en-US" sz="2200" dirty="0">
                <a:latin typeface="Cambria" pitchFamily="18" charset="0"/>
                <a:ea typeface="Cambria" pitchFamily="18" charset="0"/>
              </a:rPr>
              <a:t>m</a:t>
            </a:r>
            <a:r>
              <a:rPr lang="vi-VN" sz="2200" kern="1200" dirty="0">
                <a:latin typeface="Cambria" pitchFamily="18" charset="0"/>
                <a:ea typeface="Cambria" pitchFamily="18" charset="0"/>
              </a:rPr>
              <a:t>ạng lưới sông ngòi dày đặc</a:t>
            </a:r>
            <a:endParaRPr lang="en-US" sz="2200" kern="1200" dirty="0">
              <a:latin typeface="Cambria" pitchFamily="18" charset="0"/>
              <a:ea typeface="Cambria" pitchFamily="18" charset="0"/>
            </a:endParaRPr>
          </a:p>
        </p:txBody>
      </p:sp>
      <p:sp>
        <p:nvSpPr>
          <p:cNvPr id="20" name="Freeform: Shape 19">
            <a:extLst>
              <a:ext uri="{FF2B5EF4-FFF2-40B4-BE49-F238E27FC236}">
                <a16:creationId xmlns:a16="http://schemas.microsoft.com/office/drawing/2014/main" id="{45D117A7-0604-9469-79B5-6DBB05B65BAB}"/>
              </a:ext>
            </a:extLst>
          </p:cNvPr>
          <p:cNvSpPr/>
          <p:nvPr/>
        </p:nvSpPr>
        <p:spPr>
          <a:xfrm>
            <a:off x="776762" y="3401419"/>
            <a:ext cx="7466749" cy="911936"/>
          </a:xfrm>
          <a:custGeom>
            <a:avLst/>
            <a:gdLst>
              <a:gd name="connsiteX0" fmla="*/ 0 w 4582475"/>
              <a:gd name="connsiteY0" fmla="*/ 91194 h 911936"/>
              <a:gd name="connsiteX1" fmla="*/ 91194 w 4582475"/>
              <a:gd name="connsiteY1" fmla="*/ 0 h 911936"/>
              <a:gd name="connsiteX2" fmla="*/ 4491281 w 4582475"/>
              <a:gd name="connsiteY2" fmla="*/ 0 h 911936"/>
              <a:gd name="connsiteX3" fmla="*/ 4582475 w 4582475"/>
              <a:gd name="connsiteY3" fmla="*/ 91194 h 911936"/>
              <a:gd name="connsiteX4" fmla="*/ 4582475 w 4582475"/>
              <a:gd name="connsiteY4" fmla="*/ 820742 h 911936"/>
              <a:gd name="connsiteX5" fmla="*/ 4491281 w 4582475"/>
              <a:gd name="connsiteY5" fmla="*/ 911936 h 911936"/>
              <a:gd name="connsiteX6" fmla="*/ 91194 w 4582475"/>
              <a:gd name="connsiteY6" fmla="*/ 911936 h 911936"/>
              <a:gd name="connsiteX7" fmla="*/ 0 w 4582475"/>
              <a:gd name="connsiteY7" fmla="*/ 820742 h 911936"/>
              <a:gd name="connsiteX8" fmla="*/ 0 w 4582475"/>
              <a:gd name="connsiteY8" fmla="*/ 91194 h 91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911936">
                <a:moveTo>
                  <a:pt x="0" y="91194"/>
                </a:moveTo>
                <a:cubicBezTo>
                  <a:pt x="0" y="40829"/>
                  <a:pt x="40829" y="0"/>
                  <a:pt x="91194" y="0"/>
                </a:cubicBezTo>
                <a:lnTo>
                  <a:pt x="4491281" y="0"/>
                </a:lnTo>
                <a:cubicBezTo>
                  <a:pt x="4541646" y="0"/>
                  <a:pt x="4582475" y="40829"/>
                  <a:pt x="4582475" y="91194"/>
                </a:cubicBezTo>
                <a:lnTo>
                  <a:pt x="4582475" y="820742"/>
                </a:lnTo>
                <a:cubicBezTo>
                  <a:pt x="4582475" y="871107"/>
                  <a:pt x="4541646" y="911936"/>
                  <a:pt x="4491281" y="911936"/>
                </a:cubicBezTo>
                <a:lnTo>
                  <a:pt x="91194" y="911936"/>
                </a:lnTo>
                <a:cubicBezTo>
                  <a:pt x="40829" y="911936"/>
                  <a:pt x="0" y="871107"/>
                  <a:pt x="0" y="820742"/>
                </a:cubicBezTo>
                <a:lnTo>
                  <a:pt x="0" y="91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80" tIns="40680" rIns="40680" bIns="40680" numCol="1" spcCol="1270" anchor="ctr" anchorCtr="0">
            <a:noAutofit/>
          </a:bodyPr>
          <a:lstStyle/>
          <a:p>
            <a:pPr marL="0" lvl="0" indent="0" algn="just" defTabSz="977900">
              <a:lnSpc>
                <a:spcPct val="90000"/>
              </a:lnSpc>
              <a:spcBef>
                <a:spcPct val="0"/>
              </a:spcBef>
              <a:spcAft>
                <a:spcPct val="35000"/>
              </a:spcAft>
              <a:buNone/>
            </a:pPr>
            <a:r>
              <a:rPr lang="en-US" sz="2200" dirty="0" err="1">
                <a:latin typeface="Cambria" pitchFamily="18" charset="0"/>
                <a:ea typeface="Cambria" pitchFamily="18" charset="0"/>
              </a:rPr>
              <a:t>Nh</a:t>
            </a:r>
            <a:r>
              <a:rPr lang="en-US" sz="2200" kern="1200" dirty="0" err="1">
                <a:latin typeface="Cambria" pitchFamily="18" charset="0"/>
                <a:ea typeface="Cambria" pitchFamily="18" charset="0"/>
              </a:rPr>
              <a:t>óm</a:t>
            </a:r>
            <a:r>
              <a:rPr lang="en-US" sz="2200" kern="1200" dirty="0">
                <a:latin typeface="Cambria" pitchFamily="18" charset="0"/>
                <a:ea typeface="Cambria" pitchFamily="18" charset="0"/>
              </a:rPr>
              <a:t> </a:t>
            </a:r>
            <a:r>
              <a:rPr lang="vi-VN" sz="2200" dirty="0">
                <a:latin typeface="Cambria" pitchFamily="18" charset="0"/>
                <a:ea typeface="Cambria" pitchFamily="18" charset="0"/>
              </a:rPr>
              <a:t>2</a:t>
            </a:r>
            <a:r>
              <a:rPr lang="en-US" sz="2200" kern="1200" dirty="0" smtClean="0">
                <a:latin typeface="Cambria" pitchFamily="18" charset="0"/>
                <a:ea typeface="Cambria" pitchFamily="18" charset="0"/>
              </a:rPr>
              <a:t>: </a:t>
            </a:r>
            <a:r>
              <a:rPr lang="en-US" sz="2200" kern="1200" dirty="0" err="1">
                <a:latin typeface="Cambria" pitchFamily="18" charset="0"/>
                <a:ea typeface="Cambria" pitchFamily="18" charset="0"/>
              </a:rPr>
              <a:t>Chứng</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mình</a:t>
            </a:r>
            <a:r>
              <a:rPr lang="en-US" sz="2200" kern="1200" dirty="0">
                <a:latin typeface="Cambria" pitchFamily="18" charset="0"/>
                <a:ea typeface="Cambria" pitchFamily="18" charset="0"/>
              </a:rPr>
              <a:t> </a:t>
            </a:r>
            <a:r>
              <a:rPr lang="en-US" sz="2200" dirty="0" err="1">
                <a:latin typeface="Cambria" pitchFamily="18" charset="0"/>
                <a:ea typeface="Cambria" pitchFamily="18" charset="0"/>
              </a:rPr>
              <a:t>sông</a:t>
            </a:r>
            <a:r>
              <a:rPr lang="en-US" sz="2200" dirty="0">
                <a:latin typeface="Cambria" pitchFamily="18" charset="0"/>
                <a:ea typeface="Cambria" pitchFamily="18" charset="0"/>
              </a:rPr>
              <a:t> </a:t>
            </a:r>
            <a:r>
              <a:rPr lang="en-US" sz="2200" dirty="0" err="1">
                <a:latin typeface="Cambria" pitchFamily="18" charset="0"/>
                <a:ea typeface="Cambria" pitchFamily="18" charset="0"/>
              </a:rPr>
              <a:t>ngòi</a:t>
            </a:r>
            <a:r>
              <a:rPr lang="en-US" sz="2200" dirty="0">
                <a:latin typeface="Cambria" pitchFamily="18" charset="0"/>
                <a:ea typeface="Cambria" pitchFamily="18" charset="0"/>
              </a:rPr>
              <a:t> </a:t>
            </a:r>
            <a:r>
              <a:rPr lang="en-US" sz="2200" dirty="0" err="1">
                <a:latin typeface="Cambria" pitchFamily="18" charset="0"/>
                <a:ea typeface="Cambria" pitchFamily="18" charset="0"/>
              </a:rPr>
              <a:t>nước</a:t>
            </a:r>
            <a:r>
              <a:rPr lang="en-US" sz="2200" dirty="0">
                <a:latin typeface="Cambria" pitchFamily="18" charset="0"/>
                <a:ea typeface="Cambria" pitchFamily="18" charset="0"/>
              </a:rPr>
              <a:t> ta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lượng</a:t>
            </a:r>
            <a:r>
              <a:rPr lang="en-US" sz="2200" dirty="0">
                <a:latin typeface="Cambria" pitchFamily="18" charset="0"/>
                <a:ea typeface="Cambria" pitchFamily="18" charset="0"/>
              </a:rPr>
              <a:t> </a:t>
            </a:r>
            <a:r>
              <a:rPr lang="en-US" sz="2200" dirty="0" err="1">
                <a:latin typeface="Cambria" pitchFamily="18" charset="0"/>
                <a:ea typeface="Cambria" pitchFamily="18" charset="0"/>
              </a:rPr>
              <a:t>nước</a:t>
            </a:r>
            <a:r>
              <a:rPr lang="en-US" sz="2200" dirty="0">
                <a:latin typeface="Cambria" pitchFamily="18" charset="0"/>
                <a:ea typeface="Cambria" pitchFamily="18" charset="0"/>
              </a:rPr>
              <a:t> </a:t>
            </a:r>
            <a:r>
              <a:rPr lang="en-US" sz="2200" dirty="0" err="1">
                <a:latin typeface="Cambria" pitchFamily="18" charset="0"/>
                <a:ea typeface="Cambria" pitchFamily="18" charset="0"/>
              </a:rPr>
              <a:t>lớn</a:t>
            </a:r>
            <a:r>
              <a:rPr lang="en-US" sz="2200" dirty="0">
                <a:latin typeface="Cambria" pitchFamily="18" charset="0"/>
                <a:ea typeface="Cambria" pitchFamily="18" charset="0"/>
              </a:rPr>
              <a:t>, </a:t>
            </a:r>
            <a:r>
              <a:rPr lang="en-US" sz="2200" dirty="0" err="1">
                <a:latin typeface="Cambria" pitchFamily="18" charset="0"/>
                <a:ea typeface="Cambria" pitchFamily="18" charset="0"/>
              </a:rPr>
              <a:t>giàu</a:t>
            </a:r>
            <a:r>
              <a:rPr lang="en-US" sz="2200" dirty="0">
                <a:latin typeface="Cambria" pitchFamily="18" charset="0"/>
                <a:ea typeface="Cambria" pitchFamily="18" charset="0"/>
              </a:rPr>
              <a:t> </a:t>
            </a:r>
            <a:r>
              <a:rPr lang="en-US" sz="2200" dirty="0" err="1">
                <a:latin typeface="Cambria" pitchFamily="18" charset="0"/>
                <a:ea typeface="Cambria" pitchFamily="18" charset="0"/>
              </a:rPr>
              <a:t>phù</a:t>
            </a:r>
            <a:r>
              <a:rPr lang="en-US" sz="2200" dirty="0">
                <a:latin typeface="Cambria" pitchFamily="18" charset="0"/>
                <a:ea typeface="Cambria" pitchFamily="18" charset="0"/>
              </a:rPr>
              <a:t> </a:t>
            </a:r>
            <a:r>
              <a:rPr lang="en-US" sz="2200" dirty="0" err="1">
                <a:latin typeface="Cambria" pitchFamily="18" charset="0"/>
                <a:ea typeface="Cambria" pitchFamily="18" charset="0"/>
              </a:rPr>
              <a:t>sa</a:t>
            </a:r>
            <a:endParaRPr lang="en-US" sz="2200" kern="1200" dirty="0">
              <a:latin typeface="Cambria" pitchFamily="18" charset="0"/>
              <a:ea typeface="Cambria" pitchFamily="18" charset="0"/>
            </a:endParaRPr>
          </a:p>
        </p:txBody>
      </p:sp>
      <p:sp>
        <p:nvSpPr>
          <p:cNvPr id="22" name="Freeform: Shape 21">
            <a:extLst>
              <a:ext uri="{FF2B5EF4-FFF2-40B4-BE49-F238E27FC236}">
                <a16:creationId xmlns:a16="http://schemas.microsoft.com/office/drawing/2014/main" id="{B4A0071B-128F-FF01-3E8D-6A4624263D8F}"/>
              </a:ext>
            </a:extLst>
          </p:cNvPr>
          <p:cNvSpPr/>
          <p:nvPr/>
        </p:nvSpPr>
        <p:spPr>
          <a:xfrm>
            <a:off x="277447" y="4555415"/>
            <a:ext cx="8570225" cy="911936"/>
          </a:xfrm>
          <a:custGeom>
            <a:avLst/>
            <a:gdLst>
              <a:gd name="connsiteX0" fmla="*/ 0 w 4582475"/>
              <a:gd name="connsiteY0" fmla="*/ 83900 h 839001"/>
              <a:gd name="connsiteX1" fmla="*/ 83900 w 4582475"/>
              <a:gd name="connsiteY1" fmla="*/ 0 h 839001"/>
              <a:gd name="connsiteX2" fmla="*/ 4498575 w 4582475"/>
              <a:gd name="connsiteY2" fmla="*/ 0 h 839001"/>
              <a:gd name="connsiteX3" fmla="*/ 4582475 w 4582475"/>
              <a:gd name="connsiteY3" fmla="*/ 83900 h 839001"/>
              <a:gd name="connsiteX4" fmla="*/ 4582475 w 4582475"/>
              <a:gd name="connsiteY4" fmla="*/ 755101 h 839001"/>
              <a:gd name="connsiteX5" fmla="*/ 4498575 w 4582475"/>
              <a:gd name="connsiteY5" fmla="*/ 839001 h 839001"/>
              <a:gd name="connsiteX6" fmla="*/ 83900 w 4582475"/>
              <a:gd name="connsiteY6" fmla="*/ 839001 h 839001"/>
              <a:gd name="connsiteX7" fmla="*/ 0 w 4582475"/>
              <a:gd name="connsiteY7" fmla="*/ 755101 h 839001"/>
              <a:gd name="connsiteX8" fmla="*/ 0 w 4582475"/>
              <a:gd name="connsiteY8" fmla="*/ 83900 h 8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39001">
                <a:moveTo>
                  <a:pt x="0" y="83900"/>
                </a:moveTo>
                <a:cubicBezTo>
                  <a:pt x="0" y="37563"/>
                  <a:pt x="37563" y="0"/>
                  <a:pt x="83900" y="0"/>
                </a:cubicBezTo>
                <a:lnTo>
                  <a:pt x="4498575" y="0"/>
                </a:lnTo>
                <a:cubicBezTo>
                  <a:pt x="4544912" y="0"/>
                  <a:pt x="4582475" y="37563"/>
                  <a:pt x="4582475" y="83900"/>
                </a:cubicBezTo>
                <a:lnTo>
                  <a:pt x="4582475" y="755101"/>
                </a:lnTo>
                <a:cubicBezTo>
                  <a:pt x="4582475" y="801438"/>
                  <a:pt x="4544912" y="839001"/>
                  <a:pt x="4498575" y="839001"/>
                </a:cubicBezTo>
                <a:lnTo>
                  <a:pt x="83900" y="839001"/>
                </a:lnTo>
                <a:cubicBezTo>
                  <a:pt x="37563" y="839001"/>
                  <a:pt x="0" y="801438"/>
                  <a:pt x="0" y="755101"/>
                </a:cubicBezTo>
                <a:lnTo>
                  <a:pt x="0" y="839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44" tIns="38544" rIns="38544" bIns="38544" numCol="1" spcCol="1270" anchor="ctr" anchorCtr="0">
            <a:noAutofit/>
          </a:bodyPr>
          <a:lstStyle/>
          <a:p>
            <a:pPr algn="just">
              <a:lnSpc>
                <a:spcPct val="115000"/>
              </a:lnSpc>
              <a:spcAft>
                <a:spcPts val="1000"/>
              </a:spcAft>
            </a:pPr>
            <a:endParaRPr lang="en-US" sz="2200" kern="1200" dirty="0">
              <a:latin typeface="Cambria" panose="02040503050406030204" pitchFamily="18" charset="0"/>
              <a:ea typeface="Cambria" panose="02040503050406030204" pitchFamily="18" charset="0"/>
            </a:endParaRPr>
          </a:p>
          <a:p>
            <a:pPr algn="just">
              <a:lnSpc>
                <a:spcPct val="115000"/>
              </a:lnSpc>
              <a:spcAft>
                <a:spcPts val="1000"/>
              </a:spcAft>
            </a:pPr>
            <a:r>
              <a:rPr lang="en-US" sz="2200" kern="1200" dirty="0" err="1">
                <a:latin typeface="Cambria" panose="02040503050406030204" pitchFamily="18" charset="0"/>
                <a:ea typeface="Cambria" panose="02040503050406030204" pitchFamily="18" charset="0"/>
              </a:rPr>
              <a:t>Nhóm</a:t>
            </a:r>
            <a:r>
              <a:rPr lang="en-US" sz="2200" kern="1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3</a:t>
            </a:r>
            <a:r>
              <a:rPr lang="en-US" sz="2200" kern="1200" dirty="0" smtClean="0">
                <a:latin typeface="Cambria" panose="02040503050406030204" pitchFamily="18" charset="0"/>
                <a:ea typeface="Cambria" panose="02040503050406030204" pitchFamily="18" charset="0"/>
              </a:rPr>
              <a:t>: </a:t>
            </a:r>
            <a:r>
              <a:rPr lang="de-DE" sz="2200" kern="0" dirty="0">
                <a:effectLst/>
                <a:latin typeface="Cambria" panose="02040503050406030204" pitchFamily="18" charset="0"/>
                <a:ea typeface="Cambria" panose="02040503050406030204" pitchFamily="18" charset="0"/>
                <a:cs typeface="Times New Roman" panose="02020603050405020304" pitchFamily="18" charset="0"/>
              </a:rPr>
              <a:t>Xác định trên bản đồ các sông chảy theo hướng TB-ĐN và vòng cung. Vì sao sông ngòi nước ta chảy theo 2 hướng đó? </a:t>
            </a:r>
            <a:endParaRPr lang="en-US" sz="220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defTabSz="977900">
              <a:lnSpc>
                <a:spcPct val="90000"/>
              </a:lnSpc>
              <a:spcBef>
                <a:spcPct val="0"/>
              </a:spcBef>
              <a:spcAft>
                <a:spcPct val="35000"/>
              </a:spcAft>
              <a:buNone/>
            </a:pPr>
            <a:endParaRPr lang="en-US" sz="2200" kern="1200" dirty="0">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DCBA0F2A-6D01-AC0D-9FE2-4109F3787D98}"/>
              </a:ext>
            </a:extLst>
          </p:cNvPr>
          <p:cNvSpPr/>
          <p:nvPr/>
        </p:nvSpPr>
        <p:spPr>
          <a:xfrm>
            <a:off x="821163" y="5626239"/>
            <a:ext cx="7466749" cy="890253"/>
          </a:xfrm>
          <a:custGeom>
            <a:avLst/>
            <a:gdLst>
              <a:gd name="connsiteX0" fmla="*/ 0 w 4582475"/>
              <a:gd name="connsiteY0" fmla="*/ 89025 h 890253"/>
              <a:gd name="connsiteX1" fmla="*/ 89025 w 4582475"/>
              <a:gd name="connsiteY1" fmla="*/ 0 h 890253"/>
              <a:gd name="connsiteX2" fmla="*/ 4493450 w 4582475"/>
              <a:gd name="connsiteY2" fmla="*/ 0 h 890253"/>
              <a:gd name="connsiteX3" fmla="*/ 4582475 w 4582475"/>
              <a:gd name="connsiteY3" fmla="*/ 89025 h 890253"/>
              <a:gd name="connsiteX4" fmla="*/ 4582475 w 4582475"/>
              <a:gd name="connsiteY4" fmla="*/ 801228 h 890253"/>
              <a:gd name="connsiteX5" fmla="*/ 4493450 w 4582475"/>
              <a:gd name="connsiteY5" fmla="*/ 890253 h 890253"/>
              <a:gd name="connsiteX6" fmla="*/ 89025 w 4582475"/>
              <a:gd name="connsiteY6" fmla="*/ 890253 h 890253"/>
              <a:gd name="connsiteX7" fmla="*/ 0 w 4582475"/>
              <a:gd name="connsiteY7" fmla="*/ 801228 h 890253"/>
              <a:gd name="connsiteX8" fmla="*/ 0 w 4582475"/>
              <a:gd name="connsiteY8" fmla="*/ 89025 h 8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2475" h="890253">
                <a:moveTo>
                  <a:pt x="0" y="89025"/>
                </a:moveTo>
                <a:cubicBezTo>
                  <a:pt x="0" y="39858"/>
                  <a:pt x="39858" y="0"/>
                  <a:pt x="89025" y="0"/>
                </a:cubicBezTo>
                <a:lnTo>
                  <a:pt x="4493450" y="0"/>
                </a:lnTo>
                <a:cubicBezTo>
                  <a:pt x="4542617" y="0"/>
                  <a:pt x="4582475" y="39858"/>
                  <a:pt x="4582475" y="89025"/>
                </a:cubicBezTo>
                <a:lnTo>
                  <a:pt x="4582475" y="801228"/>
                </a:lnTo>
                <a:cubicBezTo>
                  <a:pt x="4582475" y="850395"/>
                  <a:pt x="4542617" y="890253"/>
                  <a:pt x="4493450" y="890253"/>
                </a:cubicBezTo>
                <a:lnTo>
                  <a:pt x="89025" y="890253"/>
                </a:lnTo>
                <a:cubicBezTo>
                  <a:pt x="39858" y="890253"/>
                  <a:pt x="0" y="850395"/>
                  <a:pt x="0" y="801228"/>
                </a:cubicBezTo>
                <a:lnTo>
                  <a:pt x="0" y="89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45" tIns="40045" rIns="40045" bIns="40045" numCol="1" spcCol="1270" anchor="ctr" anchorCtr="0">
            <a:noAutofit/>
          </a:bodyPr>
          <a:lstStyle/>
          <a:p>
            <a:pPr algn="just">
              <a:lnSpc>
                <a:spcPct val="115000"/>
              </a:lnSpc>
              <a:spcAft>
                <a:spcPts val="1000"/>
              </a:spcAft>
            </a:pPr>
            <a:endParaRPr lang="en-US" sz="2200" kern="1200" dirty="0">
              <a:latin typeface="Cambria" pitchFamily="18" charset="0"/>
              <a:ea typeface="Cambria" pitchFamily="18" charset="0"/>
            </a:endParaRPr>
          </a:p>
          <a:p>
            <a:pPr algn="just">
              <a:lnSpc>
                <a:spcPct val="115000"/>
              </a:lnSpc>
              <a:spcAft>
                <a:spcPts val="1000"/>
              </a:spcAft>
            </a:pPr>
            <a:r>
              <a:rPr lang="en-US" sz="2200" kern="1200" err="1">
                <a:latin typeface="Cambria" pitchFamily="18" charset="0"/>
                <a:ea typeface="Cambria" pitchFamily="18" charset="0"/>
              </a:rPr>
              <a:t>Nhóm</a:t>
            </a:r>
            <a:r>
              <a:rPr lang="en-US" sz="2200" kern="1200">
                <a:latin typeface="Cambria" pitchFamily="18" charset="0"/>
                <a:ea typeface="Cambria" pitchFamily="18" charset="0"/>
              </a:rPr>
              <a:t> </a:t>
            </a:r>
            <a:r>
              <a:rPr lang="vi-VN" sz="2200">
                <a:latin typeface="Cambria" pitchFamily="18" charset="0"/>
                <a:ea typeface="Cambria" pitchFamily="18" charset="0"/>
              </a:rPr>
              <a:t>4</a:t>
            </a:r>
            <a:r>
              <a:rPr lang="en-US" sz="2200" kern="1200" smtClean="0">
                <a:latin typeface="Cambria" pitchFamily="18" charset="0"/>
                <a:ea typeface="Cambria" pitchFamily="18" charset="0"/>
              </a:rPr>
              <a:t>: </a:t>
            </a:r>
            <a:r>
              <a:rPr lang="de-DE" sz="2200" kern="0" dirty="0">
                <a:effectLst/>
                <a:latin typeface="Cambria" panose="02040503050406030204" pitchFamily="18" charset="0"/>
                <a:ea typeface="Cambria" panose="02040503050406030204" pitchFamily="18" charset="0"/>
                <a:cs typeface="Times New Roman" panose="02020603050405020304" pitchFamily="18" charset="0"/>
              </a:rPr>
              <a:t>Chứng minh chế độ nước sông chảy theo 2 mùa rõ rệt. Giải thích nguyên nhân.</a:t>
            </a:r>
            <a:endParaRPr lang="en-US" sz="220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defTabSz="977900">
              <a:lnSpc>
                <a:spcPct val="90000"/>
              </a:lnSpc>
              <a:spcBef>
                <a:spcPct val="0"/>
              </a:spcBef>
              <a:spcAft>
                <a:spcPct val="35000"/>
              </a:spcAft>
              <a:buNone/>
            </a:pPr>
            <a:endParaRPr lang="en-US" sz="22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765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5139" y="1755087"/>
            <a:ext cx="3657601" cy="830997"/>
          </a:xfrm>
          <a:prstGeom prst="rect">
            <a:avLst/>
          </a:prstGeom>
          <a:solidFill>
            <a:srgbClr val="BCFCD4"/>
          </a:solidFill>
          <a:ln w="12700">
            <a:solidFill>
              <a:srgbClr val="009900"/>
            </a:solidFill>
          </a:ln>
        </p:spPr>
        <p:txBody>
          <a:bodyPr wrap="square">
            <a:spAutoFit/>
          </a:bodyPr>
          <a:lstStyle/>
          <a:p>
            <a:pPr algn="just"/>
            <a:r>
              <a:rPr lang="en-US" sz="2400" i="1">
                <a:solidFill>
                  <a:srgbClr val="FF0000"/>
                </a:solidFill>
                <a:latin typeface="Cambria" panose="02040503050406030204" pitchFamily="18" charset="0"/>
                <a:ea typeface="Cambria" panose="02040503050406030204" pitchFamily="18" charset="0"/>
              </a:rPr>
              <a:t>c</a:t>
            </a:r>
            <a:r>
              <a:rPr lang="vi-VN" sz="24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9502" y="157225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7" name="Diagram 26"/>
          <p:cNvGraphicFramePr/>
          <p:nvPr>
            <p:extLst>
              <p:ext uri="{D42A27DB-BD31-4B8C-83A1-F6EECF244321}">
                <p14:modId xmlns:p14="http://schemas.microsoft.com/office/powerpoint/2010/main" val="1149520185"/>
              </p:ext>
            </p:extLst>
          </p:nvPr>
        </p:nvGraphicFramePr>
        <p:xfrm>
          <a:off x="1443238" y="2946772"/>
          <a:ext cx="3780146" cy="39112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080816"/>
            <a:ext cx="3535053" cy="55104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470651" y="1640905"/>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a:t>
            </a:r>
            <a:r>
              <a:rPr lang="en-US" sz="2400" b="1" dirty="0">
                <a:solidFill>
                  <a:srgbClr val="0D30DD"/>
                </a:solidFill>
                <a:latin typeface="Cambria" pitchFamily="18" charset="0"/>
              </a:rPr>
              <a:t>NGÒI</a:t>
            </a:r>
          </a:p>
        </p:txBody>
      </p:sp>
      <p:sp>
        <p:nvSpPr>
          <p:cNvPr id="25" name="Rectangle 24"/>
          <p:cNvSpPr/>
          <p:nvPr/>
        </p:nvSpPr>
        <p:spPr>
          <a:xfrm>
            <a:off x="524922" y="3771391"/>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1295399"/>
            <a:ext cx="4114801"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067522"/>
            <a:ext cx="4114293"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randombar(horizontal)">
                                      <p:cBhvr>
                                        <p:cTn id="18" dur="500"/>
                                        <p:tgtEl>
                                          <p:spTgt spid="614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3" dur="500"/>
                                        <p:tgtEl>
                                          <p:spTgt spid="2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8" dur="500"/>
                                        <p:tgtEl>
                                          <p:spTgt spid="2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5716</TotalTime>
  <Words>2155</Words>
  <Application>Microsoft Office PowerPoint</Application>
  <PresentationFormat>On-screen Show (4:3)</PresentationFormat>
  <Paragraphs>273</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vt:lpstr>
      <vt:lpstr>Times New Roman</vt:lpstr>
      <vt:lpstr>Office Theme</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6</cp:revision>
  <dcterms:created xsi:type="dcterms:W3CDTF">2016-02-15T14:28:12Z</dcterms:created>
  <dcterms:modified xsi:type="dcterms:W3CDTF">2025-01-13T05:54:32Z</dcterms:modified>
</cp:coreProperties>
</file>