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350" r:id="rId3"/>
    <p:sldId id="313" r:id="rId4"/>
    <p:sldId id="262" r:id="rId5"/>
    <p:sldId id="333" r:id="rId6"/>
    <p:sldId id="334" r:id="rId7"/>
    <p:sldId id="351" r:id="rId8"/>
    <p:sldId id="342" r:id="rId9"/>
    <p:sldId id="335" r:id="rId10"/>
    <p:sldId id="338" r:id="rId11"/>
    <p:sldId id="339" r:id="rId12"/>
    <p:sldId id="352" r:id="rId13"/>
    <p:sldId id="353" r:id="rId14"/>
    <p:sldId id="346" r:id="rId15"/>
    <p:sldId id="34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4706" autoAdjust="0"/>
  </p:normalViewPr>
  <p:slideViewPr>
    <p:cSldViewPr>
      <p:cViewPr varScale="1">
        <p:scale>
          <a:sx n="70" d="100"/>
          <a:sy n="70" d="100"/>
        </p:scale>
        <p:origin x="-19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29.jpeg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31.jpeg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gif"/><Relationship Id="rId11" Type="http://schemas.openxmlformats.org/officeDocument/2006/relationships/image" Target="../media/image3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32.jpeg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31.jpeg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d9ypnum2aO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1.jpeg"/><Relationship Id="rId15" Type="http://schemas.openxmlformats.org/officeDocument/2006/relationships/image" Target="../media/image9.jpeg"/><Relationship Id="rId10" Type="http://schemas.openxmlformats.org/officeDocument/2006/relationships/image" Target="../media/image21.png"/><Relationship Id="rId4" Type="http://schemas.openxmlformats.org/officeDocument/2006/relationships/image" Target="../media/image10.gif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1.jpeg"/><Relationship Id="rId15" Type="http://schemas.openxmlformats.org/officeDocument/2006/relationships/image" Target="../media/image9.jpeg"/><Relationship Id="rId10" Type="http://schemas.openxmlformats.org/officeDocument/2006/relationships/image" Target="../media/image21.png"/><Relationship Id="rId4" Type="http://schemas.openxmlformats.org/officeDocument/2006/relationships/image" Target="../media/image10.gif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27.jpeg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7o_PQCXGhP4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gif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5712" y="-2"/>
            <a:ext cx="12337711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4" y="4343400"/>
            <a:ext cx="1232342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10440998" y="196875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10036272" y="-377176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sus\Pictures\bai mau\nospin_1-l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3384" r="5191" b="2904"/>
          <a:stretch/>
        </p:blipFill>
        <p:spPr bwMode="auto">
          <a:xfrm>
            <a:off x="9296400" y="2056471"/>
            <a:ext cx="2261880" cy="2311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5326" y="3200400"/>
            <a:ext cx="9071073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</a:rPr>
              <a:t>CHÀO MỪNG CÁC EM HỌC SINH LỚP 8 TRƯỜNG THCS LÊ QUÝ ĐÔN</a:t>
            </a:r>
            <a:endParaRPr lang="en-US" sz="40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31424" y="2514601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-131424" y="2895600"/>
            <a:ext cx="12317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334000" y="26153"/>
            <a:ext cx="2514600" cy="2259847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207078" y="0"/>
            <a:ext cx="2108122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524500" y="1878006"/>
            <a:ext cx="2133600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LÍ  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8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1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25" y="191257"/>
            <a:ext cx="1686749" cy="16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1424" y="-3"/>
            <a:ext cx="945630" cy="9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0696" y="1120261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804" y="4517473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358662" y="5450491"/>
            <a:ext cx="735315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219455" y="129901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32122" y="1299019"/>
            <a:ext cx="5773478" cy="529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700" b="1" dirty="0" err="1" smtClean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700" b="1" dirty="0" smtClean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7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7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7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7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7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7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700" b="1" dirty="0">
              <a:solidFill>
                <a:srgbClr val="0D30D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335" y="2296180"/>
            <a:ext cx="6369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49512" y="126813"/>
            <a:ext cx="1762832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6202" y="126813"/>
            <a:ext cx="1762832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 rot="7538023">
            <a:off x="739034" y="756050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 rot="11180550">
            <a:off x="764804" y="1289136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Block Arc 38"/>
          <p:cNvSpPr/>
          <p:nvPr/>
        </p:nvSpPr>
        <p:spPr>
          <a:xfrm rot="16200000">
            <a:off x="533300" y="1026579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962395" y="66321"/>
            <a:ext cx="10177297" cy="856062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42" name="Rectangle 41"/>
          <p:cNvSpPr/>
          <p:nvPr/>
        </p:nvSpPr>
        <p:spPr>
          <a:xfrm>
            <a:off x="2010773" y="72576"/>
            <a:ext cx="93430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CHUNG CỦA TÀI NGUYÊN KHOÁNG SẢN, SỬ DỤNG HỢP LÍ TÀI NGUYÊN KHOÁNG SẢN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983" y="80353"/>
            <a:ext cx="945630" cy="94563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902" y="846516"/>
            <a:ext cx="4664075" cy="598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81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18533" y="1279640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4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758" y="4620957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383132" y="5553975"/>
            <a:ext cx="1043125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219455" y="1299019"/>
            <a:ext cx="649605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932122" y="1277637"/>
            <a:ext cx="7297478" cy="565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 smtClean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800" b="1" dirty="0">
              <a:solidFill>
                <a:srgbClr val="0D30D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2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49512" y="126813"/>
            <a:ext cx="1762832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76202" y="126813"/>
            <a:ext cx="1762832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 rot="7538023">
            <a:off x="739034" y="756050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11180550">
            <a:off x="764804" y="1289136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Block Arc 37"/>
          <p:cNvSpPr/>
          <p:nvPr/>
        </p:nvSpPr>
        <p:spPr>
          <a:xfrm rot="16200000">
            <a:off x="533300" y="1026579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962395" y="66321"/>
            <a:ext cx="10177297" cy="856062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40" name="Rectangle 39"/>
          <p:cNvSpPr/>
          <p:nvPr/>
        </p:nvSpPr>
        <p:spPr>
          <a:xfrm>
            <a:off x="2010773" y="72576"/>
            <a:ext cx="93430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CHUNG CỦA TÀI NGUYÊN KHOÁNG SẢN, SỬ DỤNG HỢP LÍ TÀI NGUYÊN KHOÁNG SẢN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983" y="80353"/>
            <a:ext cx="945630" cy="9456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606" y="1823533"/>
            <a:ext cx="1137126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sản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- Nhiều loại tài nguyên khoáng sản chưa được thăm dò, đánh giá đầy đủ tiềm năng và giá trị;</a:t>
            </a:r>
          </a:p>
          <a:p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- Một số loại tài nguyên chưa được khai thác và sử dụng hiệu quả, vẫn còn tình trạng khai thác quá mức.</a:t>
            </a:r>
          </a:p>
          <a:p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- Công nghệ khai thác một số khoáng sản chưa tiên tiến, gây lãng phí tài nguyên và những hệ quả tới môi trường.</a:t>
            </a:r>
          </a:p>
          <a:p>
            <a:r>
              <a:rPr lang="vi-VN" sz="2600" b="1" i="1" dirty="0">
                <a:latin typeface="Times New Roman" pitchFamily="18" charset="0"/>
                <a:cs typeface="Times New Roman" pitchFamily="18" charset="0"/>
              </a:rPr>
              <a:t>b. Biện pháp sử dụng hợp lí tài nguyên khoáng sản</a:t>
            </a: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Thực hiện nghiêm Luật Khoáng sản Việt Nam.</a:t>
            </a:r>
          </a:p>
          <a:p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Áp dụng các biện pháp quản lí chặt chẽ việc thăm dò, khai thác khoáng sản và sử dụng khoáng sản.</a:t>
            </a:r>
          </a:p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5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94191" y="1325620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4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748" y="4901480"/>
            <a:ext cx="650979" cy="65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543109" y="5552459"/>
            <a:ext cx="712063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50391" y="1288743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" y="1873518"/>
            <a:ext cx="1066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Hẹn giờ đếm ngược 5 phút 5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4334" y="2660571"/>
            <a:ext cx="2544424" cy="1431239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49512" y="126813"/>
            <a:ext cx="1762832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6202" y="126813"/>
            <a:ext cx="1762832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 rot="7538023">
            <a:off x="739034" y="756050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 rot="11180550">
            <a:off x="764804" y="1289136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Block Arc 35"/>
          <p:cNvSpPr/>
          <p:nvPr/>
        </p:nvSpPr>
        <p:spPr>
          <a:xfrm rot="16200000">
            <a:off x="533300" y="1026579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962395" y="66321"/>
            <a:ext cx="10177297" cy="856062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39" name="Rectangle 38"/>
          <p:cNvSpPr/>
          <p:nvPr/>
        </p:nvSpPr>
        <p:spPr>
          <a:xfrm>
            <a:off x="2010773" y="72576"/>
            <a:ext cx="93430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CHUNG CỦA TÀI NGUYÊN KHOÁNG SẢN, SỬ DỤNG HỢP LÍ TÀI NGUYÊN KHOÁNG SẢN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8983" y="80353"/>
            <a:ext cx="945630" cy="945630"/>
          </a:xfrm>
          <a:prstGeom prst="rect">
            <a:avLst/>
          </a:prstGeom>
        </p:spPr>
      </p:pic>
      <p:pic>
        <p:nvPicPr>
          <p:cNvPr id="41" name="Picture 40"/>
          <p:cNvPicPr/>
          <p:nvPr/>
        </p:nvPicPr>
        <p:blipFill rotWithShape="1">
          <a:blip r:embed="rId11"/>
          <a:srcRect b="12615"/>
          <a:stretch/>
        </p:blipFill>
        <p:spPr bwMode="auto">
          <a:xfrm>
            <a:off x="457200" y="2371724"/>
            <a:ext cx="8747134" cy="418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730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94191" y="1325620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4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748" y="4901480"/>
            <a:ext cx="650979" cy="65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543109" y="5552459"/>
            <a:ext cx="712063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1341902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49512" y="126813"/>
            <a:ext cx="1762832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6202" y="126813"/>
            <a:ext cx="1762832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 rot="7538023">
            <a:off x="739034" y="756050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 rot="11180550">
            <a:off x="764804" y="1289136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Block Arc 35"/>
          <p:cNvSpPr/>
          <p:nvPr/>
        </p:nvSpPr>
        <p:spPr>
          <a:xfrm rot="16200000">
            <a:off x="533300" y="1026579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962395" y="66321"/>
            <a:ext cx="10177297" cy="856062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39" name="Rectangle 38"/>
          <p:cNvSpPr/>
          <p:nvPr/>
        </p:nvSpPr>
        <p:spPr>
          <a:xfrm>
            <a:off x="2010773" y="72576"/>
            <a:ext cx="93430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CHUNG CỦA TÀI NGUYÊN KHOÁNG SẢN, SỬ DỤNG HỢP LÍ TÀI NGUYÊN KHOÁNG SẢN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983" y="80353"/>
            <a:ext cx="945630" cy="945630"/>
          </a:xfrm>
          <a:prstGeom prst="rect">
            <a:avLst/>
          </a:prstGeom>
        </p:spPr>
      </p:pic>
      <p:pic>
        <p:nvPicPr>
          <p:cNvPr id="41" name="Picture 4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28" y="1936913"/>
            <a:ext cx="10745390" cy="476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2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9534" y="1131618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4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13929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31939" y="5500793"/>
            <a:ext cx="861874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9200" y="1375952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6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49512" y="126813"/>
            <a:ext cx="1762832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6202" y="126813"/>
            <a:ext cx="1762832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 rot="7538023">
            <a:off x="739034" y="756050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 rot="11180550">
            <a:off x="764804" y="1289136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Block Arc 34"/>
          <p:cNvSpPr/>
          <p:nvPr/>
        </p:nvSpPr>
        <p:spPr>
          <a:xfrm rot="16200000">
            <a:off x="533300" y="1026579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962395" y="66321"/>
            <a:ext cx="10177297" cy="856062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2010773" y="72576"/>
            <a:ext cx="93430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CHUNG CỦA TÀI NGUYÊN KHOÁNG SẢN, SỬ DỤNG HỢP LÍ TÀI NGUYÊN KHOÁNG SẢN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983" y="80353"/>
            <a:ext cx="945630" cy="945630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>
          <a:blip r:embed="rId8"/>
          <a:stretch>
            <a:fillRect/>
          </a:stretch>
        </p:blipFill>
        <p:spPr>
          <a:xfrm>
            <a:off x="618909" y="1960727"/>
            <a:ext cx="11192091" cy="241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9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85737" y="1158934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91556" y="1723697"/>
            <a:ext cx="4490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TỰ HỌC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353" y="2540129"/>
            <a:ext cx="111186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padlet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5. THỰC HÀNH</a:t>
            </a:r>
            <a:endParaRPr lang="vi-VN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2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76202" y="126813"/>
            <a:ext cx="1836142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6202" y="126813"/>
            <a:ext cx="1762832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 rot="7538023">
            <a:off x="739034" y="756050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11180550">
            <a:off x="764804" y="1289136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Block Arc 25"/>
          <p:cNvSpPr/>
          <p:nvPr/>
        </p:nvSpPr>
        <p:spPr>
          <a:xfrm rot="16200000">
            <a:off x="533300" y="1026579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962395" y="66321"/>
            <a:ext cx="10177297" cy="856062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8" name="Rectangle 27"/>
          <p:cNvSpPr/>
          <p:nvPr/>
        </p:nvSpPr>
        <p:spPr>
          <a:xfrm>
            <a:off x="2010773" y="72576"/>
            <a:ext cx="93430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CHUNG CỦA TÀI NGUYÊN KHOÁNG SẢN, SỬ DỤNG HỢP LÍ TÀI NGUYÊN KHOÁNG SẢN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8983" y="80353"/>
            <a:ext cx="945630" cy="9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ectangle 5"/>
          <p:cNvSpPr/>
          <p:nvPr/>
        </p:nvSpPr>
        <p:spPr>
          <a:xfrm>
            <a:off x="917221" y="914400"/>
            <a:ext cx="10363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Xem video theo link </a:t>
            </a:r>
            <a:r>
              <a:rPr lang="vi-VN" sz="3600" u="sng" dirty="0">
                <a:latin typeface="Times New Roman" pitchFamily="18" charset="0"/>
                <a:cs typeface="Times New Roman" pitchFamily="18" charset="0"/>
                <a:hlinkClick r:id="rId4"/>
              </a:rPr>
              <a:t>https://www.youtube.com/watch?v=d9ypnum2aOI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trả lời các câu hỏi sau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Đoạn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nói về vấn đề gì?</a:t>
            </a:r>
          </a:p>
          <a:p>
            <a:pPr lvl="0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Em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 cung cấp 1 vài thông tin về vấn đề mà đoạn video vừa đề cập đến.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7770" y="80353"/>
            <a:ext cx="945630" cy="9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4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45398" y="2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619794" y="5020147"/>
            <a:ext cx="528967" cy="804205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666864" y="3452234"/>
            <a:ext cx="426040" cy="809968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44791" y="72029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417801" y="3572931"/>
            <a:ext cx="7377948" cy="789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Đặc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điểm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chung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của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tài</a:t>
            </a:r>
            <a:r>
              <a:rPr lang="en-US" sz="28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nguyên</a:t>
            </a:r>
            <a:r>
              <a:rPr lang="en-US" sz="28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khoáng</a:t>
            </a:r>
            <a:r>
              <a:rPr lang="en-US" sz="28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sản</a:t>
            </a:r>
            <a:endParaRPr lang="vi-VN" sz="28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417801" y="5165100"/>
            <a:ext cx="8126294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</a:t>
            </a:r>
            <a:r>
              <a:rPr lang="en-US" sz="2800" b="1" dirty="0" err="1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ử</a:t>
            </a:r>
            <a:r>
              <a:rPr lang="en-US" sz="28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dụng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hợp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lí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tài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nguyên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khoáng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sản</a:t>
            </a:r>
            <a:endParaRPr lang="en-US" sz="28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822058" y="2886604"/>
            <a:ext cx="9039943" cy="3629023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 Same Side Corner Rectangle 41"/>
          <p:cNvSpPr/>
          <p:nvPr/>
        </p:nvSpPr>
        <p:spPr>
          <a:xfrm rot="5400000">
            <a:off x="1767443" y="3586850"/>
            <a:ext cx="672560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1415872" y="3711989"/>
            <a:ext cx="1125065" cy="677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693422" y="5128550"/>
            <a:ext cx="650752" cy="798005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41191" y="5202176"/>
            <a:ext cx="943534" cy="622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1" y="281395"/>
            <a:ext cx="119267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ĐẶC ĐIỂM CHUNG CỦA TÀI NGUYÊN KHOÁNG SẢN, </a:t>
            </a:r>
            <a:r>
              <a:rPr lang="de-DE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SỬ </a:t>
            </a: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HỢP LÍ TÀI NGUYÊN KHOÁNG SẢN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724" y="2492316"/>
            <a:ext cx="945630" cy="9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26" grpId="0"/>
      <p:bldP spid="21" grpId="0"/>
      <p:bldP spid="37" grpId="0" animBg="1"/>
      <p:bldP spid="42" grpId="0" animBg="1"/>
      <p:bldP spid="44" grpId="0"/>
      <p:bldP spid="46" grpId="0" animBg="1"/>
      <p:bldP spid="47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49512" y="126813"/>
            <a:ext cx="1762832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6202" y="127001"/>
            <a:ext cx="1809984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2" y="126813"/>
            <a:ext cx="1762832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981200" y="66204"/>
            <a:ext cx="10177297" cy="856062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2006224" y="133917"/>
            <a:ext cx="10152273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446" y="499491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739034" y="756050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764804" y="1289136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533300" y="1026579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01376" y="1176390"/>
            <a:ext cx="616847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440964" y="1545378"/>
            <a:ext cx="0" cy="53126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434140" y="554656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10773" y="72576"/>
            <a:ext cx="93430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CHUNG CỦA TÀI NGUYÊN KHOÁNG SẢN, SỬ DỤNG HỢP LÍ TÀI NGUYÊN KHOÁNG SẢN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70267" y="1183044"/>
            <a:ext cx="568823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4.1,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Giải thích tại sao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 khoáng sản nước ta có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vi-VN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3.Xác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Hẹn giờ đếm ngược 5 phút 5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399" y="5198652"/>
            <a:ext cx="2761183" cy="15531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8983" y="80353"/>
            <a:ext cx="945630" cy="945630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>
          <a:blip r:embed="rId11"/>
          <a:stretch>
            <a:fillRect/>
          </a:stretch>
        </p:blipFill>
        <p:spPr>
          <a:xfrm>
            <a:off x="1695854" y="1699595"/>
            <a:ext cx="4430024" cy="51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31" grpId="0"/>
      <p:bldP spid="26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48" y="1139798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66047" y="1224100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49450" y="1269063"/>
            <a:ext cx="723527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21" name="Arc 20"/>
          <p:cNvSpPr/>
          <p:nvPr/>
        </p:nvSpPr>
        <p:spPr>
          <a:xfrm>
            <a:off x="-762000" y="1863089"/>
            <a:ext cx="3352800" cy="4419600"/>
          </a:xfrm>
          <a:prstGeom prst="arc">
            <a:avLst>
              <a:gd name="adj1" fmla="val 16200000"/>
              <a:gd name="adj2" fmla="val 5225971"/>
            </a:avLst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5" name="Group 44"/>
          <p:cNvGrpSpPr/>
          <p:nvPr/>
        </p:nvGrpSpPr>
        <p:grpSpPr>
          <a:xfrm>
            <a:off x="1784528" y="1994724"/>
            <a:ext cx="4957480" cy="1255778"/>
            <a:chOff x="518822" y="183202"/>
            <a:chExt cx="9723916" cy="1255778"/>
          </a:xfrm>
        </p:grpSpPr>
        <p:sp>
          <p:nvSpPr>
            <p:cNvPr id="46" name="Rectangle 45"/>
            <p:cNvSpPr/>
            <p:nvPr/>
          </p:nvSpPr>
          <p:spPr>
            <a:xfrm>
              <a:off x="518822" y="183202"/>
              <a:ext cx="9723916" cy="1255777"/>
            </a:xfrm>
            <a:prstGeom prst="rect">
              <a:avLst/>
            </a:prstGeom>
            <a:solidFill>
              <a:srgbClr val="99FF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ectangle 46"/>
            <p:cNvSpPr/>
            <p:nvPr/>
          </p:nvSpPr>
          <p:spPr>
            <a:xfrm>
              <a:off x="606366" y="183203"/>
              <a:ext cx="9636372" cy="12557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4555" tIns="60960" rIns="60960" bIns="60960" numCol="1" spcCol="1270" anchor="ctr" anchorCtr="0">
              <a:noAutofit/>
            </a:bodyPr>
            <a:lstStyle/>
            <a:p>
              <a:pPr lvl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khá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phong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phú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đa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endParaRPr lang="en-US" sz="2800" kern="1200" dirty="0">
                <a:solidFill>
                  <a:srgbClr val="0D30DD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endParaRPr>
            </a:p>
          </p:txBody>
        </p:sp>
      </p:grpSp>
      <p:sp>
        <p:nvSpPr>
          <p:cNvPr id="44" name="Oval 43"/>
          <p:cNvSpPr/>
          <p:nvPr/>
        </p:nvSpPr>
        <p:spPr>
          <a:xfrm>
            <a:off x="1069199" y="1802702"/>
            <a:ext cx="1401127" cy="1447800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6" name="Group 55"/>
          <p:cNvGrpSpPr/>
          <p:nvPr/>
        </p:nvGrpSpPr>
        <p:grpSpPr>
          <a:xfrm>
            <a:off x="1306205" y="5243479"/>
            <a:ext cx="5435802" cy="1234501"/>
            <a:chOff x="1409308" y="1217608"/>
            <a:chExt cx="8818958" cy="2254893"/>
          </a:xfrm>
        </p:grpSpPr>
        <p:sp>
          <p:nvSpPr>
            <p:cNvPr id="57" name="Rectangle 56"/>
            <p:cNvSpPr/>
            <p:nvPr/>
          </p:nvSpPr>
          <p:spPr>
            <a:xfrm>
              <a:off x="1409308" y="1217608"/>
              <a:ext cx="8818958" cy="2254893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Rectangle 57"/>
            <p:cNvSpPr/>
            <p:nvPr/>
          </p:nvSpPr>
          <p:spPr>
            <a:xfrm>
              <a:off x="1409308" y="1217608"/>
              <a:ext cx="8818958" cy="22548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1388" tIns="60960" rIns="60960" bIns="60960" numCol="1" spcCol="1270" anchor="ctr" anchorCtr="0">
              <a:noAutofit/>
            </a:bodyPr>
            <a:lstStyle/>
            <a:p>
              <a:r>
                <a:rPr lang="en-US" sz="28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28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8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28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sz="28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tương</a:t>
              </a:r>
              <a:r>
                <a:rPr lang="en-US" sz="28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28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28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2800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2" name="Oval 51"/>
          <p:cNvSpPr/>
          <p:nvPr/>
        </p:nvSpPr>
        <p:spPr>
          <a:xfrm>
            <a:off x="1098726" y="5137924"/>
            <a:ext cx="1371600" cy="1445612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9" name="Group 58"/>
          <p:cNvGrpSpPr/>
          <p:nvPr/>
        </p:nvGrpSpPr>
        <p:grpSpPr>
          <a:xfrm>
            <a:off x="2195800" y="3482965"/>
            <a:ext cx="4947104" cy="1339870"/>
            <a:chOff x="862159" y="670029"/>
            <a:chExt cx="9341367" cy="1339870"/>
          </a:xfrm>
        </p:grpSpPr>
        <p:sp>
          <p:nvSpPr>
            <p:cNvPr id="60" name="Rectangle 59"/>
            <p:cNvSpPr/>
            <p:nvPr/>
          </p:nvSpPr>
          <p:spPr>
            <a:xfrm>
              <a:off x="862159" y="670029"/>
              <a:ext cx="9341367" cy="1339870"/>
            </a:xfrm>
            <a:prstGeom prst="rect">
              <a:avLst/>
            </a:prstGeom>
            <a:solidFill>
              <a:srgbClr val="BCFC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ectangle 60"/>
            <p:cNvSpPr/>
            <p:nvPr/>
          </p:nvSpPr>
          <p:spPr>
            <a:xfrm>
              <a:off x="862159" y="670029"/>
              <a:ext cx="9341367" cy="13398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3523" tIns="60960" rIns="60960" bIns="60960" numCol="1" spcCol="1270" anchor="ctr" anchorCtr="0">
              <a:noAutofit/>
            </a:bodyPr>
            <a:lstStyle/>
            <a:p>
              <a:pPr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mỏ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quy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mô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trung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endParaRPr lang="vi-VN" sz="2800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2" name="Oval 61"/>
          <p:cNvSpPr/>
          <p:nvPr/>
        </p:nvSpPr>
        <p:spPr>
          <a:xfrm>
            <a:off x="1600200" y="3375035"/>
            <a:ext cx="1459747" cy="1447800"/>
          </a:xfrm>
          <a:prstGeom prst="ellipse">
            <a:avLst/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2" name="Rounded Rectangle 71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3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49512" y="126813"/>
            <a:ext cx="1762832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/>
          <p:cNvSpPr/>
          <p:nvPr/>
        </p:nvSpPr>
        <p:spPr>
          <a:xfrm>
            <a:off x="76202" y="126813"/>
            <a:ext cx="1762832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5" name="Oval 74"/>
          <p:cNvSpPr/>
          <p:nvPr/>
        </p:nvSpPr>
        <p:spPr>
          <a:xfrm rot="7538023">
            <a:off x="739034" y="756050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 rot="11180550">
            <a:off x="764804" y="1289136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Block Arc 76"/>
          <p:cNvSpPr/>
          <p:nvPr/>
        </p:nvSpPr>
        <p:spPr>
          <a:xfrm rot="16200000">
            <a:off x="533300" y="1026579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8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962395" y="66321"/>
            <a:ext cx="10177297" cy="856062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81" name="Rectangle 80"/>
          <p:cNvSpPr/>
          <p:nvPr/>
        </p:nvSpPr>
        <p:spPr>
          <a:xfrm>
            <a:off x="2010773" y="72576"/>
            <a:ext cx="93430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CHUNG CỦA TÀI NGUYÊN KHOÁNG SẢN, SỬ DỤNG HỢP LÍ TÀI NGUYÊN KHOÁNG SẢN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8983" y="80353"/>
            <a:ext cx="945630" cy="945630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stCxn id="47" idx="3"/>
            <a:endCxn id="28" idx="1"/>
          </p:cNvCxnSpPr>
          <p:nvPr/>
        </p:nvCxnSpPr>
        <p:spPr>
          <a:xfrm flipV="1">
            <a:off x="6742008" y="1652769"/>
            <a:ext cx="920688" cy="9698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7662696" y="1227668"/>
            <a:ext cx="4495800" cy="8502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5.000 mỏ và điểm quặng của hơn 60 loại khoáng sản khác 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7637676" y="2284354"/>
            <a:ext cx="4495800" cy="11309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Có 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đủ các nhóm khoáng sản, như: khoáng sản năng 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lượng, 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khoáng sản kim 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loại, 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phi kim loại </a:t>
            </a:r>
            <a:endParaRPr lang="vi-VN" sz="2400" dirty="0"/>
          </a:p>
        </p:txBody>
      </p:sp>
      <p:cxnSp>
        <p:nvCxnSpPr>
          <p:cNvPr id="85" name="Straight Arrow Connector 84"/>
          <p:cNvCxnSpPr>
            <a:stCxn id="46" idx="3"/>
            <a:endCxn id="83" idx="1"/>
          </p:cNvCxnSpPr>
          <p:nvPr/>
        </p:nvCxnSpPr>
        <p:spPr>
          <a:xfrm>
            <a:off x="6742008" y="2622613"/>
            <a:ext cx="895668" cy="227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60" idx="3"/>
            <a:endCxn id="91" idx="1"/>
          </p:cNvCxnSpPr>
          <p:nvPr/>
        </p:nvCxnSpPr>
        <p:spPr>
          <a:xfrm flipV="1">
            <a:off x="7142904" y="3954522"/>
            <a:ext cx="478863" cy="1983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ounded Rectangle 90"/>
          <p:cNvSpPr/>
          <p:nvPr/>
        </p:nvSpPr>
        <p:spPr>
          <a:xfrm>
            <a:off x="7621767" y="3529421"/>
            <a:ext cx="4495800" cy="8502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 lớn các mỏ khoáng sản </a:t>
            </a: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có trữ lượng trung bình và nhỏ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7659298" y="4572425"/>
            <a:ext cx="4495800" cy="11309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 số loại khoáng sản có trữ lượng </a:t>
            </a: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lớn: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dầu mỏ, bô-xit, đất hiếm, titan,…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4" name="Straight Arrow Connector 93"/>
          <p:cNvCxnSpPr>
            <a:stCxn id="61" idx="3"/>
            <a:endCxn id="93" idx="1"/>
          </p:cNvCxnSpPr>
          <p:nvPr/>
        </p:nvCxnSpPr>
        <p:spPr>
          <a:xfrm>
            <a:off x="7142904" y="4152900"/>
            <a:ext cx="516394" cy="985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4966524" y="3244334"/>
            <a:ext cx="2258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khắp trong cả nước.</a:t>
            </a:r>
            <a:endParaRPr lang="vi-VN" dirty="0"/>
          </a:p>
        </p:txBody>
      </p:sp>
      <p:sp>
        <p:nvSpPr>
          <p:cNvPr id="99" name="Rounded Rectangle 98"/>
          <p:cNvSpPr/>
          <p:nvPr/>
        </p:nvSpPr>
        <p:spPr>
          <a:xfrm>
            <a:off x="7591060" y="5869728"/>
            <a:ext cx="4495800" cy="7227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Khắp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cả </a:t>
            </a: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nước.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0" name="Straight Arrow Connector 99"/>
          <p:cNvCxnSpPr>
            <a:stCxn id="58" idx="3"/>
            <a:endCxn id="99" idx="1"/>
          </p:cNvCxnSpPr>
          <p:nvPr/>
        </p:nvCxnSpPr>
        <p:spPr>
          <a:xfrm>
            <a:off x="6742007" y="5860730"/>
            <a:ext cx="849053" cy="3703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9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 animBg="1"/>
      <p:bldP spid="83" grpId="0" animBg="1"/>
      <p:bldP spid="91" grpId="0" animBg="1"/>
      <p:bldP spid="93" grpId="0" animBg="1"/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2907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73" y="4982510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689528" y="1195684"/>
            <a:ext cx="5939872" cy="554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402947" y="1545378"/>
            <a:ext cx="29302" cy="53428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5643987" y="552252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Than đá được hình thành như thế nào? - Giải Đáp Việt - Tri Thức Cho Người  Việt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29078"/>
            <a:ext cx="1623126" cy="1482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0" name="Picture 39" descr="Dầu mỏ là gì? Thành phần và những ứng dụng nổi bật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32" y="2962112"/>
            <a:ext cx="1752600" cy="16323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1" name="Picture 40" descr="Khí thiên nhiên là gì? Ứng dụng, thành phần chính của khí thiên nhiê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299" y="4799648"/>
            <a:ext cx="1623128" cy="15218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2" name="Picture 41" descr="Sắt là gì? Đặc điểm, tính chất &amp; ứng dụng kim loại sắt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404" y="1143001"/>
            <a:ext cx="1600200" cy="15010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2" t="59555" b="11830"/>
          <a:stretch/>
        </p:blipFill>
        <p:spPr bwMode="auto">
          <a:xfrm>
            <a:off x="10220192" y="4876800"/>
            <a:ext cx="1901824" cy="1499050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4"/>
          <a:stretch/>
        </p:blipFill>
        <p:spPr bwMode="auto">
          <a:xfrm>
            <a:off x="10028586" y="2962112"/>
            <a:ext cx="2036762" cy="1619413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706" y="2971800"/>
            <a:ext cx="1621103" cy="1529865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 bwMode="auto">
          <a:xfrm>
            <a:off x="10035804" y="1122085"/>
            <a:ext cx="1875478" cy="1431966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2" t="19455" r="29759" b="52471"/>
          <a:stretch/>
        </p:blipFill>
        <p:spPr bwMode="auto">
          <a:xfrm>
            <a:off x="6493534" y="4799648"/>
            <a:ext cx="1895277" cy="1470777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1716665" y="1893506"/>
            <a:ext cx="4639627" cy="2137213"/>
          </a:xfrm>
          <a:prstGeom prst="wedgeRoundRectCallout">
            <a:avLst>
              <a:gd name="adj1" fmla="val 35073"/>
              <a:gd name="adj2" fmla="val 12046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1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49512" y="126813"/>
            <a:ext cx="1762832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/>
          <p:cNvSpPr/>
          <p:nvPr/>
        </p:nvSpPr>
        <p:spPr>
          <a:xfrm>
            <a:off x="76202" y="126813"/>
            <a:ext cx="1762832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3" name="Oval 72"/>
          <p:cNvSpPr/>
          <p:nvPr/>
        </p:nvSpPr>
        <p:spPr>
          <a:xfrm rot="7538023">
            <a:off x="739034" y="756050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 rot="11180550">
            <a:off x="764804" y="1289136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5" name="Block Arc 74"/>
          <p:cNvSpPr/>
          <p:nvPr/>
        </p:nvSpPr>
        <p:spPr>
          <a:xfrm rot="16200000">
            <a:off x="533300" y="1026579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962395" y="66321"/>
            <a:ext cx="10177297" cy="856062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77" name="Rectangle 76"/>
          <p:cNvSpPr/>
          <p:nvPr/>
        </p:nvSpPr>
        <p:spPr>
          <a:xfrm>
            <a:off x="2010773" y="72576"/>
            <a:ext cx="93430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CHUNG CỦA TÀI NGUYÊN KHOÁNG SẢN, SỬ DỤNG HỢP LÍ TÀI NGUYÊN KHOÁNG SẢN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88983" y="80353"/>
            <a:ext cx="945630" cy="9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0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73" y="4982510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8927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402947" y="1735456"/>
            <a:ext cx="29302" cy="51527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5643987" y="552252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Than đá được hình thành như thế nào? - Giải Đáp Việt - Tri Thức Cho Người  Việt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618" y="1021054"/>
            <a:ext cx="1623126" cy="1482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0" name="Picture 39" descr="Dầu mỏ là gì? Thành phần và những ứng dụng nổi bật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47" y="990600"/>
            <a:ext cx="1752600" cy="14897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1" name="Picture 40" descr="Khí thiên nhiên là gì? Ứng dụng, thành phần chính của khí thiên nhiê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743" y="1001465"/>
            <a:ext cx="1908603" cy="15218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2" name="Picture 41" descr="Sắt là gì? Đặc điểm, tính chất &amp; ứng dụng kim loại sắt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743" y="2847757"/>
            <a:ext cx="1600200" cy="153955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2" t="59555" b="11830"/>
          <a:stretch/>
        </p:blipFill>
        <p:spPr bwMode="auto">
          <a:xfrm>
            <a:off x="10085427" y="4799648"/>
            <a:ext cx="1901824" cy="1481556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4"/>
          <a:stretch/>
        </p:blipFill>
        <p:spPr bwMode="auto">
          <a:xfrm>
            <a:off x="6542249" y="4799648"/>
            <a:ext cx="2036762" cy="1478322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76" y="2847757"/>
            <a:ext cx="1621103" cy="1529865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 bwMode="auto">
          <a:xfrm>
            <a:off x="8437562" y="4791492"/>
            <a:ext cx="1875478" cy="1489712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2" t="19455" r="29759" b="52471"/>
          <a:stretch/>
        </p:blipFill>
        <p:spPr bwMode="auto">
          <a:xfrm>
            <a:off x="9849723" y="2822809"/>
            <a:ext cx="1895277" cy="1539554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94280" y="2474246"/>
            <a:ext cx="2795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64998" y="4387310"/>
            <a:ext cx="2440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62220" y="6291204"/>
            <a:ext cx="2860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49512" y="126813"/>
            <a:ext cx="1762832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76202" y="126813"/>
            <a:ext cx="1762832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 rot="7538023">
            <a:off x="739034" y="756050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 rot="11180550">
            <a:off x="764804" y="1289136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Block Arc 45"/>
          <p:cNvSpPr/>
          <p:nvPr/>
        </p:nvSpPr>
        <p:spPr>
          <a:xfrm rot="16200000">
            <a:off x="533300" y="1026579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962395" y="66321"/>
            <a:ext cx="10177297" cy="856062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48" name="Rectangle 47"/>
          <p:cNvSpPr/>
          <p:nvPr/>
        </p:nvSpPr>
        <p:spPr>
          <a:xfrm>
            <a:off x="2010773" y="72576"/>
            <a:ext cx="93430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CHUNG CỦA TÀI NGUYÊN KHOÁNG SẢN, SỬ DỤNG HỢP LÍ TÀI NGUYÊN KHOÁNG SẢN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88983" y="80353"/>
            <a:ext cx="945630" cy="94563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0792" y="1946317"/>
            <a:ext cx="623000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 Tài nguyên khoáng sản nước ta khá phong phú và đa dạng: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5.000 mỏ và điểm quặng của hơn 60 loại khoáng sản khác nhau.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khoáng sản năng lượng, khoáng sản kim loại và phi kim 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 Phần lớn các mỏ có quy mô trung bình và 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ỏ.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Một số loại khoáng sản có trữ lượng lớn, như: dầu mỏ, bô-xit, đất hiếm, titan,…</a:t>
            </a:r>
          </a:p>
          <a:p>
            <a:pPr algn="just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c.Khoáng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khắp trong cả nước.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43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16669" y="1130395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7240873" y="1080816"/>
            <a:ext cx="29303" cy="57149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82" y="5244896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705599" y="5834304"/>
            <a:ext cx="758505" cy="102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1"/>
          <p:cNvSpPr txBox="1">
            <a:spLocks/>
          </p:cNvSpPr>
          <p:nvPr/>
        </p:nvSpPr>
        <p:spPr>
          <a:xfrm>
            <a:off x="859169" y="1299018"/>
            <a:ext cx="6411007" cy="643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6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6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6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40435" y="130723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49512" y="126813"/>
            <a:ext cx="1762832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76202" y="126813"/>
            <a:ext cx="1762832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 rot="7538023">
            <a:off x="739034" y="756050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 rot="11180550">
            <a:off x="764804" y="1289136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Block Arc 47"/>
          <p:cNvSpPr/>
          <p:nvPr/>
        </p:nvSpPr>
        <p:spPr>
          <a:xfrm rot="16200000">
            <a:off x="533300" y="1026579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962395" y="66321"/>
            <a:ext cx="10177297" cy="856062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50" name="Rectangle 49"/>
          <p:cNvSpPr/>
          <p:nvPr/>
        </p:nvSpPr>
        <p:spPr>
          <a:xfrm>
            <a:off x="2010773" y="72576"/>
            <a:ext cx="93430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CHUNG CỦA TÀI NGUYÊN KHOÁNG SẢN, SỬ DỤNG HỢP LÍ TÀI NGUYÊN KHOÁNG SẢN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983" y="80353"/>
            <a:ext cx="945630" cy="9456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0206" y="2558955"/>
            <a:ext cx="6458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52"/>
          <p:cNvPicPr/>
          <p:nvPr/>
        </p:nvPicPr>
        <p:blipFill>
          <a:blip r:embed="rId8"/>
          <a:stretch>
            <a:fillRect/>
          </a:stretch>
        </p:blipFill>
        <p:spPr>
          <a:xfrm>
            <a:off x="7499872" y="990600"/>
            <a:ext cx="4658624" cy="59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2554" y="1234310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656" y="4573482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201400" y="5528109"/>
            <a:ext cx="853546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859170" y="1340042"/>
            <a:ext cx="6075030" cy="602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 smtClean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800" b="1" dirty="0">
              <a:solidFill>
                <a:srgbClr val="0D30D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52401" y="1307230"/>
            <a:ext cx="677746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0436" y="2570281"/>
            <a:ext cx="114209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Nhiệm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vụ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: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video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link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u="sng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8"/>
              </a:rPr>
              <a:t>https://www.youtube.com/watch?v=7o_PQCXGhP4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thông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tin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mục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Hẹn giờ đếm ngược 5 phút 5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6871" y="1117484"/>
            <a:ext cx="2761183" cy="1553166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8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49512" y="126813"/>
            <a:ext cx="1762832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76202" y="126813"/>
            <a:ext cx="1762832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 rot="7538023">
            <a:off x="739034" y="756050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 rot="11180550">
            <a:off x="764804" y="1289136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Block Arc 39"/>
          <p:cNvSpPr/>
          <p:nvPr/>
        </p:nvSpPr>
        <p:spPr>
          <a:xfrm rot="16200000">
            <a:off x="533300" y="1026579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962395" y="66321"/>
            <a:ext cx="10177297" cy="856062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42" name="Rectangle 41"/>
          <p:cNvSpPr/>
          <p:nvPr/>
        </p:nvSpPr>
        <p:spPr>
          <a:xfrm>
            <a:off x="2010773" y="72576"/>
            <a:ext cx="93430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CHUNG CỦA TÀI NGUYÊN KHOÁNG SẢN, SỬ DỤNG HỢP LÍ TÀI NGUYÊN KHOÁNG SẢN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88983" y="80353"/>
            <a:ext cx="945630" cy="9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27" grpId="0"/>
      <p:bldP spid="34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2992</TotalTime>
  <Words>862</Words>
  <PresentationFormat>Custom</PresentationFormat>
  <Paragraphs>105</Paragraphs>
  <Slides>15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CHÀO MỪNG CÁC EM HỌC SINH LỚP 8 TRƯỜNG THCS LÊ QUÝ ĐÔN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2016-02-15T14:28:12Z</dcterms:created>
  <dcterms:modified xsi:type="dcterms:W3CDTF">2023-08-16T15:16:24Z</dcterms:modified>
</cp:coreProperties>
</file>