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04E4-2CEC-4726-9F76-155AA9D395B6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57FB1-95EF-4993-A1B0-29008C47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19201"/>
            <a:ext cx="8534400" cy="190499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 BÀI VĂN NGHỊ LUẬN VỀ MỘT VẤN ĐỀ TRONG</a:t>
            </a:r>
            <a:b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ĐỜI SỐNG</a:t>
            </a:r>
            <a:endParaRPr lang="en-US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304800"/>
            <a:ext cx="3124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93,94: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Lê-nin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(Lenin):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b. Thu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1981200"/>
            <a:ext cx="9144000" cy="25440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ý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4196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Đặt câu hỏi để tìm ý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Vấn đề này có nghĩa là gì? Biểu hiện như thế nào?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kiến, thái độ của em về vấn đề đó (đúng/sai; lợi/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hại;cần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thiết/ không cần thiết; tích cực/ tiêu cực)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-Tại sao vậy? Các khía cạnh cần bàn: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+ Lí lẽ để bàn luận vấn đề: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+ Bằng chứng làm sáng tỏ hiện tượng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i="1" dirty="0">
                <a:latin typeface="Times New Roman" pitchFamily="18" charset="0"/>
                <a:cs typeface="Times New Roman" pitchFamily="18" charset="0"/>
              </a:rPr>
              <a:t>- Mở rộng vấn đề/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Tìm ra nguyên nhân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Làm thế nào để phát huy (hiện tượng tích cực), hạn chế, loại bỏ (hiện tượng tiêu cực)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Bài học (thông điệp) em muốn nhắn gửi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19400" y="2286000"/>
            <a:ext cx="3048000" cy="1981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71800" y="0"/>
            <a:ext cx="2514600" cy="1447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…………………………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971800" y="5105400"/>
            <a:ext cx="2590800" cy="1524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…………………………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0" y="2438400"/>
            <a:ext cx="2057400" cy="1752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……………………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2438400"/>
            <a:ext cx="1905000" cy="1676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……………………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019800" y="3048000"/>
            <a:ext cx="7498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2057400" y="3048000"/>
            <a:ext cx="6096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038600" y="4419600"/>
            <a:ext cx="484632" cy="597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3962400" y="1600200"/>
            <a:ext cx="484632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0"/>
            <a:ext cx="2194559" cy="533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762000"/>
            <a:ext cx="9144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MỞ BÀI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905000"/>
            <a:ext cx="1143000" cy="3581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THÂN BÀI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76400" y="5791200"/>
            <a:ext cx="7315200" cy="1066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95400" y="1600200"/>
            <a:ext cx="7848600" cy="4114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1.Giải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2.Bàn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3.Lật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vẹn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6400" y="685800"/>
            <a:ext cx="7239000" cy="762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Giới thiệu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vi-V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êu </a:t>
            </a:r>
            <a:r>
              <a:rPr lang="vi-V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vi-V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 </a:t>
            </a:r>
            <a:r>
              <a:rPr lang="vi-V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5715000"/>
            <a:ext cx="9144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 BÀI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 animBg="1"/>
      <p:bldP spid="5" grpId="0" build="allAtOnce" animBg="1"/>
      <p:bldP spid="6" grpId="0" build="p" animBg="1"/>
      <p:bldP spid="7" grpId="0" build="p" animBg="1"/>
      <p:bldP spid="8" grpId="0" build="p" animBg="1"/>
      <p:bldP spid="9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ý: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590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hỉnh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LUYỆN TẬP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NV1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NV2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II.Tìm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 –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Internet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internet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686800" cy="5638800"/>
          </a:xfrm>
        </p:spPr>
        <p:txBody>
          <a:bodyPr>
            <a:noAutofit/>
          </a:bodyPr>
          <a:lstStyle/>
          <a:p>
            <a:pPr algn="l"/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i="1" dirty="0">
                <a:latin typeface="Times New Roman" pitchFamily="18" charset="0"/>
                <a:cs typeface="Times New Roman" pitchFamily="18" charset="0"/>
              </a:rPr>
              <a:t> internet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Internet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Internet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Internet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hay,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atin typeface="Times New Roman" pitchFamily="18" charset="0"/>
                <a:cs typeface="Times New Roman" pitchFamily="18" charset="0"/>
              </a:rPr>
            </a:b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TRI THỨC KIỂU BÀI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1.Khái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NLXH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‎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700" b="1" i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b="1" i="1" dirty="0">
                <a:latin typeface="Times New Roman" pitchFamily="18" charset="0"/>
                <a:cs typeface="Times New Roman" pitchFamily="18" charset="0"/>
              </a:rPr>
              <a:t> internet</a:t>
            </a:r>
            <a:br>
              <a:rPr lang="en-US" sz="27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7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bạo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Lạm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bạc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internet,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Lạm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tảng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lôi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dỗ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duyệt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internet</a:t>
            </a:r>
          </a:p>
          <a:p>
            <a:pPr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2.Yêu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luậ.n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ý‎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‎ý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3.Bố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76600" y="762000"/>
            <a:ext cx="22860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cục</a:t>
            </a: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2362200"/>
            <a:ext cx="1905000" cy="3657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‎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2200" y="2057400"/>
            <a:ext cx="4114800" cy="4800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+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05600" y="2286000"/>
            <a:ext cx="2209800" cy="381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‎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2" name="Elbow Connector 11"/>
          <p:cNvCxnSpPr>
            <a:stCxn id="4" idx="1"/>
          </p:cNvCxnSpPr>
          <p:nvPr/>
        </p:nvCxnSpPr>
        <p:spPr>
          <a:xfrm rot="10800000" flipV="1">
            <a:off x="381000" y="1219200"/>
            <a:ext cx="2895600" cy="1143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4" idx="3"/>
          </p:cNvCxnSpPr>
          <p:nvPr/>
        </p:nvCxnSpPr>
        <p:spPr>
          <a:xfrm>
            <a:off x="5562600" y="1219200"/>
            <a:ext cx="3048000" cy="10668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</p:cNvCxnSpPr>
          <p:nvPr/>
        </p:nvCxnSpPr>
        <p:spPr>
          <a:xfrm rot="5400000">
            <a:off x="4191000" y="1905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inh-anh-hoc-sinh-nu-chibi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2514600"/>
            <a:ext cx="4495800" cy="39624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57200" y="2209800"/>
            <a:ext cx="3048000" cy="838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5257800"/>
              </a:tblGrid>
              <a:tr h="786956">
                <a:tc>
                  <a:txBody>
                    <a:bodyPr/>
                    <a:lstStyle/>
                    <a:p>
                      <a:r>
                        <a:rPr lang="vi-VN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Mục đích của bài viết: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Thuyết phục mọi người cần biết tha thứ khi ai đó phạm lỗi lầm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6956">
                <a:tc>
                  <a:txBody>
                    <a:bodyPr/>
                    <a:lstStyle/>
                    <a:p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Ý‎ kiến của người viết: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Về ý‎ nghĩa của sự tha thứ: Tha thứ là điều cần thiết trong cuộc sống.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6442">
                <a:tc>
                  <a:txBody>
                    <a:bodyPr/>
                    <a:lstStyle/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Dấu hiệu của bài văn nghị luận: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Nêu được vấn đề cần bàn luận: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Có lí lẽ, dẫn chứng cụ thể: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Thể hiện được ý‎ kiến của người viết về vấn đề cần bàn luận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-Ý nghĩa của sự tha thứ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Lí lẽ: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+ 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 thứ tạo cơ hội cho con người sửa chữa lỗi lầm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+ 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Không ai tránh khỏi những sai lầm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+ </a:t>
                      </a: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Sự tha thứ sẽ cho con người động lực sửa sai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Thể hiện được ‎ kiến tán thành của người viết về vấn đề cần bàn luận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02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Chức năng của phần mở bài: Giới thiệu vấn đề cần bàn luận và nêu rõ ‎ kiến của người viết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Giới thiệu vấn đề sự tha thứ và nêu ‎ kiến tha thứ là cần thiết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5867400"/>
              </a:tblGrid>
              <a:tr h="1714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Bằng chứng của sự tha thứ: 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+ Những bức thư gửi lời xin lỗi của phạm nhận trong trại giam Gia Trung gửi người bị hại đã nhận được hàng chục thư hồi âm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+ Ý kiến của nhà văn Gu-i-li-am A-thơ-rơ Gu-ơ- rơ: Cuộc sống nếu không có tha thứ thì chỉ là tù ngục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+ Nghiên cứu cảu bác sĩ Ca-ren Xơ-goát: sự tha thứ giúp giải tỏa căng thẳng…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83080">
                <a:tc>
                  <a:txBody>
                    <a:bodyPr/>
                    <a:lstStyle/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Đoạn văn có chức năng giải thích và đoạn văn có chức năng bổ sung, xem xét vấn đề từ nhiều khía cạnh.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Đoạn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(2), (5), (7)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Kết bài: Đề xuất giải pháp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+ Đặt mình vào vị trí của người khác để cố gắng hiểu họ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+ Viết thư cho người từng mắc lỗi để thể hiện sự tha thứ và tình yêu thương</a:t>
                      </a:r>
                      <a:endParaRPr lang="en-US" sz="24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-&gt;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Giải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pháp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khả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105400"/>
              </a:tblGrid>
              <a:tr h="3733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Khi viết văn nghị luận cần: 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2400" b="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2400" b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Khi viết bài văn nghị luận về một vấn đề trong đời sống cần đưa ra những ý kiến, lí lẽ hợp lí, bên cạnh đó là bằng chứng rõ ràng, xác thực, đa dạng; các lí lẽ bằng chứng  cần được sắp xếp theo  một trình tự hợp lí để thể hiện rõ quan điểm tán thành hay phản đối của người viết .</a:t>
                      </a:r>
                      <a:endParaRPr lang="en-US" sz="2400" b="0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400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1362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VIẾT BÀI VĂN NGHỊ LUẬN VỀ MỘT VẤN ĐỀ TRONG  ĐỜI SỐNG</vt:lpstr>
      <vt:lpstr>I. TRI THỨC KIỂU BÀI</vt:lpstr>
      <vt:lpstr>2.Yêu cầu đối với kiểu bài:</vt:lpstr>
      <vt:lpstr>3.Bố cục:</vt:lpstr>
      <vt:lpstr>II.Phân tích kiểu văn bản</vt:lpstr>
      <vt:lpstr>Slide 6</vt:lpstr>
      <vt:lpstr>Slide 7</vt:lpstr>
      <vt:lpstr>Slide 8</vt:lpstr>
      <vt:lpstr>III. Hướng dẫn quy trình viết:</vt:lpstr>
      <vt:lpstr>1. Chuẩn bị trước khi viết</vt:lpstr>
      <vt:lpstr>b. Thu thập tư liệu  </vt:lpstr>
      <vt:lpstr>2. Tìm ý và lập dàn ý</vt:lpstr>
      <vt:lpstr>Slide 13</vt:lpstr>
      <vt:lpstr>b. Lập dàn ý</vt:lpstr>
      <vt:lpstr>3.Viết bài</vt:lpstr>
      <vt:lpstr>4. Xem lại ,chỉnh sửa, rút kinh nghiệm. * Kiểm tra, điều chỉnh bài viết theo bảng kiểm gợi ý * HS chữa bài cho nhau </vt:lpstr>
      <vt:lpstr>IV. LUYỆN TẬP</vt:lpstr>
      <vt:lpstr>I. Tìm hiểu đề</vt:lpstr>
      <vt:lpstr>2. Thân bài a. Tác động tích cực của internet - Đối với cuộc sống: + Internet là kênh thông tin khổng lồ, từ điển bách khoa đồ sộ, là thế giới tri thức phong phú, đa dạng, cập nhật. + Internet là phương tiện trao đổi, giao lưu, giải trí giữa mọi người trên toàn thế giới + Internet có mặt trong mọi mặt đời sống như kinh tế – chính trị, văn hóa – xã hội, góp phần không nhỏ cho sự phát triển của các ngành kinh tế. - Đối với con người đặc biệt là với học sinh + Tiếp cận với nguồn tri thức khổng lồ + Học tập qua mạng, chủ động tìm kiếm những phương pháp học tập hay, mới lạ + Là sân chơi bổ ích, giải trí đa màu sắc + Cập nhật tình hình trong nước và trên thế giới mọi lúc mọi nơi 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14</cp:revision>
  <dcterms:created xsi:type="dcterms:W3CDTF">2025-02-14T14:36:05Z</dcterms:created>
  <dcterms:modified xsi:type="dcterms:W3CDTF">2025-05-01T14:29:44Z</dcterms:modified>
</cp:coreProperties>
</file>