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87" r:id="rId4"/>
    <p:sldMasterId id="2147483689" r:id="rId5"/>
    <p:sldMasterId id="2147483693" r:id="rId6"/>
    <p:sldMasterId id="2147483695" r:id="rId7"/>
    <p:sldMasterId id="2147483697" r:id="rId8"/>
  </p:sldMasterIdLst>
  <p:notesMasterIdLst>
    <p:notesMasterId r:id="rId46"/>
  </p:notesMasterIdLst>
  <p:sldIdLst>
    <p:sldId id="257" r:id="rId9"/>
    <p:sldId id="266" r:id="rId10"/>
    <p:sldId id="267" r:id="rId11"/>
    <p:sldId id="268" r:id="rId12"/>
    <p:sldId id="269" r:id="rId13"/>
    <p:sldId id="261" r:id="rId14"/>
    <p:sldId id="302" r:id="rId15"/>
    <p:sldId id="272" r:id="rId16"/>
    <p:sldId id="271" r:id="rId17"/>
    <p:sldId id="279" r:id="rId18"/>
    <p:sldId id="273" r:id="rId19"/>
    <p:sldId id="283" r:id="rId20"/>
    <p:sldId id="263" r:id="rId21"/>
    <p:sldId id="274" r:id="rId22"/>
    <p:sldId id="282" r:id="rId23"/>
    <p:sldId id="317" r:id="rId24"/>
    <p:sldId id="276" r:id="rId25"/>
    <p:sldId id="277" r:id="rId26"/>
    <p:sldId id="315" r:id="rId27"/>
    <p:sldId id="318" r:id="rId28"/>
    <p:sldId id="278" r:id="rId29"/>
    <p:sldId id="288" r:id="rId30"/>
    <p:sldId id="316" r:id="rId31"/>
    <p:sldId id="291" r:id="rId32"/>
    <p:sldId id="308" r:id="rId33"/>
    <p:sldId id="301" r:id="rId34"/>
    <p:sldId id="319" r:id="rId35"/>
    <p:sldId id="299" r:id="rId36"/>
    <p:sldId id="304" r:id="rId37"/>
    <p:sldId id="306" r:id="rId38"/>
    <p:sldId id="305" r:id="rId39"/>
    <p:sldId id="310" r:id="rId40"/>
    <p:sldId id="311" r:id="rId41"/>
    <p:sldId id="312" r:id="rId42"/>
    <p:sldId id="264" r:id="rId43"/>
    <p:sldId id="314" r:id="rId44"/>
    <p:sldId id="26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FF596-76EE-409A-ACD1-4DDA485CBEDC}" type="datetimeFigureOut">
              <a:rPr lang="en-US" smtClean="0"/>
              <a:t>17/7/2022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1DD0C-3F3D-46C4-81BD-554B101C18FD}" type="slidenum">
              <a:rPr lang="en-US" smtClean="0"/>
              <a:t>‹#›</a:t>
            </a:fld>
            <a:endParaRPr lang="en-US"/>
          </a:p>
        </p:txBody>
      </p:sp>
    </p:spTree>
    <p:extLst>
      <p:ext uri="{BB962C8B-B14F-4D97-AF65-F5344CB8AC3E}">
        <p14:creationId xmlns:p14="http://schemas.microsoft.com/office/powerpoint/2010/main" val="699061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D30570-6B03-47EA-8CFD-1DC3DD756CA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CA54A-CDA6-41A3-8424-679D9D31F9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2377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D30570-6B03-47EA-8CFD-1DC3DD756CA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CA54A-CDA6-41A3-8424-679D9D31F9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5197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D30570-6B03-47EA-8CFD-1DC3DD756CA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CA54A-CDA6-41A3-8424-679D9D31F9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7416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pPr fontAlgn="base"/>
            <a:r>
              <a:rPr lang="en-US" strike="noStrike" noProof="1" smtClean="0"/>
              <a:t>Click to edit Master title style</a:t>
            </a:r>
            <a:endParaRPr lang="en-US" strike="noStrike" noProof="1"/>
          </a:p>
        </p:txBody>
      </p:sp>
      <p:sp>
        <p:nvSpPr>
          <p:cNvPr id="3" name="Table Placeholder 2"/>
          <p:cNvSpPr>
            <a:spLocks noGrp="1"/>
          </p:cNvSpPr>
          <p:nvPr>
            <p:ph type="tbl" idx="1"/>
          </p:nvPr>
        </p:nvSpPr>
        <p:spPr>
          <a:xfrm>
            <a:off x="609600" y="1600201"/>
            <a:ext cx="10972800" cy="4525963"/>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tabLst/>
              <a:defRPr/>
            </a:pPr>
            <a:fld id="{9A0DB2DC-4C9A-4742-B13C-FB6460FD3503}" type="slidenum">
              <a:rPr kumimoji="0" lang="en-US" sz="1200" b="0" i="0" u="none" strike="noStrike" kern="1200" cap="none" spc="0" normalizeH="0" baseline="0" noProof="1" dirty="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1">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448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17/7/2022</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17" name="Footer Placeholder 1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24505757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17/7/2022</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6" name="Slide Number Placeholder 5"/>
          <p:cNvSpPr>
            <a:spLocks noGrp="1"/>
          </p:cNvSpPr>
          <p:nvPr>
            <p:ph type="sldNum" sz="quarter" idx="12"/>
          </p:nvPr>
        </p:nvSpPr>
        <p:spPr>
          <a:xfrm>
            <a:off x="5815584" y="1026373"/>
            <a:ext cx="609600" cy="4413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3719331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17/7/2022</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 name="Slide Number Placehold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91880839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17/7/2022</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059756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17/7/2022</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8" name="Footer Placeholder 7"/>
          <p:cNvSpPr>
            <a:spLocks noGrp="1"/>
          </p:cNvSpPr>
          <p:nvPr>
            <p:ph type="ftr" sz="quarter" idx="11"/>
          </p:nvPr>
        </p:nvSpPr>
        <p:spPr>
          <a:xfrm>
            <a:off x="406400" y="6409944"/>
            <a:ext cx="4775200" cy="3657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147898862"/>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17/7/2022</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5" name="Slide Number Placeholder 4"/>
          <p:cNvSpPr>
            <a:spLocks noGrp="1"/>
          </p:cNvSpPr>
          <p:nvPr>
            <p:ph type="sldNum" sz="quarter" idx="12"/>
          </p:nvPr>
        </p:nvSpPr>
        <p:spPr>
          <a:xfrm>
            <a:off x="5791200" y="1036021"/>
            <a:ext cx="609600" cy="4413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Tree>
    <p:extLst>
      <p:ext uri="{BB962C8B-B14F-4D97-AF65-F5344CB8AC3E}">
        <p14:creationId xmlns:p14="http://schemas.microsoft.com/office/powerpoint/2010/main" val="2131800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17/7/2022</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FFFFFF"/>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3608990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D30570-6B03-47EA-8CFD-1DC3DD756CA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CA54A-CDA6-41A3-8424-679D9D31F9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0297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17/7/2022</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6" name="Footer Placeholder 5"/>
          <p:cNvSpPr>
            <a:spLocks noGrp="1"/>
          </p:cNvSpPr>
          <p:nvPr>
            <p:ph type="ftr" sz="quarter" idx="11"/>
          </p:nvPr>
        </p:nvSpPr>
        <p:spPr>
          <a:xfrm>
            <a:off x="402336" y="6410848"/>
            <a:ext cx="4511040" cy="3657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2674626804"/>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 name="Slide Number Placeholder 6"/>
          <p:cNvSpPr>
            <a:spLocks noGrp="1"/>
          </p:cNvSpPr>
          <p:nvPr>
            <p:ph type="sldNum" sz="quarter" idx="12"/>
          </p:nvPr>
        </p:nvSpPr>
        <p:spPr>
          <a:xfrm>
            <a:off x="1828800" y="312739"/>
            <a:ext cx="609600" cy="4413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5" name="Date Placeholder 4"/>
          <p:cNvSpPr>
            <a:spLocks noGrp="1"/>
          </p:cNvSpPr>
          <p:nvPr>
            <p:ph type="dt" sz="half" idx="10"/>
          </p:nvPr>
        </p:nvSpPr>
        <p:spPr>
          <a:xfrm>
            <a:off x="7717536" y="6404984"/>
            <a:ext cx="4059936" cy="3657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17/7/2022</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6" name="Footer Placeholder 5"/>
          <p:cNvSpPr>
            <a:spLocks noGrp="1"/>
          </p:cNvSpPr>
          <p:nvPr>
            <p:ph type="ftr" sz="quarter" idx="11"/>
          </p:nvPr>
        </p:nvSpPr>
        <p:spPr>
          <a:xfrm>
            <a:off x="402336" y="6410848"/>
            <a:ext cx="4779264" cy="3657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616829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17/7/2022</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Tree>
    <p:extLst>
      <p:ext uri="{BB962C8B-B14F-4D97-AF65-F5344CB8AC3E}">
        <p14:creationId xmlns:p14="http://schemas.microsoft.com/office/powerpoint/2010/main" val="392719454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 name="Slide Number Placeholder 5"/>
          <p:cNvSpPr>
            <a:spLocks noGrp="1"/>
          </p:cNvSpPr>
          <p:nvPr>
            <p:ph type="sldNum" sz="quarter" idx="12"/>
          </p:nvPr>
        </p:nvSpPr>
        <p:spPr>
          <a:xfrm>
            <a:off x="9221216" y="3009902"/>
            <a:ext cx="609600" cy="4413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17/7/2022</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2" name="Vertical Title 1"/>
          <p:cNvSpPr>
            <a:spLocks noGrp="1"/>
          </p:cNvSpPr>
          <p:nvPr>
            <p:ph type="title" orient="vert"/>
          </p:nvPr>
        </p:nvSpPr>
        <p:spPr>
          <a:xfrm>
            <a:off x="9855200" y="304802"/>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195969954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9EF0-E080-49DB-AD24-F239AA5DE3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4CEDE0-763A-4D54-8B39-C2AFCA0D9B7B}"/>
              </a:ext>
            </a:extLst>
          </p:cNvPr>
          <p:cNvSpPr>
            <a:spLocks noGrp="1"/>
          </p:cNvSpPr>
          <p:nvPr>
            <p:ph type="dt" sz="half" idx="10"/>
          </p:nvPr>
        </p:nvSpPr>
        <p:spPr/>
        <p:txBody>
          <a:bodyPr/>
          <a:lstStyle/>
          <a:p>
            <a:pPr defTabSz="914377"/>
            <a:fld id="{486041A8-54F0-45A3-9D7B-694057E8BBE2}" type="datetimeFigureOut">
              <a:rPr lang="en-US" smtClean="0">
                <a:solidFill>
                  <a:prstClr val="black">
                    <a:tint val="75000"/>
                  </a:prstClr>
                </a:solidFill>
              </a:rPr>
              <a:pPr defTabSz="914377"/>
              <a:t>17/7/2022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AF5B071-A444-4AD2-9372-84C4F054849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BDC79D3-6EB8-46FB-97A2-C0DF7E1198F2}"/>
              </a:ext>
            </a:extLst>
          </p:cNvPr>
          <p:cNvSpPr>
            <a:spLocks noGrp="1"/>
          </p:cNvSpPr>
          <p:nvPr>
            <p:ph type="sldNum" sz="quarter" idx="12"/>
          </p:nvPr>
        </p:nvSpPr>
        <p:spPr/>
        <p:txBody>
          <a:body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7838450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9EF0-E080-49DB-AD24-F239AA5DE3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4CEDE0-763A-4D54-8B39-C2AFCA0D9B7B}"/>
              </a:ext>
            </a:extLst>
          </p:cNvPr>
          <p:cNvSpPr>
            <a:spLocks noGrp="1"/>
          </p:cNvSpPr>
          <p:nvPr>
            <p:ph type="dt" sz="half" idx="10"/>
          </p:nvPr>
        </p:nvSpPr>
        <p:spPr/>
        <p:txBody>
          <a:bodyPr/>
          <a:lstStyle/>
          <a:p>
            <a:pPr defTabSz="914377"/>
            <a:fld id="{486041A8-54F0-45A3-9D7B-694057E8BBE2}" type="datetimeFigureOut">
              <a:rPr lang="en-US" smtClean="0">
                <a:solidFill>
                  <a:prstClr val="black">
                    <a:tint val="75000"/>
                  </a:prstClr>
                </a:solidFill>
              </a:rPr>
              <a:pPr defTabSz="914377"/>
              <a:t>17/7/2022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AF5B071-A444-4AD2-9372-84C4F054849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BDC79D3-6EB8-46FB-97A2-C0DF7E1198F2}"/>
              </a:ext>
            </a:extLst>
          </p:cNvPr>
          <p:cNvSpPr>
            <a:spLocks noGrp="1"/>
          </p:cNvSpPr>
          <p:nvPr>
            <p:ph type="sldNum" sz="quarter" idx="12"/>
          </p:nvPr>
        </p:nvSpPr>
        <p:spPr/>
        <p:txBody>
          <a:body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104575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9EF0-E080-49DB-AD24-F239AA5DE3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4CEDE0-763A-4D54-8B39-C2AFCA0D9B7B}"/>
              </a:ext>
            </a:extLst>
          </p:cNvPr>
          <p:cNvSpPr>
            <a:spLocks noGrp="1"/>
          </p:cNvSpPr>
          <p:nvPr>
            <p:ph type="dt" sz="half" idx="10"/>
          </p:nvPr>
        </p:nvSpPr>
        <p:spPr/>
        <p:txBody>
          <a:bodyPr/>
          <a:lstStyle/>
          <a:p>
            <a:pPr defTabSz="914377"/>
            <a:fld id="{486041A8-54F0-45A3-9D7B-694057E8BBE2}" type="datetimeFigureOut">
              <a:rPr lang="en-US" smtClean="0">
                <a:solidFill>
                  <a:prstClr val="black">
                    <a:tint val="75000"/>
                  </a:prstClr>
                </a:solidFill>
              </a:rPr>
              <a:pPr defTabSz="914377"/>
              <a:t>17/7/2022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AF5B071-A444-4AD2-9372-84C4F054849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BDC79D3-6EB8-46FB-97A2-C0DF7E1198F2}"/>
              </a:ext>
            </a:extLst>
          </p:cNvPr>
          <p:cNvSpPr>
            <a:spLocks noGrp="1"/>
          </p:cNvSpPr>
          <p:nvPr>
            <p:ph type="sldNum" sz="quarter" idx="12"/>
          </p:nvPr>
        </p:nvSpPr>
        <p:spPr/>
        <p:txBody>
          <a:body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563627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9EF0-E080-49DB-AD24-F239AA5DE3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4CEDE0-763A-4D54-8B39-C2AFCA0D9B7B}"/>
              </a:ext>
            </a:extLst>
          </p:cNvPr>
          <p:cNvSpPr>
            <a:spLocks noGrp="1"/>
          </p:cNvSpPr>
          <p:nvPr>
            <p:ph type="dt" sz="half" idx="10"/>
          </p:nvPr>
        </p:nvSpPr>
        <p:spPr/>
        <p:txBody>
          <a:bodyPr/>
          <a:lstStyle/>
          <a:p>
            <a:pPr defTabSz="914377"/>
            <a:fld id="{486041A8-54F0-45A3-9D7B-694057E8BBE2}" type="datetimeFigureOut">
              <a:rPr lang="en-US" smtClean="0">
                <a:solidFill>
                  <a:prstClr val="black">
                    <a:tint val="75000"/>
                  </a:prstClr>
                </a:solidFill>
              </a:rPr>
              <a:pPr defTabSz="914377"/>
              <a:t>17/7/2022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AF5B071-A444-4AD2-9372-84C4F054849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BDC79D3-6EB8-46FB-97A2-C0DF7E1198F2}"/>
              </a:ext>
            </a:extLst>
          </p:cNvPr>
          <p:cNvSpPr>
            <a:spLocks noGrp="1"/>
          </p:cNvSpPr>
          <p:nvPr>
            <p:ph type="sldNum" sz="quarter" idx="12"/>
          </p:nvPr>
        </p:nvSpPr>
        <p:spPr/>
        <p:txBody>
          <a:body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2744495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9EF0-E080-49DB-AD24-F239AA5DE3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4CEDE0-763A-4D54-8B39-C2AFCA0D9B7B}"/>
              </a:ext>
            </a:extLst>
          </p:cNvPr>
          <p:cNvSpPr>
            <a:spLocks noGrp="1"/>
          </p:cNvSpPr>
          <p:nvPr>
            <p:ph type="dt" sz="half" idx="10"/>
          </p:nvPr>
        </p:nvSpPr>
        <p:spPr/>
        <p:txBody>
          <a:bodyPr/>
          <a:lstStyle/>
          <a:p>
            <a:pPr defTabSz="914377"/>
            <a:fld id="{486041A8-54F0-45A3-9D7B-694057E8BBE2}" type="datetimeFigureOut">
              <a:rPr lang="en-US" smtClean="0">
                <a:solidFill>
                  <a:prstClr val="black">
                    <a:tint val="75000"/>
                  </a:prstClr>
                </a:solidFill>
              </a:rPr>
              <a:pPr defTabSz="914377"/>
              <a:t>17/7/2022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AF5B071-A444-4AD2-9372-84C4F054849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BDC79D3-6EB8-46FB-97A2-C0DF7E1198F2}"/>
              </a:ext>
            </a:extLst>
          </p:cNvPr>
          <p:cNvSpPr>
            <a:spLocks noGrp="1"/>
          </p:cNvSpPr>
          <p:nvPr>
            <p:ph type="sldNum" sz="quarter" idx="12"/>
          </p:nvPr>
        </p:nvSpPr>
        <p:spPr/>
        <p:txBody>
          <a:body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13638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9EF0-E080-49DB-AD24-F239AA5DE3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4CEDE0-763A-4D54-8B39-C2AFCA0D9B7B}"/>
              </a:ext>
            </a:extLst>
          </p:cNvPr>
          <p:cNvSpPr>
            <a:spLocks noGrp="1"/>
          </p:cNvSpPr>
          <p:nvPr>
            <p:ph type="dt" sz="half" idx="10"/>
          </p:nvPr>
        </p:nvSpPr>
        <p:spPr/>
        <p:txBody>
          <a:bodyPr/>
          <a:lstStyle/>
          <a:p>
            <a:pPr defTabSz="914377"/>
            <a:fld id="{486041A8-54F0-45A3-9D7B-694057E8BBE2}" type="datetimeFigureOut">
              <a:rPr lang="en-US" smtClean="0">
                <a:solidFill>
                  <a:prstClr val="black">
                    <a:tint val="75000"/>
                  </a:prstClr>
                </a:solidFill>
              </a:rPr>
              <a:pPr defTabSz="914377"/>
              <a:t>17/7/2022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AF5B071-A444-4AD2-9372-84C4F054849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BDC79D3-6EB8-46FB-97A2-C0DF7E1198F2}"/>
              </a:ext>
            </a:extLst>
          </p:cNvPr>
          <p:cNvSpPr>
            <a:spLocks noGrp="1"/>
          </p:cNvSpPr>
          <p:nvPr>
            <p:ph type="sldNum" sz="quarter" idx="12"/>
          </p:nvPr>
        </p:nvSpPr>
        <p:spPr/>
        <p:txBody>
          <a:body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96124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D30570-6B03-47EA-8CFD-1DC3DD756CA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CA54A-CDA6-41A3-8424-679D9D31F9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2337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D30570-6B03-47EA-8CFD-1DC3DD756CA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CA54A-CDA6-41A3-8424-679D9D31F9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7401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D30570-6B03-47EA-8CFD-1DC3DD756CA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CA54A-CDA6-41A3-8424-679D9D31F9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6601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D30570-6B03-47EA-8CFD-1DC3DD756CA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CA54A-CDA6-41A3-8424-679D9D31F9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8115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D30570-6B03-47EA-8CFD-1DC3DD756CA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CA54A-CDA6-41A3-8424-679D9D31F9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1956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D30570-6B03-47EA-8CFD-1DC3DD756CA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CA54A-CDA6-41A3-8424-679D9D31F9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0434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D30570-6B03-47EA-8CFD-1DC3DD756CA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CA54A-CDA6-41A3-8424-679D9D31F9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7471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BD30570-6B03-47EA-8CFD-1DC3DD756CA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0ECA54A-CDA6-41A3-8424-679D9D31F9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0459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17/7/2022</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30616369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1615D7-5B1A-455C-977F-69B750310D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AE875-9891-4860-8472-A4DDAB43CE9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EFF3B-28FF-454A-BF97-A83B4941BC4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486041A8-54F0-45A3-9D7B-694057E8BBE2}" type="datetimeFigureOut">
              <a:rPr lang="en-US" smtClean="0">
                <a:solidFill>
                  <a:prstClr val="black">
                    <a:tint val="75000"/>
                  </a:prstClr>
                </a:solidFill>
              </a:rPr>
              <a:pPr defTabSz="914377"/>
              <a:t>17/7/2022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437DEF8-E986-4CE8-9117-38937F50697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6A65365-8AF3-4594-9F0C-DACE9B738CB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129320371"/>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1615D7-5B1A-455C-977F-69B750310D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AE875-9891-4860-8472-A4DDAB43CE9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EFF3B-28FF-454A-BF97-A83B4941BC4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486041A8-54F0-45A3-9D7B-694057E8BBE2}" type="datetimeFigureOut">
              <a:rPr lang="en-US" smtClean="0">
                <a:solidFill>
                  <a:prstClr val="black">
                    <a:tint val="75000"/>
                  </a:prstClr>
                </a:solidFill>
              </a:rPr>
              <a:pPr defTabSz="914377"/>
              <a:t>17/7/2022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437DEF8-E986-4CE8-9117-38937F50697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6A65365-8AF3-4594-9F0C-DACE9B738CB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985114172"/>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1615D7-5B1A-455C-977F-69B750310D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AE875-9891-4860-8472-A4DDAB43CE9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EFF3B-28FF-454A-BF97-A83B4941BC4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486041A8-54F0-45A3-9D7B-694057E8BBE2}" type="datetimeFigureOut">
              <a:rPr lang="en-US" smtClean="0">
                <a:solidFill>
                  <a:prstClr val="black">
                    <a:tint val="75000"/>
                  </a:prstClr>
                </a:solidFill>
              </a:rPr>
              <a:pPr defTabSz="914377"/>
              <a:t>17/7/2022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437DEF8-E986-4CE8-9117-38937F50697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6A65365-8AF3-4594-9F0C-DACE9B738CB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643977137"/>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1615D7-5B1A-455C-977F-69B750310D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AE875-9891-4860-8472-A4DDAB43CE9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EFF3B-28FF-454A-BF97-A83B4941BC4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486041A8-54F0-45A3-9D7B-694057E8BBE2}" type="datetimeFigureOut">
              <a:rPr lang="en-US" smtClean="0">
                <a:solidFill>
                  <a:prstClr val="black">
                    <a:tint val="75000"/>
                  </a:prstClr>
                </a:solidFill>
              </a:rPr>
              <a:pPr defTabSz="914377"/>
              <a:t>17/7/2022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437DEF8-E986-4CE8-9117-38937F50697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6A65365-8AF3-4594-9F0C-DACE9B738CB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982637186"/>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1615D7-5B1A-455C-977F-69B750310D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AE875-9891-4860-8472-A4DDAB43CE9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EFF3B-28FF-454A-BF97-A83B4941BC4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486041A8-54F0-45A3-9D7B-694057E8BBE2}" type="datetimeFigureOut">
              <a:rPr lang="en-US" smtClean="0">
                <a:solidFill>
                  <a:prstClr val="black">
                    <a:tint val="75000"/>
                  </a:prstClr>
                </a:solidFill>
              </a:rPr>
              <a:pPr defTabSz="914377"/>
              <a:t>17/7/2022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437DEF8-E986-4CE8-9117-38937F50697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6A65365-8AF3-4594-9F0C-DACE9B738CB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181251462"/>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1615D7-5B1A-455C-977F-69B750310D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AE875-9891-4860-8472-A4DDAB43CE9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EFF3B-28FF-454A-BF97-A83B4941BC4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486041A8-54F0-45A3-9D7B-694057E8BBE2}" type="datetimeFigureOut">
              <a:rPr lang="en-US" smtClean="0">
                <a:solidFill>
                  <a:prstClr val="black">
                    <a:tint val="75000"/>
                  </a:prstClr>
                </a:solidFill>
              </a:rPr>
              <a:pPr defTabSz="914377"/>
              <a:t>17/7/2022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437DEF8-E986-4CE8-9117-38937F50697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6A65365-8AF3-4594-9F0C-DACE9B738CB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437897511"/>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6.wmf"/><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31.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0.png"/><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130.png"/></Relationships>
</file>

<file path=ppt/slides/_rels/slide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14.xml"/><Relationship Id="rId5" Type="http://schemas.openxmlformats.org/officeDocument/2006/relationships/image" Target="../media/image41.gif"/><Relationship Id="rId4" Type="http://schemas.openxmlformats.org/officeDocument/2006/relationships/image" Target="../media/image40.gi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3" name="Group 1"/>
          <p:cNvGrpSpPr/>
          <p:nvPr/>
        </p:nvGrpSpPr>
        <p:grpSpPr>
          <a:xfrm>
            <a:off x="1905000" y="4087814"/>
            <a:ext cx="8763000" cy="2763837"/>
            <a:chOff x="110836" y="4343400"/>
            <a:chExt cx="8839199" cy="2514601"/>
          </a:xfrm>
        </p:grpSpPr>
        <p:pic>
          <p:nvPicPr>
            <p:cNvPr id="3074" name="Picture 13" descr="Hình ảnh có liên quan"/>
            <p:cNvPicPr>
              <a:picLocks noChangeAspect="1"/>
            </p:cNvPicPr>
            <p:nvPr/>
          </p:nvPicPr>
          <p:blipFill>
            <a:blip r:embed="rId2"/>
            <a:srcRect r="18961"/>
            <a:stretch>
              <a:fillRect/>
            </a:stretch>
          </p:blipFill>
          <p:spPr>
            <a:xfrm>
              <a:off x="110836" y="4343400"/>
              <a:ext cx="3241964" cy="2514600"/>
            </a:xfrm>
            <a:prstGeom prst="rect">
              <a:avLst/>
            </a:prstGeom>
            <a:noFill/>
            <a:ln w="9525">
              <a:noFill/>
            </a:ln>
          </p:spPr>
        </p:pic>
        <p:pic>
          <p:nvPicPr>
            <p:cNvPr id="3075" name="Picture 15" descr="Kết quả hình ảnh cho hình ảnh thí nghiệm hóa học"/>
            <p:cNvPicPr>
              <a:picLocks noChangeAspect="1"/>
            </p:cNvPicPr>
            <p:nvPr/>
          </p:nvPicPr>
          <p:blipFill>
            <a:blip r:embed="rId3"/>
            <a:stretch>
              <a:fillRect/>
            </a:stretch>
          </p:blipFill>
          <p:spPr>
            <a:xfrm>
              <a:off x="3352800" y="4343401"/>
              <a:ext cx="2514600" cy="2514600"/>
            </a:xfrm>
            <a:prstGeom prst="rect">
              <a:avLst/>
            </a:prstGeom>
            <a:noFill/>
            <a:ln w="9525">
              <a:noFill/>
            </a:ln>
          </p:spPr>
        </p:pic>
        <p:pic>
          <p:nvPicPr>
            <p:cNvPr id="3076" name="Picture 18" descr="Kết quả hình ảnh cho hình ảnh thí nghiệm hóa học"/>
            <p:cNvPicPr>
              <a:picLocks noChangeAspect="1"/>
            </p:cNvPicPr>
            <p:nvPr/>
          </p:nvPicPr>
          <p:blipFill>
            <a:blip r:embed="rId4"/>
            <a:srcRect l="16161" t="35606" r="12250" b="14961"/>
            <a:stretch>
              <a:fillRect/>
            </a:stretch>
          </p:blipFill>
          <p:spPr>
            <a:xfrm>
              <a:off x="5867400" y="4343400"/>
              <a:ext cx="3082635" cy="2411270"/>
            </a:xfrm>
            <a:prstGeom prst="rect">
              <a:avLst/>
            </a:prstGeom>
            <a:noFill/>
            <a:ln w="9525">
              <a:noFill/>
            </a:ln>
          </p:spPr>
        </p:pic>
      </p:grpSp>
      <p:grpSp>
        <p:nvGrpSpPr>
          <p:cNvPr id="3078" name="Group 1"/>
          <p:cNvGrpSpPr/>
          <p:nvPr/>
        </p:nvGrpSpPr>
        <p:grpSpPr>
          <a:xfrm>
            <a:off x="668050" y="106508"/>
            <a:ext cx="1501775" cy="1171575"/>
            <a:chOff x="-206363" y="2482759"/>
            <a:chExt cx="2667000" cy="2080042"/>
          </a:xfrm>
        </p:grpSpPr>
        <p:sp>
          <p:nvSpPr>
            <p:cNvPr id="2" name="AutoShape 13"/>
            <p:cNvSpPr>
              <a:spLocks noChangeArrowheads="1"/>
            </p:cNvSpPr>
            <p:nvPr/>
          </p:nvSpPr>
          <p:spPr bwMode="auto">
            <a:xfrm>
              <a:off x="-206363" y="2482759"/>
              <a:ext cx="2667000" cy="2080042"/>
            </a:xfrm>
            <a:prstGeom prst="irregularSeal1">
              <a:avLst/>
            </a:prstGeom>
            <a:solidFill>
              <a:srgbClr val="FFFF00"/>
            </a:solidFill>
            <a:ln w="28575">
              <a:solidFill>
                <a:schemeClr val="accent6">
                  <a:lumMod val="50000"/>
                </a:schemeClr>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1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080" name="TextBox 2"/>
            <p:cNvSpPr txBox="1"/>
            <p:nvPr/>
          </p:nvSpPr>
          <p:spPr>
            <a:xfrm>
              <a:off x="74448" y="2921470"/>
              <a:ext cx="2105377" cy="926718"/>
            </a:xfrm>
            <a:prstGeom prst="rect">
              <a:avLst/>
            </a:prstGeom>
            <a:noFill/>
            <a:ln w="28575">
              <a:noFill/>
            </a:ln>
          </p:spPr>
          <p:txBody>
            <a:bodyPr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à</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lang="en-US" altLang="en-US" sz="2800" dirty="0">
                  <a:solidFill>
                    <a:prstClr val="black"/>
                  </a:solidFill>
                  <a:latin typeface="Times New Roman" panose="02020603050405020304" pitchFamily="18" charset="0"/>
                </a:rPr>
                <a:t>4</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sp>
        <p:nvSpPr>
          <p:cNvPr id="3081" name="TextBox 2"/>
          <p:cNvSpPr txBox="1"/>
          <p:nvPr/>
        </p:nvSpPr>
        <p:spPr>
          <a:xfrm>
            <a:off x="4501356" y="3608387"/>
            <a:ext cx="2786062" cy="708025"/>
          </a:xfrm>
          <a:prstGeom prst="rect">
            <a:avLst/>
          </a:prstGeom>
          <a:noFill/>
          <a:ln w="9525">
            <a:noFill/>
          </a:ln>
        </p:spPr>
        <p:txBody>
          <a:bodyPr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GV thực hiện: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Tổ Khoa Học Tự Nhiên</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83" name="AutoShape 13"/>
          <p:cNvSpPr/>
          <p:nvPr/>
        </p:nvSpPr>
        <p:spPr>
          <a:xfrm>
            <a:off x="9648539" y="2613025"/>
            <a:ext cx="377825" cy="446088"/>
          </a:xfrm>
          <a:prstGeom prst="irregularSeal1">
            <a:avLst/>
          </a:prstGeom>
          <a:solidFill>
            <a:srgbClr val="FFFF00"/>
          </a:solidFill>
          <a:ln w="9525" cap="flat" cmpd="sng">
            <a:solidFill>
              <a:srgbClr val="00FF00"/>
            </a:solidFill>
            <a:prstDash val="solid"/>
            <a:miter/>
            <a:headEnd type="none" w="med" len="med"/>
            <a:tailEnd type="none" w="med" len="med"/>
          </a:ln>
        </p:spPr>
        <p:txBody>
          <a:bodyPr wrap="none"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3084" name="AutoShape 13"/>
          <p:cNvSpPr/>
          <p:nvPr/>
        </p:nvSpPr>
        <p:spPr>
          <a:xfrm>
            <a:off x="10018714" y="2030414"/>
            <a:ext cx="377825" cy="446087"/>
          </a:xfrm>
          <a:prstGeom prst="irregularSeal1">
            <a:avLst/>
          </a:prstGeom>
          <a:solidFill>
            <a:srgbClr val="FFFF00"/>
          </a:solidFill>
          <a:ln w="9525" cap="flat" cmpd="sng">
            <a:solidFill>
              <a:srgbClr val="00FF00"/>
            </a:solidFill>
            <a:prstDash val="solid"/>
            <a:miter/>
            <a:headEnd type="none" w="med" len="med"/>
            <a:tailEnd type="none" w="med" len="med"/>
          </a:ln>
        </p:spPr>
        <p:txBody>
          <a:bodyPr wrap="none"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3085" name="AutoShape 13"/>
          <p:cNvSpPr/>
          <p:nvPr/>
        </p:nvSpPr>
        <p:spPr>
          <a:xfrm>
            <a:off x="9170989" y="1920875"/>
            <a:ext cx="377825" cy="444500"/>
          </a:xfrm>
          <a:prstGeom prst="irregularSeal1">
            <a:avLst/>
          </a:prstGeom>
          <a:solidFill>
            <a:srgbClr val="FFFF00"/>
          </a:solidFill>
          <a:ln w="9525" cap="flat" cmpd="sng">
            <a:solidFill>
              <a:srgbClr val="00FF00"/>
            </a:solidFill>
            <a:prstDash val="solid"/>
            <a:miter/>
            <a:headEnd type="none" w="med" len="med"/>
            <a:tailEnd type="none" w="med" len="med"/>
          </a:ln>
        </p:spPr>
        <p:txBody>
          <a:bodyPr wrap="none"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3086" name="Text Box 6"/>
          <p:cNvSpPr txBox="1"/>
          <p:nvPr/>
        </p:nvSpPr>
        <p:spPr>
          <a:xfrm>
            <a:off x="1418937" y="703408"/>
            <a:ext cx="9156699" cy="1200329"/>
          </a:xfrm>
          <a:prstGeom prst="rect">
            <a:avLst/>
          </a:prstGeom>
          <a:noFill/>
          <a:ln w="9525">
            <a:noFill/>
          </a:ln>
          <a:effectLst>
            <a:prstShdw prst="shdw13" dist="53882" dir="13499999">
              <a:schemeClr val="bg2">
                <a:alpha val="50000"/>
              </a:schemeClr>
            </a:prstShdw>
          </a:effectLst>
        </p:spPr>
        <p:txBody>
          <a:bodyPr wrap="square" anchor="t" anchorCtr="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SƠ LƯỢC </a:t>
            </a:r>
            <a:r>
              <a:rPr kumimoji="0" lang="en-US" altLang="en-US" sz="3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BẢNG</a:t>
            </a:r>
            <a:r>
              <a:rPr kumimoji="0" lang="en-US" altLang="en-US" sz="36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TUẦN </a:t>
            </a:r>
            <a:r>
              <a:rPr kumimoji="0" lang="en-US"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HOÀN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CÁC NGUYÊN TỐ </a:t>
            </a:r>
            <a:r>
              <a:rPr kumimoji="0" lang="en-US" altLang="en-US" sz="3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HOÁ</a:t>
            </a:r>
            <a:r>
              <a:rPr kumimoji="0" lang="en-US" altLang="en-US" sz="36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mn-cs"/>
              </a:rPr>
              <a:t> HỌC (</a:t>
            </a:r>
            <a:r>
              <a:rPr lang="en-US" altLang="en-US" sz="3600" b="1" dirty="0" smtClean="0">
                <a:solidFill>
                  <a:srgbClr val="C00000"/>
                </a:solidFill>
                <a:latin typeface="Times New Roman" panose="02020603050405020304" pitchFamily="18" charset="0"/>
              </a:rPr>
              <a:t>t</a:t>
            </a:r>
            <a:r>
              <a:rPr kumimoji="0" lang="en-US" altLang="en-US" sz="36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mn-cs"/>
              </a:rPr>
              <a:t>iết</a:t>
            </a:r>
            <a:r>
              <a:rPr kumimoji="0" lang="en-US" altLang="en-US" sz="36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mn-cs"/>
              </a:rPr>
              <a:t> 2)  </a:t>
            </a:r>
            <a:endParaRPr kumimoji="0" lang="en-US"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endParaRPr>
          </a:p>
        </p:txBody>
      </p:sp>
      <p:pic>
        <p:nvPicPr>
          <p:cNvPr id="3087" name="Picture 6" descr="BOOK1"/>
          <p:cNvPicPr>
            <a:picLocks noChangeAspect="1"/>
          </p:cNvPicPr>
          <p:nvPr/>
        </p:nvPicPr>
        <p:blipFill>
          <a:blip r:embed="rId5"/>
          <a:stretch>
            <a:fillRect/>
          </a:stretch>
        </p:blipFill>
        <p:spPr>
          <a:xfrm>
            <a:off x="4643437" y="2138686"/>
            <a:ext cx="2478088" cy="1128713"/>
          </a:xfrm>
          <a:prstGeom prst="rect">
            <a:avLst/>
          </a:prstGeom>
          <a:noFill/>
          <a:ln w="9525">
            <a:noFill/>
          </a:ln>
        </p:spPr>
      </p:pic>
      <p:pic>
        <p:nvPicPr>
          <p:cNvPr id="3088" name="Picture 7" descr="atom1"/>
          <p:cNvPicPr>
            <a:picLocks noChangeAspect="1"/>
          </p:cNvPicPr>
          <p:nvPr/>
        </p:nvPicPr>
        <p:blipFill>
          <a:blip r:embed="rId6"/>
          <a:stretch>
            <a:fillRect/>
          </a:stretch>
        </p:blipFill>
        <p:spPr>
          <a:xfrm>
            <a:off x="5221287" y="2083123"/>
            <a:ext cx="1346200" cy="1058862"/>
          </a:xfrm>
          <a:prstGeom prst="rect">
            <a:avLst/>
          </a:prstGeom>
          <a:noFill/>
          <a:ln w="9525">
            <a:noFill/>
          </a:ln>
        </p:spPr>
      </p:pic>
    </p:spTree>
    <p:extLst>
      <p:ext uri="{BB962C8B-B14F-4D97-AF65-F5344CB8AC3E}">
        <p14:creationId xmlns:p14="http://schemas.microsoft.com/office/powerpoint/2010/main" val="256609990"/>
      </p:ext>
    </p:ext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0774" y="178019"/>
            <a:ext cx="11425187" cy="6131294"/>
          </a:xfrm>
          <a:prstGeom prst="rect">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pic>
      <p:sp>
        <p:nvSpPr>
          <p:cNvPr id="4" name="Oval 3"/>
          <p:cNvSpPr/>
          <p:nvPr/>
        </p:nvSpPr>
        <p:spPr>
          <a:xfrm>
            <a:off x="10021454" y="178018"/>
            <a:ext cx="1827634" cy="745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120454" y="366161"/>
            <a:ext cx="1463380" cy="369332"/>
          </a:xfrm>
          <a:prstGeom prst="rect">
            <a:avLst/>
          </a:prstGeom>
          <a:noFill/>
        </p:spPr>
        <p:txBody>
          <a:bodyPr wrap="square" rtlCol="0">
            <a:spAutoFit/>
          </a:bodyPr>
          <a:lstStyle/>
          <a:p>
            <a:r>
              <a:rPr lang="en-US" dirty="0" smtClean="0">
                <a:solidFill>
                  <a:srgbClr val="FF0000"/>
                </a:solidFill>
              </a:rPr>
              <a:t>Kim </a:t>
            </a:r>
            <a:r>
              <a:rPr lang="en-US" dirty="0" err="1" smtClean="0">
                <a:solidFill>
                  <a:srgbClr val="FF0000"/>
                </a:solidFill>
              </a:rPr>
              <a:t>loại</a:t>
            </a:r>
            <a:r>
              <a:rPr lang="en-US" dirty="0" smtClean="0">
                <a:solidFill>
                  <a:srgbClr val="FF0000"/>
                </a:solidFill>
              </a:rPr>
              <a:t> </a:t>
            </a:r>
            <a:r>
              <a:rPr lang="en-US" dirty="0" err="1" smtClean="0">
                <a:solidFill>
                  <a:srgbClr val="FF0000"/>
                </a:solidFill>
              </a:rPr>
              <a:t>kiềm</a:t>
            </a:r>
            <a:endParaRPr lang="en-US" dirty="0">
              <a:solidFill>
                <a:srgbClr val="FF0000"/>
              </a:solidFill>
            </a:endParaRPr>
          </a:p>
        </p:txBody>
      </p:sp>
    </p:spTree>
    <p:extLst>
      <p:ext uri="{BB962C8B-B14F-4D97-AF65-F5344CB8AC3E}">
        <p14:creationId xmlns:p14="http://schemas.microsoft.com/office/powerpoint/2010/main" val="33513797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5B82CCD-53EA-40AF-9CCF-D3BBE1D9D8B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8C921E6-A2DC-4CBF-A995-172ED7C0F322}"/>
              </a:ext>
            </a:extLst>
          </p:cNvPr>
          <p:cNvPicPr/>
          <p:nvPr/>
        </p:nvPicPr>
        <p:blipFill>
          <a:blip r:embed="rId2"/>
          <a:stretch>
            <a:fillRect/>
          </a:stretch>
        </p:blipFill>
        <p:spPr>
          <a:xfrm>
            <a:off x="0" y="0"/>
            <a:ext cx="12192000" cy="6858000"/>
          </a:xfrm>
          <a:prstGeom prst="rect">
            <a:avLst/>
          </a:prstGeom>
        </p:spPr>
      </p:pic>
      <p:sp>
        <p:nvSpPr>
          <p:cNvPr id="4" name="TextBox 3"/>
          <p:cNvSpPr txBox="1"/>
          <p:nvPr/>
        </p:nvSpPr>
        <p:spPr>
          <a:xfrm>
            <a:off x="1773382" y="2152072"/>
            <a:ext cx="2558473" cy="369332"/>
          </a:xfrm>
          <a:prstGeom prst="rect">
            <a:avLst/>
          </a:prstGeom>
          <a:noFill/>
        </p:spPr>
        <p:txBody>
          <a:bodyPr wrap="square" rtlCol="0">
            <a:spAutoFit/>
          </a:bodyPr>
          <a:lstStyle/>
          <a:p>
            <a:r>
              <a:rPr lang="en-US" dirty="0" err="1" smtClean="0">
                <a:solidFill>
                  <a:schemeClr val="bg1"/>
                </a:solidFill>
              </a:rPr>
              <a:t>Nhóm</a:t>
            </a:r>
            <a:r>
              <a:rPr lang="en-US" dirty="0" smtClean="0">
                <a:solidFill>
                  <a:schemeClr val="bg1"/>
                </a:solidFill>
              </a:rPr>
              <a:t> </a:t>
            </a:r>
            <a:r>
              <a:rPr lang="en-US" dirty="0" err="1" smtClean="0">
                <a:solidFill>
                  <a:schemeClr val="bg1"/>
                </a:solidFill>
              </a:rPr>
              <a:t>kim</a:t>
            </a:r>
            <a:r>
              <a:rPr lang="en-US" dirty="0" smtClean="0">
                <a:solidFill>
                  <a:schemeClr val="bg1"/>
                </a:solidFill>
              </a:rPr>
              <a:t> </a:t>
            </a:r>
            <a:r>
              <a:rPr lang="en-US" dirty="0" err="1" smtClean="0">
                <a:solidFill>
                  <a:schemeClr val="bg1"/>
                </a:solidFill>
              </a:rPr>
              <a:t>loại</a:t>
            </a:r>
            <a:r>
              <a:rPr lang="en-US" dirty="0" smtClean="0">
                <a:solidFill>
                  <a:schemeClr val="bg1"/>
                </a:solidFill>
              </a:rPr>
              <a:t> </a:t>
            </a:r>
            <a:r>
              <a:rPr lang="en-US" dirty="0" err="1" smtClean="0">
                <a:solidFill>
                  <a:schemeClr val="bg1"/>
                </a:solidFill>
              </a:rPr>
              <a:t>kiềm</a:t>
            </a:r>
            <a:r>
              <a:rPr lang="en-US" dirty="0" smtClean="0">
                <a:solidFill>
                  <a:schemeClr val="bg1"/>
                </a:solidFill>
              </a:rPr>
              <a:t> </a:t>
            </a:r>
            <a:r>
              <a:rPr lang="en-US" dirty="0" err="1" smtClean="0">
                <a:solidFill>
                  <a:schemeClr val="bg1"/>
                </a:solidFill>
              </a:rPr>
              <a:t>thổ</a:t>
            </a:r>
            <a:endParaRPr lang="en-US" dirty="0">
              <a:solidFill>
                <a:schemeClr val="bg1"/>
              </a:solidFill>
            </a:endParaRPr>
          </a:p>
        </p:txBody>
      </p:sp>
    </p:spTree>
    <p:extLst>
      <p:ext uri="{BB962C8B-B14F-4D97-AF65-F5344CB8AC3E}">
        <p14:creationId xmlns:p14="http://schemas.microsoft.com/office/powerpoint/2010/main" val="40746551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40780"/>
            <a:ext cx="12192000" cy="6998780"/>
            <a:chOff x="-2139" y="-140780"/>
            <a:chExt cx="12192000" cy="6998780"/>
          </a:xfrm>
        </p:grpSpPr>
        <p:sp>
          <p:nvSpPr>
            <p:cNvPr id="3" name="Rectangle 2"/>
            <p:cNvSpPr/>
            <p:nvPr/>
          </p:nvSpPr>
          <p:spPr>
            <a:xfrm>
              <a:off x="-2139" y="-140780"/>
              <a:ext cx="12192000" cy="6858000"/>
            </a:xfrm>
            <a:prstGeom prst="rect">
              <a:avLst/>
            </a:prstGeom>
            <a:solidFill>
              <a:srgbClr val="F9F6E7"/>
            </a:solidFill>
            <a:ln>
              <a:solidFill>
                <a:srgbClr val="F9F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0" y="1765300"/>
              <a:ext cx="9144001" cy="5092700"/>
              <a:chOff x="0" y="1765300"/>
              <a:chExt cx="9144001" cy="509270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519" b="24814"/>
              <a:stretch/>
            </p:blipFill>
            <p:spPr>
              <a:xfrm>
                <a:off x="0" y="3759200"/>
                <a:ext cx="3549775" cy="30861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0" y="1765300"/>
                <a:ext cx="6858000" cy="19939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3519" b="24814"/>
              <a:stretch/>
            </p:blipFill>
            <p:spPr>
              <a:xfrm>
                <a:off x="3048001" y="5157668"/>
                <a:ext cx="1955800" cy="1700332"/>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3549775" y="3163768"/>
                <a:ext cx="5594226" cy="199390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4889500" y="4851400"/>
                <a:ext cx="4140200" cy="1993900"/>
              </a:xfrm>
              <a:prstGeom prst="rect">
                <a:avLst/>
              </a:prstGeom>
            </p:spPr>
          </p:pic>
        </p:grpSp>
      </p:grpSp>
      <p:sp>
        <p:nvSpPr>
          <p:cNvPr id="19"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pic>
        <p:nvPicPr>
          <p:cNvPr id="8" name="Picture 7"/>
          <p:cNvPicPr>
            <a:picLocks noChangeAspect="1"/>
          </p:cNvPicPr>
          <p:nvPr/>
        </p:nvPicPr>
        <p:blipFill>
          <a:blip r:embed="rId5"/>
          <a:stretch>
            <a:fillRect/>
          </a:stretch>
        </p:blipFill>
        <p:spPr>
          <a:xfrm>
            <a:off x="101600" y="-78132"/>
            <a:ext cx="12016509" cy="6795352"/>
          </a:xfrm>
          <a:prstGeom prst="rect">
            <a:avLst/>
          </a:prstGeom>
        </p:spPr>
      </p:pic>
    </p:spTree>
    <p:extLst>
      <p:ext uri="{BB962C8B-B14F-4D97-AF65-F5344CB8AC3E}">
        <p14:creationId xmlns:p14="http://schemas.microsoft.com/office/powerpoint/2010/main" val="26937575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385"/>
            <a:ext cx="12192000" cy="6858000"/>
          </a:xfrm>
          <a:prstGeom prst="rect">
            <a:avLst/>
          </a:prstGeom>
        </p:spPr>
      </p:pic>
      <p:sp>
        <p:nvSpPr>
          <p:cNvPr id="22" name="Rectangle 2"/>
          <p:cNvSpPr>
            <a:spLocks noChangeArrowheads="1"/>
          </p:cNvSpPr>
          <p:nvPr/>
        </p:nvSpPr>
        <p:spPr bwMode="auto">
          <a:xfrm>
            <a:off x="1828799" y="653822"/>
            <a:ext cx="867639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Ứ</a:t>
            </a:r>
            <a:r>
              <a:rPr kumimoji="0" lang="en-US" altLang="en-US" sz="2400" b="0" u="none" strike="noStrike" cap="none" normalizeH="0" baseline="0" dirty="0" err="1"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a:t>
            </a:r>
            <a:r>
              <a:rPr kumimoji="0" lang="en-US" altLang="en-US" sz="2400" b="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kumimoji="0" lang="en-US" altLang="en-US" sz="2400" b="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400" b="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kumimoji="0" lang="en-US" altLang="en-US" sz="2400" b="0" u="none" strike="noStrike" cap="none" normalizeH="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dirty="0" err="1"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sz="2400" b="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nguên</a:t>
            </a:r>
            <a:r>
              <a:rPr kumimoji="0" lang="en-US" altLang="en-US" sz="2400" b="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kumimoji="0" lang="en-US" altLang="en-US" sz="2400" b="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kim</a:t>
            </a:r>
            <a:r>
              <a:rPr kumimoji="0" lang="en-US" altLang="en-US" sz="2400" b="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sz="2400" b="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kumimoji="0" lang="en-US" altLang="en-US" sz="2400" b="0" u="none" strike="noStrike" cap="none" normalizeH="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a:t>
            </a:r>
            <a:r>
              <a:rPr lang="en-US" alt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3"/>
          <a:stretch>
            <a:fillRect/>
          </a:stretch>
        </p:blipFill>
        <p:spPr>
          <a:xfrm>
            <a:off x="1352615" y="1275982"/>
            <a:ext cx="9314727" cy="4885113"/>
          </a:xfrm>
          <a:prstGeom prst="rect">
            <a:avLst/>
          </a:prstGeom>
        </p:spPr>
      </p:pic>
    </p:spTree>
    <p:extLst>
      <p:ext uri="{BB962C8B-B14F-4D97-AF65-F5344CB8AC3E}">
        <p14:creationId xmlns:p14="http://schemas.microsoft.com/office/powerpoint/2010/main" val="410655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40780"/>
            <a:ext cx="12192000" cy="6998780"/>
            <a:chOff x="-2139" y="-140780"/>
            <a:chExt cx="12192000" cy="6998780"/>
          </a:xfrm>
        </p:grpSpPr>
        <p:sp>
          <p:nvSpPr>
            <p:cNvPr id="3" name="Rectangle 2"/>
            <p:cNvSpPr/>
            <p:nvPr/>
          </p:nvSpPr>
          <p:spPr>
            <a:xfrm>
              <a:off x="-2139" y="-140780"/>
              <a:ext cx="12192000" cy="6858000"/>
            </a:xfrm>
            <a:prstGeom prst="rect">
              <a:avLst/>
            </a:prstGeom>
            <a:solidFill>
              <a:srgbClr val="F9F6E7"/>
            </a:solidFill>
            <a:ln>
              <a:solidFill>
                <a:srgbClr val="F9F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0" y="1765300"/>
              <a:ext cx="9144001" cy="5092700"/>
              <a:chOff x="0" y="1765300"/>
              <a:chExt cx="9144001" cy="509270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519" b="24814"/>
              <a:stretch/>
            </p:blipFill>
            <p:spPr>
              <a:xfrm>
                <a:off x="0" y="3759200"/>
                <a:ext cx="3549775" cy="30861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0" y="1765300"/>
                <a:ext cx="6858000" cy="19939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3519" b="24814"/>
              <a:stretch/>
            </p:blipFill>
            <p:spPr>
              <a:xfrm>
                <a:off x="3048001" y="5157668"/>
                <a:ext cx="1955800" cy="1700332"/>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3549775" y="3163768"/>
                <a:ext cx="5594226" cy="199390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4889500" y="4851400"/>
                <a:ext cx="4140200" cy="1993900"/>
              </a:xfrm>
              <a:prstGeom prst="rect">
                <a:avLst/>
              </a:prstGeom>
            </p:spPr>
          </p:pic>
        </p:grpSp>
      </p:grpSp>
      <p:sp>
        <p:nvSpPr>
          <p:cNvPr id="19"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pic>
        <p:nvPicPr>
          <p:cNvPr id="12" name="Picture 11"/>
          <p:cNvPicPr>
            <a:picLocks noChangeAspect="1"/>
          </p:cNvPicPr>
          <p:nvPr/>
        </p:nvPicPr>
        <p:blipFill>
          <a:blip r:embed="rId5"/>
          <a:stretch>
            <a:fillRect/>
          </a:stretch>
        </p:blipFill>
        <p:spPr>
          <a:xfrm>
            <a:off x="332508" y="184666"/>
            <a:ext cx="11508509" cy="6532554"/>
          </a:xfrm>
          <a:prstGeom prst="rect">
            <a:avLst/>
          </a:prstGeom>
        </p:spPr>
      </p:pic>
      <p:sp>
        <p:nvSpPr>
          <p:cNvPr id="13" name="Hexagon 12"/>
          <p:cNvSpPr/>
          <p:nvPr/>
        </p:nvSpPr>
        <p:spPr>
          <a:xfrm>
            <a:off x="6659418" y="1407066"/>
            <a:ext cx="1948873" cy="772716"/>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106142" y="1568840"/>
            <a:ext cx="1256145" cy="400110"/>
          </a:xfrm>
          <a:prstGeom prst="rect">
            <a:avLst/>
          </a:prstGeom>
          <a:noFill/>
        </p:spPr>
        <p:txBody>
          <a:bodyPr wrap="square" rtlCol="0">
            <a:spAutoFit/>
          </a:bodyPr>
          <a:lstStyle/>
          <a:p>
            <a:r>
              <a:rPr lang="en-US" sz="2000" dirty="0" smtClean="0">
                <a:solidFill>
                  <a:srgbClr val="FF0000"/>
                </a:solidFill>
                <a:latin typeface="Times New Roman" panose="02020603050405020304" pitchFamily="18" charset="0"/>
                <a:cs typeface="Times New Roman" panose="02020603050405020304" pitchFamily="18" charset="0"/>
              </a:rPr>
              <a:t>potassium</a:t>
            </a:r>
            <a:endParaRPr 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88006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385"/>
            <a:ext cx="12192000" cy="6858000"/>
          </a:xfrm>
          <a:prstGeom prst="rect">
            <a:avLst/>
          </a:prstGeom>
        </p:spPr>
      </p:pic>
      <p:pic>
        <p:nvPicPr>
          <p:cNvPr id="2" name="Picture 1"/>
          <p:cNvPicPr>
            <a:picLocks noChangeAspect="1"/>
          </p:cNvPicPr>
          <p:nvPr/>
        </p:nvPicPr>
        <p:blipFill>
          <a:blip r:embed="rId3"/>
          <a:stretch>
            <a:fillRect/>
          </a:stretch>
        </p:blipFill>
        <p:spPr>
          <a:xfrm>
            <a:off x="1209964" y="591127"/>
            <a:ext cx="10049163" cy="5366328"/>
          </a:xfrm>
          <a:prstGeom prst="rect">
            <a:avLst/>
          </a:prstGeom>
        </p:spPr>
      </p:pic>
    </p:spTree>
    <p:extLst>
      <p:ext uri="{BB962C8B-B14F-4D97-AF65-F5344CB8AC3E}">
        <p14:creationId xmlns:p14="http://schemas.microsoft.com/office/powerpoint/2010/main" val="2230382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B1E5DD3-6555-4E24-828F-039C79CA09D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9E4E109-7434-4F72-9769-0AD126952DA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100499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2251F2C-2CFF-433E-893A-306E6C26925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8C5FF02-F253-43B6-AE6E-3265A7EB15A8}"/>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380881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7D47CA6-893C-48A3-A411-62324A94F78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67250B0-FB43-46F7-B5E3-D6DCC34A6F9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092613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40780"/>
            <a:ext cx="12192000" cy="6998780"/>
            <a:chOff x="-2139" y="-140780"/>
            <a:chExt cx="12192000" cy="6998780"/>
          </a:xfrm>
        </p:grpSpPr>
        <p:sp>
          <p:nvSpPr>
            <p:cNvPr id="3" name="Rectangle 2"/>
            <p:cNvSpPr/>
            <p:nvPr/>
          </p:nvSpPr>
          <p:spPr>
            <a:xfrm>
              <a:off x="-2139" y="-140780"/>
              <a:ext cx="12192000" cy="6858000"/>
            </a:xfrm>
            <a:prstGeom prst="rect">
              <a:avLst/>
            </a:prstGeom>
            <a:solidFill>
              <a:srgbClr val="F9F6E7"/>
            </a:solidFill>
            <a:ln>
              <a:solidFill>
                <a:srgbClr val="F9F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0" y="1765300"/>
              <a:ext cx="9144001" cy="5092700"/>
              <a:chOff x="0" y="1765300"/>
              <a:chExt cx="9144001" cy="509270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519" b="24814"/>
              <a:stretch/>
            </p:blipFill>
            <p:spPr>
              <a:xfrm>
                <a:off x="0" y="3759200"/>
                <a:ext cx="3549775" cy="30861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0" y="1765300"/>
                <a:ext cx="6858000" cy="19939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3519" b="24814"/>
              <a:stretch/>
            </p:blipFill>
            <p:spPr>
              <a:xfrm>
                <a:off x="3048001" y="5157668"/>
                <a:ext cx="1955800" cy="1700332"/>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3549775" y="3163768"/>
                <a:ext cx="5594226" cy="199390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4889500" y="4851400"/>
                <a:ext cx="4140200" cy="1993900"/>
              </a:xfrm>
              <a:prstGeom prst="rect">
                <a:avLst/>
              </a:prstGeom>
            </p:spPr>
          </p:pic>
        </p:grpSp>
      </p:grpSp>
      <p:sp>
        <p:nvSpPr>
          <p:cNvPr id="19"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8" name="Rectangle 7"/>
          <p:cNvSpPr/>
          <p:nvPr/>
        </p:nvSpPr>
        <p:spPr>
          <a:xfrm>
            <a:off x="1564061" y="439065"/>
            <a:ext cx="8950035" cy="403059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 HỌC TẬP SỐ 2</a:t>
            </a:r>
            <a:endPar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0" i="1"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Thời</a:t>
            </a:r>
            <a:r>
              <a:rPr kumimoji="0" lang="en-US" sz="2800" b="0" i="1"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gian</a:t>
            </a:r>
            <a:r>
              <a:rPr kumimoji="0" lang="en-US" sz="2800" b="0" i="1"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a:t>
            </a:r>
            <a:r>
              <a:rPr kumimoji="0" lang="en-US" sz="2800" b="0" i="1"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2800" b="0" i="1"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5 </a:t>
            </a:r>
            <a:r>
              <a:rPr kumimoji="0" lang="en-US" sz="2800" b="0" i="1"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phút</a:t>
            </a:r>
            <a:r>
              <a:rPr kumimoji="0" lang="en-US" sz="2800" b="0" i="1"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Câu</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1</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Một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kim</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loại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ở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thể</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lỏng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trong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điều</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kiện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thường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được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ứng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dụng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để</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chế</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tạo</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nhiệt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kế</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Đó</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là</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kim</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loại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nào</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Cho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biết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vị</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trí</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 ô,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nhóm</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chu</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kì</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nguyên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tố</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đó</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Câu</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2</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Hãy</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cho</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biết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những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kim</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loại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nào</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được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sử</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dụng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làm</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đồ</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trang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sức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làm</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dây</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dẫn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điện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làm</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vật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liệu</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trong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xây</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dựng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hãy</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cho</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biết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vị</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trí</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(ô,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nhóm</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chu</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kì</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nguyên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tố</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đó</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trong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bảng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tuần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hoàn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39346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385"/>
            <a:ext cx="12192000" cy="6858000"/>
          </a:xfrm>
          <a:prstGeom prst="rect">
            <a:avLst/>
          </a:prstGeom>
        </p:spPr>
      </p:pic>
      <p:grpSp>
        <p:nvGrpSpPr>
          <p:cNvPr id="3" name="Group 2"/>
          <p:cNvGrpSpPr/>
          <p:nvPr/>
        </p:nvGrpSpPr>
        <p:grpSpPr>
          <a:xfrm>
            <a:off x="0" y="-140780"/>
            <a:ext cx="12192000" cy="6998780"/>
            <a:chOff x="-2139" y="-140780"/>
            <a:chExt cx="12192000" cy="6998780"/>
          </a:xfrm>
        </p:grpSpPr>
        <p:sp>
          <p:nvSpPr>
            <p:cNvPr id="4" name="Rectangle 3"/>
            <p:cNvSpPr/>
            <p:nvPr/>
          </p:nvSpPr>
          <p:spPr>
            <a:xfrm>
              <a:off x="-2139" y="-140780"/>
              <a:ext cx="12192000" cy="6858000"/>
            </a:xfrm>
            <a:prstGeom prst="rect">
              <a:avLst/>
            </a:prstGeom>
            <a:solidFill>
              <a:srgbClr val="F9F6E7"/>
            </a:solidFill>
            <a:ln>
              <a:solidFill>
                <a:srgbClr val="F9F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0" y="1765300"/>
              <a:ext cx="9144001" cy="5092700"/>
              <a:chOff x="0" y="1765300"/>
              <a:chExt cx="9144001" cy="509270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3519" b="24814"/>
              <a:stretch/>
            </p:blipFill>
            <p:spPr>
              <a:xfrm>
                <a:off x="0" y="3759200"/>
                <a:ext cx="3549775" cy="30861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70926"/>
              <a:stretch/>
            </p:blipFill>
            <p:spPr>
              <a:xfrm>
                <a:off x="0" y="1765300"/>
                <a:ext cx="6858000" cy="199390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3519" b="24814"/>
              <a:stretch/>
            </p:blipFill>
            <p:spPr>
              <a:xfrm>
                <a:off x="3048001" y="5157668"/>
                <a:ext cx="1955800" cy="170033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70926"/>
              <a:stretch/>
            </p:blipFill>
            <p:spPr>
              <a:xfrm>
                <a:off x="3549775" y="3163768"/>
                <a:ext cx="5594226" cy="199390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70926"/>
              <a:stretch/>
            </p:blipFill>
            <p:spPr>
              <a:xfrm>
                <a:off x="4889500" y="4851400"/>
                <a:ext cx="4140200" cy="1993900"/>
              </a:xfrm>
              <a:prstGeom prst="rect">
                <a:avLst/>
              </a:prstGeom>
            </p:spPr>
          </p:pic>
        </p:grpSp>
      </p:grpSp>
      <p:sp>
        <p:nvSpPr>
          <p:cNvPr id="11" name="TextBox 10"/>
          <p:cNvSpPr txBox="1"/>
          <p:nvPr/>
        </p:nvSpPr>
        <p:spPr>
          <a:xfrm>
            <a:off x="3308758" y="-20590"/>
            <a:ext cx="58373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KHỞI ĐỘNG</a:t>
            </a:r>
          </a:p>
        </p:txBody>
      </p:sp>
      <p:sp>
        <p:nvSpPr>
          <p:cNvPr id="12" name="TextBox 11"/>
          <p:cNvSpPr txBox="1"/>
          <p:nvPr/>
        </p:nvSpPr>
        <p:spPr>
          <a:xfrm>
            <a:off x="1778000" y="1048730"/>
            <a:ext cx="8636000"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1</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mn-cs"/>
              </a:rPr>
              <a:t>Hiện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 nay,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mn-cs"/>
              </a:rPr>
              <a:t>có</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mn-cs"/>
              </a:rPr>
              <a:t>bao</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mn-cs"/>
              </a:rPr>
              <a:t>nhiêu</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mn-cs"/>
              </a:rPr>
              <a:t>chu</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mn-cs"/>
              </a:rPr>
              <a:t>kì</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mn-cs"/>
              </a:rPr>
              <a:t>trong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mn-cs"/>
              </a:rPr>
              <a:t>bảng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mn-cs"/>
              </a:rPr>
              <a:t>tuần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mn-cs"/>
              </a:rPr>
              <a:t>hoàn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mn-cs"/>
              </a:rPr>
              <a:t>các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mn-cs"/>
              </a:rPr>
              <a:t>nguyên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mn-cs"/>
              </a:rPr>
              <a:t>tố</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mn-cs"/>
              </a:rPr>
              <a:t>hoá</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mn-cs"/>
              </a:rPr>
              <a:t>học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1293760462"/>
              </p:ext>
            </p:extLst>
          </p:nvPr>
        </p:nvGraphicFramePr>
        <p:xfrm>
          <a:off x="3072651" y="2598480"/>
          <a:ext cx="7142766" cy="944042"/>
        </p:xfrm>
        <a:graphic>
          <a:graphicData uri="http://schemas.openxmlformats.org/drawingml/2006/table">
            <a:tbl>
              <a:tblPr firstRow="1" firstCol="1" bandRow="1"/>
              <a:tblGrid>
                <a:gridCol w="3571383">
                  <a:extLst>
                    <a:ext uri="{9D8B030D-6E8A-4147-A177-3AD203B41FA5}">
                      <a16:colId xmlns:a16="http://schemas.microsoft.com/office/drawing/2014/main" val="494881444"/>
                    </a:ext>
                  </a:extLst>
                </a:gridCol>
                <a:gridCol w="3571383">
                  <a:extLst>
                    <a:ext uri="{9D8B030D-6E8A-4147-A177-3AD203B41FA5}">
                      <a16:colId xmlns:a16="http://schemas.microsoft.com/office/drawing/2014/main" val="1063101271"/>
                    </a:ext>
                  </a:extLst>
                </a:gridCol>
              </a:tblGrid>
              <a:tr h="944042">
                <a:tc>
                  <a:txBody>
                    <a:bodyPr/>
                    <a:lstStyle/>
                    <a:p>
                      <a:pPr>
                        <a:lnSpc>
                          <a:spcPct val="107000"/>
                        </a:lnSpc>
                        <a:spcAft>
                          <a:spcPts val="0"/>
                        </a:spcAft>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A. 5.</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B. 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tabLst>
                          <a:tab pos="1358900" algn="l"/>
                          <a:tab pos="2730500" algn="l"/>
                          <a:tab pos="3644900" algn="l"/>
                        </a:tabLst>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C.8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tabLst>
                          <a:tab pos="1358900" algn="l"/>
                          <a:tab pos="2730500" algn="l"/>
                          <a:tab pos="3644900" algn="l"/>
                        </a:tabLst>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D. 9.</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530036824"/>
                  </a:ext>
                </a:extLst>
              </a:tr>
            </a:tbl>
          </a:graphicData>
        </a:graphic>
      </p:graphicFrame>
      <p:sp>
        <p:nvSpPr>
          <p:cNvPr id="18" name="Oval 8"/>
          <p:cNvSpPr>
            <a:spLocks noChangeArrowheads="1"/>
          </p:cNvSpPr>
          <p:nvPr/>
        </p:nvSpPr>
        <p:spPr bwMode="auto">
          <a:xfrm>
            <a:off x="3050140" y="3122941"/>
            <a:ext cx="4572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76809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4630" y="180108"/>
            <a:ext cx="11329516" cy="6677892"/>
          </a:xfrm>
          <a:prstGeom prst="rect">
            <a:avLst/>
          </a:prstGeom>
        </p:spPr>
      </p:pic>
      <p:sp>
        <p:nvSpPr>
          <p:cNvPr id="6" name="Oval 8"/>
          <p:cNvSpPr>
            <a:spLocks noChangeArrowheads="1"/>
          </p:cNvSpPr>
          <p:nvPr/>
        </p:nvSpPr>
        <p:spPr bwMode="auto">
          <a:xfrm>
            <a:off x="7632328" y="4142507"/>
            <a:ext cx="457200" cy="307089"/>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7" name="Oval 8"/>
          <p:cNvSpPr>
            <a:spLocks noChangeArrowheads="1"/>
          </p:cNvSpPr>
          <p:nvPr/>
        </p:nvSpPr>
        <p:spPr bwMode="auto">
          <a:xfrm>
            <a:off x="5290909" y="3121909"/>
            <a:ext cx="457200" cy="307089"/>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8" name="Oval 8"/>
          <p:cNvSpPr>
            <a:spLocks noChangeArrowheads="1"/>
          </p:cNvSpPr>
          <p:nvPr/>
        </p:nvSpPr>
        <p:spPr bwMode="auto">
          <a:xfrm>
            <a:off x="7008873" y="3121910"/>
            <a:ext cx="457200" cy="307089"/>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9" name="Oval 8"/>
          <p:cNvSpPr>
            <a:spLocks noChangeArrowheads="1"/>
          </p:cNvSpPr>
          <p:nvPr/>
        </p:nvSpPr>
        <p:spPr bwMode="auto">
          <a:xfrm>
            <a:off x="7008873" y="3666835"/>
            <a:ext cx="457200" cy="307089"/>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0" name="Oval 8"/>
          <p:cNvSpPr>
            <a:spLocks noChangeArrowheads="1"/>
          </p:cNvSpPr>
          <p:nvPr/>
        </p:nvSpPr>
        <p:spPr bwMode="auto">
          <a:xfrm>
            <a:off x="8195747" y="2618507"/>
            <a:ext cx="457200" cy="307089"/>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1" name="Oval 8"/>
          <p:cNvSpPr>
            <a:spLocks noChangeArrowheads="1"/>
          </p:cNvSpPr>
          <p:nvPr/>
        </p:nvSpPr>
        <p:spPr bwMode="auto">
          <a:xfrm>
            <a:off x="7008873" y="4142508"/>
            <a:ext cx="457200" cy="307089"/>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78403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40780"/>
            <a:ext cx="12192000" cy="6998780"/>
            <a:chOff x="-2139" y="-140780"/>
            <a:chExt cx="12192000" cy="6998780"/>
          </a:xfrm>
        </p:grpSpPr>
        <p:sp>
          <p:nvSpPr>
            <p:cNvPr id="3" name="Rectangle 2"/>
            <p:cNvSpPr/>
            <p:nvPr/>
          </p:nvSpPr>
          <p:spPr>
            <a:xfrm>
              <a:off x="-2139" y="-140780"/>
              <a:ext cx="12192000" cy="6858000"/>
            </a:xfrm>
            <a:prstGeom prst="rect">
              <a:avLst/>
            </a:prstGeom>
            <a:solidFill>
              <a:srgbClr val="F9F6E7"/>
            </a:solidFill>
            <a:ln>
              <a:solidFill>
                <a:srgbClr val="F9F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0" y="1765300"/>
              <a:ext cx="9144001" cy="5092700"/>
              <a:chOff x="0" y="1765300"/>
              <a:chExt cx="9144001" cy="509270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519" b="24814"/>
              <a:stretch/>
            </p:blipFill>
            <p:spPr>
              <a:xfrm>
                <a:off x="0" y="3759200"/>
                <a:ext cx="3549775" cy="30861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0" y="1765300"/>
                <a:ext cx="6858000" cy="19939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3519" b="24814"/>
              <a:stretch/>
            </p:blipFill>
            <p:spPr>
              <a:xfrm>
                <a:off x="3048001" y="5157668"/>
                <a:ext cx="1955800" cy="1700332"/>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3549775" y="3163768"/>
                <a:ext cx="5594226" cy="199390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4889500" y="4851400"/>
                <a:ext cx="4140200" cy="1993900"/>
              </a:xfrm>
              <a:prstGeom prst="rect">
                <a:avLst/>
              </a:prstGeom>
            </p:spPr>
          </p:pic>
        </p:grpSp>
      </p:grpSp>
      <p:sp>
        <p:nvSpPr>
          <p:cNvPr id="19"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pic>
        <p:nvPicPr>
          <p:cNvPr id="8" name="Picture 7"/>
          <p:cNvPicPr>
            <a:picLocks noChangeAspect="1"/>
          </p:cNvPicPr>
          <p:nvPr/>
        </p:nvPicPr>
        <p:blipFill>
          <a:blip r:embed="rId5"/>
          <a:stretch>
            <a:fillRect/>
          </a:stretch>
        </p:blipFill>
        <p:spPr>
          <a:xfrm>
            <a:off x="452582" y="74469"/>
            <a:ext cx="4636654" cy="2687781"/>
          </a:xfrm>
          <a:prstGeom prst="rect">
            <a:avLst/>
          </a:prstGeom>
        </p:spPr>
      </p:pic>
      <p:sp>
        <p:nvSpPr>
          <p:cNvPr id="10" name="TextBox 9"/>
          <p:cNvSpPr txBox="1"/>
          <p:nvPr/>
        </p:nvSpPr>
        <p:spPr>
          <a:xfrm>
            <a:off x="646546" y="3225597"/>
            <a:ext cx="10307782" cy="2031325"/>
          </a:xfrm>
          <a:prstGeom prst="rect">
            <a:avLst/>
          </a:prstGeom>
          <a:noFill/>
        </p:spPr>
        <p:txBody>
          <a:bodyPr wrap="square" rtlCol="0">
            <a:spAutoFit/>
          </a:bodyPr>
          <a:lstStyle/>
          <a:p>
            <a:r>
              <a:rPr lang="vi-VN" sz="3600" b="0" i="0" dirty="0" smtClean="0">
                <a:solidFill>
                  <a:srgbClr val="FF0000"/>
                </a:solidFill>
                <a:effectLst/>
                <a:latin typeface="+mj-lt"/>
              </a:rPr>
              <a:t>Hg </a:t>
            </a:r>
            <a:r>
              <a:rPr lang="vi-VN" b="0" i="0" dirty="0" smtClean="0">
                <a:solidFill>
                  <a:srgbClr val="212529"/>
                </a:solidFill>
                <a:effectLst/>
                <a:latin typeface="+mj-lt"/>
              </a:rPr>
              <a:t>là chất độc hại gây nguy hiểm tới sức khỏe con người. Theo WHO (tổ chức y tế thế giới) thì chất này là một trong mười nhóm hóa chất độc nhất. Ở dạng kim loại, các hợp chất và muối của Hg rất độc. Khi cơ thể tiếp xúc, hít thở hay nuốt phải các chất trên sẽ gây tổn thương não và gan.</a:t>
            </a:r>
            <a:endParaRPr lang="en-US" b="0" i="0" dirty="0" smtClean="0">
              <a:solidFill>
                <a:srgbClr val="212529"/>
              </a:solidFill>
              <a:effectLst/>
              <a:latin typeface="+mj-lt"/>
            </a:endParaRPr>
          </a:p>
          <a:p>
            <a:r>
              <a:rPr lang="vi-VN" b="0" i="0" dirty="0" smtClean="0">
                <a:solidFill>
                  <a:srgbClr val="212529"/>
                </a:solidFill>
                <a:effectLst/>
                <a:latin typeface="+mj-lt"/>
              </a:rPr>
              <a:t>Kim loại Hg: Tiếp xúc qua con đường không kh</a:t>
            </a:r>
            <a:r>
              <a:rPr lang="en-US" dirty="0">
                <a:solidFill>
                  <a:srgbClr val="212529"/>
                </a:solidFill>
                <a:latin typeface="+mj-lt"/>
              </a:rPr>
              <a:t>í</a:t>
            </a:r>
            <a:r>
              <a:rPr lang="vi-VN" b="0" i="0" dirty="0" smtClean="0">
                <a:solidFill>
                  <a:srgbClr val="212529"/>
                </a:solidFill>
                <a:effectLst/>
                <a:latin typeface="+mj-lt"/>
              </a:rPr>
              <a:t> và được hít vào phổi. Thể hơi của Hg là nguy hiểm nhất. Chất này được sinh ra từ hoạt động của các nhà máy nhiệt điện, lò đốt rác hoặc cháy rừng, vỡ nhiệt k</a:t>
            </a:r>
            <a:r>
              <a:rPr lang="en-US" dirty="0" smtClean="0">
                <a:solidFill>
                  <a:srgbClr val="212529"/>
                </a:solidFill>
                <a:latin typeface="Times New Roman" panose="02020603050405020304" pitchFamily="18" charset="0"/>
                <a:cs typeface="Times New Roman" panose="02020603050405020304" pitchFamily="18" charset="0"/>
              </a:rPr>
              <a:t>ế.</a:t>
            </a:r>
            <a:endParaRPr lang="en-US" dirty="0">
              <a:solidFill>
                <a:srgbClr val="212529"/>
              </a:solidFill>
              <a:latin typeface="Times New Roman" panose="02020603050405020304" pitchFamily="18" charset="0"/>
              <a:cs typeface="Times New Roman" panose="02020603050405020304" pitchFamily="18" charset="0"/>
            </a:endParaRPr>
          </a:p>
          <a:p>
            <a:r>
              <a:rPr lang="vi-VN" b="0" i="0" dirty="0" smtClean="0">
                <a:solidFill>
                  <a:srgbClr val="212529"/>
                </a:solidFill>
                <a:effectLst/>
                <a:latin typeface="Roboto"/>
              </a:rPr>
              <a:t> </a:t>
            </a:r>
            <a:endParaRPr lang="en-US" dirty="0"/>
          </a:p>
        </p:txBody>
      </p:sp>
      <p:pic>
        <p:nvPicPr>
          <p:cNvPr id="9218" name="Picture 2" descr="Đảm bảo tính nguyên vẹn khi mua nhiệt kế thủy ngâ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6255" y="74469"/>
            <a:ext cx="6352480" cy="2687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1837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flipH="1">
            <a:off x="0" y="0"/>
            <a:ext cx="12192000" cy="6858000"/>
            <a:chOff x="0" y="0"/>
            <a:chExt cx="12192000"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3456" cy="685800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9347" r="22819"/>
            <a:stretch>
              <a:fillRect/>
            </a:stretch>
          </p:blipFill>
          <p:spPr>
            <a:xfrm>
              <a:off x="7493000" y="0"/>
              <a:ext cx="4699000" cy="6858000"/>
            </a:xfrm>
            <a:prstGeom prst="rect">
              <a:avLst/>
            </a:prstGeom>
          </p:spPr>
        </p:pic>
      </p:grpSp>
      <p:grpSp>
        <p:nvGrpSpPr>
          <p:cNvPr id="8" name="Group 7"/>
          <p:cNvGrpSpPr/>
          <p:nvPr/>
        </p:nvGrpSpPr>
        <p:grpSpPr>
          <a:xfrm>
            <a:off x="0" y="0"/>
            <a:ext cx="12192000" cy="6599382"/>
            <a:chOff x="0" y="0"/>
            <a:chExt cx="12192000" cy="6858000"/>
          </a:xfrm>
        </p:grpSpPr>
        <p:sp>
          <p:nvSpPr>
            <p:cNvPr id="9" name="Rectangle 8"/>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6205" b="8911"/>
            <a:stretch/>
          </p:blipFill>
          <p:spPr>
            <a:xfrm>
              <a:off x="0" y="0"/>
              <a:ext cx="12192000" cy="6858000"/>
            </a:xfrm>
            <a:prstGeom prst="rect">
              <a:avLst/>
            </a:prstGeom>
          </p:spPr>
        </p:pic>
      </p:grpSp>
      <p:sp>
        <p:nvSpPr>
          <p:cNvPr id="11" name="Slide Number Placeholder 5"/>
          <p:cNvSpPr txBox="1">
            <a:spLocks/>
          </p:cNvSpPr>
          <p:nvPr/>
        </p:nvSpPr>
        <p:spPr>
          <a:xfrm>
            <a:off x="7825509" y="6356353"/>
            <a:ext cx="2666118" cy="316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Times New Roman" panose="02020603050405020304" pitchFamily="18" charset="0"/>
                <a:ea typeface="+mn-ea"/>
                <a:cs typeface="+mn-cs"/>
              </a:defRPr>
            </a:lvl1pPr>
            <a:lvl2pPr marL="742950" indent="-285750" algn="l" defTabSz="914400" rtl="0" eaLnBrk="1" latinLnBrk="0" hangingPunct="1">
              <a:defRPr sz="18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defRPr sz="18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defRPr sz="18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Times New Roman" panose="02020603050405020304" pitchFamily="18" charset="0"/>
                <a:ea typeface="+mn-ea"/>
                <a:cs typeface="+mn-cs"/>
              </a:defRPr>
            </a:lvl9pPr>
          </a:lstStyle>
          <a:p>
            <a:pPr fontAlgn="base">
              <a:spcBef>
                <a:spcPct val="0"/>
              </a:spcBef>
              <a:spcAft>
                <a:spcPct val="0"/>
              </a:spcAft>
            </a:pPr>
            <a:fld id="{672C6B68-80F0-4C47-80AD-D3D24341AAA9}" type="slidenum">
              <a:rPr lang="en-US" altLang="en-US" smtClean="0">
                <a:solidFill>
                  <a:prstClr val="black"/>
                </a:solidFill>
                <a:latin typeface="Arial" panose="020B0604020202020204" pitchFamily="34" charset="0"/>
                <a:cs typeface="Arial" charset="0"/>
              </a:rPr>
              <a:pPr fontAlgn="base">
                <a:spcBef>
                  <a:spcPct val="0"/>
                </a:spcBef>
                <a:spcAft>
                  <a:spcPct val="0"/>
                </a:spcAft>
              </a:pPr>
              <a:t>22</a:t>
            </a:fld>
            <a:endParaRPr lang="en-US" altLang="en-US">
              <a:solidFill>
                <a:prstClr val="black"/>
              </a:solidFill>
              <a:latin typeface="Arial" panose="020B0604020202020204" pitchFamily="34" charset="0"/>
              <a:cs typeface="Arial" charset="0"/>
            </a:endParaRPr>
          </a:p>
        </p:txBody>
      </p:sp>
      <p:pic>
        <p:nvPicPr>
          <p:cNvPr id="12" name="Picture 14" descr="DSC059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4386" y="3663594"/>
            <a:ext cx="4791915" cy="319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The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4388" y="824284"/>
            <a:ext cx="473187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descr="1200387500_n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243" y="3663594"/>
            <a:ext cx="4304143" cy="312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7"/>
          <a:stretch>
            <a:fillRect/>
          </a:stretch>
        </p:blipFill>
        <p:spPr>
          <a:xfrm>
            <a:off x="760243" y="785227"/>
            <a:ext cx="4304145" cy="2779872"/>
          </a:xfrm>
          <a:prstGeom prst="rect">
            <a:avLst/>
          </a:prstGeom>
        </p:spPr>
      </p:pic>
      <p:sp>
        <p:nvSpPr>
          <p:cNvPr id="16" name="TextBox 15"/>
          <p:cNvSpPr txBox="1"/>
          <p:nvPr/>
        </p:nvSpPr>
        <p:spPr>
          <a:xfrm>
            <a:off x="3029527" y="250522"/>
            <a:ext cx="5246254"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ỨNG DỤNG CỦA MỘT SỐ KIM LOẠI NHÓM B</a:t>
            </a:r>
          </a:p>
        </p:txBody>
      </p:sp>
    </p:spTree>
    <p:extLst>
      <p:ext uri="{BB962C8B-B14F-4D97-AF65-F5344CB8AC3E}">
        <p14:creationId xmlns:p14="http://schemas.microsoft.com/office/powerpoint/2010/main" val="277285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heckerboard(across)">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2339" y="180108"/>
            <a:ext cx="11329516" cy="6677892"/>
          </a:xfrm>
          <a:prstGeom prst="rect">
            <a:avLst/>
          </a:prstGeom>
        </p:spPr>
      </p:pic>
      <p:sp>
        <p:nvSpPr>
          <p:cNvPr id="5" name="Oval 8"/>
          <p:cNvSpPr>
            <a:spLocks noChangeArrowheads="1"/>
          </p:cNvSpPr>
          <p:nvPr/>
        </p:nvSpPr>
        <p:spPr bwMode="auto">
          <a:xfrm>
            <a:off x="811273" y="5486399"/>
            <a:ext cx="457200" cy="307089"/>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2825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385"/>
            <a:ext cx="12192000" cy="6858000"/>
          </a:xfrm>
          <a:prstGeom prst="rect">
            <a:avLst/>
          </a:prstGeom>
        </p:spPr>
      </p:pic>
      <p:sp>
        <p:nvSpPr>
          <p:cNvPr id="2" name="Rectangle 1"/>
          <p:cNvSpPr/>
          <p:nvPr/>
        </p:nvSpPr>
        <p:spPr>
          <a:xfrm>
            <a:off x="1644073" y="783214"/>
            <a:ext cx="8903854" cy="4206664"/>
          </a:xfrm>
          <a:prstGeom prst="rect">
            <a:avLst/>
          </a:prstGeom>
        </p:spPr>
        <p:txBody>
          <a:bodyPr wrap="square">
            <a:spAutoFit/>
          </a:bodyPr>
          <a:lstStyle/>
          <a:p>
            <a:pPr algn="ctr">
              <a:lnSpc>
                <a:spcPct val="107000"/>
              </a:lnSpc>
              <a:spcAft>
                <a:spcPts val="0"/>
              </a:spcAft>
            </a:pPr>
            <a:r>
              <a:rPr lang="en-US" sz="24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3</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4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6 </a:t>
            </a:r>
            <a:r>
              <a:rPr lang="en-US" sz="24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phút</a:t>
            </a:r>
            <a:r>
              <a:rPr lang="en-US" sz="24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a:spcAft>
                <a:spcPts val="0"/>
              </a:spcAft>
            </a:pPr>
            <a:r>
              <a:rPr lang="en-US" sz="2400" dirty="0" err="1"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400"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1.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Nêu</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vị</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trí</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nguyên</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tố</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phi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kim</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 Cho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biết</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ở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điều</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kiện</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thường</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nguyên</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tố</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phi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kim</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tồn</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tại</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ở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những</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trạng</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thái</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nào</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spcAft>
                <a:spcPts val="0"/>
              </a:spcAft>
            </a:pPr>
            <a:r>
              <a:rPr lang="en-US" sz="2400" dirty="0" err="1"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400"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2</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Cacbon</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nitrogen, oxygen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và</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cholorine</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là</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những</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nguyên</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tố</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phi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kim</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phổ</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biến</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và</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gần</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gũi</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đời</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sống</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Em</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hãy</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cho</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biết</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vị</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trí</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nhóm</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chu</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kì</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của</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chúng</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bảng</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tuần</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hoàn</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spcAft>
                <a:spcPts val="0"/>
              </a:spcAft>
            </a:pPr>
            <a:r>
              <a:rPr lang="en-US" sz="2400" dirty="0" err="1"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400"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3</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Tìm</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hiểu</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qua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thực</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tế</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hãy</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cho</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biết</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nguyên</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tố</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phi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kim</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nào</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có</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thành</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phần</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của</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kem</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đánh</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răng</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Nguyên</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tố</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phi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kim</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nào</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có</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thành</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phần</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muối</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ăn</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chúng</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thuộc</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chu</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kì</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và</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nhóm</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nào</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bảng</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tuần</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effectLst/>
                <a:latin typeface="Times New Roman" panose="02020603050405020304" pitchFamily="18" charset="0"/>
                <a:ea typeface="Arial" panose="020B0604020202020204" pitchFamily="34" charset="0"/>
                <a:cs typeface="Times New Roman" panose="02020603050405020304" pitchFamily="18" charset="0"/>
              </a:rPr>
              <a:t>hoàn</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04945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2339" y="180108"/>
            <a:ext cx="11329516" cy="6677892"/>
          </a:xfrm>
          <a:prstGeom prst="rect">
            <a:avLst/>
          </a:prstGeom>
        </p:spPr>
      </p:pic>
      <p:sp>
        <p:nvSpPr>
          <p:cNvPr id="5" name="Oval 8"/>
          <p:cNvSpPr>
            <a:spLocks noChangeArrowheads="1"/>
          </p:cNvSpPr>
          <p:nvPr/>
        </p:nvSpPr>
        <p:spPr bwMode="auto">
          <a:xfrm>
            <a:off x="783564" y="5763490"/>
            <a:ext cx="457200" cy="307089"/>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defRPr/>
            </a:pPr>
            <a:endParaRPr lang="en-US" altLang="en-US" sz="1800" smtClean="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6679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5564" y="166255"/>
            <a:ext cx="11748654" cy="6548582"/>
          </a:xfrm>
          <a:prstGeom prst="rect">
            <a:avLst/>
          </a:prstGeom>
        </p:spPr>
      </p:pic>
    </p:spTree>
    <p:extLst>
      <p:ext uri="{BB962C8B-B14F-4D97-AF65-F5344CB8AC3E}">
        <p14:creationId xmlns:p14="http://schemas.microsoft.com/office/powerpoint/2010/main" val="16424242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4630" y="180108"/>
            <a:ext cx="11329516" cy="6677892"/>
          </a:xfrm>
          <a:prstGeom prst="rect">
            <a:avLst/>
          </a:prstGeom>
        </p:spPr>
      </p:pic>
      <p:sp>
        <p:nvSpPr>
          <p:cNvPr id="6" name="Oval 8"/>
          <p:cNvSpPr>
            <a:spLocks noChangeArrowheads="1"/>
          </p:cNvSpPr>
          <p:nvPr/>
        </p:nvSpPr>
        <p:spPr bwMode="auto">
          <a:xfrm>
            <a:off x="8749928" y="2082798"/>
            <a:ext cx="457200" cy="307089"/>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8" name="Oval 8"/>
          <p:cNvSpPr>
            <a:spLocks noChangeArrowheads="1"/>
          </p:cNvSpPr>
          <p:nvPr/>
        </p:nvSpPr>
        <p:spPr bwMode="auto">
          <a:xfrm>
            <a:off x="10426327" y="2618506"/>
            <a:ext cx="457200" cy="307089"/>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9" name="Oval 8"/>
          <p:cNvSpPr>
            <a:spLocks noChangeArrowheads="1"/>
          </p:cNvSpPr>
          <p:nvPr/>
        </p:nvSpPr>
        <p:spPr bwMode="auto">
          <a:xfrm>
            <a:off x="9879837" y="2082797"/>
            <a:ext cx="457200" cy="307089"/>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1" name="Oval 8"/>
          <p:cNvSpPr>
            <a:spLocks noChangeArrowheads="1"/>
          </p:cNvSpPr>
          <p:nvPr/>
        </p:nvSpPr>
        <p:spPr bwMode="auto">
          <a:xfrm>
            <a:off x="9258710" y="2082797"/>
            <a:ext cx="457200" cy="307089"/>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94893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385"/>
            <a:ext cx="12192000" cy="6858000"/>
          </a:xfrm>
          <a:prstGeom prst="rect">
            <a:avLst/>
          </a:prstGeom>
        </p:spPr>
      </p:pic>
      <p:sp>
        <p:nvSpPr>
          <p:cNvPr id="5" name="Rectangle 4"/>
          <p:cNvSpPr/>
          <p:nvPr/>
        </p:nvSpPr>
        <p:spPr>
          <a:xfrm>
            <a:off x="1736437" y="2755404"/>
            <a:ext cx="8377381" cy="23391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F</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Fluori</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ne</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dưới nhiều hình thức là thành phần hoạt chất phổ biến nhất trong kem đánh răng để ngăn ngừa sâu răng. Fluoride có số lượng nhỏ trong thực vật, động vật và một số nguồn nước tự nhiên. Chất fluoride bổ sung trong kem đánh răng có tác dụng tốt đối với quá trình hình thành men răng và xương</a:t>
            </a:r>
            <a:r>
              <a:rPr kumimoji="0" lang="vi-V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2357581" y="412183"/>
            <a:ext cx="7135092" cy="2521528"/>
          </a:xfrm>
          <a:prstGeom prst="rect">
            <a:avLst/>
          </a:prstGeom>
        </p:spPr>
      </p:pic>
    </p:spTree>
    <p:extLst>
      <p:ext uri="{BB962C8B-B14F-4D97-AF65-F5344CB8AC3E}">
        <p14:creationId xmlns:p14="http://schemas.microsoft.com/office/powerpoint/2010/main" val="29505606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flipH="1">
            <a:off x="0" y="0"/>
            <a:ext cx="12192000" cy="6858000"/>
            <a:chOff x="0" y="0"/>
            <a:chExt cx="12192000"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3456" cy="685800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9347" r="22819"/>
            <a:stretch>
              <a:fillRect/>
            </a:stretch>
          </p:blipFill>
          <p:spPr>
            <a:xfrm>
              <a:off x="7493000" y="0"/>
              <a:ext cx="4699000" cy="6858000"/>
            </a:xfrm>
            <a:prstGeom prst="rect">
              <a:avLst/>
            </a:prstGeom>
          </p:spPr>
        </p:pic>
      </p:grpSp>
      <p:grpSp>
        <p:nvGrpSpPr>
          <p:cNvPr id="8" name="Group 7"/>
          <p:cNvGrpSpPr/>
          <p:nvPr/>
        </p:nvGrpSpPr>
        <p:grpSpPr>
          <a:xfrm>
            <a:off x="0" y="0"/>
            <a:ext cx="12192000" cy="6599382"/>
            <a:chOff x="0" y="0"/>
            <a:chExt cx="12192000" cy="6858000"/>
          </a:xfrm>
        </p:grpSpPr>
        <p:sp>
          <p:nvSpPr>
            <p:cNvPr id="9" name="Rectangle 8"/>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6205" b="8911"/>
            <a:stretch/>
          </p:blipFill>
          <p:spPr>
            <a:xfrm>
              <a:off x="0" y="0"/>
              <a:ext cx="12192000" cy="6858000"/>
            </a:xfrm>
            <a:prstGeom prst="rect">
              <a:avLst/>
            </a:prstGeom>
          </p:spPr>
        </p:pic>
      </p:grpSp>
      <p:sp>
        <p:nvSpPr>
          <p:cNvPr id="11" name="Slide Number Placeholder 5"/>
          <p:cNvSpPr txBox="1">
            <a:spLocks/>
          </p:cNvSpPr>
          <p:nvPr/>
        </p:nvSpPr>
        <p:spPr>
          <a:xfrm>
            <a:off x="7825509" y="6356353"/>
            <a:ext cx="2666118" cy="316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Times New Roman" panose="02020603050405020304" pitchFamily="18" charset="0"/>
                <a:ea typeface="+mn-ea"/>
                <a:cs typeface="+mn-cs"/>
              </a:defRPr>
            </a:lvl1pPr>
            <a:lvl2pPr marL="742950" indent="-285750" algn="l" defTabSz="914400" rtl="0" eaLnBrk="1" latinLnBrk="0" hangingPunct="1">
              <a:defRPr sz="18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defRPr sz="18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defRPr sz="18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Times New Roman" panose="02020603050405020304" pitchFamily="18"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2C6B68-80F0-4C47-80AD-D3D24341AAA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charset="0"/>
            </a:endParaRPr>
          </a:p>
        </p:txBody>
      </p:sp>
      <p:sp>
        <p:nvSpPr>
          <p:cNvPr id="17" name="Rectangle 16"/>
          <p:cNvSpPr/>
          <p:nvPr/>
        </p:nvSpPr>
        <p:spPr>
          <a:xfrm>
            <a:off x="766620" y="604675"/>
            <a:ext cx="9624290" cy="4702569"/>
          </a:xfrm>
          <a:prstGeom prst="rect">
            <a:avLst/>
          </a:prstGeom>
        </p:spPr>
        <p:txBody>
          <a:bodyPr wrap="square">
            <a:spAutoFit/>
          </a:bodyPr>
          <a:lstStyle/>
          <a:p>
            <a:pPr algn="ctr">
              <a:lnSpc>
                <a:spcPct val="107000"/>
              </a:lnSpc>
              <a:spcAft>
                <a:spcPts val="0"/>
              </a:spcAf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 HỌC TẬP SỐ 4</a:t>
            </a:r>
            <a:endPar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6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phút</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Cho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hiếm</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4.1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xét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electron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hiếm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dịp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hay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lễ</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phố</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vui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đủ</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bay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bầu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Theo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bơm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oxygen, helium, hydrogen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69935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385"/>
            <a:ext cx="12192000" cy="6858000"/>
          </a:xfrm>
          <a:prstGeom prst="rect">
            <a:avLst/>
          </a:prstGeom>
        </p:spPr>
      </p:pic>
      <p:grpSp>
        <p:nvGrpSpPr>
          <p:cNvPr id="3" name="Group 2"/>
          <p:cNvGrpSpPr/>
          <p:nvPr/>
        </p:nvGrpSpPr>
        <p:grpSpPr>
          <a:xfrm>
            <a:off x="0" y="-140780"/>
            <a:ext cx="12192000" cy="6998780"/>
            <a:chOff x="-2139" y="-140780"/>
            <a:chExt cx="12192000" cy="6998780"/>
          </a:xfrm>
        </p:grpSpPr>
        <p:sp>
          <p:nvSpPr>
            <p:cNvPr id="4" name="Rectangle 3"/>
            <p:cNvSpPr/>
            <p:nvPr/>
          </p:nvSpPr>
          <p:spPr>
            <a:xfrm>
              <a:off x="-2139" y="-140780"/>
              <a:ext cx="12192000" cy="6858000"/>
            </a:xfrm>
            <a:prstGeom prst="rect">
              <a:avLst/>
            </a:prstGeom>
            <a:solidFill>
              <a:srgbClr val="F9F6E7"/>
            </a:solidFill>
            <a:ln>
              <a:solidFill>
                <a:srgbClr val="F9F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0" y="1765300"/>
              <a:ext cx="9144001" cy="5092700"/>
              <a:chOff x="0" y="1765300"/>
              <a:chExt cx="9144001" cy="509270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3519" b="24814"/>
              <a:stretch/>
            </p:blipFill>
            <p:spPr>
              <a:xfrm>
                <a:off x="0" y="3759200"/>
                <a:ext cx="3549775" cy="30861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70926"/>
              <a:stretch/>
            </p:blipFill>
            <p:spPr>
              <a:xfrm>
                <a:off x="0" y="1765300"/>
                <a:ext cx="6858000" cy="199390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3519" b="24814"/>
              <a:stretch/>
            </p:blipFill>
            <p:spPr>
              <a:xfrm>
                <a:off x="3048001" y="5157668"/>
                <a:ext cx="1955800" cy="170033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70926"/>
              <a:stretch/>
            </p:blipFill>
            <p:spPr>
              <a:xfrm>
                <a:off x="3549775" y="3163768"/>
                <a:ext cx="5594226" cy="199390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70926"/>
              <a:stretch/>
            </p:blipFill>
            <p:spPr>
              <a:xfrm>
                <a:off x="4889500" y="4851400"/>
                <a:ext cx="4140200" cy="1993900"/>
              </a:xfrm>
              <a:prstGeom prst="rect">
                <a:avLst/>
              </a:prstGeom>
            </p:spPr>
          </p:pic>
        </p:grpSp>
      </p:grpSp>
      <p:sp>
        <p:nvSpPr>
          <p:cNvPr id="12" name="TextBox 11"/>
          <p:cNvSpPr txBox="1"/>
          <p:nvPr/>
        </p:nvSpPr>
        <p:spPr>
          <a:xfrm>
            <a:off x="1778000" y="1048730"/>
            <a:ext cx="8636000"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dirty="0" err="1" smtClean="0">
                <a:effectLst/>
                <a:latin typeface="Times New Roman" panose="02020603050405020304" pitchFamily="18" charset="0"/>
                <a:ea typeface="Arial" panose="020B0604020202020204" pitchFamily="34" charset="0"/>
              </a:rPr>
              <a:t>Trong</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bảng</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tuần</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hoàn</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các</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nguyên</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tố</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hoá</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học</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các</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nguyên</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tố</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hoá</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học</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được</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sắp</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xếp</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theo</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thứ</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tự</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tăng</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dần</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của</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2793736446"/>
              </p:ext>
            </p:extLst>
          </p:nvPr>
        </p:nvGraphicFramePr>
        <p:xfrm>
          <a:off x="3072653" y="2629392"/>
          <a:ext cx="7124292" cy="913130"/>
        </p:xfrm>
        <a:graphic>
          <a:graphicData uri="http://schemas.openxmlformats.org/drawingml/2006/table">
            <a:tbl>
              <a:tblPr firstRow="1" firstCol="1" bandRow="1"/>
              <a:tblGrid>
                <a:gridCol w="3562146">
                  <a:extLst>
                    <a:ext uri="{9D8B030D-6E8A-4147-A177-3AD203B41FA5}">
                      <a16:colId xmlns:a16="http://schemas.microsoft.com/office/drawing/2014/main" val="494881444"/>
                    </a:ext>
                  </a:extLst>
                </a:gridCol>
                <a:gridCol w="3562146">
                  <a:extLst>
                    <a:ext uri="{9D8B030D-6E8A-4147-A177-3AD203B41FA5}">
                      <a16:colId xmlns:a16="http://schemas.microsoft.com/office/drawing/2014/main" val="1063101271"/>
                    </a:ext>
                  </a:extLst>
                </a:gridCol>
              </a:tblGrid>
              <a:tr h="0">
                <a:tc>
                  <a:txBody>
                    <a:bodyPr/>
                    <a:lstStyle/>
                    <a:p>
                      <a:pPr>
                        <a:lnSpc>
                          <a:spcPct val="107000"/>
                        </a:lnSpc>
                        <a:spcAft>
                          <a:spcPts val="0"/>
                        </a:spcAft>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A. </a:t>
                      </a:r>
                      <a:r>
                        <a:rPr lang="en-US" sz="2800" dirty="0" err="1" smtClean="0">
                          <a:effectLst/>
                          <a:latin typeface="Times New Roman" panose="02020603050405020304" pitchFamily="18" charset="0"/>
                          <a:ea typeface="Arial" panose="020B0604020202020204" pitchFamily="34" charset="0"/>
                          <a:cs typeface="Times New Roman" panose="02020603050405020304" pitchFamily="18" charset="0"/>
                        </a:rPr>
                        <a:t>Khối</a:t>
                      </a:r>
                      <a:r>
                        <a:rPr lang="en-US" sz="2800"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smtClean="0">
                          <a:effectLst/>
                          <a:latin typeface="Times New Roman" panose="02020603050405020304" pitchFamily="18" charset="0"/>
                          <a:ea typeface="Arial" panose="020B0604020202020204" pitchFamily="34" charset="0"/>
                          <a:cs typeface="Times New Roman" panose="02020603050405020304" pitchFamily="18" charset="0"/>
                        </a:rPr>
                        <a:t>lượng</a:t>
                      </a:r>
                      <a:r>
                        <a:rPr lang="vi-VN" sz="2800" dirty="0" smtClean="0">
                          <a:effectLst/>
                          <a:latin typeface="Times New Roman" panose="02020603050405020304" pitchFamily="18" charset="0"/>
                          <a:ea typeface="Arial" panose="020B0604020202020204" pitchFamily="34" charset="0"/>
                          <a:cs typeface="Times New Roman" panose="02020603050405020304" pitchFamily="18" charset="0"/>
                        </a:rPr>
                        <a:t>.</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B. </a:t>
                      </a:r>
                      <a:r>
                        <a:rPr lang="en-US" sz="2800" dirty="0" err="1" smtClean="0">
                          <a:effectLst/>
                          <a:latin typeface="Times New Roman" panose="02020603050405020304" pitchFamily="18" charset="0"/>
                          <a:ea typeface="Arial" panose="020B0604020202020204" pitchFamily="34" charset="0"/>
                          <a:cs typeface="Times New Roman" panose="02020603050405020304" pitchFamily="18" charset="0"/>
                        </a:rPr>
                        <a:t>Tỉ</a:t>
                      </a:r>
                      <a:r>
                        <a:rPr lang="en-US" sz="2800"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smtClean="0">
                          <a:effectLst/>
                          <a:latin typeface="Times New Roman" panose="02020603050405020304" pitchFamily="18" charset="0"/>
                          <a:ea typeface="Arial" panose="020B0604020202020204" pitchFamily="34" charset="0"/>
                          <a:cs typeface="Times New Roman" panose="02020603050405020304" pitchFamily="18" charset="0"/>
                        </a:rPr>
                        <a:t>trọng</a:t>
                      </a:r>
                      <a:r>
                        <a:rPr lang="vi-VN" sz="2800" dirty="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tabLst>
                          <a:tab pos="1358900" algn="l"/>
                          <a:tab pos="2730500" algn="l"/>
                          <a:tab pos="3644900" algn="l"/>
                        </a:tabLst>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C</a:t>
                      </a:r>
                      <a:r>
                        <a:rPr lang="vi-VN" sz="2800" dirty="0" smtClean="0">
                          <a:effectLst/>
                          <a:latin typeface="Times New Roman" panose="02020603050405020304" pitchFamily="18" charset="0"/>
                          <a:ea typeface="Arial" panose="020B0604020202020204" pitchFamily="34" charset="0"/>
                          <a:cs typeface="Times New Roman" panose="02020603050405020304" pitchFamily="18" charset="0"/>
                        </a:rPr>
                        <a:t>.</a:t>
                      </a:r>
                      <a:r>
                        <a:rPr lang="en-US" sz="2800"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smtClean="0">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baseline="0" dirty="0" smtClean="0">
                          <a:effectLst/>
                          <a:latin typeface="Times New Roman" panose="02020603050405020304" pitchFamily="18" charset="0"/>
                          <a:ea typeface="Arial" panose="020B0604020202020204" pitchFamily="34" charset="0"/>
                          <a:cs typeface="Times New Roman" panose="02020603050405020304" pitchFamily="18" charset="0"/>
                        </a:rPr>
                        <a:t> proton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tabLst>
                          <a:tab pos="1358900" algn="l"/>
                          <a:tab pos="2730500" algn="l"/>
                          <a:tab pos="3644900" algn="l"/>
                        </a:tabLst>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D. </a:t>
                      </a:r>
                      <a:r>
                        <a:rPr lang="en-US" sz="2800" dirty="0" err="1" smtClean="0">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baseline="0" dirty="0" smtClean="0">
                          <a:effectLst/>
                          <a:latin typeface="Times New Roman" panose="02020603050405020304" pitchFamily="18" charset="0"/>
                          <a:ea typeface="Arial" panose="020B0604020202020204" pitchFamily="34" charset="0"/>
                          <a:cs typeface="Times New Roman" panose="02020603050405020304" pitchFamily="18" charset="0"/>
                        </a:rPr>
                        <a:t> neutron</a:t>
                      </a:r>
                      <a:r>
                        <a:rPr lang="vi-VN" sz="2800" dirty="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530036824"/>
                  </a:ext>
                </a:extLst>
              </a:tr>
            </a:tbl>
          </a:graphicData>
        </a:graphic>
      </p:graphicFrame>
      <p:sp>
        <p:nvSpPr>
          <p:cNvPr id="18" name="Oval 8"/>
          <p:cNvSpPr>
            <a:spLocks noChangeArrowheads="1"/>
          </p:cNvSpPr>
          <p:nvPr/>
        </p:nvSpPr>
        <p:spPr bwMode="auto">
          <a:xfrm>
            <a:off x="6584000" y="2669289"/>
            <a:ext cx="4572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58849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B1E5DD3-6555-4E24-828F-039C79CA09D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9E4E109-7434-4F72-9769-0AD126952DA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268928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05C6A35-3040-4035-A555-1F5D61EB8EB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E8136E4-6F14-4390-B334-6B6AFB49C1AA}"/>
              </a:ext>
            </a:extLst>
          </p:cNvPr>
          <p:cNvPicPr/>
          <p:nvPr/>
        </p:nvPicPr>
        <p:blipFill>
          <a:blip r:embed="rId2"/>
          <a:stretch>
            <a:fillRect/>
          </a:stretch>
        </p:blipFill>
        <p:spPr>
          <a:xfrm>
            <a:off x="0" y="0"/>
            <a:ext cx="12192000" cy="6858000"/>
          </a:xfrm>
          <a:prstGeom prst="rect">
            <a:avLst/>
          </a:prstGeom>
        </p:spPr>
      </p:pic>
      <p:sp>
        <p:nvSpPr>
          <p:cNvPr id="4" name="TextBox 3"/>
          <p:cNvSpPr txBox="1"/>
          <p:nvPr/>
        </p:nvSpPr>
        <p:spPr>
          <a:xfrm>
            <a:off x="8654472" y="1524000"/>
            <a:ext cx="2623127" cy="369332"/>
          </a:xfrm>
          <a:prstGeom prst="rect">
            <a:avLst/>
          </a:prstGeom>
          <a:noFill/>
        </p:spPr>
        <p:txBody>
          <a:bodyPr wrap="square" rtlCol="0">
            <a:spAutoFit/>
          </a:bodyPr>
          <a:lstStyle/>
          <a:p>
            <a:r>
              <a:rPr lang="en-US" dirty="0" err="1" smtClean="0">
                <a:solidFill>
                  <a:schemeClr val="bg1"/>
                </a:solidFill>
              </a:rPr>
              <a:t>Các</a:t>
            </a:r>
            <a:r>
              <a:rPr lang="en-US" dirty="0" smtClean="0">
                <a:solidFill>
                  <a:schemeClr val="bg1"/>
                </a:solidFill>
              </a:rPr>
              <a:t> </a:t>
            </a:r>
            <a:r>
              <a:rPr lang="en-US" dirty="0" err="1" smtClean="0">
                <a:solidFill>
                  <a:schemeClr val="bg1"/>
                </a:solidFill>
              </a:rPr>
              <a:t>nguyên</a:t>
            </a:r>
            <a:r>
              <a:rPr lang="en-US" dirty="0" smtClean="0">
                <a:solidFill>
                  <a:schemeClr val="bg1"/>
                </a:solidFill>
              </a:rPr>
              <a:t> </a:t>
            </a:r>
            <a:r>
              <a:rPr lang="en-US" dirty="0" err="1" smtClean="0">
                <a:solidFill>
                  <a:schemeClr val="bg1"/>
                </a:solidFill>
              </a:rPr>
              <a:t>tố</a:t>
            </a:r>
            <a:r>
              <a:rPr lang="en-US" dirty="0" smtClean="0">
                <a:solidFill>
                  <a:schemeClr val="bg1"/>
                </a:solidFill>
              </a:rPr>
              <a:t> </a:t>
            </a:r>
            <a:r>
              <a:rPr lang="en-US" dirty="0" err="1" smtClean="0">
                <a:solidFill>
                  <a:schemeClr val="bg1"/>
                </a:solidFill>
              </a:rPr>
              <a:t>khí</a:t>
            </a:r>
            <a:r>
              <a:rPr lang="en-US" dirty="0" smtClean="0">
                <a:solidFill>
                  <a:schemeClr val="bg1"/>
                </a:solidFill>
              </a:rPr>
              <a:t> </a:t>
            </a:r>
            <a:r>
              <a:rPr lang="en-US" dirty="0" err="1" smtClean="0">
                <a:solidFill>
                  <a:schemeClr val="bg1"/>
                </a:solidFill>
              </a:rPr>
              <a:t>hiếm</a:t>
            </a:r>
            <a:endParaRPr lang="en-US" dirty="0">
              <a:solidFill>
                <a:schemeClr val="bg1"/>
              </a:solidFill>
            </a:endParaRPr>
          </a:p>
        </p:txBody>
      </p:sp>
    </p:spTree>
    <p:extLst>
      <p:ext uri="{BB962C8B-B14F-4D97-AF65-F5344CB8AC3E}">
        <p14:creationId xmlns:p14="http://schemas.microsoft.com/office/powerpoint/2010/main" val="34360623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9134" y="250257"/>
            <a:ext cx="7811922" cy="6178251"/>
          </a:xfrm>
          <a:prstGeom prst="rect">
            <a:avLst/>
          </a:prstGeom>
        </p:spPr>
      </p:pic>
      <p:sp>
        <p:nvSpPr>
          <p:cNvPr id="4" name="TextBox 3"/>
          <p:cNvSpPr txBox="1"/>
          <p:nvPr/>
        </p:nvSpPr>
        <p:spPr>
          <a:xfrm>
            <a:off x="8377382" y="37821"/>
            <a:ext cx="3269673" cy="6283387"/>
          </a:xfrm>
          <a:prstGeom prst="rect">
            <a:avLst/>
          </a:prstGeom>
          <a:noFill/>
        </p:spPr>
        <p:txBody>
          <a:bodyPr wrap="square" rtlCol="0">
            <a:spAutoFit/>
          </a:bodyPr>
          <a:lstStyle/>
          <a:p>
            <a:pPr algn="just">
              <a:lnSpc>
                <a:spcPct val="107000"/>
              </a:lnSpc>
              <a:spcAft>
                <a:spcPts val="800"/>
              </a:spcAft>
            </a:pP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hi</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nghiên</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cứu</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tố</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141618"/>
                </a:solidFill>
                <a:latin typeface="Times New Roman" panose="02020603050405020304" pitchFamily="18" charset="0"/>
                <a:ea typeface="Calibri" panose="020F0502020204030204" pitchFamily="34" charset="0"/>
                <a:cs typeface="Times New Roman" panose="02020603050405020304" pitchFamily="18" charset="0"/>
              </a:rPr>
              <a:t>khí</a:t>
            </a:r>
            <a:r>
              <a:rPr lang="en-US" sz="2400" dirty="0" smtClean="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141618"/>
                </a:solidFill>
                <a:latin typeface="Times New Roman" panose="02020603050405020304" pitchFamily="18" charset="0"/>
                <a:ea typeface="Calibri" panose="020F0502020204030204" pitchFamily="34" charset="0"/>
                <a:cs typeface="Times New Roman" panose="02020603050405020304" pitchFamily="18" charset="0"/>
              </a:rPr>
              <a:t>hiếm</a:t>
            </a:r>
            <a:r>
              <a:rPr lang="en-US" sz="2400" dirty="0" smtClean="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rằng</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141618"/>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tố</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này</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đều</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electron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141618"/>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400" dirty="0" smtClean="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141618"/>
                </a:solidFill>
                <a:latin typeface="Times New Roman" panose="02020603050405020304" pitchFamily="18" charset="0"/>
                <a:ea typeface="Calibri" panose="020F0502020204030204" pitchFamily="34" charset="0"/>
                <a:cs typeface="Times New Roman" panose="02020603050405020304" pitchFamily="18" charset="0"/>
              </a:rPr>
              <a:t>tử</a:t>
            </a:r>
            <a:r>
              <a:rPr lang="en-US" sz="2400" dirty="0" smtClean="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bão</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hòa</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solidFill>
                  <a:srgbClr val="141618"/>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8 </a:t>
            </a:r>
            <a:r>
              <a:rPr lang="en-US" sz="2400" dirty="0" smtClean="0">
                <a:solidFill>
                  <a:srgbClr val="141618"/>
                </a:solidFill>
                <a:latin typeface="Times New Roman" panose="02020603050405020304" pitchFamily="18" charset="0"/>
                <a:ea typeface="Calibri" panose="020F0502020204030204" pitchFamily="34" charset="0"/>
                <a:cs typeface="Times New Roman" panose="02020603050405020304" pitchFamily="18" charset="0"/>
              </a:rPr>
              <a:t>electron).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cấu</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bền</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vậy</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cực</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kì</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kiện</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tố</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này</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rất</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khó</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phản</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ứng</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41618"/>
                </a:solidFill>
                <a:latin typeface="Times New Roman" panose="02020603050405020304" pitchFamily="18" charset="0"/>
                <a:ea typeface="Calibri" panose="020F0502020204030204" pitchFamily="34" charset="0"/>
                <a:cs typeface="Times New Roman" panose="02020603050405020304" pitchFamily="18" charset="0"/>
              </a:rPr>
              <a:t>chất</a:t>
            </a:r>
            <a:r>
              <a:rPr lang="en-US" dirty="0">
                <a:solidFill>
                  <a:srgbClr val="141618"/>
                </a:solidFill>
                <a:latin typeface="Times New Roman" panose="02020603050405020304" pitchFamily="18" charset="0"/>
                <a:ea typeface="Calibri" panose="020F0502020204030204" pitchFamily="34"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597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khinh khí cầu tuyệ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746" y="167552"/>
            <a:ext cx="6890328" cy="62332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72217" y="167552"/>
            <a:ext cx="4387273" cy="6463308"/>
          </a:xfrm>
          <a:prstGeom prst="rect">
            <a:avLst/>
          </a:prstGeom>
          <a:noFill/>
        </p:spPr>
        <p:txBody>
          <a:bodyPr wrap="square" rtlCol="0">
            <a:sp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ĐIỀU BẠN CẦN BIẾT</a:t>
            </a:r>
          </a:p>
          <a:p>
            <a:pPr algn="just"/>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Khinh</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khí</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cầu</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bóng</a:t>
            </a:r>
            <a:r>
              <a:rPr lang="en-US" sz="2200" dirty="0" smtClean="0">
                <a:solidFill>
                  <a:srgbClr val="222222"/>
                </a:solidFill>
                <a:latin typeface="Times New Roman" panose="02020603050405020304" pitchFamily="18" charset="0"/>
                <a:cs typeface="Times New Roman" panose="02020603050405020304" pitchFamily="18" charset="0"/>
              </a:rPr>
              <a:t> bay </a:t>
            </a:r>
            <a:r>
              <a:rPr lang="en-US" sz="2200" dirty="0" err="1" smtClean="0">
                <a:solidFill>
                  <a:srgbClr val="222222"/>
                </a:solidFill>
                <a:latin typeface="Times New Roman" panose="02020603050405020304" pitchFamily="18" charset="0"/>
                <a:cs typeface="Times New Roman" panose="02020603050405020304" pitchFamily="18" charset="0"/>
              </a:rPr>
              <a:t>có</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thể</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bơm</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bằng</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khí</a:t>
            </a:r>
            <a:r>
              <a:rPr lang="en-US" sz="2200" dirty="0" smtClean="0">
                <a:solidFill>
                  <a:srgbClr val="222222"/>
                </a:solidFill>
                <a:latin typeface="Times New Roman" panose="02020603050405020304" pitchFamily="18" charset="0"/>
                <a:cs typeface="Times New Roman" panose="02020603050405020304" pitchFamily="18" charset="0"/>
              </a:rPr>
              <a:t> helium </a:t>
            </a:r>
            <a:r>
              <a:rPr lang="en-US" sz="2200" dirty="0" err="1" smtClean="0">
                <a:solidFill>
                  <a:srgbClr val="222222"/>
                </a:solidFill>
                <a:latin typeface="Times New Roman" panose="02020603050405020304" pitchFamily="18" charset="0"/>
                <a:cs typeface="Times New Roman" panose="02020603050405020304" pitchFamily="18" charset="0"/>
              </a:rPr>
              <a:t>hoặc</a:t>
            </a:r>
            <a:r>
              <a:rPr lang="en-US" sz="2200" dirty="0" smtClean="0">
                <a:solidFill>
                  <a:srgbClr val="222222"/>
                </a:solidFill>
                <a:latin typeface="Times New Roman" panose="02020603050405020304" pitchFamily="18" charset="0"/>
                <a:cs typeface="Times New Roman" panose="02020603050405020304" pitchFamily="18" charset="0"/>
              </a:rPr>
              <a:t> hydrogen </a:t>
            </a:r>
            <a:r>
              <a:rPr lang="en-US" sz="2200" dirty="0" err="1" smtClean="0">
                <a:solidFill>
                  <a:srgbClr val="222222"/>
                </a:solidFill>
                <a:latin typeface="Times New Roman" panose="02020603050405020304" pitchFamily="18" charset="0"/>
                <a:cs typeface="Times New Roman" panose="02020603050405020304" pitchFamily="18" charset="0"/>
              </a:rPr>
              <a:t>vì</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chúng</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là</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các</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khí</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nhẹ</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nhất</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trong</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các</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chất</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khí</a:t>
            </a:r>
            <a:r>
              <a:rPr lang="en-US" sz="2200" dirty="0" smtClean="0">
                <a:solidFill>
                  <a:srgbClr val="222222"/>
                </a:solidFill>
                <a:latin typeface="Times New Roman" panose="02020603050405020304" pitchFamily="18" charset="0"/>
                <a:cs typeface="Times New Roman" panose="02020603050405020304" pitchFamily="18" charset="0"/>
              </a:rPr>
              <a:t>.</a:t>
            </a:r>
          </a:p>
          <a:p>
            <a:pPr algn="just"/>
            <a:r>
              <a:rPr lang="vi-VN" sz="2200" dirty="0" smtClean="0">
                <a:solidFill>
                  <a:srgbClr val="222222"/>
                </a:solidFill>
                <a:latin typeface="Times New Roman" panose="02020603050405020304" pitchFamily="18" charset="0"/>
                <a:cs typeface="Times New Roman" panose="02020603050405020304" pitchFamily="18" charset="0"/>
              </a:rPr>
              <a:t>Khi </a:t>
            </a:r>
            <a:r>
              <a:rPr lang="vi-VN" sz="2200" dirty="0">
                <a:solidFill>
                  <a:srgbClr val="222222"/>
                </a:solidFill>
                <a:latin typeface="Times New Roman" panose="02020603050405020304" pitchFamily="18" charset="0"/>
                <a:cs typeface="Times New Roman" panose="02020603050405020304" pitchFamily="18" charset="0"/>
              </a:rPr>
              <a:t>bạn ra đường mua bóng bay được bơm hơi ở các điểm vui chơi giải trí, hầu như tất cả những quả bóng bay đó đều chỉ được bơm bằng khí Hidro vì khí Heli rất đắt. Nếu bán cho bạn 20.000 quả bóng bay đó người ta cũng chỉ hòa hoặc không đủ tiền mua khí </a:t>
            </a:r>
            <a:r>
              <a:rPr lang="vi-VN" sz="2200" dirty="0" smtClean="0">
                <a:solidFill>
                  <a:srgbClr val="222222"/>
                </a:solidFill>
                <a:latin typeface="Times New Roman" panose="02020603050405020304" pitchFamily="18" charset="0"/>
                <a:cs typeface="Times New Roman" panose="02020603050405020304" pitchFamily="18" charset="0"/>
              </a:rPr>
              <a:t>Heli</a:t>
            </a:r>
            <a:endParaRPr lang="en-US" sz="2200" dirty="0" smtClean="0">
              <a:solidFill>
                <a:srgbClr val="222222"/>
              </a:solidFill>
              <a:latin typeface="Times New Roman" panose="02020603050405020304" pitchFamily="18" charset="0"/>
              <a:cs typeface="Times New Roman" panose="02020603050405020304" pitchFamily="18" charset="0"/>
            </a:endParaRPr>
          </a:p>
          <a:p>
            <a:pPr algn="just"/>
            <a:r>
              <a:rPr lang="en-US" sz="2200" dirty="0" err="1" smtClean="0">
                <a:solidFill>
                  <a:srgbClr val="222222"/>
                </a:solidFill>
                <a:latin typeface="Times New Roman" panose="02020603050405020304" pitchFamily="18" charset="0"/>
                <a:cs typeface="Times New Roman" panose="02020603050405020304" pitchFamily="18" charset="0"/>
              </a:rPr>
              <a:t>Tuy</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nhiên</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khi</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bơm</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bằng</a:t>
            </a:r>
            <a:r>
              <a:rPr lang="en-US" sz="2200" dirty="0" smtClean="0">
                <a:solidFill>
                  <a:srgbClr val="222222"/>
                </a:solidFill>
                <a:latin typeface="Times New Roman" panose="02020603050405020304" pitchFamily="18" charset="0"/>
                <a:cs typeface="Times New Roman" panose="02020603050405020304" pitchFamily="18" charset="0"/>
              </a:rPr>
              <a:t> hydrogen </a:t>
            </a:r>
            <a:r>
              <a:rPr lang="en-US" sz="2200" dirty="0" err="1" smtClean="0">
                <a:solidFill>
                  <a:srgbClr val="222222"/>
                </a:solidFill>
                <a:latin typeface="Times New Roman" panose="02020603050405020304" pitchFamily="18" charset="0"/>
                <a:cs typeface="Times New Roman" panose="02020603050405020304" pitchFamily="18" charset="0"/>
              </a:rPr>
              <a:t>có</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thể</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nguy</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hiểm</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vì</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nó</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dễ</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phản</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ứng</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với</a:t>
            </a:r>
            <a:r>
              <a:rPr lang="en-US" sz="2200" dirty="0" smtClean="0">
                <a:solidFill>
                  <a:srgbClr val="222222"/>
                </a:solidFill>
                <a:latin typeface="Times New Roman" panose="02020603050405020304" pitchFamily="18" charset="0"/>
                <a:cs typeface="Times New Roman" panose="02020603050405020304" pitchFamily="18" charset="0"/>
              </a:rPr>
              <a:t> oxygen </a:t>
            </a:r>
            <a:r>
              <a:rPr lang="en-US" sz="2200" dirty="0" err="1" smtClean="0">
                <a:solidFill>
                  <a:srgbClr val="222222"/>
                </a:solidFill>
                <a:latin typeface="Times New Roman" panose="02020603050405020304" pitchFamily="18" charset="0"/>
                <a:cs typeface="Times New Roman" panose="02020603050405020304" pitchFamily="18" charset="0"/>
              </a:rPr>
              <a:t>gây</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nổ</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còn</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với</a:t>
            </a:r>
            <a:r>
              <a:rPr lang="en-US" sz="2200" dirty="0" smtClean="0">
                <a:solidFill>
                  <a:srgbClr val="222222"/>
                </a:solidFill>
                <a:latin typeface="Times New Roman" panose="02020603050405020304" pitchFamily="18" charset="0"/>
                <a:cs typeface="Times New Roman" panose="02020603050405020304" pitchFamily="18" charset="0"/>
              </a:rPr>
              <a:t> helium </a:t>
            </a:r>
            <a:r>
              <a:rPr lang="en-US" sz="2200" dirty="0" err="1" smtClean="0">
                <a:solidFill>
                  <a:srgbClr val="222222"/>
                </a:solidFill>
                <a:latin typeface="Times New Roman" panose="02020603050405020304" pitchFamily="18" charset="0"/>
                <a:cs typeface="Times New Roman" panose="02020603050405020304" pitchFamily="18" charset="0"/>
              </a:rPr>
              <a:t>là</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khí</a:t>
            </a:r>
            <a:r>
              <a:rPr lang="en-US" sz="2200" dirty="0" smtClean="0">
                <a:solidFill>
                  <a:srgbClr val="222222"/>
                </a:solidFill>
                <a:latin typeface="Times New Roman" panose="02020603050405020304" pitchFamily="18" charset="0"/>
                <a:cs typeface="Times New Roman" panose="02020603050405020304" pitchFamily="18" charset="0"/>
              </a:rPr>
              <a:t> ở </a:t>
            </a:r>
            <a:r>
              <a:rPr lang="en-US" sz="2200" dirty="0" err="1" smtClean="0">
                <a:solidFill>
                  <a:srgbClr val="222222"/>
                </a:solidFill>
                <a:latin typeface="Times New Roman" panose="02020603050405020304" pitchFamily="18" charset="0"/>
                <a:cs typeface="Times New Roman" panose="02020603050405020304" pitchFamily="18" charset="0"/>
              </a:rPr>
              <a:t>điều</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kiện</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thường</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khó</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có</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thể</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phản</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ứng</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với</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các</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vật</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chất</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khác</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nên</a:t>
            </a:r>
            <a:r>
              <a:rPr lang="en-US" sz="2200" dirty="0" smtClean="0">
                <a:solidFill>
                  <a:srgbClr val="222222"/>
                </a:solidFill>
                <a:latin typeface="Times New Roman" panose="02020603050405020304" pitchFamily="18" charset="0"/>
                <a:cs typeface="Times New Roman" panose="02020603050405020304" pitchFamily="18" charset="0"/>
              </a:rPr>
              <a:t> an </a:t>
            </a:r>
            <a:r>
              <a:rPr lang="en-US" sz="2200" dirty="0" err="1" smtClean="0">
                <a:solidFill>
                  <a:srgbClr val="222222"/>
                </a:solidFill>
                <a:latin typeface="Times New Roman" panose="02020603050405020304" pitchFamily="18" charset="0"/>
                <a:cs typeface="Times New Roman" panose="02020603050405020304" pitchFamily="18" charset="0"/>
              </a:rPr>
              <a:t>toàn</a:t>
            </a:r>
            <a:r>
              <a:rPr lang="en-US" sz="2200" dirty="0" smtClean="0">
                <a:solidFill>
                  <a:srgbClr val="222222"/>
                </a:solidFill>
                <a:latin typeface="Times New Roman" panose="02020603050405020304" pitchFamily="18" charset="0"/>
                <a:cs typeface="Times New Roman" panose="02020603050405020304" pitchFamily="18" charset="0"/>
              </a:rPr>
              <a:t> </a:t>
            </a:r>
            <a:r>
              <a:rPr lang="en-US" sz="2200" dirty="0" err="1" smtClean="0">
                <a:solidFill>
                  <a:srgbClr val="222222"/>
                </a:solidFill>
                <a:latin typeface="Times New Roman" panose="02020603050405020304" pitchFamily="18" charset="0"/>
                <a:cs typeface="Times New Roman" panose="02020603050405020304" pitchFamily="18" charset="0"/>
              </a:rPr>
              <a:t>hơn</a:t>
            </a:r>
            <a:r>
              <a:rPr lang="en-US" sz="2200" b="1" dirty="0" smtClean="0">
                <a:solidFill>
                  <a:srgbClr val="222222"/>
                </a:solidFill>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468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0074" y="175489"/>
            <a:ext cx="7130471" cy="6446983"/>
          </a:xfrm>
          <a:prstGeom prst="rect">
            <a:avLst/>
          </a:prstGeom>
        </p:spPr>
      </p:pic>
      <p:sp>
        <p:nvSpPr>
          <p:cNvPr id="2" name="TextBox 1"/>
          <p:cNvSpPr txBox="1"/>
          <p:nvPr/>
        </p:nvSpPr>
        <p:spPr>
          <a:xfrm>
            <a:off x="7767782" y="175489"/>
            <a:ext cx="4147127" cy="6494085"/>
          </a:xfrm>
          <a:prstGeom prst="rect">
            <a:avLst/>
          </a:prstGeom>
          <a:noFill/>
        </p:spPr>
        <p:txBody>
          <a:bodyPr wrap="square" rtlCol="0">
            <a:spAutoFit/>
          </a:bodyPr>
          <a:lstStyle/>
          <a:p>
            <a:pPr algn="just"/>
            <a:r>
              <a:rPr lang="vi-VN" sz="3200" dirty="0">
                <a:solidFill>
                  <a:srgbClr val="000000"/>
                </a:solidFill>
                <a:latin typeface="+mj-lt"/>
              </a:rPr>
              <a:t>Neon là loại đèn sử dụng ống thủy tinh với nhiều đường kính khác nhau. Chúng có thể phát sáng. Nhờ bên trong có chứa khí hiếm như Neon hoặc Argon, trong áp suất thấp. Neon sẽ cho ra ánh sáng màu đỏ. Còn Argon sẽ cho ra ánh sáng màu yếu hơn như vàng, xanh dương, xanh lá cây, trắng</a:t>
            </a:r>
            <a:endParaRPr lang="en-US" sz="3200" dirty="0">
              <a:latin typeface="+mj-lt"/>
            </a:endParaRPr>
          </a:p>
        </p:txBody>
      </p:sp>
    </p:spTree>
    <p:extLst>
      <p:ext uri="{BB962C8B-B14F-4D97-AF65-F5344CB8AC3E}">
        <p14:creationId xmlns:p14="http://schemas.microsoft.com/office/powerpoint/2010/main" val="14177569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07556" y="2123024"/>
            <a:ext cx="3314407" cy="243974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Công thức chuyển đổi giữa các đại lượng: n, M, m, V ( chất khí)</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Oval 7"/>
          <p:cNvSpPr/>
          <p:nvPr/>
        </p:nvSpPr>
        <p:spPr>
          <a:xfrm>
            <a:off x="5945617" y="147782"/>
            <a:ext cx="3059838" cy="115916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3300"/>
                </a:solidFill>
                <a:effectLst/>
                <a:uLnTx/>
                <a:uFillTx/>
                <a:latin typeface="Times New Roman" panose="02020603050405020304" pitchFamily="18" charset="0"/>
                <a:ea typeface="+mn-ea"/>
                <a:cs typeface="Times New Roman" panose="02020603050405020304" pitchFamily="18" charset="0"/>
              </a:rPr>
              <a:t>m = n . M </a:t>
            </a: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Oval 8"/>
              <p:cNvSpPr/>
              <p:nvPr/>
            </p:nvSpPr>
            <p:spPr>
              <a:xfrm>
                <a:off x="6026638" y="1393825"/>
                <a:ext cx="2826818" cy="118717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smtClean="0">
                    <a:ln>
                      <a:noFill/>
                    </a:ln>
                    <a:solidFill>
                      <a:srgbClr val="FF0000"/>
                    </a:solidFill>
                    <a:effectLst/>
                    <a:uLnTx/>
                    <a:uFillTx/>
                    <a:latin typeface="Calibri" panose="020F0502020204030204"/>
                    <a:ea typeface="+mn-ea"/>
                    <a:cs typeface="Times New Roman" panose="02020603050405020304" pitchFamily="18" charset="0"/>
                  </a:rPr>
                  <a:t>    n </a:t>
                </a:r>
                <a:r>
                  <a:rPr kumimoji="0" lang="en-US" altLang="en-US" sz="3200" b="0" i="0" u="none" strike="noStrike" kern="1200" cap="none" spc="0" normalizeH="0" baseline="0" noProof="0" dirty="0">
                    <a:ln>
                      <a:noFill/>
                    </a:ln>
                    <a:solidFill>
                      <a:srgbClr val="FF0000"/>
                    </a:solidFill>
                    <a:effectLst/>
                    <a:uLnTx/>
                    <a:uFillTx/>
                    <a:latin typeface="Calibri" panose="020F0502020204030204"/>
                    <a:ea typeface="+mn-ea"/>
                    <a:cs typeface="Times New Roman" panose="02020603050405020304" pitchFamily="18" charset="0"/>
                  </a:rPr>
                  <a:t>= </a:t>
                </a:r>
                <a14:m>
                  <m:oMath xmlns:m="http://schemas.openxmlformats.org/officeDocument/2006/math">
                    <m:f>
                      <m:fPr>
                        <m:ctrlPr>
                          <a:rPr kumimoji="0" lang="en-US" alt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ctrlPr>
                      </m:fPr>
                      <m:num>
                        <m:r>
                          <a:rPr kumimoji="0" lang="en-US" alt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𝑚</m:t>
                        </m:r>
                      </m:num>
                      <m:den>
                        <m:r>
                          <a:rPr kumimoji="0" lang="en-US" alt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𝑀</m:t>
                        </m:r>
                      </m:den>
                    </m:f>
                  </m:oMath>
                </a14:m>
                <a:r>
                  <a:rPr kumimoji="0" lang="en-US" altLang="en-US" sz="3200" b="0" i="0" u="none" strike="noStrike" kern="1200" cap="none" spc="0" normalizeH="0" baseline="0" noProof="0" dirty="0">
                    <a:ln>
                      <a:noFill/>
                    </a:ln>
                    <a:solidFill>
                      <a:srgbClr val="FF0000"/>
                    </a:solidFill>
                    <a:effectLst/>
                    <a:uLnTx/>
                    <a:uFillTx/>
                    <a:latin typeface="Calibri" panose="020F0502020204030204"/>
                    <a:ea typeface="+mn-ea"/>
                    <a:cs typeface="Times New Roman" panose="02020603050405020304" pitchFamily="18" charset="0"/>
                  </a:rPr>
                  <a:t> </a:t>
                </a:r>
              </a:p>
            </p:txBody>
          </p:sp>
        </mc:Choice>
        <mc:Fallback xmlns="">
          <p:sp>
            <p:nvSpPr>
              <p:cNvPr id="9" name="Oval 8"/>
              <p:cNvSpPr>
                <a:spLocks noRot="1" noChangeAspect="1" noMove="1" noResize="1" noEditPoints="1" noAdjustHandles="1" noChangeArrowheads="1" noChangeShapeType="1" noTextEdit="1"/>
              </p:cNvSpPr>
              <p:nvPr/>
            </p:nvSpPr>
            <p:spPr>
              <a:xfrm>
                <a:off x="6026638" y="1393825"/>
                <a:ext cx="2826818" cy="1187170"/>
              </a:xfrm>
              <a:prstGeom prst="ellipse">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val 9"/>
              <p:cNvSpPr/>
              <p:nvPr/>
            </p:nvSpPr>
            <p:spPr>
              <a:xfrm>
                <a:off x="5945617" y="2733172"/>
                <a:ext cx="2907839" cy="132012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    M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14:m>
                  <m:oMath xmlns:m="http://schemas.openxmlformats.org/officeDocument/2006/math">
                    <m:f>
                      <m:fPr>
                        <m:ctrlPr>
                          <a:rPr kumimoji="0" lang="en-US" sz="2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𝑚</m:t>
                        </m:r>
                      </m:num>
                      <m:den>
                        <m:r>
                          <a:rPr kumimoji="0" lang="en-US" sz="2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𝑛</m:t>
                        </m:r>
                      </m:den>
                    </m:f>
                  </m:oMath>
                </a14:m>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  </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0" name="Oval 9"/>
              <p:cNvSpPr>
                <a:spLocks noRot="1" noChangeAspect="1" noMove="1" noResize="1" noEditPoints="1" noAdjustHandles="1" noChangeArrowheads="1" noChangeShapeType="1" noTextEdit="1"/>
              </p:cNvSpPr>
              <p:nvPr/>
            </p:nvSpPr>
            <p:spPr>
              <a:xfrm>
                <a:off x="5945617" y="2733172"/>
                <a:ext cx="2907839" cy="1320121"/>
              </a:xfrm>
              <a:prstGeom prst="ellipse">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val 10"/>
              <p:cNvSpPr/>
              <p:nvPr/>
            </p:nvSpPr>
            <p:spPr>
              <a:xfrm>
                <a:off x="6308436" y="4344918"/>
                <a:ext cx="3038764" cy="131392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 = </a:t>
                </a:r>
                <a14:m>
                  <m:oMath xmlns:m="http://schemas.openxmlformats.org/officeDocument/2006/math">
                    <m:f>
                      <m:fPr>
                        <m:ctrlPr>
                          <a:rPr kumimoji="0" lang="en-US" sz="2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𝑉</m:t>
                        </m:r>
                        <m:r>
                          <a:rPr kumimoji="0" lang="en-US" sz="2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(đ</m:t>
                        </m:r>
                        <m:r>
                          <a:rPr kumimoji="0" lang="en-US" sz="2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𝑘𝑡𝑐</m:t>
                        </m:r>
                        <m:r>
                          <a:rPr kumimoji="0" lang="en-US" sz="2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num>
                      <m:den>
                        <m:r>
                          <a:rPr kumimoji="0" lang="en-US" sz="2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22,4</m:t>
                        </m:r>
                      </m:den>
                    </m:f>
                  </m:oMath>
                </a14:m>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1" name="Oval 10"/>
              <p:cNvSpPr>
                <a:spLocks noRot="1" noChangeAspect="1" noMove="1" noResize="1" noEditPoints="1" noAdjustHandles="1" noChangeArrowheads="1" noChangeShapeType="1" noTextEdit="1"/>
              </p:cNvSpPr>
              <p:nvPr/>
            </p:nvSpPr>
            <p:spPr>
              <a:xfrm>
                <a:off x="6308436" y="4344918"/>
                <a:ext cx="3038764" cy="1313924"/>
              </a:xfrm>
              <a:prstGeom prst="ellipse">
                <a:avLst/>
              </a:prstGeom>
              <a:blipFill>
                <a:blip r:embed="rId4"/>
                <a:stretch>
                  <a:fillRect/>
                </a:stretch>
              </a:blipFill>
            </p:spPr>
            <p:txBody>
              <a:bodyPr/>
              <a:lstStyle/>
              <a:p>
                <a:r>
                  <a:rPr lang="en-US">
                    <a:noFill/>
                  </a:rPr>
                  <a:t> </a:t>
                </a:r>
              </a:p>
            </p:txBody>
          </p:sp>
        </mc:Fallback>
      </mc:AlternateContent>
      <p:cxnSp>
        <p:nvCxnSpPr>
          <p:cNvPr id="13" name="Curved Connector 12"/>
          <p:cNvCxnSpPr>
            <a:stCxn id="3" idx="7"/>
            <a:endCxn id="8" idx="2"/>
          </p:cNvCxnSpPr>
          <p:nvPr/>
        </p:nvCxnSpPr>
        <p:spPr>
          <a:xfrm rot="5400000" flipH="1" flipV="1">
            <a:off x="3714622" y="249321"/>
            <a:ext cx="1752952" cy="270903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3" idx="6"/>
            <a:endCxn id="9" idx="2"/>
          </p:cNvCxnSpPr>
          <p:nvPr/>
        </p:nvCxnSpPr>
        <p:spPr>
          <a:xfrm flipV="1">
            <a:off x="3721963" y="1987410"/>
            <a:ext cx="2304675" cy="135548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p:cNvCxnSpPr>
            <a:endCxn id="10" idx="2"/>
          </p:cNvCxnSpPr>
          <p:nvPr/>
        </p:nvCxnSpPr>
        <p:spPr>
          <a:xfrm>
            <a:off x="3578551" y="2909104"/>
            <a:ext cx="2367066" cy="48412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a:off x="3594670" y="3759359"/>
            <a:ext cx="2806130" cy="136761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696652" y="5809673"/>
            <a:ext cx="1918274" cy="720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Oval 38"/>
          <p:cNvSpPr/>
          <p:nvPr/>
        </p:nvSpPr>
        <p:spPr>
          <a:xfrm>
            <a:off x="6222818" y="5689600"/>
            <a:ext cx="3124382" cy="116840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a:t>
            </a:r>
            <a:r>
              <a:rPr kumimoji="0" lang="en-US" sz="2800" b="0" i="0" u="none" strike="noStrike" kern="1200" cap="none" spc="0" normalizeH="0" baseline="-2500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2500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đktc</a:t>
            </a:r>
            <a:r>
              <a:rPr kumimoji="0" lang="en-US" sz="2800" b="0" i="0" u="none" strike="noStrike" kern="1200" cap="none" spc="0" normalizeH="0" baseline="-2500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n.22,4</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41" name="Curved Connector 40"/>
          <p:cNvCxnSpPr>
            <a:stCxn id="3" idx="5"/>
            <a:endCxn id="39" idx="2"/>
          </p:cNvCxnSpPr>
          <p:nvPr/>
        </p:nvCxnSpPr>
        <p:spPr>
          <a:xfrm rot="16200000" flipH="1">
            <a:off x="3695534" y="3746516"/>
            <a:ext cx="2068329" cy="298623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9005455" y="1728837"/>
            <a:ext cx="3304953" cy="258532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 khối lượng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mol</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(g/</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mol</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n: Số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mol</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mol</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 Khối lượng chất ( gam)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V: Thể tích chất khí (lit)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Đktc</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 điều kiện tiêu chuẩn, áp suất 1bar, nhiệt độ o</a:t>
            </a:r>
            <a:r>
              <a:rPr kumimoji="0" lang="en-US" sz="1800" b="0" i="0" u="none" strike="noStrike" kern="1200" cap="none" spc="0" normalizeH="0" baseline="30000" noProof="0" dirty="0" smtClean="0">
                <a:ln>
                  <a:noFill/>
                </a:ln>
                <a:solidFill>
                  <a:prstClr val="black"/>
                </a:solidFill>
                <a:effectLst/>
                <a:uLnTx/>
                <a:uFillTx/>
                <a:latin typeface="Calibri" panose="020F0502020204030204"/>
                <a:ea typeface="+mn-ea"/>
                <a:cs typeface="+mn-cs"/>
              </a:rPr>
              <a:t>0</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đkc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(điều kiện chuẩn, áp suất 1bar, nhiệt độ 25</a:t>
            </a:r>
            <a:r>
              <a:rPr kumimoji="0" lang="en-US" sz="1800" b="0" i="0" u="none" strike="noStrike" kern="1200" cap="none" spc="0" normalizeH="0" baseline="30000" noProof="0" dirty="0" smtClean="0">
                <a:ln>
                  <a:noFill/>
                </a:ln>
                <a:solidFill>
                  <a:prstClr val="black"/>
                </a:solidFill>
                <a:effectLst/>
                <a:uLnTx/>
                <a:uFillTx/>
                <a:latin typeface="Calibri" panose="020F0502020204030204"/>
                <a:ea typeface="+mn-ea"/>
                <a:cs typeface="+mn-cs"/>
              </a:rPr>
              <a:t>0</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panose="020F0502020204030204"/>
                <a:ea typeface="+mn-ea"/>
                <a:cs typeface="+mn-cs"/>
              </a:rPr>
              <a:t>Ở điều kiện chuẩn: V = n.24,79</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7" name="Curved Connector 6"/>
          <p:cNvCxnSpPr/>
          <p:nvPr/>
        </p:nvCxnSpPr>
        <p:spPr>
          <a:xfrm rot="5400000">
            <a:off x="8406537" y="1213319"/>
            <a:ext cx="955876" cy="219669"/>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rot="5400000">
            <a:off x="8302634" y="2616840"/>
            <a:ext cx="829181" cy="33136"/>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p:cNvCxnSpPr>
            <a:stCxn id="11" idx="6"/>
            <a:endCxn id="39" idx="6"/>
          </p:cNvCxnSpPr>
          <p:nvPr/>
        </p:nvCxnSpPr>
        <p:spPr>
          <a:xfrm>
            <a:off x="9347200" y="5001880"/>
            <a:ext cx="12700" cy="1271921"/>
          </a:xfrm>
          <a:prstGeom prst="curvedConnector3">
            <a:avLst>
              <a:gd name="adj1" fmla="val 180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04800" y="147782"/>
            <a:ext cx="5791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PHIẾU HỌC TẬP SỐ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VIẾT CÁC CÔNG THỨC CHUYỂN ĐỔI GIỮA CÁC ĐẠI LƯỢNG: m, n, M, V ( chất khí) </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20" name="Group 19"/>
          <p:cNvGrpSpPr/>
          <p:nvPr/>
        </p:nvGrpSpPr>
        <p:grpSpPr>
          <a:xfrm>
            <a:off x="-69362" y="1"/>
            <a:ext cx="12192000" cy="6858000"/>
            <a:chOff x="0" y="0"/>
            <a:chExt cx="12192000" cy="6858000"/>
          </a:xfrm>
        </p:grpSpPr>
        <p:sp>
          <p:nvSpPr>
            <p:cNvPr id="21" name="Rectangle 20"/>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5" name="TextBox 4"/>
          <p:cNvSpPr txBox="1"/>
          <p:nvPr/>
        </p:nvSpPr>
        <p:spPr>
          <a:xfrm>
            <a:off x="1043322" y="443345"/>
            <a:ext cx="6835295" cy="4031873"/>
          </a:xfrm>
          <a:prstGeom prst="rect">
            <a:avLst/>
          </a:prstGeom>
          <a:noFill/>
        </p:spPr>
        <p:txBody>
          <a:bodyPr wrap="square" rtlCol="0">
            <a:spAutoFit/>
          </a:bodyPr>
          <a:lstStyle/>
          <a:p>
            <a:pPr algn="ctr"/>
            <a:r>
              <a:rPr lang="en-US" sz="3200" dirty="0" smtClean="0">
                <a:solidFill>
                  <a:srgbClr val="FF0000"/>
                </a:solidFill>
                <a:latin typeface="Times New Roman" panose="02020603050405020304" pitchFamily="18" charset="0"/>
                <a:cs typeface="Times New Roman" panose="02020603050405020304" pitchFamily="18" charset="0"/>
              </a:rPr>
              <a:t>TRÒ CHƠI AI NHANH HƠN</a:t>
            </a:r>
          </a:p>
          <a:p>
            <a:pPr algn="just"/>
            <a:r>
              <a:rPr lang="en-US" sz="3200" dirty="0" err="1" smtClean="0">
                <a:solidFill>
                  <a:srgbClr val="FF0000"/>
                </a:solidFill>
                <a:latin typeface="Times New Roman" panose="02020603050405020304" pitchFamily="18" charset="0"/>
                <a:cs typeface="Times New Roman" panose="02020603050405020304" pitchFamily="18" charset="0"/>
              </a:rPr>
              <a:t>Luật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chơi</a:t>
            </a:r>
            <a:r>
              <a:rPr lang="en-US" sz="3200" dirty="0" smtClean="0">
                <a:solidFill>
                  <a:srgbClr val="FF0000"/>
                </a:solidFill>
                <a:latin typeface="Times New Roman" panose="02020603050405020304" pitchFamily="18" charset="0"/>
                <a:cs typeface="Times New Roman" panose="02020603050405020304" pitchFamily="18" charset="0"/>
              </a:rPr>
              <a:t>:  </a:t>
            </a:r>
          </a:p>
          <a:p>
            <a:pPr algn="just"/>
            <a:r>
              <a:rPr lang="en-US" sz="3200" dirty="0" smtClean="0">
                <a:latin typeface="Times New Roman" panose="02020603050405020304" pitchFamily="18" charset="0"/>
                <a:cs typeface="Times New Roman" panose="02020603050405020304" pitchFamily="18" charset="0"/>
              </a:rPr>
              <a: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10 </a:t>
            </a:r>
            <a:r>
              <a:rPr lang="en-US" sz="3200" dirty="0" err="1" smtClean="0">
                <a:latin typeface="Times New Roman" panose="02020603050405020304" pitchFamily="18" charset="0"/>
                <a:cs typeface="Times New Roman" panose="02020603050405020304" pitchFamily="18" charset="0"/>
              </a:rPr>
              <a:t>thẻ</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nguyên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mỗi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vòng</a:t>
            </a:r>
            <a:r>
              <a:rPr lang="en-US" sz="3200" dirty="0" smtClean="0">
                <a:latin typeface="Times New Roman" panose="02020603050405020304" pitchFamily="18" charset="0"/>
                <a:cs typeface="Times New Roman" panose="02020603050405020304" pitchFamily="18" charset="0"/>
              </a:rPr>
              <a:t> 5 </a:t>
            </a:r>
            <a:r>
              <a:rPr lang="en-US" sz="3200" dirty="0" err="1" smtClean="0">
                <a:latin typeface="Times New Roman" panose="02020603050405020304" pitchFamily="18" charset="0"/>
                <a:cs typeface="Times New Roman" panose="02020603050405020304" pitchFamily="18" charset="0"/>
              </a:rPr>
              <a:t>phút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bỏ</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đúng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thẻ</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nguyên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vào</a:t>
            </a:r>
            <a:r>
              <a:rPr lang="en-US" sz="3200" dirty="0" smtClean="0">
                <a:latin typeface="Times New Roman" panose="02020603050405020304" pitchFamily="18" charset="0"/>
                <a:cs typeface="Times New Roman" panose="02020603050405020304" pitchFamily="18" charset="0"/>
              </a:rPr>
              <a:t> 3 </a:t>
            </a:r>
            <a:r>
              <a:rPr lang="en-US" sz="3200" dirty="0" err="1" smtClean="0">
                <a:latin typeface="Times New Roman" panose="02020603050405020304" pitchFamily="18" charset="0"/>
                <a:cs typeface="Times New Roman" panose="02020603050405020304" pitchFamily="18" charset="0"/>
              </a:rPr>
              <a:t>giỏ</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ghi</a:t>
            </a:r>
            <a:r>
              <a:rPr lang="en-US" sz="3200" dirty="0" smtClean="0">
                <a:latin typeface="Times New Roman" panose="02020603050405020304" pitchFamily="18" charset="0"/>
                <a:cs typeface="Times New Roman" panose="02020603050405020304" pitchFamily="18" charset="0"/>
              </a:rPr>
              <a:t>: </a:t>
            </a:r>
            <a:r>
              <a:rPr lang="en-US" sz="3200" dirty="0" smtClean="0">
                <a:solidFill>
                  <a:srgbClr val="FF0000"/>
                </a:solidFill>
                <a:latin typeface="Times New Roman" panose="02020603050405020304" pitchFamily="18" charset="0"/>
                <a:cs typeface="Times New Roman" panose="02020603050405020304" pitchFamily="18" charset="0"/>
              </a:rPr>
              <a:t>Kim </a:t>
            </a:r>
            <a:r>
              <a:rPr lang="en-US" sz="3200" dirty="0" err="1" smtClean="0">
                <a:solidFill>
                  <a:srgbClr val="FF0000"/>
                </a:solidFill>
                <a:latin typeface="Times New Roman" panose="02020603050405020304" pitchFamily="18" charset="0"/>
                <a:cs typeface="Times New Roman" panose="02020603050405020304" pitchFamily="18" charset="0"/>
              </a:rPr>
              <a:t>loại</a:t>
            </a:r>
            <a:r>
              <a:rPr lang="en-US" sz="3200" dirty="0" smtClean="0">
                <a:solidFill>
                  <a:srgbClr val="FF0000"/>
                </a:solidFill>
                <a:latin typeface="Times New Roman" panose="02020603050405020304" pitchFamily="18" charset="0"/>
                <a:cs typeface="Times New Roman" panose="02020603050405020304" pitchFamily="18" charset="0"/>
              </a:rPr>
              <a:t>, Phi </a:t>
            </a:r>
            <a:r>
              <a:rPr lang="en-US" sz="3200" dirty="0" err="1" smtClean="0">
                <a:solidFill>
                  <a:srgbClr val="FF0000"/>
                </a:solidFill>
                <a:latin typeface="Times New Roman" panose="02020603050405020304" pitchFamily="18" charset="0"/>
                <a:cs typeface="Times New Roman" panose="02020603050405020304" pitchFamily="18" charset="0"/>
              </a:rPr>
              <a:t>kim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khí</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hiếm</a:t>
            </a:r>
            <a:r>
              <a:rPr lang="en-US" sz="3200" dirty="0" smtClean="0">
                <a:solidFill>
                  <a:srgbClr val="FF0000"/>
                </a:solidFill>
                <a:latin typeface="Times New Roman" panose="02020603050405020304" pitchFamily="18" charset="0"/>
                <a:cs typeface="Times New Roman" panose="02020603050405020304" pitchFamily="18" charset="0"/>
              </a:rPr>
              <a:t> .</a:t>
            </a:r>
          </a:p>
          <a:p>
            <a:pPr algn="just"/>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Mỗi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thẻ</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xếp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đúng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sẽ</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1 </a:t>
            </a:r>
            <a:r>
              <a:rPr lang="en-US" sz="3200" dirty="0" err="1" smtClean="0">
                <a:latin typeface="Times New Roman" panose="02020603050405020304" pitchFamily="18" charset="0"/>
                <a:cs typeface="Times New Roman" panose="02020603050405020304" pitchFamily="18" charset="0"/>
              </a:rPr>
              <a:t>điểm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nào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sẽ</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thắng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cuộc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72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39" grpId="0" animBg="1"/>
      <p:bldP spid="6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flipH="1">
            <a:off x="0" y="0"/>
            <a:ext cx="12192000" cy="6858000"/>
            <a:chOff x="0" y="0"/>
            <a:chExt cx="12192000"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3456" cy="685800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9347" r="22819"/>
            <a:stretch>
              <a:fillRect/>
            </a:stretch>
          </p:blipFill>
          <p:spPr>
            <a:xfrm>
              <a:off x="7493000" y="0"/>
              <a:ext cx="4699000" cy="6858000"/>
            </a:xfrm>
            <a:prstGeom prst="rect">
              <a:avLst/>
            </a:prstGeom>
          </p:spPr>
        </p:pic>
      </p:grpSp>
      <p:grpSp>
        <p:nvGrpSpPr>
          <p:cNvPr id="8" name="Group 7"/>
          <p:cNvGrpSpPr/>
          <p:nvPr/>
        </p:nvGrpSpPr>
        <p:grpSpPr>
          <a:xfrm>
            <a:off x="0" y="0"/>
            <a:ext cx="12192000" cy="6599382"/>
            <a:chOff x="0" y="0"/>
            <a:chExt cx="12192000" cy="6858000"/>
          </a:xfrm>
        </p:grpSpPr>
        <p:sp>
          <p:nvSpPr>
            <p:cNvPr id="9" name="Rectangle 8"/>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6205" b="8911"/>
            <a:stretch/>
          </p:blipFill>
          <p:spPr>
            <a:xfrm>
              <a:off x="0" y="0"/>
              <a:ext cx="12192000" cy="6858000"/>
            </a:xfrm>
            <a:prstGeom prst="rect">
              <a:avLst/>
            </a:prstGeom>
          </p:spPr>
        </p:pic>
      </p:grpSp>
      <p:sp>
        <p:nvSpPr>
          <p:cNvPr id="11" name="Slide Number Placeholder 5"/>
          <p:cNvSpPr txBox="1">
            <a:spLocks/>
          </p:cNvSpPr>
          <p:nvPr/>
        </p:nvSpPr>
        <p:spPr>
          <a:xfrm>
            <a:off x="7825509" y="6356353"/>
            <a:ext cx="2666118" cy="316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Times New Roman" panose="02020603050405020304" pitchFamily="18" charset="0"/>
                <a:ea typeface="+mn-ea"/>
                <a:cs typeface="+mn-cs"/>
              </a:defRPr>
            </a:lvl1pPr>
            <a:lvl2pPr marL="742950" indent="-285750" algn="l" defTabSz="914400" rtl="0" eaLnBrk="1" latinLnBrk="0" hangingPunct="1">
              <a:defRPr sz="18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defRPr sz="18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defRPr sz="18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Times New Roman" panose="02020603050405020304" pitchFamily="18"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2C6B68-80F0-4C47-80AD-D3D24341AAA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charset="0"/>
            </a:endParaRPr>
          </a:p>
        </p:txBody>
      </p:sp>
      <p:sp>
        <p:nvSpPr>
          <p:cNvPr id="3" name="TextBox 2"/>
          <p:cNvSpPr txBox="1"/>
          <p:nvPr/>
        </p:nvSpPr>
        <p:spPr>
          <a:xfrm>
            <a:off x="1801091" y="840509"/>
            <a:ext cx="8137236" cy="1754326"/>
          </a:xfrm>
          <a:prstGeom prst="rect">
            <a:avLst/>
          </a:prstGeom>
          <a:noFill/>
        </p:spPr>
        <p:txBody>
          <a:bodyPr wrap="square" rtlCol="0">
            <a:spAutoFit/>
          </a:bodyPr>
          <a:lstStyle/>
          <a:p>
            <a:pPr algn="ctr"/>
            <a:r>
              <a:rPr lang="en-US" sz="2400" dirty="0" smtClean="0">
                <a:solidFill>
                  <a:srgbClr val="FF0000"/>
                </a:solidFill>
                <a:latin typeface="Times New Roman" panose="02020603050405020304" pitchFamily="18" charset="0"/>
                <a:cs typeface="Times New Roman" panose="02020603050405020304" pitchFamily="18" charset="0"/>
              </a:rPr>
              <a:t>BÀI TẬP VỀ NHÀ</a:t>
            </a:r>
          </a:p>
          <a:p>
            <a:pPr marL="285750" indent="-285750">
              <a:buFontTx/>
              <a:buChar char="-"/>
            </a:pP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tập</a:t>
            </a:r>
            <a:r>
              <a:rPr lang="en-US" sz="2800" dirty="0" smtClean="0">
                <a:latin typeface="Times New Roman" panose="02020603050405020304" pitchFamily="18" charset="0"/>
                <a:cs typeface="Times New Roman" panose="02020603050405020304" pitchFamily="18" charset="0"/>
              </a:rPr>
              <a:t> 4,5,6 </a:t>
            </a:r>
            <a:r>
              <a:rPr lang="en-US" sz="2800" dirty="0" err="1" smtClean="0">
                <a:latin typeface="Times New Roman" panose="02020603050405020304" pitchFamily="18" charset="0"/>
                <a:cs typeface="Times New Roman" panose="02020603050405020304" pitchFamily="18" charset="0"/>
              </a:rPr>
              <a:t>sách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khoa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tập</a:t>
            </a:r>
            <a:r>
              <a:rPr lang="en-US" sz="2800" dirty="0" smtClean="0">
                <a:latin typeface="Times New Roman" panose="02020603050405020304" pitchFamily="18" charset="0"/>
                <a:cs typeface="Times New Roman" panose="02020603050405020304" pitchFamily="18" charset="0"/>
              </a:rPr>
              <a:t> 2.10</a:t>
            </a:r>
            <a:r>
              <a:rPr lang="en-US" sz="2800" dirty="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2.11; 2.12 </a:t>
            </a:r>
            <a:r>
              <a:rPr lang="en-US" sz="2800" dirty="0" err="1" smtClean="0">
                <a:latin typeface="Times New Roman" panose="02020603050405020304" pitchFamily="18" charset="0"/>
                <a:cs typeface="Times New Roman" panose="02020603050405020304" pitchFamily="18" charset="0"/>
              </a:rPr>
              <a:t>sách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tập</a:t>
            </a:r>
            <a:r>
              <a:rPr lang="en-US" sz="2800" dirty="0" smtClean="0">
                <a:latin typeface="Times New Roman" panose="02020603050405020304" pitchFamily="18" charset="0"/>
                <a:cs typeface="Times New Roman" panose="02020603050405020304" pitchFamily="18" charset="0"/>
              </a:rPr>
              <a:t>.</a:t>
            </a:r>
          </a:p>
          <a:p>
            <a:pPr marL="285750" indent="-285750">
              <a:buFontTx/>
              <a:buChar char="-"/>
            </a:pPr>
            <a:r>
              <a:rPr lang="en-US" sz="2800" dirty="0" err="1" smtClean="0">
                <a:latin typeface="Times New Roman" panose="02020603050405020304" pitchFamily="18" charset="0"/>
                <a:cs typeface="Times New Roman" panose="02020603050405020304" pitchFamily="18" charset="0"/>
              </a:rPr>
              <a:t>Đọc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5: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41602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3" descr="C:\Users\ADMIN\Desktop\Tai nguyen thiet ke tro choi\Bảng gỗ\49f1b87228eb6bdb68e300357ebeb9ca (2).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854692" y="1392537"/>
            <a:ext cx="8279909" cy="28232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rot="20861924">
            <a:off x="3728848" y="1723952"/>
            <a:ext cx="4438647" cy="1536046"/>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Cô cảm ơn các con đã tham gia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tiết học ngày hôm nay</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148" name="Picture 4" descr="D:\GIAO AN\MAU POWER POINT DEP\ANH DONG PP\2-ctu.vn_anh_dong_mau_slide_powerpoint_dep_(17).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09214" y="4428819"/>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31257" y="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57599" y="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22485" y="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04984" y="221488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3657" y="15240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3657" y="221488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749813">
            <a:off x="3782641" y="4165104"/>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52014" y="98769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48173" y="114300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76718" y="40077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3657" y="98769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3657" y="305018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1478280"/>
            <a:ext cx="2209800"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2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385"/>
            <a:ext cx="12192000" cy="6858000"/>
          </a:xfrm>
          <a:prstGeom prst="rect">
            <a:avLst/>
          </a:prstGeom>
        </p:spPr>
      </p:pic>
      <p:grpSp>
        <p:nvGrpSpPr>
          <p:cNvPr id="3" name="Group 2"/>
          <p:cNvGrpSpPr/>
          <p:nvPr/>
        </p:nvGrpSpPr>
        <p:grpSpPr>
          <a:xfrm>
            <a:off x="0" y="-140780"/>
            <a:ext cx="12192000" cy="6998780"/>
            <a:chOff x="-2139" y="-140780"/>
            <a:chExt cx="12192000" cy="6998780"/>
          </a:xfrm>
        </p:grpSpPr>
        <p:sp>
          <p:nvSpPr>
            <p:cNvPr id="4" name="Rectangle 3"/>
            <p:cNvSpPr/>
            <p:nvPr/>
          </p:nvSpPr>
          <p:spPr>
            <a:xfrm>
              <a:off x="-2139" y="-140780"/>
              <a:ext cx="12192000" cy="6858000"/>
            </a:xfrm>
            <a:prstGeom prst="rect">
              <a:avLst/>
            </a:prstGeom>
            <a:solidFill>
              <a:srgbClr val="F9F6E7"/>
            </a:solidFill>
            <a:ln>
              <a:solidFill>
                <a:srgbClr val="F9F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0" y="1765300"/>
              <a:ext cx="9144001" cy="5092700"/>
              <a:chOff x="0" y="1765300"/>
              <a:chExt cx="9144001" cy="509270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3519" b="24814"/>
              <a:stretch/>
            </p:blipFill>
            <p:spPr>
              <a:xfrm>
                <a:off x="0" y="3759200"/>
                <a:ext cx="3549775" cy="30861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70926"/>
              <a:stretch/>
            </p:blipFill>
            <p:spPr>
              <a:xfrm>
                <a:off x="0" y="1765300"/>
                <a:ext cx="6858000" cy="199390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3519" b="24814"/>
              <a:stretch/>
            </p:blipFill>
            <p:spPr>
              <a:xfrm>
                <a:off x="3048001" y="5157668"/>
                <a:ext cx="1955800" cy="170033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70926"/>
              <a:stretch/>
            </p:blipFill>
            <p:spPr>
              <a:xfrm>
                <a:off x="3549775" y="3163768"/>
                <a:ext cx="5594226" cy="199390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70926"/>
              <a:stretch/>
            </p:blipFill>
            <p:spPr>
              <a:xfrm>
                <a:off x="4889500" y="4851400"/>
                <a:ext cx="4140200" cy="1993900"/>
              </a:xfrm>
              <a:prstGeom prst="rect">
                <a:avLst/>
              </a:prstGeom>
            </p:spPr>
          </p:pic>
        </p:grpSp>
      </p:grpSp>
      <p:sp>
        <p:nvSpPr>
          <p:cNvPr id="12" name="TextBox 11"/>
          <p:cNvSpPr txBox="1"/>
          <p:nvPr/>
        </p:nvSpPr>
        <p:spPr>
          <a:xfrm>
            <a:off x="1778000" y="1048730"/>
            <a:ext cx="8636000"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3</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dirty="0" err="1" smtClean="0">
                <a:effectLst/>
                <a:latin typeface="Times New Roman" panose="02020603050405020304" pitchFamily="18" charset="0"/>
                <a:ea typeface="Arial" panose="020B0604020202020204" pitchFamily="34" charset="0"/>
              </a:rPr>
              <a:t>Tên</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gọi</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của</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các</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cột</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trong</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bảng</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tuần</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hoàn</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các</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nguyên</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tố</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hoá</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học</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là</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gì</a:t>
            </a:r>
            <a:r>
              <a:rPr lang="en-US" sz="2800" dirty="0" smtClean="0">
                <a:effectLst/>
                <a:latin typeface="Times New Roman" panose="02020603050405020304" pitchFamily="18" charset="0"/>
                <a:ea typeface="Arial" panose="020B0604020202020204" pitchFamily="34" charset="0"/>
              </a:rPr>
              <a: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307831619"/>
              </p:ext>
            </p:extLst>
          </p:nvPr>
        </p:nvGraphicFramePr>
        <p:xfrm>
          <a:off x="3072651" y="2629392"/>
          <a:ext cx="6699422" cy="913130"/>
        </p:xfrm>
        <a:graphic>
          <a:graphicData uri="http://schemas.openxmlformats.org/drawingml/2006/table">
            <a:tbl>
              <a:tblPr firstRow="1" firstCol="1" bandRow="1"/>
              <a:tblGrid>
                <a:gridCol w="3349711">
                  <a:extLst>
                    <a:ext uri="{9D8B030D-6E8A-4147-A177-3AD203B41FA5}">
                      <a16:colId xmlns:a16="http://schemas.microsoft.com/office/drawing/2014/main" val="494881444"/>
                    </a:ext>
                  </a:extLst>
                </a:gridCol>
                <a:gridCol w="3349711">
                  <a:extLst>
                    <a:ext uri="{9D8B030D-6E8A-4147-A177-3AD203B41FA5}">
                      <a16:colId xmlns:a16="http://schemas.microsoft.com/office/drawing/2014/main" val="1063101271"/>
                    </a:ext>
                  </a:extLst>
                </a:gridCol>
              </a:tblGrid>
              <a:tr h="0">
                <a:tc>
                  <a:txBody>
                    <a:bodyPr/>
                    <a:lstStyle/>
                    <a:p>
                      <a:pPr>
                        <a:lnSpc>
                          <a:spcPct val="107000"/>
                        </a:lnSpc>
                        <a:spcAft>
                          <a:spcPts val="0"/>
                        </a:spcAft>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A. </a:t>
                      </a: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Chu</a:t>
                      </a:r>
                      <a:r>
                        <a:rPr lang="en-US" sz="2800"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smtClean="0">
                          <a:effectLst/>
                          <a:latin typeface="Times New Roman" panose="02020603050405020304" pitchFamily="18" charset="0"/>
                          <a:ea typeface="Arial" panose="020B0604020202020204" pitchFamily="34" charset="0"/>
                          <a:cs typeface="Times New Roman" panose="02020603050405020304" pitchFamily="18" charset="0"/>
                        </a:rPr>
                        <a:t>kì</a:t>
                      </a:r>
                      <a:r>
                        <a:rPr lang="vi-VN" sz="2800" dirty="0" smtClean="0">
                          <a:effectLst/>
                          <a:latin typeface="Times New Roman" panose="02020603050405020304" pitchFamily="18" charset="0"/>
                          <a:ea typeface="Arial" panose="020B0604020202020204" pitchFamily="34" charset="0"/>
                          <a:cs typeface="Times New Roman" panose="02020603050405020304" pitchFamily="18" charset="0"/>
                        </a:rPr>
                        <a:t>.</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B. </a:t>
                      </a:r>
                      <a:r>
                        <a:rPr lang="en-US" sz="2800" dirty="0" err="1" smtClean="0">
                          <a:effectLst/>
                          <a:latin typeface="Times New Roman" panose="02020603050405020304" pitchFamily="18" charset="0"/>
                          <a:ea typeface="Arial" panose="020B0604020202020204" pitchFamily="34" charset="0"/>
                          <a:cs typeface="Times New Roman" panose="02020603050405020304" pitchFamily="18" charset="0"/>
                        </a:rPr>
                        <a:t>Loại</a:t>
                      </a:r>
                      <a:r>
                        <a:rPr lang="vi-VN" sz="2800" dirty="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tabLst>
                          <a:tab pos="1358900" algn="l"/>
                          <a:tab pos="2730500" algn="l"/>
                          <a:tab pos="3644900" algn="l"/>
                        </a:tabLst>
                      </a:pPr>
                      <a:r>
                        <a:rPr lang="vi-VN" sz="2800" dirty="0" smtClean="0">
                          <a:effectLst/>
                          <a:latin typeface="Times New Roman" panose="02020603050405020304" pitchFamily="18" charset="0"/>
                          <a:ea typeface="Arial" panose="020B0604020202020204" pitchFamily="34" charset="0"/>
                          <a:cs typeface="Times New Roman" panose="02020603050405020304" pitchFamily="18" charset="0"/>
                        </a:rPr>
                        <a:t>C.</a:t>
                      </a: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effectLst/>
                          <a:latin typeface="Times New Roman" panose="02020603050405020304" pitchFamily="18" charset="0"/>
                          <a:ea typeface="Arial" panose="020B0604020202020204" pitchFamily="34" charset="0"/>
                          <a:cs typeface="Times New Roman" panose="02020603050405020304" pitchFamily="18" charset="0"/>
                        </a:rPr>
                        <a:t>Họ</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tabLst>
                          <a:tab pos="1358900" algn="l"/>
                          <a:tab pos="2730500" algn="l"/>
                          <a:tab pos="3644900" algn="l"/>
                        </a:tabLst>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D. </a:t>
                      </a:r>
                      <a:r>
                        <a:rPr lang="en-US" sz="2800" dirty="0" err="1" smtClean="0">
                          <a:effectLst/>
                          <a:latin typeface="Times New Roman" panose="02020603050405020304" pitchFamily="18" charset="0"/>
                          <a:ea typeface="Arial" panose="020B0604020202020204" pitchFamily="34" charset="0"/>
                          <a:cs typeface="Times New Roman" panose="02020603050405020304" pitchFamily="18" charset="0"/>
                        </a:rPr>
                        <a:t>Nhóm</a:t>
                      </a:r>
                      <a:r>
                        <a:rPr lang="vi-VN" sz="2800" dirty="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530036824"/>
                  </a:ext>
                </a:extLst>
              </a:tr>
            </a:tbl>
          </a:graphicData>
        </a:graphic>
      </p:graphicFrame>
      <p:sp>
        <p:nvSpPr>
          <p:cNvPr id="18" name="Oval 8"/>
          <p:cNvSpPr>
            <a:spLocks noChangeArrowheads="1"/>
          </p:cNvSpPr>
          <p:nvPr/>
        </p:nvSpPr>
        <p:spPr bwMode="auto">
          <a:xfrm>
            <a:off x="6349027" y="3138261"/>
            <a:ext cx="4572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55866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385"/>
            <a:ext cx="12192000" cy="6858000"/>
          </a:xfrm>
          <a:prstGeom prst="rect">
            <a:avLst/>
          </a:prstGeom>
        </p:spPr>
      </p:pic>
      <p:grpSp>
        <p:nvGrpSpPr>
          <p:cNvPr id="3" name="Group 2"/>
          <p:cNvGrpSpPr/>
          <p:nvPr/>
        </p:nvGrpSpPr>
        <p:grpSpPr>
          <a:xfrm>
            <a:off x="0" y="-140780"/>
            <a:ext cx="12192000" cy="6998780"/>
            <a:chOff x="-2139" y="-140780"/>
            <a:chExt cx="12192000" cy="6998780"/>
          </a:xfrm>
        </p:grpSpPr>
        <p:sp>
          <p:nvSpPr>
            <p:cNvPr id="4" name="Rectangle 3"/>
            <p:cNvSpPr/>
            <p:nvPr/>
          </p:nvSpPr>
          <p:spPr>
            <a:xfrm>
              <a:off x="-2139" y="-140780"/>
              <a:ext cx="12192000" cy="6858000"/>
            </a:xfrm>
            <a:prstGeom prst="rect">
              <a:avLst/>
            </a:prstGeom>
            <a:solidFill>
              <a:srgbClr val="F9F6E7"/>
            </a:solidFill>
            <a:ln>
              <a:solidFill>
                <a:srgbClr val="F9F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0" y="1765300"/>
              <a:ext cx="9144001" cy="5092700"/>
              <a:chOff x="0" y="1765300"/>
              <a:chExt cx="9144001" cy="509270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3519" b="24814"/>
              <a:stretch/>
            </p:blipFill>
            <p:spPr>
              <a:xfrm>
                <a:off x="0" y="3759200"/>
                <a:ext cx="3549775" cy="30861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70926"/>
              <a:stretch/>
            </p:blipFill>
            <p:spPr>
              <a:xfrm>
                <a:off x="0" y="1765300"/>
                <a:ext cx="6858000" cy="199390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3519" b="24814"/>
              <a:stretch/>
            </p:blipFill>
            <p:spPr>
              <a:xfrm>
                <a:off x="3048001" y="5157668"/>
                <a:ext cx="1955800" cy="170033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70926"/>
              <a:stretch/>
            </p:blipFill>
            <p:spPr>
              <a:xfrm>
                <a:off x="3549775" y="3163768"/>
                <a:ext cx="5594226" cy="199390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70926"/>
              <a:stretch/>
            </p:blipFill>
            <p:spPr>
              <a:xfrm>
                <a:off x="4889500" y="4851400"/>
                <a:ext cx="4140200" cy="1993900"/>
              </a:xfrm>
              <a:prstGeom prst="rect">
                <a:avLst/>
              </a:prstGeom>
            </p:spPr>
          </p:pic>
        </p:grpSp>
      </p:grpSp>
      <p:sp>
        <p:nvSpPr>
          <p:cNvPr id="12" name="TextBox 11"/>
          <p:cNvSpPr txBox="1"/>
          <p:nvPr/>
        </p:nvSpPr>
        <p:spPr>
          <a:xfrm>
            <a:off x="1778000" y="1048730"/>
            <a:ext cx="10220036"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4</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dirty="0" err="1" smtClean="0">
                <a:effectLst/>
                <a:latin typeface="Times New Roman" panose="02020603050405020304" pitchFamily="18" charset="0"/>
                <a:ea typeface="Arial" panose="020B0604020202020204" pitchFamily="34" charset="0"/>
              </a:rPr>
              <a:t>Những</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nguyên</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tố</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nào</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sau</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đây</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thuộc</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nhóm</a:t>
            </a:r>
            <a:r>
              <a:rPr lang="en-US" sz="2800" dirty="0" smtClean="0">
                <a:effectLst/>
                <a:latin typeface="Times New Roman" panose="02020603050405020304" pitchFamily="18" charset="0"/>
                <a:ea typeface="Arial" panose="020B0604020202020204" pitchFamily="34" charset="0"/>
              </a:rPr>
              <a:t> VIIA (Halogen)?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1145610691"/>
              </p:ext>
            </p:extLst>
          </p:nvPr>
        </p:nvGraphicFramePr>
        <p:xfrm>
          <a:off x="2161309" y="2629392"/>
          <a:ext cx="9661236" cy="913130"/>
        </p:xfrm>
        <a:graphic>
          <a:graphicData uri="http://schemas.openxmlformats.org/drawingml/2006/table">
            <a:tbl>
              <a:tblPr firstRow="1" firstCol="1" bandRow="1"/>
              <a:tblGrid>
                <a:gridCol w="4830618">
                  <a:extLst>
                    <a:ext uri="{9D8B030D-6E8A-4147-A177-3AD203B41FA5}">
                      <a16:colId xmlns:a16="http://schemas.microsoft.com/office/drawing/2014/main" val="494881444"/>
                    </a:ext>
                  </a:extLst>
                </a:gridCol>
                <a:gridCol w="4830618">
                  <a:extLst>
                    <a:ext uri="{9D8B030D-6E8A-4147-A177-3AD203B41FA5}">
                      <a16:colId xmlns:a16="http://schemas.microsoft.com/office/drawing/2014/main" val="1063101271"/>
                    </a:ext>
                  </a:extLst>
                </a:gridCol>
              </a:tblGrid>
              <a:tr h="0">
                <a:tc>
                  <a:txBody>
                    <a:bodyPr/>
                    <a:lstStyle/>
                    <a:p>
                      <a:pPr>
                        <a:lnSpc>
                          <a:spcPct val="107000"/>
                        </a:lnSpc>
                        <a:spcAft>
                          <a:spcPts val="0"/>
                        </a:spcAft>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A. </a:t>
                      </a: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Chlorine, bromine, </a:t>
                      </a:r>
                      <a:r>
                        <a:rPr lang="en-US" sz="2800" dirty="0" err="1" smtClean="0">
                          <a:effectLst/>
                          <a:latin typeface="Times New Roman" panose="02020603050405020304" pitchFamily="18" charset="0"/>
                          <a:ea typeface="Arial" panose="020B0604020202020204" pitchFamily="34" charset="0"/>
                          <a:cs typeface="Times New Roman" panose="02020603050405020304" pitchFamily="18" charset="0"/>
                        </a:rPr>
                        <a:t>Iorine</a:t>
                      </a: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a:t>
                      </a:r>
                      <a:r>
                        <a:rPr lang="vi-VN" sz="2800" dirty="0" smtClean="0">
                          <a:effectLst/>
                          <a:latin typeface="Times New Roman" panose="02020603050405020304" pitchFamily="18" charset="0"/>
                          <a:ea typeface="Arial" panose="020B0604020202020204" pitchFamily="34" charset="0"/>
                          <a:cs typeface="Times New Roman" panose="02020603050405020304" pitchFamily="18" charset="0"/>
                        </a:rPr>
                        <a:t>.</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2800" dirty="0">
                          <a:effectLst/>
                          <a:latin typeface="+mj-lt"/>
                          <a:ea typeface="Arial" panose="020B0604020202020204" pitchFamily="34" charset="0"/>
                          <a:cs typeface="Times New Roman" panose="02020603050405020304" pitchFamily="18" charset="0"/>
                        </a:rPr>
                        <a:t>B. </a:t>
                      </a: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Fluorine, carbon, bromine</a:t>
                      </a:r>
                      <a:r>
                        <a:rPr lang="vi-VN" sz="2800" dirty="0" smtClean="0">
                          <a:effectLst/>
                          <a:latin typeface="+mj-lt"/>
                          <a:ea typeface="Arial" panose="020B0604020202020204" pitchFamily="34" charset="0"/>
                          <a:cs typeface="Times New Roman" panose="02020603050405020304" pitchFamily="18" charset="0"/>
                        </a:rPr>
                        <a:t>.</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tabLst>
                          <a:tab pos="1358900" algn="l"/>
                          <a:tab pos="2730500" algn="l"/>
                          <a:tab pos="3644900" algn="l"/>
                        </a:tabLst>
                      </a:pP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800" dirty="0" smtClean="0">
                          <a:effectLst/>
                          <a:latin typeface="Times New Roman" panose="02020603050405020304" pitchFamily="18" charset="0"/>
                          <a:ea typeface="Arial" panose="020B0604020202020204" pitchFamily="34" charset="0"/>
                          <a:cs typeface="Times New Roman" panose="02020603050405020304" pitchFamily="18" charset="0"/>
                        </a:rPr>
                        <a:t>C.</a:t>
                      </a: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 Beryllium, carbon, oxygen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58900" algn="l"/>
                          <a:tab pos="2730500" algn="l"/>
                          <a:tab pos="3644900" algn="l"/>
                        </a:tabLst>
                      </a:pP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800" dirty="0" smtClean="0">
                          <a:effectLst/>
                          <a:latin typeface="Times New Roman" panose="02020603050405020304" pitchFamily="18" charset="0"/>
                          <a:ea typeface="Arial" panose="020B0604020202020204" pitchFamily="34" charset="0"/>
                          <a:cs typeface="Times New Roman" panose="02020603050405020304" pitchFamily="18" charset="0"/>
                        </a:rPr>
                        <a:t>D</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Neon, helium, argon.</a:t>
                      </a:r>
                      <a:r>
                        <a:rPr lang="vi-VN" sz="2800" dirty="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530036824"/>
                  </a:ext>
                </a:extLst>
              </a:tr>
            </a:tbl>
          </a:graphicData>
        </a:graphic>
      </p:graphicFrame>
      <p:sp>
        <p:nvSpPr>
          <p:cNvPr id="18" name="Oval 8"/>
          <p:cNvSpPr>
            <a:spLocks noChangeArrowheads="1"/>
          </p:cNvSpPr>
          <p:nvPr/>
        </p:nvSpPr>
        <p:spPr bwMode="auto">
          <a:xfrm>
            <a:off x="2161309" y="2662695"/>
            <a:ext cx="457200" cy="453429"/>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02138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flipH="1">
            <a:off x="0" y="0"/>
            <a:ext cx="12192000" cy="6858000"/>
            <a:chOff x="0" y="0"/>
            <a:chExt cx="12192000"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3456" cy="685800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9347" r="22819"/>
            <a:stretch>
              <a:fillRect/>
            </a:stretch>
          </p:blipFill>
          <p:spPr>
            <a:xfrm>
              <a:off x="7493000" y="0"/>
              <a:ext cx="4699000" cy="6858000"/>
            </a:xfrm>
            <a:prstGeom prst="rect">
              <a:avLst/>
            </a:prstGeom>
          </p:spPr>
        </p:pic>
      </p:grpSp>
      <p:sp>
        <p:nvSpPr>
          <p:cNvPr id="6" name="TextBox 5"/>
          <p:cNvSpPr txBox="1"/>
          <p:nvPr/>
        </p:nvSpPr>
        <p:spPr>
          <a:xfrm>
            <a:off x="2918692" y="426499"/>
            <a:ext cx="69457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0000"/>
                </a:solidFill>
                <a:effectLst/>
                <a:uLnTx/>
                <a:uFillTx/>
                <a:latin typeface="Calibri" panose="020F0502020204030204"/>
                <a:ea typeface="+mn-ea"/>
                <a:cs typeface="+mn-cs"/>
              </a:rPr>
              <a:t>BẢNG SO SÁNH CÁC LOẠI HỢP CHẤT VÔ CƠ</a:t>
            </a:r>
          </a:p>
        </p:txBody>
      </p:sp>
      <p:graphicFrame>
        <p:nvGraphicFramePr>
          <p:cNvPr id="7" name="Table 6"/>
          <p:cNvGraphicFramePr>
            <a:graphicFrameLocks noGrp="1"/>
          </p:cNvGraphicFramePr>
          <p:nvPr>
            <p:extLst>
              <p:ext uri="{D42A27DB-BD31-4B8C-83A1-F6EECF244321}">
                <p14:modId xmlns:p14="http://schemas.microsoft.com/office/powerpoint/2010/main" val="3449012857"/>
              </p:ext>
            </p:extLst>
          </p:nvPr>
        </p:nvGraphicFramePr>
        <p:xfrm>
          <a:off x="452581" y="1830868"/>
          <a:ext cx="11508510" cy="4389736"/>
        </p:xfrm>
        <a:graphic>
          <a:graphicData uri="http://schemas.openxmlformats.org/drawingml/2006/table">
            <a:tbl>
              <a:tblPr firstRow="1" bandRow="1"/>
              <a:tblGrid>
                <a:gridCol w="2301702">
                  <a:extLst>
                    <a:ext uri="{9D8B030D-6E8A-4147-A177-3AD203B41FA5}">
                      <a16:colId xmlns:a16="http://schemas.microsoft.com/office/drawing/2014/main" val="1649480833"/>
                    </a:ext>
                  </a:extLst>
                </a:gridCol>
                <a:gridCol w="2301702">
                  <a:extLst>
                    <a:ext uri="{9D8B030D-6E8A-4147-A177-3AD203B41FA5}">
                      <a16:colId xmlns:a16="http://schemas.microsoft.com/office/drawing/2014/main" val="1805582388"/>
                    </a:ext>
                  </a:extLst>
                </a:gridCol>
                <a:gridCol w="2301702">
                  <a:extLst>
                    <a:ext uri="{9D8B030D-6E8A-4147-A177-3AD203B41FA5}">
                      <a16:colId xmlns:a16="http://schemas.microsoft.com/office/drawing/2014/main" val="4092365572"/>
                    </a:ext>
                  </a:extLst>
                </a:gridCol>
                <a:gridCol w="2301702">
                  <a:extLst>
                    <a:ext uri="{9D8B030D-6E8A-4147-A177-3AD203B41FA5}">
                      <a16:colId xmlns:a16="http://schemas.microsoft.com/office/drawing/2014/main" val="3839772694"/>
                    </a:ext>
                  </a:extLst>
                </a:gridCol>
                <a:gridCol w="2301702">
                  <a:extLst>
                    <a:ext uri="{9D8B030D-6E8A-4147-A177-3AD203B41FA5}">
                      <a16:colId xmlns:a16="http://schemas.microsoft.com/office/drawing/2014/main" val="3495179377"/>
                    </a:ext>
                  </a:extLst>
                </a:gridCol>
              </a:tblGrid>
              <a:tr h="59775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endParaRPr lang="en-US"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smtClean="0">
                          <a:solidFill>
                            <a:srgbClr val="FFFF00"/>
                          </a:solidFill>
                        </a:rPr>
                        <a:t>OXIT</a:t>
                      </a:r>
                      <a:endParaRPr lang="en-US" dirty="0">
                        <a:solidFill>
                          <a:srgbClr val="FFFF00"/>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smtClean="0">
                          <a:solidFill>
                            <a:srgbClr val="FFFF00"/>
                          </a:solidFill>
                        </a:rPr>
                        <a:t>AXIT</a:t>
                      </a:r>
                      <a:endParaRPr lang="en-US" dirty="0">
                        <a:solidFill>
                          <a:srgbClr val="FFFF00"/>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smtClean="0">
                          <a:solidFill>
                            <a:srgbClr val="FFFF00"/>
                          </a:solidFill>
                        </a:rPr>
                        <a:t>BAZ</a:t>
                      </a:r>
                      <a:r>
                        <a:rPr lang="en-US" baseline="0" dirty="0" smtClean="0">
                          <a:solidFill>
                            <a:srgbClr val="FFFF00"/>
                          </a:solidFill>
                        </a:rPr>
                        <a:t>Ơ</a:t>
                      </a:r>
                      <a:endParaRPr lang="en-US" dirty="0">
                        <a:solidFill>
                          <a:srgbClr val="FFFF00"/>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smtClean="0">
                          <a:solidFill>
                            <a:srgbClr val="FFFF00"/>
                          </a:solidFill>
                        </a:rPr>
                        <a:t>MUỐI</a:t>
                      </a:r>
                      <a:endParaRPr lang="en-US" dirty="0">
                        <a:solidFill>
                          <a:srgbClr val="FFFF00"/>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337816572"/>
                  </a:ext>
                </a:extLst>
              </a:tr>
              <a:tr h="17190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smtClean="0">
                          <a:solidFill>
                            <a:srgbClr val="FF0000"/>
                          </a:solidFill>
                        </a:rPr>
                        <a:t>KHÁI</a:t>
                      </a:r>
                      <a:r>
                        <a:rPr lang="en-US" baseline="0" dirty="0" smtClean="0">
                          <a:solidFill>
                            <a:srgbClr val="FF0000"/>
                          </a:solidFill>
                        </a:rPr>
                        <a:t> </a:t>
                      </a:r>
                      <a:r>
                        <a:rPr lang="en-US" baseline="0" dirty="0" smtClean="0">
                          <a:solidFill>
                            <a:srgbClr val="FF0000"/>
                          </a:solidFill>
                          <a:latin typeface="+mn-lt"/>
                        </a:rPr>
                        <a:t>NIỆM</a:t>
                      </a:r>
                      <a:endParaRPr lang="en-US" dirty="0">
                        <a:solidFill>
                          <a:srgbClr val="FF0000"/>
                        </a:solidFill>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756732043"/>
                  </a:ext>
                </a:extLst>
              </a:tr>
              <a:tr h="207294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smtClean="0">
                          <a:solidFill>
                            <a:srgbClr val="FF0000"/>
                          </a:solidFill>
                        </a:rPr>
                        <a:t>CÔNG THỨC</a:t>
                      </a:r>
                      <a:endParaRPr lang="en-US" dirty="0">
                        <a:solidFill>
                          <a:srgbClr val="FF0000"/>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Tx/>
                        <a:buNone/>
                      </a:pPr>
                      <a:r>
                        <a:rPr lang="en-US" dirty="0" smtClean="0"/>
                        <a:t>-Công</a:t>
                      </a:r>
                      <a:r>
                        <a:rPr lang="en-US" baseline="0" dirty="0" smtClean="0"/>
                        <a:t> thức tổng quát:</a:t>
                      </a:r>
                    </a:p>
                    <a:p>
                      <a:pPr marL="0" indent="0" algn="ctr">
                        <a:buFontTx/>
                        <a:buNone/>
                      </a:pPr>
                      <a:r>
                        <a:rPr lang="en-US" sz="2000" b="1" baseline="0" dirty="0" err="1" smtClean="0">
                          <a:solidFill>
                            <a:srgbClr val="FF0000"/>
                          </a:solidFill>
                        </a:rPr>
                        <a:t>A</a:t>
                      </a:r>
                      <a:r>
                        <a:rPr lang="en-US" sz="2000" b="1" baseline="-25000" dirty="0" err="1" smtClean="0">
                          <a:solidFill>
                            <a:srgbClr val="FF0000"/>
                          </a:solidFill>
                        </a:rPr>
                        <a:t>x</a:t>
                      </a:r>
                      <a:r>
                        <a:rPr lang="en-US" sz="2000" b="1" baseline="0" dirty="0" err="1" smtClean="0">
                          <a:solidFill>
                            <a:srgbClr val="FF0000"/>
                          </a:solidFill>
                        </a:rPr>
                        <a:t>O</a:t>
                      </a:r>
                      <a:r>
                        <a:rPr lang="en-US" sz="2000" b="1" baseline="-25000" dirty="0" err="1" smtClean="0">
                          <a:solidFill>
                            <a:srgbClr val="FF0000"/>
                          </a:solidFill>
                        </a:rPr>
                        <a:t>y</a:t>
                      </a:r>
                      <a:r>
                        <a:rPr lang="en-US" sz="2000" baseline="0" dirty="0" smtClean="0">
                          <a:solidFill>
                            <a:srgbClr val="FF0000"/>
                          </a:solidFill>
                        </a:rPr>
                        <a:t>  </a:t>
                      </a:r>
                    </a:p>
                    <a:p>
                      <a:pPr marL="0" indent="0">
                        <a:buFontTx/>
                        <a:buNone/>
                      </a:pPr>
                      <a:r>
                        <a:rPr lang="en-US" sz="2000" baseline="0" dirty="0" smtClean="0"/>
                        <a:t>- A là kí hiệu hóa học. </a:t>
                      </a:r>
                    </a:p>
                    <a:p>
                      <a:pPr marL="0" indent="0">
                        <a:buFontTx/>
                        <a:buNone/>
                      </a:pPr>
                      <a:r>
                        <a:rPr lang="en-US" sz="2000" baseline="0" dirty="0" smtClean="0"/>
                        <a:t>- x, y là chỉ số</a:t>
                      </a:r>
                    </a:p>
                    <a:p>
                      <a:pPr marL="0" indent="0">
                        <a:buFontTx/>
                        <a:buNone/>
                      </a:pPr>
                      <a:endParaRPr lang="en-US" sz="2000" baseline="0"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 Công thức tổng quát: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srgbClr val="FF0000"/>
                          </a:solidFill>
                          <a:effectLst/>
                          <a:uLnTx/>
                          <a:uFillTx/>
                          <a:latin typeface="+mn-lt"/>
                          <a:ea typeface="+mn-ea"/>
                          <a:cs typeface="+mn-cs"/>
                        </a:rPr>
                        <a:t>H</a:t>
                      </a:r>
                      <a:r>
                        <a:rPr kumimoji="0" lang="en-US" sz="2000" b="1" i="0" u="none" strike="noStrike" kern="1200" cap="none" spc="0" normalizeH="0" baseline="-25000" noProof="0" dirty="0" err="1" smtClean="0">
                          <a:ln>
                            <a:noFill/>
                          </a:ln>
                          <a:solidFill>
                            <a:srgbClr val="FF0000"/>
                          </a:solidFill>
                          <a:effectLst/>
                          <a:uLnTx/>
                          <a:uFillTx/>
                          <a:latin typeface="+mn-lt"/>
                          <a:ea typeface="+mn-ea"/>
                          <a:cs typeface="+mn-cs"/>
                        </a:rPr>
                        <a:t>n</a:t>
                      </a:r>
                      <a:r>
                        <a:rPr kumimoji="0" lang="en-US" sz="2000" b="1" i="0" u="none" strike="noStrike" kern="1200" cap="none" spc="0" normalizeH="0" baseline="0" noProof="0" dirty="0" err="1" smtClean="0">
                          <a:ln>
                            <a:noFill/>
                          </a:ln>
                          <a:solidFill>
                            <a:srgbClr val="FF0000"/>
                          </a:solidFill>
                          <a:effectLst/>
                          <a:uLnTx/>
                          <a:uFillTx/>
                          <a:latin typeface="+mn-lt"/>
                          <a:ea typeface="+mn-ea"/>
                          <a:cs typeface="+mn-cs"/>
                        </a:rPr>
                        <a:t>A</a:t>
                      </a:r>
                      <a:endParaRPr kumimoji="0" lang="en-US" sz="2000" b="1"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 A là gốc </a:t>
                      </a:r>
                      <a:r>
                        <a:rPr kumimoji="0" lang="en-US" sz="2000" b="0" i="0" u="none" strike="noStrike" kern="1200" cap="none" spc="0" normalizeH="0" baseline="0" noProof="0" dirty="0" err="1" smtClean="0">
                          <a:ln>
                            <a:noFill/>
                          </a:ln>
                          <a:solidFill>
                            <a:prstClr val="black"/>
                          </a:solidFill>
                          <a:effectLst/>
                          <a:uLnTx/>
                          <a:uFillTx/>
                          <a:latin typeface="+mn-lt"/>
                          <a:ea typeface="+mn-ea"/>
                          <a:cs typeface="+mn-cs"/>
                        </a:rPr>
                        <a:t>axit</a:t>
                      </a:r>
                      <a:r>
                        <a:rPr kumimoji="0" lang="en-US" sz="20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 n là chỉ số, là hóa trị của 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 Công thức tổng quát: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0000"/>
                          </a:solidFill>
                          <a:effectLst/>
                          <a:uLnTx/>
                          <a:uFillTx/>
                          <a:latin typeface="+mn-lt"/>
                          <a:ea typeface="+mn-ea"/>
                          <a:cs typeface="+mn-cs"/>
                        </a:rPr>
                        <a:t>M(OH)</a:t>
                      </a:r>
                      <a:r>
                        <a:rPr kumimoji="0" lang="en-US" sz="2000" b="1" i="0" u="none" strike="noStrike" kern="1200" cap="none" spc="0" normalizeH="0" baseline="-25000" noProof="0" dirty="0" smtClean="0">
                          <a:ln>
                            <a:noFill/>
                          </a:ln>
                          <a:solidFill>
                            <a:srgbClr val="FF0000"/>
                          </a:solidFill>
                          <a:effectLst/>
                          <a:uLnTx/>
                          <a:uFillTx/>
                          <a:latin typeface="+mn-lt"/>
                          <a:ea typeface="+mn-ea"/>
                          <a:cs typeface="+mn-cs"/>
                        </a:rPr>
                        <a:t>n</a:t>
                      </a:r>
                      <a:endParaRPr kumimoji="0" lang="en-US" sz="2000" b="1"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 M là kim loại.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 n là chỉ số, là hóa trị của M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 Công thức tổng quát: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srgbClr val="FF0000"/>
                          </a:solidFill>
                          <a:effectLst/>
                          <a:uLnTx/>
                          <a:uFillTx/>
                          <a:latin typeface="+mn-lt"/>
                          <a:ea typeface="+mn-ea"/>
                          <a:cs typeface="+mn-cs"/>
                        </a:rPr>
                        <a:t>M</a:t>
                      </a:r>
                      <a:r>
                        <a:rPr kumimoji="0" lang="en-US" sz="2000" b="1" i="0" u="none" strike="noStrike" kern="1200" cap="none" spc="0" normalizeH="0" baseline="-25000" noProof="0" dirty="0" err="1" smtClean="0">
                          <a:ln>
                            <a:noFill/>
                          </a:ln>
                          <a:solidFill>
                            <a:srgbClr val="FF0000"/>
                          </a:solidFill>
                          <a:effectLst/>
                          <a:uLnTx/>
                          <a:uFillTx/>
                          <a:latin typeface="+mn-lt"/>
                          <a:ea typeface="+mn-ea"/>
                          <a:cs typeface="+mn-cs"/>
                        </a:rPr>
                        <a:t>x</a:t>
                      </a:r>
                      <a:r>
                        <a:rPr kumimoji="0" lang="en-US" sz="2000" b="1" i="0" u="none" strike="noStrike" kern="1200" cap="none" spc="0" normalizeH="0" baseline="0" noProof="0" dirty="0" err="1" smtClean="0">
                          <a:ln>
                            <a:noFill/>
                          </a:ln>
                          <a:solidFill>
                            <a:srgbClr val="FF0000"/>
                          </a:solidFill>
                          <a:effectLst/>
                          <a:uLnTx/>
                          <a:uFillTx/>
                          <a:latin typeface="+mn-lt"/>
                          <a:ea typeface="+mn-ea"/>
                          <a:cs typeface="+mn-cs"/>
                        </a:rPr>
                        <a:t>A</a:t>
                      </a:r>
                      <a:r>
                        <a:rPr kumimoji="0" lang="en-US" sz="2000" b="1" i="0" u="none" strike="noStrike" kern="1200" cap="none" spc="0" normalizeH="0" baseline="-25000" noProof="0" dirty="0" err="1" smtClean="0">
                          <a:ln>
                            <a:noFill/>
                          </a:ln>
                          <a:solidFill>
                            <a:srgbClr val="FF0000"/>
                          </a:solidFill>
                          <a:effectLst/>
                          <a:uLnTx/>
                          <a:uFillTx/>
                          <a:latin typeface="+mn-lt"/>
                          <a:ea typeface="+mn-ea"/>
                          <a:cs typeface="+mn-cs"/>
                        </a:rPr>
                        <a:t>y</a:t>
                      </a:r>
                      <a:endParaRPr kumimoji="0" lang="en-US" sz="2000" b="1"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 M là kim loại.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 A là gốc </a:t>
                      </a:r>
                      <a:r>
                        <a:rPr kumimoji="0" lang="en-US" sz="2000" b="0" i="0" u="none" strike="noStrike" kern="1200" cap="none" spc="0" normalizeH="0" baseline="0" noProof="0" dirty="0" err="1" smtClean="0">
                          <a:ln>
                            <a:noFill/>
                          </a:ln>
                          <a:solidFill>
                            <a:prstClr val="black"/>
                          </a:solidFill>
                          <a:effectLst/>
                          <a:uLnTx/>
                          <a:uFillTx/>
                          <a:latin typeface="+mn-lt"/>
                          <a:ea typeface="+mn-ea"/>
                          <a:cs typeface="+mn-cs"/>
                        </a:rPr>
                        <a:t>axit</a:t>
                      </a:r>
                      <a:r>
                        <a:rPr kumimoji="0" lang="en-US" sz="2000" b="0" i="0" u="none" strike="noStrike" kern="1200" cap="none" spc="0" normalizeH="0" baseline="0" noProof="0" dirty="0" smtClean="0">
                          <a:ln>
                            <a:noFill/>
                          </a:ln>
                          <a:solidFill>
                            <a:prstClr val="black"/>
                          </a:solidFill>
                          <a:effectLst/>
                          <a:uLnTx/>
                          <a:uFillTx/>
                          <a:latin typeface="+mn-lt"/>
                          <a:ea typeface="+mn-ea"/>
                          <a:cs typeface="+mn-cs"/>
                        </a:rPr>
                        <a:t> ; </a:t>
                      </a:r>
                      <a:r>
                        <a:rPr kumimoji="0" lang="en-US" sz="2000" b="0" i="0" u="none" strike="noStrike" kern="1200" cap="none" spc="0" normalizeH="0" baseline="0" noProof="0" dirty="0" err="1" smtClean="0">
                          <a:ln>
                            <a:noFill/>
                          </a:ln>
                          <a:solidFill>
                            <a:prstClr val="black"/>
                          </a:solidFill>
                          <a:effectLst/>
                          <a:uLnTx/>
                          <a:uFillTx/>
                          <a:latin typeface="+mn-lt"/>
                          <a:ea typeface="+mn-ea"/>
                          <a:cs typeface="+mn-cs"/>
                        </a:rPr>
                        <a:t>x,y</a:t>
                      </a:r>
                      <a:r>
                        <a:rPr kumimoji="0" lang="en-US" sz="2000" b="0" i="0" u="none" strike="noStrike" kern="1200" cap="none" spc="0" normalizeH="0" baseline="0" noProof="0" dirty="0" smtClean="0">
                          <a:ln>
                            <a:noFill/>
                          </a:ln>
                          <a:solidFill>
                            <a:prstClr val="black"/>
                          </a:solidFill>
                          <a:effectLst/>
                          <a:uLnTx/>
                          <a:uFillTx/>
                          <a:latin typeface="+mn-lt"/>
                          <a:ea typeface="+mn-ea"/>
                          <a:cs typeface="+mn-cs"/>
                        </a:rPr>
                        <a:t> là chỉ số.</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875006121"/>
                  </a:ext>
                </a:extLst>
              </a:tr>
            </a:tbl>
          </a:graphicData>
        </a:graphic>
      </p:graphicFrame>
      <p:grpSp>
        <p:nvGrpSpPr>
          <p:cNvPr id="8" name="Group 7"/>
          <p:cNvGrpSpPr/>
          <p:nvPr/>
        </p:nvGrpSpPr>
        <p:grpSpPr>
          <a:xfrm>
            <a:off x="0" y="0"/>
            <a:ext cx="12192000" cy="6599382"/>
            <a:chOff x="0" y="0"/>
            <a:chExt cx="12192000" cy="6858000"/>
          </a:xfrm>
        </p:grpSpPr>
        <p:sp>
          <p:nvSpPr>
            <p:cNvPr id="9" name="Rectangle 8"/>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6205" b="8911"/>
            <a:stretch/>
          </p:blipFill>
          <p:spPr>
            <a:xfrm>
              <a:off x="0" y="0"/>
              <a:ext cx="12192000" cy="6858000"/>
            </a:xfrm>
            <a:prstGeom prst="rect">
              <a:avLst/>
            </a:prstGeom>
          </p:spPr>
        </p:pic>
      </p:grpSp>
      <p:graphicFrame>
        <p:nvGraphicFramePr>
          <p:cNvPr id="23" name="Table 22"/>
          <p:cNvGraphicFramePr>
            <a:graphicFrameLocks noGrp="1"/>
          </p:cNvGraphicFramePr>
          <p:nvPr>
            <p:extLst>
              <p:ext uri="{D42A27DB-BD31-4B8C-83A1-F6EECF244321}">
                <p14:modId xmlns:p14="http://schemas.microsoft.com/office/powerpoint/2010/main" val="3816929727"/>
              </p:ext>
            </p:extLst>
          </p:nvPr>
        </p:nvGraphicFramePr>
        <p:xfrm>
          <a:off x="1359471" y="1914808"/>
          <a:ext cx="7333673" cy="2353630"/>
        </p:xfrm>
        <a:graphic>
          <a:graphicData uri="http://schemas.openxmlformats.org/drawingml/2006/table">
            <a:tbl>
              <a:tblPr firstRow="1" firstCol="1" bandRow="1"/>
              <a:tblGrid>
                <a:gridCol w="2054653">
                  <a:extLst>
                    <a:ext uri="{9D8B030D-6E8A-4147-A177-3AD203B41FA5}">
                      <a16:colId xmlns:a16="http://schemas.microsoft.com/office/drawing/2014/main" val="3113164977"/>
                    </a:ext>
                  </a:extLst>
                </a:gridCol>
                <a:gridCol w="2054653">
                  <a:extLst>
                    <a:ext uri="{9D8B030D-6E8A-4147-A177-3AD203B41FA5}">
                      <a16:colId xmlns:a16="http://schemas.microsoft.com/office/drawing/2014/main" val="4242721259"/>
                    </a:ext>
                  </a:extLst>
                </a:gridCol>
                <a:gridCol w="1639463">
                  <a:extLst>
                    <a:ext uri="{9D8B030D-6E8A-4147-A177-3AD203B41FA5}">
                      <a16:colId xmlns:a16="http://schemas.microsoft.com/office/drawing/2014/main" val="1187810436"/>
                    </a:ext>
                  </a:extLst>
                </a:gridCol>
                <a:gridCol w="1584904">
                  <a:extLst>
                    <a:ext uri="{9D8B030D-6E8A-4147-A177-3AD203B41FA5}">
                      <a16:colId xmlns:a16="http://schemas.microsoft.com/office/drawing/2014/main" val="2956534061"/>
                    </a:ext>
                  </a:extLst>
                </a:gridCol>
              </a:tblGrid>
              <a:tr h="192405">
                <a:tc rowSpan="2">
                  <a:txBody>
                    <a:bodyPr/>
                    <a:lstStyle/>
                    <a:p>
                      <a:pPr algn="ctr">
                        <a:lnSpc>
                          <a:spcPct val="107000"/>
                        </a:lnSpc>
                        <a:spcAft>
                          <a:spcPts val="0"/>
                        </a:spcAft>
                      </a:pP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Tên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nguyên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tố</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0"/>
                        </a:spcAft>
                      </a:pP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trí</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98506587"/>
                  </a:ext>
                </a:extLst>
              </a:tr>
              <a:tr h="396875">
                <a:tc vMerge="1">
                  <a:txBody>
                    <a:bodyPr/>
                    <a:lstStyle/>
                    <a:p>
                      <a:endParaRPr lang="en-US"/>
                    </a:p>
                  </a:txBody>
                  <a:tcPr/>
                </a:tc>
                <a:tc>
                  <a:txBody>
                    <a:bodyPr/>
                    <a:lstStyle/>
                    <a:p>
                      <a:pPr algn="ctr">
                        <a:lnSpc>
                          <a:spcPct val="107000"/>
                        </a:lnSpc>
                        <a:spcAft>
                          <a:spcPts val="0"/>
                        </a:spcAft>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Ô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thứ</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nhóm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a:effectLst/>
                          <a:latin typeface="Times New Roman" panose="02020603050405020304" pitchFamily="18" charset="0"/>
                          <a:ea typeface="Arial" panose="020B0604020202020204" pitchFamily="34" charset="0"/>
                          <a:cs typeface="Times New Roman" panose="02020603050405020304" pitchFamily="18" charset="0"/>
                        </a:rPr>
                        <a:t>Chu kì</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3760113"/>
                  </a:ext>
                </a:extLst>
              </a:tr>
              <a:tr h="192405">
                <a:tc>
                  <a:txBody>
                    <a:bodyPr/>
                    <a:lstStyle/>
                    <a:p>
                      <a:pPr>
                        <a:lnSpc>
                          <a:spcPct val="107000"/>
                        </a:lnSpc>
                        <a:spcAft>
                          <a:spcPts val="0"/>
                        </a:spcAft>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Potassium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400">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1494772"/>
                  </a:ext>
                </a:extLst>
              </a:tr>
              <a:tr h="192405">
                <a:tc>
                  <a:txBody>
                    <a:bodyPr/>
                    <a:lstStyle/>
                    <a:p>
                      <a:pPr>
                        <a:lnSpc>
                          <a:spcPct val="107000"/>
                        </a:lnSpc>
                        <a:spcAft>
                          <a:spcPts val="0"/>
                        </a:spcAft>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Sodium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8551055"/>
                  </a:ext>
                </a:extLst>
              </a:tr>
              <a:tr h="192405">
                <a:tc>
                  <a:txBody>
                    <a:bodyPr/>
                    <a:lstStyle/>
                    <a:p>
                      <a:pPr>
                        <a:lnSpc>
                          <a:spcPct val="107000"/>
                        </a:lnSpc>
                        <a:spcAft>
                          <a:spcPts val="0"/>
                        </a:spcAft>
                      </a:pPr>
                      <a:r>
                        <a:rPr lang="vi-VN" sz="2400" spc="-10">
                          <a:effectLst/>
                          <a:latin typeface="Times New Roman" panose="02020603050405020304" pitchFamily="18" charset="0"/>
                          <a:ea typeface="Times New Roman" panose="02020603050405020304" pitchFamily="18" charset="0"/>
                          <a:cs typeface="Times New Roman" panose="02020603050405020304" pitchFamily="18" charset="0"/>
                        </a:rPr>
                        <a:t>Caesium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400">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3013456"/>
                  </a:ext>
                </a:extLst>
              </a:tr>
              <a:tr h="192405">
                <a:tc>
                  <a:txBody>
                    <a:bodyPr/>
                    <a:lstStyle/>
                    <a:p>
                      <a:pPr>
                        <a:lnSpc>
                          <a:spcPct val="107000"/>
                        </a:lnSpc>
                        <a:spcAft>
                          <a:spcPts val="0"/>
                        </a:spcAft>
                      </a:pPr>
                      <a:r>
                        <a:rPr lang="vi-VN" sz="2400" spc="-10">
                          <a:effectLst/>
                          <a:latin typeface="Times New Roman" panose="02020603050405020304" pitchFamily="18" charset="0"/>
                          <a:ea typeface="Times New Roman" panose="02020603050405020304" pitchFamily="18" charset="0"/>
                          <a:cs typeface="Times New Roman" panose="02020603050405020304" pitchFamily="18" charset="0"/>
                        </a:rPr>
                        <a:t> Magnesium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400">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400">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5292383"/>
                  </a:ext>
                </a:extLst>
              </a:tr>
            </a:tbl>
          </a:graphicData>
        </a:graphic>
      </p:graphicFrame>
      <p:sp>
        <p:nvSpPr>
          <p:cNvPr id="24" name="Rectangle 2"/>
          <p:cNvSpPr>
            <a:spLocks noChangeArrowheads="1"/>
          </p:cNvSpPr>
          <p:nvPr/>
        </p:nvSpPr>
        <p:spPr bwMode="auto">
          <a:xfrm>
            <a:off x="923636" y="4249989"/>
            <a:ext cx="867639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u="none" strike="noStrike" cap="none" normalizeH="0" baseline="0" dirty="0" err="1"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kumimoji="0" lang="en-US" altLang="en-US" sz="2400" b="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kim</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IA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IIA.</a:t>
            </a:r>
            <a:endParaRPr kumimoji="0" lang="en-US" altLang="en-US" sz="2400" b="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u="none" strike="noStrike" cap="none" normalizeH="0" baseline="0" dirty="0" err="1"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kumimoji="0" lang="en-US" altLang="en-US" sz="2400" b="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nguên</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kim</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kumimoji="0" lang="en-US" altLang="en-US" sz="24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26" name="TextBox 25"/>
          <p:cNvSpPr txBox="1"/>
          <p:nvPr/>
        </p:nvSpPr>
        <p:spPr>
          <a:xfrm>
            <a:off x="3526277" y="159486"/>
            <a:ext cx="4503299" cy="954107"/>
          </a:xfrm>
          <a:prstGeom prst="rect">
            <a:avLst/>
          </a:prstGeom>
          <a:noFill/>
        </p:spPr>
        <p:txBody>
          <a:bodyPr wrap="square" rtlCol="0">
            <a:spAutoFit/>
          </a:bodyPr>
          <a:lstStyle/>
          <a:p>
            <a:pPr lvl="0" eaLnBrk="0" fontAlgn="base" hangingPunct="0">
              <a:spcBef>
                <a:spcPct val="0"/>
              </a:spcBef>
              <a:spcAft>
                <a:spcPct val="0"/>
              </a:spcAft>
            </a:pP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 HỌC TẬP SỐ </a:t>
            </a:r>
            <a:r>
              <a:rPr lang="en-US" alt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p>
          <a:p>
            <a:pPr lvl="0" eaLnBrk="0" fontAlgn="base" hangingPunct="0">
              <a:spcBef>
                <a:spcPct val="0"/>
              </a:spcBef>
              <a:spcAft>
                <a:spcPct val="0"/>
              </a:spcAft>
            </a:pP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000" b="1" dirty="0" smtClean="0">
                <a:latin typeface="Times New Roman" panose="02020603050405020304" pitchFamily="18" charset="0"/>
                <a:cs typeface="Times New Roman" panose="02020603050405020304" pitchFamily="18" charset="0"/>
              </a:rPr>
              <a:t>(</a:t>
            </a:r>
            <a:r>
              <a:rPr lang="en-US" altLang="en-US" sz="2000" b="1" dirty="0" err="1" smtClean="0">
                <a:latin typeface="Times New Roman" panose="02020603050405020304" pitchFamily="18" charset="0"/>
                <a:cs typeface="Times New Roman" panose="02020603050405020304" pitchFamily="18" charset="0"/>
              </a:rPr>
              <a:t>Thời</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gian</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hoàn</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thành</a:t>
            </a:r>
            <a:r>
              <a:rPr lang="en-US" altLang="en-US" sz="2000" b="1" dirty="0" smtClean="0">
                <a:latin typeface="Times New Roman" panose="02020603050405020304" pitchFamily="18" charset="0"/>
                <a:cs typeface="Times New Roman" panose="02020603050405020304" pitchFamily="18" charset="0"/>
              </a:rPr>
              <a:t> 5 </a:t>
            </a:r>
            <a:r>
              <a:rPr lang="en-US" altLang="en-US" sz="2000" b="1" dirty="0" err="1" smtClean="0">
                <a:latin typeface="Times New Roman" panose="02020603050405020304" pitchFamily="18" charset="0"/>
                <a:cs typeface="Times New Roman" panose="02020603050405020304" pitchFamily="18" charset="0"/>
              </a:rPr>
              <a:t>phút</a:t>
            </a:r>
            <a:r>
              <a:rPr lang="en-US" altLang="en-US" sz="2000" b="1" dirty="0" smtClean="0">
                <a:latin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757380" y="1328497"/>
            <a:ext cx="9716655" cy="468077"/>
          </a:xfrm>
          <a:prstGeom prst="rect">
            <a:avLst/>
          </a:prstGeom>
          <a:noFill/>
        </p:spPr>
        <p:txBody>
          <a:bodyPr wrap="square" rtlCol="0">
            <a:spAutoFit/>
          </a:bodyPr>
          <a:lstStyle/>
          <a:p>
            <a:pPr>
              <a:lnSpc>
                <a:spcPct val="107000"/>
              </a:lnSpc>
              <a:spcAft>
                <a:spcPts val="800"/>
              </a:spcAft>
            </a:pP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1.</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Xác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định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vị</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trí</a:t>
            </a:r>
            <a:r>
              <a:rPr lang="en-US" sz="2400" dirty="0">
                <a:latin typeface="Times New Roman" panose="02020603050405020304" pitchFamily="18" charset="0"/>
                <a:ea typeface="Arial" panose="020B0604020202020204" pitchFamily="34" charset="0"/>
                <a:cs typeface="Times New Roman" panose="02020603050405020304" pitchFamily="18" charset="0"/>
              </a:rPr>
              <a:t> ( ô </a:t>
            </a:r>
            <a:r>
              <a:rPr lang="en-US" sz="2400" dirty="0" err="1">
                <a:latin typeface="Times New Roman" panose="02020603050405020304" pitchFamily="18" charset="0"/>
                <a:ea typeface="Arial" panose="020B0604020202020204" pitchFamily="34" charset="0"/>
                <a:cs typeface="Times New Roman" panose="02020603050405020304" pitchFamily="18" charset="0"/>
              </a:rPr>
              <a:t>nguyên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tố</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kì</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nguyên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tố</a:t>
            </a:r>
            <a:r>
              <a:rPr lang="en-US" sz="2400" dirty="0">
                <a:latin typeface="Times New Roman" panose="02020603050405020304" pitchFamily="18" charset="0"/>
                <a:ea typeface="Arial" panose="020B060402020202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289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43651" y="365125"/>
            <a:ext cx="11449280" cy="6206266"/>
          </a:xfrm>
          <a:prstGeom prst="rect">
            <a:avLst/>
          </a:prstGeom>
        </p:spPr>
      </p:pic>
      <p:sp>
        <p:nvSpPr>
          <p:cNvPr id="5" name="Oval 8"/>
          <p:cNvSpPr>
            <a:spLocks noChangeArrowheads="1"/>
          </p:cNvSpPr>
          <p:nvPr/>
        </p:nvSpPr>
        <p:spPr bwMode="auto">
          <a:xfrm>
            <a:off x="838200" y="2603993"/>
            <a:ext cx="4572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6" name="Oval 8"/>
          <p:cNvSpPr>
            <a:spLocks noChangeArrowheads="1"/>
          </p:cNvSpPr>
          <p:nvPr/>
        </p:nvSpPr>
        <p:spPr bwMode="auto">
          <a:xfrm>
            <a:off x="1443013" y="2019065"/>
            <a:ext cx="4572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8" name="Oval 8"/>
          <p:cNvSpPr>
            <a:spLocks noChangeArrowheads="1"/>
          </p:cNvSpPr>
          <p:nvPr/>
        </p:nvSpPr>
        <p:spPr bwMode="auto">
          <a:xfrm>
            <a:off x="838200" y="1997233"/>
            <a:ext cx="4572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9" name="Oval 8"/>
          <p:cNvSpPr>
            <a:spLocks noChangeArrowheads="1"/>
          </p:cNvSpPr>
          <p:nvPr/>
        </p:nvSpPr>
        <p:spPr bwMode="auto">
          <a:xfrm>
            <a:off x="1443013" y="2603993"/>
            <a:ext cx="4572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17999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B1E5DD3-6555-4E24-828F-039C79CA09D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9E4E109-7434-4F72-9769-0AD126952DA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058159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85C609C-1C9E-4845-85AB-6681128A8F5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7B544EA-D9F0-44A7-B3FB-331C0FCE61CE}"/>
              </a:ext>
            </a:extLst>
          </p:cNvPr>
          <p:cNvPicPr/>
          <p:nvPr/>
        </p:nvPicPr>
        <p:blipFill>
          <a:blip r:embed="rId2"/>
          <a:stretch>
            <a:fillRect/>
          </a:stretch>
        </p:blipFill>
        <p:spPr>
          <a:xfrm>
            <a:off x="92364" y="0"/>
            <a:ext cx="12192000" cy="6858000"/>
          </a:xfrm>
          <a:prstGeom prst="rect">
            <a:avLst/>
          </a:prstGeom>
        </p:spPr>
      </p:pic>
      <p:sp>
        <p:nvSpPr>
          <p:cNvPr id="4" name="TextBox 3"/>
          <p:cNvSpPr txBox="1"/>
          <p:nvPr/>
        </p:nvSpPr>
        <p:spPr>
          <a:xfrm>
            <a:off x="1330036" y="1496290"/>
            <a:ext cx="2170546" cy="369332"/>
          </a:xfrm>
          <a:prstGeom prst="rect">
            <a:avLst/>
          </a:prstGeom>
          <a:noFill/>
        </p:spPr>
        <p:txBody>
          <a:bodyPr wrap="square" rtlCol="0">
            <a:spAutoFit/>
          </a:bodyPr>
          <a:lstStyle/>
          <a:p>
            <a:r>
              <a:rPr lang="en-US" dirty="0" err="1" smtClean="0">
                <a:solidFill>
                  <a:schemeClr val="bg1"/>
                </a:solidFill>
              </a:rPr>
              <a:t>Nhóm</a:t>
            </a:r>
            <a:r>
              <a:rPr lang="en-US" dirty="0" smtClean="0">
                <a:solidFill>
                  <a:schemeClr val="bg1"/>
                </a:solidFill>
              </a:rPr>
              <a:t> </a:t>
            </a:r>
            <a:r>
              <a:rPr lang="en-US" dirty="0" err="1" smtClean="0">
                <a:solidFill>
                  <a:schemeClr val="bg1"/>
                </a:solidFill>
              </a:rPr>
              <a:t>kim</a:t>
            </a:r>
            <a:r>
              <a:rPr lang="en-US" dirty="0" smtClean="0">
                <a:solidFill>
                  <a:schemeClr val="bg1"/>
                </a:solidFill>
              </a:rPr>
              <a:t> </a:t>
            </a:r>
            <a:r>
              <a:rPr lang="en-US" dirty="0" err="1" smtClean="0">
                <a:solidFill>
                  <a:schemeClr val="bg1"/>
                </a:solidFill>
              </a:rPr>
              <a:t>loại</a:t>
            </a:r>
            <a:r>
              <a:rPr lang="en-US" dirty="0" smtClean="0">
                <a:solidFill>
                  <a:schemeClr val="bg1"/>
                </a:solidFill>
              </a:rPr>
              <a:t> </a:t>
            </a:r>
            <a:r>
              <a:rPr lang="en-US" dirty="0" err="1" smtClean="0">
                <a:solidFill>
                  <a:schemeClr val="bg1"/>
                </a:solidFill>
              </a:rPr>
              <a:t>kiềm</a:t>
            </a:r>
            <a:endParaRPr lang="en-US" dirty="0">
              <a:solidFill>
                <a:schemeClr val="bg1"/>
              </a:solidFill>
            </a:endParaRPr>
          </a:p>
        </p:txBody>
      </p:sp>
    </p:spTree>
    <p:extLst>
      <p:ext uri="{BB962C8B-B14F-4D97-AF65-F5344CB8AC3E}">
        <p14:creationId xmlns:p14="http://schemas.microsoft.com/office/powerpoint/2010/main" val="34964433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492</TotalTime>
  <Words>1326</Words>
  <Application>Microsoft Office PowerPoint</Application>
  <PresentationFormat>Widescreen</PresentationFormat>
  <Paragraphs>148</Paragraphs>
  <Slides>37</Slides>
  <Notes>0</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37</vt:i4>
      </vt:variant>
    </vt:vector>
  </HeadingPairs>
  <TitlesOfParts>
    <vt:vector size="55" baseType="lpstr">
      <vt:lpstr>Arial</vt:lpstr>
      <vt:lpstr>Calibri</vt:lpstr>
      <vt:lpstr>Calibri Light</vt:lpstr>
      <vt:lpstr>Cambria Math</vt:lpstr>
      <vt:lpstr>Georgia</vt:lpstr>
      <vt:lpstr>Roboto</vt:lpstr>
      <vt:lpstr>Segoe UI</vt:lpstr>
      <vt:lpstr>Times New Roman</vt:lpstr>
      <vt:lpstr>Wingdings</vt:lpstr>
      <vt:lpstr>Wingdings 2</vt:lpstr>
      <vt:lpstr>1_Office Theme</vt:lpstr>
      <vt:lpstr>Civic</vt:lpstr>
      <vt:lpstr>Office Theme</vt:lpstr>
      <vt:lpstr>2_Office Theme</vt:lpstr>
      <vt:lpstr>3_Office Theme</vt:lpstr>
      <vt:lpstr>5_Office Theme</vt:lpstr>
      <vt:lpstr>6_Office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110</cp:revision>
  <dcterms:created xsi:type="dcterms:W3CDTF">2022-07-16T06:51:35Z</dcterms:created>
  <dcterms:modified xsi:type="dcterms:W3CDTF">2022-07-17T14:37:19Z</dcterms:modified>
</cp:coreProperties>
</file>