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56" r:id="rId4"/>
    <p:sldId id="257" r:id="rId5"/>
    <p:sldId id="259" r:id="rId6"/>
    <p:sldId id="260" r:id="rId7"/>
    <p:sldId id="265" r:id="rId8"/>
    <p:sldId id="264" r:id="rId9"/>
    <p:sldId id="263" r:id="rId10"/>
    <p:sldId id="266" r:id="rId11"/>
    <p:sldId id="261" r:id="rId12"/>
    <p:sldId id="262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0EC-86DC-45E7-8FF1-5AA1F6539259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B441-37E1-45FF-9C3B-2EB3B6345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82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8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9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724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1037461"/>
            <a:ext cx="7579546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746737"/>
            <a:ext cx="7399177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4" y="723249"/>
            <a:ext cx="814257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1094674"/>
            <a:ext cx="185720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8" y="673688"/>
            <a:ext cx="83112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649722"/>
            <a:ext cx="278364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6" y="6019681"/>
            <a:ext cx="88061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6161424"/>
            <a:ext cx="28539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2308633"/>
            <a:ext cx="54081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883466"/>
            <a:ext cx="1234918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455959" y="4360957"/>
            <a:ext cx="720335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1" y="5251215"/>
            <a:ext cx="211749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4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578170"/>
            <a:ext cx="1461825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2640033"/>
            <a:ext cx="55971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3552568"/>
            <a:ext cx="55971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746737"/>
            <a:ext cx="7399177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410953" y="5004293"/>
            <a:ext cx="1085385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65955" y="5782384"/>
            <a:ext cx="24756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199694" y="4672316"/>
            <a:ext cx="1108065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567647" y="3838219"/>
            <a:ext cx="37112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50" y="616327"/>
            <a:ext cx="681049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2" y="6015481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5" y="6059972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889496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822701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13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406383"/>
            <a:ext cx="2954" cy="1863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2" y="674684"/>
            <a:ext cx="7919231" cy="5828245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466400"/>
            <a:ext cx="8062595" cy="6016339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5" y="491494"/>
            <a:ext cx="878229" cy="83671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582433"/>
            <a:ext cx="5715300" cy="36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4549353"/>
            <a:ext cx="814998" cy="136454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199652" y="3866494"/>
            <a:ext cx="72015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40255" y="58"/>
            <a:ext cx="151107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46258" y="164254"/>
            <a:ext cx="107249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338347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307517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19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6426300" cy="37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3215362" y="494922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5" y="539412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5459148"/>
            <a:ext cx="746254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3943239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7" y="6143069"/>
            <a:ext cx="851649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4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30027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2008467"/>
            <a:ext cx="30027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8138824" y="316035"/>
            <a:ext cx="739006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9" y="3796060"/>
            <a:ext cx="262123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6299608"/>
            <a:ext cx="888148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6340678"/>
            <a:ext cx="86890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6340232"/>
            <a:ext cx="299728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370193"/>
            <a:ext cx="113330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2" y="1494769"/>
            <a:ext cx="80437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4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555035"/>
            <a:ext cx="113410" cy="12729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2153643"/>
            <a:ext cx="80494" cy="532427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508141"/>
            <a:ext cx="888148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549211"/>
            <a:ext cx="86890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548765"/>
            <a:ext cx="299728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-91254" y="4581498"/>
            <a:ext cx="90875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1" y="6354739"/>
            <a:ext cx="88061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6496483"/>
            <a:ext cx="28539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325536" y="1370193"/>
            <a:ext cx="113330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2" y="1494769"/>
            <a:ext cx="80437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2" y="503913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5" y="548403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5459148"/>
            <a:ext cx="746254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2342806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5" y="6073993"/>
            <a:ext cx="681049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24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55212" y="5902964"/>
            <a:ext cx="151047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00526" y="6312719"/>
            <a:ext cx="107207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1" y="398834"/>
            <a:ext cx="540251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3" y="2665959"/>
            <a:ext cx="21159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4779372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717442" y="5159481"/>
            <a:ext cx="1085543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181042" y="535433"/>
            <a:ext cx="995005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5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7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849515"/>
            <a:ext cx="4206636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575418"/>
            <a:ext cx="4360802" cy="5707165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36215" y="1301711"/>
            <a:ext cx="26795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5" y="5279020"/>
            <a:ext cx="540275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09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AA0A8292-B9A3-4487-BBC0-12E7E908F097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8/24/2021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>
                <a:solidFill>
                  <a:srgbClr val="7F8B91"/>
                </a:solidFill>
              </a:rPr>
              <a:pPr/>
              <a:t>‹#›</a:t>
            </a:fld>
            <a:endParaRPr lang="en-US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9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48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1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4AAD347D-5ACD-4C99-B74B-A9C85AD731AF}" type="datetimeFigureOut"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8/24/2021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srgbClr val="7F8B91"/>
                </a:solidFill>
              </a:rPr>
              <a:pPr/>
              <a:t>‹#›</a:t>
            </a:fld>
            <a:endParaRPr lang="en-US" dirty="0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0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5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5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9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58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4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5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7FF4-0B48-4806-AD53-65C29537A187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7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64263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7F8B91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2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35696" y="1484784"/>
            <a:ext cx="578739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BÀI 13: </a:t>
            </a:r>
            <a: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 SỐ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 LIỆU</a:t>
            </a:r>
            <a:endParaRPr lang="en-US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4868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II/ Một số tính chất và ứng dụng của nguyên liệu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? Qua bảng trên, em có nhận xét gì về tính chất và ứng dụng của nguyên liệu? </a:t>
            </a:r>
            <a:endParaRPr lang="vi-VN" sz="3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124744"/>
            <a:ext cx="9108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    Các nguyên liệu khác nhau có tính chất khác nhau như: tính cứng, dẫn điện, dẫn nhiệt, khả năng bay hơi, cháy, hòa tan, phân hủy, ăn mòn,.. Dựa </a:t>
            </a:r>
            <a:r>
              <a:rPr lang="vi-VN" sz="3000" smtClean="0">
                <a:latin typeface="+mj-lt"/>
              </a:rPr>
              <a:t>vào </a:t>
            </a:r>
            <a:r>
              <a:rPr lang="en-US" sz="3000" smtClean="0">
                <a:latin typeface="+mj-lt"/>
              </a:rPr>
              <a:t>tính</a:t>
            </a:r>
            <a:r>
              <a:rPr lang="vi-VN" sz="300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chất của nguyên liệu mà ta sử dụng chúng vào những mục đích khác nhau.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1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</a:p>
          <a:p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6932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Quan sát H 13.2, 13.3. Thảo luận nhóm </a:t>
            </a:r>
            <a:r>
              <a:rPr lang="vi-VN" sz="3000" dirty="0">
                <a:latin typeface="+mj-lt"/>
              </a:rPr>
              <a:t>7</a:t>
            </a:r>
            <a:r>
              <a:rPr lang="vi-VN" sz="3000" dirty="0" smtClean="0">
                <a:latin typeface="+mj-lt"/>
              </a:rPr>
              <a:t> phút hoàn thành phiếu học tập số 4</a:t>
            </a:r>
            <a:endParaRPr lang="vi-VN" sz="30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80716"/>
              </p:ext>
            </p:extLst>
          </p:nvPr>
        </p:nvGraphicFramePr>
        <p:xfrm>
          <a:off x="539552" y="3645024"/>
          <a:ext cx="792088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4" imgW="6290001" imgH="2686638" progId="Word.Document.12">
                  <p:embed/>
                </p:oleObj>
              </mc:Choice>
              <mc:Fallback>
                <p:oleObj name="Document" r:id="rId4" imgW="6290001" imgH="2686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645024"/>
                        <a:ext cx="7920880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5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8588"/>
              </p:ext>
            </p:extLst>
          </p:nvPr>
        </p:nvGraphicFramePr>
        <p:xfrm>
          <a:off x="251520" y="692696"/>
          <a:ext cx="8352928" cy="6126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52928"/>
              </a:tblGrid>
              <a:tr h="53131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PHIẾU HỌC TẬP 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iệc khai thác các nguyên liệu khoáng sản tự phát có đảm bảo an toàn không? Giải thích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.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vi-VN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Segoe UI"/>
                      </a:endParaRP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Sử dụng nguyên liệu như thế nào để đảm bảo an toàn, hiệu quả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vi-VN" sz="2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Tại sao phải sử dụng nguyên liệu an toàn, hiệu quả và bảo đảm sự phát triển bền vững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71" marR="67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THẢO LUẬN NHÓM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8136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- Việc khai thác các nguyên liệu khoáng sản tự phát không đảm bảo an toàn do thiếu hạ tầng kĩ thuật phù hợp để phục vụ khai thác.</a:t>
            </a:r>
            <a:endParaRPr lang="vi-VN" sz="2400" i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98" y="3645024"/>
            <a:ext cx="8265341" cy="9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/>
                <a:ea typeface="Arial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Segoe UI"/>
              </a:rPr>
              <a:t>Nguyên liệu phải được sử dụng tối đa theo quy trình khép kín để tận dụng các phụ phẩm và phế thải.</a:t>
            </a:r>
            <a:endParaRPr lang="vi-VN" sz="2400" i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90" y="5517232"/>
            <a:ext cx="8409358" cy="13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Nguyên </a:t>
            </a:r>
            <a:r>
              <a:rPr lang="vi-VN" sz="2200" i="1" dirty="0">
                <a:solidFill>
                  <a:srgbClr val="FF0000"/>
                </a:solidFill>
                <a:latin typeface="Times New Roman"/>
                <a:ea typeface="Segoe UI"/>
              </a:rPr>
              <a:t>liệu sản xuất không phải là nguồn tài nguyên vô hạn. Do đó, </a:t>
            </a: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cần </a:t>
            </a:r>
            <a:r>
              <a:rPr lang="vi-VN" sz="2200" i="1" dirty="0">
                <a:solidFill>
                  <a:srgbClr val="FF0000"/>
                </a:solidFill>
                <a:latin typeface="Times New Roman"/>
                <a:ea typeface="Segoe UI"/>
              </a:rPr>
              <a:t>sử dụng chúng một cách hiệu quả, tiết kiệm, an toàn và hài hoà về lợi ích kinh tế, xã hội, môi trường</a:t>
            </a: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1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193245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Nguyên liệu khoáng sản là tài sản của quốc gia. Mọi cá nhân, tổ chức khai thác phải được cấp phép theo luật khoáng sản.</a:t>
            </a:r>
          </a:p>
          <a:p>
            <a:pPr marL="285750" indent="-285750">
              <a:buFontTx/>
              <a:buChar char="-"/>
            </a:pPr>
            <a:r>
              <a:rPr lang="vi-VN" sz="3000" dirty="0" smtClean="0">
                <a:latin typeface="+mj-lt"/>
              </a:rPr>
              <a:t>Tận thu nguyên liệu sẽ làm cạn kiệt tài nguyên.</a:t>
            </a:r>
          </a:p>
          <a:p>
            <a:pPr marL="285750" indent="-285750">
              <a:buFontTx/>
              <a:buChar char="-"/>
            </a:pPr>
            <a:r>
              <a:rPr lang="vi-VN" sz="3000" dirty="0" smtClean="0">
                <a:latin typeface="+mj-lt"/>
              </a:rPr>
              <a:t>Khai thác nguyên liệu trái phép có thể gây nguy hiểm do mất an toàn lao động, ảnh hưởng đến môi trường</a:t>
            </a:r>
            <a:endParaRPr lang="vi-VN" sz="3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5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/ Sử dụng nguyên liệu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70983" b="55856"/>
          <a:stretch/>
        </p:blipFill>
        <p:spPr bwMode="auto">
          <a:xfrm>
            <a:off x="193085" y="3008909"/>
            <a:ext cx="113855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/>
          <a:srcRect l="28356" r="43066" b="55856"/>
          <a:stretch/>
        </p:blipFill>
        <p:spPr bwMode="auto">
          <a:xfrm>
            <a:off x="1362358" y="3006407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2"/>
          <a:srcRect l="57155" r="14267" b="55856"/>
          <a:stretch/>
        </p:blipFill>
        <p:spPr bwMode="auto">
          <a:xfrm>
            <a:off x="2586494" y="3006407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2"/>
          <a:srcRect l="86831" t="-902" r="-2000" b="44594"/>
          <a:stretch/>
        </p:blipFill>
        <p:spPr bwMode="auto">
          <a:xfrm>
            <a:off x="3711217" y="2909966"/>
            <a:ext cx="594995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66824" t="59911" r="9873" b="5405"/>
          <a:stretch/>
        </p:blipFill>
        <p:spPr bwMode="auto">
          <a:xfrm>
            <a:off x="2987824" y="4348966"/>
            <a:ext cx="1224136" cy="66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2"/>
          <a:srcRect l="18459" t="54056" r="32957" b="449"/>
          <a:stretch/>
        </p:blipFill>
        <p:spPr bwMode="auto">
          <a:xfrm>
            <a:off x="971600" y="4293096"/>
            <a:ext cx="1906270" cy="87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2"/>
          <a:srcRect l="-1533" t="43664" r="80585" b="2570"/>
          <a:stretch/>
        </p:blipFill>
        <p:spPr bwMode="auto">
          <a:xfrm>
            <a:off x="179512" y="4109805"/>
            <a:ext cx="819150" cy="102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4211960" y="3645024"/>
            <a:ext cx="432048" cy="10360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2360201"/>
            <a:ext cx="316835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latin typeface="+mj-lt"/>
              </a:rPr>
              <a:t>1/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Segoe UI"/>
              </a:rPr>
              <a:t>Em hãy nêu một số biện pháp sử dụng nguyên liệu an toàn, hiệu quả và bảo đảm sự phát triển bền vững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Segoe UI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Segoe UI"/>
              </a:rPr>
              <a:t>2/ Em có thể làm được những sãn phẩm nào khi sử dụng chất thải sinh hoạt làm nguyên liệu?</a:t>
            </a:r>
            <a:endParaRPr lang="vi-VN" sz="2400" dirty="0">
              <a:solidFill>
                <a:srgbClr val="000000"/>
              </a:solidFill>
              <a:latin typeface="+mj-lt"/>
              <a:ea typeface="Calibri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85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r="70983" b="55856"/>
          <a:stretch/>
        </p:blipFill>
        <p:spPr bwMode="auto">
          <a:xfrm>
            <a:off x="49069" y="143567"/>
            <a:ext cx="113855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/>
          <a:srcRect l="28356" r="43066" b="55856"/>
          <a:stretch/>
        </p:blipFill>
        <p:spPr bwMode="auto">
          <a:xfrm>
            <a:off x="1218342" y="141065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2"/>
          <a:srcRect l="57155" r="14267" b="55856"/>
          <a:stretch/>
        </p:blipFill>
        <p:spPr bwMode="auto">
          <a:xfrm>
            <a:off x="2442478" y="141065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2"/>
          <a:srcRect l="86831" t="-902" r="-2000" b="44594"/>
          <a:stretch/>
        </p:blipFill>
        <p:spPr bwMode="auto">
          <a:xfrm>
            <a:off x="3567201" y="44624"/>
            <a:ext cx="594995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66824" t="59911" r="9873" b="5405"/>
          <a:stretch/>
        </p:blipFill>
        <p:spPr bwMode="auto">
          <a:xfrm>
            <a:off x="2843808" y="1483624"/>
            <a:ext cx="1224136" cy="66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2"/>
          <a:srcRect l="18459" t="54056" r="32957" b="449"/>
          <a:stretch/>
        </p:blipFill>
        <p:spPr bwMode="auto">
          <a:xfrm>
            <a:off x="827584" y="1427754"/>
            <a:ext cx="1906270" cy="87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2"/>
          <a:srcRect l="-1533" t="43664" r="80585" b="2570"/>
          <a:stretch/>
        </p:blipFill>
        <p:spPr bwMode="auto">
          <a:xfrm>
            <a:off x="35496" y="1244463"/>
            <a:ext cx="819150" cy="102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4067944" y="779682"/>
            <a:ext cx="432048" cy="10360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10831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prstClr val="black"/>
                </a:solidFill>
                <a:latin typeface="Times New Roman"/>
              </a:rPr>
              <a:t>1/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Segoe UI"/>
              </a:rPr>
              <a:t>Em hãy nêu một số biện pháp sử dụng nguyên liệu an toàn, hiệu quả và bảo đảm sự phát triển bền vững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Segoe UI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69" y="2924944"/>
            <a:ext cx="425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Segoe UI"/>
              </a:rPr>
              <a:t>2/ Em có thể làm được những sãn phẩm nào khi sử dụng chất thải sinh hoạt làm nguyên liệu?</a:t>
            </a:r>
            <a:endParaRPr lang="vi-VN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3170" y="1772816"/>
            <a:ext cx="47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Segoe UI"/>
              </a:rPr>
              <a:t>Sử dụng theo chuỗi cung ứng mô hình 3R: Giảm thiểu (Reduce); Tái sử dụng (Re­use); Tái chế (Recycle).</a:t>
            </a:r>
            <a:endParaRPr lang="vi-VN" sz="2400" i="1" dirty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0" y="2973145"/>
            <a:ext cx="4217754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3145"/>
            <a:ext cx="4464495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1" y="2973145"/>
            <a:ext cx="4217753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3145"/>
            <a:ext cx="4464495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1" y="2924944"/>
            <a:ext cx="428976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C:\Users\Administrator\Downloads\hộp-bút-giấy-làm-từ-giấy-tái-chế-e15559171312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95" y="2973144"/>
            <a:ext cx="4455300" cy="3768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1/ Khai thác nguyên liệu khoáng sản</a:t>
            </a:r>
            <a:endParaRPr lang="vi-VN" sz="3000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2</a:t>
            </a:r>
            <a:r>
              <a:rPr lang="vi-VN" sz="3000" dirty="0" smtClean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/ Sử dụng nguyên liệu</a:t>
            </a:r>
            <a:endParaRPr lang="vi-VN" sz="3000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92494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Nội dung SGK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9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83568" y="5157192"/>
            <a:ext cx="338477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6156176" y="2002994"/>
            <a:ext cx="360040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137" y="908720"/>
            <a:ext cx="7488832" cy="218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1.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sét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C. Xi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Ngói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04954"/>
            <a:ext cx="712879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rượu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vang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men.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khoáng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1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95536" y="4941168"/>
            <a:ext cx="360040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323528" y="2204864"/>
            <a:ext cx="432048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76138"/>
            <a:ext cx="8424936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3.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phế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84984"/>
            <a:ext cx="820891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4.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8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208912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5. Cho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Hãy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chỗ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trống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hoàn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vi-VN" sz="3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a)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……………..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lí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3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b) Xi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………………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bê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tông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xây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dựng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Đá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vôi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……………….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xi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91880" y="2613957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0518" y="4820107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1880" y="4221088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140968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65897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81921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293096"/>
            <a:ext cx="140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140968"/>
            <a:ext cx="140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8" grpId="1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15">
            <a:extLst>
              <a:ext uri="{FF2B5EF4-FFF2-40B4-BE49-F238E27FC236}">
                <a16:creationId xmlns:a16="http://schemas.microsoft.com/office/drawing/2014/main" xmlns="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7724863" cy="132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Ai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16" y="908720"/>
            <a:ext cx="8156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Mỗi nhóm 1 thành viên kể tên vật dụng được sử dụng trong đời sống với tre.</a:t>
            </a:r>
          </a:p>
          <a:p>
            <a:r>
              <a:rPr lang="vi-VN" sz="3200" dirty="0" smtClean="0">
                <a:latin typeface="+mj-lt"/>
              </a:rPr>
              <a:t>- Trong 10s nếu thành viên nào kể được nhiều tên vật dụng nhất sẽ chiến thắng</a:t>
            </a:r>
            <a:endParaRPr lang="vi-VN" sz="3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7074" r="5573" b="10095"/>
          <a:stretch/>
        </p:blipFill>
        <p:spPr bwMode="auto">
          <a:xfrm>
            <a:off x="395716" y="3221609"/>
            <a:ext cx="3816244" cy="33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35" y="3221609"/>
            <a:ext cx="4014005" cy="30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6" y="3221609"/>
            <a:ext cx="3672228" cy="301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60981"/>
            <a:ext cx="3816424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812360" y="188640"/>
            <a:ext cx="576064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39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645" y="138698"/>
            <a:ext cx="229582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VẬN DỤNG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42493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1. Tại sao nói nguyên liệu không phải là nguồn tài nguyên vô hạn?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2. Tại sao nhà máy xi măng thường xây dựng ở những địa phương có núi đá vôi?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3. Em hãy kể tên một số đồ vật trong gia đình và cho biết chúng được tạo ra từ những nguyên liệu nào?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64704"/>
            <a:ext cx="8928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4.  Sơ đồ sau đây cho thấy cây mía có nhiều ứng dụng trong thực tế. 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645" y="138698"/>
            <a:ext cx="229582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VẬN DỤNG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1826533"/>
            <a:ext cx="4472930" cy="4626803"/>
            <a:chOff x="0" y="-472183"/>
            <a:chExt cx="5835333" cy="3957771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72183"/>
              <a:ext cx="5835333" cy="39577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47475" y="81692"/>
              <a:ext cx="965811" cy="2505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Calibri"/>
                  <a:ea typeface="Calibri"/>
                </a:rPr>
                <a:t>Nước giải khát</a:t>
              </a:r>
              <a:r>
                <a:rPr lang="en-US" sz="12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 </a:t>
              </a:r>
              <a:endParaRPr lang="vi-VN" sz="1400">
                <a:solidFill>
                  <a:srgbClr val="000000"/>
                </a:solidFill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598" y="2766912"/>
            <a:ext cx="37068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Từ sơ đồ bên, hãy cho biết:</a:t>
            </a:r>
          </a:p>
          <a:p>
            <a:r>
              <a:rPr lang="vi-VN" sz="3000" dirty="0" smtClean="0">
                <a:latin typeface="+mj-lt"/>
              </a:rPr>
              <a:t>- Vật liệu:....................</a:t>
            </a:r>
          </a:p>
          <a:p>
            <a:r>
              <a:rPr lang="vi-VN" sz="3000" dirty="0" smtClean="0">
                <a:latin typeface="+mj-lt"/>
              </a:rPr>
              <a:t>- Nguyên liệu:.............</a:t>
            </a:r>
          </a:p>
          <a:p>
            <a:r>
              <a:rPr lang="vi-VN" sz="3000" smtClean="0">
                <a:latin typeface="+mj-lt"/>
              </a:rPr>
              <a:t>- Nhiên liệu:................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I/ Một số nguyên liệu thông dụng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Quan sát H 13.1. Thảo luận nhóm 10 phút hoàn thành phiếu học tập số 1</a:t>
            </a:r>
            <a:endParaRPr lang="vi-VN" sz="3000" dirty="0">
              <a:latin typeface="+mj-lt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30" y="2276872"/>
            <a:ext cx="3666602" cy="20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374441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10" y="4725144"/>
            <a:ext cx="379063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707904" y="386104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75787" y="6237311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8100392" y="3844305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8223448" y="6165303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98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23779"/>
              </p:ext>
            </p:extLst>
          </p:nvPr>
        </p:nvGraphicFramePr>
        <p:xfrm>
          <a:off x="971600" y="692696"/>
          <a:ext cx="6552728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3110779"/>
                <a:gridCol w="1713757"/>
              </a:tblGrid>
              <a:tr h="288030">
                <a:tc grid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023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Đáp án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a. Cát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1.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b.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bauxite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c. Đá vôi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d. Tre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THẢO LUẬN NHÓM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95936"/>
              </p:ext>
            </p:extLst>
          </p:nvPr>
        </p:nvGraphicFramePr>
        <p:xfrm>
          <a:off x="971600" y="3501008"/>
          <a:ext cx="6552728" cy="326691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002949"/>
                <a:gridCol w="2245523"/>
              </a:tblGrid>
              <a:tr h="40941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40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4045" y="-5318"/>
            <a:ext cx="16430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ĐÁP ÁN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1447"/>
            <a:ext cx="3666602" cy="25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635896" y="278092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50570" y="2708920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4441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775787" y="5949280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10" y="3789040"/>
            <a:ext cx="379063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8223448" y="602128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2761764"/>
            <a:ext cx="12961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Đá vôi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2761764"/>
            <a:ext cx="25202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ts val="4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/>
                <a:ea typeface="Arial"/>
              </a:rPr>
              <a:t>Quặng bauxite</a:t>
            </a:r>
            <a:endParaRPr lang="vi-VN" sz="28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8681" y="5930115"/>
            <a:ext cx="822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Cát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6002124"/>
            <a:ext cx="7920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Tre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7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93546"/>
              </p:ext>
            </p:extLst>
          </p:nvPr>
        </p:nvGraphicFramePr>
        <p:xfrm>
          <a:off x="971600" y="692696"/>
          <a:ext cx="6552728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3110779"/>
                <a:gridCol w="1713757"/>
              </a:tblGrid>
              <a:tr h="288030">
                <a:tc grid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023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Đáp án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a. Cát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1.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b.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bauxite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c. Đá vôi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d. Tre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THẢO LUẬN NHÓM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46646"/>
              </p:ext>
            </p:extLst>
          </p:nvPr>
        </p:nvGraphicFramePr>
        <p:xfrm>
          <a:off x="971600" y="3501008"/>
          <a:ext cx="6552728" cy="326691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002949"/>
                <a:gridCol w="2245523"/>
              </a:tblGrid>
              <a:tr h="40941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40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8" y="23297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7809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d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3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58001"/>
              </p:ext>
            </p:extLst>
          </p:nvPr>
        </p:nvGraphicFramePr>
        <p:xfrm>
          <a:off x="251520" y="692696"/>
          <a:ext cx="4824536" cy="5042319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224136"/>
                <a:gridCol w="2088232"/>
              </a:tblGrid>
              <a:tr h="394119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5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14045" y="-5318"/>
            <a:ext cx="16430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ĐÁP ÁN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25770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Quét tường nhà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481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Xây nhà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405906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Thau, nồi,..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1380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bàn ghế, rổ,..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724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7193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3" y="744493"/>
            <a:ext cx="3711825" cy="49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3" y="692697"/>
            <a:ext cx="37118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? Vậy nguyên liệu là gì?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8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I/ Một số nguyên liệu thông dụng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2474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Nguyên liệu là vật liệu tự nhiên (vật liệu thô) chưa qua xử lí và cần được chuyển hóa để tạo </a:t>
            </a:r>
            <a:r>
              <a:rPr lang="vi-VN" sz="3000" smtClean="0">
                <a:latin typeface="+mj-lt"/>
              </a:rPr>
              <a:t>ra </a:t>
            </a:r>
            <a:r>
              <a:rPr lang="vi-VN" sz="3000" smtClean="0">
                <a:latin typeface="+mj-lt"/>
              </a:rPr>
              <a:t>s</a:t>
            </a:r>
            <a:r>
              <a:rPr lang="en-US" sz="3000">
                <a:latin typeface="+mj-lt"/>
              </a:rPr>
              <a:t>ả</a:t>
            </a:r>
            <a:r>
              <a:rPr lang="vi-VN" sz="3000" smtClean="0">
                <a:latin typeface="+mj-lt"/>
              </a:rPr>
              <a:t>n </a:t>
            </a:r>
            <a:r>
              <a:rPr lang="vi-VN" sz="3000" dirty="0" smtClean="0">
                <a:latin typeface="+mj-lt"/>
              </a:rPr>
              <a:t>phẩm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7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4868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II/ Một số tính chất và ứng dụng của nguyên liệu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20581"/>
              </p:ext>
            </p:extLst>
          </p:nvPr>
        </p:nvGraphicFramePr>
        <p:xfrm>
          <a:off x="251521" y="2153181"/>
          <a:ext cx="7920879" cy="4539260"/>
        </p:xfrm>
        <a:graphic>
          <a:graphicData uri="http://schemas.openxmlformats.org/drawingml/2006/table">
            <a:tbl>
              <a:tblPr firstRow="1" firstCol="1" bandRow="1"/>
              <a:tblGrid>
                <a:gridCol w="1697937"/>
                <a:gridCol w="1755032"/>
                <a:gridCol w="1416785"/>
                <a:gridCol w="1565153"/>
                <a:gridCol w="1485972"/>
              </a:tblGrid>
              <a:tr h="896348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liệu</a:t>
                      </a: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Đặc điểm</a:t>
                      </a: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Đá vôi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Quặng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Cát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Nước biển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51782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Trạng thái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17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Tính chất cơ bản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69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Ứ</a:t>
                      </a: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ng dụng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7744" y="1676127"/>
            <a:ext cx="32934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ja-JP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3</a:t>
            </a:r>
            <a:endParaRPr kumimoji="0" lang="vi-VN" altLang="ja-JP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0267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Thảo luận nhóm 8 phút hoàn thành phiếu học tập số 3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068960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948" y="3079846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401" y="3090732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306895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573016"/>
            <a:ext cx="1116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Cứng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933056"/>
            <a:ext cx="210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Tạo thành vôi khi bị phân hủy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653136"/>
            <a:ext cx="2109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Ăn mòn, tạo thành thạch nhũ trong hang động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066" y="5733957"/>
            <a:ext cx="2109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vật liệu xây dựng: Vôi, xi măng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2563" y="3608444"/>
            <a:ext cx="114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Cứng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2563" y="4685074"/>
            <a:ext cx="15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Bị ăn mòn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563" y="4086944"/>
            <a:ext cx="15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Dẫn nhiệt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5661248"/>
            <a:ext cx="159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ĐC kim loại, XS phân bón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35730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Dạng hạt , cứng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4293096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Tạo với xi măng tạo thành hỗn hợp kết dính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733957"/>
            <a:ext cx="159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thủy tinh, bê tông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4148" y="374419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Khi làm bay hơi nước sẽ thu được muối ăn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5817458"/>
            <a:ext cx="130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muối ăn, xút,..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1396</Words>
  <Application>Microsoft Office PowerPoint</Application>
  <PresentationFormat>On-screen Show (4:3)</PresentationFormat>
  <Paragraphs>211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Curio template</vt:lpstr>
      <vt:lpstr>Document</vt:lpstr>
      <vt:lpstr>BÀI 13:  MỘT SỐ NGUYÊN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13:  MỘT SỐ NGUYÊN LIỆU</dc:title>
  <dc:creator>PC</dc:creator>
  <cp:lastModifiedBy>LAPTOP-THCSDH6</cp:lastModifiedBy>
  <cp:revision>30</cp:revision>
  <dcterms:created xsi:type="dcterms:W3CDTF">2021-08-19T14:51:28Z</dcterms:created>
  <dcterms:modified xsi:type="dcterms:W3CDTF">2021-08-24T11:56:07Z</dcterms:modified>
</cp:coreProperties>
</file>