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3246" r:id="rId2"/>
    <p:sldId id="290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67" r:id="rId12"/>
    <p:sldId id="256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307" r:id="rId30"/>
    <p:sldId id="308" r:id="rId31"/>
    <p:sldId id="309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313" r:id="rId40"/>
    <p:sldId id="315" r:id="rId4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81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975589"/>
            <a:ext cx="6517482" cy="188191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2914651"/>
            <a:ext cx="6517482" cy="1028699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80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3217030"/>
            <a:ext cx="7773324" cy="608708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523696"/>
            <a:ext cx="7366899" cy="2410602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831546"/>
            <a:ext cx="7773339" cy="51185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11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7773339" cy="2570434"/>
          </a:xfrm>
        </p:spPr>
        <p:txBody>
          <a:bodyPr anchor="ctr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153616"/>
            <a:ext cx="7773339" cy="1189785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193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457200"/>
            <a:ext cx="6977064" cy="2244678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707524"/>
            <a:ext cx="6564224" cy="4460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279597"/>
            <a:ext cx="7773339" cy="10657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1116" y="565625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169" y="22451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0770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1604041"/>
            <a:ext cx="7773339" cy="1883876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496751"/>
            <a:ext cx="7773339" cy="855483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75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7773339" cy="12038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320"/>
            <a:ext cx="2474232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207517"/>
            <a:ext cx="2474232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1775320"/>
            <a:ext cx="246864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207517"/>
            <a:ext cx="2477513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1775320"/>
            <a:ext cx="2478696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207517"/>
            <a:ext cx="2478696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61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458079"/>
            <a:ext cx="7773339" cy="12029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3153615"/>
            <a:ext cx="2472307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1775320"/>
            <a:ext cx="2472307" cy="1143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3585811"/>
            <a:ext cx="2472307" cy="75758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3153615"/>
            <a:ext cx="247637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1775320"/>
            <a:ext cx="2477514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3585811"/>
            <a:ext cx="2477514" cy="75758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3153615"/>
            <a:ext cx="247551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1775320"/>
            <a:ext cx="2478696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3585809"/>
            <a:ext cx="2478790" cy="757591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388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1775320"/>
            <a:ext cx="7773339" cy="25680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784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57201"/>
            <a:ext cx="1914995" cy="38861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457201"/>
            <a:ext cx="5744043" cy="38861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7950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CF8B6-7AC1-0746-8B1F-F00F63F70C08}" type="datetime1">
              <a:rPr lang="en-US" smtClean="0"/>
              <a:t>5/2/2025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FFBE0-D2EE-944E-83CE-EA41B0FD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43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7772870" cy="2568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69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21423"/>
            <a:ext cx="7763814" cy="2052614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743093"/>
            <a:ext cx="7763814" cy="1026137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58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3829520" cy="2568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1775320"/>
            <a:ext cx="3829050" cy="2568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55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1778263"/>
            <a:ext cx="3655106" cy="509996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2288260"/>
            <a:ext cx="3829520" cy="20551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1778263"/>
            <a:ext cx="3661353" cy="509996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2288260"/>
            <a:ext cx="3829051" cy="20551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52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28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677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2951766" cy="1517439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457201"/>
            <a:ext cx="4650122" cy="38861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1974639"/>
            <a:ext cx="2951767" cy="2368761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9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4451227" cy="1517441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2" y="457201"/>
            <a:ext cx="2441519" cy="38862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1974639"/>
            <a:ext cx="4451212" cy="2368760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1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320"/>
            <a:ext cx="7773339" cy="2568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44124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33BB504A-11D5-4594-99D7-C9A16AF1D067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4412457"/>
            <a:ext cx="500466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4412457"/>
            <a:ext cx="57316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574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15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3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2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12" Type="http://schemas.openxmlformats.org/officeDocument/2006/relationships/slide" Target="slide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openxmlformats.org/officeDocument/2006/relationships/image" Target="../media/image19.jp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16.xml"/><Relationship Id="rId18" Type="http://schemas.microsoft.com/office/2007/relationships/hdphoto" Target="../media/hdphoto8.wdp"/><Relationship Id="rId26" Type="http://schemas.openxmlformats.org/officeDocument/2006/relationships/image" Target="../media/image34.png"/><Relationship Id="rId3" Type="http://schemas.openxmlformats.org/officeDocument/2006/relationships/image" Target="../media/image26.png"/><Relationship Id="rId21" Type="http://schemas.openxmlformats.org/officeDocument/2006/relationships/slide" Target="slide18.xml"/><Relationship Id="rId7" Type="http://schemas.openxmlformats.org/officeDocument/2006/relationships/slide" Target="slide14.xml"/><Relationship Id="rId12" Type="http://schemas.microsoft.com/office/2007/relationships/hdphoto" Target="../media/hdphoto6.wdp"/><Relationship Id="rId17" Type="http://schemas.openxmlformats.org/officeDocument/2006/relationships/image" Target="../media/image31.png"/><Relationship Id="rId25" Type="http://schemas.openxmlformats.org/officeDocument/2006/relationships/image" Target="../media/image33.gif"/><Relationship Id="rId2" Type="http://schemas.openxmlformats.org/officeDocument/2006/relationships/image" Target="../media/image25.png"/><Relationship Id="rId16" Type="http://schemas.openxmlformats.org/officeDocument/2006/relationships/slide" Target="slide17.xml"/><Relationship Id="rId20" Type="http://schemas.microsoft.com/office/2007/relationships/hdphoto" Target="../media/hdphoto9.wdp"/><Relationship Id="rId29" Type="http://schemas.openxmlformats.org/officeDocument/2006/relationships/image" Target="../media/image36.gif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29.png"/><Relationship Id="rId24" Type="http://schemas.openxmlformats.org/officeDocument/2006/relationships/slide" Target="slide21.xml"/><Relationship Id="rId5" Type="http://schemas.openxmlformats.org/officeDocument/2006/relationships/image" Target="../media/image27.png"/><Relationship Id="rId15" Type="http://schemas.microsoft.com/office/2007/relationships/hdphoto" Target="../media/hdphoto7.wdp"/><Relationship Id="rId23" Type="http://schemas.openxmlformats.org/officeDocument/2006/relationships/slide" Target="slide20.xml"/><Relationship Id="rId28" Type="http://schemas.microsoft.com/office/2007/relationships/hdphoto" Target="../media/hdphoto10.wdp"/><Relationship Id="rId10" Type="http://schemas.openxmlformats.org/officeDocument/2006/relationships/slide" Target="slide15.xml"/><Relationship Id="rId19" Type="http://schemas.openxmlformats.org/officeDocument/2006/relationships/image" Target="../media/image32.png"/><Relationship Id="rId4" Type="http://schemas.openxmlformats.org/officeDocument/2006/relationships/slide" Target="slide13.xml"/><Relationship Id="rId9" Type="http://schemas.microsoft.com/office/2007/relationships/hdphoto" Target="../media/hdphoto5.wdp"/><Relationship Id="rId14" Type="http://schemas.openxmlformats.org/officeDocument/2006/relationships/image" Target="../media/image30.png"/><Relationship Id="rId22" Type="http://schemas.openxmlformats.org/officeDocument/2006/relationships/slide" Target="slide19.xml"/><Relationship Id="rId27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0.png"/><Relationship Id="rId7" Type="http://schemas.openxmlformats.org/officeDocument/2006/relationships/image" Target="../media/image46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openxmlformats.org/officeDocument/2006/relationships/image" Target="../media/image47.png"/><Relationship Id="rId5" Type="http://schemas.openxmlformats.org/officeDocument/2006/relationships/image" Target="../media/image45.png"/><Relationship Id="rId10" Type="http://schemas.openxmlformats.org/officeDocument/2006/relationships/image" Target="../media/image39.png"/><Relationship Id="rId4" Type="http://schemas.microsoft.com/office/2007/relationships/hdphoto" Target="../media/hdphoto1.wdp"/><Relationship Id="rId9" Type="http://schemas.openxmlformats.org/officeDocument/2006/relationships/slide" Target="slide1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0.png"/><Relationship Id="rId7" Type="http://schemas.openxmlformats.org/officeDocument/2006/relationships/image" Target="../media/image46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0" Type="http://schemas.openxmlformats.org/officeDocument/2006/relationships/image" Target="../media/image39.png"/><Relationship Id="rId4" Type="http://schemas.microsoft.com/office/2007/relationships/hdphoto" Target="../media/hdphoto1.wdp"/><Relationship Id="rId9" Type="http://schemas.openxmlformats.org/officeDocument/2006/relationships/slide" Target="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0.png"/><Relationship Id="rId7" Type="http://schemas.microsoft.com/office/2007/relationships/hdphoto" Target="../media/hdphoto11.wdp"/><Relationship Id="rId12" Type="http://schemas.openxmlformats.org/officeDocument/2006/relationships/image" Target="../media/image4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39.png"/><Relationship Id="rId5" Type="http://schemas.openxmlformats.org/officeDocument/2006/relationships/image" Target="../media/image480.png"/><Relationship Id="rId10" Type="http://schemas.openxmlformats.org/officeDocument/2006/relationships/slide" Target="slide12.xml"/><Relationship Id="rId4" Type="http://schemas.microsoft.com/office/2007/relationships/hdphoto" Target="../media/hdphoto1.wdp"/><Relationship Id="rId9" Type="http://schemas.microsoft.com/office/2007/relationships/hdphoto" Target="../media/hdphoto1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0.png"/><Relationship Id="rId7" Type="http://schemas.microsoft.com/office/2007/relationships/hdphoto" Target="../media/hdphoto11.wdp"/><Relationship Id="rId12" Type="http://schemas.openxmlformats.org/officeDocument/2006/relationships/image" Target="../media/image51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39.png"/><Relationship Id="rId5" Type="http://schemas.openxmlformats.org/officeDocument/2006/relationships/image" Target="../media/image50.png"/><Relationship Id="rId10" Type="http://schemas.openxmlformats.org/officeDocument/2006/relationships/slide" Target="slide12.xml"/><Relationship Id="rId4" Type="http://schemas.microsoft.com/office/2007/relationships/hdphoto" Target="../media/hdphoto1.wdp"/><Relationship Id="rId9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10" Type="http://schemas.openxmlformats.org/officeDocument/2006/relationships/image" Target="../media/image79.png"/><Relationship Id="rId4" Type="http://schemas.openxmlformats.org/officeDocument/2006/relationships/image" Target="../media/image75.png"/><Relationship Id="rId9" Type="http://schemas.openxmlformats.org/officeDocument/2006/relationships/slide" Target="slide12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7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2.png"/><Relationship Id="rId12" Type="http://schemas.openxmlformats.org/officeDocument/2006/relationships/image" Target="../media/image8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4.wdp"/><Relationship Id="rId11" Type="http://schemas.microsoft.com/office/2007/relationships/hdphoto" Target="../media/hdphoto16.wdp"/><Relationship Id="rId5" Type="http://schemas.openxmlformats.org/officeDocument/2006/relationships/image" Target="../media/image81.png"/><Relationship Id="rId15" Type="http://schemas.openxmlformats.org/officeDocument/2006/relationships/image" Target="../media/image86.png"/><Relationship Id="rId10" Type="http://schemas.openxmlformats.org/officeDocument/2006/relationships/image" Target="../media/image83.jpeg"/><Relationship Id="rId4" Type="http://schemas.openxmlformats.org/officeDocument/2006/relationships/image" Target="../media/image80.png"/><Relationship Id="rId9" Type="http://schemas.openxmlformats.org/officeDocument/2006/relationships/image" Target="../media/image77.png"/><Relationship Id="rId1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7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7.wdp"/><Relationship Id="rId12" Type="http://schemas.microsoft.com/office/2007/relationships/hdphoto" Target="../media/hdphoto16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8.png"/><Relationship Id="rId11" Type="http://schemas.openxmlformats.org/officeDocument/2006/relationships/image" Target="../media/image83.jpeg"/><Relationship Id="rId5" Type="http://schemas.openxmlformats.org/officeDocument/2006/relationships/image" Target="../media/image84.png"/><Relationship Id="rId15" Type="http://schemas.openxmlformats.org/officeDocument/2006/relationships/image" Target="../media/image86.png"/><Relationship Id="rId10" Type="http://schemas.openxmlformats.org/officeDocument/2006/relationships/image" Target="../media/image77.png"/><Relationship Id="rId4" Type="http://schemas.openxmlformats.org/officeDocument/2006/relationships/image" Target="../media/image87.jpeg"/><Relationship Id="rId9" Type="http://schemas.microsoft.com/office/2007/relationships/hdphoto" Target="../media/hdphoto18.wdp"/><Relationship Id="rId1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77.png"/><Relationship Id="rId18" Type="http://schemas.openxmlformats.org/officeDocument/2006/relationships/image" Target="../media/image8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2.png"/><Relationship Id="rId12" Type="http://schemas.microsoft.com/office/2007/relationships/hdphoto" Target="../media/hdphoto22.wdp"/><Relationship Id="rId17" Type="http://schemas.openxmlformats.org/officeDocument/2006/relationships/image" Target="../media/image75.png"/><Relationship Id="rId2" Type="http://schemas.openxmlformats.org/officeDocument/2006/relationships/audio" Target="../media/media3.wav"/><Relationship Id="rId16" Type="http://schemas.openxmlformats.org/officeDocument/2006/relationships/image" Target="../media/image84.png"/><Relationship Id="rId1" Type="http://schemas.microsoft.com/office/2007/relationships/media" Target="../media/media3.wav"/><Relationship Id="rId6" Type="http://schemas.microsoft.com/office/2007/relationships/hdphoto" Target="../media/hdphoto19.wdp"/><Relationship Id="rId11" Type="http://schemas.openxmlformats.org/officeDocument/2006/relationships/image" Target="../media/image94.png"/><Relationship Id="rId5" Type="http://schemas.openxmlformats.org/officeDocument/2006/relationships/image" Target="../media/image91.png"/><Relationship Id="rId15" Type="http://schemas.microsoft.com/office/2007/relationships/hdphoto" Target="../media/hdphoto16.wdp"/><Relationship Id="rId10" Type="http://schemas.microsoft.com/office/2007/relationships/hdphoto" Target="../media/hdphoto21.wdp"/><Relationship Id="rId19" Type="http://schemas.openxmlformats.org/officeDocument/2006/relationships/image" Target="../media/image86.png"/><Relationship Id="rId4" Type="http://schemas.openxmlformats.org/officeDocument/2006/relationships/image" Target="../media/image90.jpeg"/><Relationship Id="rId9" Type="http://schemas.openxmlformats.org/officeDocument/2006/relationships/image" Target="../media/image93.png"/><Relationship Id="rId14" Type="http://schemas.openxmlformats.org/officeDocument/2006/relationships/image" Target="../media/image8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7.png"/><Relationship Id="rId12" Type="http://schemas.openxmlformats.org/officeDocument/2006/relationships/image" Target="../media/image8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23.wdp"/><Relationship Id="rId11" Type="http://schemas.openxmlformats.org/officeDocument/2006/relationships/image" Target="../media/image75.png"/><Relationship Id="rId5" Type="http://schemas.openxmlformats.org/officeDocument/2006/relationships/image" Target="../media/image96.png"/><Relationship Id="rId10" Type="http://schemas.openxmlformats.org/officeDocument/2006/relationships/image" Target="../media/image84.png"/><Relationship Id="rId4" Type="http://schemas.openxmlformats.org/officeDocument/2006/relationships/image" Target="../media/image95.jpeg"/><Relationship Id="rId9" Type="http://schemas.microsoft.com/office/2007/relationships/hdphoto" Target="../media/hdphoto16.wdp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13" Type="http://schemas.openxmlformats.org/officeDocument/2006/relationships/image" Target="../media/image7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9.png"/><Relationship Id="rId12" Type="http://schemas.openxmlformats.org/officeDocument/2006/relationships/image" Target="../media/image8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24.wdp"/><Relationship Id="rId11" Type="http://schemas.microsoft.com/office/2007/relationships/hdphoto" Target="../media/hdphoto16.wdp"/><Relationship Id="rId5" Type="http://schemas.openxmlformats.org/officeDocument/2006/relationships/image" Target="../media/image98.png"/><Relationship Id="rId15" Type="http://schemas.openxmlformats.org/officeDocument/2006/relationships/image" Target="../media/image86.png"/><Relationship Id="rId10" Type="http://schemas.openxmlformats.org/officeDocument/2006/relationships/image" Target="../media/image83.jpeg"/><Relationship Id="rId4" Type="http://schemas.openxmlformats.org/officeDocument/2006/relationships/image" Target="../media/image97.jpeg"/><Relationship Id="rId9" Type="http://schemas.openxmlformats.org/officeDocument/2006/relationships/image" Target="../media/image100.png"/><Relationship Id="rId1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13" Type="http://schemas.microsoft.com/office/2007/relationships/hdphoto" Target="../media/hdphoto16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2.png"/><Relationship Id="rId12" Type="http://schemas.openxmlformats.org/officeDocument/2006/relationships/image" Target="../media/image83.jpeg"/><Relationship Id="rId17" Type="http://schemas.openxmlformats.org/officeDocument/2006/relationships/image" Target="../media/image86.png"/><Relationship Id="rId2" Type="http://schemas.openxmlformats.org/officeDocument/2006/relationships/audio" Target="../media/media3.wav"/><Relationship Id="rId16" Type="http://schemas.openxmlformats.org/officeDocument/2006/relationships/image" Target="../media/image85.png"/><Relationship Id="rId1" Type="http://schemas.microsoft.com/office/2007/relationships/media" Target="../media/media3.wav"/><Relationship Id="rId6" Type="http://schemas.microsoft.com/office/2007/relationships/hdphoto" Target="../media/hdphoto26.wdp"/><Relationship Id="rId11" Type="http://schemas.openxmlformats.org/officeDocument/2006/relationships/image" Target="../media/image100.png"/><Relationship Id="rId5" Type="http://schemas.openxmlformats.org/officeDocument/2006/relationships/image" Target="../media/image101.png"/><Relationship Id="rId15" Type="http://schemas.openxmlformats.org/officeDocument/2006/relationships/image" Target="../media/image75.png"/><Relationship Id="rId10" Type="http://schemas.microsoft.com/office/2007/relationships/hdphoto" Target="../media/hdphoto28.wdp"/><Relationship Id="rId4" Type="http://schemas.openxmlformats.org/officeDocument/2006/relationships/image" Target="../media/image80.png"/><Relationship Id="rId9" Type="http://schemas.openxmlformats.org/officeDocument/2006/relationships/image" Target="../media/image103.png"/><Relationship Id="rId14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png"/><Relationship Id="rId4" Type="http://schemas.openxmlformats.org/officeDocument/2006/relationships/image" Target="../media/image6.w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076" name="Picture 4" descr="01a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1"/>
            <a:ext cx="9144000" cy="514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259"/>
          <p:cNvSpPr>
            <a:spLocks noChangeArrowheads="1"/>
          </p:cNvSpPr>
          <p:nvPr/>
        </p:nvSpPr>
        <p:spPr bwMode="auto">
          <a:xfrm>
            <a:off x="1645170" y="920042"/>
            <a:ext cx="55753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2400" b="1" cap="all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SỐ HỌC 6</a:t>
            </a:r>
            <a:endParaRPr lang="zh-CN" altLang="en-US" sz="2400" b="1" cap="all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259"/>
          <p:cNvSpPr>
            <a:spLocks noChangeArrowheads="1"/>
          </p:cNvSpPr>
          <p:nvPr/>
        </p:nvSpPr>
        <p:spPr bwMode="auto">
          <a:xfrm>
            <a:off x="1685551" y="550710"/>
            <a:ext cx="57728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2400" b="1" cap="all" dirty="0">
                <a:latin typeface="Times New Roman" pitchFamily="18" charset="0"/>
                <a:cs typeface="Times New Roman" pitchFamily="18" charset="0"/>
              </a:rPr>
              <a:t>TRƯỜNG THCS </a:t>
            </a:r>
            <a:r>
              <a:rPr lang="en-US" altLang="zh-CN" sz="2400" b="1" cap="all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altLang="zh-CN" sz="2400" b="1" cap="all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cap="all" dirty="0" err="1">
                <a:latin typeface="Times New Roman" pitchFamily="18" charset="0"/>
                <a:cs typeface="Times New Roman" pitchFamily="18" charset="0"/>
              </a:rPr>
              <a:t>hào</a:t>
            </a:r>
            <a:endParaRPr lang="zh-CN" altLang="en-US" sz="2400" b="1" cap="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矩形 259"/>
          <p:cNvSpPr>
            <a:spLocks noChangeArrowheads="1"/>
          </p:cNvSpPr>
          <p:nvPr/>
        </p:nvSpPr>
        <p:spPr bwMode="auto">
          <a:xfrm>
            <a:off x="1645170" y="3405333"/>
            <a:ext cx="557536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21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en-US" altLang="zh-CN" sz="21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: Nguyễn </a:t>
            </a:r>
            <a:r>
              <a:rPr lang="en-US" altLang="zh-CN" sz="21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altLang="zh-CN" sz="21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Minh Châu</a:t>
            </a:r>
            <a:endParaRPr lang="zh-CN" altLang="en-US" sz="21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283" y="4311254"/>
            <a:ext cx="1643063" cy="8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346" y="4311253"/>
            <a:ext cx="1643063" cy="8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471" y="4301222"/>
            <a:ext cx="1643063" cy="8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1A683A4-12A4-40A7-A993-25DCEF5EAE29}"/>
              </a:ext>
            </a:extLst>
          </p:cNvPr>
          <p:cNvSpPr/>
          <p:nvPr/>
        </p:nvSpPr>
        <p:spPr>
          <a:xfrm>
            <a:off x="990600" y="1763837"/>
            <a:ext cx="7239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CHƯƠNG 2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-</a:t>
            </a:r>
            <a:r>
              <a:rPr lang="vi-VN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 B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ài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4.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vi-VN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586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50"/>
                            </p:stCondLst>
                            <p:childTnLst>
                              <p:par>
                                <p:cTn id="2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5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450"/>
                            </p:stCondLst>
                            <p:childTnLst>
                              <p:par>
                                <p:cTn id="3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74" y="1189185"/>
            <a:ext cx="2604979" cy="6190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772" y="1139819"/>
            <a:ext cx="4099646" cy="14027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1055" y="3015783"/>
            <a:ext cx="24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dirty="0">
                <a:solidFill>
                  <a:srgbClr val="FF0000"/>
                </a:solidFill>
              </a:rPr>
              <a:t>a = (-2).(-3) = 2.3 =6</a:t>
            </a:r>
          </a:p>
        </p:txBody>
      </p:sp>
      <p:sp>
        <p:nvSpPr>
          <p:cNvPr id="7" name="Rectangle 6"/>
          <p:cNvSpPr/>
          <p:nvPr/>
        </p:nvSpPr>
        <p:spPr>
          <a:xfrm>
            <a:off x="4382855" y="3768107"/>
            <a:ext cx="38630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>
                <a:solidFill>
                  <a:srgbClr val="FF0000"/>
                </a:solidFill>
              </a:rPr>
              <a:t>d = (-10).(-20) = 10.20 =200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82855" y="3015783"/>
            <a:ext cx="29989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>
                <a:solidFill>
                  <a:srgbClr val="FF0000"/>
                </a:solidFill>
              </a:rPr>
              <a:t>c = (+3).(+2) = 3.2 =6</a:t>
            </a:r>
          </a:p>
        </p:txBody>
      </p:sp>
      <p:sp>
        <p:nvSpPr>
          <p:cNvPr id="9" name="Rectangle 8"/>
          <p:cNvSpPr/>
          <p:nvPr/>
        </p:nvSpPr>
        <p:spPr>
          <a:xfrm>
            <a:off x="471055" y="3764179"/>
            <a:ext cx="328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>
                <a:solidFill>
                  <a:srgbClr val="FF0000"/>
                </a:solidFill>
              </a:rPr>
              <a:t>b = (-15).(-6) =15.6 =90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" y="57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619" y="613519"/>
            <a:ext cx="50569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7030A0"/>
                </a:solidFill>
              </a:rPr>
              <a:t>2. Quy tắc nhân hai số nguyên cùng dấu</a:t>
            </a:r>
            <a:endParaRPr lang="en-US" sz="21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91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9144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41" y="-383191"/>
            <a:ext cx="4343397" cy="207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71800" y="644664"/>
            <a:ext cx="4938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2254247"/>
            <a:ext cx="2124078" cy="283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462509"/>
            <a:ext cx="2319337" cy="262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nkey Kong Theme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05939" y="4148590"/>
            <a:ext cx="609600" cy="609600"/>
          </a:xfrm>
          <a:prstGeom prst="rect">
            <a:avLst/>
          </a:prstGeom>
        </p:spPr>
      </p:pic>
      <p:pic>
        <p:nvPicPr>
          <p:cNvPr id="11" name="Picture 10" descr="C:\Users\ADMIN\Desktop\Tai nguyen thiet ke tro choi\Angry birds epic birds\1505573783630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42" y="1587121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03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"/>
            <a:ext cx="9124950" cy="510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97" y="3159711"/>
            <a:ext cx="1147235" cy="86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07" y="2468202"/>
            <a:ext cx="1061293" cy="79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2217420"/>
            <a:ext cx="99060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ADMIN\Desktop\4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068152"/>
            <a:ext cx="1066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C:\Users\ADMIN\Desktop\5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645177"/>
            <a:ext cx="1127934" cy="84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04" y="3775606"/>
            <a:ext cx="822126" cy="77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1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240" y="4120251"/>
            <a:ext cx="1147235" cy="86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16628"/>
            <a:ext cx="1175593" cy="88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184" y="3582182"/>
            <a:ext cx="1158522" cy="86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4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513782"/>
            <a:ext cx="1164735" cy="87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5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288" y="1785455"/>
            <a:ext cx="1127934" cy="84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413" y="-97820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457" y="-11455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6822542" y="-400050"/>
            <a:ext cx="1549878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6033663" y="-578479"/>
            <a:ext cx="1673636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588" y="4056390"/>
            <a:ext cx="693215" cy="92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7714422" y="-567966"/>
            <a:ext cx="1549878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8350011" y="-275764"/>
            <a:ext cx="1549878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904999" y="1733550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905000" y="1667923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2010600"/>
            <a:ext cx="47625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965" y="2034648"/>
            <a:ext cx="47625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93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-0.06513 L -0.03316 -0.11883 C -0.03715 -0.12963 -0.03576 -0.14043 -0.03108 -0.14908 C -0.02413 -0.15864 -0.01441 -0.16235 -0.00226 -0.1605 L 0.05191 -0.15679 " pathEditMode="relative" rAng="-3854564" ptsTypes="FffFF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6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6 -0.1571 L 0.04774 -0.29599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4 -0.29599 L 0.17274 -0.35525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74 -0.35524 L 0.29774 -0.38487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74 -0.38488 L 0.41441 -0.44414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1 -0.42932 L 0.33108 -0.54784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41 -0.65155 L 0.33507 -0.55278 L 0.33108 -0.65155 L 0.32691 -0.55278 L 0.32274 -0.65155 L 0.31875 -0.55278 L 0.31441 -0.65155 L 0.31042 -0.55278 L 0.30608 -0.65155 L 0.30174 -0.55278 L 0.29774 -0.65155 L 0.29358 -0.55278 L 0.28958 -0.65155 L 0.28542 -0.55278 L 0.28108 -0.65155 L 0.27708 -0.55278 L 0.27274 -0.65155 " pathEditMode="relative" rAng="0" ptsTypes="FFFFFFFFFFFFFFFFF">
                                      <p:cBhvr>
                                        <p:cTn id="43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1544 L 0.04705 -0.16359 C 0.05313 -0.1963 0.06476 -0.21667 0.07847 -0.22068 C 0.09427 -0.22531 0.10834 -0.21297 0.11962 -0.1855 L 0.17518 -0.06266 " pathEditMode="relative" rAng="-577008" ptsTypes="FffFF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1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17 -0.06265 L 0.32587 -0.0888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5" y="-1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87 -0.08889 L 0.47587 -0.2074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87 -0.20741 L 0.4842 -0.40803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0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754 -0.40802 L 0.4092 -0.55617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 -0.6213 L 0.34497 -0.6213 C 0.35 -0.6213 0.35573 -0.63612 0.36094 -0.63859 C 0.36459 -0.63859 0.3717 -0.6247 0.37483 -0.6247 C 0.37934 -0.6247 0.38368 -0.62902 0.39202 -0.62902 L 0.39775 -0.79321 L 0.40417 -0.59476 L 0.41181 -0.6213 L 0.41806 -0.62902 L 0.43351 -0.62254 C 0.44045 -0.62562 0.44618 -0.63951 0.45313 -0.64476 C 0.45573 -0.64599 0.46146 -0.64692 0.46528 -0.64476 C 0.4691 -0.6426 0.4724 -0.62778 0.47361 -0.62655 C 0.47552 -0.62254 0.47986 -0.62655 0.48247 -0.6247 L 0.48629 -0.6213 L 0.4934 -0.6213 " pathEditMode="relative" rAng="0" ptsTypes="FfffFFFFFffffFFF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-728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84273" y="919698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1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600" y="3680460"/>
            <a:ext cx="129540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357" y="-347845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12085" y="879243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1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0" y="3351954"/>
            <a:ext cx="1219200" cy="74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28216" y="74295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-240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1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6434" y="3486150"/>
            <a:ext cx="1477966" cy="4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48961" y="80266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-120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1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1" y="3581632"/>
            <a:ext cx="1992654" cy="51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84273" y="888568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1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9690" y="3489960"/>
            <a:ext cx="1407109" cy="60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08434" y="84442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16329"/>
            <a:ext cx="6507147" cy="34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048510"/>
            <a:ext cx="25241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1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28950" y="3409950"/>
            <a:ext cx="1847850" cy="53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3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357" y="-525301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61339" y="741668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639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37075"/>
            <a:ext cx="6507147" cy="34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048510"/>
            <a:ext cx="25241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1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12086" y="3543934"/>
            <a:ext cx="1512314" cy="55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70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057400"/>
            <a:ext cx="8763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300" dirty="0">
                <a:solidFill>
                  <a:srgbClr val="FF0000"/>
                </a:solidFill>
                <a:latin typeface="+mj-lt"/>
              </a:rPr>
              <a:t>CHƯƠNG 2 – BÀI 4. PHÉP NHÂN VÀ PHÉP CHIA HAI SỐ NGUYÊN</a:t>
            </a:r>
          </a:p>
        </p:txBody>
      </p:sp>
    </p:spTree>
    <p:extLst>
      <p:ext uri="{BB962C8B-B14F-4D97-AF65-F5344CB8AC3E}">
        <p14:creationId xmlns:p14="http://schemas.microsoft.com/office/powerpoint/2010/main" val="3019914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-525301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203519" y="772798"/>
                <a:ext cx="3124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. 2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vi-V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vi-V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vi-V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vi-VN" sz="2800" dirty="0">
                    <a:solidFill>
                      <a:srgbClr val="FF0000"/>
                    </a:solidFill>
                  </a:rPr>
                  <a:t> </a:t>
                </a:r>
                <a:r>
                  <a:rPr lang="vi-VN" sz="2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519" y="772798"/>
                <a:ext cx="3124200" cy="523220"/>
              </a:xfrm>
              <a:prstGeom prst="rect">
                <a:avLst/>
              </a:prstGeom>
              <a:blipFill>
                <a:blip r:embed="rId5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37075"/>
            <a:ext cx="6507147" cy="34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048510"/>
            <a:ext cx="25241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1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327655" y="3165432"/>
                <a:ext cx="4920745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dirty="0">
                    <a:solidFill>
                      <a:srgbClr val="C00000"/>
                    </a:solidFill>
                  </a:rPr>
                  <a:t>Một kho lạnh đang ở nhiệt độ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vi-V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vi-V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vi-VN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vi-VN" dirty="0">
                    <a:solidFill>
                      <a:srgbClr val="C00000"/>
                    </a:solidFill>
                  </a:rPr>
                  <a:t>, một công nhân cần đặt chế độ làm cho nhiệt độ của kho trug bình cứ mỗi phút giảm đi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vi-V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vi-V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vi-VN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vi-VN" dirty="0">
                    <a:solidFill>
                      <a:srgbClr val="C00000"/>
                    </a:solidFill>
                  </a:rPr>
                  <a:t> . Hỏi sau 5 phút nữa nhiệt trong kho giảm đi bao nhiêu độ?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655" y="3165432"/>
                <a:ext cx="4920745" cy="1477328"/>
              </a:xfrm>
              <a:prstGeom prst="rect">
                <a:avLst/>
              </a:prstGeom>
              <a:blipFill>
                <a:blip r:embed="rId12"/>
                <a:stretch>
                  <a:fillRect l="-1115" t="-2058" r="-991" b="-5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6270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52440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216528" y="915500"/>
                <a:ext cx="32604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+ (-10) = 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2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32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vi-VN" sz="32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vi-VN" sz="32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vi-VN" sz="32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vi-VN" sz="3200" dirty="0">
                    <a:solidFill>
                      <a:srgbClr val="FFFF00"/>
                    </a:solidFill>
                  </a:rPr>
                  <a:t> </a:t>
                </a:r>
                <a:endParaRPr lang="en-US" sz="32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6528" y="915500"/>
                <a:ext cx="3260472" cy="584775"/>
              </a:xfrm>
              <a:prstGeom prst="rect">
                <a:avLst/>
              </a:prstGeom>
              <a:blipFill>
                <a:blip r:embed="rId5"/>
                <a:stretch>
                  <a:fillRect l="-3551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37075"/>
            <a:ext cx="6507147" cy="34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048510"/>
            <a:ext cx="25241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1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327655" y="3165432"/>
                <a:ext cx="492074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dirty="0">
                    <a:solidFill>
                      <a:srgbClr val="FF0000"/>
                    </a:solidFill>
                  </a:rPr>
                  <a:t>Một kho lạnh đang ở nhiệt độ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vi-V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vi-V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vi-V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vi-VN" dirty="0">
                    <a:solidFill>
                      <a:srgbClr val="FF0000"/>
                    </a:solidFill>
                  </a:rPr>
                  <a:t>, một công nhân cần đặt chế độ làm cho nhiệt độ của kho trug bình cứ mỗi phút giảm đi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vi-V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vi-V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vi-V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vi-VN" dirty="0">
                    <a:solidFill>
                      <a:srgbClr val="FF0000"/>
                    </a:solidFill>
                  </a:rPr>
                  <a:t> . Hỏi sau 5 phút nữa nhiệt trong kho là bao nhiêu độ?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655" y="3165432"/>
                <a:ext cx="4920745" cy="1200329"/>
              </a:xfrm>
              <a:prstGeom prst="rect">
                <a:avLst/>
              </a:prstGeom>
              <a:blipFill>
                <a:blip r:embed="rId12"/>
                <a:stretch>
                  <a:fillRect l="-1115" t="-2538" r="-991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6270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9327" y="703210"/>
            <a:ext cx="56665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3. Tính chất của phép nhân các số nguyên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1039090" y="1354835"/>
            <a:ext cx="3442856" cy="172489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FFFF00"/>
                </a:solidFill>
              </a:rPr>
              <a:t>Nhắc lại các tính chất của phép nhân số tự nhiên?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33712" y="1567226"/>
            <a:ext cx="41632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buFontTx/>
              <a:buChar char="-"/>
            </a:pPr>
            <a:r>
              <a:rPr lang="vi-VN" dirty="0">
                <a:solidFill>
                  <a:srgbClr val="FF3300"/>
                </a:solidFill>
              </a:rPr>
              <a:t>Tính chất giao hoán</a:t>
            </a:r>
          </a:p>
          <a:p>
            <a:pPr marL="214313" indent="-214313" algn="just">
              <a:buFontTx/>
              <a:buChar char="-"/>
            </a:pPr>
            <a:r>
              <a:rPr lang="vi-VN" dirty="0">
                <a:solidFill>
                  <a:srgbClr val="FF3300"/>
                </a:solidFill>
              </a:rPr>
              <a:t>Tính chất kết hợp</a:t>
            </a:r>
          </a:p>
          <a:p>
            <a:pPr marL="214313" indent="-214313" algn="just">
              <a:buFontTx/>
              <a:buChar char="-"/>
            </a:pPr>
            <a:r>
              <a:rPr lang="vi-VN" dirty="0">
                <a:solidFill>
                  <a:srgbClr val="FF3300"/>
                </a:solidFill>
              </a:rPr>
              <a:t>Tính chất nhân với số 1</a:t>
            </a:r>
          </a:p>
          <a:p>
            <a:pPr marL="214313" indent="-214313" algn="just">
              <a:buFontTx/>
              <a:buChar char="-"/>
            </a:pPr>
            <a:r>
              <a:rPr lang="vi-VN" dirty="0">
                <a:solidFill>
                  <a:srgbClr val="FF3300"/>
                </a:solidFill>
              </a:rPr>
              <a:t>Tính chất phân phối của phép nhân đối với phép cộng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42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85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0185" y="1101869"/>
            <a:ext cx="2717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a) Tính chất giao hoán</a:t>
            </a:r>
            <a:endParaRPr lang="en-US" dirty="0">
              <a:solidFill>
                <a:srgbClr val="FF330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33400" y="1616169"/>
            <a:ext cx="7623235" cy="2106532"/>
            <a:chOff x="744479" y="2105021"/>
            <a:chExt cx="10164313" cy="28087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4479" y="2105021"/>
              <a:ext cx="638175" cy="7429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48048" y="2109288"/>
              <a:ext cx="9260744" cy="2804442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3571865" y="2346197"/>
            <a:ext cx="573048" cy="2078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B80808"/>
                </a:solidFill>
              </a:rPr>
              <a:t>12</a:t>
            </a:r>
            <a:endParaRPr lang="en-US" dirty="0">
              <a:solidFill>
                <a:srgbClr val="B80808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14690" y="2321905"/>
            <a:ext cx="573048" cy="2078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B80808"/>
                </a:solidFill>
              </a:rPr>
              <a:t>12</a:t>
            </a:r>
            <a:endParaRPr lang="en-US" dirty="0">
              <a:solidFill>
                <a:srgbClr val="B80808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14690" y="2683948"/>
            <a:ext cx="503588" cy="21474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B80808"/>
                </a:solidFill>
              </a:rPr>
              <a:t>6</a:t>
            </a:r>
            <a:endParaRPr lang="en-US" dirty="0">
              <a:solidFill>
                <a:srgbClr val="B80808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71864" y="3012674"/>
            <a:ext cx="503588" cy="21474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B80808"/>
                </a:solidFill>
              </a:rPr>
              <a:t>-8</a:t>
            </a:r>
            <a:endParaRPr lang="en-US" dirty="0">
              <a:solidFill>
                <a:srgbClr val="B80808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28448" y="3315629"/>
            <a:ext cx="545532" cy="33436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B80808"/>
                </a:solidFill>
              </a:rPr>
              <a:t>-18</a:t>
            </a:r>
            <a:endParaRPr lang="en-US" dirty="0">
              <a:solidFill>
                <a:srgbClr val="B80808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71864" y="2655079"/>
            <a:ext cx="503588" cy="21474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B80808"/>
                </a:solidFill>
              </a:rPr>
              <a:t>6</a:t>
            </a:r>
            <a:endParaRPr lang="en-US" dirty="0">
              <a:solidFill>
                <a:srgbClr val="B80808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14690" y="3023415"/>
            <a:ext cx="503588" cy="21474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B80808"/>
                </a:solidFill>
              </a:rPr>
              <a:t>-8</a:t>
            </a:r>
            <a:endParaRPr lang="en-US" dirty="0">
              <a:solidFill>
                <a:srgbClr val="B80808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90600" y="1644664"/>
            <a:ext cx="7953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Phép nhân hai số nguyên có tính chất giao hoán:</a:t>
            </a:r>
          </a:p>
          <a:p>
            <a:r>
              <a:rPr lang="vi-VN" dirty="0"/>
              <a:t>	</a:t>
            </a:r>
            <a:r>
              <a:rPr lang="vi-VN" dirty="0">
                <a:solidFill>
                  <a:srgbClr val="FF0000"/>
                </a:solidFill>
              </a:rPr>
              <a:t>a.b = b.a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3702" y="2554015"/>
            <a:ext cx="2500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Chú ý: 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3610" y="2970888"/>
            <a:ext cx="3835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vi-VN" dirty="0"/>
              <a:t>a.1=1.a = 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vi-VN" dirty="0"/>
              <a:t>a.0=0.a =0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vi-VN" dirty="0"/>
              <a:t>Cho hai số nguyên x, y :</a:t>
            </a:r>
          </a:p>
          <a:p>
            <a:r>
              <a:rPr lang="vi-VN" dirty="0"/>
              <a:t>Nếu x.y= 0 thì x = 0 hoặc y =0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" y="57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9327" y="703210"/>
            <a:ext cx="56665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3. Tính chất của phép nhân các số nguyên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49791" y="3350930"/>
            <a:ext cx="545532" cy="33436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B80808"/>
                </a:solidFill>
              </a:rPr>
              <a:t>-18</a:t>
            </a:r>
            <a:endParaRPr lang="en-US" dirty="0">
              <a:solidFill>
                <a:srgbClr val="B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688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5977" y="1188773"/>
            <a:ext cx="2858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b) Tính chất kết hợp </a:t>
            </a:r>
            <a:endParaRPr lang="en-US" dirty="0">
              <a:solidFill>
                <a:srgbClr val="FF33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15977" y="1558105"/>
            <a:ext cx="7360507" cy="2501270"/>
            <a:chOff x="942340" y="2170893"/>
            <a:chExt cx="9814009" cy="333502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2340" y="2170893"/>
              <a:ext cx="685800" cy="7810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4395" y="2217845"/>
              <a:ext cx="8811954" cy="3288075"/>
            </a:xfrm>
            <a:prstGeom prst="rect">
              <a:avLst/>
            </a:prstGeom>
          </p:spPr>
        </p:pic>
      </p:grpSp>
      <p:sp>
        <p:nvSpPr>
          <p:cNvPr id="8" name="Oval 7"/>
          <p:cNvSpPr/>
          <p:nvPr/>
        </p:nvSpPr>
        <p:spPr>
          <a:xfrm>
            <a:off x="5843154" y="2433351"/>
            <a:ext cx="904379" cy="325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/>
              <a:t>24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655704" y="3261169"/>
            <a:ext cx="904379" cy="325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/>
              <a:t>-56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4655704" y="3664586"/>
            <a:ext cx="904379" cy="325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/>
              <a:t>-54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5843154" y="2826347"/>
            <a:ext cx="904379" cy="325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/>
              <a:t>30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4639377" y="2445846"/>
            <a:ext cx="904379" cy="325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/>
              <a:t>24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639378" y="2846910"/>
            <a:ext cx="904379" cy="325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/>
              <a:t>30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848141" y="3261169"/>
            <a:ext cx="904379" cy="325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/>
              <a:t>-56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5898180" y="3670476"/>
            <a:ext cx="904379" cy="325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/>
              <a:t>-54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63930" y="1732026"/>
            <a:ext cx="5150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Phép nhân các số nguyên có tính chất kết hợp:</a:t>
            </a:r>
          </a:p>
          <a:p>
            <a:r>
              <a:rPr lang="vi-VN" dirty="0"/>
              <a:t>	</a:t>
            </a:r>
            <a:r>
              <a:rPr lang="vi-VN" dirty="0">
                <a:solidFill>
                  <a:srgbClr val="FF3300"/>
                </a:solidFill>
              </a:rPr>
              <a:t>(a.b).c = a .(b.c)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1084" y="2828235"/>
            <a:ext cx="8373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Chú ý:</a:t>
            </a:r>
            <a:r>
              <a:rPr lang="vi-VN" dirty="0"/>
              <a:t> Áp dụng tính chất kết hợp của phép nhân, ta có thể viết tích của nhiều số nguyên:</a:t>
            </a:r>
          </a:p>
          <a:p>
            <a:r>
              <a:rPr lang="vi-VN" dirty="0">
                <a:solidFill>
                  <a:srgbClr val="FF3300"/>
                </a:solidFill>
              </a:rPr>
              <a:t>	a.b.c = a.(b.c) = (a.b).c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" y="57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9327" y="703210"/>
            <a:ext cx="56665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3. Tính chất của phép nhân các số nguyên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929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98" y="1272874"/>
            <a:ext cx="2333004" cy="428625"/>
          </a:xfrm>
          <a:prstGeom prst="rect">
            <a:avLst/>
          </a:prstGeom>
        </p:spPr>
      </p:pic>
      <p:sp>
        <p:nvSpPr>
          <p:cNvPr id="7" name="Flowchart: Punched Tape 6"/>
          <p:cNvSpPr/>
          <p:nvPr/>
        </p:nvSpPr>
        <p:spPr>
          <a:xfrm>
            <a:off x="0" y="2254156"/>
            <a:ext cx="975498" cy="519545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50" dirty="0"/>
              <a:t>giải</a:t>
            </a:r>
            <a:endParaRPr lang="en-US" sz="135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424" y="1272874"/>
            <a:ext cx="6121212" cy="13197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74117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just">
              <a:buAutoNum type="alphaLcParenR"/>
            </a:pPr>
            <a:r>
              <a:rPr lang="vi-VN" dirty="0"/>
              <a:t>- P là tích của 8 số nguyên khác 0 trong đó có đúng 4 số dương =&gt; 4 số còn lại là số âm, mà tích của 4 số âm là một số dương.Vậy</a:t>
            </a:r>
            <a:r>
              <a:rPr lang="vi-VN" dirty="0">
                <a:solidFill>
                  <a:srgbClr val="FF0000"/>
                </a:solidFill>
              </a:rPr>
              <a:t> P là số dương</a:t>
            </a:r>
            <a:r>
              <a:rPr lang="vi-VN" dirty="0"/>
              <a:t>.</a:t>
            </a:r>
          </a:p>
          <a:p>
            <a:pPr marL="214313" indent="-214313" algn="just">
              <a:buFontTx/>
              <a:buChar char="-"/>
            </a:pPr>
            <a:r>
              <a:rPr lang="vi-VN" dirty="0"/>
              <a:t>Q là tích của 6 số nguyên khác 0 trong đó có duy nhất 1 số dương =&gt; 5 số còn lại là số âm, mà tích của 5 số âm là một số âm.Vậy </a:t>
            </a:r>
            <a:r>
              <a:rPr lang="vi-VN" dirty="0">
                <a:solidFill>
                  <a:srgbClr val="FF0000"/>
                </a:solidFill>
              </a:rPr>
              <a:t>Q là một số âm</a:t>
            </a:r>
            <a:r>
              <a:rPr lang="vi-VN" dirty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6279" y="4056185"/>
            <a:ext cx="5842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/>
              <a:t>b) Tích của một số lẻ các số nguyên âm có dấu âm.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-16279" y="4534343"/>
            <a:ext cx="65725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/>
              <a:t>c) Tích của một số chẵn các số nguyên âm có dấu dương.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" y="57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9327" y="703210"/>
            <a:ext cx="56665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3. Tính chất của phép nhân các số nguyên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707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6473" y="1081901"/>
            <a:ext cx="622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c) Tính chất phân phối của phép nhân đối với phép cộng.</a:t>
            </a:r>
            <a:endParaRPr lang="en-US" dirty="0">
              <a:solidFill>
                <a:srgbClr val="FF33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33088" y="1431386"/>
            <a:ext cx="7671950" cy="1998717"/>
            <a:chOff x="816686" y="1916188"/>
            <a:chExt cx="8271446" cy="24193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6686" y="1965755"/>
              <a:ext cx="695325" cy="6572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4832" y="1916188"/>
              <a:ext cx="7353300" cy="2419350"/>
            </a:xfrm>
            <a:prstGeom prst="rect">
              <a:avLst/>
            </a:prstGeom>
          </p:spPr>
        </p:pic>
      </p:grpSp>
      <p:sp>
        <p:nvSpPr>
          <p:cNvPr id="7" name="Rounded Rectangle 6"/>
          <p:cNvSpPr/>
          <p:nvPr/>
        </p:nvSpPr>
        <p:spPr>
          <a:xfrm>
            <a:off x="6674091" y="2122328"/>
            <a:ext cx="708534" cy="2896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20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6674091" y="3062954"/>
            <a:ext cx="708534" cy="3031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24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6674091" y="2747561"/>
            <a:ext cx="708534" cy="2958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-36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5254693" y="2430744"/>
            <a:ext cx="674981" cy="300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-4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5249346" y="2112970"/>
            <a:ext cx="680328" cy="2884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20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6674091" y="2420948"/>
            <a:ext cx="708534" cy="2972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-4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5236570" y="2747301"/>
            <a:ext cx="707432" cy="2825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-36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5235019" y="3043436"/>
            <a:ext cx="708983" cy="3226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24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90600" y="1642824"/>
            <a:ext cx="7376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Phép nhân các số nguyên có tính chất phân phối đối với phép cộng:</a:t>
            </a:r>
          </a:p>
          <a:p>
            <a:r>
              <a:rPr lang="vi-VN" dirty="0"/>
              <a:t>	</a:t>
            </a:r>
            <a:r>
              <a:rPr lang="vi-VN" dirty="0">
                <a:solidFill>
                  <a:srgbClr val="FF3300"/>
                </a:solidFill>
              </a:rPr>
              <a:t>a.(b+c) =a.b + a.c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2526" y="2558435"/>
            <a:ext cx="7333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Phép nhân các số nguyên có tính chất phân phối đối với phép trừ:</a:t>
            </a:r>
          </a:p>
          <a:p>
            <a:r>
              <a:rPr lang="vi-VN" dirty="0"/>
              <a:t>	</a:t>
            </a:r>
            <a:r>
              <a:rPr lang="vi-VN" dirty="0">
                <a:solidFill>
                  <a:srgbClr val="FF3300"/>
                </a:solidFill>
              </a:rPr>
              <a:t>a.(b - c) =a.b - a.c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" y="57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9327" y="703210"/>
            <a:ext cx="56665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3. Tính chất của phép nhân các số nguyên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54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93" y="1354493"/>
            <a:ext cx="2422355" cy="5357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336" y="1354493"/>
            <a:ext cx="3539906" cy="607219"/>
          </a:xfrm>
          <a:prstGeom prst="rect">
            <a:avLst/>
          </a:prstGeom>
        </p:spPr>
      </p:pic>
      <p:sp>
        <p:nvSpPr>
          <p:cNvPr id="6" name="Flowchart: Punched Tape 5"/>
          <p:cNvSpPr/>
          <p:nvPr/>
        </p:nvSpPr>
        <p:spPr>
          <a:xfrm>
            <a:off x="3245772" y="2199916"/>
            <a:ext cx="1122218" cy="671945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50" dirty="0"/>
              <a:t>Giải </a:t>
            </a:r>
            <a:endParaRPr lang="en-US" sz="1350" dirty="0"/>
          </a:p>
        </p:txBody>
      </p:sp>
      <p:sp>
        <p:nvSpPr>
          <p:cNvPr id="7" name="TextBox 6"/>
          <p:cNvSpPr txBox="1"/>
          <p:nvPr/>
        </p:nvSpPr>
        <p:spPr>
          <a:xfrm>
            <a:off x="622899" y="3110064"/>
            <a:ext cx="78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(-2).29 +(-2).(-99) + (-2).(-30) = (-2).[ 29  + (-99) +  (30) = (-2) .(-100) ]= 200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57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9327" y="703210"/>
            <a:ext cx="56665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3. Tính chất của phép nhân các số nguyên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595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8723" y="594896"/>
            <a:ext cx="74816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4. Quan hệ chia hết và phép chia trong tập hợp số nguyên.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99019" y="1273411"/>
            <a:ext cx="7782575" cy="1586375"/>
            <a:chOff x="1071522" y="2228255"/>
            <a:chExt cx="8553450" cy="176212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22" y="2228255"/>
              <a:ext cx="590550" cy="7143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62072" y="2228255"/>
              <a:ext cx="7962900" cy="1762125"/>
            </a:xfrm>
            <a:prstGeom prst="rect">
              <a:avLst/>
            </a:prstGeom>
          </p:spPr>
        </p:pic>
      </p:grpSp>
      <p:sp>
        <p:nvSpPr>
          <p:cNvPr id="8" name="Flowchart: Punched Tape 7"/>
          <p:cNvSpPr/>
          <p:nvPr/>
        </p:nvSpPr>
        <p:spPr>
          <a:xfrm>
            <a:off x="3342270" y="2992786"/>
            <a:ext cx="1122218" cy="671945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50" dirty="0"/>
              <a:t>Giải </a:t>
            </a:r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1108433" y="3967042"/>
            <a:ext cx="5338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Trung bình mỗi phút tàu lặn được:</a:t>
            </a:r>
          </a:p>
          <a:p>
            <a:r>
              <a:rPr lang="vi-VN" dirty="0">
                <a:solidFill>
                  <a:srgbClr val="FF3300"/>
                </a:solidFill>
              </a:rPr>
              <a:t>(-12) : 3 = 4 (m)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" y="57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628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740" y="1089365"/>
            <a:ext cx="1947672" cy="16644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06962" y="1039276"/>
                <a:ext cx="637847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dirty="0"/>
                  <a:t>Cho a, b </a:t>
                </a:r>
                <a14:m>
                  <m:oMath xmlns:m="http://schemas.openxmlformats.org/officeDocument/2006/math">
                    <m:r>
                      <a:rPr lang="vi-VN">
                        <a:latin typeface="Cambria Math" panose="02040503050406030204" pitchFamily="18" charset="0"/>
                      </a:rPr>
                      <m:t>∈ </m:t>
                    </m:r>
                    <m:r>
                      <a:rPr lang="vi-VN">
                        <a:latin typeface="Cambria Math" panose="02040503050406030204" pitchFamily="18" charset="0"/>
                      </a:rPr>
                      <m:t>ℤ</m:t>
                    </m:r>
                    <m:r>
                      <a:rPr lang="vi-VN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dirty="0"/>
                  <a:t>và b </a:t>
                </a:r>
                <a14:m>
                  <m:oMath xmlns:m="http://schemas.openxmlformats.org/officeDocument/2006/math">
                    <m:r>
                      <a:rPr lang="vi-VN">
                        <a:latin typeface="Cambria Math" panose="02040503050406030204" pitchFamily="18" charset="0"/>
                      </a:rPr>
                      <m:t>≠ </m:t>
                    </m:r>
                  </m:oMath>
                </a14:m>
                <a:r>
                  <a:rPr lang="vi-VN" dirty="0"/>
                  <a:t>0. Nếu có số nguyên q sao cho a=bq thì:</a:t>
                </a:r>
              </a:p>
              <a:p>
                <a:pPr marL="214313" indent="-214313" algn="just">
                  <a:buFontTx/>
                  <a:buChar char="-"/>
                </a:pPr>
                <a:r>
                  <a:rPr lang="vi-VN" dirty="0"/>
                  <a:t>Ta nói a chia hết cho b, kí hiệu a </a:t>
                </a:r>
                <a14:m>
                  <m:oMath xmlns:m="http://schemas.openxmlformats.org/officeDocument/2006/math">
                    <m: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⋮</m:t>
                    </m:r>
                  </m:oMath>
                </a14:m>
                <a:r>
                  <a:rPr lang="vi-VN" dirty="0"/>
                  <a:t> b.</a:t>
                </a:r>
              </a:p>
              <a:p>
                <a:pPr marL="214313" indent="-214313" algn="just">
                  <a:buFontTx/>
                  <a:buChar char="-"/>
                </a:pPr>
                <a:r>
                  <a:rPr lang="vi-VN" dirty="0"/>
                  <a:t>Trong phép chia hết, dấu của thương hai số nguyên cũng giống như dấu của tích.</a:t>
                </a:r>
              </a:p>
              <a:p>
                <a:pPr algn="just"/>
                <a:r>
                  <a:rPr lang="vi-VN" dirty="0"/>
                  <a:t>Ta gọi q là thương của phép chia a cho b, kí hiệu là a : b = q.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962" y="1039276"/>
                <a:ext cx="6378470" cy="1754326"/>
              </a:xfrm>
              <a:prstGeom prst="rect">
                <a:avLst/>
              </a:prstGeom>
              <a:blipFill>
                <a:blip r:embed="rId3"/>
                <a:stretch>
                  <a:fillRect l="-764" t="-1736" r="-764" b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103" y="3138541"/>
            <a:ext cx="2139653" cy="414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4911" y="3131815"/>
            <a:ext cx="5350067" cy="80474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784417" y="3810202"/>
            <a:ext cx="811898" cy="419512"/>
            <a:chOff x="3401660" y="5666010"/>
            <a:chExt cx="1082530" cy="559349"/>
          </a:xfrm>
          <a:solidFill>
            <a:srgbClr val="FFFF00"/>
          </a:solidFill>
        </p:grpSpPr>
        <p:sp>
          <p:nvSpPr>
            <p:cNvPr id="15" name="Rounded Rectangular Callout 14"/>
            <p:cNvSpPr/>
            <p:nvPr/>
          </p:nvSpPr>
          <p:spPr>
            <a:xfrm rot="10800000">
              <a:off x="3428965" y="5666010"/>
              <a:ext cx="923637" cy="554182"/>
            </a:xfrm>
            <a:prstGeom prst="wedgeRoundRectCallou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01660" y="5732917"/>
              <a:ext cx="1082530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rgbClr val="FF0000"/>
                  </a:solidFill>
                </a:rPr>
                <a:t>-1010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071299" y="3817051"/>
            <a:ext cx="790934" cy="423096"/>
            <a:chOff x="5172364" y="5871416"/>
            <a:chExt cx="1054578" cy="564127"/>
          </a:xfrm>
          <a:solidFill>
            <a:srgbClr val="FFFF00"/>
          </a:solidFill>
        </p:grpSpPr>
        <p:sp>
          <p:nvSpPr>
            <p:cNvPr id="16" name="Rounded Rectangular Callout 15"/>
            <p:cNvSpPr/>
            <p:nvPr/>
          </p:nvSpPr>
          <p:spPr>
            <a:xfrm rot="10800000">
              <a:off x="5172364" y="5871416"/>
              <a:ext cx="923637" cy="554182"/>
            </a:xfrm>
            <a:prstGeom prst="wedgeRoundRectCallou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03303" y="5943101"/>
              <a:ext cx="923639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rgbClr val="FF0000"/>
                  </a:solidFill>
                </a:rPr>
                <a:t>-8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451115" y="3803319"/>
            <a:ext cx="961580" cy="482647"/>
            <a:chOff x="7092020" y="5785238"/>
            <a:chExt cx="1282106" cy="643528"/>
          </a:xfrm>
          <a:solidFill>
            <a:srgbClr val="FFFF00"/>
          </a:solidFill>
        </p:grpSpPr>
        <p:sp>
          <p:nvSpPr>
            <p:cNvPr id="17" name="Rounded Rectangular Callout 16"/>
            <p:cNvSpPr/>
            <p:nvPr/>
          </p:nvSpPr>
          <p:spPr>
            <a:xfrm rot="10800000">
              <a:off x="7092020" y="5785238"/>
              <a:ext cx="923637" cy="554182"/>
            </a:xfrm>
            <a:prstGeom prst="wedgeRoundRectCallou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385835" y="5936324"/>
              <a:ext cx="988291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rgbClr val="FF0000"/>
                  </a:solidFill>
                </a:rPr>
                <a:t>2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772473" y="3783559"/>
            <a:ext cx="727198" cy="424864"/>
            <a:chOff x="8883452" y="5686658"/>
            <a:chExt cx="969597" cy="566485"/>
          </a:xfrm>
          <a:solidFill>
            <a:srgbClr val="FFFF00"/>
          </a:solidFill>
        </p:grpSpPr>
        <p:sp>
          <p:nvSpPr>
            <p:cNvPr id="14" name="Rounded Rectangular Callout 13"/>
            <p:cNvSpPr/>
            <p:nvPr/>
          </p:nvSpPr>
          <p:spPr>
            <a:xfrm rot="10800000">
              <a:off x="8883452" y="5686658"/>
              <a:ext cx="923637" cy="554182"/>
            </a:xfrm>
            <a:prstGeom prst="wedgeRoundRectCallou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966357" y="5760701"/>
              <a:ext cx="886692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rgbClr val="FF0000"/>
                  </a:solidFill>
                </a:rPr>
                <a:t>-707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" y="57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8723" y="594896"/>
            <a:ext cx="74816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4. Quan hệ chia hết và phép chia trong tập hợp số nguyên.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450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73582" y="287734"/>
            <a:ext cx="22721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dirty="0">
                <a:solidFill>
                  <a:srgbClr val="FF0000"/>
                </a:solidFill>
              </a:rPr>
              <a:t>KHỞI ĐỘNG</a:t>
            </a:r>
            <a:endParaRPr lang="en-US" sz="2700" dirty="0">
              <a:solidFill>
                <a:srgbClr val="FF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292926" y="2708334"/>
            <a:ext cx="3013364" cy="1821873"/>
            <a:chOff x="3075709" y="5080000"/>
            <a:chExt cx="2733964" cy="1265382"/>
          </a:xfrm>
        </p:grpSpPr>
        <p:sp>
          <p:nvSpPr>
            <p:cNvPr id="8" name="Cloud Callout 7"/>
            <p:cNvSpPr/>
            <p:nvPr/>
          </p:nvSpPr>
          <p:spPr>
            <a:xfrm>
              <a:off x="3075709" y="5080000"/>
              <a:ext cx="2733964" cy="1265382"/>
            </a:xfrm>
            <a:prstGeom prst="cloud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6777" y="5493934"/>
              <a:ext cx="1764484" cy="288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100" dirty="0">
                  <a:solidFill>
                    <a:srgbClr val="FFFF00"/>
                  </a:solidFill>
                </a:rPr>
                <a:t>(-10) . 5??? </a:t>
              </a:r>
              <a:endParaRPr lang="en-US" sz="21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260764" y="1011313"/>
            <a:ext cx="2064327" cy="1212273"/>
            <a:chOff x="950850" y="3420885"/>
            <a:chExt cx="1764146" cy="748146"/>
          </a:xfrm>
        </p:grpSpPr>
        <p:sp>
          <p:nvSpPr>
            <p:cNvPr id="6" name="Oval 5"/>
            <p:cNvSpPr/>
            <p:nvPr/>
          </p:nvSpPr>
          <p:spPr>
            <a:xfrm>
              <a:off x="950850" y="3420885"/>
              <a:ext cx="1764146" cy="748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094013" y="3716621"/>
              <a:ext cx="1477819" cy="256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100" dirty="0">
                  <a:solidFill>
                    <a:schemeClr val="bg1"/>
                  </a:solidFill>
                </a:rPr>
                <a:t>Tính: 10.5</a:t>
              </a:r>
              <a:endParaRPr lang="en-US" sz="21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5181600" y="1364602"/>
            <a:ext cx="1704109" cy="6442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 dirty="0"/>
              <a:t>10. 5 = 50</a:t>
            </a:r>
            <a:endParaRPr lang="en-US" sz="2100" dirty="0"/>
          </a:p>
        </p:txBody>
      </p:sp>
      <p:sp>
        <p:nvSpPr>
          <p:cNvPr id="11" name="Right Arrow 10"/>
          <p:cNvSpPr/>
          <p:nvPr/>
        </p:nvSpPr>
        <p:spPr>
          <a:xfrm>
            <a:off x="3373582" y="1617449"/>
            <a:ext cx="1420091" cy="2654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723999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23" y="1396366"/>
            <a:ext cx="2818223" cy="500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946" y="1396366"/>
            <a:ext cx="5692140" cy="1772030"/>
          </a:xfrm>
          <a:prstGeom prst="rect">
            <a:avLst/>
          </a:prstGeom>
        </p:spPr>
      </p:pic>
      <p:sp>
        <p:nvSpPr>
          <p:cNvPr id="6" name="Flowchart: Punched Tape 5"/>
          <p:cNvSpPr/>
          <p:nvPr/>
        </p:nvSpPr>
        <p:spPr>
          <a:xfrm>
            <a:off x="1220689" y="2932056"/>
            <a:ext cx="1122218" cy="671945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50" dirty="0"/>
              <a:t>Giải </a:t>
            </a:r>
            <a:endParaRPr lang="en-US" sz="1350" dirty="0"/>
          </a:p>
        </p:txBody>
      </p:sp>
      <p:sp>
        <p:nvSpPr>
          <p:cNvPr id="7" name="TextBox 6"/>
          <p:cNvSpPr txBox="1"/>
          <p:nvPr/>
        </p:nvSpPr>
        <p:spPr>
          <a:xfrm>
            <a:off x="957141" y="3878043"/>
            <a:ext cx="6305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Trung bình trong một phút máy cấp đông thay đổi:</a:t>
            </a:r>
          </a:p>
          <a:p>
            <a:r>
              <a:rPr lang="vi-VN" dirty="0">
                <a:solidFill>
                  <a:srgbClr val="FF0000"/>
                </a:solidFill>
              </a:rPr>
              <a:t>(-12) : 6 = -2 (độ C)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57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8723" y="594896"/>
            <a:ext cx="74816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4. Quan hệ chia hết và phép chia trong tập hợp số nguyên.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657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5191" y="646980"/>
            <a:ext cx="513657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5. Bội và ước của một số nguyên.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1124058" y="990580"/>
            <a:ext cx="3228109" cy="1177637"/>
          </a:xfrm>
          <a:prstGeom prst="cloudCallou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FFFF00"/>
                </a:solidFill>
              </a:rPr>
              <a:t>Nhắc lại khái niệm bội và ước trong tập số tự nhiên?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098473" y="1071067"/>
            <a:ext cx="3595255" cy="92825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FFFF00"/>
                </a:solidFill>
              </a:rPr>
              <a:t>Nếu số tự nhiên a chia hết cho số tự nhiên b thì ta nói a là bội của b còn b là ước của </a:t>
            </a:r>
            <a:r>
              <a:rPr lang="vi-VN" sz="1350" dirty="0">
                <a:solidFill>
                  <a:srgbClr val="FFFF00"/>
                </a:solidFill>
              </a:rPr>
              <a:t>a.</a:t>
            </a:r>
            <a:endParaRPr lang="en-US" sz="135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59269" y="1333300"/>
                <a:ext cx="78989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dirty="0"/>
                  <a:t>Cho a, b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∈</m:t>
                    </m:r>
                    <m:r>
                      <a:rPr lang="vi-VN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>
                        <a:latin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vi-VN" dirty="0"/>
                  <a:t> . Nếu a </a:t>
                </a:r>
                <a14:m>
                  <m:oMath xmlns:m="http://schemas.openxmlformats.org/officeDocument/2006/math">
                    <m: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⋮ </m:t>
                    </m:r>
                    <m:r>
                      <m:rPr>
                        <m:sty m:val="p"/>
                      </m:rP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</m:t>
                    </m:r>
                  </m:oMath>
                </a14:m>
                <a:r>
                  <a:rPr lang="vi-VN" dirty="0"/>
                  <a:t> thì ta nói a là bội của b và b là ước của a.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269" y="1333300"/>
                <a:ext cx="7898931" cy="369332"/>
              </a:xfrm>
              <a:prstGeom prst="rect">
                <a:avLst/>
              </a:prstGeom>
              <a:blipFill>
                <a:blip r:embed="rId2"/>
                <a:stretch>
                  <a:fillRect l="-694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91264" y="1891922"/>
                <a:ext cx="75335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dirty="0"/>
                  <a:t>Ví dụ: 15 </a:t>
                </a:r>
                <a14:m>
                  <m:oMath xmlns:m="http://schemas.openxmlformats.org/officeDocument/2006/math">
                    <m: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⋮(−</m:t>
                    </m:r>
                    <m: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vi-VN" dirty="0"/>
                  <a:t>) thì: 15 là bội của (-3) và (-3) là ước của 15.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264" y="1891922"/>
                <a:ext cx="7533519" cy="369332"/>
              </a:xfrm>
              <a:prstGeom prst="rect">
                <a:avLst/>
              </a:prstGeom>
              <a:blipFill>
                <a:blip r:embed="rId3"/>
                <a:stretch>
                  <a:fillRect l="-728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894" y="2439039"/>
            <a:ext cx="2670611" cy="6216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8959" y="2431280"/>
            <a:ext cx="4079227" cy="657940"/>
          </a:xfrm>
          <a:prstGeom prst="rect">
            <a:avLst/>
          </a:prstGeom>
        </p:spPr>
      </p:pic>
      <p:sp>
        <p:nvSpPr>
          <p:cNvPr id="11" name="Flowchart: Punched Tape 10"/>
          <p:cNvSpPr/>
          <p:nvPr/>
        </p:nvSpPr>
        <p:spPr>
          <a:xfrm>
            <a:off x="3569648" y="3105440"/>
            <a:ext cx="1122218" cy="671945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50" dirty="0"/>
              <a:t>Giải </a:t>
            </a:r>
            <a:endParaRPr lang="en-US" sz="1350" dirty="0"/>
          </a:p>
        </p:txBody>
      </p:sp>
      <p:sp>
        <p:nvSpPr>
          <p:cNvPr id="12" name="TextBox 11"/>
          <p:cNvSpPr txBox="1"/>
          <p:nvPr/>
        </p:nvSpPr>
        <p:spPr>
          <a:xfrm>
            <a:off x="5124493" y="3198552"/>
            <a:ext cx="335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AutoNum type="alphaLcParenR"/>
            </a:pPr>
            <a:r>
              <a:rPr lang="vi-VN" dirty="0">
                <a:solidFill>
                  <a:srgbClr val="C00000"/>
                </a:solidFill>
              </a:rPr>
              <a:t>-10 là một bội của 2.</a:t>
            </a:r>
          </a:p>
          <a:p>
            <a:pPr marL="257175" indent="-257175">
              <a:buAutoNum type="alphaLcParenR"/>
            </a:pPr>
            <a:r>
              <a:rPr lang="vi-VN" dirty="0">
                <a:solidFill>
                  <a:srgbClr val="C00000"/>
                </a:solidFill>
              </a:rPr>
              <a:t>Ư(5) = {-5; -1; 1; 5}</a:t>
            </a:r>
            <a:endParaRPr lang="en-US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91264" y="3638550"/>
                <a:ext cx="3567614" cy="904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dirty="0">
                    <a:solidFill>
                      <a:srgbClr val="FF0000"/>
                    </a:solidFill>
                  </a:rPr>
                  <a:t>Chú ý: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"/>
                        <m:endChr m:val="}"/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  <m:brk m:alnAt="7"/>
                                </m:rPr>
                                <a:rPr lang="vi-V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vi-V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vi-V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 Ư(</m:t>
                              </m:r>
                              <m:r>
                                <m:rPr>
                                  <m:sty m:val="p"/>
                                </m:rPr>
                                <a:rPr lang="vi-V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</m:t>
                              </m:r>
                              <m:r>
                                <a:rPr lang="vi-V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vi-V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vi-V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∈ Ư(</m:t>
                              </m:r>
                              <m:r>
                                <m:rPr>
                                  <m:sty m:val="p"/>
                                </m:rPr>
                                <a:rPr lang="vi-V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b</m:t>
                              </m:r>
                              <m:r>
                                <a:rPr lang="vi-V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  <m:r>
                      <a:rPr 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m:rPr>
                        <m:sty m:val="p"/>
                      </m:rPr>
                      <a:rPr lang="vi-VN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vi-VN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 Ư</m:t>
                    </m:r>
                    <m:r>
                      <m:rPr>
                        <m:sty m:val="p"/>
                      </m:rPr>
                      <a:rPr lang="vi-VN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vi-VN" dirty="0">
                    <a:solidFill>
                      <a:srgbClr val="FF0000"/>
                    </a:solidFill>
                  </a:rPr>
                  <a:t>(a,b)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264" y="3638550"/>
                <a:ext cx="3567614" cy="904415"/>
              </a:xfrm>
              <a:prstGeom prst="rect">
                <a:avLst/>
              </a:prstGeom>
              <a:blipFill>
                <a:blip r:embed="rId6"/>
                <a:stretch>
                  <a:fillRect l="-1538" t="-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1" y="57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4352167" y="1382995"/>
            <a:ext cx="746306" cy="44580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211943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/>
      <p:bldP spid="8" grpId="0"/>
      <p:bldP spid="11" grpId="0" animBg="1"/>
      <p:bldP spid="12" grpId="0"/>
      <p:bldP spid="13" grpId="0"/>
      <p:bldP spid="2" grpId="0" animBg="1"/>
      <p:bldP spid="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7400" y="4533900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499"/>
            <a:ext cx="91440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0188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7725" y="257711"/>
            <a:ext cx="32127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500336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130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44963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2510092" y="2901656"/>
            <a:ext cx="2106689" cy="179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924050"/>
            <a:ext cx="5819775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2667000" y="81915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33CC"/>
                </a:solidFill>
              </a:rPr>
              <a:t>Ước của -3 là: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2400" y="225515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A.</a:t>
            </a:r>
            <a:r>
              <a:rPr lang="vi-VN" sz="2400" dirty="0">
                <a:solidFill>
                  <a:srgbClr val="0033CC"/>
                </a:solidFill>
              </a:rPr>
              <a:t> 2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416987" y="2255157"/>
            <a:ext cx="21550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B.</a:t>
            </a:r>
            <a:r>
              <a:rPr lang="vi-VN" sz="2400" dirty="0">
                <a:solidFill>
                  <a:srgbClr val="0033CC"/>
                </a:solidFill>
              </a:rPr>
              <a:t> -6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707523" y="2266950"/>
            <a:ext cx="207427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C.</a:t>
            </a:r>
            <a:r>
              <a:rPr lang="vi-VN" sz="2400" dirty="0">
                <a:solidFill>
                  <a:srgbClr val="0033CC"/>
                </a:solidFill>
              </a:rPr>
              <a:t>  0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010400" y="225515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D.</a:t>
            </a:r>
            <a:r>
              <a:rPr lang="vi-VN" sz="2000" dirty="0">
                <a:solidFill>
                  <a:srgbClr val="0033CC"/>
                </a:solidFill>
              </a:rPr>
              <a:t> 3</a:t>
            </a:r>
            <a:endParaRPr lang="en-US" sz="2000" dirty="0">
              <a:solidFill>
                <a:srgbClr val="0033CC"/>
              </a:solidFill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493" y="3790950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7" name="Explosion 2 76"/>
          <p:cNvSpPr/>
          <p:nvPr/>
        </p:nvSpPr>
        <p:spPr>
          <a:xfrm>
            <a:off x="1190171" y="2369210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512749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7" y="14287"/>
            <a:ext cx="9149047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893" y="3914775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1285" y="1847142"/>
            <a:ext cx="5301759" cy="345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2847976"/>
            <a:ext cx="2482850" cy="173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-2686050"/>
            <a:ext cx="6248401" cy="1013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" name="TextBox 19"/>
          <p:cNvSpPr txBox="1"/>
          <p:nvPr/>
        </p:nvSpPr>
        <p:spPr>
          <a:xfrm>
            <a:off x="2743200" y="81915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33CC"/>
                </a:solidFill>
              </a:rPr>
              <a:t>Bội của -8 là: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52400" y="225515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A.</a:t>
            </a:r>
            <a:r>
              <a:rPr lang="vi-VN" sz="2400" dirty="0">
                <a:solidFill>
                  <a:srgbClr val="0033CC"/>
                </a:solidFill>
              </a:rPr>
              <a:t>   17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934200" y="2255157"/>
            <a:ext cx="21550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D.</a:t>
            </a:r>
            <a:r>
              <a:rPr lang="vi-VN" sz="2400" dirty="0">
                <a:solidFill>
                  <a:srgbClr val="0033CC"/>
                </a:solidFill>
              </a:rPr>
              <a:t>       -2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648200" y="2266950"/>
            <a:ext cx="207427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C.</a:t>
            </a:r>
            <a:r>
              <a:rPr lang="vi-VN" sz="2400" dirty="0">
                <a:solidFill>
                  <a:srgbClr val="0033CC"/>
                </a:solidFill>
              </a:rPr>
              <a:t>   -24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362200" y="2255157"/>
            <a:ext cx="20574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B.</a:t>
            </a:r>
            <a:r>
              <a:rPr lang="vi-VN" sz="2000" dirty="0">
                <a:solidFill>
                  <a:srgbClr val="0033CC"/>
                </a:solidFill>
              </a:rPr>
              <a:t>    4</a:t>
            </a:r>
            <a:endParaRPr lang="en-US" sz="2000" dirty="0">
              <a:solidFill>
                <a:srgbClr val="0033CC"/>
              </a:solidFill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" name="Explosion 2 51"/>
          <p:cNvSpPr/>
          <p:nvPr/>
        </p:nvSpPr>
        <p:spPr>
          <a:xfrm>
            <a:off x="1190171" y="2369210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329761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3880"/>
            <a:ext cx="9144000" cy="610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213" y="3052592"/>
            <a:ext cx="1268787" cy="195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30987" y="225515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A.</a:t>
            </a:r>
            <a:r>
              <a:rPr lang="vi-VN" sz="2400" dirty="0">
                <a:solidFill>
                  <a:srgbClr val="0033CC"/>
                </a:solidFill>
              </a:rPr>
              <a:t> -420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800" y="3257550"/>
            <a:ext cx="72004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2286000" y="2266950"/>
            <a:ext cx="207427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B.</a:t>
            </a:r>
            <a:r>
              <a:rPr lang="vi-VN" sz="2400" dirty="0">
                <a:solidFill>
                  <a:srgbClr val="0033CC"/>
                </a:solidFill>
              </a:rPr>
              <a:t>   410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620" y="2766219"/>
            <a:ext cx="1939131" cy="193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593" y="3553320"/>
            <a:ext cx="1123633" cy="160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7600" y="-2152650"/>
            <a:ext cx="64008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6912787" y="2255157"/>
            <a:ext cx="21550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D.</a:t>
            </a:r>
            <a:r>
              <a:rPr lang="vi-VN" sz="2400" dirty="0">
                <a:solidFill>
                  <a:srgbClr val="0033CC"/>
                </a:solidFill>
              </a:rPr>
              <a:t>      125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4572000" y="2266950"/>
            <a:ext cx="20574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C. </a:t>
            </a:r>
            <a:r>
              <a:rPr lang="vi-VN" sz="2400" dirty="0">
                <a:solidFill>
                  <a:srgbClr val="0033CC"/>
                </a:solidFill>
              </a:rPr>
              <a:t>420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387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1" name="TextBox 40"/>
          <p:cNvSpPr txBox="1"/>
          <p:nvPr/>
        </p:nvSpPr>
        <p:spPr>
          <a:xfrm>
            <a:off x="2721787" y="81915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33CC"/>
                </a:solidFill>
              </a:rPr>
              <a:t>5.(-3).4.(-7)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019550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7" name="Explosion 2 56"/>
          <p:cNvSpPr/>
          <p:nvPr/>
        </p:nvSpPr>
        <p:spPr>
          <a:xfrm>
            <a:off x="1190171" y="2369210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295540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43999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424651"/>
            <a:ext cx="6055949" cy="273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00250"/>
            <a:ext cx="89154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233670" y="2705443"/>
            <a:ext cx="2374466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A.</a:t>
            </a:r>
            <a:r>
              <a:rPr lang="vi-VN" sz="2400" dirty="0">
                <a:solidFill>
                  <a:srgbClr val="0033CC"/>
                </a:solidFill>
              </a:rPr>
              <a:t>{1;5}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33670" y="3952961"/>
            <a:ext cx="2374466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B.</a:t>
            </a:r>
            <a:r>
              <a:rPr lang="vi-VN" sz="2400" dirty="0">
                <a:solidFill>
                  <a:srgbClr val="0033CC"/>
                </a:solidFill>
              </a:rPr>
              <a:t> {-1;-5; 1}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181600" y="3893610"/>
            <a:ext cx="32004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D.</a:t>
            </a:r>
            <a:r>
              <a:rPr lang="vi-VN" sz="2400" dirty="0">
                <a:solidFill>
                  <a:srgbClr val="0033CC"/>
                </a:solidFill>
              </a:rPr>
              <a:t> {-5; -2; -1; 1; 2; 5}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231576" y="2661180"/>
            <a:ext cx="3068926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C. </a:t>
            </a:r>
            <a:r>
              <a:rPr lang="vi-VN" sz="2400" dirty="0">
                <a:solidFill>
                  <a:srgbClr val="0033CC"/>
                </a:solidFill>
              </a:rPr>
              <a:t>{-5; -1; 1; 5}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0" name="TextBox 29"/>
          <p:cNvSpPr txBox="1"/>
          <p:nvPr/>
        </p:nvSpPr>
        <p:spPr>
          <a:xfrm>
            <a:off x="2590800" y="81915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33CC"/>
                </a:solidFill>
              </a:rPr>
              <a:t>ƯC(5 , 10) là: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893" y="3914775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" name="Explosion 2 50"/>
          <p:cNvSpPr/>
          <p:nvPr/>
        </p:nvSpPr>
        <p:spPr>
          <a:xfrm>
            <a:off x="2374141" y="2496287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39840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5276850" y="2657654"/>
            <a:ext cx="2413802" cy="251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499414" y="2118281"/>
            <a:ext cx="3444803" cy="321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4711983" y="1132137"/>
            <a:ext cx="4151392" cy="518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4882887" y="2568498"/>
            <a:ext cx="2441322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C.</a:t>
            </a:r>
            <a:r>
              <a:rPr lang="vi-VN" sz="2400" dirty="0">
                <a:solidFill>
                  <a:srgbClr val="0033CC"/>
                </a:solidFill>
              </a:rPr>
              <a:t> 10 triệu đồng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07989" y="3848320"/>
            <a:ext cx="2435211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B</a:t>
            </a:r>
            <a:r>
              <a:rPr lang="vi-VN" sz="2400" dirty="0">
                <a:solidFill>
                  <a:srgbClr val="0033CC"/>
                </a:solidFill>
              </a:rPr>
              <a:t> 30 triệu đồng</a:t>
            </a:r>
            <a:r>
              <a:rPr lang="en-US" sz="2400" dirty="0">
                <a:solidFill>
                  <a:srgbClr val="0033CC"/>
                </a:solidFill>
              </a:rPr>
              <a:t>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882887" y="3765396"/>
            <a:ext cx="25085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D.</a:t>
            </a:r>
            <a:r>
              <a:rPr lang="vi-VN" sz="2400" dirty="0">
                <a:solidFill>
                  <a:srgbClr val="0033CC"/>
                </a:solidFill>
              </a:rPr>
              <a:t> 15 triệu đồng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81000" y="2568498"/>
            <a:ext cx="24384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A. </a:t>
            </a:r>
            <a:r>
              <a:rPr lang="vi-VN" sz="2400" dirty="0">
                <a:solidFill>
                  <a:srgbClr val="0033CC"/>
                </a:solidFill>
              </a:rPr>
              <a:t>20 triệu đồng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2" name="TextBox 21"/>
          <p:cNvSpPr txBox="1"/>
          <p:nvPr/>
        </p:nvSpPr>
        <p:spPr>
          <a:xfrm>
            <a:off x="1812473" y="108245"/>
            <a:ext cx="57303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33CC"/>
                </a:solidFill>
              </a:rPr>
              <a:t>Sau một quý kinh doanh bác Ba lãi được 60 triệu đồng. Tính trung bình số tiền lãi trong mỗi tháng bác Ba nhận được?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837562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" name="Explosion 2 50"/>
          <p:cNvSpPr/>
          <p:nvPr/>
        </p:nvSpPr>
        <p:spPr>
          <a:xfrm>
            <a:off x="2354882" y="2651422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528878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2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Giai cuu dai duong 2\6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00" y1="32647" x2="44000" y2="37647"/>
                        <a14:foregroundMark x1="61125" y1="35882" x2="57375" y2="46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3622780"/>
            <a:ext cx="1600200" cy="136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Giai cuu dai duong 2\6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2444" y1="51821" x2="23556" y2="57423"/>
                        <a14:foregroundMark x1="21333" y1="63305" x2="10000" y2="71989"/>
                        <a14:foregroundMark x1="10667" y1="71989" x2="7111" y2="84594"/>
                        <a14:foregroundMark x1="22889" y1="65546" x2="17111" y2="77311"/>
                        <a14:foregroundMark x1="59556" y1="68347" x2="64444" y2="78151"/>
                        <a14:foregroundMark x1="15982" y1="78448" x2="17580" y2="89655"/>
                        <a14:foregroundMark x1="26712" y1="70402" x2="22603" y2="82184"/>
                        <a14:foregroundMark x1="64384" y1="70115" x2="71005" y2="75862"/>
                        <a14:foregroundMark x1="73744" y1="71839" x2="78767" y2="75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604">
            <a:off x="2090158" y="3513144"/>
            <a:ext cx="1824246" cy="144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06" l="0" r="98923">
                        <a14:foregroundMark x1="33231" y1="37575" x2="37692" y2="48907"/>
                        <a14:foregroundMark x1="62462" y1="35785" x2="56769" y2="53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3656606"/>
            <a:ext cx="1676400" cy="129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716" flipH="1">
            <a:off x="3932595" y="2395472"/>
            <a:ext cx="4151392" cy="398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30986" y="2255157"/>
            <a:ext cx="22312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A.</a:t>
            </a:r>
            <a:r>
              <a:rPr lang="vi-VN" sz="2400" dirty="0">
                <a:solidFill>
                  <a:srgbClr val="0033CC"/>
                </a:solidFill>
              </a:rPr>
              <a:t> 3 triệu đồng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4448" y="3781865"/>
            <a:ext cx="2201552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B.</a:t>
            </a:r>
            <a:r>
              <a:rPr lang="vi-VN" sz="2400" dirty="0">
                <a:solidFill>
                  <a:srgbClr val="0033CC"/>
                </a:solidFill>
              </a:rPr>
              <a:t> 1 triệu đồng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585572" y="3814642"/>
            <a:ext cx="2339228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D.</a:t>
            </a:r>
            <a:r>
              <a:rPr lang="vi-VN" sz="2400" dirty="0">
                <a:solidFill>
                  <a:srgbClr val="0033CC"/>
                </a:solidFill>
              </a:rPr>
              <a:t> 6 triệu đồng 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628020" y="2347772"/>
            <a:ext cx="222058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C. </a:t>
            </a:r>
            <a:r>
              <a:rPr lang="vi-VN" sz="2400" dirty="0">
                <a:solidFill>
                  <a:srgbClr val="0033CC"/>
                </a:solidFill>
              </a:rPr>
              <a:t>4 triệu đồng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0" name="TextBox 29"/>
          <p:cNvSpPr txBox="1"/>
          <p:nvPr/>
        </p:nvSpPr>
        <p:spPr>
          <a:xfrm>
            <a:off x="2096830" y="248209"/>
            <a:ext cx="52532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33CC"/>
                </a:solidFill>
              </a:rPr>
              <a:t>Sau một quý kinh doanh chú Tư lỗ được 12 triệu đồng. Tính trung bình số tiền lỗ trong mỗi tháng của chú Tư?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493" y="3800475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9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" name="Explosion 2 52"/>
          <p:cNvSpPr/>
          <p:nvPr/>
        </p:nvSpPr>
        <p:spPr>
          <a:xfrm>
            <a:off x="2630682" y="2570348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980703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71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50942E-6 L 0.05782 0.0068 " pathEditMode="relative" rAng="0" ptsTypes="AA">
                                      <p:cBhvr>
                                        <p:cTn id="88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3" grpId="0" animBg="1"/>
      <p:bldP spid="53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87037" y="277091"/>
            <a:ext cx="4516582" cy="685800"/>
            <a:chOff x="221672" y="1948873"/>
            <a:chExt cx="6460426" cy="1828800"/>
          </a:xfrm>
          <a:solidFill>
            <a:srgbClr val="FFC000"/>
          </a:solidFill>
        </p:grpSpPr>
        <p:sp>
          <p:nvSpPr>
            <p:cNvPr id="5" name="Rounded Rectangle 4"/>
            <p:cNvSpPr/>
            <p:nvPr/>
          </p:nvSpPr>
          <p:spPr>
            <a:xfrm>
              <a:off x="221672" y="1948873"/>
              <a:ext cx="6262254" cy="18288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21672" y="2401609"/>
              <a:ext cx="6460426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/>
                <a:t>Sau bài này, các em làm được những gì?</a:t>
              </a:r>
              <a:endParaRPr lang="en-US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29625" y="1236542"/>
            <a:ext cx="7632484" cy="3730313"/>
            <a:chOff x="929625" y="1236542"/>
            <a:chExt cx="7632484" cy="3730313"/>
          </a:xfrm>
        </p:grpSpPr>
        <p:sp>
          <p:nvSpPr>
            <p:cNvPr id="7" name="Vertical Scroll 6"/>
            <p:cNvSpPr/>
            <p:nvPr/>
          </p:nvSpPr>
          <p:spPr>
            <a:xfrm>
              <a:off x="929625" y="1236542"/>
              <a:ext cx="7632484" cy="3730313"/>
            </a:xfrm>
            <a:prstGeom prst="verticalScroll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61138" y="1648692"/>
              <a:ext cx="6314571" cy="3006436"/>
            </a:xfrm>
            <a:prstGeom prst="rect">
              <a:avLst/>
            </a:prstGeom>
          </p:spPr>
        </p:pic>
      </p:grpSp>
      <p:sp>
        <p:nvSpPr>
          <p:cNvPr id="9" name="Down Arrow 8"/>
          <p:cNvSpPr/>
          <p:nvPr/>
        </p:nvSpPr>
        <p:spPr>
          <a:xfrm>
            <a:off x="3380509" y="962892"/>
            <a:ext cx="547255" cy="2909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399742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57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3086100" y="1657350"/>
          <a:ext cx="685800" cy="148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86100" y="1657350"/>
                        <a:ext cx="685800" cy="148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235" y="1226623"/>
            <a:ext cx="553857" cy="5538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3374" y="654000"/>
            <a:ext cx="45434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1. Nhân hai số nguyên khác dấu.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1" y="1345428"/>
            <a:ext cx="594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a) Hoàn thành phép tính sau: (-4).3 = (-4) + (-4) + (-4) =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47801" y="2013774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b) Theo cách trên hãy tính: (-5).2        (-6).3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232073" y="1345427"/>
            <a:ext cx="928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-12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08742" y="2567619"/>
            <a:ext cx="269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(-5).2 = (-5) + (-5) = -10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30343" y="2620909"/>
            <a:ext cx="340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(-6).3 =  (-6) +(-6) + (-6) = -18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47801" y="3405991"/>
            <a:ext cx="6802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c) Em có nhận xét gì về dấu của tích hai số nguyên khác dấu?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692748" y="3984979"/>
            <a:ext cx="6775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Dấu của tích hai số nguyên khác dấu đều mang dấu âm.</a:t>
            </a:r>
            <a:endParaRPr lang="en-US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291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7" grpId="0"/>
      <p:bldP spid="11" grpId="0"/>
      <p:bldP spid="14" grpId="0"/>
      <p:bldP spid="16" grpId="0"/>
      <p:bldP spid="18" grpId="0"/>
      <p:bldP spid="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33350"/>
            <a:ext cx="8686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</a:t>
            </a:r>
            <a:r>
              <a:rPr lang="en-US" dirty="0" err="1">
                <a:solidFill>
                  <a:srgbClr val="FF0000"/>
                </a:solidFill>
              </a:rPr>
              <a:t>Hướng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dẫn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tự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học</a:t>
            </a:r>
            <a:r>
              <a:rPr lang="en-US" dirty="0"/>
              <a:t>:</a:t>
            </a:r>
          </a:p>
          <a:p>
            <a:r>
              <a:rPr lang="en-US" dirty="0"/>
              <a:t>-</a:t>
            </a:r>
            <a:r>
              <a:rPr lang="vi-VN" dirty="0"/>
              <a:t>Ôn các kiến thức đã học</a:t>
            </a:r>
          </a:p>
          <a:p>
            <a:r>
              <a:rPr lang="vi-VN" dirty="0"/>
              <a:t>- Làm bài tập ... SBT ...</a:t>
            </a:r>
          </a:p>
          <a:p>
            <a:pPr marL="342900" indent="-342900">
              <a:buFontTx/>
              <a:buChar char="-"/>
            </a:pPr>
            <a:r>
              <a:rPr lang="vi-VN" dirty="0"/>
              <a:t>Đọc và xem trước bài “Hoạt động thực hành và trải nghiệm: Vui học cùng số nguyên”</a:t>
            </a:r>
          </a:p>
          <a:p>
            <a:pPr marL="342900" indent="-342900">
              <a:buFontTx/>
              <a:buChar char="-"/>
            </a:pPr>
            <a:r>
              <a:rPr lang="vi-VN" dirty="0"/>
              <a:t>Chuẩn bị trước các dụng cụ, nguyên liệu cho bài sau:</a:t>
            </a:r>
          </a:p>
          <a:p>
            <a:r>
              <a:rPr lang="vi-VN" dirty="0"/>
              <a:t>+ nhóm 4 người: 100g đậu đỏ, 100g đậu đen, khay đựng.</a:t>
            </a:r>
          </a:p>
          <a:p>
            <a:r>
              <a:rPr lang="vi-VN" dirty="0"/>
              <a:t>+ mỗi tổ: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/>
              <a:t>Chuẩn bị:  4 tờ giấy A1 vx sẵn cành cây nằm ngang chiếm tỉ lệ 1/3 tờ giấy A1 và tô màu theo sở thích.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/>
              <a:t>Kéo, bút dạ.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/>
              <a:t>Cắt sẵn 7 tấm bìa giấy kích thước 8x8, mỗi tấm bìa ghi sẵn một số từ -3 -&gt; 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/>
              <a:t>Các tấm bìa nhỏ kích thước 5x5, mỗi tấm bìa vẽ các con sóc màu khác nhau và ghi tên 1 thành viên của nhóm ở dưới: Ví dụ: Mai – sóc trắng...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26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83287" y="1094555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Quy tắc nhân hai số nguyên khác dấu: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9432" y="1683327"/>
            <a:ext cx="654627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vi-VN" dirty="0"/>
              <a:t>Tích của hai số nguyên khác dấu luôn là một số nguyên âm.</a:t>
            </a:r>
          </a:p>
          <a:p>
            <a:pPr marL="214313" indent="-214313" algn="just">
              <a:lnSpc>
                <a:spcPct val="150000"/>
              </a:lnSpc>
              <a:buFontTx/>
              <a:buChar char="-"/>
            </a:pPr>
            <a:r>
              <a:rPr lang="vi-VN" dirty="0"/>
              <a:t>Khi nhân hai số nguyên khác dấu, ta nhân số dương với số đối của số âm rồi thêm dấu (-) trước kết quả.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83287" y="3328231"/>
                <a:ext cx="366313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dirty="0">
                    <a:solidFill>
                      <a:srgbClr val="FF3300"/>
                    </a:solidFill>
                  </a:rPr>
                  <a:t>chú</a:t>
                </a:r>
                <a14:m>
                  <m:oMath xmlns:m="http://schemas.openxmlformats.org/officeDocument/2006/math">
                    <m:r>
                      <a:rPr lang="vi-VN">
                        <a:solidFill>
                          <a:srgbClr val="FF3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vi-VN" i="1">
                        <a:solidFill>
                          <a:srgbClr val="FF3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ý</m:t>
                    </m:r>
                    <m: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  <m:r>
                      <m:rPr>
                        <m:sty m:val="p"/>
                      </m:rP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Cho</m:t>
                    </m:r>
                    <m: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</m:t>
                    </m:r>
                    <m: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</m:t>
                    </m:r>
                    <m: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 </m:t>
                    </m:r>
                    <m:r>
                      <a:rPr lang="vi-VN" dirty="0">
                        <a:latin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vi-VN" dirty="0"/>
                  <a:t>, ta có:</a:t>
                </a:r>
              </a:p>
              <a:p>
                <a:r>
                  <a:rPr lang="vi-VN" dirty="0"/>
                  <a:t>(+a) . (-b) = -a.b</a:t>
                </a:r>
              </a:p>
              <a:p>
                <a:r>
                  <a:rPr lang="vi-VN" dirty="0"/>
                  <a:t>(-a) . (+b) = -a.b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87" y="3328231"/>
                <a:ext cx="3663132" cy="923330"/>
              </a:xfrm>
              <a:prstGeom prst="rect">
                <a:avLst/>
              </a:prstGeom>
              <a:blipFill>
                <a:blip r:embed="rId2"/>
                <a:stretch>
                  <a:fillRect l="-1498"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323" y="1758533"/>
            <a:ext cx="1732986" cy="11653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782" y="1533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8710" y="659763"/>
            <a:ext cx="45434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1. Nhân hai số nguyên khác dấu.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611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15" y="1261979"/>
            <a:ext cx="2573681" cy="5321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006" y="1290445"/>
            <a:ext cx="5200867" cy="912825"/>
          </a:xfrm>
          <a:prstGeom prst="rect">
            <a:avLst/>
          </a:prstGeom>
        </p:spPr>
      </p:pic>
      <p:sp>
        <p:nvSpPr>
          <p:cNvPr id="8" name="Wave 7"/>
          <p:cNvSpPr/>
          <p:nvPr/>
        </p:nvSpPr>
        <p:spPr>
          <a:xfrm>
            <a:off x="3685310" y="2370100"/>
            <a:ext cx="1198418" cy="540329"/>
          </a:xfrm>
          <a:prstGeom prst="wave">
            <a:avLst>
              <a:gd name="adj1" fmla="val 12500"/>
              <a:gd name="adj2" fmla="val 2116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giải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5691" y="2966207"/>
            <a:ext cx="3020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a) (-5) . 4 = - (5.4) = -20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5691" y="3776813"/>
            <a:ext cx="2757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b) 6 . (-7) = - (6.7) = -42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59382" y="2966207"/>
            <a:ext cx="3172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c) (-14) . 20 = -(14.20) = -280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59382" y="3709394"/>
            <a:ext cx="3345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d) 51.(-24) = -(51.24) = -1224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57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3374" y="654000"/>
            <a:ext cx="45434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1. Nhân hai số nguyên khác dấu.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13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80" y="1403921"/>
            <a:ext cx="2501720" cy="487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927" y="1401299"/>
            <a:ext cx="6359236" cy="16605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0826" y="3931066"/>
            <a:ext cx="7505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Số tiền chị Mai nhận được là:</a:t>
            </a:r>
          </a:p>
          <a:p>
            <a:r>
              <a:rPr lang="vi-VN" dirty="0">
                <a:solidFill>
                  <a:srgbClr val="FF0000"/>
                </a:solidFill>
              </a:rPr>
              <a:t>20 . (+50 000) + 4. (-40 000) = 1 000 000 + (-160 000) = 840 000(đồng)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57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3374" y="654000"/>
            <a:ext cx="45434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1. Nhân hai số nguyên khác dấu.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Wave 12"/>
          <p:cNvSpPr/>
          <p:nvPr/>
        </p:nvSpPr>
        <p:spPr>
          <a:xfrm>
            <a:off x="3602183" y="3201373"/>
            <a:ext cx="1198418" cy="540329"/>
          </a:xfrm>
          <a:prstGeom prst="wave">
            <a:avLst>
              <a:gd name="adj1" fmla="val 12500"/>
              <a:gd name="adj2" fmla="val 2116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giải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24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1619" y="613519"/>
            <a:ext cx="50569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7030A0"/>
                </a:solidFill>
              </a:rPr>
              <a:t>2. Quy tắc nhân hai số nguyên cùng dấu</a:t>
            </a:r>
            <a:endParaRPr lang="en-US" sz="2100" dirty="0">
              <a:solidFill>
                <a:srgbClr val="7030A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580" y="1180871"/>
            <a:ext cx="3771879" cy="12248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62" y="1134282"/>
            <a:ext cx="464344" cy="528638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3718701" y="1279984"/>
            <a:ext cx="931718" cy="349301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5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12</a:t>
            </a:r>
            <a:endParaRPr lang="en-US" sz="135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3720595" y="1613645"/>
            <a:ext cx="927930" cy="459486"/>
          </a:xfrm>
          <a:prstGeom prst="wedgeEllipseCallou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5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10</a:t>
            </a:r>
            <a:endParaRPr lang="en-US" sz="135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4572000" y="461665"/>
            <a:ext cx="4187537" cy="166921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FFFF00"/>
                </a:solidFill>
              </a:rPr>
              <a:t>Nhân hai số nguyên dương ta thực hiện như thế nào?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580" y="2368090"/>
            <a:ext cx="7371918" cy="2204722"/>
          </a:xfrm>
          <a:prstGeom prst="rect">
            <a:avLst/>
          </a:prstGeom>
        </p:spPr>
      </p:pic>
      <p:sp>
        <p:nvSpPr>
          <p:cNvPr id="23" name="Wave 22"/>
          <p:cNvSpPr/>
          <p:nvPr/>
        </p:nvSpPr>
        <p:spPr>
          <a:xfrm>
            <a:off x="3726943" y="3601937"/>
            <a:ext cx="4701979" cy="942944"/>
          </a:xfrm>
          <a:prstGeom prst="wave">
            <a:avLst>
              <a:gd name="adj1" fmla="val 12500"/>
              <a:gd name="adj2" fmla="val 18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>
              <a:buFontTx/>
              <a:buChar char="-"/>
            </a:pPr>
            <a:r>
              <a:rPr lang="vi-VN" dirty="0">
                <a:solidFill>
                  <a:srgbClr val="FFC000"/>
                </a:solidFill>
              </a:rPr>
              <a:t>Dấu của các thừa số đều là dấu âm.</a:t>
            </a:r>
          </a:p>
          <a:p>
            <a:pPr algn="ctr"/>
            <a:r>
              <a:rPr lang="vi-VN" dirty="0">
                <a:solidFill>
                  <a:srgbClr val="FFC000"/>
                </a:solidFill>
              </a:rPr>
              <a:t>- Dấu của các tích đều mang dấu dương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2593236" y="4136457"/>
            <a:ext cx="927930" cy="327599"/>
          </a:xfrm>
          <a:prstGeom prst="wedgeEllipseCallou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5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10</a:t>
            </a:r>
            <a:endParaRPr lang="en-US" sz="135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19234" y="1608056"/>
            <a:ext cx="2083018" cy="2942444"/>
            <a:chOff x="-599814" y="1734595"/>
            <a:chExt cx="2350845" cy="2511522"/>
          </a:xfrm>
        </p:grpSpPr>
        <p:sp>
          <p:nvSpPr>
            <p:cNvPr id="15" name="Left Brace 14"/>
            <p:cNvSpPr/>
            <p:nvPr/>
          </p:nvSpPr>
          <p:spPr>
            <a:xfrm>
              <a:off x="1519509" y="3772046"/>
              <a:ext cx="231522" cy="372341"/>
            </a:xfrm>
            <a:prstGeom prst="lef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-599814" y="1734595"/>
              <a:ext cx="2335034" cy="2511522"/>
              <a:chOff x="5144910" y="3718627"/>
              <a:chExt cx="3113379" cy="3348696"/>
            </a:xfrm>
          </p:grpSpPr>
          <p:sp>
            <p:nvSpPr>
              <p:cNvPr id="2" name="Cloud Callout 1"/>
              <p:cNvSpPr/>
              <p:nvPr/>
            </p:nvSpPr>
            <p:spPr>
              <a:xfrm rot="18022975">
                <a:off x="5027252" y="3836285"/>
                <a:ext cx="3348696" cy="3113379"/>
              </a:xfrm>
              <a:prstGeom prst="cloud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823340" y="4112984"/>
                <a:ext cx="2257739" cy="2708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dirty="0">
                    <a:solidFill>
                      <a:srgbClr val="FFFF00"/>
                    </a:solidFill>
                  </a:rPr>
                  <a:t>Nhận xét dấu của các thừa số trong hai phép tính trên và dấu tích của chúng?</a:t>
                </a:r>
                <a:endParaRPr lang="en-US" dirty="0">
                  <a:solidFill>
                    <a:srgbClr val="FFFF00"/>
                  </a:solidFill>
                </a:endParaRPr>
              </a:p>
              <a:p>
                <a:endParaRPr lang="en-US" dirty="0">
                  <a:solidFill>
                    <a:srgbClr val="FFFF00"/>
                  </a:solidFill>
                </a:endParaRPr>
              </a:p>
            </p:txBody>
          </p:sp>
        </p:grpSp>
      </p:grpSp>
      <p:sp>
        <p:nvSpPr>
          <p:cNvPr id="21" name="Oval Callout 20"/>
          <p:cNvSpPr/>
          <p:nvPr/>
        </p:nvSpPr>
        <p:spPr>
          <a:xfrm>
            <a:off x="2593236" y="3728378"/>
            <a:ext cx="927930" cy="354072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5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5</a:t>
            </a:r>
            <a:endParaRPr lang="en-US" sz="135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7000914" y="491632"/>
            <a:ext cx="2209800" cy="987758"/>
          </a:xfrm>
          <a:prstGeom prst="wedgeEllipse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FFFF00"/>
                </a:solidFill>
              </a:rPr>
              <a:t>Nhân như hai số tự nhiên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2" name="Cloud Callout 21"/>
          <p:cNvSpPr/>
          <p:nvPr/>
        </p:nvSpPr>
        <p:spPr>
          <a:xfrm>
            <a:off x="2802530" y="2417339"/>
            <a:ext cx="4187537" cy="166921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FFFF00"/>
                </a:solidFill>
              </a:rPr>
              <a:t>Nhân hai số </a:t>
            </a:r>
            <a:r>
              <a:rPr lang="vi-VN">
                <a:solidFill>
                  <a:srgbClr val="FFFF00"/>
                </a:solidFill>
              </a:rPr>
              <a:t>nguyên âm </a:t>
            </a:r>
            <a:r>
              <a:rPr lang="vi-VN" dirty="0">
                <a:solidFill>
                  <a:srgbClr val="FFFF00"/>
                </a:solidFill>
              </a:rPr>
              <a:t>ta thực hiện như thế nào?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717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  <p:bldP spid="11" grpId="0" animBg="1"/>
      <p:bldP spid="23" grpId="0" animBg="1"/>
      <p:bldP spid="23" grpId="1" animBg="1"/>
      <p:bldP spid="18" grpId="0" animBg="1"/>
      <p:bldP spid="21" grpId="0" animBg="1"/>
      <p:bldP spid="7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8764" y="1042733"/>
            <a:ext cx="61444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Quy tắc nhân hai số nguyên cùng dấu:</a:t>
            </a:r>
          </a:p>
          <a:p>
            <a:pPr marL="214313" indent="-214313" algn="just">
              <a:buFontTx/>
              <a:buChar char="-"/>
            </a:pPr>
            <a:r>
              <a:rPr lang="vi-VN" dirty="0"/>
              <a:t>Khi nhân hai số nguyên cùng dương, ta nhân chúng như nhân hai số tự nhiên.</a:t>
            </a:r>
          </a:p>
          <a:p>
            <a:pPr marL="214313" indent="-214313" algn="just">
              <a:buFontTx/>
              <a:buChar char="-"/>
            </a:pPr>
            <a:r>
              <a:rPr lang="vi-VN" dirty="0"/>
              <a:t>Khi nhân hai số nguyên cùng âm, ta nhân hai số đối của chúng.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8765" y="2670854"/>
            <a:ext cx="1551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Chú ý: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4794" y="1177050"/>
            <a:ext cx="2060898" cy="1261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96636" y="3208144"/>
            <a:ext cx="7053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4313" indent="-214313">
              <a:buFontTx/>
              <a:buChar char="-"/>
            </a:pPr>
            <a:r>
              <a:rPr lang="vi-VN" dirty="0"/>
              <a:t>Cho hai số nguyên dương a và b, ta có:  (-a).(-b) = (+a).(+b) =a.b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6637" y="3717678"/>
            <a:ext cx="685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/>
              <a:t>- Tích của hai số nguyên cùng dấu luôn là một số nguyên dương.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1619" y="613519"/>
            <a:ext cx="50569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7030A0"/>
                </a:solidFill>
              </a:rPr>
              <a:t>2. Quy tắc nhân hai số nguyên cùng dấu</a:t>
            </a:r>
            <a:endParaRPr lang="en-US" sz="21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802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574</TotalTime>
  <Words>2081</Words>
  <Application>Microsoft Office PowerPoint</Application>
  <PresentationFormat>On-screen Show (16:9)</PresentationFormat>
  <Paragraphs>231</Paragraphs>
  <Slides>40</Slides>
  <Notes>0</Notes>
  <HiddenSlides>0</HiddenSlides>
  <MMClips>8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微软雅黑</vt:lpstr>
      <vt:lpstr>Arial</vt:lpstr>
      <vt:lpstr>Calibri</vt:lpstr>
      <vt:lpstr>Cambria Math</vt:lpstr>
      <vt:lpstr>Times New Roman</vt:lpstr>
      <vt:lpstr>Tw Cen MT</vt:lpstr>
      <vt:lpstr>Droplet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ASUS</cp:lastModifiedBy>
  <cp:revision>56</cp:revision>
  <dcterms:created xsi:type="dcterms:W3CDTF">2017-12-31T23:29:53Z</dcterms:created>
  <dcterms:modified xsi:type="dcterms:W3CDTF">2025-05-02T02:37:52Z</dcterms:modified>
</cp:coreProperties>
</file>