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02" r:id="rId2"/>
  </p:sldMasterIdLst>
  <p:sldIdLst>
    <p:sldId id="296" r:id="rId3"/>
    <p:sldId id="295" r:id="rId4"/>
    <p:sldId id="270" r:id="rId5"/>
    <p:sldId id="294" r:id="rId6"/>
    <p:sldId id="277" r:id="rId7"/>
    <p:sldId id="271" r:id="rId8"/>
    <p:sldId id="278" r:id="rId9"/>
    <p:sldId id="272" r:id="rId10"/>
    <p:sldId id="281" r:id="rId11"/>
    <p:sldId id="275" r:id="rId12"/>
    <p:sldId id="288" r:id="rId13"/>
    <p:sldId id="284" r:id="rId14"/>
    <p:sldId id="293"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aramond" panose="02020404030301010803" pitchFamily="18" charset="0"/>
      <p:regular r:id="rId22"/>
      <p:bold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3E09AD-A774-44A3-9435-90BD2ED8B606}">
          <p14:sldIdLst>
            <p14:sldId id="296"/>
            <p14:sldId id="295"/>
            <p14:sldId id="270"/>
            <p14:sldId id="294"/>
            <p14:sldId id="277"/>
            <p14:sldId id="271"/>
            <p14:sldId id="278"/>
            <p14:sldId id="272"/>
            <p14:sldId id="281"/>
            <p14:sldId id="275"/>
            <p14:sldId id="288"/>
            <p14:sldId id="284"/>
            <p14:sldId id="2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Minh Doan" initials="LMD" lastIdx="1" clrIdx="0">
    <p:extLst>
      <p:ext uri="{19B8F6BF-5375-455C-9EA6-DF929625EA0E}">
        <p15:presenceInfo xmlns:p15="http://schemas.microsoft.com/office/powerpoint/2012/main" userId="S-1-5-21-827006758-1684236193-2945220160-3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230"/>
    <a:srgbClr val="1D0AA6"/>
    <a:srgbClr val="DCADCB"/>
    <a:srgbClr val="30CFCD"/>
    <a:srgbClr val="38E6F8"/>
    <a:srgbClr val="9F7906"/>
    <a:srgbClr val="0E73B7"/>
    <a:srgbClr val="E99D05"/>
    <a:srgbClr val="DBB2CB"/>
    <a:srgbClr val="E9A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72" d="100"/>
          <a:sy n="72" d="100"/>
        </p:scale>
        <p:origin x="6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49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349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9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942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482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22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3527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22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581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354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904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08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0439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381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991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259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2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7923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1.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5.bin"/><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image" Target="../media/image13.png"/><Relationship Id="rId18" Type="http://schemas.openxmlformats.org/officeDocument/2006/relationships/image" Target="../media/image18.wmf"/><Relationship Id="rId3" Type="http://schemas.openxmlformats.org/officeDocument/2006/relationships/control" Target="../activeX/activeX2.xml"/><Relationship Id="rId21" Type="http://schemas.openxmlformats.org/officeDocument/2006/relationships/image" Target="../media/image21.wmf"/><Relationship Id="rId7" Type="http://schemas.openxmlformats.org/officeDocument/2006/relationships/control" Target="../activeX/activeX6.xml"/><Relationship Id="rId12" Type="http://schemas.openxmlformats.org/officeDocument/2006/relationships/slideLayout" Target="../slideLayouts/slideLayout2.xml"/><Relationship Id="rId17" Type="http://schemas.openxmlformats.org/officeDocument/2006/relationships/image" Target="../media/image17.wmf"/><Relationship Id="rId2" Type="http://schemas.openxmlformats.org/officeDocument/2006/relationships/control" Target="../activeX/activeX1.xml"/><Relationship Id="rId16" Type="http://schemas.openxmlformats.org/officeDocument/2006/relationships/image" Target="../media/image16.wmf"/><Relationship Id="rId20"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image" Target="../media/image24.wmf"/><Relationship Id="rId5" Type="http://schemas.openxmlformats.org/officeDocument/2006/relationships/control" Target="../activeX/activeX4.xml"/><Relationship Id="rId15" Type="http://schemas.openxmlformats.org/officeDocument/2006/relationships/image" Target="../media/image15.wmf"/><Relationship Id="rId23" Type="http://schemas.openxmlformats.org/officeDocument/2006/relationships/image" Target="../media/image23.wmf"/><Relationship Id="rId10" Type="http://schemas.openxmlformats.org/officeDocument/2006/relationships/control" Target="../activeX/activeX9.xml"/><Relationship Id="rId19" Type="http://schemas.openxmlformats.org/officeDocument/2006/relationships/image" Target="../media/image19.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14.png"/><Relationship Id="rId22" Type="http://schemas.openxmlformats.org/officeDocument/2006/relationships/image" Target="../media/image22.w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30" y="-226767"/>
            <a:ext cx="1244763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0" y="5486402"/>
            <a:ext cx="2190751"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650" y="5638802"/>
            <a:ext cx="2190751"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462" y="5648741"/>
            <a:ext cx="2190751"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026" y="5618923"/>
            <a:ext cx="2190751"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134293" y="979967"/>
            <a:ext cx="4343400" cy="492443"/>
          </a:xfrm>
          <a:prstGeom prst="rect">
            <a:avLst/>
          </a:prstGeom>
          <a:noFill/>
        </p:spPr>
        <p:txBody>
          <a:bodyPr wrap="square" lIns="121917" tIns="60958" rIns="121917" bIns="60958" rtlCol="0">
            <a:spAutoFit/>
          </a:bodyPr>
          <a:lstStyle/>
          <a:p>
            <a:pPr defTabSz="914377"/>
            <a:r>
              <a:rPr lang="en-US" sz="2400" b="1" dirty="0">
                <a:solidFill>
                  <a:prstClr val="black"/>
                </a:solidFill>
                <a:latin typeface="Times New Roman" panose="02020603050405020304" pitchFamily="18" charset="0"/>
                <a:cs typeface="Times New Roman" panose="02020603050405020304" pitchFamily="18" charset="0"/>
              </a:rPr>
              <a:t>TRƯỜNG THCS TRẦN HÀO</a:t>
            </a:r>
          </a:p>
        </p:txBody>
      </p:sp>
      <p:sp>
        <p:nvSpPr>
          <p:cNvPr id="10" name="TextBox 9"/>
          <p:cNvSpPr txBox="1"/>
          <p:nvPr/>
        </p:nvSpPr>
        <p:spPr>
          <a:xfrm>
            <a:off x="5536096" y="1367546"/>
            <a:ext cx="1933576" cy="400109"/>
          </a:xfrm>
          <a:prstGeom prst="rect">
            <a:avLst/>
          </a:prstGeom>
          <a:noFill/>
        </p:spPr>
        <p:txBody>
          <a:bodyPr wrap="square" lIns="121917" tIns="60958" rIns="121917" bIns="60958" rtlCol="0">
            <a:spAutoFit/>
          </a:bodyPr>
          <a:lstStyle/>
          <a:p>
            <a:pPr defTabSz="914377"/>
            <a:r>
              <a:rPr lang="en-US" b="1" dirty="0">
                <a:solidFill>
                  <a:srgbClr val="FF0000"/>
                </a:solidFill>
                <a:latin typeface="Times New Roman" panose="02020603050405020304" pitchFamily="18" charset="0"/>
                <a:cs typeface="Times New Roman" panose="02020603050405020304" pitchFamily="18" charset="0"/>
              </a:rPr>
              <a:t>SỐ HỌC 6</a:t>
            </a:r>
          </a:p>
        </p:txBody>
      </p:sp>
      <p:sp>
        <p:nvSpPr>
          <p:cNvPr id="13" name="TextBox 12"/>
          <p:cNvSpPr txBox="1"/>
          <p:nvPr/>
        </p:nvSpPr>
        <p:spPr>
          <a:xfrm>
            <a:off x="3803374" y="4419600"/>
            <a:ext cx="4297433" cy="492443"/>
          </a:xfrm>
          <a:prstGeom prst="rect">
            <a:avLst/>
          </a:prstGeom>
          <a:noFill/>
        </p:spPr>
        <p:txBody>
          <a:bodyPr wrap="square" lIns="121917" tIns="60958" rIns="121917" bIns="60958" rtlCol="0">
            <a:spAutoFit/>
          </a:bodyPr>
          <a:lstStyle/>
          <a:p>
            <a:pPr algn="ctr" defTabSz="914377"/>
            <a:r>
              <a:rPr lang="en-US" sz="2400" dirty="0">
                <a:solidFill>
                  <a:srgbClr val="7030A0"/>
                </a:solidFill>
                <a:latin typeface="Times New Roman" panose="02020603050405020304" pitchFamily="18" charset="0"/>
                <a:cs typeface="Times New Roman" panose="02020603050405020304" pitchFamily="18" charset="0"/>
              </a:rPr>
              <a:t>GV: </a:t>
            </a:r>
            <a:r>
              <a:rPr lang="en-US" sz="2400" dirty="0" err="1">
                <a:solidFill>
                  <a:srgbClr val="7030A0"/>
                </a:solidFill>
                <a:latin typeface="Times New Roman" panose="02020603050405020304" pitchFamily="18" charset="0"/>
                <a:cs typeface="Times New Roman" panose="02020603050405020304" pitchFamily="18" charset="0"/>
              </a:rPr>
              <a:t>Nguyễn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Nữ</a:t>
            </a:r>
            <a:r>
              <a:rPr lang="en-US" sz="2400" dirty="0">
                <a:solidFill>
                  <a:srgbClr val="7030A0"/>
                </a:solidFill>
                <a:latin typeface="Times New Roman" panose="02020603050405020304" pitchFamily="18" charset="0"/>
                <a:cs typeface="Times New Roman" panose="02020603050405020304" pitchFamily="18" charset="0"/>
              </a:rPr>
              <a:t> Minh </a:t>
            </a:r>
            <a:r>
              <a:rPr lang="en-US" sz="2400" dirty="0" err="1">
                <a:solidFill>
                  <a:srgbClr val="7030A0"/>
                </a:solidFill>
                <a:latin typeface="Times New Roman" panose="02020603050405020304" pitchFamily="18" charset="0"/>
                <a:cs typeface="Times New Roman" panose="02020603050405020304" pitchFamily="18" charset="0"/>
              </a:rPr>
              <a:t>Châu</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3B09F5-73C0-4E2E-87F6-632E393572BE}"/>
              </a:ext>
            </a:extLst>
          </p:cNvPr>
          <p:cNvSpPr/>
          <p:nvPr/>
        </p:nvSpPr>
        <p:spPr>
          <a:xfrm>
            <a:off x="2637183" y="3244334"/>
            <a:ext cx="7977808" cy="1077218"/>
          </a:xfrm>
          <a:prstGeom prst="rect">
            <a:avLst/>
          </a:prstGeom>
        </p:spPr>
        <p:txBody>
          <a:bodyPr wrap="square">
            <a:spAutoFit/>
          </a:bodyPr>
          <a:lstStyle/>
          <a:p>
            <a:pPr lvl="0"/>
            <a:r>
              <a:rPr lang="en-US" sz="3200" b="1" dirty="0" err="1">
                <a:solidFill>
                  <a:srgbClr val="1D0AA6"/>
                </a:solidFill>
                <a:latin typeface="Times New Roman" panose="02020603050405020304" pitchFamily="18" charset="0"/>
                <a:cs typeface="Times New Roman" panose="02020603050405020304" pitchFamily="18" charset="0"/>
              </a:rPr>
              <a:t>Chư</a:t>
            </a:r>
            <a:r>
              <a:rPr lang="vi-VN" sz="3200" b="1" dirty="0">
                <a:solidFill>
                  <a:srgbClr val="1D0AA6"/>
                </a:solidFill>
                <a:latin typeface="Times New Roman" panose="02020603050405020304" pitchFamily="18" charset="0"/>
                <a:cs typeface="Times New Roman" panose="02020603050405020304" pitchFamily="18" charset="0"/>
              </a:rPr>
              <a:t>ơ</a:t>
            </a:r>
            <a:r>
              <a:rPr lang="en-US" sz="3200" b="1" dirty="0">
                <a:solidFill>
                  <a:srgbClr val="1D0AA6"/>
                </a:solidFill>
                <a:latin typeface="Times New Roman" panose="02020603050405020304" pitchFamily="18" charset="0"/>
                <a:cs typeface="Times New Roman" panose="02020603050405020304" pitchFamily="18" charset="0"/>
              </a:rPr>
              <a:t>ng 9: </a:t>
            </a:r>
            <a:r>
              <a:rPr lang="en-US" sz="3200" b="1" dirty="0" err="1">
                <a:solidFill>
                  <a:srgbClr val="1D0AA6"/>
                </a:solidFill>
                <a:latin typeface="Times New Roman" panose="02020603050405020304" pitchFamily="18" charset="0"/>
                <a:cs typeface="Times New Roman" panose="02020603050405020304" pitchFamily="18" charset="0"/>
              </a:rPr>
              <a:t>Một</a:t>
            </a:r>
            <a:r>
              <a:rPr lang="en-US" sz="3200" b="1" dirty="0">
                <a:solidFill>
                  <a:srgbClr val="1D0AA6"/>
                </a:solidFill>
                <a:latin typeface="Times New Roman" panose="02020603050405020304" pitchFamily="18" charset="0"/>
                <a:cs typeface="Times New Roman" panose="02020603050405020304" pitchFamily="18" charset="0"/>
              </a:rPr>
              <a:t> </a:t>
            </a:r>
            <a:r>
              <a:rPr lang="en-US" sz="3200" b="1" dirty="0" err="1">
                <a:solidFill>
                  <a:srgbClr val="1D0AA6"/>
                </a:solidFill>
                <a:latin typeface="Times New Roman" panose="02020603050405020304" pitchFamily="18" charset="0"/>
                <a:cs typeface="Times New Roman" panose="02020603050405020304" pitchFamily="18" charset="0"/>
              </a:rPr>
              <a:t>số</a:t>
            </a:r>
            <a:r>
              <a:rPr lang="en-US" sz="3200" b="1" dirty="0">
                <a:solidFill>
                  <a:srgbClr val="1D0AA6"/>
                </a:solidFill>
                <a:latin typeface="Times New Roman" panose="02020603050405020304" pitchFamily="18" charset="0"/>
                <a:cs typeface="Times New Roman" panose="02020603050405020304" pitchFamily="18" charset="0"/>
              </a:rPr>
              <a:t> </a:t>
            </a:r>
            <a:r>
              <a:rPr lang="en-US" sz="3200" b="1" dirty="0" err="1">
                <a:solidFill>
                  <a:srgbClr val="1D0AA6"/>
                </a:solidFill>
                <a:latin typeface="Times New Roman" panose="02020603050405020304" pitchFamily="18" charset="0"/>
                <a:cs typeface="Times New Roman" panose="02020603050405020304" pitchFamily="18" charset="0"/>
              </a:rPr>
              <a:t>yếu</a:t>
            </a:r>
            <a:r>
              <a:rPr lang="en-US" sz="3200" b="1" dirty="0">
                <a:solidFill>
                  <a:srgbClr val="1D0AA6"/>
                </a:solidFill>
                <a:latin typeface="Times New Roman" panose="02020603050405020304" pitchFamily="18" charset="0"/>
                <a:cs typeface="Times New Roman" panose="02020603050405020304" pitchFamily="18" charset="0"/>
              </a:rPr>
              <a:t> </a:t>
            </a:r>
            <a:r>
              <a:rPr lang="en-US" sz="3200" b="1" dirty="0" err="1">
                <a:solidFill>
                  <a:srgbClr val="1D0AA6"/>
                </a:solidFill>
                <a:latin typeface="Times New Roman" panose="02020603050405020304" pitchFamily="18" charset="0"/>
                <a:cs typeface="Times New Roman" panose="02020603050405020304" pitchFamily="18" charset="0"/>
              </a:rPr>
              <a:t>tố</a:t>
            </a:r>
            <a:r>
              <a:rPr lang="en-US" sz="3200" b="1" dirty="0">
                <a:solidFill>
                  <a:srgbClr val="1D0AA6"/>
                </a:solidFill>
                <a:latin typeface="Times New Roman" panose="02020603050405020304" pitchFamily="18" charset="0"/>
                <a:cs typeface="Times New Roman" panose="02020603050405020304" pitchFamily="18" charset="0"/>
              </a:rPr>
              <a:t> </a:t>
            </a:r>
            <a:r>
              <a:rPr lang="en-US" sz="3200" b="1" dirty="0" err="1">
                <a:solidFill>
                  <a:srgbClr val="1D0AA6"/>
                </a:solidFill>
                <a:latin typeface="Times New Roman" panose="02020603050405020304" pitchFamily="18" charset="0"/>
                <a:cs typeface="Times New Roman" panose="02020603050405020304" pitchFamily="18" charset="0"/>
              </a:rPr>
              <a:t>xác</a:t>
            </a:r>
            <a:r>
              <a:rPr lang="en-US" sz="3200" b="1" dirty="0">
                <a:solidFill>
                  <a:srgbClr val="1D0AA6"/>
                </a:solidFill>
                <a:latin typeface="Times New Roman" panose="02020603050405020304" pitchFamily="18" charset="0"/>
                <a:cs typeface="Times New Roman" panose="02020603050405020304" pitchFamily="18" charset="0"/>
              </a:rPr>
              <a:t> </a:t>
            </a:r>
            <a:r>
              <a:rPr lang="en-US" sz="3200" b="1" dirty="0" err="1">
                <a:solidFill>
                  <a:srgbClr val="1D0AA6"/>
                </a:solidFill>
                <a:latin typeface="Times New Roman" panose="02020603050405020304" pitchFamily="18" charset="0"/>
                <a:cs typeface="Times New Roman" panose="02020603050405020304" pitchFamily="18" charset="0"/>
              </a:rPr>
              <a:t>suất</a:t>
            </a:r>
            <a:endParaRPr lang="en-US" sz="3200" b="1" dirty="0">
              <a:solidFill>
                <a:srgbClr val="1D0AA6"/>
              </a:solidFill>
              <a:latin typeface="Times New Roman" panose="02020603050405020304" pitchFamily="18" charset="0"/>
              <a:cs typeface="Times New Roman" panose="02020603050405020304" pitchFamily="18" charset="0"/>
            </a:endParaRPr>
          </a:p>
          <a:p>
            <a:pPr lvl="0"/>
            <a:r>
              <a:rPr lang="en-US" sz="3200" b="1" dirty="0" err="1">
                <a:solidFill>
                  <a:srgbClr val="1D0AA6"/>
                </a:solidFill>
                <a:latin typeface="Times New Roman" panose="02020603050405020304" pitchFamily="18" charset="0"/>
                <a:cs typeface="Times New Roman" panose="02020603050405020304" pitchFamily="18" charset="0"/>
              </a:rPr>
              <a:t>Tiết</a:t>
            </a:r>
            <a:r>
              <a:rPr lang="en-US" sz="3200" b="1" dirty="0">
                <a:solidFill>
                  <a:srgbClr val="1D0AA6"/>
                </a:solidFill>
                <a:latin typeface="Times New Roman" panose="02020603050405020304" pitchFamily="18" charset="0"/>
                <a:cs typeface="Times New Roman" panose="02020603050405020304" pitchFamily="18" charset="0"/>
              </a:rPr>
              <a:t> 85-Bài 1</a:t>
            </a: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Phép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nghiệm</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Sư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kiện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588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77118"/>
            <a:ext cx="12287250" cy="7580610"/>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1 (SGK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107)</a:t>
            </a:r>
          </a:p>
        </p:txBody>
      </p:sp>
      <p:sp>
        <p:nvSpPr>
          <p:cNvPr id="6" name="TextBox 5">
            <a:extLst>
              <a:ext uri="{FF2B5EF4-FFF2-40B4-BE49-F238E27FC236}">
                <a16:creationId xmlns:a16="http://schemas.microsoft.com/office/drawing/2014/main" id="{8E1B684B-2A67-4C9E-B158-C9C8A64627C3}"/>
              </a:ext>
            </a:extLst>
          </p:cNvPr>
          <p:cNvSpPr txBox="1"/>
          <p:nvPr/>
        </p:nvSpPr>
        <p:spPr>
          <a:xfrm>
            <a:off x="308472" y="249204"/>
            <a:ext cx="11666863" cy="646331"/>
          </a:xfrm>
          <a:prstGeom prst="rect">
            <a:avLst/>
          </a:prstGeom>
          <a:solidFill>
            <a:schemeClr val="accent3"/>
          </a:solidFill>
        </p:spPr>
        <p:txBody>
          <a:bodyPr wrap="square">
            <a:spAutoFit/>
          </a:bodyPr>
          <a:lstStyle/>
          <a:p>
            <a:pPr marL="0" indent="0" algn="ctr">
              <a:buNone/>
            </a:pPr>
            <a:r>
              <a:rPr lang="en-US" sz="3600" b="1" i="1" dirty="0">
                <a:solidFill>
                  <a:srgbClr val="0000FF"/>
                </a:solidFill>
                <a:latin typeface="Times New Roman" panose="02020603050405020304" pitchFamily="18" charset="0"/>
                <a:cs typeface="Times New Roman" panose="02020603050405020304" pitchFamily="18" charset="0"/>
              </a:rPr>
              <a:t>LUYỆN TẬP</a:t>
            </a:r>
          </a:p>
        </p:txBody>
      </p:sp>
      <p:sp>
        <p:nvSpPr>
          <p:cNvPr id="7" name="Content Placeholder 2">
            <a:extLst>
              <a:ext uri="{FF2B5EF4-FFF2-40B4-BE49-F238E27FC236}">
                <a16:creationId xmlns:a16="http://schemas.microsoft.com/office/drawing/2014/main" id="{23E1E12E-DB40-4459-A1CA-FD7DEFC5841E}"/>
              </a:ext>
            </a:extLst>
          </p:cNvPr>
          <p:cNvSpPr txBox="1">
            <a:spLocks/>
          </p:cNvSpPr>
          <p:nvPr/>
        </p:nvSpPr>
        <p:spPr>
          <a:xfrm>
            <a:off x="526973" y="1551615"/>
            <a:ext cx="11138053" cy="5554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liệt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tất</a:t>
            </a:r>
            <a:r>
              <a:rPr lang="en-US" dirty="0">
                <a:solidFill>
                  <a:schemeClr val="bg1"/>
                </a:solidFill>
                <a:latin typeface="Times New Roman" panose="02020603050405020304" pitchFamily="18" charset="0"/>
                <a:cs typeface="Times New Roman" panose="02020603050405020304" pitchFamily="18" charset="0"/>
              </a:rPr>
              <a:t> cả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của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a:t>
            </a:r>
          </a:p>
          <a:p>
            <a:pPr marL="514350" indent="-514350">
              <a:buFont typeface="Arial" panose="020B0604020202020204" pitchFamily="34" charset="0"/>
              <a:buAutoNum type="alphaLcParenR"/>
            </a:pP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ra 1 </a:t>
            </a:r>
            <a:r>
              <a:rPr lang="en-US" dirty="0" err="1">
                <a:solidFill>
                  <a:schemeClr val="bg1"/>
                </a:solidFill>
                <a:latin typeface="Times New Roman" panose="02020603050405020304" pitchFamily="18" charset="0"/>
                <a:cs typeface="Times New Roman" panose="02020603050405020304" pitchFamily="18" charset="0"/>
              </a:rPr>
              <a:t>bút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hộp</a:t>
            </a:r>
            <a:r>
              <a:rPr lang="en-US" dirty="0">
                <a:solidFill>
                  <a:schemeClr val="bg1"/>
                </a:solidFill>
                <a:latin typeface="Times New Roman" panose="02020603050405020304" pitchFamily="18" charset="0"/>
                <a:cs typeface="Times New Roman" panose="02020603050405020304" pitchFamily="18" charset="0"/>
              </a:rPr>
              <a:t> có 1 </a:t>
            </a:r>
            <a:r>
              <a:rPr lang="en-US" dirty="0" err="1">
                <a:solidFill>
                  <a:schemeClr val="bg1"/>
                </a:solidFill>
                <a:latin typeface="Times New Roman" panose="02020603050405020304" pitchFamily="18" charset="0"/>
                <a:cs typeface="Times New Roman" panose="02020603050405020304" pitchFamily="18" charset="0"/>
              </a:rPr>
              <a:t>bút</a:t>
            </a:r>
            <a:r>
              <a:rPr lang="en-US" dirty="0">
                <a:solidFill>
                  <a:schemeClr val="bg1"/>
                </a:solidFill>
                <a:latin typeface="Times New Roman" panose="02020603050405020304" pitchFamily="18" charset="0"/>
                <a:cs typeface="Times New Roman" panose="02020603050405020304" pitchFamily="18" charset="0"/>
              </a:rPr>
              <a:t> chì </a:t>
            </a:r>
            <a:r>
              <a:rPr lang="en-US" dirty="0" err="1">
                <a:solidFill>
                  <a:schemeClr val="bg1"/>
                </a:solidFill>
                <a:latin typeface="Times New Roman" panose="02020603050405020304" pitchFamily="18" charset="0"/>
                <a:cs typeface="Times New Roman" panose="02020603050405020304" pitchFamily="18" charset="0"/>
              </a:rPr>
              <a:t>va</a:t>
            </a:r>
            <a:r>
              <a:rPr lang="en-US" dirty="0">
                <a:solidFill>
                  <a:schemeClr val="bg1"/>
                </a:solidFill>
                <a:latin typeface="Times New Roman" panose="02020603050405020304" pitchFamily="18" charset="0"/>
                <a:cs typeface="Times New Roman" panose="02020603050405020304" pitchFamily="18" charset="0"/>
              </a:rPr>
              <a:t>̀ 1 </a:t>
            </a:r>
            <a:r>
              <a:rPr lang="en-US" dirty="0" err="1">
                <a:solidFill>
                  <a:schemeClr val="bg1"/>
                </a:solidFill>
                <a:latin typeface="Times New Roman" panose="02020603050405020304" pitchFamily="18" charset="0"/>
                <a:cs typeface="Times New Roman" panose="02020603050405020304" pitchFamily="18" charset="0"/>
              </a:rPr>
              <a:t>bút</a:t>
            </a:r>
            <a:r>
              <a:rPr lang="en-US" dirty="0">
                <a:solidFill>
                  <a:schemeClr val="bg1"/>
                </a:solidFill>
                <a:latin typeface="Times New Roman" panose="02020603050405020304" pitchFamily="18" charset="0"/>
                <a:cs typeface="Times New Roman" panose="02020603050405020304" pitchFamily="18" charset="0"/>
              </a:rPr>
              <a:t> bi.</a:t>
            </a:r>
          </a:p>
          <a:p>
            <a:pPr marL="514350" indent="-514350">
              <a:buFont typeface="Arial" panose="020B0604020202020204" pitchFamily="34" charset="0"/>
              <a:buAutoNum type="alphaLcParenR"/>
            </a:pPr>
            <a:r>
              <a:rPr lang="en-US" dirty="0" err="1">
                <a:solidFill>
                  <a:schemeClr val="bg1"/>
                </a:solidFill>
                <a:latin typeface="Times New Roman" panose="02020603050405020304" pitchFamily="18" charset="0"/>
                <a:cs typeface="Times New Roman" panose="02020603050405020304" pitchFamily="18" charset="0"/>
              </a:rPr>
              <a:t>Bạn</a:t>
            </a:r>
            <a:r>
              <a:rPr lang="en-US" dirty="0">
                <a:solidFill>
                  <a:schemeClr val="bg1"/>
                </a:solidFill>
                <a:latin typeface="Times New Roman" panose="02020603050405020304" pitchFamily="18" charset="0"/>
                <a:cs typeface="Times New Roman" panose="02020603050405020304" pitchFamily="18" charset="0"/>
              </a:rPr>
              <a:t> Lan </a:t>
            </a:r>
            <a:r>
              <a:rPr lang="en-US" dirty="0" err="1">
                <a:solidFill>
                  <a:schemeClr val="bg1"/>
                </a:solidFill>
                <a:latin typeface="Times New Roman" panose="02020603050405020304" pitchFamily="18" charset="0"/>
                <a:cs typeface="Times New Roman" panose="02020603050405020304" pitchFamily="18" charset="0"/>
              </a:rPr>
              <a:t>chọn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ngày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tuần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học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bơi</a:t>
            </a:r>
            <a:r>
              <a:rPr lang="en-US" dirty="0">
                <a:solidFill>
                  <a:schemeClr val="bg1"/>
                </a:solidFill>
                <a:latin typeface="Times New Roman" panose="02020603050405020304" pitchFamily="18" charset="0"/>
                <a:cs typeface="Times New Roman" panose="02020603050405020304" pitchFamily="18" charset="0"/>
              </a:rPr>
              <a:t>.</a:t>
            </a:r>
          </a:p>
          <a:p>
            <a:pPr marL="0" indent="0">
              <a:buNone/>
            </a:pPr>
            <a:r>
              <a:rPr lang="en-US" dirty="0" err="1">
                <a:solidFill>
                  <a:schemeClr val="bg1"/>
                </a:solidFill>
                <a:latin typeface="Times New Roman" panose="02020603050405020304" pitchFamily="18" charset="0"/>
                <a:cs typeface="Times New Roman" panose="02020603050405020304" pitchFamily="18" charset="0"/>
              </a:rPr>
              <a:t>Giải</a:t>
            </a:r>
            <a:r>
              <a:rPr lang="en-US" dirty="0">
                <a:solidFill>
                  <a:schemeClr val="bg1"/>
                </a:solidFill>
                <a:latin typeface="Times New Roman" panose="02020603050405020304" pitchFamily="18" charset="0"/>
                <a:cs typeface="Times New Roman" panose="02020603050405020304" pitchFamily="18" charset="0"/>
              </a:rPr>
              <a:t>: </a:t>
            </a:r>
          </a:p>
          <a:p>
            <a:pPr marL="342900" marR="0" lvl="0" indent="-342900" algn="just">
              <a:lnSpc>
                <a:spcPct val="120000"/>
              </a:lnSpc>
              <a:spcBef>
                <a:spcPts val="300"/>
              </a:spcBef>
              <a:spcAft>
                <a:spcPts val="300"/>
              </a:spcAft>
              <a:buFont typeface="+mj-lt"/>
              <a:buAutoNum type="alphaLcParenR"/>
            </a:pP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xảy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bút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chì</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20000"/>
              </a:lnSpc>
              <a:spcBef>
                <a:spcPts val="300"/>
              </a:spcBef>
              <a:spcAft>
                <a:spcPts val="300"/>
              </a:spcAft>
              <a:buNone/>
            </a:pP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2)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bút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bi.</a:t>
            </a:r>
            <a:endParaRPr lang="en-US"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a:lnSpc>
                <a:spcPct val="120000"/>
              </a:lnSpc>
              <a:spcBef>
                <a:spcPts val="300"/>
              </a:spcBef>
              <a:spcAft>
                <a:spcPts val="300"/>
              </a:spcAft>
              <a:buNone/>
            </a:pP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7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xảy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Lan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chọn</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ngày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tuần</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học</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bơi</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Hai,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Ba,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Tư</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Năm</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Sáu</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Bảy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1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arn(inVertical)">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barn(inVertical)">
                                      <p:cBhvr>
                                        <p:cTn id="28" dur="500"/>
                                        <p:tgtEl>
                                          <p:spTgt spid="7">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barn(inVertical)">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down)">
                                      <p:cBhvr>
                                        <p:cTn id="3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3"/>
          <a:stretch>
            <a:fillRect/>
          </a:stretch>
        </p:blipFill>
        <p:spPr>
          <a:xfrm>
            <a:off x="0" y="-99152"/>
            <a:ext cx="12192000" cy="7521846"/>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2 (SGK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107)</a:t>
            </a:r>
          </a:p>
        </p:txBody>
      </p:sp>
      <p:sp>
        <p:nvSpPr>
          <p:cNvPr id="8" name="TextBox 7">
            <a:extLst>
              <a:ext uri="{FF2B5EF4-FFF2-40B4-BE49-F238E27FC236}">
                <a16:creationId xmlns:a16="http://schemas.microsoft.com/office/drawing/2014/main" id="{AD801B8C-6BD3-4AC5-838D-418799B7E578}"/>
              </a:ext>
            </a:extLst>
          </p:cNvPr>
          <p:cNvSpPr txBox="1"/>
          <p:nvPr/>
        </p:nvSpPr>
        <p:spPr>
          <a:xfrm>
            <a:off x="337131" y="1738987"/>
            <a:ext cx="11384154" cy="3539430"/>
          </a:xfrm>
          <a:prstGeom prst="rect">
            <a:avLst/>
          </a:prstGeom>
          <a:noFill/>
        </p:spPr>
        <p:txBody>
          <a:bodyPr wrap="square">
            <a:spAutoFit/>
          </a:bodyPr>
          <a:lstStyle/>
          <a:p>
            <a:pPr algn="l"/>
            <a:r>
              <a:rPr lang="en-US" sz="2800" b="0" i="0" dirty="0">
                <a:solidFill>
                  <a:schemeClr val="bg1"/>
                </a:solidFill>
                <a:effectLst/>
                <a:latin typeface="Times New Roman" panose="02020603050405020304" pitchFamily="18" charset="0"/>
                <a:cs typeface="Times New Roman" panose="02020603050405020304" pitchFamily="18" charset="0"/>
              </a:rPr>
              <a:t>	</a:t>
            </a:r>
            <a:r>
              <a:rPr lang="vi-VN" sz="2800" b="0" i="0" dirty="0">
                <a:solidFill>
                  <a:schemeClr val="bg1"/>
                </a:solidFill>
                <a:effectLst/>
                <a:latin typeface="Times New Roman" panose="02020603050405020304" pitchFamily="18" charset="0"/>
                <a:cs typeface="Times New Roman" panose="02020603050405020304" pitchFamily="18" charset="0"/>
              </a:rPr>
              <a:t>Một lồng quay xổ số có chứa 10 quả bóng có cùng kích thước được đánh số từ 0 đến 9. Sau mỗi lần quay chỉ có đúng một quả bóng lọt xuống lỗ. Sau khi ghi lại số của quả bóng này, bóng được trả lại lồng để thực hiện lần quay tiếp theo. </a:t>
            </a:r>
            <a:endParaRPr lang="en-US" sz="2800" b="0" i="0" dirty="0">
              <a:solidFill>
                <a:schemeClr val="bg1"/>
              </a:solidFill>
              <a:effectLst/>
              <a:latin typeface="Times New Roman" panose="02020603050405020304" pitchFamily="18" charset="0"/>
              <a:cs typeface="Times New Roman" panose="02020603050405020304" pitchFamily="18" charset="0"/>
            </a:endParaRPr>
          </a:p>
          <a:p>
            <a:pPr algn="l"/>
            <a:r>
              <a:rPr lang="vi-VN" sz="2800" b="0" i="0" dirty="0">
                <a:solidFill>
                  <a:schemeClr val="bg1"/>
                </a:solidFill>
                <a:effectLst/>
                <a:latin typeface="Times New Roman" panose="02020603050405020304" pitchFamily="18" charset="0"/>
                <a:cs typeface="Times New Roman" panose="02020603050405020304" pitchFamily="18" charset="0"/>
              </a:rPr>
              <a:t>Em hãy liệt kê tập hợp tất cả các kết quả có thể xảy ra trong mỗi lần quay.</a:t>
            </a:r>
            <a:endParaRPr lang="en-US" sz="2800" b="0" i="0" dirty="0">
              <a:solidFill>
                <a:schemeClr val="bg1"/>
              </a:solidFill>
              <a:effectLst/>
              <a:latin typeface="Times New Roman" panose="02020603050405020304" pitchFamily="18" charset="0"/>
              <a:cs typeface="Times New Roman" panose="02020603050405020304" pitchFamily="18" charset="0"/>
            </a:endParaRPr>
          </a:p>
          <a:p>
            <a:pPr algn="l"/>
            <a:r>
              <a:rPr lang="en-US" sz="2800" dirty="0" err="1">
                <a:solidFill>
                  <a:schemeClr val="bg1"/>
                </a:solidFill>
                <a:latin typeface="Times New Roman" panose="02020603050405020304" pitchFamily="18" charset="0"/>
                <a:cs typeface="Times New Roman" panose="02020603050405020304" pitchFamily="18" charset="0"/>
              </a:rPr>
              <a:t>Giải</a:t>
            </a:r>
            <a:r>
              <a:rPr lang="en-US" sz="2800" dirty="0">
                <a:solidFill>
                  <a:schemeClr val="bg1"/>
                </a:solidFill>
                <a:latin typeface="Times New Roman" panose="02020603050405020304" pitchFamily="18" charset="0"/>
                <a:cs typeface="Times New Roman" panose="02020603050405020304" pitchFamily="18" charset="0"/>
              </a:rPr>
              <a:t>:</a:t>
            </a:r>
          </a:p>
          <a:p>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hợp</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xảy</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ra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lần</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quay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algn="l"/>
            <a:endParaRPr lang="vi-VN" sz="2800" b="0" i="0"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68797A12-4382-4AB9-9729-C3787F5BFF34}"/>
              </a:ext>
            </a:extLst>
          </p:cNvPr>
          <p:cNvGraphicFramePr>
            <a:graphicFrameLocks noChangeAspect="1"/>
          </p:cNvGraphicFramePr>
          <p:nvPr>
            <p:extLst>
              <p:ext uri="{D42A27DB-BD31-4B8C-83A1-F6EECF244321}">
                <p14:modId xmlns:p14="http://schemas.microsoft.com/office/powerpoint/2010/main" val="3325081179"/>
              </p:ext>
            </p:extLst>
          </p:nvPr>
        </p:nvGraphicFramePr>
        <p:xfrm>
          <a:off x="3394114" y="4955099"/>
          <a:ext cx="4368766" cy="743234"/>
        </p:xfrm>
        <a:graphic>
          <a:graphicData uri="http://schemas.openxmlformats.org/presentationml/2006/ole">
            <mc:AlternateContent xmlns:mc="http://schemas.openxmlformats.org/markup-compatibility/2006">
              <mc:Choice xmlns:v="urn:schemas-microsoft-com:vml" Requires="v">
                <p:oleObj spid="_x0000_s5126" name="Equation" r:id="rId4" imgW="1536480" imgH="266400" progId="Equation.DSMT4">
                  <p:embed/>
                </p:oleObj>
              </mc:Choice>
              <mc:Fallback>
                <p:oleObj name="Equation" r:id="rId4" imgW="1536480" imgH="266400" progId="Equation.DSMT4">
                  <p:embed/>
                  <p:pic>
                    <p:nvPicPr>
                      <p:cNvPr id="0" name="Object 1"/>
                      <p:cNvPicPr>
                        <a:picLocks noChangeAspect="1" noChangeArrowheads="1"/>
                      </p:cNvPicPr>
                      <p:nvPr/>
                    </p:nvPicPr>
                    <p:blipFill>
                      <a:blip r:embed="rId5"/>
                      <a:srcRect/>
                      <a:stretch>
                        <a:fillRect/>
                      </a:stretch>
                    </p:blipFill>
                    <p:spPr bwMode="auto">
                      <a:xfrm>
                        <a:off x="3394114" y="4955099"/>
                        <a:ext cx="4368766" cy="743234"/>
                      </a:xfrm>
                      <a:prstGeom prst="rect">
                        <a:avLst/>
                      </a:prstGeom>
                      <a:noFill/>
                    </p:spPr>
                  </p:pic>
                </p:oleObj>
              </mc:Fallback>
            </mc:AlternateContent>
          </a:graphicData>
        </a:graphic>
      </p:graphicFrame>
    </p:spTree>
    <p:extLst>
      <p:ext uri="{BB962C8B-B14F-4D97-AF65-F5344CB8AC3E}">
        <p14:creationId xmlns:p14="http://schemas.microsoft.com/office/powerpoint/2010/main" val="71774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down)">
                                      <p:cBhvr>
                                        <p:cTn id="20" dur="500"/>
                                        <p:tgtEl>
                                          <p:spTgt spid="8">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3"/>
          <a:stretch>
            <a:fillRect/>
          </a:stretch>
        </p:blipFill>
        <p:spPr>
          <a:xfrm>
            <a:off x="0" y="0"/>
            <a:ext cx="12287250" cy="7580610"/>
          </a:xfrm>
          <a:prstGeom prst="rect">
            <a:avLst/>
          </a:prstGeom>
        </p:spPr>
      </p:pic>
      <p:sp>
        <p:nvSpPr>
          <p:cNvPr id="5" name="TextBox 4">
            <a:extLst>
              <a:ext uri="{FF2B5EF4-FFF2-40B4-BE49-F238E27FC236}">
                <a16:creationId xmlns:a16="http://schemas.microsoft.com/office/drawing/2014/main" id="{19995A1F-B754-4A75-A216-31978A9B738A}"/>
              </a:ext>
            </a:extLst>
          </p:cNvPr>
          <p:cNvSpPr txBox="1"/>
          <p:nvPr/>
        </p:nvSpPr>
        <p:spPr>
          <a:xfrm>
            <a:off x="297455" y="249204"/>
            <a:ext cx="11677880" cy="646331"/>
          </a:xfrm>
          <a:prstGeom prst="rect">
            <a:avLst/>
          </a:prstGeom>
          <a:solidFill>
            <a:schemeClr val="accent3"/>
          </a:solidFill>
        </p:spPr>
        <p:txBody>
          <a:bodyPr wrap="square">
            <a:spAutoFit/>
          </a:bodyPr>
          <a:lstStyle/>
          <a:p>
            <a:pPr marL="0" indent="0" algn="ctr">
              <a:buNone/>
            </a:pPr>
            <a:r>
              <a:rPr lang="en-US" sz="3600" b="1" i="1" dirty="0">
                <a:solidFill>
                  <a:srgbClr val="0000FF"/>
                </a:solidFill>
                <a:latin typeface="Times New Roman" panose="02020603050405020304" pitchFamily="18" charset="0"/>
                <a:cs typeface="Times New Roman" panose="02020603050405020304" pitchFamily="18" charset="0"/>
              </a:rPr>
              <a:t>VẬN DỤNG</a:t>
            </a:r>
          </a:p>
        </p:txBody>
      </p:sp>
      <p:sp>
        <p:nvSpPr>
          <p:cNvPr id="6" name="Title 1">
            <a:extLst>
              <a:ext uri="{FF2B5EF4-FFF2-40B4-BE49-F238E27FC236}">
                <a16:creationId xmlns:a16="http://schemas.microsoft.com/office/drawing/2014/main" id="{CB0E2FAF-A78E-416C-A331-48A3CC65D1C8}"/>
              </a:ext>
            </a:extLst>
          </p:cNvPr>
          <p:cNvSpPr txBox="1">
            <a:spLocks/>
          </p:cNvSpPr>
          <p:nvPr/>
        </p:nvSpPr>
        <p:spPr>
          <a:xfrm>
            <a:off x="649077" y="5691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3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pic>
        <p:nvPicPr>
          <p:cNvPr id="7" name="Picture 6">
            <a:extLst>
              <a:ext uri="{FF2B5EF4-FFF2-40B4-BE49-F238E27FC236}">
                <a16:creationId xmlns:a16="http://schemas.microsoft.com/office/drawing/2014/main" id="{0DC5CA99-11FB-465D-9878-901A3DDDD371}"/>
              </a:ext>
            </a:extLst>
          </p:cNvPr>
          <p:cNvPicPr>
            <a:picLocks noChangeAspect="1"/>
          </p:cNvPicPr>
          <p:nvPr/>
        </p:nvPicPr>
        <p:blipFill>
          <a:blip r:embed="rId4"/>
          <a:stretch>
            <a:fillRect/>
          </a:stretch>
        </p:blipFill>
        <p:spPr>
          <a:xfrm>
            <a:off x="297455" y="1551874"/>
            <a:ext cx="11677880" cy="1715485"/>
          </a:xfrm>
          <a:prstGeom prst="rect">
            <a:avLst/>
          </a:prstGeom>
        </p:spPr>
      </p:pic>
      <p:sp>
        <p:nvSpPr>
          <p:cNvPr id="8" name="TextBox 7">
            <a:extLst>
              <a:ext uri="{FF2B5EF4-FFF2-40B4-BE49-F238E27FC236}">
                <a16:creationId xmlns:a16="http://schemas.microsoft.com/office/drawing/2014/main" id="{6D9EBB03-3BE0-410E-8149-174D90B0E84C}"/>
              </a:ext>
            </a:extLst>
          </p:cNvPr>
          <p:cNvSpPr txBox="1"/>
          <p:nvPr/>
        </p:nvSpPr>
        <p:spPr>
          <a:xfrm>
            <a:off x="297455" y="3429000"/>
            <a:ext cx="2010154" cy="523220"/>
          </a:xfrm>
          <a:prstGeom prst="rect">
            <a:avLst/>
          </a:prstGeom>
          <a:noFill/>
        </p:spPr>
        <p:txBody>
          <a:bodyPr wrap="square">
            <a:spAutoFit/>
          </a:bodyPr>
          <a:lstStyle/>
          <a:p>
            <a:pPr marR="0" algn="just">
              <a:spcBef>
                <a:spcPts val="0"/>
              </a:spcBef>
              <a:spcAft>
                <a:spcPts val="0"/>
              </a:spcAft>
              <a:tabLst>
                <a:tab pos="510540" algn="l"/>
              </a:tabLst>
            </a:pPr>
            <a:r>
              <a:rPr lang="en-US" sz="2800" dirty="0" err="1">
                <a:solidFill>
                  <a:schemeClr val="bg1"/>
                </a:solidFill>
                <a:latin typeface="Times New Roman" panose="02020603050405020304" pitchFamily="18" charset="0"/>
              </a:rPr>
              <a:t>Hướng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dẫn</a:t>
            </a:r>
            <a:r>
              <a:rPr lang="en-US" sz="2800" dirty="0">
                <a:solidFill>
                  <a:schemeClr val="bg1"/>
                </a:solidFill>
                <a:latin typeface="Times New Roman" panose="02020603050405020304" pitchFamily="18" charset="0"/>
              </a:rPr>
              <a:t>:</a:t>
            </a:r>
          </a:p>
        </p:txBody>
      </p:sp>
      <p:sp>
        <p:nvSpPr>
          <p:cNvPr id="9" name="TextBox 8">
            <a:extLst>
              <a:ext uri="{FF2B5EF4-FFF2-40B4-BE49-F238E27FC236}">
                <a16:creationId xmlns:a16="http://schemas.microsoft.com/office/drawing/2014/main" id="{DF394ACB-EF21-4F00-A5FB-1E73712A583B}"/>
              </a:ext>
            </a:extLst>
          </p:cNvPr>
          <p:cNvSpPr txBox="1"/>
          <p:nvPr/>
        </p:nvSpPr>
        <p:spPr>
          <a:xfrm>
            <a:off x="1057125" y="4012211"/>
            <a:ext cx="10107552" cy="954107"/>
          </a:xfrm>
          <a:prstGeom prst="rect">
            <a:avLst/>
          </a:prstGeom>
          <a:noFill/>
        </p:spPr>
        <p:txBody>
          <a:bodyPr wrap="square">
            <a:spAutoFit/>
          </a:bodyPr>
          <a:lstStyle/>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Hãy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liệt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kê</a:t>
            </a:r>
            <a:r>
              <a:rPr lang="en-US" sz="2800" dirty="0">
                <a:solidFill>
                  <a:schemeClr val="bg1"/>
                </a:solidFill>
                <a:latin typeface="Times New Roman" panose="02020603050405020304" pitchFamily="18" charset="0"/>
              </a:rPr>
              <a:t> họ </a:t>
            </a:r>
            <a:r>
              <a:rPr lang="en-US" sz="2800" dirty="0" err="1">
                <a:solidFill>
                  <a:schemeClr val="bg1"/>
                </a:solidFill>
                <a:latin typeface="Times New Roman" panose="02020603050405020304" pitchFamily="18" charset="0"/>
              </a:rPr>
              <a:t>tên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bạn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trong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của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endParaRPr lang="en-US" sz="2800" dirty="0">
              <a:solidFill>
                <a:schemeClr val="bg1"/>
              </a:solidFill>
              <a:latin typeface="Times New Roman" panose="02020603050405020304" pitchFamily="18" charset="0"/>
            </a:endParaRPr>
          </a:p>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Tập</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hợp</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tất</a:t>
            </a:r>
            <a:r>
              <a:rPr lang="en-US" sz="2800" dirty="0">
                <a:solidFill>
                  <a:schemeClr val="bg1"/>
                </a:solidFill>
                <a:latin typeface="Times New Roman" panose="02020603050405020304" pitchFamily="18" charset="0"/>
              </a:rPr>
              <a:t> cả </a:t>
            </a:r>
            <a:r>
              <a:rPr lang="en-US" sz="2800" dirty="0" err="1">
                <a:solidFill>
                  <a:schemeClr val="bg1"/>
                </a:solidFill>
                <a:latin typeface="Times New Roman" panose="02020603050405020304" pitchFamily="18" charset="0"/>
              </a:rPr>
              <a:t>các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kết</a:t>
            </a:r>
            <a:r>
              <a:rPr lang="en-US" sz="2800" dirty="0">
                <a:solidFill>
                  <a:schemeClr val="bg1"/>
                </a:solidFill>
                <a:latin typeface="Times New Roman" panose="02020603050405020304" pitchFamily="18" charset="0"/>
              </a:rPr>
              <a:t> quả có </a:t>
            </a:r>
            <a:r>
              <a:rPr lang="en-US" sz="2800" dirty="0" err="1">
                <a:solidFill>
                  <a:schemeClr val="bg1"/>
                </a:solidFill>
                <a:latin typeface="Times New Roman" panose="02020603050405020304" pitchFamily="18" charset="0"/>
              </a:rPr>
              <a:t>thê</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xảy</a:t>
            </a:r>
            <a:r>
              <a:rPr lang="en-US" sz="2800" dirty="0">
                <a:solidFill>
                  <a:schemeClr val="bg1"/>
                </a:solidFill>
                <a:latin typeface="Times New Roman" panose="02020603050405020304" pitchFamily="18" charset="0"/>
              </a:rPr>
              <a:t> ra là:</a:t>
            </a:r>
          </a:p>
        </p:txBody>
      </p:sp>
      <p:graphicFrame>
        <p:nvGraphicFramePr>
          <p:cNvPr id="10" name="Object 9">
            <a:extLst>
              <a:ext uri="{FF2B5EF4-FFF2-40B4-BE49-F238E27FC236}">
                <a16:creationId xmlns:a16="http://schemas.microsoft.com/office/drawing/2014/main" id="{164CC26D-7CC6-48E1-9301-009693412930}"/>
              </a:ext>
            </a:extLst>
          </p:cNvPr>
          <p:cNvGraphicFramePr>
            <a:graphicFrameLocks noChangeAspect="1"/>
          </p:cNvGraphicFramePr>
          <p:nvPr>
            <p:extLst>
              <p:ext uri="{D42A27DB-BD31-4B8C-83A1-F6EECF244321}">
                <p14:modId xmlns:p14="http://schemas.microsoft.com/office/powerpoint/2010/main" val="2364567288"/>
              </p:ext>
            </p:extLst>
          </p:nvPr>
        </p:nvGraphicFramePr>
        <p:xfrm>
          <a:off x="2690813" y="4966633"/>
          <a:ext cx="5776912" cy="744537"/>
        </p:xfrm>
        <a:graphic>
          <a:graphicData uri="http://schemas.openxmlformats.org/presentationml/2006/ole">
            <mc:AlternateContent xmlns:mc="http://schemas.openxmlformats.org/markup-compatibility/2006">
              <mc:Choice xmlns:v="urn:schemas-microsoft-com:vml" Requires="v">
                <p:oleObj spid="_x0000_s6150" name="Equation" r:id="rId5" imgW="2031840" imgH="266400" progId="Equation.DSMT4">
                  <p:embed/>
                </p:oleObj>
              </mc:Choice>
              <mc:Fallback>
                <p:oleObj name="Equation" r:id="rId5" imgW="2031840" imgH="266400" progId="Equation.DSMT4">
                  <p:embed/>
                  <p:pic>
                    <p:nvPicPr>
                      <p:cNvPr id="11" name="Object 10">
                        <a:extLst>
                          <a:ext uri="{FF2B5EF4-FFF2-40B4-BE49-F238E27FC236}">
                            <a16:creationId xmlns:a16="http://schemas.microsoft.com/office/drawing/2014/main" id="{68797A12-4382-4AB9-9729-C3787F5BFF34}"/>
                          </a:ext>
                        </a:extLst>
                      </p:cNvPr>
                      <p:cNvPicPr>
                        <a:picLocks noChangeAspect="1" noChangeArrowheads="1"/>
                      </p:cNvPicPr>
                      <p:nvPr/>
                    </p:nvPicPr>
                    <p:blipFill>
                      <a:blip r:embed="rId6"/>
                      <a:srcRect/>
                      <a:stretch>
                        <a:fillRect/>
                      </a:stretch>
                    </p:blipFill>
                    <p:spPr bwMode="auto">
                      <a:xfrm>
                        <a:off x="2690813" y="4966633"/>
                        <a:ext cx="5776912" cy="744537"/>
                      </a:xfrm>
                      <a:prstGeom prst="rect">
                        <a:avLst/>
                      </a:prstGeom>
                      <a:noFill/>
                    </p:spPr>
                  </p:pic>
                </p:oleObj>
              </mc:Fallback>
            </mc:AlternateContent>
          </a:graphicData>
        </a:graphic>
      </p:graphicFrame>
    </p:spTree>
    <p:extLst>
      <p:ext uri="{BB962C8B-B14F-4D97-AF65-F5344CB8AC3E}">
        <p14:creationId xmlns:p14="http://schemas.microsoft.com/office/powerpoint/2010/main" val="31217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6AE2-2F85-4280-9E65-B2B0944A062E}"/>
              </a:ext>
            </a:extLst>
          </p:cNvPr>
          <p:cNvSpPr>
            <a:spLocks noGrp="1"/>
          </p:cNvSpPr>
          <p:nvPr>
            <p:ph type="title"/>
          </p:nvPr>
        </p:nvSpPr>
        <p:spPr/>
        <p:txBody>
          <a:bodyPr/>
          <a:lstStyle/>
          <a:p>
            <a:pPr algn="ctr"/>
            <a:r>
              <a:rPr lang="fr-FR" b="1" dirty="0">
                <a:solidFill>
                  <a:srgbClr val="0000FF"/>
                </a:solidFill>
                <a:latin typeface="Times New Roman" panose="02020603050405020304" pitchFamily="18" charset="0"/>
                <a:ea typeface="Calibri" panose="020F0502020204030204" pitchFamily="34" charset="0"/>
              </a:rPr>
              <a:t>HƯỚNG DẪN T</a:t>
            </a:r>
            <a:r>
              <a:rPr lang="en-US" b="1" dirty="0">
                <a:solidFill>
                  <a:srgbClr val="0000FF"/>
                </a:solidFill>
                <a:latin typeface="Times New Roman" panose="02020603050405020304" pitchFamily="18" charset="0"/>
                <a:ea typeface="Calibri" panose="020F0502020204030204" pitchFamily="34" charset="0"/>
              </a:rPr>
              <a:t>Ự HỌC</a:t>
            </a:r>
            <a:endParaRPr lang="en-US" dirty="0"/>
          </a:p>
        </p:txBody>
      </p:sp>
      <p:sp>
        <p:nvSpPr>
          <p:cNvPr id="3" name="Content Placeholder 2">
            <a:extLst>
              <a:ext uri="{FF2B5EF4-FFF2-40B4-BE49-F238E27FC236}">
                <a16:creationId xmlns:a16="http://schemas.microsoft.com/office/drawing/2014/main" id="{9F22475F-DBA2-44EE-BBBA-8E423C78E054}"/>
              </a:ext>
            </a:extLst>
          </p:cNvPr>
          <p:cNvSpPr>
            <a:spLocks noGrp="1"/>
          </p:cNvSpPr>
          <p:nvPr>
            <p:ph idx="1"/>
          </p:nvPr>
        </p:nvSpPr>
        <p:spPr/>
        <p:txBody>
          <a:bodyPr/>
          <a:lstStyle/>
          <a:p>
            <a:pPr>
              <a:buFontTx/>
              <a:buChar char="-"/>
            </a:pP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học</a:t>
            </a:r>
            <a:endParaRPr lang="en-US" dirty="0">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tập</a:t>
            </a:r>
            <a:r>
              <a:rPr lang="en-US" dirty="0">
                <a:latin typeface="Times New Roman" panose="02020603050405020304" pitchFamily="18" charset="0"/>
                <a:cs typeface="Times New Roman" panose="02020603050405020304" pitchFamily="18" charset="0"/>
              </a:rPr>
              <a:t>: 3,4 SGK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107.</a:t>
            </a:r>
          </a:p>
          <a:p>
            <a:pPr>
              <a:buFontTx/>
              <a:buChar char="-"/>
            </a:pPr>
            <a:r>
              <a:rPr lang="en-US" dirty="0" err="1">
                <a:latin typeface="Times New Roman" panose="02020603050405020304" pitchFamily="18" charset="0"/>
                <a:cs typeface="Times New Roman" panose="02020603050405020304" pitchFamily="18" charset="0"/>
              </a:rPr>
              <a:t>Chuẩn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bài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mới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Xác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nghiệm</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669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955C-EEB7-4449-8961-83F7D924CA53}"/>
              </a:ext>
            </a:extLst>
          </p:cNvPr>
          <p:cNvSpPr>
            <a:spLocks noGrp="1"/>
          </p:cNvSpPr>
          <p:nvPr>
            <p:ph type="title"/>
          </p:nvPr>
        </p:nvSpPr>
        <p:spPr>
          <a:xfrm>
            <a:off x="1295402" y="1096432"/>
            <a:ext cx="9601196" cy="1303867"/>
          </a:xfrm>
        </p:spPr>
        <p:txBody>
          <a:bodyPr>
            <a:normAutofit fontScale="90000"/>
          </a:bodyPr>
          <a:lstStyle/>
          <a:p>
            <a:r>
              <a:rPr lang="en-US" b="1" dirty="0" err="1">
                <a:solidFill>
                  <a:srgbClr val="00B050"/>
                </a:solidFill>
                <a:latin typeface="Times New Roman" panose="02020603050405020304" pitchFamily="18" charset="0"/>
                <a:cs typeface="Times New Roman" panose="02020603050405020304" pitchFamily="18" charset="0"/>
              </a:rPr>
              <a:t>Chương</a:t>
            </a:r>
            <a:r>
              <a:rPr lang="en-US" b="1" dirty="0">
                <a:solidFill>
                  <a:srgbClr val="00B050"/>
                </a:solidFill>
                <a:latin typeface="Times New Roman" panose="02020603050405020304" pitchFamily="18" charset="0"/>
                <a:cs typeface="Times New Roman" panose="02020603050405020304" pitchFamily="18" charset="0"/>
              </a:rPr>
              <a:t> 9</a:t>
            </a:r>
            <a:r>
              <a:rPr lang="en-US" dirty="0">
                <a:latin typeface="Times New Roman" panose="02020603050405020304" pitchFamily="18" charset="0"/>
                <a:cs typeface="Times New Roman" panose="02020603050405020304" pitchFamily="18" charset="0"/>
              </a:rPr>
              <a:t>. </a:t>
            </a:r>
            <a:r>
              <a:rPr lang="en-US" b="1" dirty="0">
                <a:solidFill>
                  <a:schemeClr val="accent4"/>
                </a:solidFill>
                <a:latin typeface="Times New Roman" panose="02020603050405020304" pitchFamily="18" charset="0"/>
                <a:cs typeface="Times New Roman" panose="02020603050405020304" pitchFamily="18" charset="0"/>
              </a:rPr>
              <a:t>MỘT SỐ YẾU TỐ XÁC SUẤT</a:t>
            </a:r>
          </a:p>
        </p:txBody>
      </p:sp>
      <p:sp>
        <p:nvSpPr>
          <p:cNvPr id="4" name="Title 1">
            <a:extLst>
              <a:ext uri="{FF2B5EF4-FFF2-40B4-BE49-F238E27FC236}">
                <a16:creationId xmlns:a16="http://schemas.microsoft.com/office/drawing/2014/main" id="{D3AB528A-F60A-4A6D-9D85-B6DE2D6A2514}"/>
              </a:ext>
            </a:extLst>
          </p:cNvPr>
          <p:cNvSpPr txBox="1">
            <a:spLocks/>
          </p:cNvSpPr>
          <p:nvPr/>
        </p:nvSpPr>
        <p:spPr>
          <a:xfrm>
            <a:off x="980661" y="2253718"/>
            <a:ext cx="9915937"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solidFill>
                  <a:srgbClr val="1D0AA6"/>
                </a:solidFill>
                <a:latin typeface="Times New Roman" panose="02020603050405020304" pitchFamily="18" charset="0"/>
                <a:cs typeface="Times New Roman" panose="02020603050405020304" pitchFamily="18" charset="0"/>
              </a:rPr>
              <a:t>Tiết</a:t>
            </a:r>
            <a:r>
              <a:rPr lang="en-US" b="1" dirty="0">
                <a:solidFill>
                  <a:srgbClr val="1D0AA6"/>
                </a:solidFill>
                <a:latin typeface="Times New Roman" panose="02020603050405020304" pitchFamily="18" charset="0"/>
                <a:cs typeface="Times New Roman" panose="02020603050405020304" pitchFamily="18" charset="0"/>
              </a:rPr>
              <a:t> 85-Bài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A17CF910-12A3-4920-8004-F97038C1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4"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D7A04E-0B65-4F8C-9A57-B43046440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30 hình nền xúc xắc đẹp ấn tượng cho máy tính">
            <a:extLst>
              <a:ext uri="{FF2B5EF4-FFF2-40B4-BE49-F238E27FC236}">
                <a16:creationId xmlns:a16="http://schemas.microsoft.com/office/drawing/2014/main" id="{2F417B67-74B5-42F6-828B-F5D648682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961" y="3557585"/>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10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9793-BBAF-418C-ADF1-D516922FA450}"/>
              </a:ext>
            </a:extLst>
          </p:cNvPr>
          <p:cNvSpPr>
            <a:spLocks noGrp="1"/>
          </p:cNvSpPr>
          <p:nvPr>
            <p:ph type="title"/>
          </p:nvPr>
        </p:nvSpPr>
        <p:spPr>
          <a:xfrm>
            <a:off x="838200" y="0"/>
            <a:ext cx="10515600" cy="1325563"/>
          </a:xfrm>
        </p:spPr>
        <p:txBody>
          <a:bodyPr/>
          <a:lstStyle/>
          <a:p>
            <a:pPr algn="ctr"/>
            <a:r>
              <a:rPr lang="en-US" dirty="0" err="1">
                <a:solidFill>
                  <a:srgbClr val="FF0000"/>
                </a:solidFill>
                <a:latin typeface="Times New Roman" panose="02020603050405020304" pitchFamily="18" charset="0"/>
                <a:cs typeface="Times New Roman" panose="02020603050405020304" pitchFamily="18" charset="0"/>
              </a:rPr>
              <a:t>Khởi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Động</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Xúc Xắc Khối Lập Phương Chết Trò - Miễn Phí vector hình ảnh trên Pixabay">
            <a:extLst>
              <a:ext uri="{FF2B5EF4-FFF2-40B4-BE49-F238E27FC236}">
                <a16:creationId xmlns:a16="http://schemas.microsoft.com/office/drawing/2014/main" id="{F6054B97-B2A1-478E-B88C-A0D63F770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8" y="252095"/>
            <a:ext cx="1169930" cy="1175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E6569B2-3D07-4FF3-B9CF-AA1E18C5B89E}"/>
              </a:ext>
            </a:extLst>
          </p:cNvPr>
          <p:cNvPicPr>
            <a:picLocks noChangeAspect="1"/>
          </p:cNvPicPr>
          <p:nvPr/>
        </p:nvPicPr>
        <p:blipFill>
          <a:blip r:embed="rId3"/>
          <a:stretch>
            <a:fillRect/>
          </a:stretch>
        </p:blipFill>
        <p:spPr>
          <a:xfrm>
            <a:off x="9240813" y="4315482"/>
            <a:ext cx="2112987" cy="2112987"/>
          </a:xfrm>
          <a:prstGeom prst="rect">
            <a:avLst/>
          </a:prstGeom>
        </p:spPr>
      </p:pic>
      <p:sp>
        <p:nvSpPr>
          <p:cNvPr id="20" name="TextBox 19">
            <a:extLst>
              <a:ext uri="{FF2B5EF4-FFF2-40B4-BE49-F238E27FC236}">
                <a16:creationId xmlns:a16="http://schemas.microsoft.com/office/drawing/2014/main" id="{6AF035A6-8C89-4AC5-B707-C08F5C5E688A}"/>
              </a:ext>
            </a:extLst>
          </p:cNvPr>
          <p:cNvSpPr txBox="1"/>
          <p:nvPr/>
        </p:nvSpPr>
        <p:spPr>
          <a:xfrm>
            <a:off x="454820" y="2742164"/>
            <a:ext cx="10791031" cy="2123658"/>
          </a:xfrm>
          <a:prstGeom prst="rect">
            <a:avLst/>
          </a:prstGeom>
          <a:noFill/>
        </p:spPr>
        <p:txBody>
          <a:bodyPr wrap="square">
            <a:spAutoFit/>
          </a:bodyPr>
          <a:lstStyle/>
          <a:p>
            <a:r>
              <a:rPr lang="en-US" sz="3600" dirty="0" err="1">
                <a:solidFill>
                  <a:srgbClr val="FF0000"/>
                </a:solidFill>
                <a:effectLst/>
                <a:latin typeface="Times New Roman" panose="02020603050405020304" pitchFamily="18" charset="0"/>
                <a:ea typeface="Calibri" panose="020F0502020204030204" pitchFamily="34" charset="0"/>
              </a:rPr>
              <a:t>Dự</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đoán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các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mặt</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nào</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có</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thể</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xuất</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hiện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khi</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gieo</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xúc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xắc</a:t>
            </a:r>
            <a:r>
              <a:rPr lang="en-US" sz="3600" dirty="0">
                <a:solidFill>
                  <a:srgbClr val="FF0000"/>
                </a:solidFill>
                <a:effectLst/>
                <a:latin typeface="Times New Roman" panose="02020603050405020304" pitchFamily="18" charset="0"/>
                <a:ea typeface="Calibri" panose="020F0502020204030204" pitchFamily="34" charset="0"/>
              </a:rPr>
              <a:t>?</a:t>
            </a:r>
          </a:p>
          <a:p>
            <a:endParaRPr lang="en-US" sz="3200" dirty="0">
              <a:solidFill>
                <a:srgbClr val="000000"/>
              </a:solidFill>
              <a:latin typeface="Times New Roman" panose="02020603050405020304" pitchFamily="18" charset="0"/>
            </a:endParaRPr>
          </a:p>
          <a:p>
            <a:endParaRPr lang="en-US" sz="3200" dirty="0">
              <a:solidFill>
                <a:srgbClr val="000000"/>
              </a:solidFill>
              <a:latin typeface="Times New Roman" panose="02020603050405020304" pitchFamily="18" charset="0"/>
            </a:endParaRPr>
          </a:p>
          <a:p>
            <a:endParaRPr lang="en-US" sz="3200" dirty="0"/>
          </a:p>
        </p:txBody>
      </p:sp>
      <p:sp>
        <p:nvSpPr>
          <p:cNvPr id="21" name="Content Placeholder 2">
            <a:extLst>
              <a:ext uri="{FF2B5EF4-FFF2-40B4-BE49-F238E27FC236}">
                <a16:creationId xmlns:a16="http://schemas.microsoft.com/office/drawing/2014/main" id="{6257047C-FD9C-44EB-81CD-16BE39E5C381}"/>
              </a:ext>
            </a:extLst>
          </p:cNvPr>
          <p:cNvSpPr txBox="1">
            <a:spLocks/>
          </p:cNvSpPr>
          <p:nvPr/>
        </p:nvSpPr>
        <p:spPr>
          <a:xfrm>
            <a:off x="605010" y="1317013"/>
            <a:ext cx="11258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con </a:t>
            </a:r>
            <a:r>
              <a:rPr lang="en-US" sz="3200" dirty="0" err="1">
                <a:solidFill>
                  <a:srgbClr val="000000"/>
                </a:solidFill>
                <a:latin typeface="Times New Roman" panose="02020603050405020304" pitchFamily="18" charset="0"/>
                <a:ea typeface="Calibri" panose="020F0502020204030204" pitchFamily="34" charset="0"/>
              </a:rPr>
              <a:t>xúc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xắc</a:t>
            </a:r>
            <a:r>
              <a:rPr lang="en-US" sz="3200" dirty="0">
                <a:solidFill>
                  <a:srgbClr val="000000"/>
                </a:solidFill>
                <a:latin typeface="Times New Roman" panose="02020603050405020304" pitchFamily="18" charset="0"/>
                <a:ea typeface="Calibri" panose="020F0502020204030204" pitchFamily="34" charset="0"/>
              </a:rPr>
              <a:t> 6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ghi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xuất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ở </a:t>
            </a:r>
            <a:r>
              <a:rPr lang="en-US" sz="3200" dirty="0" err="1">
                <a:solidFill>
                  <a:srgbClr val="000000"/>
                </a:solidFill>
                <a:latin typeface="Times New Roman" panose="02020603050405020304" pitchFamily="18" charset="0"/>
                <a:ea typeface="Calibri" panose="020F0502020204030204" pitchFamily="34" charset="0"/>
              </a:rPr>
              <a:t>mỗi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kê</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dưới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bảng</a:t>
            </a:r>
            <a:r>
              <a:rPr lang="en-US" sz="3200" dirty="0">
                <a:solidFill>
                  <a:srgbClr val="000000"/>
                </a:solidFill>
                <a:latin typeface="Times New Roman" panose="02020603050405020304" pitchFamily="18" charset="0"/>
                <a:ea typeface="Calibri" panose="020F0502020204030204" pitchFamily="34" charset="0"/>
              </a:rPr>
              <a:t>)</a:t>
            </a:r>
            <a:endParaRPr lang="en-US" sz="3200" dirty="0"/>
          </a:p>
        </p:txBody>
      </p:sp>
      <p:sp>
        <p:nvSpPr>
          <p:cNvPr id="18" name="Content Placeholder 17">
            <a:extLst>
              <a:ext uri="{FF2B5EF4-FFF2-40B4-BE49-F238E27FC236}">
                <a16:creationId xmlns:a16="http://schemas.microsoft.com/office/drawing/2014/main" id="{285A658F-1972-4542-957A-5C1C0F76FF2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082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0" grpId="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9793-BBAF-418C-ADF1-D516922FA450}"/>
              </a:ext>
            </a:extLst>
          </p:cNvPr>
          <p:cNvSpPr>
            <a:spLocks noGrp="1"/>
          </p:cNvSpPr>
          <p:nvPr>
            <p:ph type="title"/>
          </p:nvPr>
        </p:nvSpPr>
        <p:spPr>
          <a:xfrm>
            <a:off x="838200" y="0"/>
            <a:ext cx="10515600" cy="1325563"/>
          </a:xfrm>
        </p:spPr>
        <p:txBody>
          <a:bodyPr/>
          <a:lstStyle/>
          <a:p>
            <a:pPr algn="ctr"/>
            <a:r>
              <a:rPr lang="en-US" dirty="0" err="1">
                <a:solidFill>
                  <a:srgbClr val="FF0000"/>
                </a:solidFill>
                <a:latin typeface="Times New Roman" panose="02020603050405020304" pitchFamily="18" charset="0"/>
                <a:cs typeface="Times New Roman" panose="02020603050405020304" pitchFamily="18" charset="0"/>
              </a:rPr>
              <a:t>Khởi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Động</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C411F7-A5FA-4DF0-B204-FB6D3F3D56B6}"/>
              </a:ext>
            </a:extLst>
          </p:cNvPr>
          <p:cNvSpPr>
            <a:spLocks noGrp="1"/>
          </p:cNvSpPr>
          <p:nvPr>
            <p:ph idx="1"/>
          </p:nvPr>
        </p:nvSpPr>
        <p:spPr>
          <a:xfrm>
            <a:off x="291633" y="4716384"/>
            <a:ext cx="8949180" cy="1987687"/>
          </a:xfrm>
        </p:spPr>
        <p:txBody>
          <a:bodyPr>
            <a:normAutofit/>
          </a:bodyPr>
          <a:lstStyle/>
          <a:p>
            <a:pPr marL="0" indent="0">
              <a:buNone/>
            </a:pP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trên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gọi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E43230"/>
                </a:solidFill>
                <a:effectLst/>
                <a:latin typeface="Times New Roman" panose="02020603050405020304" pitchFamily="18" charset="0"/>
                <a:ea typeface="Calibri" panose="020F0502020204030204" pitchFamily="34" charset="0"/>
              </a:rPr>
              <a:t>phép</a:t>
            </a:r>
            <a:r>
              <a:rPr lang="en-US" sz="3200" dirty="0">
                <a:solidFill>
                  <a:srgbClr val="E43230"/>
                </a:solidFill>
                <a:effectLst/>
                <a:latin typeface="Times New Roman" panose="02020603050405020304" pitchFamily="18" charset="0"/>
                <a:ea typeface="Calibri" panose="020F0502020204030204" pitchFamily="34" charset="0"/>
              </a:rPr>
              <a:t> </a:t>
            </a:r>
            <a:r>
              <a:rPr lang="en-US" sz="3200" dirty="0" err="1">
                <a:solidFill>
                  <a:srgbClr val="E43230"/>
                </a:solidFill>
                <a:effectLst/>
                <a:latin typeface="Times New Roman" panose="02020603050405020304" pitchFamily="18" charset="0"/>
                <a:ea typeface="Calibri" panose="020F0502020204030204" pitchFamily="34" charset="0"/>
              </a:rPr>
              <a:t>thử</a:t>
            </a:r>
            <a:r>
              <a:rPr lang="en-US" sz="3200" dirty="0">
                <a:solidFill>
                  <a:srgbClr val="E43230"/>
                </a:solidFill>
                <a:effectLst/>
                <a:latin typeface="Times New Roman" panose="02020603050405020304" pitchFamily="18" charset="0"/>
                <a:ea typeface="Calibri" panose="020F0502020204030204" pitchFamily="34" charset="0"/>
              </a:rPr>
              <a:t> </a:t>
            </a:r>
            <a:r>
              <a:rPr lang="en-US" sz="3200" dirty="0" err="1">
                <a:solidFill>
                  <a:srgbClr val="E43230"/>
                </a:solidFill>
                <a:effectLst/>
                <a:latin typeface="Times New Roman" panose="02020603050405020304" pitchFamily="18" charset="0"/>
                <a:ea typeface="Calibri" panose="020F0502020204030204" pitchFamily="34" charset="0"/>
              </a:rPr>
              <a:t>nghiệm</a:t>
            </a:r>
            <a:r>
              <a:rPr lang="en-US" sz="3200" dirty="0">
                <a:solidFill>
                  <a:srgbClr val="000000"/>
                </a:solidFill>
                <a:effectLst/>
                <a:latin typeface="Times New Roman" panose="02020603050405020304" pitchFamily="18" charset="0"/>
                <a:ea typeface="Calibri" panose="020F0502020204030204" pitchFamily="34" charset="0"/>
              </a:rPr>
              <a:t>. </a:t>
            </a:r>
          </a:p>
          <a:p>
            <a:pPr marL="0" indent="0">
              <a:buNone/>
            </a:pPr>
            <a:r>
              <a:rPr lang="en-US" sz="3200" dirty="0" err="1">
                <a:solidFill>
                  <a:srgbClr val="000000"/>
                </a:solidFill>
                <a:effectLst/>
                <a:latin typeface="Times New Roman" panose="02020603050405020304" pitchFamily="18" charset="0"/>
                <a:ea typeface="Calibri" panose="020F0502020204030204" pitchFamily="34" charset="0"/>
              </a:rPr>
              <a:t>Bài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học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hôm</a:t>
            </a:r>
            <a:r>
              <a:rPr lang="en-US" sz="3200" dirty="0">
                <a:solidFill>
                  <a:srgbClr val="000000"/>
                </a:solidFill>
                <a:effectLst/>
                <a:latin typeface="Times New Roman" panose="02020603050405020304" pitchFamily="18" charset="0"/>
                <a:ea typeface="Calibri" panose="020F0502020204030204" pitchFamily="34" charset="0"/>
              </a:rPr>
              <a:t> nay </a:t>
            </a:r>
            <a:r>
              <a:rPr lang="en-US" sz="3200" dirty="0" err="1">
                <a:solidFill>
                  <a:srgbClr val="000000"/>
                </a:solidFill>
                <a:effectLst/>
                <a:latin typeface="Times New Roman" panose="02020603050405020304" pitchFamily="18" charset="0"/>
                <a:ea typeface="Calibri" panose="020F0502020204030204" pitchFamily="34" charset="0"/>
              </a:rPr>
              <a:t>chúng</a:t>
            </a:r>
            <a:r>
              <a:rPr lang="en-US" sz="3200" dirty="0">
                <a:solidFill>
                  <a:srgbClr val="000000"/>
                </a:solidFill>
                <a:effectLst/>
                <a:latin typeface="Times New Roman" panose="02020603050405020304" pitchFamily="18" charset="0"/>
                <a:ea typeface="Calibri" panose="020F0502020204030204" pitchFamily="34" charset="0"/>
              </a:rPr>
              <a:t> ta </a:t>
            </a:r>
            <a:r>
              <a:rPr lang="en-US" sz="3200" dirty="0" err="1">
                <a:solidFill>
                  <a:srgbClr val="000000"/>
                </a:solidFill>
                <a:effectLst/>
                <a:latin typeface="Times New Roman" panose="02020603050405020304" pitchFamily="18" charset="0"/>
                <a:ea typeface="Calibri" panose="020F0502020204030204" pitchFamily="34" charset="0"/>
              </a:rPr>
              <a:t>sẽ</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cùng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nhau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tìm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hiểu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kĩ</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vấn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đề</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này</a:t>
            </a:r>
            <a:r>
              <a:rPr lang="en-US" sz="3200" dirty="0">
                <a:solidFill>
                  <a:srgbClr val="000000"/>
                </a:solidFill>
                <a:effectLst/>
                <a:latin typeface="Times New Roman" panose="02020603050405020304" pitchFamily="18" charset="0"/>
                <a:ea typeface="Calibri" panose="020F0502020204030204" pitchFamily="34" charset="0"/>
              </a:rPr>
              <a:t>. </a:t>
            </a:r>
            <a:endParaRPr lang="en-US" sz="4800" dirty="0"/>
          </a:p>
        </p:txBody>
      </p:sp>
      <p:graphicFrame>
        <p:nvGraphicFramePr>
          <p:cNvPr id="5" name="Table 6">
            <a:extLst>
              <a:ext uri="{FF2B5EF4-FFF2-40B4-BE49-F238E27FC236}">
                <a16:creationId xmlns:a16="http://schemas.microsoft.com/office/drawing/2014/main" id="{5CF5EFB5-C483-4C10-8114-5909858DA120}"/>
              </a:ext>
            </a:extLst>
          </p:cNvPr>
          <p:cNvGraphicFramePr>
            <a:graphicFrameLocks noGrp="1"/>
          </p:cNvGraphicFramePr>
          <p:nvPr/>
        </p:nvGraphicFramePr>
        <p:xfrm>
          <a:off x="326835" y="2490177"/>
          <a:ext cx="10811067" cy="1825305"/>
        </p:xfrm>
        <a:graphic>
          <a:graphicData uri="http://schemas.openxmlformats.org/drawingml/2006/table">
            <a:tbl>
              <a:tblPr firstRow="1" bandRow="1">
                <a:tableStyleId>{5C22544A-7EE6-4342-B048-85BDC9FD1C3A}</a:tableStyleId>
              </a:tblPr>
              <a:tblGrid>
                <a:gridCol w="2199004">
                  <a:extLst>
                    <a:ext uri="{9D8B030D-6E8A-4147-A177-3AD203B41FA5}">
                      <a16:colId xmlns:a16="http://schemas.microsoft.com/office/drawing/2014/main" val="4146876996"/>
                    </a:ext>
                  </a:extLst>
                </a:gridCol>
                <a:gridCol w="869461">
                  <a:extLst>
                    <a:ext uri="{9D8B030D-6E8A-4147-A177-3AD203B41FA5}">
                      <a16:colId xmlns:a16="http://schemas.microsoft.com/office/drawing/2014/main" val="1553874176"/>
                    </a:ext>
                  </a:extLst>
                </a:gridCol>
                <a:gridCol w="869461">
                  <a:extLst>
                    <a:ext uri="{9D8B030D-6E8A-4147-A177-3AD203B41FA5}">
                      <a16:colId xmlns:a16="http://schemas.microsoft.com/office/drawing/2014/main" val="3228929689"/>
                    </a:ext>
                  </a:extLst>
                </a:gridCol>
                <a:gridCol w="893281">
                  <a:extLst>
                    <a:ext uri="{9D8B030D-6E8A-4147-A177-3AD203B41FA5}">
                      <a16:colId xmlns:a16="http://schemas.microsoft.com/office/drawing/2014/main" val="3815739264"/>
                    </a:ext>
                  </a:extLst>
                </a:gridCol>
                <a:gridCol w="917565">
                  <a:extLst>
                    <a:ext uri="{9D8B030D-6E8A-4147-A177-3AD203B41FA5}">
                      <a16:colId xmlns:a16="http://schemas.microsoft.com/office/drawing/2014/main" val="2589429361"/>
                    </a:ext>
                  </a:extLst>
                </a:gridCol>
                <a:gridCol w="910216">
                  <a:extLst>
                    <a:ext uri="{9D8B030D-6E8A-4147-A177-3AD203B41FA5}">
                      <a16:colId xmlns:a16="http://schemas.microsoft.com/office/drawing/2014/main" val="2653262895"/>
                    </a:ext>
                  </a:extLst>
                </a:gridCol>
                <a:gridCol w="872811">
                  <a:extLst>
                    <a:ext uri="{9D8B030D-6E8A-4147-A177-3AD203B41FA5}">
                      <a16:colId xmlns:a16="http://schemas.microsoft.com/office/drawing/2014/main" val="878257315"/>
                    </a:ext>
                  </a:extLst>
                </a:gridCol>
                <a:gridCol w="860342">
                  <a:extLst>
                    <a:ext uri="{9D8B030D-6E8A-4147-A177-3AD203B41FA5}">
                      <a16:colId xmlns:a16="http://schemas.microsoft.com/office/drawing/2014/main" val="645832830"/>
                    </a:ext>
                  </a:extLst>
                </a:gridCol>
                <a:gridCol w="835404">
                  <a:extLst>
                    <a:ext uri="{9D8B030D-6E8A-4147-A177-3AD203B41FA5}">
                      <a16:colId xmlns:a16="http://schemas.microsoft.com/office/drawing/2014/main" val="780486841"/>
                    </a:ext>
                  </a:extLst>
                </a:gridCol>
                <a:gridCol w="748124">
                  <a:extLst>
                    <a:ext uri="{9D8B030D-6E8A-4147-A177-3AD203B41FA5}">
                      <a16:colId xmlns:a16="http://schemas.microsoft.com/office/drawing/2014/main" val="540948030"/>
                    </a:ext>
                  </a:extLst>
                </a:gridCol>
                <a:gridCol w="835398">
                  <a:extLst>
                    <a:ext uri="{9D8B030D-6E8A-4147-A177-3AD203B41FA5}">
                      <a16:colId xmlns:a16="http://schemas.microsoft.com/office/drawing/2014/main" val="1656904555"/>
                    </a:ext>
                  </a:extLst>
                </a:gridCol>
              </a:tblGrid>
              <a:tr h="904218">
                <a:tc>
                  <a:txBody>
                    <a:bodyPr/>
                    <a:lstStyle/>
                    <a:p>
                      <a:pPr algn="ctr"/>
                      <a:r>
                        <a:rPr lang="en-US" sz="3200" dirty="0" err="1">
                          <a:latin typeface="Times New Roman" panose="02020603050405020304" pitchFamily="18" charset="0"/>
                          <a:cs typeface="Times New Roman" panose="02020603050405020304" pitchFamily="18" charset="0"/>
                        </a:rPr>
                        <a:t>Lần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pPr algn="ctr"/>
                      <a:r>
                        <a:rPr lang="en-US" sz="3200" dirty="0">
                          <a:latin typeface="Times New Roman" panose="02020603050405020304" pitchFamily="18" charset="0"/>
                          <a:cs typeface="Times New Roman" panose="02020603050405020304" pitchFamily="18" charset="0"/>
                        </a:rPr>
                        <a:t>6</a:t>
                      </a:r>
                    </a:p>
                  </a:txBody>
                  <a:tcPr/>
                </a:tc>
                <a:tc>
                  <a:txBody>
                    <a:bodyPr/>
                    <a:lstStyle/>
                    <a:p>
                      <a:pPr algn="ctr"/>
                      <a:r>
                        <a:rPr lang="en-US" sz="3200" dirty="0">
                          <a:latin typeface="Times New Roman" panose="02020603050405020304" pitchFamily="18" charset="0"/>
                          <a:cs typeface="Times New Roman" panose="02020603050405020304" pitchFamily="18" charset="0"/>
                        </a:rPr>
                        <a:t>7</a:t>
                      </a:r>
                    </a:p>
                  </a:txBody>
                  <a:tcPr/>
                </a:tc>
                <a:tc>
                  <a:txBody>
                    <a:bodyPr/>
                    <a:lstStyle/>
                    <a:p>
                      <a:pPr algn="ctr"/>
                      <a:r>
                        <a:rPr lang="en-US" sz="3200" dirty="0">
                          <a:latin typeface="Times New Roman" panose="02020603050405020304" pitchFamily="18" charset="0"/>
                          <a:cs typeface="Times New Roman" panose="02020603050405020304" pitchFamily="18" charset="0"/>
                        </a:rPr>
                        <a:t>8</a:t>
                      </a:r>
                    </a:p>
                  </a:txBody>
                  <a:tcPr/>
                </a:tc>
                <a:tc>
                  <a:txBody>
                    <a:bodyPr/>
                    <a:lstStyle/>
                    <a:p>
                      <a:pPr algn="ctr"/>
                      <a:r>
                        <a:rPr lang="en-US" sz="3200" dirty="0">
                          <a:latin typeface="Times New Roman" panose="02020603050405020304" pitchFamily="18" charset="0"/>
                          <a:cs typeface="Times New Roman" panose="02020603050405020304" pitchFamily="18" charset="0"/>
                        </a:rPr>
                        <a:t>9</a:t>
                      </a:r>
                    </a:p>
                  </a:txBody>
                  <a:tcPr/>
                </a:tc>
                <a:tc>
                  <a:txBody>
                    <a:bodyPr/>
                    <a:lstStyle/>
                    <a:p>
                      <a:pPr algn="ctr"/>
                      <a:r>
                        <a:rPr lang="en-US" sz="3200"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2620336426"/>
                  </a:ext>
                </a:extLst>
              </a:tr>
              <a:tr h="758505">
                <a:tc>
                  <a:txBody>
                    <a:bodyPr/>
                    <a:lstStyle/>
                    <a:p>
                      <a:pPr algn="ctr"/>
                      <a:r>
                        <a:rPr lang="en-US" sz="3600" dirty="0" err="1">
                          <a:solidFill>
                            <a:srgbClr val="9F7906"/>
                          </a:solidFill>
                          <a:latin typeface="Times New Roman" panose="02020603050405020304" pitchFamily="18" charset="0"/>
                          <a:cs typeface="Times New Roman" panose="02020603050405020304" pitchFamily="18" charset="0"/>
                        </a:rPr>
                        <a:t>Điểm</a:t>
                      </a:r>
                      <a:endParaRPr lang="en-US" sz="3600" dirty="0">
                        <a:solidFill>
                          <a:srgbClr val="9F7906"/>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3226828"/>
                  </a:ext>
                </a:extLst>
              </a:tr>
            </a:tbl>
          </a:graphicData>
        </a:graphic>
      </p:graphicFrame>
      <p:pic>
        <p:nvPicPr>
          <p:cNvPr id="1026" name="Picture 2" descr="Xúc Xắc Khối Lập Phương Chết Trò - Miễn Phí vector hình ảnh trên Pixabay">
            <a:extLst>
              <a:ext uri="{FF2B5EF4-FFF2-40B4-BE49-F238E27FC236}">
                <a16:creationId xmlns:a16="http://schemas.microsoft.com/office/drawing/2014/main" id="{F6054B97-B2A1-478E-B88C-A0D63F7701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348" y="252095"/>
            <a:ext cx="1169930" cy="1175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E6569B2-3D07-4FF3-B9CF-AA1E18C5B89E}"/>
              </a:ext>
            </a:extLst>
          </p:cNvPr>
          <p:cNvPicPr>
            <a:picLocks noChangeAspect="1"/>
          </p:cNvPicPr>
          <p:nvPr/>
        </p:nvPicPr>
        <p:blipFill>
          <a:blip r:embed="rId14"/>
          <a:stretch>
            <a:fillRect/>
          </a:stretch>
        </p:blipFill>
        <p:spPr>
          <a:xfrm>
            <a:off x="9240813" y="4315482"/>
            <a:ext cx="2112987" cy="2112987"/>
          </a:xfrm>
          <a:prstGeom prst="rect">
            <a:avLst/>
          </a:prstGeom>
        </p:spPr>
      </p:pic>
      <p:sp>
        <p:nvSpPr>
          <p:cNvPr id="21" name="Content Placeholder 2">
            <a:extLst>
              <a:ext uri="{FF2B5EF4-FFF2-40B4-BE49-F238E27FC236}">
                <a16:creationId xmlns:a16="http://schemas.microsoft.com/office/drawing/2014/main" id="{6257047C-FD9C-44EB-81CD-16BE39E5C381}"/>
              </a:ext>
            </a:extLst>
          </p:cNvPr>
          <p:cNvSpPr txBox="1">
            <a:spLocks/>
          </p:cNvSpPr>
          <p:nvPr/>
        </p:nvSpPr>
        <p:spPr>
          <a:xfrm>
            <a:off x="605010" y="1317013"/>
            <a:ext cx="11258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con </a:t>
            </a:r>
            <a:r>
              <a:rPr lang="en-US" sz="3200" dirty="0" err="1">
                <a:solidFill>
                  <a:srgbClr val="000000"/>
                </a:solidFill>
                <a:latin typeface="Times New Roman" panose="02020603050405020304" pitchFamily="18" charset="0"/>
                <a:ea typeface="Calibri" panose="020F0502020204030204" pitchFamily="34" charset="0"/>
              </a:rPr>
              <a:t>xúc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xắc</a:t>
            </a:r>
            <a:r>
              <a:rPr lang="en-US" sz="3200" dirty="0">
                <a:solidFill>
                  <a:srgbClr val="000000"/>
                </a:solidFill>
                <a:latin typeface="Times New Roman" panose="02020603050405020304" pitchFamily="18" charset="0"/>
                <a:ea typeface="Calibri" panose="020F0502020204030204" pitchFamily="34" charset="0"/>
              </a:rPr>
              <a:t> 6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ghi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xuất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ở </a:t>
            </a:r>
            <a:r>
              <a:rPr lang="en-US" sz="3200" dirty="0" err="1">
                <a:solidFill>
                  <a:srgbClr val="000000"/>
                </a:solidFill>
                <a:latin typeface="Times New Roman" panose="02020603050405020304" pitchFamily="18" charset="0"/>
                <a:ea typeface="Calibri" panose="020F0502020204030204" pitchFamily="34" charset="0"/>
              </a:rPr>
              <a:t>mỗi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kê</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dưới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bảng</a:t>
            </a:r>
            <a:r>
              <a:rPr lang="en-US" sz="3200" dirty="0">
                <a:solidFill>
                  <a:srgbClr val="000000"/>
                </a:solidFill>
                <a:latin typeface="Times New Roman" panose="02020603050405020304" pitchFamily="18" charset="0"/>
                <a:ea typeface="Calibri" panose="020F0502020204030204" pitchFamily="34" charset="0"/>
              </a:rPr>
              <a:t>)</a:t>
            </a:r>
            <a:endParaRPr lang="en-US" sz="3200" dirty="0"/>
          </a:p>
        </p:txBody>
      </p:sp>
    </p:spTree>
    <p:controls>
      <mc:AlternateContent xmlns:mc="http://schemas.openxmlformats.org/markup-compatibility/2006">
        <mc:Choice xmlns:v="urn:schemas-microsoft-com:vml" Requires="v">
          <p:control spid="1056" name="TextBox1" r:id="rId2" imgW="676440" imgH="647640"/>
        </mc:Choice>
        <mc:Fallback>
          <p:control name="TextBox1" r:id="rId2" imgW="676440" imgH="647640">
            <p:pic>
              <p:nvPicPr>
                <p:cNvPr id="4" name="TextBox1" descr="5"/>
                <p:cNvPicPr>
                  <a:picLocks/>
                </p:cNvPicPr>
                <p:nvPr/>
              </p:nvPicPr>
              <p:blipFill>
                <a:blip r:embed="rId15"/>
                <a:srcRect/>
                <a:stretch>
                  <a:fillRect/>
                </a:stretch>
              </p:blipFill>
              <p:spPr bwMode="auto">
                <a:xfrm>
                  <a:off x="2730500" y="363220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57" name="TextBox2" r:id="rId3" imgW="676440" imgH="647640"/>
        </mc:Choice>
        <mc:Fallback>
          <p:control name="TextBox2" r:id="rId3" imgW="676440" imgH="647640">
            <p:pic>
              <p:nvPicPr>
                <p:cNvPr id="6" name="TextBox2" descr="5"/>
                <p:cNvPicPr>
                  <a:picLocks/>
                </p:cNvPicPr>
                <p:nvPr/>
              </p:nvPicPr>
              <p:blipFill>
                <a:blip r:embed="rId16"/>
                <a:srcRect/>
                <a:stretch>
                  <a:fillRect/>
                </a:stretch>
              </p:blipFill>
              <p:spPr bwMode="auto">
                <a:xfrm>
                  <a:off x="3516313" y="363220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58" name="TextBox3" r:id="rId4" imgW="676440" imgH="647640"/>
        </mc:Choice>
        <mc:Fallback>
          <p:control name="TextBox3" r:id="rId4" imgW="676440" imgH="647640">
            <p:pic>
              <p:nvPicPr>
                <p:cNvPr id="7" name="TextBox3" descr="5"/>
                <p:cNvPicPr>
                  <a:picLocks/>
                </p:cNvPicPr>
                <p:nvPr/>
              </p:nvPicPr>
              <p:blipFill>
                <a:blip r:embed="rId17"/>
                <a:srcRect/>
                <a:stretch>
                  <a:fillRect/>
                </a:stretch>
              </p:blipFill>
              <p:spPr bwMode="auto">
                <a:xfrm>
                  <a:off x="4314825" y="363220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59" name="TextBox4" r:id="rId5" imgW="676440" imgH="647640"/>
        </mc:Choice>
        <mc:Fallback>
          <p:control name="TextBox4" r:id="rId5" imgW="676440" imgH="647640">
            <p:pic>
              <p:nvPicPr>
                <p:cNvPr id="8" name="TextBox4" descr="5"/>
                <p:cNvPicPr>
                  <a:picLocks/>
                </p:cNvPicPr>
                <p:nvPr/>
              </p:nvPicPr>
              <p:blipFill>
                <a:blip r:embed="rId18"/>
                <a:srcRect/>
                <a:stretch>
                  <a:fillRect/>
                </a:stretch>
              </p:blipFill>
              <p:spPr bwMode="auto">
                <a:xfrm>
                  <a:off x="5316538" y="363220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60" name="TextBox5" r:id="rId6" imgW="676440" imgH="647640"/>
        </mc:Choice>
        <mc:Fallback>
          <p:control name="TextBox5" r:id="rId6" imgW="676440" imgH="647640">
            <p:pic>
              <p:nvPicPr>
                <p:cNvPr id="9" name="TextBox5" descr="5"/>
                <p:cNvPicPr>
                  <a:picLocks/>
                </p:cNvPicPr>
                <p:nvPr/>
              </p:nvPicPr>
              <p:blipFill>
                <a:blip r:embed="rId19"/>
                <a:srcRect/>
                <a:stretch>
                  <a:fillRect/>
                </a:stretch>
              </p:blipFill>
              <p:spPr bwMode="auto">
                <a:xfrm>
                  <a:off x="6180138" y="363220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61" name="TextBox6" r:id="rId7" imgW="676440" imgH="647640"/>
        </mc:Choice>
        <mc:Fallback>
          <p:control name="TextBox6" r:id="rId7" imgW="676440" imgH="647640">
            <p:pic>
              <p:nvPicPr>
                <p:cNvPr id="10" name="TextBox6" descr="5"/>
                <p:cNvPicPr>
                  <a:picLocks/>
                </p:cNvPicPr>
                <p:nvPr/>
              </p:nvPicPr>
              <p:blipFill>
                <a:blip r:embed="rId20"/>
                <a:srcRect/>
                <a:stretch>
                  <a:fillRect/>
                </a:stretch>
              </p:blipFill>
              <p:spPr bwMode="auto">
                <a:xfrm>
                  <a:off x="7115175" y="363220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62" name="TextBox7" r:id="rId8" imgW="676440" imgH="647640"/>
        </mc:Choice>
        <mc:Fallback>
          <p:control name="TextBox7" r:id="rId8" imgW="676440" imgH="647640">
            <p:pic>
              <p:nvPicPr>
                <p:cNvPr id="11" name="TextBox7" descr="5"/>
                <p:cNvPicPr>
                  <a:picLocks/>
                </p:cNvPicPr>
                <p:nvPr/>
              </p:nvPicPr>
              <p:blipFill>
                <a:blip r:embed="rId21"/>
                <a:srcRect/>
                <a:stretch>
                  <a:fillRect/>
                </a:stretch>
              </p:blipFill>
              <p:spPr bwMode="auto">
                <a:xfrm>
                  <a:off x="7966075" y="362585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63" name="TextBox8" r:id="rId9" imgW="676440" imgH="647640"/>
        </mc:Choice>
        <mc:Fallback>
          <p:control name="TextBox8" r:id="rId9" imgW="676440" imgH="647640">
            <p:pic>
              <p:nvPicPr>
                <p:cNvPr id="12" name="TextBox8" descr="5"/>
                <p:cNvPicPr>
                  <a:picLocks/>
                </p:cNvPicPr>
                <p:nvPr/>
              </p:nvPicPr>
              <p:blipFill>
                <a:blip r:embed="rId22"/>
                <a:srcRect/>
                <a:stretch>
                  <a:fillRect/>
                </a:stretch>
              </p:blipFill>
              <p:spPr bwMode="auto">
                <a:xfrm>
                  <a:off x="8789988" y="362585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64" name="TextBox9" r:id="rId10" imgW="676440" imgH="647640"/>
        </mc:Choice>
        <mc:Fallback>
          <p:control name="TextBox9" r:id="rId10" imgW="676440" imgH="647640">
            <p:pic>
              <p:nvPicPr>
                <p:cNvPr id="13" name="TextBox9" descr="5"/>
                <p:cNvPicPr>
                  <a:picLocks/>
                </p:cNvPicPr>
                <p:nvPr/>
              </p:nvPicPr>
              <p:blipFill>
                <a:blip r:embed="rId23"/>
                <a:srcRect/>
                <a:stretch>
                  <a:fillRect/>
                </a:stretch>
              </p:blipFill>
              <p:spPr bwMode="auto">
                <a:xfrm>
                  <a:off x="9588500" y="362585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65" name="TextBox10" r:id="rId11" imgW="676440" imgH="647640"/>
        </mc:Choice>
        <mc:Fallback>
          <p:control name="TextBox10" r:id="rId11" imgW="676440" imgH="647640">
            <p:pic>
              <p:nvPicPr>
                <p:cNvPr id="14" name="TextBox10" descr="5"/>
                <p:cNvPicPr>
                  <a:picLocks/>
                </p:cNvPicPr>
                <p:nvPr/>
              </p:nvPicPr>
              <p:blipFill>
                <a:blip r:embed="rId24"/>
                <a:srcRect/>
                <a:stretch>
                  <a:fillRect/>
                </a:stretch>
              </p:blipFill>
              <p:spPr bwMode="auto">
                <a:xfrm>
                  <a:off x="10377488" y="3625850"/>
                  <a:ext cx="673100" cy="6477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0695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955C-EEB7-4449-8961-83F7D924CA53}"/>
              </a:ext>
            </a:extLst>
          </p:cNvPr>
          <p:cNvSpPr>
            <a:spLocks noGrp="1"/>
          </p:cNvSpPr>
          <p:nvPr>
            <p:ph type="title"/>
          </p:nvPr>
        </p:nvSpPr>
        <p:spPr>
          <a:xfrm>
            <a:off x="1295402" y="1096432"/>
            <a:ext cx="9601196" cy="1303867"/>
          </a:xfrm>
        </p:spPr>
        <p:txBody>
          <a:bodyPr>
            <a:normAutofit fontScale="90000"/>
          </a:bodyPr>
          <a:lstStyle/>
          <a:p>
            <a:r>
              <a:rPr lang="en-US" b="1" dirty="0" err="1">
                <a:solidFill>
                  <a:srgbClr val="00B050"/>
                </a:solidFill>
                <a:latin typeface="Times New Roman" panose="02020603050405020304" pitchFamily="18" charset="0"/>
                <a:cs typeface="Times New Roman" panose="02020603050405020304" pitchFamily="18" charset="0"/>
              </a:rPr>
              <a:t>Chương</a:t>
            </a:r>
            <a:r>
              <a:rPr lang="en-US" b="1" dirty="0">
                <a:solidFill>
                  <a:srgbClr val="00B050"/>
                </a:solidFill>
                <a:latin typeface="Times New Roman" panose="02020603050405020304" pitchFamily="18" charset="0"/>
                <a:cs typeface="Times New Roman" panose="02020603050405020304" pitchFamily="18" charset="0"/>
              </a:rPr>
              <a:t> 9</a:t>
            </a:r>
            <a:r>
              <a:rPr lang="en-US" dirty="0">
                <a:latin typeface="Times New Roman" panose="02020603050405020304" pitchFamily="18" charset="0"/>
                <a:cs typeface="Times New Roman" panose="02020603050405020304" pitchFamily="18" charset="0"/>
              </a:rPr>
              <a:t>. </a:t>
            </a:r>
            <a:r>
              <a:rPr lang="en-US" b="1" dirty="0">
                <a:solidFill>
                  <a:schemeClr val="accent4"/>
                </a:solidFill>
                <a:latin typeface="Times New Roman" panose="02020603050405020304" pitchFamily="18" charset="0"/>
                <a:cs typeface="Times New Roman" panose="02020603050405020304" pitchFamily="18" charset="0"/>
              </a:rPr>
              <a:t>MỘT SỐ YẾU TỐ XÁC SUẤT</a:t>
            </a:r>
          </a:p>
        </p:txBody>
      </p:sp>
      <p:sp>
        <p:nvSpPr>
          <p:cNvPr id="4" name="Title 1">
            <a:extLst>
              <a:ext uri="{FF2B5EF4-FFF2-40B4-BE49-F238E27FC236}">
                <a16:creationId xmlns:a16="http://schemas.microsoft.com/office/drawing/2014/main" id="{D3AB528A-F60A-4A6D-9D85-B6DE2D6A2514}"/>
              </a:ext>
            </a:extLst>
          </p:cNvPr>
          <p:cNvSpPr txBox="1">
            <a:spLocks/>
          </p:cNvSpPr>
          <p:nvPr/>
        </p:nvSpPr>
        <p:spPr>
          <a:xfrm>
            <a:off x="1130302" y="225371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A17CF910-12A3-4920-8004-F97038C1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4"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D7A04E-0B65-4F8C-9A57-B43046440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30 hình nền xúc xắc đẹp ấn tượng cho máy tính">
            <a:extLst>
              <a:ext uri="{FF2B5EF4-FFF2-40B4-BE49-F238E27FC236}">
                <a16:creationId xmlns:a16="http://schemas.microsoft.com/office/drawing/2014/main" id="{2F417B67-74B5-42F6-828B-F5D648682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961" y="3557585"/>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7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9535-6CBE-4681-BB2F-938663697205}"/>
              </a:ext>
            </a:extLst>
          </p:cNvPr>
          <p:cNvSpPr>
            <a:spLocks noGrp="1"/>
          </p:cNvSpPr>
          <p:nvPr>
            <p:ph type="title"/>
          </p:nvPr>
        </p:nvSpPr>
        <p:spPr>
          <a:xfrm>
            <a:off x="838200" y="365125"/>
            <a:ext cx="10515600" cy="1222375"/>
          </a:xfrm>
        </p:spPr>
        <p:txBody>
          <a:bodyPr>
            <a:normAutofit/>
          </a:body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dirty="0"/>
          </a:p>
        </p:txBody>
      </p:sp>
      <p:sp>
        <p:nvSpPr>
          <p:cNvPr id="3" name="Content Placeholder 2">
            <a:extLst>
              <a:ext uri="{FF2B5EF4-FFF2-40B4-BE49-F238E27FC236}">
                <a16:creationId xmlns:a16="http://schemas.microsoft.com/office/drawing/2014/main" id="{1FD8BE6F-C9CA-4E9B-9340-3F339D63A90A}"/>
              </a:ext>
            </a:extLst>
          </p:cNvPr>
          <p:cNvSpPr>
            <a:spLocks noGrp="1"/>
          </p:cNvSpPr>
          <p:nvPr>
            <p:ph idx="1"/>
          </p:nvPr>
        </p:nvSpPr>
        <p:spPr>
          <a:xfrm>
            <a:off x="490552" y="1796571"/>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Bạn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Hùng</a:t>
            </a:r>
            <a:r>
              <a:rPr lang="en-US" dirty="0">
                <a:latin typeface="Times New Roman" panose="02020603050405020304" pitchFamily="18" charset="0"/>
                <a:cs typeface="Times New Roman" panose="02020603050405020304" pitchFamily="18" charset="0"/>
              </a:rPr>
              <a:t> tung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xu 1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vào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F4E1DA9-8781-466A-B4D6-020E38BBFE5E}"/>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7030A0"/>
                </a:solidFill>
                <a:latin typeface="Times New Roman" panose="02020603050405020304" pitchFamily="18" charset="0"/>
                <a:cs typeface="Times New Roman" panose="02020603050405020304" pitchFamily="18" charset="0"/>
              </a:rPr>
              <a:t>1</a:t>
            </a:r>
            <a:r>
              <a:rPr lang="en-US" sz="3200"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Phép</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thư</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nghiệm</a:t>
            </a:r>
            <a:r>
              <a:rPr lang="en-US" sz="3200" b="1" u="sng" dirty="0">
                <a:solidFill>
                  <a:srgbClr val="7030A0"/>
                </a:solidFill>
                <a:latin typeface="Times New Roman" panose="02020603050405020304" pitchFamily="18" charset="0"/>
                <a:cs typeface="Times New Roman" panose="02020603050405020304" pitchFamily="18" charset="0"/>
              </a:rPr>
              <a:t> </a:t>
            </a:r>
            <a:endParaRPr lang="en-US" sz="3200" u="sng" dirty="0">
              <a:solidFill>
                <a:srgbClr val="7030A0"/>
              </a:solidFill>
            </a:endParaRPr>
          </a:p>
        </p:txBody>
      </p:sp>
      <p:pic>
        <p:nvPicPr>
          <p:cNvPr id="6" name="Picture 2">
            <a:extLst>
              <a:ext uri="{FF2B5EF4-FFF2-40B4-BE49-F238E27FC236}">
                <a16:creationId xmlns:a16="http://schemas.microsoft.com/office/drawing/2014/main" id="{F044AC73-1AB5-439E-996D-F13642EDB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850" y="383989"/>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32A0A7C-63D5-480B-B15D-C53F78B8E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851" y="2300170"/>
            <a:ext cx="1876425" cy="1876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8">
            <a:extLst>
              <a:ext uri="{FF2B5EF4-FFF2-40B4-BE49-F238E27FC236}">
                <a16:creationId xmlns:a16="http://schemas.microsoft.com/office/drawing/2014/main" id="{9608CE8A-116B-4189-AE2B-7A71DC4875D4}"/>
              </a:ext>
            </a:extLst>
          </p:cNvPr>
          <p:cNvGraphicFramePr>
            <a:graphicFrameLocks noGrp="1"/>
          </p:cNvGraphicFramePr>
          <p:nvPr>
            <p:extLst>
              <p:ext uri="{D42A27DB-BD31-4B8C-83A1-F6EECF244321}">
                <p14:modId xmlns:p14="http://schemas.microsoft.com/office/powerpoint/2010/main" val="750803999"/>
              </p:ext>
            </p:extLst>
          </p:nvPr>
        </p:nvGraphicFramePr>
        <p:xfrm>
          <a:off x="504839" y="2420693"/>
          <a:ext cx="8127999" cy="1280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1180903291"/>
                    </a:ext>
                  </a:extLst>
                </a:gridCol>
                <a:gridCol w="738909">
                  <a:extLst>
                    <a:ext uri="{9D8B030D-6E8A-4147-A177-3AD203B41FA5}">
                      <a16:colId xmlns:a16="http://schemas.microsoft.com/office/drawing/2014/main" val="2718988156"/>
                    </a:ext>
                  </a:extLst>
                </a:gridCol>
                <a:gridCol w="738909">
                  <a:extLst>
                    <a:ext uri="{9D8B030D-6E8A-4147-A177-3AD203B41FA5}">
                      <a16:colId xmlns:a16="http://schemas.microsoft.com/office/drawing/2014/main" val="4047322625"/>
                    </a:ext>
                  </a:extLst>
                </a:gridCol>
                <a:gridCol w="738909">
                  <a:extLst>
                    <a:ext uri="{9D8B030D-6E8A-4147-A177-3AD203B41FA5}">
                      <a16:colId xmlns:a16="http://schemas.microsoft.com/office/drawing/2014/main" val="1941398750"/>
                    </a:ext>
                  </a:extLst>
                </a:gridCol>
                <a:gridCol w="738909">
                  <a:extLst>
                    <a:ext uri="{9D8B030D-6E8A-4147-A177-3AD203B41FA5}">
                      <a16:colId xmlns:a16="http://schemas.microsoft.com/office/drawing/2014/main" val="1958066282"/>
                    </a:ext>
                  </a:extLst>
                </a:gridCol>
                <a:gridCol w="738909">
                  <a:extLst>
                    <a:ext uri="{9D8B030D-6E8A-4147-A177-3AD203B41FA5}">
                      <a16:colId xmlns:a16="http://schemas.microsoft.com/office/drawing/2014/main" val="3320879006"/>
                    </a:ext>
                  </a:extLst>
                </a:gridCol>
                <a:gridCol w="738909">
                  <a:extLst>
                    <a:ext uri="{9D8B030D-6E8A-4147-A177-3AD203B41FA5}">
                      <a16:colId xmlns:a16="http://schemas.microsoft.com/office/drawing/2014/main" val="4251850656"/>
                    </a:ext>
                  </a:extLst>
                </a:gridCol>
                <a:gridCol w="738909">
                  <a:extLst>
                    <a:ext uri="{9D8B030D-6E8A-4147-A177-3AD203B41FA5}">
                      <a16:colId xmlns:a16="http://schemas.microsoft.com/office/drawing/2014/main" val="1537235508"/>
                    </a:ext>
                  </a:extLst>
                </a:gridCol>
                <a:gridCol w="738909">
                  <a:extLst>
                    <a:ext uri="{9D8B030D-6E8A-4147-A177-3AD203B41FA5}">
                      <a16:colId xmlns:a16="http://schemas.microsoft.com/office/drawing/2014/main" val="2773760323"/>
                    </a:ext>
                  </a:extLst>
                </a:gridCol>
                <a:gridCol w="738909">
                  <a:extLst>
                    <a:ext uri="{9D8B030D-6E8A-4147-A177-3AD203B41FA5}">
                      <a16:colId xmlns:a16="http://schemas.microsoft.com/office/drawing/2014/main" val="1048486893"/>
                    </a:ext>
                  </a:extLst>
                </a:gridCol>
                <a:gridCol w="738909">
                  <a:extLst>
                    <a:ext uri="{9D8B030D-6E8A-4147-A177-3AD203B41FA5}">
                      <a16:colId xmlns:a16="http://schemas.microsoft.com/office/drawing/2014/main" val="2772456000"/>
                    </a:ext>
                  </a:extLst>
                </a:gridCol>
              </a:tblGrid>
              <a:tr h="370840">
                <a:tc>
                  <a:txBody>
                    <a:bodyPr/>
                    <a:lstStyle/>
                    <a:p>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a:t>
                      </a:r>
                    </a:p>
                  </a:txBody>
                  <a:tcPr/>
                </a:tc>
                <a:tc>
                  <a:txBody>
                    <a:bodyPr/>
                    <a:lstStyle/>
                    <a:p>
                      <a:pPr algn="ctr"/>
                      <a:r>
                        <a:rPr lang="en-US" sz="2800" dirty="0">
                          <a:latin typeface="Times New Roman" panose="02020603050405020304" pitchFamily="18" charset="0"/>
                          <a:cs typeface="Times New Roman" panose="02020603050405020304" pitchFamily="18" charset="0"/>
                        </a:rPr>
                        <a:t>1</a:t>
                      </a:r>
                    </a:p>
                  </a:txBody>
                  <a:tcPr/>
                </a:tc>
                <a:tc>
                  <a:txBody>
                    <a:bodyPr/>
                    <a:lstStyle/>
                    <a:p>
                      <a:pPr algn="ctr"/>
                      <a:r>
                        <a:rPr lang="en-US" sz="2800" dirty="0">
                          <a:latin typeface="Times New Roman" panose="02020603050405020304" pitchFamily="18" charset="0"/>
                          <a:cs typeface="Times New Roman" panose="02020603050405020304" pitchFamily="18" charset="0"/>
                        </a:rPr>
                        <a:t>2</a:t>
                      </a:r>
                    </a:p>
                  </a:txBody>
                  <a:tcPr/>
                </a:tc>
                <a:tc>
                  <a:txBody>
                    <a:bodyPr/>
                    <a:lstStyle/>
                    <a:p>
                      <a:pPr algn="ctr"/>
                      <a:r>
                        <a:rPr lang="en-US" sz="2800" dirty="0">
                          <a:latin typeface="Times New Roman" panose="02020603050405020304" pitchFamily="18" charset="0"/>
                          <a:cs typeface="Times New Roman" panose="02020603050405020304" pitchFamily="18" charset="0"/>
                        </a:rPr>
                        <a:t>3</a:t>
                      </a:r>
                    </a:p>
                  </a:txBody>
                  <a:tcPr/>
                </a:tc>
                <a:tc>
                  <a:txBody>
                    <a:bodyPr/>
                    <a:lstStyle/>
                    <a:p>
                      <a:pPr algn="ctr"/>
                      <a:r>
                        <a:rPr lang="en-US" sz="2800" dirty="0">
                          <a:latin typeface="Times New Roman" panose="02020603050405020304" pitchFamily="18" charset="0"/>
                          <a:cs typeface="Times New Roman" panose="02020603050405020304" pitchFamily="18" charset="0"/>
                        </a:rPr>
                        <a:t>4</a:t>
                      </a:r>
                    </a:p>
                  </a:txBody>
                  <a:tcPr/>
                </a:tc>
                <a:tc>
                  <a:txBody>
                    <a:bodyPr/>
                    <a:lstStyle/>
                    <a:p>
                      <a:pPr algn="ctr"/>
                      <a:r>
                        <a:rPr lang="en-US" sz="2800" dirty="0">
                          <a:latin typeface="Times New Roman" panose="02020603050405020304" pitchFamily="18" charset="0"/>
                          <a:cs typeface="Times New Roman" panose="02020603050405020304" pitchFamily="18" charset="0"/>
                        </a:rPr>
                        <a:t>5</a:t>
                      </a:r>
                    </a:p>
                  </a:txBody>
                  <a:tcPr/>
                </a:tc>
                <a:tc>
                  <a:txBody>
                    <a:bodyPr/>
                    <a:lstStyle/>
                    <a:p>
                      <a:pPr algn="ctr"/>
                      <a:r>
                        <a:rPr lang="en-US" sz="2800" dirty="0">
                          <a:latin typeface="Times New Roman" panose="02020603050405020304" pitchFamily="18" charset="0"/>
                          <a:cs typeface="Times New Roman" panose="02020603050405020304" pitchFamily="18" charset="0"/>
                        </a:rPr>
                        <a:t>6</a:t>
                      </a:r>
                    </a:p>
                  </a:txBody>
                  <a:tcPr/>
                </a:tc>
                <a:tc>
                  <a:txBody>
                    <a:bodyPr/>
                    <a:lstStyle/>
                    <a:p>
                      <a:pPr algn="ctr"/>
                      <a:r>
                        <a:rPr lang="en-US" sz="2800" dirty="0">
                          <a:latin typeface="Times New Roman" panose="02020603050405020304" pitchFamily="18" charset="0"/>
                          <a:cs typeface="Times New Roman" panose="02020603050405020304" pitchFamily="18" charset="0"/>
                        </a:rPr>
                        <a:t>7</a:t>
                      </a:r>
                    </a:p>
                  </a:txBody>
                  <a:tcPr/>
                </a:tc>
                <a:tc>
                  <a:txBody>
                    <a:bodyPr/>
                    <a:lstStyle/>
                    <a:p>
                      <a:pPr algn="ctr"/>
                      <a:r>
                        <a:rPr lang="en-US" sz="2800" dirty="0">
                          <a:latin typeface="Times New Roman" panose="02020603050405020304" pitchFamily="18" charset="0"/>
                          <a:cs typeface="Times New Roman" panose="02020603050405020304" pitchFamily="18" charset="0"/>
                        </a:rPr>
                        <a:t>8</a:t>
                      </a:r>
                    </a:p>
                  </a:txBody>
                  <a:tcPr/>
                </a:tc>
                <a:tc>
                  <a:txBody>
                    <a:bodyPr/>
                    <a:lstStyle/>
                    <a:p>
                      <a:pPr algn="ctr"/>
                      <a:r>
                        <a:rPr lang="en-US" sz="2800" dirty="0">
                          <a:latin typeface="Times New Roman" panose="02020603050405020304" pitchFamily="18" charset="0"/>
                          <a:cs typeface="Times New Roman" panose="02020603050405020304" pitchFamily="18" charset="0"/>
                        </a:rPr>
                        <a:t>9</a:t>
                      </a:r>
                    </a:p>
                  </a:txBody>
                  <a:tcPr/>
                </a:tc>
                <a:tc>
                  <a:txBody>
                    <a:bodyPr/>
                    <a:lstStyle/>
                    <a:p>
                      <a:pPr algn="ctr"/>
                      <a:r>
                        <a:rPr lang="en-US" sz="2800"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483770043"/>
                  </a:ext>
                </a:extLst>
              </a:tr>
              <a:tr h="370840">
                <a:tc>
                  <a:txBody>
                    <a:bodyPr/>
                    <a:lstStyle/>
                    <a:p>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quả</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439500619"/>
                  </a:ext>
                </a:extLst>
              </a:tr>
            </a:tbl>
          </a:graphicData>
        </a:graphic>
      </p:graphicFrame>
      <p:sp>
        <p:nvSpPr>
          <p:cNvPr id="10" name="TextBox 9">
            <a:extLst>
              <a:ext uri="{FF2B5EF4-FFF2-40B4-BE49-F238E27FC236}">
                <a16:creationId xmlns:a16="http://schemas.microsoft.com/office/drawing/2014/main" id="{8FB7E40A-0552-4148-9CCC-787077BCB2BA}"/>
              </a:ext>
            </a:extLst>
          </p:cNvPr>
          <p:cNvSpPr txBox="1"/>
          <p:nvPr/>
        </p:nvSpPr>
        <p:spPr>
          <a:xfrm>
            <a:off x="9718481" y="1090782"/>
            <a:ext cx="604119" cy="707886"/>
          </a:xfrm>
          <a:prstGeom prst="rect">
            <a:avLst/>
          </a:prstGeom>
          <a:noFill/>
        </p:spPr>
        <p:txBody>
          <a:bodyPr wrap="square">
            <a:sp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S</a:t>
            </a:r>
          </a:p>
        </p:txBody>
      </p:sp>
      <p:sp>
        <p:nvSpPr>
          <p:cNvPr id="11" name="TextBox 10">
            <a:extLst>
              <a:ext uri="{FF2B5EF4-FFF2-40B4-BE49-F238E27FC236}">
                <a16:creationId xmlns:a16="http://schemas.microsoft.com/office/drawing/2014/main" id="{798798B0-8903-48B5-80E3-1DBE98B3D825}"/>
              </a:ext>
            </a:extLst>
          </p:cNvPr>
          <p:cNvSpPr txBox="1"/>
          <p:nvPr/>
        </p:nvSpPr>
        <p:spPr>
          <a:xfrm>
            <a:off x="9718480" y="2700291"/>
            <a:ext cx="604119" cy="707886"/>
          </a:xfrm>
          <a:prstGeom prst="rect">
            <a:avLst/>
          </a:prstGeom>
          <a:noFill/>
        </p:spPr>
        <p:txBody>
          <a:bodyPr wrap="square">
            <a:sp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N</a:t>
            </a:r>
          </a:p>
        </p:txBody>
      </p:sp>
      <p:sp>
        <p:nvSpPr>
          <p:cNvPr id="12" name="TextBox 11">
            <a:extLst>
              <a:ext uri="{FF2B5EF4-FFF2-40B4-BE49-F238E27FC236}">
                <a16:creationId xmlns:a16="http://schemas.microsoft.com/office/drawing/2014/main" id="{02B73BBA-6168-4FCD-8E67-FC28252B43BC}"/>
              </a:ext>
            </a:extLst>
          </p:cNvPr>
          <p:cNvSpPr txBox="1"/>
          <p:nvPr/>
        </p:nvSpPr>
        <p:spPr>
          <a:xfrm>
            <a:off x="-149420" y="3663255"/>
            <a:ext cx="9722045" cy="1323439"/>
          </a:xfrm>
          <a:prstGeom prst="rect">
            <a:avLst/>
          </a:prstGeom>
          <a:noFill/>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hãy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biết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Hùng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đa</a:t>
            </a:r>
            <a:r>
              <a:rPr lang="en-US" sz="4000" dirty="0">
                <a:solidFill>
                  <a:srgbClr val="FF0000"/>
                </a:solidFill>
                <a:latin typeface="Times New Roman" panose="02020603050405020304" pitchFamily="18" charset="0"/>
                <a:cs typeface="Times New Roman" panose="02020603050405020304" pitchFamily="18" charset="0"/>
              </a:rPr>
              <a:t>̃ tung </a:t>
            </a:r>
            <a:r>
              <a:rPr lang="en-US" sz="4000" dirty="0" err="1">
                <a:solidFill>
                  <a:srgbClr val="FF0000"/>
                </a:solidFill>
                <a:latin typeface="Times New Roman" panose="02020603050405020304" pitchFamily="18" charset="0"/>
                <a:cs typeface="Times New Roman" panose="02020603050405020304" pitchFamily="18" charset="0"/>
              </a:rPr>
              <a:t>đồng</a:t>
            </a:r>
            <a:r>
              <a:rPr lang="en-US" sz="4000" dirty="0">
                <a:solidFill>
                  <a:srgbClr val="FF0000"/>
                </a:solidFill>
                <a:latin typeface="Times New Roman" panose="02020603050405020304" pitchFamily="18" charset="0"/>
                <a:cs typeface="Times New Roman" panose="02020603050405020304" pitchFamily="18" charset="0"/>
              </a:rPr>
              <a:t> xu bao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4CA4D0C-0B3C-4A78-A66F-D98325CBA11F}"/>
              </a:ext>
            </a:extLst>
          </p:cNvPr>
          <p:cNvSpPr txBox="1"/>
          <p:nvPr/>
        </p:nvSpPr>
        <p:spPr>
          <a:xfrm>
            <a:off x="-688962" y="4938318"/>
            <a:ext cx="10515600" cy="707886"/>
          </a:xfrm>
          <a:prstGeom prst="rect">
            <a:avLst/>
          </a:prstGeom>
          <a:noFill/>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của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 tung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4F5F70A-7978-482E-8A03-DA9595C5EA65}"/>
              </a:ext>
            </a:extLst>
          </p:cNvPr>
          <p:cNvSpPr txBox="1"/>
          <p:nvPr/>
        </p:nvSpPr>
        <p:spPr>
          <a:xfrm>
            <a:off x="-258750" y="3799685"/>
            <a:ext cx="10515600" cy="1323439"/>
          </a:xfrm>
          <a:prstGeom prst="rect">
            <a:avLst/>
          </a:prstGeom>
          <a:noFill/>
        </p:spPr>
        <p:txBody>
          <a:bodyPr wrap="square">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Có bao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khác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xảy</a:t>
            </a:r>
            <a:r>
              <a:rPr lang="en-US" sz="4000" dirty="0">
                <a:solidFill>
                  <a:srgbClr val="FF0000"/>
                </a:solidFill>
                <a:latin typeface="Times New Roman" panose="02020603050405020304" pitchFamily="18" charset="0"/>
                <a:cs typeface="Times New Roman" panose="02020603050405020304" pitchFamily="18" charset="0"/>
              </a:rPr>
              <a:t> ra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Hùng</a:t>
            </a:r>
            <a:r>
              <a:rPr lang="en-US" sz="4000" dirty="0">
                <a:solidFill>
                  <a:srgbClr val="FF0000"/>
                </a:solidFill>
                <a:latin typeface="Times New Roman" panose="02020603050405020304" pitchFamily="18" charset="0"/>
                <a:cs typeface="Times New Roman" panose="02020603050405020304" pitchFamily="18" charset="0"/>
              </a:rPr>
              <a:t> tung </a:t>
            </a:r>
            <a:r>
              <a:rPr lang="en-US" sz="4000" dirty="0" err="1">
                <a:solidFill>
                  <a:srgbClr val="FF0000"/>
                </a:solidFill>
                <a:latin typeface="Times New Roman" panose="02020603050405020304" pitchFamily="18" charset="0"/>
                <a:cs typeface="Times New Roman" panose="02020603050405020304" pitchFamily="18" charset="0"/>
              </a:rPr>
              <a:t>đồng</a:t>
            </a:r>
            <a:r>
              <a:rPr lang="en-US" sz="4000" dirty="0">
                <a:solidFill>
                  <a:srgbClr val="FF0000"/>
                </a:solidFill>
                <a:latin typeface="Times New Roman" panose="02020603050405020304" pitchFamily="18" charset="0"/>
                <a:cs typeface="Times New Roman" panose="02020603050405020304" pitchFamily="18" charset="0"/>
              </a:rPr>
              <a:t> xu? </a:t>
            </a: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là </a:t>
            </a:r>
            <a:r>
              <a:rPr lang="en-US" sz="4000" dirty="0" err="1">
                <a:solidFill>
                  <a:srgbClr val="FF0000"/>
                </a:solidFill>
                <a:latin typeface="Times New Roman" panose="02020603050405020304" pitchFamily="18" charset="0"/>
                <a:cs typeface="Times New Roman" panose="02020603050405020304" pitchFamily="18" charset="0"/>
              </a:rPr>
              <a:t>các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nào</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5DEB279B-E1BC-46B2-8969-F6EBC4B0A2CA}"/>
              </a:ext>
            </a:extLst>
          </p:cNvPr>
          <p:cNvPicPr>
            <a:picLocks noChangeAspect="1"/>
          </p:cNvPicPr>
          <p:nvPr/>
        </p:nvPicPr>
        <p:blipFill>
          <a:blip r:embed="rId4"/>
          <a:stretch>
            <a:fillRect/>
          </a:stretch>
        </p:blipFill>
        <p:spPr>
          <a:xfrm>
            <a:off x="122232" y="1781658"/>
            <a:ext cx="368319" cy="406421"/>
          </a:xfrm>
          <a:prstGeom prst="rect">
            <a:avLst/>
          </a:prstGeom>
        </p:spPr>
      </p:pic>
    </p:spTree>
    <p:extLst>
      <p:ext uri="{BB962C8B-B14F-4D97-AF65-F5344CB8AC3E}">
        <p14:creationId xmlns:p14="http://schemas.microsoft.com/office/powerpoint/2010/main" val="33501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xit" presetSubtype="21" fill="hold" grpId="1" nodeType="clickEffect">
                                  <p:stCondLst>
                                    <p:cond delay="0"/>
                                  </p:stCondLst>
                                  <p:childTnLst>
                                    <p:animEffect transition="out" filter="barn(inVertical)">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6" presetClass="exit" presetSubtype="21" fill="hold" grpId="1" nodeType="withEffect">
                                  <p:stCondLst>
                                    <p:cond delay="0"/>
                                  </p:stCondLst>
                                  <p:childTnLst>
                                    <p:animEffect transition="out" filter="barn(inVertical)">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p:bldP spid="11" grpId="0"/>
      <p:bldP spid="12" grpId="0"/>
      <p:bldP spid="12" grpId="1"/>
      <p:bldP spid="14" grpId="0"/>
      <p:bldP spid="14"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9535-6CBE-4681-BB2F-938663697205}"/>
              </a:ext>
            </a:extLst>
          </p:cNvPr>
          <p:cNvSpPr>
            <a:spLocks noGrp="1"/>
          </p:cNvSpPr>
          <p:nvPr>
            <p:ph type="title"/>
          </p:nvPr>
        </p:nvSpPr>
        <p:spPr>
          <a:xfrm>
            <a:off x="838200" y="365125"/>
            <a:ext cx="10515600" cy="1222375"/>
          </a:xfrm>
        </p:spPr>
        <p:txBody>
          <a:bodyPr>
            <a:normAutofit/>
          </a:body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dirty="0"/>
          </a:p>
        </p:txBody>
      </p:sp>
      <p:sp>
        <p:nvSpPr>
          <p:cNvPr id="3" name="Content Placeholder 2">
            <a:extLst>
              <a:ext uri="{FF2B5EF4-FFF2-40B4-BE49-F238E27FC236}">
                <a16:creationId xmlns:a16="http://schemas.microsoft.com/office/drawing/2014/main" id="{1FD8BE6F-C9CA-4E9B-9340-3F339D63A90A}"/>
              </a:ext>
            </a:extLst>
          </p:cNvPr>
          <p:cNvSpPr>
            <a:spLocks noGrp="1"/>
          </p:cNvSpPr>
          <p:nvPr>
            <p:ph idx="1"/>
          </p:nvPr>
        </p:nvSpPr>
        <p:spPr>
          <a:xfrm>
            <a:off x="490552" y="1796571"/>
            <a:ext cx="11701448" cy="4351338"/>
          </a:xfrm>
        </p:spPr>
        <p:txBody>
          <a:bodyPr/>
          <a:lstStyle/>
          <a:p>
            <a:pPr marL="0" indent="0">
              <a:buNone/>
            </a:pPr>
            <a:r>
              <a:rPr lang="en-US" dirty="0">
                <a:latin typeface="Times New Roman" panose="02020603050405020304" pitchFamily="18" charset="0"/>
                <a:cs typeface="Times New Roman" panose="02020603050405020304" pitchFamily="18" charset="0"/>
              </a:rPr>
              <a:t>b)</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có 4 lá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kích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bốc</a:t>
            </a:r>
            <a:r>
              <a:rPr lang="en-US" dirty="0">
                <a:latin typeface="Times New Roman" panose="02020603050405020304" pitchFamily="18" charset="0"/>
                <a:cs typeface="Times New Roman" panose="02020603050405020304" pitchFamily="18" charset="0"/>
              </a:rPr>
              <a:t> 1 lá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bốc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ở </a:t>
            </a:r>
            <a:r>
              <a:rPr lang="en-US" dirty="0" err="1">
                <a:latin typeface="Times New Roman" panose="02020603050405020304" pitchFamily="18" charset="0"/>
                <a:cs typeface="Times New Roman" panose="02020603050405020304" pitchFamily="18" charset="0"/>
              </a:rPr>
              <a:t>bảng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F4E1DA9-8781-466A-B4D6-020E38BBFE5E}"/>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7030A0"/>
                </a:solidFill>
                <a:latin typeface="Times New Roman" panose="02020603050405020304" pitchFamily="18" charset="0"/>
                <a:cs typeface="Times New Roman" panose="02020603050405020304" pitchFamily="18" charset="0"/>
              </a:rPr>
              <a:t>1</a:t>
            </a:r>
            <a:r>
              <a:rPr lang="en-US" sz="3200"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Phép</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thư</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nghiệm</a:t>
            </a:r>
            <a:r>
              <a:rPr lang="en-US" sz="3200" b="1" u="sng" dirty="0">
                <a:solidFill>
                  <a:srgbClr val="7030A0"/>
                </a:solidFill>
                <a:latin typeface="Times New Roman" panose="02020603050405020304" pitchFamily="18" charset="0"/>
                <a:cs typeface="Times New Roman" panose="02020603050405020304" pitchFamily="18" charset="0"/>
              </a:rPr>
              <a:t> </a:t>
            </a:r>
            <a:endParaRPr lang="en-US" sz="3200" u="sng" dirty="0">
              <a:solidFill>
                <a:srgbClr val="7030A0"/>
              </a:solidFill>
            </a:endParaRPr>
          </a:p>
        </p:txBody>
      </p:sp>
      <p:sp>
        <p:nvSpPr>
          <p:cNvPr id="14" name="TextBox 13">
            <a:extLst>
              <a:ext uri="{FF2B5EF4-FFF2-40B4-BE49-F238E27FC236}">
                <a16:creationId xmlns:a16="http://schemas.microsoft.com/office/drawing/2014/main" id="{E4CA4D0C-0B3C-4A78-A66F-D98325CBA11F}"/>
              </a:ext>
            </a:extLst>
          </p:cNvPr>
          <p:cNvSpPr txBox="1"/>
          <p:nvPr/>
        </p:nvSpPr>
        <p:spPr>
          <a:xfrm>
            <a:off x="494560" y="4283032"/>
            <a:ext cx="10515600" cy="707886"/>
          </a:xfrm>
          <a:prstGeom prst="rect">
            <a:avLst/>
          </a:prstGeom>
          <a:noFill/>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của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bốc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sáu</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4F5F70A-7978-482E-8A03-DA9595C5EA65}"/>
              </a:ext>
            </a:extLst>
          </p:cNvPr>
          <p:cNvSpPr txBox="1"/>
          <p:nvPr/>
        </p:nvSpPr>
        <p:spPr>
          <a:xfrm>
            <a:off x="565101" y="4901472"/>
            <a:ext cx="10515600" cy="1323439"/>
          </a:xfrm>
          <a:prstGeom prst="rect">
            <a:avLst/>
          </a:prstGeom>
          <a:noFill/>
        </p:spPr>
        <p:txBody>
          <a:bodyPr wrap="square">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Có bao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khác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xảy</a:t>
            </a:r>
            <a:r>
              <a:rPr lang="en-US" sz="4000" dirty="0">
                <a:solidFill>
                  <a:srgbClr val="FF0000"/>
                </a:solidFill>
                <a:latin typeface="Times New Roman" panose="02020603050405020304" pitchFamily="18" charset="0"/>
                <a:cs typeface="Times New Roman" panose="02020603050405020304" pitchFamily="18" charset="0"/>
              </a:rPr>
              <a:t> ra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bốc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là </a:t>
            </a:r>
            <a:r>
              <a:rPr lang="en-US" sz="4000" dirty="0" err="1">
                <a:solidFill>
                  <a:srgbClr val="FF0000"/>
                </a:solidFill>
                <a:latin typeface="Times New Roman" panose="02020603050405020304" pitchFamily="18" charset="0"/>
                <a:cs typeface="Times New Roman" panose="02020603050405020304" pitchFamily="18" charset="0"/>
              </a:rPr>
              <a:t>các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nào</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5DEB279B-E1BC-46B2-8969-F6EBC4B0A2CA}"/>
              </a:ext>
            </a:extLst>
          </p:cNvPr>
          <p:cNvPicPr>
            <a:picLocks noChangeAspect="1"/>
          </p:cNvPicPr>
          <p:nvPr/>
        </p:nvPicPr>
        <p:blipFill>
          <a:blip r:embed="rId2"/>
          <a:stretch>
            <a:fillRect/>
          </a:stretch>
        </p:blipFill>
        <p:spPr>
          <a:xfrm>
            <a:off x="122232" y="1781658"/>
            <a:ext cx="368319" cy="406421"/>
          </a:xfrm>
          <a:prstGeom prst="rect">
            <a:avLst/>
          </a:prstGeom>
        </p:spPr>
      </p:pic>
      <p:graphicFrame>
        <p:nvGraphicFramePr>
          <p:cNvPr id="4" name="Table 8">
            <a:extLst>
              <a:ext uri="{FF2B5EF4-FFF2-40B4-BE49-F238E27FC236}">
                <a16:creationId xmlns:a16="http://schemas.microsoft.com/office/drawing/2014/main" id="{1A92377C-655B-46AB-82A0-AB41F7015C7A}"/>
              </a:ext>
            </a:extLst>
          </p:cNvPr>
          <p:cNvGraphicFramePr>
            <a:graphicFrameLocks noGrp="1"/>
          </p:cNvGraphicFramePr>
          <p:nvPr>
            <p:extLst>
              <p:ext uri="{D42A27DB-BD31-4B8C-83A1-F6EECF244321}">
                <p14:modId xmlns:p14="http://schemas.microsoft.com/office/powerpoint/2010/main" val="3633096992"/>
              </p:ext>
            </p:extLst>
          </p:nvPr>
        </p:nvGraphicFramePr>
        <p:xfrm>
          <a:off x="565101" y="3002872"/>
          <a:ext cx="10950717" cy="1280160"/>
        </p:xfrm>
        <a:graphic>
          <a:graphicData uri="http://schemas.openxmlformats.org/drawingml/2006/table">
            <a:tbl>
              <a:tblPr firstRow="1" bandRow="1">
                <a:tableStyleId>{5C22544A-7EE6-4342-B048-85BDC9FD1C3A}</a:tableStyleId>
              </a:tblPr>
              <a:tblGrid>
                <a:gridCol w="1106895">
                  <a:extLst>
                    <a:ext uri="{9D8B030D-6E8A-4147-A177-3AD203B41FA5}">
                      <a16:colId xmlns:a16="http://schemas.microsoft.com/office/drawing/2014/main" val="3118096865"/>
                    </a:ext>
                  </a:extLst>
                </a:gridCol>
                <a:gridCol w="729787">
                  <a:extLst>
                    <a:ext uri="{9D8B030D-6E8A-4147-A177-3AD203B41FA5}">
                      <a16:colId xmlns:a16="http://schemas.microsoft.com/office/drawing/2014/main" val="1086852975"/>
                    </a:ext>
                  </a:extLst>
                </a:gridCol>
                <a:gridCol w="795431">
                  <a:extLst>
                    <a:ext uri="{9D8B030D-6E8A-4147-A177-3AD203B41FA5}">
                      <a16:colId xmlns:a16="http://schemas.microsoft.com/office/drawing/2014/main" val="3902668861"/>
                    </a:ext>
                  </a:extLst>
                </a:gridCol>
                <a:gridCol w="737337">
                  <a:extLst>
                    <a:ext uri="{9D8B030D-6E8A-4147-A177-3AD203B41FA5}">
                      <a16:colId xmlns:a16="http://schemas.microsoft.com/office/drawing/2014/main" val="3657303242"/>
                    </a:ext>
                  </a:extLst>
                </a:gridCol>
                <a:gridCol w="842363">
                  <a:extLst>
                    <a:ext uri="{9D8B030D-6E8A-4147-A177-3AD203B41FA5}">
                      <a16:colId xmlns:a16="http://schemas.microsoft.com/office/drawing/2014/main" val="3672625780"/>
                    </a:ext>
                  </a:extLst>
                </a:gridCol>
                <a:gridCol w="842363">
                  <a:extLst>
                    <a:ext uri="{9D8B030D-6E8A-4147-A177-3AD203B41FA5}">
                      <a16:colId xmlns:a16="http://schemas.microsoft.com/office/drawing/2014/main" val="2037983281"/>
                    </a:ext>
                  </a:extLst>
                </a:gridCol>
                <a:gridCol w="842363">
                  <a:extLst>
                    <a:ext uri="{9D8B030D-6E8A-4147-A177-3AD203B41FA5}">
                      <a16:colId xmlns:a16="http://schemas.microsoft.com/office/drawing/2014/main" val="3102177615"/>
                    </a:ext>
                  </a:extLst>
                </a:gridCol>
                <a:gridCol w="842363">
                  <a:extLst>
                    <a:ext uri="{9D8B030D-6E8A-4147-A177-3AD203B41FA5}">
                      <a16:colId xmlns:a16="http://schemas.microsoft.com/office/drawing/2014/main" val="2148442136"/>
                    </a:ext>
                  </a:extLst>
                </a:gridCol>
                <a:gridCol w="842363">
                  <a:extLst>
                    <a:ext uri="{9D8B030D-6E8A-4147-A177-3AD203B41FA5}">
                      <a16:colId xmlns:a16="http://schemas.microsoft.com/office/drawing/2014/main" val="1335843789"/>
                    </a:ext>
                  </a:extLst>
                </a:gridCol>
                <a:gridCol w="842363">
                  <a:extLst>
                    <a:ext uri="{9D8B030D-6E8A-4147-A177-3AD203B41FA5}">
                      <a16:colId xmlns:a16="http://schemas.microsoft.com/office/drawing/2014/main" val="1260927417"/>
                    </a:ext>
                  </a:extLst>
                </a:gridCol>
                <a:gridCol w="842363">
                  <a:extLst>
                    <a:ext uri="{9D8B030D-6E8A-4147-A177-3AD203B41FA5}">
                      <a16:colId xmlns:a16="http://schemas.microsoft.com/office/drawing/2014/main" val="2266235668"/>
                    </a:ext>
                  </a:extLst>
                </a:gridCol>
                <a:gridCol w="842363">
                  <a:extLst>
                    <a:ext uri="{9D8B030D-6E8A-4147-A177-3AD203B41FA5}">
                      <a16:colId xmlns:a16="http://schemas.microsoft.com/office/drawing/2014/main" val="712637631"/>
                    </a:ext>
                  </a:extLst>
                </a:gridCol>
                <a:gridCol w="842363">
                  <a:extLst>
                    <a:ext uri="{9D8B030D-6E8A-4147-A177-3AD203B41FA5}">
                      <a16:colId xmlns:a16="http://schemas.microsoft.com/office/drawing/2014/main" val="430149603"/>
                    </a:ext>
                  </a:extLst>
                </a:gridCol>
              </a:tblGrid>
              <a:tr h="370840">
                <a:tc>
                  <a:txBody>
                    <a:bodyPr/>
                    <a:lstStyle/>
                    <a:p>
                      <a:r>
                        <a:rPr lang="en-US" sz="2000" dirty="0" err="1">
                          <a:latin typeface="Times New Roman" panose="02020603050405020304" pitchFamily="18" charset="0"/>
                          <a:cs typeface="Times New Roman" panose="02020603050405020304" pitchFamily="18" charset="0"/>
                        </a:rPr>
                        <a:t>Lần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bốc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pPr algn="ctr"/>
                      <a:r>
                        <a:rPr lang="en-US" sz="3200" dirty="0">
                          <a:latin typeface="Times New Roman" panose="02020603050405020304" pitchFamily="18" charset="0"/>
                          <a:cs typeface="Times New Roman" panose="02020603050405020304" pitchFamily="18" charset="0"/>
                        </a:rPr>
                        <a:t>6</a:t>
                      </a:r>
                    </a:p>
                  </a:txBody>
                  <a:tcPr/>
                </a:tc>
                <a:tc>
                  <a:txBody>
                    <a:bodyPr/>
                    <a:lstStyle/>
                    <a:p>
                      <a:pPr algn="ctr"/>
                      <a:r>
                        <a:rPr lang="en-US" sz="3200" dirty="0">
                          <a:latin typeface="Times New Roman" panose="02020603050405020304" pitchFamily="18" charset="0"/>
                          <a:cs typeface="Times New Roman" panose="02020603050405020304" pitchFamily="18" charset="0"/>
                        </a:rPr>
                        <a:t>7</a:t>
                      </a:r>
                    </a:p>
                  </a:txBody>
                  <a:tcPr/>
                </a:tc>
                <a:tc>
                  <a:txBody>
                    <a:bodyPr/>
                    <a:lstStyle/>
                    <a:p>
                      <a:pPr algn="ctr"/>
                      <a:r>
                        <a:rPr lang="en-US" sz="3200" dirty="0">
                          <a:latin typeface="Times New Roman" panose="02020603050405020304" pitchFamily="18" charset="0"/>
                          <a:cs typeface="Times New Roman" panose="02020603050405020304" pitchFamily="18" charset="0"/>
                        </a:rPr>
                        <a:t>8</a:t>
                      </a:r>
                    </a:p>
                  </a:txBody>
                  <a:tcPr/>
                </a:tc>
                <a:tc>
                  <a:txBody>
                    <a:bodyPr/>
                    <a:lstStyle/>
                    <a:p>
                      <a:pPr algn="ctr"/>
                      <a:r>
                        <a:rPr lang="en-US" sz="3200" dirty="0">
                          <a:latin typeface="Times New Roman" panose="02020603050405020304" pitchFamily="18" charset="0"/>
                          <a:cs typeface="Times New Roman" panose="02020603050405020304" pitchFamily="18" charset="0"/>
                        </a:rPr>
                        <a:t>9</a:t>
                      </a:r>
                    </a:p>
                  </a:txBody>
                  <a:tcPr/>
                </a:tc>
                <a:tc>
                  <a:txBody>
                    <a:bodyPr/>
                    <a:lstStyle/>
                    <a:p>
                      <a:pPr algn="ctr"/>
                      <a:r>
                        <a:rPr lang="en-US" sz="3200" dirty="0">
                          <a:latin typeface="Times New Roman" panose="02020603050405020304" pitchFamily="18" charset="0"/>
                          <a:cs typeface="Times New Roman" panose="02020603050405020304" pitchFamily="18" charset="0"/>
                        </a:rPr>
                        <a:t>10</a:t>
                      </a:r>
                    </a:p>
                  </a:txBody>
                  <a:tcPr/>
                </a:tc>
                <a:tc>
                  <a:txBody>
                    <a:bodyPr/>
                    <a:lstStyle/>
                    <a:p>
                      <a:pPr algn="ctr"/>
                      <a:r>
                        <a:rPr lang="en-US" sz="3200" dirty="0">
                          <a:latin typeface="Times New Roman" panose="02020603050405020304" pitchFamily="18" charset="0"/>
                          <a:cs typeface="Times New Roman" panose="02020603050405020304" pitchFamily="18" charset="0"/>
                        </a:rPr>
                        <a:t>11</a:t>
                      </a:r>
                    </a:p>
                  </a:txBody>
                  <a:tcPr/>
                </a:tc>
                <a:tc>
                  <a:txBody>
                    <a:bodyPr/>
                    <a:lstStyle/>
                    <a:p>
                      <a:pPr algn="ctr"/>
                      <a:r>
                        <a:rPr lang="en-US" sz="3200" dirty="0">
                          <a:latin typeface="Times New Roman" panose="02020603050405020304" pitchFamily="18" charset="0"/>
                          <a:cs typeface="Times New Roman" panose="02020603050405020304" pitchFamily="18" charset="0"/>
                        </a:rPr>
                        <a:t>12</a:t>
                      </a:r>
                    </a:p>
                  </a:txBody>
                  <a:tcPr/>
                </a:tc>
                <a:extLst>
                  <a:ext uri="{0D108BD9-81ED-4DB2-BD59-A6C34878D82A}">
                    <a16:rowId xmlns:a16="http://schemas.microsoft.com/office/drawing/2014/main" val="2826033395"/>
                  </a:ext>
                </a:extLst>
              </a:tr>
              <a:tr h="370840">
                <a:tc>
                  <a:txBody>
                    <a:bodyPr/>
                    <a:lstStyle/>
                    <a:p>
                      <a:r>
                        <a:rPr lang="en-US" sz="2000" dirty="0" err="1">
                          <a:latin typeface="Times New Roman" panose="02020603050405020304" pitchFamily="18" charset="0"/>
                          <a:cs typeface="Times New Roman" panose="02020603050405020304" pitchFamily="18" charset="0"/>
                        </a:rPr>
                        <a:t>Sô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thăm</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999904249"/>
                  </a:ext>
                </a:extLst>
              </a:tr>
            </a:tbl>
          </a:graphicData>
        </a:graphic>
      </p:graphicFrame>
      <p:sp>
        <p:nvSpPr>
          <p:cNvPr id="17" name="TextBox 16">
            <a:extLst>
              <a:ext uri="{FF2B5EF4-FFF2-40B4-BE49-F238E27FC236}">
                <a16:creationId xmlns:a16="http://schemas.microsoft.com/office/drawing/2014/main" id="{B6ED603B-D992-4561-98B2-FC0C37185805}"/>
              </a:ext>
            </a:extLst>
          </p:cNvPr>
          <p:cNvSpPr txBox="1"/>
          <p:nvPr/>
        </p:nvSpPr>
        <p:spPr>
          <a:xfrm>
            <a:off x="403087" y="4741246"/>
            <a:ext cx="11626899" cy="1323439"/>
          </a:xfrm>
          <a:prstGeom prst="rect">
            <a:avLst/>
          </a:prstGeom>
          <a:noFill/>
        </p:spPr>
        <p:txBody>
          <a:bodyPr wrap="square">
            <a:spAutoFit/>
          </a:bodyPr>
          <a:lstStyle/>
          <a:p>
            <a:r>
              <a:rPr lang="en-US" sz="4000" dirty="0" err="1">
                <a:solidFill>
                  <a:srgbClr val="1D0AA6"/>
                </a:solidFill>
                <a:latin typeface="Times New Roman" panose="02020603050405020304" pitchFamily="18" charset="0"/>
                <a:cs typeface="Times New Roman" panose="02020603050405020304" pitchFamily="18" charset="0"/>
              </a:rPr>
              <a:t>Hãy</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thực</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hiện</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hoạt</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động</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trên</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va</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lập</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bảng</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ghi</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lại</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kết</a:t>
            </a:r>
            <a:r>
              <a:rPr lang="en-US" sz="4000" dirty="0">
                <a:solidFill>
                  <a:srgbClr val="1D0AA6"/>
                </a:solidFill>
                <a:latin typeface="Times New Roman" panose="02020603050405020304" pitchFamily="18" charset="0"/>
                <a:cs typeface="Times New Roman" panose="02020603050405020304" pitchFamily="18" charset="0"/>
              </a:rPr>
              <a:t> quả </a:t>
            </a:r>
            <a:r>
              <a:rPr lang="en-US" sz="4000" dirty="0" err="1">
                <a:solidFill>
                  <a:srgbClr val="1D0AA6"/>
                </a:solidFill>
                <a:latin typeface="Times New Roman" panose="02020603050405020304" pitchFamily="18" charset="0"/>
                <a:cs typeface="Times New Roman" panose="02020603050405020304" pitchFamily="18" charset="0"/>
              </a:rPr>
              <a:t>thu</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được</a:t>
            </a:r>
            <a:r>
              <a:rPr lang="en-US" sz="4000" dirty="0">
                <a:solidFill>
                  <a:srgbClr val="1D0AA6"/>
                </a:solidFill>
                <a:latin typeface="Times New Roman" panose="02020603050405020304" pitchFamily="18" charset="0"/>
                <a:cs typeface="Times New Roman" panose="02020603050405020304" pitchFamily="18" charset="0"/>
              </a:rPr>
              <a:t>.</a:t>
            </a:r>
            <a:endParaRPr lang="en-US" sz="4000" dirty="0">
              <a:solidFill>
                <a:srgbClr val="1D0AA6"/>
              </a:solidFill>
            </a:endParaRPr>
          </a:p>
        </p:txBody>
      </p:sp>
    </p:spTree>
    <p:extLst>
      <p:ext uri="{BB962C8B-B14F-4D97-AF65-F5344CB8AC3E}">
        <p14:creationId xmlns:p14="http://schemas.microsoft.com/office/powerpoint/2010/main" val="3053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xit" presetSubtype="21" fill="hold" grpId="1" nodeType="withEffect">
                                  <p:stCondLst>
                                    <p:cond delay="0"/>
                                  </p:stCondLst>
                                  <p:childTnLst>
                                    <p:animEffect transition="out" filter="barn(inVertic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4" grpId="0"/>
      <p:bldP spid="14" grpId="1"/>
      <p:bldP spid="15" grpId="0"/>
      <p:bldP spid="15" grpI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1E72-39EC-4916-84D2-90A75FAECF52}"/>
              </a:ext>
            </a:extLst>
          </p:cNvPr>
          <p:cNvSpPr>
            <a:spLocks noGrp="1"/>
          </p:cNvSpPr>
          <p:nvPr>
            <p:ph type="title"/>
          </p:nvPr>
        </p:nvSpPr>
        <p:spPr/>
        <p:txBody>
          <a:bodyPr/>
          <a:lstStyle/>
          <a:p>
            <a:endParaRPr lang="en-US"/>
          </a:p>
        </p:txBody>
      </p:sp>
      <p:pic>
        <p:nvPicPr>
          <p:cNvPr id="4" name="Content Placeholder 5">
            <a:extLst>
              <a:ext uri="{FF2B5EF4-FFF2-40B4-BE49-F238E27FC236}">
                <a16:creationId xmlns:a16="http://schemas.microsoft.com/office/drawing/2014/main" id="{CF09A6F4-C9A4-4BBE-8DCB-0A89BDF35033}"/>
              </a:ext>
            </a:extLst>
          </p:cNvPr>
          <p:cNvPicPr>
            <a:picLocks noGrp="1" noChangeAspect="1"/>
          </p:cNvPicPr>
          <p:nvPr>
            <p:ph idx="1"/>
          </p:nvPr>
        </p:nvPicPr>
        <p:blipFill>
          <a:blip r:embed="rId3"/>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3A2A2039-A4AA-4288-A9B9-FAD544F7CDD9}"/>
              </a:ext>
            </a:extLst>
          </p:cNvPr>
          <p:cNvSpPr txBox="1">
            <a:spLocks/>
          </p:cNvSpPr>
          <p:nvPr/>
        </p:nvSpPr>
        <p:spPr>
          <a:xfrm>
            <a:off x="838200" y="317500"/>
            <a:ext cx="10515600" cy="1222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DCADCB"/>
                </a:solidFill>
                <a:latin typeface="Times New Roman" panose="02020603050405020304" pitchFamily="18" charset="0"/>
                <a:cs typeface="Times New Roman" panose="02020603050405020304" pitchFamily="18" charset="0"/>
              </a:rPr>
              <a:t>Bài</a:t>
            </a:r>
            <a:r>
              <a:rPr lang="en-US" b="1" dirty="0">
                <a:solidFill>
                  <a:srgbClr val="DCADCB"/>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Phép</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thư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nghiệm</a:t>
            </a:r>
            <a:r>
              <a:rPr lang="en-US" b="1" dirty="0">
                <a:solidFill>
                  <a:srgbClr val="FFFF00"/>
                </a:solidFill>
                <a:latin typeface="Times New Roman" panose="02020603050405020304" pitchFamily="18" charset="0"/>
                <a:cs typeface="Times New Roman" panose="02020603050405020304" pitchFamily="18" charset="0"/>
              </a:rPr>
              <a:t> – </a:t>
            </a:r>
            <a:r>
              <a:rPr lang="en-US" b="1" dirty="0" err="1">
                <a:solidFill>
                  <a:srgbClr val="FFFF00"/>
                </a:solidFill>
                <a:latin typeface="Times New Roman" panose="02020603050405020304" pitchFamily="18" charset="0"/>
                <a:cs typeface="Times New Roman" panose="02020603050405020304" pitchFamily="18" charset="0"/>
              </a:rPr>
              <a:t>Sư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kiện</a:t>
            </a:r>
            <a:endParaRPr lang="en-US" dirty="0">
              <a:solidFill>
                <a:srgbClr val="FFFF00"/>
              </a:solidFill>
            </a:endParaRPr>
          </a:p>
        </p:txBody>
      </p:sp>
      <p:sp>
        <p:nvSpPr>
          <p:cNvPr id="6" name="Content Placeholder 2">
            <a:extLst>
              <a:ext uri="{FF2B5EF4-FFF2-40B4-BE49-F238E27FC236}">
                <a16:creationId xmlns:a16="http://schemas.microsoft.com/office/drawing/2014/main" id="{C2D61711-9931-45D9-B789-EB369E2F51E2}"/>
              </a:ext>
            </a:extLst>
          </p:cNvPr>
          <p:cNvSpPr txBox="1">
            <a:spLocks/>
          </p:cNvSpPr>
          <p:nvPr/>
        </p:nvSpPr>
        <p:spPr>
          <a:xfrm>
            <a:off x="403087" y="1783392"/>
            <a:ext cx="117014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tung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xu, </a:t>
            </a:r>
            <a:r>
              <a:rPr lang="en-US" dirty="0" err="1">
                <a:solidFill>
                  <a:schemeClr val="bg1"/>
                </a:solidFill>
                <a:latin typeface="Times New Roman" panose="02020603050405020304" pitchFamily="18" charset="0"/>
                <a:cs typeface="Times New Roman" panose="02020603050405020304" pitchFamily="18" charset="0"/>
              </a:rPr>
              <a:t>gieo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xúc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xắc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bốc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thăm</a:t>
            </a:r>
            <a:r>
              <a:rPr lang="en-US" dirty="0">
                <a:solidFill>
                  <a:schemeClr val="bg1"/>
                </a:solidFill>
                <a:latin typeface="Times New Roman" panose="02020603050405020304" pitchFamily="18" charset="0"/>
                <a:cs typeface="Times New Roman" panose="02020603050405020304" pitchFamily="18" charset="0"/>
              </a:rPr>
              <a:t>, quay </a:t>
            </a:r>
            <a:r>
              <a:rPr lang="en-US" dirty="0" err="1">
                <a:solidFill>
                  <a:schemeClr val="bg1"/>
                </a:solidFill>
                <a:latin typeface="Times New Roman" panose="02020603050405020304" pitchFamily="18" charset="0"/>
                <a:cs typeface="Times New Roman" panose="02020603050405020304" pitchFamily="18" charset="0"/>
              </a:rPr>
              <a:t>xô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lần</a:t>
            </a:r>
            <a:r>
              <a:rPr lang="en-US" dirty="0">
                <a:solidFill>
                  <a:schemeClr val="bg1"/>
                </a:solidFill>
                <a:latin typeface="Times New Roman" panose="02020603050405020304" pitchFamily="18" charset="0"/>
                <a:cs typeface="Times New Roman" panose="02020603050405020304" pitchFamily="18" charset="0"/>
              </a:rPr>
              <a:t> tung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xu hay </a:t>
            </a:r>
            <a:r>
              <a:rPr lang="en-US" dirty="0" err="1">
                <a:solidFill>
                  <a:schemeClr val="bg1"/>
                </a:solidFill>
                <a:latin typeface="Times New Roman" panose="02020603050405020304" pitchFamily="18" charset="0"/>
                <a:cs typeface="Times New Roman" panose="02020603050405020304" pitchFamily="18" charset="0"/>
              </a:rPr>
              <a:t>bốc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gọi</a:t>
            </a:r>
            <a:r>
              <a:rPr lang="en-US" dirty="0">
                <a:solidFill>
                  <a:schemeClr val="bg1"/>
                </a:solidFill>
                <a:latin typeface="Times New Roman" panose="02020603050405020304" pitchFamily="18" charset="0"/>
                <a:cs typeface="Times New Roman" panose="02020603050405020304" pitchFamily="18" charset="0"/>
              </a:rPr>
              <a:t> là </a:t>
            </a:r>
            <a:r>
              <a:rPr lang="en-US" dirty="0" err="1">
                <a:solidFill>
                  <a:schemeClr val="bg1"/>
                </a:solidFill>
                <a:latin typeface="Times New Roman" panose="02020603050405020304" pitchFamily="18" charset="0"/>
                <a:cs typeface="Times New Roman" panose="02020603050405020304" pitchFamily="18" charset="0"/>
              </a:rPr>
              <a:t>một</a:t>
            </a:r>
            <a:r>
              <a:rPr lang="en-US"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phép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thư</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nghiệm</a:t>
            </a:r>
            <a:r>
              <a:rPr lang="en-US" b="1" dirty="0">
                <a:solidFill>
                  <a:schemeClr val="bg1"/>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en-US" b="1"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Khi </a:t>
            </a:r>
            <a:r>
              <a:rPr lang="en-US" dirty="0" err="1">
                <a:solidFill>
                  <a:schemeClr val="bg1"/>
                </a:solidFill>
                <a:latin typeface="Times New Roman" panose="02020603050405020304" pitchFamily="18" charset="0"/>
                <a:cs typeface="Times New Roman" panose="02020603050405020304" pitchFamily="18" charset="0"/>
              </a:rPr>
              <a:t>thực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ta </a:t>
            </a:r>
            <a:r>
              <a:rPr lang="en-US" dirty="0" err="1">
                <a:solidFill>
                  <a:schemeClr val="bg1"/>
                </a:solidFill>
                <a:latin typeface="Times New Roman" panose="02020603050405020304" pitchFamily="18" charset="0"/>
                <a:cs typeface="Times New Roman" panose="02020603050405020304" pitchFamily="18" charset="0"/>
              </a:rPr>
              <a:t>rất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chính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a:t>
            </a:r>
            <a:r>
              <a:rPr lang="en-US" dirty="0" err="1">
                <a:solidFill>
                  <a:schemeClr val="bg1"/>
                </a:solidFill>
                <a:latin typeface="Times New Roman" panose="02020603050405020304" pitchFamily="18" charset="0"/>
                <a:cs typeface="Times New Roman" panose="02020603050405020304" pitchFamily="18" charset="0"/>
              </a:rPr>
              <a:t>của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Tuy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nhiên</a:t>
            </a:r>
            <a:r>
              <a:rPr lang="en-US" dirty="0">
                <a:solidFill>
                  <a:schemeClr val="bg1"/>
                </a:solidFill>
                <a:latin typeface="Times New Roman" panose="02020603050405020304" pitchFamily="18" charset="0"/>
                <a:cs typeface="Times New Roman" panose="02020603050405020304" pitchFamily="18" charset="0"/>
              </a:rPr>
              <a:t> ta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liệt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tập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của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dirty="0">
                <a:solidFill>
                  <a:schemeClr val="bg1"/>
                </a:solidFill>
                <a:latin typeface="Times New Roman" panose="02020603050405020304" pitchFamily="18" charset="0"/>
                <a:cs typeface="Times New Roman" panose="02020603050405020304" pitchFamily="18" charset="0"/>
              </a:rPr>
              <a:t>Ví dụ 1: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tung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xu, </a:t>
            </a:r>
            <a:r>
              <a:rPr lang="en-US" dirty="0" err="1">
                <a:solidFill>
                  <a:schemeClr val="bg1"/>
                </a:solidFill>
                <a:latin typeface="Times New Roman" panose="02020603050405020304" pitchFamily="18" charset="0"/>
                <a:cs typeface="Times New Roman" panose="02020603050405020304" pitchFamily="18" charset="0"/>
              </a:rPr>
              <a:t>tập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là:</a:t>
            </a:r>
          </a:p>
          <a:p>
            <a:pPr marL="0" indent="0">
              <a:buFont typeface="Arial" panose="020B0604020202020204" pitchFamily="34" charse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bốc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tập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là:</a:t>
            </a:r>
          </a:p>
          <a:p>
            <a:pPr marL="0" indent="0">
              <a:buFont typeface="Arial" panose="020B0604020202020204" pitchFamily="34" charset="0"/>
              <a:buNone/>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F237926-ACBE-4779-9330-55939CA6758F}"/>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cs typeface="Times New Roman" panose="02020603050405020304" pitchFamily="18" charset="0"/>
              </a:rPr>
              <a:t>1</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Phép</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nghiệm</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u="sng" dirty="0">
              <a:solidFill>
                <a:srgbClr val="FF0000"/>
              </a:solidFill>
            </a:endParaRPr>
          </a:p>
        </p:txBody>
      </p:sp>
      <p:graphicFrame>
        <p:nvGraphicFramePr>
          <p:cNvPr id="9" name="Object 8">
            <a:extLst>
              <a:ext uri="{FF2B5EF4-FFF2-40B4-BE49-F238E27FC236}">
                <a16:creationId xmlns:a16="http://schemas.microsoft.com/office/drawing/2014/main" id="{19AFF8C7-AD3C-4C95-A3C1-42FD5AEB4E71}"/>
              </a:ext>
            </a:extLst>
          </p:cNvPr>
          <p:cNvGraphicFramePr>
            <a:graphicFrameLocks noChangeAspect="1"/>
          </p:cNvGraphicFramePr>
          <p:nvPr>
            <p:extLst>
              <p:ext uri="{D42A27DB-BD31-4B8C-83A1-F6EECF244321}">
                <p14:modId xmlns:p14="http://schemas.microsoft.com/office/powerpoint/2010/main" val="2394828466"/>
              </p:ext>
            </p:extLst>
          </p:nvPr>
        </p:nvGraphicFramePr>
        <p:xfrm>
          <a:off x="2000250" y="4837209"/>
          <a:ext cx="1666606" cy="584774"/>
        </p:xfrm>
        <a:graphic>
          <a:graphicData uri="http://schemas.openxmlformats.org/presentationml/2006/ole">
            <mc:AlternateContent xmlns:mc="http://schemas.openxmlformats.org/markup-compatibility/2006">
              <mc:Choice xmlns:v="urn:schemas-microsoft-com:vml" Requires="v">
                <p:oleObj spid="_x0000_s3082" name="Equation" r:id="rId4" imgW="723600" imgH="253800" progId="Equation.DSMT4">
                  <p:embed/>
                </p:oleObj>
              </mc:Choice>
              <mc:Fallback>
                <p:oleObj name="Equation" r:id="rId4" imgW="723600" imgH="253800" progId="Equation.DSMT4">
                  <p:embed/>
                  <p:pic>
                    <p:nvPicPr>
                      <p:cNvPr id="0" name=""/>
                      <p:cNvPicPr/>
                      <p:nvPr/>
                    </p:nvPicPr>
                    <p:blipFill>
                      <a:blip r:embed="rId5"/>
                      <a:stretch>
                        <a:fillRect/>
                      </a:stretch>
                    </p:blipFill>
                    <p:spPr>
                      <a:xfrm>
                        <a:off x="2000250" y="4837209"/>
                        <a:ext cx="1666606" cy="58477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BDD7F95-EEC2-4CA7-8BD8-77854739A5CA}"/>
              </a:ext>
            </a:extLst>
          </p:cNvPr>
          <p:cNvGraphicFramePr>
            <a:graphicFrameLocks noChangeAspect="1"/>
          </p:cNvGraphicFramePr>
          <p:nvPr>
            <p:extLst>
              <p:ext uri="{D42A27DB-BD31-4B8C-83A1-F6EECF244321}">
                <p14:modId xmlns:p14="http://schemas.microsoft.com/office/powerpoint/2010/main" val="1736656660"/>
              </p:ext>
            </p:extLst>
          </p:nvPr>
        </p:nvGraphicFramePr>
        <p:xfrm>
          <a:off x="1897062" y="5842343"/>
          <a:ext cx="2046709" cy="584774"/>
        </p:xfrm>
        <a:graphic>
          <a:graphicData uri="http://schemas.openxmlformats.org/presentationml/2006/ole">
            <mc:AlternateContent xmlns:mc="http://schemas.openxmlformats.org/markup-compatibility/2006">
              <mc:Choice xmlns:v="urn:schemas-microsoft-com:vml" Requires="v">
                <p:oleObj spid="_x0000_s3083" name="Equation" r:id="rId6" imgW="888840" imgH="253800" progId="Equation.DSMT4">
                  <p:embed/>
                </p:oleObj>
              </mc:Choice>
              <mc:Fallback>
                <p:oleObj name="Equation" r:id="rId6" imgW="888840" imgH="253800" progId="Equation.DSMT4">
                  <p:embed/>
                  <p:pic>
                    <p:nvPicPr>
                      <p:cNvPr id="0" name=""/>
                      <p:cNvPicPr/>
                      <p:nvPr/>
                    </p:nvPicPr>
                    <p:blipFill>
                      <a:blip r:embed="rId7"/>
                      <a:stretch>
                        <a:fillRect/>
                      </a:stretch>
                    </p:blipFill>
                    <p:spPr>
                      <a:xfrm>
                        <a:off x="1897062" y="5842343"/>
                        <a:ext cx="2046709" cy="584774"/>
                      </a:xfrm>
                      <a:prstGeom prst="rect">
                        <a:avLst/>
                      </a:prstGeom>
                    </p:spPr>
                  </p:pic>
                </p:oleObj>
              </mc:Fallback>
            </mc:AlternateContent>
          </a:graphicData>
        </a:graphic>
      </p:graphicFrame>
    </p:spTree>
    <p:extLst>
      <p:ext uri="{BB962C8B-B14F-4D97-AF65-F5344CB8AC3E}">
        <p14:creationId xmlns:p14="http://schemas.microsoft.com/office/powerpoint/2010/main" val="3833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down)">
                                      <p:cBhvr>
                                        <p:cTn id="28" dur="500"/>
                                        <p:tgtEl>
                                          <p:spTgt spid="6">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69C0-45E0-4D27-82DA-CDDA637B71DB}"/>
              </a:ext>
            </a:extLst>
          </p:cNvPr>
          <p:cNvSpPr>
            <a:spLocks noGrp="1"/>
          </p:cNvSpPr>
          <p:nvPr>
            <p:ph type="title"/>
          </p:nvPr>
        </p:nvSpPr>
        <p:spPr/>
        <p:txBody>
          <a:bodyPr/>
          <a:lstStyle/>
          <a:p>
            <a:pPr algn="ctr"/>
            <a:r>
              <a:rPr lang="en-US" dirty="0" err="1">
                <a:solidFill>
                  <a:schemeClr val="bg1"/>
                </a:solidFill>
                <a:latin typeface="Times New Roman" panose="02020603050405020304" pitchFamily="18" charset="0"/>
                <a:cs typeface="Times New Roman" panose="02020603050405020304" pitchFamily="18" charset="0"/>
              </a:rPr>
              <a:t>Thực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hành</a:t>
            </a:r>
            <a:r>
              <a:rPr lang="en-US" dirty="0">
                <a:solidFill>
                  <a:schemeClr val="bg1"/>
                </a:solidFill>
                <a:latin typeface="Times New Roman" panose="02020603050405020304" pitchFamily="18" charset="0"/>
                <a:cs typeface="Times New Roman" panose="02020603050405020304" pitchFamily="18" charset="0"/>
              </a:rPr>
              <a:t> 1</a:t>
            </a:r>
          </a:p>
        </p:txBody>
      </p:sp>
      <p:sp>
        <p:nvSpPr>
          <p:cNvPr id="3" name="Content Placeholder 2">
            <a:extLst>
              <a:ext uri="{FF2B5EF4-FFF2-40B4-BE49-F238E27FC236}">
                <a16:creationId xmlns:a16="http://schemas.microsoft.com/office/drawing/2014/main" id="{DC0E8F00-D3A7-48E5-8784-B0DF3D17ED6C}"/>
              </a:ext>
            </a:extLst>
          </p:cNvPr>
          <p:cNvSpPr>
            <a:spLocks noGrp="1"/>
          </p:cNvSpPr>
          <p:nvPr>
            <p:ph idx="1"/>
          </p:nvPr>
        </p:nvSpPr>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tất</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các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kết</a:t>
            </a:r>
            <a:r>
              <a:rPr lang="en-US" sz="3200" dirty="0">
                <a:latin typeface="Times New Roman" panose="02020603050405020304" pitchFamily="18" charset="0"/>
                <a:cs typeface="Times New Roman" panose="02020603050405020304" pitchFamily="18" charset="0"/>
              </a:rPr>
              <a:t> quả có </a:t>
            </a:r>
            <a:r>
              <a:rPr lang="en-US" sz="3200" dirty="0" err="1">
                <a:latin typeface="Times New Roman" panose="02020603050405020304" pitchFamily="18" charset="0"/>
                <a:cs typeface="Times New Roman" panose="02020603050405020304" pitchFamily="18" charset="0"/>
              </a:rPr>
              <a:t>thê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xảy</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tung 1 con </a:t>
            </a:r>
            <a:r>
              <a:rPr lang="en-US" sz="3200" dirty="0" err="1">
                <a:latin typeface="Times New Roman" panose="02020603050405020304" pitchFamily="18" charset="0"/>
                <a:cs typeface="Times New Roman" panose="02020603050405020304" pitchFamily="18" charset="0"/>
              </a:rPr>
              <a:t>xúc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xắc</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mặt</a:t>
            </a:r>
            <a:r>
              <a:rPr lang="en-US" sz="3200" dirty="0">
                <a:latin typeface="Times New Roman" panose="02020603050405020304" pitchFamily="18" charset="0"/>
                <a:cs typeface="Times New Roman" panose="02020603050405020304" pitchFamily="18" charset="0"/>
              </a:rPr>
              <a:t>?</a:t>
            </a:r>
          </a:p>
        </p:txBody>
      </p:sp>
      <p:pic>
        <p:nvPicPr>
          <p:cNvPr id="1026" name="Picture 2" descr="Trò chơi &quot;đỏ đen&quot; gieo xúc xắc và sự thật không ai ngờ đến - KhoaHoc.tv">
            <a:extLst>
              <a:ext uri="{FF2B5EF4-FFF2-40B4-BE49-F238E27FC236}">
                <a16:creationId xmlns:a16="http://schemas.microsoft.com/office/drawing/2014/main" id="{DAD09A62-D603-443A-AC12-F26049214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926" y="2530581"/>
            <a:ext cx="3449484" cy="17968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535934C8-EBCB-4B10-809C-2AE86CFF79E7}"/>
              </a:ext>
            </a:extLst>
          </p:cNvPr>
          <p:cNvGraphicFramePr>
            <a:graphicFrameLocks noChangeAspect="1"/>
          </p:cNvGraphicFramePr>
          <p:nvPr>
            <p:extLst>
              <p:ext uri="{D42A27DB-BD31-4B8C-83A1-F6EECF244321}">
                <p14:modId xmlns:p14="http://schemas.microsoft.com/office/powerpoint/2010/main" val="2396589785"/>
              </p:ext>
            </p:extLst>
          </p:nvPr>
        </p:nvGraphicFramePr>
        <p:xfrm>
          <a:off x="4487805" y="4481792"/>
          <a:ext cx="4904365" cy="1101163"/>
        </p:xfrm>
        <a:graphic>
          <a:graphicData uri="http://schemas.openxmlformats.org/presentationml/2006/ole">
            <mc:AlternateContent xmlns:mc="http://schemas.openxmlformats.org/markup-compatibility/2006">
              <mc:Choice xmlns:v="urn:schemas-microsoft-com:vml" Requires="v">
                <p:oleObj spid="_x0000_s4102" name="Equation" r:id="rId4" imgW="1130040" imgH="253800" progId="Equation.DSMT4">
                  <p:embed/>
                </p:oleObj>
              </mc:Choice>
              <mc:Fallback>
                <p:oleObj name="Equation" r:id="rId4" imgW="1130040" imgH="253800" progId="Equation.DSMT4">
                  <p:embed/>
                  <p:pic>
                    <p:nvPicPr>
                      <p:cNvPr id="10" name="Object 9">
                        <a:extLst>
                          <a:ext uri="{FF2B5EF4-FFF2-40B4-BE49-F238E27FC236}">
                            <a16:creationId xmlns:a16="http://schemas.microsoft.com/office/drawing/2014/main" id="{ABDD7F95-EEC2-4CA7-8BD8-77854739A5CA}"/>
                          </a:ext>
                        </a:extLst>
                      </p:cNvPr>
                      <p:cNvPicPr/>
                      <p:nvPr/>
                    </p:nvPicPr>
                    <p:blipFill>
                      <a:blip r:embed="rId5"/>
                      <a:stretch>
                        <a:fillRect/>
                      </a:stretch>
                    </p:blipFill>
                    <p:spPr>
                      <a:xfrm>
                        <a:off x="4487805" y="4481792"/>
                        <a:ext cx="4904365" cy="1101163"/>
                      </a:xfrm>
                      <a:prstGeom prst="rect">
                        <a:avLst/>
                      </a:prstGeom>
                    </p:spPr>
                  </p:pic>
                </p:oleObj>
              </mc:Fallback>
            </mc:AlternateContent>
          </a:graphicData>
        </a:graphic>
      </p:graphicFrame>
    </p:spTree>
    <p:extLst>
      <p:ext uri="{BB962C8B-B14F-4D97-AF65-F5344CB8AC3E}">
        <p14:creationId xmlns:p14="http://schemas.microsoft.com/office/powerpoint/2010/main" val="39506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5597</TotalTime>
  <Words>510</Words>
  <Application>Microsoft Office PowerPoint</Application>
  <PresentationFormat>Widescreen</PresentationFormat>
  <Paragraphs>123</Paragraphs>
  <Slides>13</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Garamond</vt:lpstr>
      <vt:lpstr>Times New Roman</vt:lpstr>
      <vt:lpstr>Calibri Light</vt:lpstr>
      <vt:lpstr>Calibri</vt:lpstr>
      <vt:lpstr>Arial</vt:lpstr>
      <vt:lpstr>1_Office Theme</vt:lpstr>
      <vt:lpstr>Organic</vt:lpstr>
      <vt:lpstr>Equation</vt:lpstr>
      <vt:lpstr>PowerPoint Presentation</vt:lpstr>
      <vt:lpstr>Chương 9. MỘT SỐ YẾU TỐ XÁC SUẤT</vt:lpstr>
      <vt:lpstr>Khởi Động</vt:lpstr>
      <vt:lpstr>Khởi Động</vt:lpstr>
      <vt:lpstr>Chương 9. MỘT SỐ YẾU TỐ XÁC SUẤT</vt:lpstr>
      <vt:lpstr>Bài 1. Phép thử nghiệm – Sự kiện</vt:lpstr>
      <vt:lpstr>Bài 1. Phép thử nghiệm – Sự kiện</vt:lpstr>
      <vt:lpstr>PowerPoint Presentation</vt:lpstr>
      <vt:lpstr>Thực hành 1</vt:lpstr>
      <vt:lpstr>PowerPoint Presentation</vt:lpstr>
      <vt:lpstr>PowerPoint Presentation</vt:lpstr>
      <vt:lpstr>PowerPoint Presentation</vt:lpstr>
      <vt:lpstr>HƯỚNG DẪN TỰ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ASUS</cp:lastModifiedBy>
  <cp:revision>66</cp:revision>
  <dcterms:created xsi:type="dcterms:W3CDTF">2018-05-10T00:06:18Z</dcterms:created>
  <dcterms:modified xsi:type="dcterms:W3CDTF">2025-05-02T02:24:03Z</dcterms:modified>
</cp:coreProperties>
</file>