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10" r:id="rId4"/>
    <p:sldMasterId id="2147483722" r:id="rId5"/>
    <p:sldMasterId id="2147483745" r:id="rId6"/>
  </p:sldMasterIdLst>
  <p:notesMasterIdLst>
    <p:notesMasterId r:id="rId36"/>
  </p:notesMasterIdLst>
  <p:sldIdLst>
    <p:sldId id="3246" r:id="rId7"/>
    <p:sldId id="299" r:id="rId8"/>
    <p:sldId id="259" r:id="rId9"/>
    <p:sldId id="269" r:id="rId10"/>
    <p:sldId id="300" r:id="rId11"/>
    <p:sldId id="270" r:id="rId12"/>
    <p:sldId id="261" r:id="rId13"/>
    <p:sldId id="262" r:id="rId14"/>
    <p:sldId id="263" r:id="rId15"/>
    <p:sldId id="271" r:id="rId16"/>
    <p:sldId id="301" r:id="rId17"/>
    <p:sldId id="267" r:id="rId18"/>
    <p:sldId id="272" r:id="rId19"/>
    <p:sldId id="273" r:id="rId20"/>
    <p:sldId id="274" r:id="rId21"/>
    <p:sldId id="275" r:id="rId22"/>
    <p:sldId id="276" r:id="rId23"/>
    <p:sldId id="304" r:id="rId24"/>
    <p:sldId id="302" r:id="rId25"/>
    <p:sldId id="303" r:id="rId26"/>
    <p:sldId id="305" r:id="rId27"/>
    <p:sldId id="277" r:id="rId28"/>
    <p:sldId id="306" r:id="rId29"/>
    <p:sldId id="284" r:id="rId30"/>
    <p:sldId id="286" r:id="rId31"/>
    <p:sldId id="287" r:id="rId32"/>
    <p:sldId id="288" r:id="rId33"/>
    <p:sldId id="297" r:id="rId34"/>
    <p:sldId id="30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ần Nữ Minh Hiền" initials="TNMH" lastIdx="1" clrIdx="0">
    <p:extLst>
      <p:ext uri="{19B8F6BF-5375-455C-9EA6-DF929625EA0E}">
        <p15:presenceInfo xmlns:p15="http://schemas.microsoft.com/office/powerpoint/2012/main" userId="6e29f383a07e99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8T16:22:06.76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0C29B-1F0C-4D6A-8505-004D59B17F1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387164A-124B-43EA-B275-7567B7EB61B7}">
      <dgm:prSet phldrT="[Text]"/>
      <dgm:spPr>
        <a:xfrm>
          <a:off x="3018155" y="3072899"/>
          <a:ext cx="2091690" cy="2091690"/>
        </a:xfrm>
        <a:prstGeom prst="ellipse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Số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nguyên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âm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DC3F451-C3DC-4963-8DB7-6151CCF9D93B}" type="parTrans" cxnId="{E363B1EF-9B5A-42F8-85B6-F6888B4991DD}">
      <dgm:prSet/>
      <dgm:spPr/>
      <dgm:t>
        <a:bodyPr/>
        <a:lstStyle/>
        <a:p>
          <a:endParaRPr lang="en-US"/>
        </a:p>
      </dgm:t>
    </dgm:pt>
    <dgm:pt modelId="{D89FC5AE-5A19-4144-91FE-EB4DEFA6129A}" type="sibTrans" cxnId="{E363B1EF-9B5A-42F8-85B6-F6888B4991DD}">
      <dgm:prSet/>
      <dgm:spPr/>
      <dgm:t>
        <a:bodyPr/>
        <a:lstStyle/>
        <a:p>
          <a:endParaRPr lang="en-US"/>
        </a:p>
      </dgm:t>
    </dgm:pt>
    <dgm:pt modelId="{6AA7B172-5F07-4B90-A1F4-DEB9FF121252}">
      <dgm:prSet phldrT="[Text]"/>
      <dgm:spPr>
        <a:xfrm>
          <a:off x="622" y="3323902"/>
          <a:ext cx="1987105" cy="1589684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Nhiệt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độ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dưới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0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độ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C</a:t>
          </a:r>
        </a:p>
      </dgm:t>
    </dgm:pt>
    <dgm:pt modelId="{37E32A38-D4A3-42FE-817E-A999CE21E3C0}" type="parTrans" cxnId="{EA392A97-F7B6-4A88-894F-2438D120AEB6}">
      <dgm:prSet/>
      <dgm:spPr>
        <a:xfrm rot="10800000">
          <a:off x="994175" y="3820678"/>
          <a:ext cx="1912661" cy="596131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15E0F656-1C19-4369-804B-EF596050B42F}" type="sibTrans" cxnId="{EA392A97-F7B6-4A88-894F-2438D120AEB6}">
      <dgm:prSet/>
      <dgm:spPr/>
      <dgm:t>
        <a:bodyPr/>
        <a:lstStyle/>
        <a:p>
          <a:endParaRPr lang="en-US"/>
        </a:p>
      </dgm:t>
    </dgm:pt>
    <dgm:pt modelId="{DD4E8770-5E1D-4A35-873E-322E3297C65D}">
      <dgm:prSet phldrT="[Text]"/>
      <dgm:spPr>
        <a:xfrm>
          <a:off x="899753" y="1153208"/>
          <a:ext cx="1987105" cy="1589684"/>
        </a:xfrm>
        <a:prstGeom prst="roundRect">
          <a:avLst>
            <a:gd name="adj" fmla="val 10000"/>
          </a:avLst>
        </a:prstGeom>
        <a:solidFill>
          <a:srgbClr val="FFC000">
            <a:hueOff val="2598923"/>
            <a:satOff val="-11992"/>
            <a:lumOff val="44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Độ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cao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dưới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mực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nước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biển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39DA198-9726-44DC-BA2F-CAD3AA1F01B0}" type="parTrans" cxnId="{E5A66D2B-D78E-4028-BA8B-8425C0B75EAB}">
      <dgm:prSet/>
      <dgm:spPr>
        <a:xfrm rot="13500000">
          <a:off x="1613203" y="2326212"/>
          <a:ext cx="1912661" cy="596131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2598923"/>
            <a:satOff val="-11992"/>
            <a:lumOff val="441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26F586B0-CBFE-4D6A-8E6C-5484956153E1}" type="sibTrans" cxnId="{E5A66D2B-D78E-4028-BA8B-8425C0B75EAB}">
      <dgm:prSet/>
      <dgm:spPr/>
      <dgm:t>
        <a:bodyPr/>
        <a:lstStyle/>
        <a:p>
          <a:endParaRPr lang="en-US"/>
        </a:p>
      </dgm:t>
    </dgm:pt>
    <dgm:pt modelId="{2B40442E-D102-4C3C-85E0-187A00239FB9}">
      <dgm:prSet phldrT="[Text]"/>
      <dgm:spPr>
        <a:xfrm>
          <a:off x="3070447" y="254077"/>
          <a:ext cx="1987105" cy="1589684"/>
        </a:xfrm>
        <a:prstGeom prst="roundRect">
          <a:avLst>
            <a:gd name="adj" fmla="val 10000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Số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tiền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nợ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5B948E4-D10C-4D78-BD8D-A797A843C626}" type="parTrans" cxnId="{35AC4821-EAD2-4716-A08B-BCBA74BE65EC}">
      <dgm:prSet/>
      <dgm:spPr>
        <a:xfrm rot="16200000">
          <a:off x="3107669" y="1707184"/>
          <a:ext cx="1912661" cy="596131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6643A2F1-25EA-4D85-94F0-886A4383D99D}" type="sibTrans" cxnId="{35AC4821-EAD2-4716-A08B-BCBA74BE65EC}">
      <dgm:prSet/>
      <dgm:spPr/>
      <dgm:t>
        <a:bodyPr/>
        <a:lstStyle/>
        <a:p>
          <a:endParaRPr lang="en-US"/>
        </a:p>
      </dgm:t>
    </dgm:pt>
    <dgm:pt modelId="{337C4BDA-75B4-45BC-B1FC-A91C37D8A43E}">
      <dgm:prSet phldrT="[Text]"/>
      <dgm:spPr>
        <a:xfrm>
          <a:off x="5241141" y="1153208"/>
          <a:ext cx="1987105" cy="1589684"/>
        </a:xfrm>
        <a:prstGeom prst="roundRect">
          <a:avLst>
            <a:gd name="adj" fmla="val 10000"/>
          </a:avLst>
        </a:prstGeom>
        <a:solidFill>
          <a:srgbClr val="FFC000">
            <a:hueOff val="7796769"/>
            <a:satOff val="-35976"/>
            <a:lumOff val="132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Số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tiền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lỗ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D765B25-A67E-4133-8D25-B35A478ACD8A}" type="parTrans" cxnId="{45071F98-A190-4F20-9974-39316E81C6E9}">
      <dgm:prSet/>
      <dgm:spPr>
        <a:xfrm rot="18900000">
          <a:off x="4602135" y="2326212"/>
          <a:ext cx="1912661" cy="596131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7796769"/>
            <a:satOff val="-35976"/>
            <a:lumOff val="1324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7596BE42-8520-4012-8BA1-841B889FEB54}" type="sibTrans" cxnId="{45071F98-A190-4F20-9974-39316E81C6E9}">
      <dgm:prSet/>
      <dgm:spPr/>
      <dgm:t>
        <a:bodyPr/>
        <a:lstStyle/>
        <a:p>
          <a:endParaRPr lang="en-US"/>
        </a:p>
      </dgm:t>
    </dgm:pt>
    <dgm:pt modelId="{EE239947-DF6B-49AA-8B6B-1E7A603F0C65}">
      <dgm:prSet phldrT="[Text]"/>
      <dgm:spPr>
        <a:xfrm>
          <a:off x="6140272" y="3323902"/>
          <a:ext cx="1987105" cy="1589684"/>
        </a:xfrm>
        <a:prstGeom prst="roundRect">
          <a:avLst>
            <a:gd name="adj" fmla="val 10000"/>
          </a:avLst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Thời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gian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trước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công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nguyên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30ED107-6CBF-4CD8-81F4-78C50987A1EA}" type="parTrans" cxnId="{30DBFA2C-C814-402E-816B-C0C75BBBB024}">
      <dgm:prSet/>
      <dgm:spPr>
        <a:xfrm>
          <a:off x="5221163" y="3820678"/>
          <a:ext cx="1912661" cy="596131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AC2D3796-4DAF-4051-A1C9-F75BD4968164}" type="sibTrans" cxnId="{30DBFA2C-C814-402E-816B-C0C75BBBB024}">
      <dgm:prSet/>
      <dgm:spPr/>
      <dgm:t>
        <a:bodyPr/>
        <a:lstStyle/>
        <a:p>
          <a:endParaRPr lang="en-US"/>
        </a:p>
      </dgm:t>
    </dgm:pt>
    <dgm:pt modelId="{D7387B2D-69F7-4C73-80DB-51D3C7F074B8}" type="pres">
      <dgm:prSet presAssocID="{EF60C29B-1F0C-4D6A-8505-004D59B17F1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9ACB830-2FA7-4E75-BFF4-0974453BE694}" type="pres">
      <dgm:prSet presAssocID="{A387164A-124B-43EA-B275-7567B7EB61B7}" presName="centerShape" presStyleLbl="node0" presStyleIdx="0" presStyleCnt="1"/>
      <dgm:spPr/>
    </dgm:pt>
    <dgm:pt modelId="{68DA4AF1-BC17-460C-B345-E52060483A35}" type="pres">
      <dgm:prSet presAssocID="{37E32A38-D4A3-42FE-817E-A999CE21E3C0}" presName="parTrans" presStyleLbl="bgSibTrans2D1" presStyleIdx="0" presStyleCnt="5"/>
      <dgm:spPr/>
    </dgm:pt>
    <dgm:pt modelId="{C6BB81EE-8154-4081-BA19-44C7F977BC9F}" type="pres">
      <dgm:prSet presAssocID="{6AA7B172-5F07-4B90-A1F4-DEB9FF121252}" presName="node" presStyleLbl="node1" presStyleIdx="0" presStyleCnt="5">
        <dgm:presLayoutVars>
          <dgm:bulletEnabled val="1"/>
        </dgm:presLayoutVars>
      </dgm:prSet>
      <dgm:spPr/>
    </dgm:pt>
    <dgm:pt modelId="{67B035FF-23A6-4C97-8D4A-F3E5C5CB02A6}" type="pres">
      <dgm:prSet presAssocID="{339DA198-9726-44DC-BA2F-CAD3AA1F01B0}" presName="parTrans" presStyleLbl="bgSibTrans2D1" presStyleIdx="1" presStyleCnt="5"/>
      <dgm:spPr/>
    </dgm:pt>
    <dgm:pt modelId="{8FA14637-E835-4495-B3BF-528A3A30B59F}" type="pres">
      <dgm:prSet presAssocID="{DD4E8770-5E1D-4A35-873E-322E3297C65D}" presName="node" presStyleLbl="node1" presStyleIdx="1" presStyleCnt="5">
        <dgm:presLayoutVars>
          <dgm:bulletEnabled val="1"/>
        </dgm:presLayoutVars>
      </dgm:prSet>
      <dgm:spPr/>
    </dgm:pt>
    <dgm:pt modelId="{152D83FA-956B-4AAC-89DC-3021FF8CF296}" type="pres">
      <dgm:prSet presAssocID="{F5B948E4-D10C-4D78-BD8D-A797A843C626}" presName="parTrans" presStyleLbl="bgSibTrans2D1" presStyleIdx="2" presStyleCnt="5"/>
      <dgm:spPr/>
    </dgm:pt>
    <dgm:pt modelId="{91E2D1D0-B768-41EA-824A-23D00ABAE41D}" type="pres">
      <dgm:prSet presAssocID="{2B40442E-D102-4C3C-85E0-187A00239FB9}" presName="node" presStyleLbl="node1" presStyleIdx="2" presStyleCnt="5">
        <dgm:presLayoutVars>
          <dgm:bulletEnabled val="1"/>
        </dgm:presLayoutVars>
      </dgm:prSet>
      <dgm:spPr/>
    </dgm:pt>
    <dgm:pt modelId="{2C5457E3-E5D3-4E96-B339-AECD23709DD2}" type="pres">
      <dgm:prSet presAssocID="{9D765B25-A67E-4133-8D25-B35A478ACD8A}" presName="parTrans" presStyleLbl="bgSibTrans2D1" presStyleIdx="3" presStyleCnt="5"/>
      <dgm:spPr/>
    </dgm:pt>
    <dgm:pt modelId="{7ACB00EE-809A-4F02-B5B3-43023CA74CE2}" type="pres">
      <dgm:prSet presAssocID="{337C4BDA-75B4-45BC-B1FC-A91C37D8A43E}" presName="node" presStyleLbl="node1" presStyleIdx="3" presStyleCnt="5">
        <dgm:presLayoutVars>
          <dgm:bulletEnabled val="1"/>
        </dgm:presLayoutVars>
      </dgm:prSet>
      <dgm:spPr/>
    </dgm:pt>
    <dgm:pt modelId="{E2601FB6-D4C8-49B4-A63B-16914C124B07}" type="pres">
      <dgm:prSet presAssocID="{C30ED107-6CBF-4CD8-81F4-78C50987A1EA}" presName="parTrans" presStyleLbl="bgSibTrans2D1" presStyleIdx="4" presStyleCnt="5"/>
      <dgm:spPr/>
    </dgm:pt>
    <dgm:pt modelId="{1D494301-FE2C-4FA8-8E51-F2C041FF5687}" type="pres">
      <dgm:prSet presAssocID="{EE239947-DF6B-49AA-8B6B-1E7A603F0C65}" presName="node" presStyleLbl="node1" presStyleIdx="4" presStyleCnt="5">
        <dgm:presLayoutVars>
          <dgm:bulletEnabled val="1"/>
        </dgm:presLayoutVars>
      </dgm:prSet>
      <dgm:spPr/>
    </dgm:pt>
  </dgm:ptLst>
  <dgm:cxnLst>
    <dgm:cxn modelId="{EE57D312-7D13-4BEE-B3FA-A60318869222}" type="presOf" srcId="{DD4E8770-5E1D-4A35-873E-322E3297C65D}" destId="{8FA14637-E835-4495-B3BF-528A3A30B59F}" srcOrd="0" destOrd="0" presId="urn:microsoft.com/office/officeart/2005/8/layout/radial4"/>
    <dgm:cxn modelId="{35AC4821-EAD2-4716-A08B-BCBA74BE65EC}" srcId="{A387164A-124B-43EA-B275-7567B7EB61B7}" destId="{2B40442E-D102-4C3C-85E0-187A00239FB9}" srcOrd="2" destOrd="0" parTransId="{F5B948E4-D10C-4D78-BD8D-A797A843C626}" sibTransId="{6643A2F1-25EA-4D85-94F0-886A4383D99D}"/>
    <dgm:cxn modelId="{E5A66D2B-D78E-4028-BA8B-8425C0B75EAB}" srcId="{A387164A-124B-43EA-B275-7567B7EB61B7}" destId="{DD4E8770-5E1D-4A35-873E-322E3297C65D}" srcOrd="1" destOrd="0" parTransId="{339DA198-9726-44DC-BA2F-CAD3AA1F01B0}" sibTransId="{26F586B0-CBFE-4D6A-8E6C-5484956153E1}"/>
    <dgm:cxn modelId="{30DBFA2C-C814-402E-816B-C0C75BBBB024}" srcId="{A387164A-124B-43EA-B275-7567B7EB61B7}" destId="{EE239947-DF6B-49AA-8B6B-1E7A603F0C65}" srcOrd="4" destOrd="0" parTransId="{C30ED107-6CBF-4CD8-81F4-78C50987A1EA}" sibTransId="{AC2D3796-4DAF-4051-A1C9-F75BD4968164}"/>
    <dgm:cxn modelId="{22AB7F3E-8B2D-404C-9F23-89374D36B969}" type="presOf" srcId="{37E32A38-D4A3-42FE-817E-A999CE21E3C0}" destId="{68DA4AF1-BC17-460C-B345-E52060483A35}" srcOrd="0" destOrd="0" presId="urn:microsoft.com/office/officeart/2005/8/layout/radial4"/>
    <dgm:cxn modelId="{07B6C259-8B9C-464D-905C-42AFF75B7CE4}" type="presOf" srcId="{EE239947-DF6B-49AA-8B6B-1E7A603F0C65}" destId="{1D494301-FE2C-4FA8-8E51-F2C041FF5687}" srcOrd="0" destOrd="0" presId="urn:microsoft.com/office/officeart/2005/8/layout/radial4"/>
    <dgm:cxn modelId="{92A73E7E-6D98-4C54-9E50-03E09D3D0FF7}" type="presOf" srcId="{9D765B25-A67E-4133-8D25-B35A478ACD8A}" destId="{2C5457E3-E5D3-4E96-B339-AECD23709DD2}" srcOrd="0" destOrd="0" presId="urn:microsoft.com/office/officeart/2005/8/layout/radial4"/>
    <dgm:cxn modelId="{70AF9580-4650-4B48-AC2D-DD328FEE8EB2}" type="presOf" srcId="{A387164A-124B-43EA-B275-7567B7EB61B7}" destId="{A9ACB830-2FA7-4E75-BFF4-0974453BE694}" srcOrd="0" destOrd="0" presId="urn:microsoft.com/office/officeart/2005/8/layout/radial4"/>
    <dgm:cxn modelId="{90615089-60AC-4EAB-A9EA-4A4FEC8E3FA2}" type="presOf" srcId="{2B40442E-D102-4C3C-85E0-187A00239FB9}" destId="{91E2D1D0-B768-41EA-824A-23D00ABAE41D}" srcOrd="0" destOrd="0" presId="urn:microsoft.com/office/officeart/2005/8/layout/radial4"/>
    <dgm:cxn modelId="{AD57EB93-48A4-47CF-AD52-68B1783DB14D}" type="presOf" srcId="{C30ED107-6CBF-4CD8-81F4-78C50987A1EA}" destId="{E2601FB6-D4C8-49B4-A63B-16914C124B07}" srcOrd="0" destOrd="0" presId="urn:microsoft.com/office/officeart/2005/8/layout/radial4"/>
    <dgm:cxn modelId="{EA392A97-F7B6-4A88-894F-2438D120AEB6}" srcId="{A387164A-124B-43EA-B275-7567B7EB61B7}" destId="{6AA7B172-5F07-4B90-A1F4-DEB9FF121252}" srcOrd="0" destOrd="0" parTransId="{37E32A38-D4A3-42FE-817E-A999CE21E3C0}" sibTransId="{15E0F656-1C19-4369-804B-EF596050B42F}"/>
    <dgm:cxn modelId="{45071F98-A190-4F20-9974-39316E81C6E9}" srcId="{A387164A-124B-43EA-B275-7567B7EB61B7}" destId="{337C4BDA-75B4-45BC-B1FC-A91C37D8A43E}" srcOrd="3" destOrd="0" parTransId="{9D765B25-A67E-4133-8D25-B35A478ACD8A}" sibTransId="{7596BE42-8520-4012-8BA1-841B889FEB54}"/>
    <dgm:cxn modelId="{584693B6-4D0C-4A3F-B27E-AB2600DC2F92}" type="presOf" srcId="{EF60C29B-1F0C-4D6A-8505-004D59B17F11}" destId="{D7387B2D-69F7-4C73-80DB-51D3C7F074B8}" srcOrd="0" destOrd="0" presId="urn:microsoft.com/office/officeart/2005/8/layout/radial4"/>
    <dgm:cxn modelId="{E11E2AD2-5612-46A6-AE2E-71A6C345DE0F}" type="presOf" srcId="{339DA198-9726-44DC-BA2F-CAD3AA1F01B0}" destId="{67B035FF-23A6-4C97-8D4A-F3E5C5CB02A6}" srcOrd="0" destOrd="0" presId="urn:microsoft.com/office/officeart/2005/8/layout/radial4"/>
    <dgm:cxn modelId="{049890E7-4DB4-4F86-A494-53858CB4CF0D}" type="presOf" srcId="{F5B948E4-D10C-4D78-BD8D-A797A843C626}" destId="{152D83FA-956B-4AAC-89DC-3021FF8CF296}" srcOrd="0" destOrd="0" presId="urn:microsoft.com/office/officeart/2005/8/layout/radial4"/>
    <dgm:cxn modelId="{E363B1EF-9B5A-42F8-85B6-F6888B4991DD}" srcId="{EF60C29B-1F0C-4D6A-8505-004D59B17F11}" destId="{A387164A-124B-43EA-B275-7567B7EB61B7}" srcOrd="0" destOrd="0" parTransId="{CDC3F451-C3DC-4963-8DB7-6151CCF9D93B}" sibTransId="{D89FC5AE-5A19-4144-91FE-EB4DEFA6129A}"/>
    <dgm:cxn modelId="{1E8DDBF2-D3CA-443F-9E36-B5103E4F2C30}" type="presOf" srcId="{337C4BDA-75B4-45BC-B1FC-A91C37D8A43E}" destId="{7ACB00EE-809A-4F02-B5B3-43023CA74CE2}" srcOrd="0" destOrd="0" presId="urn:microsoft.com/office/officeart/2005/8/layout/radial4"/>
    <dgm:cxn modelId="{CC1DC7F8-30B5-4DED-B52F-50237628DB60}" type="presOf" srcId="{6AA7B172-5F07-4B90-A1F4-DEB9FF121252}" destId="{C6BB81EE-8154-4081-BA19-44C7F977BC9F}" srcOrd="0" destOrd="0" presId="urn:microsoft.com/office/officeart/2005/8/layout/radial4"/>
    <dgm:cxn modelId="{28A8C56A-0769-4BE3-ABB8-4B1A84076DBA}" type="presParOf" srcId="{D7387B2D-69F7-4C73-80DB-51D3C7F074B8}" destId="{A9ACB830-2FA7-4E75-BFF4-0974453BE694}" srcOrd="0" destOrd="0" presId="urn:microsoft.com/office/officeart/2005/8/layout/radial4"/>
    <dgm:cxn modelId="{CAF2BF78-570F-4477-A91A-6B0620A64527}" type="presParOf" srcId="{D7387B2D-69F7-4C73-80DB-51D3C7F074B8}" destId="{68DA4AF1-BC17-460C-B345-E52060483A35}" srcOrd="1" destOrd="0" presId="urn:microsoft.com/office/officeart/2005/8/layout/radial4"/>
    <dgm:cxn modelId="{6922AF61-6C6B-4901-9FB3-8CDD69612BB0}" type="presParOf" srcId="{D7387B2D-69F7-4C73-80DB-51D3C7F074B8}" destId="{C6BB81EE-8154-4081-BA19-44C7F977BC9F}" srcOrd="2" destOrd="0" presId="urn:microsoft.com/office/officeart/2005/8/layout/radial4"/>
    <dgm:cxn modelId="{086C3B4F-7721-4B5F-8A2D-8452EF2928D9}" type="presParOf" srcId="{D7387B2D-69F7-4C73-80DB-51D3C7F074B8}" destId="{67B035FF-23A6-4C97-8D4A-F3E5C5CB02A6}" srcOrd="3" destOrd="0" presId="urn:microsoft.com/office/officeart/2005/8/layout/radial4"/>
    <dgm:cxn modelId="{43A05878-4EA3-4D65-A6AC-926A3610DE4E}" type="presParOf" srcId="{D7387B2D-69F7-4C73-80DB-51D3C7F074B8}" destId="{8FA14637-E835-4495-B3BF-528A3A30B59F}" srcOrd="4" destOrd="0" presId="urn:microsoft.com/office/officeart/2005/8/layout/radial4"/>
    <dgm:cxn modelId="{D7314D68-58A3-44F6-9A52-C84CE16DD9AC}" type="presParOf" srcId="{D7387B2D-69F7-4C73-80DB-51D3C7F074B8}" destId="{152D83FA-956B-4AAC-89DC-3021FF8CF296}" srcOrd="5" destOrd="0" presId="urn:microsoft.com/office/officeart/2005/8/layout/radial4"/>
    <dgm:cxn modelId="{4FB4A9C4-4884-45C7-9623-72A8FCC11679}" type="presParOf" srcId="{D7387B2D-69F7-4C73-80DB-51D3C7F074B8}" destId="{91E2D1D0-B768-41EA-824A-23D00ABAE41D}" srcOrd="6" destOrd="0" presId="urn:microsoft.com/office/officeart/2005/8/layout/radial4"/>
    <dgm:cxn modelId="{2C3B46DA-2A20-47BD-84E9-90BAEF49240D}" type="presParOf" srcId="{D7387B2D-69F7-4C73-80DB-51D3C7F074B8}" destId="{2C5457E3-E5D3-4E96-B339-AECD23709DD2}" srcOrd="7" destOrd="0" presId="urn:microsoft.com/office/officeart/2005/8/layout/radial4"/>
    <dgm:cxn modelId="{4CFB7D51-F03E-4131-AE63-57C976646F43}" type="presParOf" srcId="{D7387B2D-69F7-4C73-80DB-51D3C7F074B8}" destId="{7ACB00EE-809A-4F02-B5B3-43023CA74CE2}" srcOrd="8" destOrd="0" presId="urn:microsoft.com/office/officeart/2005/8/layout/radial4"/>
    <dgm:cxn modelId="{870B8F5D-9F6A-44A3-A54E-55CFF95621B7}" type="presParOf" srcId="{D7387B2D-69F7-4C73-80DB-51D3C7F074B8}" destId="{E2601FB6-D4C8-49B4-A63B-16914C124B07}" srcOrd="9" destOrd="0" presId="urn:microsoft.com/office/officeart/2005/8/layout/radial4"/>
    <dgm:cxn modelId="{A306BC04-C0D7-4658-9DBF-8D7F85A2DAC1}" type="presParOf" srcId="{D7387B2D-69F7-4C73-80DB-51D3C7F074B8}" destId="{1D494301-FE2C-4FA8-8E51-F2C041FF5687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60C29B-1F0C-4D6A-8505-004D59B17F1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387164A-124B-43EA-B275-7567B7EB61B7}">
      <dgm:prSet phldrT="[Text]"/>
      <dgm:spPr>
        <a:xfrm>
          <a:off x="2316087" y="1924720"/>
          <a:ext cx="1616224" cy="1616224"/>
        </a:xfrm>
        <a:prstGeom prst="ellipse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nguyên</a:t>
          </a:r>
          <a:endParaRPr lang="en-US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DC3F451-C3DC-4963-8DB7-6151CCF9D93B}" type="parTrans" cxnId="{E363B1EF-9B5A-42F8-85B6-F6888B4991DD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FC5AE-5A19-4144-91FE-EB4DEFA6129A}" type="sibTrans" cxnId="{E363B1EF-9B5A-42F8-85B6-F6888B4991DD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A7B172-5F07-4B90-A1F4-DEB9FF121252}">
      <dgm:prSet phldrT="[Text]"/>
      <dgm:spPr>
        <a:xfrm>
          <a:off x="622001" y="904163"/>
          <a:ext cx="1535413" cy="1228330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nguyên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âm</a:t>
          </a:r>
          <a:endParaRPr lang="en-US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7E32A38-D4A3-42FE-817E-A999CE21E3C0}" type="parTrans" cxnId="{EA392A97-F7B6-4A88-894F-2438D120AEB6}">
      <dgm:prSet/>
      <dgm:spPr>
        <a:xfrm rot="12900000">
          <a:off x="1277826" y="1642859"/>
          <a:ext cx="1237299" cy="460623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E0F656-1C19-4369-804B-EF596050B42F}" type="sibTrans" cxnId="{EA392A97-F7B6-4A88-894F-2438D120AEB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4E8770-5E1D-4A35-873E-322E3297C65D}">
      <dgm:prSet phldrT="[Text]"/>
      <dgm:spPr>
        <a:xfrm>
          <a:off x="2356493" y="1244"/>
          <a:ext cx="1535413" cy="1228330"/>
        </a:xfrm>
        <a:prstGeom prst="roundRect">
          <a:avLst>
            <a:gd name="adj" fmla="val 10000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0</a:t>
          </a:r>
        </a:p>
      </dgm:t>
    </dgm:pt>
    <dgm:pt modelId="{339DA198-9726-44DC-BA2F-CAD3AA1F01B0}" type="parTrans" cxnId="{E5A66D2B-D78E-4028-BA8B-8425C0B75EAB}">
      <dgm:prSet/>
      <dgm:spPr>
        <a:xfrm rot="16200000">
          <a:off x="2505550" y="1003746"/>
          <a:ext cx="1237299" cy="460623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586B0-CBFE-4D6A-8E6C-5484956153E1}" type="sibTrans" cxnId="{E5A66D2B-D78E-4028-BA8B-8425C0B75EA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0442E-D102-4C3C-85E0-187A00239FB9}">
      <dgm:prSet phldrT="[Text]"/>
      <dgm:spPr>
        <a:xfrm>
          <a:off x="4090985" y="904163"/>
          <a:ext cx="1535413" cy="1228330"/>
        </a:xfrm>
        <a:prstGeom prst="roundRect">
          <a:avLst>
            <a:gd name="adj" fmla="val 10000"/>
          </a:avLst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nguyên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dương</a:t>
          </a:r>
          <a:endParaRPr lang="en-US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5B948E4-D10C-4D78-BD8D-A797A843C626}" type="parTrans" cxnId="{35AC4821-EAD2-4716-A08B-BCBA74BE65EC}">
      <dgm:prSet/>
      <dgm:spPr>
        <a:xfrm rot="19500000">
          <a:off x="3733274" y="1642859"/>
          <a:ext cx="1237299" cy="460623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43A2F1-25EA-4D85-94F0-886A4383D99D}" type="sibTrans" cxnId="{35AC4821-EAD2-4716-A08B-BCBA74BE65E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87B2D-69F7-4C73-80DB-51D3C7F074B8}" type="pres">
      <dgm:prSet presAssocID="{EF60C29B-1F0C-4D6A-8505-004D59B17F1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9ACB830-2FA7-4E75-BFF4-0974453BE694}" type="pres">
      <dgm:prSet presAssocID="{A387164A-124B-43EA-B275-7567B7EB61B7}" presName="centerShape" presStyleLbl="node0" presStyleIdx="0" presStyleCnt="1"/>
      <dgm:spPr/>
    </dgm:pt>
    <dgm:pt modelId="{68DA4AF1-BC17-460C-B345-E52060483A35}" type="pres">
      <dgm:prSet presAssocID="{37E32A38-D4A3-42FE-817E-A999CE21E3C0}" presName="parTrans" presStyleLbl="bgSibTrans2D1" presStyleIdx="0" presStyleCnt="3"/>
      <dgm:spPr/>
    </dgm:pt>
    <dgm:pt modelId="{C6BB81EE-8154-4081-BA19-44C7F977BC9F}" type="pres">
      <dgm:prSet presAssocID="{6AA7B172-5F07-4B90-A1F4-DEB9FF121252}" presName="node" presStyleLbl="node1" presStyleIdx="0" presStyleCnt="3">
        <dgm:presLayoutVars>
          <dgm:bulletEnabled val="1"/>
        </dgm:presLayoutVars>
      </dgm:prSet>
      <dgm:spPr/>
    </dgm:pt>
    <dgm:pt modelId="{67B035FF-23A6-4C97-8D4A-F3E5C5CB02A6}" type="pres">
      <dgm:prSet presAssocID="{339DA198-9726-44DC-BA2F-CAD3AA1F01B0}" presName="parTrans" presStyleLbl="bgSibTrans2D1" presStyleIdx="1" presStyleCnt="3"/>
      <dgm:spPr/>
    </dgm:pt>
    <dgm:pt modelId="{8FA14637-E835-4495-B3BF-528A3A30B59F}" type="pres">
      <dgm:prSet presAssocID="{DD4E8770-5E1D-4A35-873E-322E3297C65D}" presName="node" presStyleLbl="node1" presStyleIdx="1" presStyleCnt="3">
        <dgm:presLayoutVars>
          <dgm:bulletEnabled val="1"/>
        </dgm:presLayoutVars>
      </dgm:prSet>
      <dgm:spPr/>
    </dgm:pt>
    <dgm:pt modelId="{152D83FA-956B-4AAC-89DC-3021FF8CF296}" type="pres">
      <dgm:prSet presAssocID="{F5B948E4-D10C-4D78-BD8D-A797A843C626}" presName="parTrans" presStyleLbl="bgSibTrans2D1" presStyleIdx="2" presStyleCnt="3"/>
      <dgm:spPr/>
    </dgm:pt>
    <dgm:pt modelId="{91E2D1D0-B768-41EA-824A-23D00ABAE41D}" type="pres">
      <dgm:prSet presAssocID="{2B40442E-D102-4C3C-85E0-187A00239FB9}" presName="node" presStyleLbl="node1" presStyleIdx="2" presStyleCnt="3">
        <dgm:presLayoutVars>
          <dgm:bulletEnabled val="1"/>
        </dgm:presLayoutVars>
      </dgm:prSet>
      <dgm:spPr/>
    </dgm:pt>
  </dgm:ptLst>
  <dgm:cxnLst>
    <dgm:cxn modelId="{262A461E-69A6-4623-9CAA-A4AA3079D4AD}" type="presOf" srcId="{DD4E8770-5E1D-4A35-873E-322E3297C65D}" destId="{8FA14637-E835-4495-B3BF-528A3A30B59F}" srcOrd="0" destOrd="0" presId="urn:microsoft.com/office/officeart/2005/8/layout/radial4"/>
    <dgm:cxn modelId="{35AC4821-EAD2-4716-A08B-BCBA74BE65EC}" srcId="{A387164A-124B-43EA-B275-7567B7EB61B7}" destId="{2B40442E-D102-4C3C-85E0-187A00239FB9}" srcOrd="2" destOrd="0" parTransId="{F5B948E4-D10C-4D78-BD8D-A797A843C626}" sibTransId="{6643A2F1-25EA-4D85-94F0-886A4383D99D}"/>
    <dgm:cxn modelId="{E5A66D2B-D78E-4028-BA8B-8425C0B75EAB}" srcId="{A387164A-124B-43EA-B275-7567B7EB61B7}" destId="{DD4E8770-5E1D-4A35-873E-322E3297C65D}" srcOrd="1" destOrd="0" parTransId="{339DA198-9726-44DC-BA2F-CAD3AA1F01B0}" sibTransId="{26F586B0-CBFE-4D6A-8E6C-5484956153E1}"/>
    <dgm:cxn modelId="{9F9DD741-7C34-46D8-8786-0EF662505ABA}" type="presOf" srcId="{6AA7B172-5F07-4B90-A1F4-DEB9FF121252}" destId="{C6BB81EE-8154-4081-BA19-44C7F977BC9F}" srcOrd="0" destOrd="0" presId="urn:microsoft.com/office/officeart/2005/8/layout/radial4"/>
    <dgm:cxn modelId="{9AE0F162-BFDC-4BA2-95BC-57C8F01F2E38}" type="presOf" srcId="{339DA198-9726-44DC-BA2F-CAD3AA1F01B0}" destId="{67B035FF-23A6-4C97-8D4A-F3E5C5CB02A6}" srcOrd="0" destOrd="0" presId="urn:microsoft.com/office/officeart/2005/8/layout/radial4"/>
    <dgm:cxn modelId="{1A539775-A117-4351-A904-C7720E46F71F}" type="presOf" srcId="{EF60C29B-1F0C-4D6A-8505-004D59B17F11}" destId="{D7387B2D-69F7-4C73-80DB-51D3C7F074B8}" srcOrd="0" destOrd="0" presId="urn:microsoft.com/office/officeart/2005/8/layout/radial4"/>
    <dgm:cxn modelId="{EA392A97-F7B6-4A88-894F-2438D120AEB6}" srcId="{A387164A-124B-43EA-B275-7567B7EB61B7}" destId="{6AA7B172-5F07-4B90-A1F4-DEB9FF121252}" srcOrd="0" destOrd="0" parTransId="{37E32A38-D4A3-42FE-817E-A999CE21E3C0}" sibTransId="{15E0F656-1C19-4369-804B-EF596050B42F}"/>
    <dgm:cxn modelId="{9E5F15A6-A905-499C-8553-05C462CE5495}" type="presOf" srcId="{2B40442E-D102-4C3C-85E0-187A00239FB9}" destId="{91E2D1D0-B768-41EA-824A-23D00ABAE41D}" srcOrd="0" destOrd="0" presId="urn:microsoft.com/office/officeart/2005/8/layout/radial4"/>
    <dgm:cxn modelId="{D9B068EA-D4E4-44A1-8DBB-8DD34962297D}" type="presOf" srcId="{F5B948E4-D10C-4D78-BD8D-A797A843C626}" destId="{152D83FA-956B-4AAC-89DC-3021FF8CF296}" srcOrd="0" destOrd="0" presId="urn:microsoft.com/office/officeart/2005/8/layout/radial4"/>
    <dgm:cxn modelId="{E363B1EF-9B5A-42F8-85B6-F6888B4991DD}" srcId="{EF60C29B-1F0C-4D6A-8505-004D59B17F11}" destId="{A387164A-124B-43EA-B275-7567B7EB61B7}" srcOrd="0" destOrd="0" parTransId="{CDC3F451-C3DC-4963-8DB7-6151CCF9D93B}" sibTransId="{D89FC5AE-5A19-4144-91FE-EB4DEFA6129A}"/>
    <dgm:cxn modelId="{F78D89F1-E550-4DCB-A4E1-F23FE77FAC0B}" type="presOf" srcId="{37E32A38-D4A3-42FE-817E-A999CE21E3C0}" destId="{68DA4AF1-BC17-460C-B345-E52060483A35}" srcOrd="0" destOrd="0" presId="urn:microsoft.com/office/officeart/2005/8/layout/radial4"/>
    <dgm:cxn modelId="{54ACD4FD-0CFB-4DAE-A4F6-91EBA79475AA}" type="presOf" srcId="{A387164A-124B-43EA-B275-7567B7EB61B7}" destId="{A9ACB830-2FA7-4E75-BFF4-0974453BE694}" srcOrd="0" destOrd="0" presId="urn:microsoft.com/office/officeart/2005/8/layout/radial4"/>
    <dgm:cxn modelId="{95A5A7A3-57B6-42AA-9D64-8EAFFFA9236F}" type="presParOf" srcId="{D7387B2D-69F7-4C73-80DB-51D3C7F074B8}" destId="{A9ACB830-2FA7-4E75-BFF4-0974453BE694}" srcOrd="0" destOrd="0" presId="urn:microsoft.com/office/officeart/2005/8/layout/radial4"/>
    <dgm:cxn modelId="{2564C84F-893C-4042-A27C-411885809BC4}" type="presParOf" srcId="{D7387B2D-69F7-4C73-80DB-51D3C7F074B8}" destId="{68DA4AF1-BC17-460C-B345-E52060483A35}" srcOrd="1" destOrd="0" presId="urn:microsoft.com/office/officeart/2005/8/layout/radial4"/>
    <dgm:cxn modelId="{30C23966-02C3-4A53-AB2E-4F8892154A4A}" type="presParOf" srcId="{D7387B2D-69F7-4C73-80DB-51D3C7F074B8}" destId="{C6BB81EE-8154-4081-BA19-44C7F977BC9F}" srcOrd="2" destOrd="0" presId="urn:microsoft.com/office/officeart/2005/8/layout/radial4"/>
    <dgm:cxn modelId="{50B80E02-A69C-44C7-9FCE-3FCD03CB42D5}" type="presParOf" srcId="{D7387B2D-69F7-4C73-80DB-51D3C7F074B8}" destId="{67B035FF-23A6-4C97-8D4A-F3E5C5CB02A6}" srcOrd="3" destOrd="0" presId="urn:microsoft.com/office/officeart/2005/8/layout/radial4"/>
    <dgm:cxn modelId="{83A8A05D-7043-4F83-A9CD-B495B3C309F7}" type="presParOf" srcId="{D7387B2D-69F7-4C73-80DB-51D3C7F074B8}" destId="{8FA14637-E835-4495-B3BF-528A3A30B59F}" srcOrd="4" destOrd="0" presId="urn:microsoft.com/office/officeart/2005/8/layout/radial4"/>
    <dgm:cxn modelId="{BE8C683F-7EF5-4568-B78A-A1B7C026F465}" type="presParOf" srcId="{D7387B2D-69F7-4C73-80DB-51D3C7F074B8}" destId="{152D83FA-956B-4AAC-89DC-3021FF8CF296}" srcOrd="5" destOrd="0" presId="urn:microsoft.com/office/officeart/2005/8/layout/radial4"/>
    <dgm:cxn modelId="{7EBA5FA0-165D-4B49-9B4D-9C72AE2BD011}" type="presParOf" srcId="{D7387B2D-69F7-4C73-80DB-51D3C7F074B8}" destId="{91E2D1D0-B768-41EA-824A-23D00ABAE41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CB830-2FA7-4E75-BFF4-0974453BE694}">
      <dsp:nvSpPr>
        <dsp:cNvPr id="0" name=""/>
        <dsp:cNvSpPr/>
      </dsp:nvSpPr>
      <dsp:spPr>
        <a:xfrm>
          <a:off x="3110407" y="3028845"/>
          <a:ext cx="2155624" cy="2155624"/>
        </a:xfrm>
        <a:prstGeom prst="ellipse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Số</a:t>
          </a:r>
          <a:r>
            <a:rPr lang="en-US" sz="3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nguyên</a:t>
          </a:r>
          <a:r>
            <a:rPr lang="en-US" sz="3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âm</a:t>
          </a:r>
          <a:endParaRPr lang="en-US" sz="3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426091" y="3344529"/>
        <a:ext cx="1524256" cy="1524256"/>
      </dsp:txXfrm>
    </dsp:sp>
    <dsp:sp modelId="{68DA4AF1-BC17-460C-B345-E52060483A35}">
      <dsp:nvSpPr>
        <dsp:cNvPr id="0" name=""/>
        <dsp:cNvSpPr/>
      </dsp:nvSpPr>
      <dsp:spPr>
        <a:xfrm rot="10800000">
          <a:off x="1024562" y="3799480"/>
          <a:ext cx="1971123" cy="614352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B81EE-8154-4081-BA19-44C7F977BC9F}">
      <dsp:nvSpPr>
        <dsp:cNvPr id="0" name=""/>
        <dsp:cNvSpPr/>
      </dsp:nvSpPr>
      <dsp:spPr>
        <a:xfrm>
          <a:off x="641" y="3287520"/>
          <a:ext cx="2047843" cy="1638274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Nhiệt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độ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dưới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0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độ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C</a:t>
          </a:r>
        </a:p>
      </dsp:txBody>
      <dsp:txXfrm>
        <a:off x="48624" y="3335503"/>
        <a:ext cx="1951877" cy="1542308"/>
      </dsp:txXfrm>
    </dsp:sp>
    <dsp:sp modelId="{67B035FF-23A6-4C97-8D4A-F3E5C5CB02A6}">
      <dsp:nvSpPr>
        <dsp:cNvPr id="0" name=""/>
        <dsp:cNvSpPr/>
      </dsp:nvSpPr>
      <dsp:spPr>
        <a:xfrm rot="13500000">
          <a:off x="1662512" y="2259335"/>
          <a:ext cx="1971123" cy="614352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2598923"/>
            <a:satOff val="-11992"/>
            <a:lumOff val="441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14637-E835-4495-B3BF-528A3A30B59F}">
      <dsp:nvSpPr>
        <dsp:cNvPr id="0" name=""/>
        <dsp:cNvSpPr/>
      </dsp:nvSpPr>
      <dsp:spPr>
        <a:xfrm>
          <a:off x="927254" y="1050477"/>
          <a:ext cx="2047843" cy="1638274"/>
        </a:xfrm>
        <a:prstGeom prst="roundRect">
          <a:avLst>
            <a:gd name="adj" fmla="val 10000"/>
          </a:avLst>
        </a:prstGeom>
        <a:solidFill>
          <a:srgbClr val="FFC000">
            <a:hueOff val="2598923"/>
            <a:satOff val="-11992"/>
            <a:lumOff val="44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Độ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cao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dưới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mực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nước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biển</a:t>
          </a:r>
          <a:endParaRPr lang="en-US" sz="32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75237" y="1098460"/>
        <a:ext cx="1951877" cy="1542308"/>
      </dsp:txXfrm>
    </dsp:sp>
    <dsp:sp modelId="{152D83FA-956B-4AAC-89DC-3021FF8CF296}">
      <dsp:nvSpPr>
        <dsp:cNvPr id="0" name=""/>
        <dsp:cNvSpPr/>
      </dsp:nvSpPr>
      <dsp:spPr>
        <a:xfrm rot="16200000">
          <a:off x="3202657" y="1621385"/>
          <a:ext cx="1971123" cy="614352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2D1D0-B768-41EA-824A-23D00ABAE41D}">
      <dsp:nvSpPr>
        <dsp:cNvPr id="0" name=""/>
        <dsp:cNvSpPr/>
      </dsp:nvSpPr>
      <dsp:spPr>
        <a:xfrm>
          <a:off x="3164297" y="123863"/>
          <a:ext cx="2047843" cy="1638274"/>
        </a:xfrm>
        <a:prstGeom prst="roundRect">
          <a:avLst>
            <a:gd name="adj" fmla="val 10000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Số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tiền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nợ</a:t>
          </a:r>
          <a:endParaRPr lang="en-US" sz="32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212280" y="171846"/>
        <a:ext cx="1951877" cy="1542308"/>
      </dsp:txXfrm>
    </dsp:sp>
    <dsp:sp modelId="{2C5457E3-E5D3-4E96-B339-AECD23709DD2}">
      <dsp:nvSpPr>
        <dsp:cNvPr id="0" name=""/>
        <dsp:cNvSpPr/>
      </dsp:nvSpPr>
      <dsp:spPr>
        <a:xfrm rot="18900000">
          <a:off x="4742803" y="2259335"/>
          <a:ext cx="1971123" cy="614352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7796769"/>
            <a:satOff val="-35976"/>
            <a:lumOff val="1324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B00EE-809A-4F02-B5B3-43023CA74CE2}">
      <dsp:nvSpPr>
        <dsp:cNvPr id="0" name=""/>
        <dsp:cNvSpPr/>
      </dsp:nvSpPr>
      <dsp:spPr>
        <a:xfrm>
          <a:off x="5401341" y="1050477"/>
          <a:ext cx="2047843" cy="1638274"/>
        </a:xfrm>
        <a:prstGeom prst="roundRect">
          <a:avLst>
            <a:gd name="adj" fmla="val 10000"/>
          </a:avLst>
        </a:prstGeom>
        <a:solidFill>
          <a:srgbClr val="FFC000">
            <a:hueOff val="7796769"/>
            <a:satOff val="-35976"/>
            <a:lumOff val="132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Số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tiền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lỗ</a:t>
          </a:r>
          <a:endParaRPr lang="en-US" sz="32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449324" y="1098460"/>
        <a:ext cx="1951877" cy="1542308"/>
      </dsp:txXfrm>
    </dsp:sp>
    <dsp:sp modelId="{E2601FB6-D4C8-49B4-A63B-16914C124B07}">
      <dsp:nvSpPr>
        <dsp:cNvPr id="0" name=""/>
        <dsp:cNvSpPr/>
      </dsp:nvSpPr>
      <dsp:spPr>
        <a:xfrm>
          <a:off x="5380753" y="3799480"/>
          <a:ext cx="1971123" cy="614352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494301-FE2C-4FA8-8E51-F2C041FF5687}">
      <dsp:nvSpPr>
        <dsp:cNvPr id="0" name=""/>
        <dsp:cNvSpPr/>
      </dsp:nvSpPr>
      <dsp:spPr>
        <a:xfrm>
          <a:off x="6327954" y="3287520"/>
          <a:ext cx="2047843" cy="1638274"/>
        </a:xfrm>
        <a:prstGeom prst="roundRect">
          <a:avLst>
            <a:gd name="adj" fmla="val 10000"/>
          </a:avLst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Thời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gian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trước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công</a:t>
          </a:r>
          <a:r>
            <a:rPr lang="en-US" sz="3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nguyên</a:t>
          </a:r>
          <a:endParaRPr lang="en-US" sz="32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375937" y="3335503"/>
        <a:ext cx="1951877" cy="1542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CB830-2FA7-4E75-BFF4-0974453BE694}">
      <dsp:nvSpPr>
        <dsp:cNvPr id="0" name=""/>
        <dsp:cNvSpPr/>
      </dsp:nvSpPr>
      <dsp:spPr>
        <a:xfrm>
          <a:off x="2316087" y="1924720"/>
          <a:ext cx="1616224" cy="1616224"/>
        </a:xfrm>
        <a:prstGeom prst="ellipse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sz="2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nguyên</a:t>
          </a:r>
          <a:endParaRPr lang="en-US" sz="29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552778" y="2161411"/>
        <a:ext cx="1142842" cy="1142842"/>
      </dsp:txXfrm>
    </dsp:sp>
    <dsp:sp modelId="{68DA4AF1-BC17-460C-B345-E52060483A35}">
      <dsp:nvSpPr>
        <dsp:cNvPr id="0" name=""/>
        <dsp:cNvSpPr/>
      </dsp:nvSpPr>
      <dsp:spPr>
        <a:xfrm rot="12900000">
          <a:off x="1277826" y="1642859"/>
          <a:ext cx="1237299" cy="460623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B81EE-8154-4081-BA19-44C7F977BC9F}">
      <dsp:nvSpPr>
        <dsp:cNvPr id="0" name=""/>
        <dsp:cNvSpPr/>
      </dsp:nvSpPr>
      <dsp:spPr>
        <a:xfrm>
          <a:off x="622001" y="904163"/>
          <a:ext cx="1535413" cy="1228330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sz="2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nguyên</a:t>
          </a:r>
          <a:r>
            <a:rPr lang="en-US" sz="2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âm</a:t>
          </a:r>
          <a:endParaRPr lang="en-US" sz="2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57978" y="940140"/>
        <a:ext cx="1463459" cy="1156376"/>
      </dsp:txXfrm>
    </dsp:sp>
    <dsp:sp modelId="{67B035FF-23A6-4C97-8D4A-F3E5C5CB02A6}">
      <dsp:nvSpPr>
        <dsp:cNvPr id="0" name=""/>
        <dsp:cNvSpPr/>
      </dsp:nvSpPr>
      <dsp:spPr>
        <a:xfrm rot="16200000">
          <a:off x="2505550" y="1003746"/>
          <a:ext cx="1237299" cy="460623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14637-E835-4495-B3BF-528A3A30B59F}">
      <dsp:nvSpPr>
        <dsp:cNvPr id="0" name=""/>
        <dsp:cNvSpPr/>
      </dsp:nvSpPr>
      <dsp:spPr>
        <a:xfrm>
          <a:off x="2356493" y="1244"/>
          <a:ext cx="1535413" cy="1228330"/>
        </a:xfrm>
        <a:prstGeom prst="roundRect">
          <a:avLst>
            <a:gd name="adj" fmla="val 10000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sz="2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0</a:t>
          </a:r>
        </a:p>
      </dsp:txBody>
      <dsp:txXfrm>
        <a:off x="2392470" y="37221"/>
        <a:ext cx="1463459" cy="1156376"/>
      </dsp:txXfrm>
    </dsp:sp>
    <dsp:sp modelId="{152D83FA-956B-4AAC-89DC-3021FF8CF296}">
      <dsp:nvSpPr>
        <dsp:cNvPr id="0" name=""/>
        <dsp:cNvSpPr/>
      </dsp:nvSpPr>
      <dsp:spPr>
        <a:xfrm rot="19500000">
          <a:off x="3733274" y="1642859"/>
          <a:ext cx="1237299" cy="460623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2D1D0-B768-41EA-824A-23D00ABAE41D}">
      <dsp:nvSpPr>
        <dsp:cNvPr id="0" name=""/>
        <dsp:cNvSpPr/>
      </dsp:nvSpPr>
      <dsp:spPr>
        <a:xfrm>
          <a:off x="4090985" y="904163"/>
          <a:ext cx="1535413" cy="1228330"/>
        </a:xfrm>
        <a:prstGeom prst="roundRect">
          <a:avLst>
            <a:gd name="adj" fmla="val 10000"/>
          </a:avLst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sz="2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nguyên</a:t>
          </a:r>
          <a:r>
            <a:rPr lang="en-US" sz="2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dương</a:t>
          </a:r>
          <a:endParaRPr lang="en-US" sz="2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126962" y="940140"/>
        <a:ext cx="1463459" cy="1156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7A0F0-ADF7-4EE1-9D04-B1BBE5FB72B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A4AD1-79FB-4315-914E-4EDA9704D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8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06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/>
                </a:solidFill>
              </a:rPr>
              <a:pPr/>
              <a:t>‹#›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/>
                </a:solidFill>
              </a:rPr>
              <a:pPr/>
              <a:t>‹#›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27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2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>
                <a:solidFill>
                  <a:prstClr val="black"/>
                </a:solidFill>
              </a:rPr>
              <a:pPr defTabSz="1218565"/>
              <a:t>2025/5/2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>
                <a:solidFill>
                  <a:prstClr val="black"/>
                </a:solidFill>
              </a:rPr>
              <a:pPr defTabSz="1218565"/>
              <a:t>2025/5/2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5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>
                <a:solidFill>
                  <a:prstClr val="black"/>
                </a:solidFill>
              </a:rPr>
              <a:pPr defTabSz="1218565"/>
              <a:t>2025/5/2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>
                <a:solidFill>
                  <a:prstClr val="black"/>
                </a:solidFill>
              </a:rPr>
              <a:pPr defTabSz="1218565"/>
              <a:t>2025/5/2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>
                <a:solidFill>
                  <a:prstClr val="black"/>
                </a:solidFill>
              </a:rPr>
              <a:pPr defTabSz="1218565"/>
              <a:t>2025/5/2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>
                <a:solidFill>
                  <a:prstClr val="black"/>
                </a:solidFill>
              </a:rPr>
              <a:pPr defTabSz="1218565"/>
              <a:t>2025/5/2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/>
                </a:solidFill>
              </a:rPr>
              <a:pPr/>
              <a:t>‹#›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>
                <a:solidFill>
                  <a:prstClr val="black"/>
                </a:solidFill>
              </a:rPr>
              <a:pPr defTabSz="1218565"/>
              <a:t>2025/5/2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>
                <a:solidFill>
                  <a:prstClr val="black"/>
                </a:solidFill>
              </a:rPr>
              <a:pPr defTabSz="1218565"/>
              <a:t>2025/5/2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>
                <a:solidFill>
                  <a:prstClr val="black"/>
                </a:solidFill>
              </a:rPr>
              <a:pPr defTabSz="1218565"/>
              <a:t>2025/5/2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102616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565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565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565"/>
            <a:fld id="{422790A0-7EF7-43E8-AAA0-742DECB8D18F}" type="slidenum">
              <a:rPr lang="en-US" sz="2400">
                <a:solidFill>
                  <a:prstClr val="black"/>
                </a:solidFill>
              </a:rPr>
              <a:pPr defTabSz="1218565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565">
              <a:defRPr/>
            </a:pPr>
            <a:fld id="{672A9A16-76EE-48EF-8E9C-AB4F8F45E740}" type="datetimeFigureOut">
              <a:rPr lang="en-US" sz="2400">
                <a:solidFill>
                  <a:prstClr val="black"/>
                </a:solidFill>
              </a:rPr>
              <a:pPr defTabSz="1218565">
                <a:defRPr/>
              </a:pPr>
              <a:t>5/2/2025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565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565">
              <a:defRPr/>
            </a:pPr>
            <a:fld id="{989FDC0A-962F-4822-8F41-598799E3EC25}" type="slidenum">
              <a:rPr lang="en-US" sz="2400">
                <a:solidFill>
                  <a:prstClr val="black"/>
                </a:solidFill>
              </a:rPr>
              <a:pPr defTabSz="1218565"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4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8000" y="228601"/>
            <a:ext cx="11074400" cy="5897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27051" y="6488113"/>
            <a:ext cx="1919816" cy="341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565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44233" y="6488113"/>
            <a:ext cx="8697384" cy="341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565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79718" y="6488113"/>
            <a:ext cx="586316" cy="360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565">
              <a:defRPr/>
            </a:pPr>
            <a:fld id="{E5A84037-DD6D-468B-8574-1910F84AF4A3}" type="slidenum">
              <a:rPr lang="en-US" sz="2400">
                <a:solidFill>
                  <a:prstClr val="black"/>
                </a:solidFill>
              </a:rPr>
              <a:pPr defTabSz="1218565"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E3B107-3F62-4980-A06C-1F8C57691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B76AD36-7A53-4A5B-A23E-28D9900F3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69D8AE4-B95F-4703-A8AA-F3C57448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35FAE2-54C2-4053-BA2B-AA9AC316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FBD0E8-5F50-4A7E-9D6F-9DD5DC54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0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ECA2E9-C4A0-4352-B7B0-A41B2ADE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21257C-E52C-42CE-9244-D09F4BD4A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2E7B630-A44E-4637-89B0-BA692D96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792FF4-C518-491B-9E53-4626F333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88DCFC5-089D-4FD2-98F0-20F8B136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C539D0-724D-4B1C-8D09-2A506DA7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CA01BC9-6DA3-41B1-A0FB-014B5507E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AEC97D-1121-45C4-8295-A8053898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61C8ACE-802A-4488-958A-C6219683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42A2AC-C2AC-4378-9815-388691183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C6E04F-7D08-4D01-8705-62A6A4F32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81CE24-7370-440B-9C34-DDD25340A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EBE3E58-6C88-4D5E-9716-BB2A8ECAE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0D8D808-634A-4F75-A224-04EA8922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693E578-8199-4174-8B70-9B6473F9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C4BF6C-20DA-47FF-A27F-C1991C38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/>
                </a:solidFill>
              </a:rPr>
              <a:pPr/>
              <a:t>‹#›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5A2B9A-C247-4A1A-A66D-68A46CC01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EDFF1E1-1450-48B5-9340-9666B37BF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9E069D9-2B53-4051-B4BF-2CFBB6750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DE51467-3346-4335-BD27-EBD35971B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7CB36F2-5504-4DBD-AE3B-58A47D2CF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305DB62-74B4-4428-A592-516F28E4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3924188-F142-4D7B-AFB4-47B85163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790233F-5DAC-46E3-AA62-3C2911156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A41FD-4A09-4C0C-8EF5-B499022B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759AE98-2A25-42F9-BD14-3F8CDE30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6201510-4D2E-4A17-9250-867495B2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AFBA892-0670-43BE-A455-1BF8AC6E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0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48AA16-1300-4A53-9B6F-45FFEDCD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BE88DCF-C710-41EF-85F3-8B2BF0812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75DDD66-97BF-4418-B15D-DFBA4CB0E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B71D9E-D118-4860-9179-460326C9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C3E24D8-F4CC-4992-808E-F0C7B4ADB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9BDE32F-A8AD-481B-8A70-65C24C0AA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1A3DC7-7815-49B7-8686-8F2115C7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326486-F505-4B71-910E-2D660893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F88A633-46FE-4D6E-96CB-884C81C43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061332C-7467-4985-ADE6-9C59E99C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3F661E-1EE4-4AA0-A370-0FCBE0CD5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C558A80-20DF-491C-A60F-FD492FD31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5AE6701-509B-4096-AE0E-278A4677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F48E06-3EA8-4B03-9B66-0BAE5B197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89D1F34-C0F5-40BE-8AEA-617CE8398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8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4649F9-5E10-4F43-B30F-9AEDC506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5DBB6FB-C899-497F-9D34-6D773DC56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DA3092C-CE25-4417-AE02-FD16BA1B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2CA338-2072-430F-B61D-D2FE773E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6CC8D2-07D4-4822-B336-A5D134FF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5AAB891-CF6D-4F8F-BE17-43E27596A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4816674-9D78-472A-95B0-A04D052D7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822551-9F84-4ABD-B0CE-CA6E2833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BD7413-352A-4378-A360-9B4A6463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B558761-B58C-47A4-9AAE-9AE2D4EE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title"/>
          </p:nvPr>
        </p:nvSpPr>
        <p:spPr>
          <a:xfrm>
            <a:off x="5802167" y="2329200"/>
            <a:ext cx="51664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body" idx="1"/>
          </p:nvPr>
        </p:nvSpPr>
        <p:spPr>
          <a:xfrm>
            <a:off x="6206733" y="3581933"/>
            <a:ext cx="4762000" cy="17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5" name="Google Shape;15;p20"/>
          <p:cNvGrpSpPr/>
          <p:nvPr/>
        </p:nvGrpSpPr>
        <p:grpSpPr>
          <a:xfrm>
            <a:off x="324066" y="185712"/>
            <a:ext cx="11672863" cy="6534739"/>
            <a:chOff x="243049" y="139284"/>
            <a:chExt cx="8754648" cy="4901054"/>
          </a:xfrm>
        </p:grpSpPr>
        <p:sp>
          <p:nvSpPr>
            <p:cNvPr id="16" name="Google Shape;16;p20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0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0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0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0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21;p20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22" name="Google Shape;22;p20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0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Google Shape;24;p20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0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0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0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0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2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A9C8-6241-4E4D-B554-6E735B574B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C95252-9B74-4915-BE89-2E1FF21ECA1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5A7F7-C6F0-4236-B949-A6E029699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DF0ABE-D3E7-4D54-B029-2F3DEC020F7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/>
                </a:solidFill>
              </a:rPr>
              <a:pPr/>
              <a:t>‹#›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5EB4-3042-42D3-BD76-780859886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FFF42D-763E-4482-909C-3CCE61A0689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95848-3E93-4C63-A6C4-ECDE446C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A076E8-A5C7-456A-91F8-06470A131B5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4B67E-F004-4686-ABA0-25BC91292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FFDCC5-7E0E-4F58-BC90-EBF6569C8CD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9C22-69BE-4664-A33C-F83A6C935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F1A85B-4668-4DA0-B45C-DE406925E1B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D3E6-72ED-42B1-9457-EC5F6AA65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129AC3-022C-4797-B072-D73984CA18F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0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40079-CFFF-428C-8E58-03757971C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616A0-E63C-42BF-91C7-D77179411DB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23385-E9D4-42FD-B7A9-01A2EE9FA7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B2468D-1ABD-4D69-B02F-8CB448937E2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8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5504-2A72-4C2B-9D6D-FDC8C69FA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33785B-1B51-48A2-8A9D-F492087C9BF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2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871E2-5CCB-4107-B1CC-C0D21E916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964DE4-D310-487E-B45F-AEDDAF76070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1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9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6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5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3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1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6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/>
                </a:solidFill>
              </a:rPr>
              <a:pPr/>
              <a:t>‹#›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0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9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9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6EDC-E73B-4342-9AF4-79CD261E2B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5037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58895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016708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62075" y="14716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0028" y="2476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7980" y="13456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46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/>
                </a:solidFill>
              </a:rPr>
              <a:pPr/>
              <a:t>‹#›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3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3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2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7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4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7"/>
            <a:ext cx="1554480" cy="527213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2681675-B406-4646-9516-518BECFBBA3C}" type="datetime1">
              <a:rPr lang="en-US" smtClean="0"/>
              <a:t>5/2/2025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7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1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50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8B6-7AC1-0746-8B1F-F00F63F70C08}" type="datetime1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13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3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2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877EDEB-FFB9-FC46-B17A-8FAFD525BDA6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82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492A-5E93-2147-BA3D-542C407ACCEB}" type="datetime1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31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F970-04AA-3640-8493-F1948CF53217}" type="datetime1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72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5BAE-B233-A142-92C6-941C53FBD0C1}" type="datetime1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238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2EEB3-2348-7F42-BEA5-A027EACE8CD0}" type="datetime1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10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7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1" y="607392"/>
            <a:ext cx="2430780" cy="164592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1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A9AD-4B4B-EB48-B448-68B7F97E8267}" type="datetime1">
              <a:rPr lang="en-US" smtClean="0"/>
              <a:t>5/2/2025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7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0181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7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0B09B76-32CB-5E4A-9C46-6006221490D6}" type="datetime1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7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541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/>
                </a:solidFill>
              </a:rPr>
              <a:pPr/>
              <a:t>‹#›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E94E-575A-404C-80E4-559C93273E7F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88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BB3A-360E-6841-9443-3EF2CA2FD0A9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862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3" y="4135476"/>
            <a:ext cx="4323609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4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/>
                </a:solidFill>
              </a:rPr>
              <a:pPr/>
              <a:t>‹#›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145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0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1C9BF62-D4C9-4ABE-B714-AFF9D0E6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39B21B4-D614-4EF6-A8BA-B1D57CF7B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6E3FB6-0004-4C6B-A0A4-64A76DAD1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6D9E9-1115-4A6A-ACAD-BF46EE2A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7C1029-22BA-4860-9379-A3440E2C1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CBB0EF-E55E-465D-8D94-FC3B26989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5E29F-E0A6-4456-9308-6F7BE34EB7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0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83E38-4D6A-439B-A643-46AE75CDA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F767AC-DF9A-4133-8D2D-77A6D193239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1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3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</p:sldLayoutIdLst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Yeseva One" panose="00000500000000000000" charset="0"/>
          <a:ea typeface="Yeseva One" panose="00000500000000000000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0EEDCAD-5BBF-4171-B862-5F1AF425885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1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11" Type="http://schemas.openxmlformats.org/officeDocument/2006/relationships/image" Target="../media/image19.jpe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7.wmf"/><Relationship Id="rId9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19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slide" Target="slide16.xml"/><Relationship Id="rId12" Type="http://schemas.openxmlformats.org/officeDocument/2006/relationships/slide" Target="slide28.xml"/><Relationship Id="rId17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slide" Target="slide27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5.xml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slide" Target="slide26.xml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slide" Target="slide22.xml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slide" Target="slide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comments" Target="../comments/commen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076" name="Picture 4" descr="01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39" y="892730"/>
            <a:ext cx="9144000" cy="514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169170" y="1777292"/>
            <a:ext cx="5575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685800">
              <a:buNone/>
              <a:defRPr/>
            </a:pPr>
            <a:r>
              <a:rPr lang="en-US" altLang="zh-CN" sz="2400" b="1" cap="all" dirty="0">
                <a:solidFill>
                  <a:srgbClr val="1CADE4"/>
                </a:solidFill>
                <a:latin typeface="Times New Roman" pitchFamily="18" charset="0"/>
                <a:cs typeface="Times New Roman" pitchFamily="18" charset="0"/>
              </a:rPr>
              <a:t>SỐ HỌC 6</a:t>
            </a:r>
            <a:endParaRPr lang="zh-CN" altLang="en-US" sz="2400" b="1" cap="all" dirty="0">
              <a:solidFill>
                <a:srgbClr val="1CADE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3209552" y="1407960"/>
            <a:ext cx="5772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685800">
              <a:buNone/>
              <a:defRPr/>
            </a:pPr>
            <a:r>
              <a:rPr lang="en-US" altLang="zh-CN" sz="24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THCS </a:t>
            </a:r>
            <a:r>
              <a:rPr lang="en-US" altLang="zh-CN" sz="2400" b="1" cap="all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zh-CN" sz="24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cap="all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endParaRPr lang="zh-CN" altLang="en-US" sz="2400" b="1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3169170" y="4262584"/>
            <a:ext cx="55753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685800">
              <a:buNone/>
              <a:defRPr/>
            </a:pPr>
            <a:r>
              <a:rPr lang="en-US" altLang="zh-CN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altLang="zh-CN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Nguyễn </a:t>
            </a:r>
            <a:r>
              <a:rPr lang="en-US" altLang="zh-CN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altLang="zh-CN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Minh Châu</a:t>
            </a:r>
            <a:endParaRPr lang="zh-CN" altLang="en-US" sz="2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84" y="5168505"/>
            <a:ext cx="1643063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347" y="5168504"/>
            <a:ext cx="1643063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72" y="5158473"/>
            <a:ext cx="1643063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4C87D6-B818-4B47-A1A6-F7894154EF2D}"/>
              </a:ext>
            </a:extLst>
          </p:cNvPr>
          <p:cNvSpPr/>
          <p:nvPr/>
        </p:nvSpPr>
        <p:spPr>
          <a:xfrm>
            <a:off x="2146852" y="2729380"/>
            <a:ext cx="7673009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vi-VN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2: SỐ NGUYÊN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34-BÀI 1:Số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8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5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477078" y="94219"/>
            <a:ext cx="11714922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34:  BÀI 1: SỐ NGUYÊN ÂM VÀ TẬP HỢP CÁC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68954600"/>
              </p:ext>
            </p:extLst>
          </p:nvPr>
        </p:nvGraphicFramePr>
        <p:xfrm>
          <a:off x="2124722" y="1549667"/>
          <a:ext cx="8376439" cy="530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665824" y="933306"/>
            <a:ext cx="6063449" cy="5060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23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8E802B-0CA5-C502-5736-14CE582C70F0}"/>
              </a:ext>
            </a:extLst>
          </p:cNvPr>
          <p:cNvSpPr txBox="1"/>
          <p:nvPr/>
        </p:nvSpPr>
        <p:spPr>
          <a:xfrm>
            <a:off x="755374" y="157150"/>
            <a:ext cx="11436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34:  BÀI 1: SỐ NGUYÊN ÂM VÀ TẬP HỢP CÁC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33D34-FB98-0C01-A17D-14244A2754AE}"/>
              </a:ext>
            </a:extLst>
          </p:cNvPr>
          <p:cNvSpPr txBox="1"/>
          <p:nvPr/>
        </p:nvSpPr>
        <p:spPr>
          <a:xfrm>
            <a:off x="1210586" y="1722269"/>
            <a:ext cx="8434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-1; -2; -3;…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99527-6A38-7868-6E90-14A345FEE8AF}"/>
              </a:ext>
            </a:extLst>
          </p:cNvPr>
          <p:cNvSpPr txBox="1"/>
          <p:nvPr/>
        </p:nvSpPr>
        <p:spPr>
          <a:xfrm>
            <a:off x="1210586" y="2890907"/>
            <a:ext cx="10722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°C).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°C, 2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 °C, 3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 °C,…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-1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°C, 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-3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°C,…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C,…(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C,…)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EDB981-B3AA-B1D9-5AEB-6B234E3B0782}"/>
              </a:ext>
            </a:extLst>
          </p:cNvPr>
          <p:cNvSpPr txBox="1"/>
          <p:nvPr/>
        </p:nvSpPr>
        <p:spPr>
          <a:xfrm>
            <a:off x="698774" y="5130422"/>
            <a:ext cx="107225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</a:t>
            </a:r>
            <a:r>
              <a:rPr lang="en-US" sz="2400" b="1" dirty="0">
                <a:solidFill>
                  <a:srgbClr val="FF0000"/>
                </a:solidFill>
              </a:rPr>
              <a:t>: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°C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 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-10 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°C, -23 °C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FA2621BB-983D-25D8-9B0D-22002651A7BA}"/>
              </a:ext>
            </a:extLst>
          </p:cNvPr>
          <p:cNvSpPr/>
          <p:nvPr/>
        </p:nvSpPr>
        <p:spPr>
          <a:xfrm>
            <a:off x="1114794" y="861408"/>
            <a:ext cx="5930900" cy="5232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463826" y="118099"/>
            <a:ext cx="11595652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34:  BÀI 1: SỐ NGUYÊN ÂM VÀ TẬP HỢP CÁC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06924" y="919751"/>
            <a:ext cx="4465469" cy="5060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669" y="1621322"/>
            <a:ext cx="561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4446" y="6302736"/>
            <a:ext cx="3372705" cy="543675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sp>
        <p:nvSpPr>
          <p:cNvPr id="8" name="Oval 7"/>
          <p:cNvSpPr/>
          <p:nvPr/>
        </p:nvSpPr>
        <p:spPr>
          <a:xfrm>
            <a:off x="4343009" y="1500101"/>
            <a:ext cx="7004685" cy="1885612"/>
          </a:xfrm>
          <a:prstGeom prst="ellipse">
            <a:avLst/>
          </a:prstGeom>
          <a:solidFill>
            <a:srgbClr val="FFC000">
              <a:tint val="50000"/>
              <a:alpha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</p:sp>
      <p:sp>
        <p:nvSpPr>
          <p:cNvPr id="9" name="Down Arrow 8"/>
          <p:cNvSpPr/>
          <p:nvPr/>
        </p:nvSpPr>
        <p:spPr>
          <a:xfrm>
            <a:off x="7203121" y="5811580"/>
            <a:ext cx="1357497" cy="673433"/>
          </a:xfrm>
          <a:prstGeom prst="downArrow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10" name="Freeform 9"/>
          <p:cNvSpPr/>
          <p:nvPr/>
        </p:nvSpPr>
        <p:spPr>
          <a:xfrm>
            <a:off x="7087569" y="3356048"/>
            <a:ext cx="2443495" cy="1894030"/>
          </a:xfrm>
          <a:custGeom>
            <a:avLst/>
            <a:gdLst>
              <a:gd name="connsiteX0" fmla="*/ 0 w 1887088"/>
              <a:gd name="connsiteY0" fmla="*/ 943544 h 1887088"/>
              <a:gd name="connsiteX1" fmla="*/ 943544 w 1887088"/>
              <a:gd name="connsiteY1" fmla="*/ 0 h 1887088"/>
              <a:gd name="connsiteX2" fmla="*/ 1887088 w 1887088"/>
              <a:gd name="connsiteY2" fmla="*/ 943544 h 1887088"/>
              <a:gd name="connsiteX3" fmla="*/ 943544 w 1887088"/>
              <a:gd name="connsiteY3" fmla="*/ 1887088 h 1887088"/>
              <a:gd name="connsiteX4" fmla="*/ 0 w 1887088"/>
              <a:gd name="connsiteY4" fmla="*/ 943544 h 188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088" h="1887088">
                <a:moveTo>
                  <a:pt x="0" y="943544"/>
                </a:moveTo>
                <a:cubicBezTo>
                  <a:pt x="0" y="422439"/>
                  <a:pt x="422439" y="0"/>
                  <a:pt x="943544" y="0"/>
                </a:cubicBezTo>
                <a:cubicBezTo>
                  <a:pt x="1464649" y="0"/>
                  <a:pt x="1887088" y="422439"/>
                  <a:pt x="1887088" y="943544"/>
                </a:cubicBezTo>
                <a:cubicBezTo>
                  <a:pt x="1887088" y="1464649"/>
                  <a:pt x="1464649" y="1887088"/>
                  <a:pt x="943544" y="1887088"/>
                </a:cubicBezTo>
                <a:cubicBezTo>
                  <a:pt x="422439" y="1887088"/>
                  <a:pt x="0" y="1464649"/>
                  <a:pt x="0" y="943544"/>
                </a:cubicBezTo>
                <a:close/>
              </a:path>
            </a:pathLst>
          </a:custGeom>
          <a:solidFill>
            <a:srgbClr val="FFC000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219799" tIns="219799" rIns="219799" bIns="219799" numCol="1" spcCol="1270" anchor="ctr" anchorCtr="0">
            <a:noAutofit/>
          </a:bodyPr>
          <a:lstStyle/>
          <a:p>
            <a:pPr marL="0" marR="0" lvl="0" indent="0" algn="ctr" defTabSz="1244662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1" name="Freeform 10"/>
          <p:cNvSpPr/>
          <p:nvPr/>
        </p:nvSpPr>
        <p:spPr>
          <a:xfrm>
            <a:off x="5532600" y="1917339"/>
            <a:ext cx="2443495" cy="1894030"/>
          </a:xfrm>
          <a:custGeom>
            <a:avLst/>
            <a:gdLst>
              <a:gd name="connsiteX0" fmla="*/ 0 w 1887088"/>
              <a:gd name="connsiteY0" fmla="*/ 943544 h 1887088"/>
              <a:gd name="connsiteX1" fmla="*/ 943544 w 1887088"/>
              <a:gd name="connsiteY1" fmla="*/ 0 h 1887088"/>
              <a:gd name="connsiteX2" fmla="*/ 1887088 w 1887088"/>
              <a:gd name="connsiteY2" fmla="*/ 943544 h 1887088"/>
              <a:gd name="connsiteX3" fmla="*/ 943544 w 1887088"/>
              <a:gd name="connsiteY3" fmla="*/ 1887088 h 1887088"/>
              <a:gd name="connsiteX4" fmla="*/ 0 w 1887088"/>
              <a:gd name="connsiteY4" fmla="*/ 943544 h 188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088" h="1887088">
                <a:moveTo>
                  <a:pt x="0" y="943544"/>
                </a:moveTo>
                <a:cubicBezTo>
                  <a:pt x="0" y="422439"/>
                  <a:pt x="422439" y="0"/>
                  <a:pt x="943544" y="0"/>
                </a:cubicBezTo>
                <a:cubicBezTo>
                  <a:pt x="1464649" y="0"/>
                  <a:pt x="1887088" y="422439"/>
                  <a:pt x="1887088" y="943544"/>
                </a:cubicBezTo>
                <a:cubicBezTo>
                  <a:pt x="1887088" y="1464649"/>
                  <a:pt x="1464649" y="1887088"/>
                  <a:pt x="943544" y="1887088"/>
                </a:cubicBezTo>
                <a:cubicBezTo>
                  <a:pt x="422439" y="1887088"/>
                  <a:pt x="0" y="1464649"/>
                  <a:pt x="0" y="943544"/>
                </a:cubicBezTo>
                <a:close/>
              </a:path>
            </a:pathLst>
          </a:custGeom>
          <a:solidFill>
            <a:srgbClr val="FFC000">
              <a:hueOff val="5197846"/>
              <a:satOff val="-23984"/>
              <a:lumOff val="883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219799" tIns="219799" rIns="219799" bIns="219799" numCol="1" spcCol="1270" anchor="ctr" anchorCtr="0">
            <a:noAutofit/>
          </a:bodyPr>
          <a:lstStyle/>
          <a:p>
            <a:pPr marL="0" marR="0" lvl="0" indent="0" algn="ctr" defTabSz="1244662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560618" y="1846249"/>
            <a:ext cx="2443495" cy="1894030"/>
          </a:xfrm>
          <a:custGeom>
            <a:avLst/>
            <a:gdLst>
              <a:gd name="connsiteX0" fmla="*/ 0 w 1887088"/>
              <a:gd name="connsiteY0" fmla="*/ 943544 h 1887088"/>
              <a:gd name="connsiteX1" fmla="*/ 943544 w 1887088"/>
              <a:gd name="connsiteY1" fmla="*/ 0 h 1887088"/>
              <a:gd name="connsiteX2" fmla="*/ 1887088 w 1887088"/>
              <a:gd name="connsiteY2" fmla="*/ 943544 h 1887088"/>
              <a:gd name="connsiteX3" fmla="*/ 943544 w 1887088"/>
              <a:gd name="connsiteY3" fmla="*/ 1887088 h 1887088"/>
              <a:gd name="connsiteX4" fmla="*/ 0 w 1887088"/>
              <a:gd name="connsiteY4" fmla="*/ 943544 h 188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088" h="1887088">
                <a:moveTo>
                  <a:pt x="0" y="943544"/>
                </a:moveTo>
                <a:cubicBezTo>
                  <a:pt x="0" y="422439"/>
                  <a:pt x="422439" y="0"/>
                  <a:pt x="943544" y="0"/>
                </a:cubicBezTo>
                <a:cubicBezTo>
                  <a:pt x="1464649" y="0"/>
                  <a:pt x="1887088" y="422439"/>
                  <a:pt x="1887088" y="943544"/>
                </a:cubicBezTo>
                <a:cubicBezTo>
                  <a:pt x="1887088" y="1464649"/>
                  <a:pt x="1464649" y="1887088"/>
                  <a:pt x="943544" y="1887088"/>
                </a:cubicBezTo>
                <a:cubicBezTo>
                  <a:pt x="422439" y="1887088"/>
                  <a:pt x="0" y="1464649"/>
                  <a:pt x="0" y="943544"/>
                </a:cubicBezTo>
                <a:close/>
              </a:path>
            </a:pathLst>
          </a:custGeom>
          <a:solidFill>
            <a:srgbClr val="FFC000">
              <a:hueOff val="10395692"/>
              <a:satOff val="-47968"/>
              <a:lumOff val="1765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219799" tIns="219799" rIns="219799" bIns="219799" numCol="1" spcCol="1270" anchor="ctr" anchorCtr="0">
            <a:noAutofit/>
          </a:bodyPr>
          <a:lstStyle/>
          <a:p>
            <a:pPr marL="0" marR="0" lvl="0" indent="0" algn="ctr" defTabSz="1244662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2"/>
          <p:cNvSpPr/>
          <p:nvPr/>
        </p:nvSpPr>
        <p:spPr>
          <a:xfrm>
            <a:off x="4579764" y="1607922"/>
            <a:ext cx="6767930" cy="4247701"/>
          </a:xfrm>
          <a:prstGeom prst="funnel">
            <a:avLst/>
          </a:prstGeom>
          <a:solidFill>
            <a:sysClr val="window" lastClr="FFFFFF">
              <a:alpha val="40000"/>
              <a:hueOff val="0"/>
              <a:satOff val="0"/>
              <a:lumOff val="0"/>
              <a:alphaOff val="0"/>
            </a:sysClr>
          </a:solidFill>
          <a:ln w="6350" cap="flat" cmpd="sng" algn="ctr">
            <a:solidFill>
              <a:srgbClr val="FFC0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</p:sp>
      <p:sp>
        <p:nvSpPr>
          <p:cNvPr id="14" name="TextBox 13"/>
          <p:cNvSpPr txBox="1"/>
          <p:nvPr/>
        </p:nvSpPr>
        <p:spPr>
          <a:xfrm>
            <a:off x="609600" y="2811784"/>
            <a:ext cx="356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0: 1; 2; 3; ….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924" y="4026316"/>
            <a:ext cx="356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-1; -2; -3; ….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6924" y="4970137"/>
            <a:ext cx="356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201" y="2240388"/>
            <a:ext cx="3029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{0; 1; 2; 3; 4;…}</a:t>
            </a:r>
          </a:p>
        </p:txBody>
      </p:sp>
      <p:pic>
        <p:nvPicPr>
          <p:cNvPr id="18" name="Picture 4" descr="Suy nghĩ là gì? Sự hấp dẫn trong suy nghĩ của bản thâ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161" y="5282445"/>
            <a:ext cx="2319839" cy="15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9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 animBg="1"/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424070" y="97234"/>
            <a:ext cx="11529391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34:  BÀI 1: SỐ NGUYÊN ÂM VÀ TẬP HỢP CÁC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8146191"/>
              </p:ext>
            </p:extLst>
          </p:nvPr>
        </p:nvGraphicFramePr>
        <p:xfrm>
          <a:off x="5797771" y="2951946"/>
          <a:ext cx="6248400" cy="3542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8893" y="1710405"/>
            <a:ext cx="9674794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893" y="2951946"/>
            <a:ext cx="5258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Z = {…; -3; -2; -1; 0; 1; 2; 3; …}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8893" y="4447161"/>
                <a:ext cx="381147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−9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𝑍</m:t>
                    </m:r>
                  </m:oMath>
                </a14:m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𝑍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𝑍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3" y="4447161"/>
                <a:ext cx="3811479" cy="1384995"/>
              </a:xfrm>
              <a:prstGeom prst="rect">
                <a:avLst/>
              </a:prstGeom>
              <a:blipFill>
                <a:blip r:embed="rId7"/>
                <a:stretch>
                  <a:fillRect l="-3360" t="-4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553477" y="872915"/>
            <a:ext cx="4465469" cy="5060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  <p:bldP spid="4" grpId="0" animBg="1"/>
      <p:bldP spid="5" grpId="0"/>
      <p:bldP spid="6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577047" y="103096"/>
            <a:ext cx="11389666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34:  BÀI 1: SỐ NGUYÊN ÂM VÀ TẬP HỢP CÁC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Pentagon 2"/>
          <p:cNvSpPr/>
          <p:nvPr/>
        </p:nvSpPr>
        <p:spPr>
          <a:xfrm>
            <a:off x="667471" y="1874943"/>
            <a:ext cx="2539015" cy="732178"/>
          </a:xfrm>
          <a:prstGeom prst="homePlat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THỰC HÀNH 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77048" y="1048092"/>
            <a:ext cx="4465469" cy="5060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56814"/>
              </p:ext>
            </p:extLst>
          </p:nvPr>
        </p:nvGraphicFramePr>
        <p:xfrm>
          <a:off x="1165443" y="3115063"/>
          <a:ext cx="8943976" cy="2770176"/>
        </p:xfrm>
        <a:graphic>
          <a:graphicData uri="http://schemas.openxmlformats.org/drawingml/2006/table">
            <a:tbl>
              <a:tblPr firstRow="1" bandRow="1"/>
              <a:tblGrid>
                <a:gridCol w="2235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5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5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2544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án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544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a) -4       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d) -8       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544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b)  5       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24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e)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  6       N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544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c)  0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      Z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g)   0       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554187" y="1916222"/>
            <a:ext cx="3828390" cy="64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Sai: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80332"/>
              </p:ext>
            </p:extLst>
          </p:nvPr>
        </p:nvGraphicFramePr>
        <p:xfrm>
          <a:off x="1964849" y="3898208"/>
          <a:ext cx="340861" cy="34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3" imgW="126725" imgH="126725" progId="Equation.DSMT4">
                  <p:embed/>
                </p:oleObj>
              </mc:Choice>
              <mc:Fallback>
                <p:oleObj name="Equation" r:id="rId3" imgW="126725" imgH="1267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4849" y="3898208"/>
                        <a:ext cx="340861" cy="340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033166"/>
              </p:ext>
            </p:extLst>
          </p:nvPr>
        </p:nvGraphicFramePr>
        <p:xfrm>
          <a:off x="1894567" y="4550862"/>
          <a:ext cx="340861" cy="34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5" imgW="126725" imgH="126725" progId="Equation.DSMT4">
                  <p:embed/>
                </p:oleObj>
              </mc:Choice>
              <mc:Fallback>
                <p:oleObj name="Equation" r:id="rId5" imgW="126725" imgH="1267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4567" y="4550862"/>
                        <a:ext cx="340861" cy="340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247013"/>
              </p:ext>
            </p:extLst>
          </p:nvPr>
        </p:nvGraphicFramePr>
        <p:xfrm>
          <a:off x="6429462" y="3836652"/>
          <a:ext cx="340861" cy="34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7" imgW="126725" imgH="126725" progId="Equation.DSMT4">
                  <p:embed/>
                </p:oleObj>
              </mc:Choice>
              <mc:Fallback>
                <p:oleObj name="Equation" r:id="rId7" imgW="126725" imgH="1267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462" y="3836652"/>
                        <a:ext cx="340861" cy="340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215342"/>
              </p:ext>
            </p:extLst>
          </p:nvPr>
        </p:nvGraphicFramePr>
        <p:xfrm>
          <a:off x="1894566" y="5290566"/>
          <a:ext cx="340861" cy="34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8" imgW="126725" imgH="126725" progId="Equation.DSMT4">
                  <p:embed/>
                </p:oleObj>
              </mc:Choice>
              <mc:Fallback>
                <p:oleObj name="Equation" r:id="rId8" imgW="126725" imgH="1267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4566" y="5290566"/>
                        <a:ext cx="340861" cy="340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636483"/>
              </p:ext>
            </p:extLst>
          </p:nvPr>
        </p:nvGraphicFramePr>
        <p:xfrm>
          <a:off x="6417615" y="4585286"/>
          <a:ext cx="340861" cy="34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9" imgW="126725" imgH="126725" progId="Equation.DSMT4">
                  <p:embed/>
                </p:oleObj>
              </mc:Choice>
              <mc:Fallback>
                <p:oleObj name="Equation" r:id="rId9" imgW="126725" imgH="1267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7615" y="4585286"/>
                        <a:ext cx="340861" cy="340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279446"/>
              </p:ext>
            </p:extLst>
          </p:nvPr>
        </p:nvGraphicFramePr>
        <p:xfrm>
          <a:off x="6430373" y="5263658"/>
          <a:ext cx="340861" cy="34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10" imgW="126725" imgH="126725" progId="Equation.DSMT4">
                  <p:embed/>
                </p:oleObj>
              </mc:Choice>
              <mc:Fallback>
                <p:oleObj name="Equation" r:id="rId10" imgW="126725" imgH="1267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0373" y="5263658"/>
                        <a:ext cx="340861" cy="340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8334007" y="3751010"/>
            <a:ext cx="121920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95852" y="3672051"/>
            <a:ext cx="1219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995852" y="4385592"/>
            <a:ext cx="1219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995852" y="5091664"/>
            <a:ext cx="1219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8386684" y="4360561"/>
            <a:ext cx="121920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8386684" y="5101712"/>
            <a:ext cx="1219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Suy nghĩ là gì? Sự hấp dẫn trong suy nghĩ của bản thâ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087" y="5525729"/>
            <a:ext cx="1954913" cy="13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9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577048" y="103096"/>
            <a:ext cx="11283647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34:  BÀI 1: SỐ NGUYÊN ÂM VÀ TẬP HỢP CÁC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7049" y="929879"/>
            <a:ext cx="4465469" cy="5060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4193" y="1404960"/>
            <a:ext cx="8656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476094"/>
              </p:ext>
            </p:extLst>
          </p:nvPr>
        </p:nvGraphicFramePr>
        <p:xfrm>
          <a:off x="1908699" y="2422280"/>
          <a:ext cx="8220722" cy="2987040"/>
        </p:xfrm>
        <a:graphic>
          <a:graphicData uri="http://schemas.openxmlformats.org/drawingml/2006/table">
            <a:tbl>
              <a:tblPr firstRow="1" bandRow="1"/>
              <a:tblGrid>
                <a:gridCol w="4110361">
                  <a:extLst>
                    <a:ext uri="{9D8B030D-6E8A-4147-A177-3AD203B41FA5}">
                      <a16:colId xmlns:a16="http://schemas.microsoft.com/office/drawing/2014/main" val="2640784494"/>
                    </a:ext>
                  </a:extLst>
                </a:gridCol>
                <a:gridCol w="4110361">
                  <a:extLst>
                    <a:ext uri="{9D8B030D-6E8A-4147-A177-3AD203B41FA5}">
                      <a16:colId xmlns:a16="http://schemas.microsoft.com/office/drawing/2014/main" val="664722180"/>
                    </a:ext>
                  </a:extLst>
                </a:gridCol>
              </a:tblGrid>
              <a:tr h="389538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041128"/>
                  </a:ext>
                </a:extLst>
              </a:tr>
              <a:tr h="389538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nợ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4884"/>
                  </a:ext>
                </a:extLst>
              </a:tr>
              <a:tr h="389538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032767"/>
                  </a:ext>
                </a:extLst>
              </a:tr>
              <a:tr h="389538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198137"/>
                  </a:ext>
                </a:extLst>
              </a:tr>
              <a:tr h="389538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56529"/>
                  </a:ext>
                </a:extLst>
              </a:tr>
              <a:tr h="389538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16978"/>
                  </a:ext>
                </a:extLst>
              </a:tr>
              <a:tr h="389538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viễn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235128"/>
                  </a:ext>
                </a:extLst>
              </a:tr>
            </a:tbl>
          </a:graphicData>
        </a:graphic>
      </p:graphicFrame>
      <p:sp>
        <p:nvSpPr>
          <p:cNvPr id="6" name="Up Arrow 5"/>
          <p:cNvSpPr/>
          <p:nvPr/>
        </p:nvSpPr>
        <p:spPr>
          <a:xfrm>
            <a:off x="7528264" y="5433134"/>
            <a:ext cx="1118587" cy="1424866"/>
          </a:xfrm>
          <a:prstGeom prst="upArrow">
            <a:avLst/>
          </a:prstGeom>
          <a:solidFill>
            <a:srgbClr val="FFC000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7" name="Freeform 6"/>
          <p:cNvSpPr/>
          <p:nvPr/>
        </p:nvSpPr>
        <p:spPr>
          <a:xfrm>
            <a:off x="4652642" y="2853431"/>
            <a:ext cx="3809927" cy="2014049"/>
          </a:xfrm>
          <a:custGeom>
            <a:avLst/>
            <a:gdLst>
              <a:gd name="connsiteX0" fmla="*/ 0 w 6827520"/>
              <a:gd name="connsiteY0" fmla="*/ 0 h 3901440"/>
              <a:gd name="connsiteX1" fmla="*/ 6827520 w 6827520"/>
              <a:gd name="connsiteY1" fmla="*/ 0 h 3901440"/>
              <a:gd name="connsiteX2" fmla="*/ 6827520 w 6827520"/>
              <a:gd name="connsiteY2" fmla="*/ 3901440 h 3901440"/>
              <a:gd name="connsiteX3" fmla="*/ 0 w 6827520"/>
              <a:gd name="connsiteY3" fmla="*/ 3901440 h 3901440"/>
              <a:gd name="connsiteX4" fmla="*/ 0 w 6827520"/>
              <a:gd name="connsiteY4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520" h="3901440">
                <a:moveTo>
                  <a:pt x="0" y="0"/>
                </a:moveTo>
                <a:lnTo>
                  <a:pt x="6827520" y="0"/>
                </a:lnTo>
                <a:lnTo>
                  <a:pt x="6827520" y="3901440"/>
                </a:lnTo>
                <a:lnTo>
                  <a:pt x="0" y="39014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308187" tIns="0" rIns="308187" bIns="308187" numCol="1" spcCol="1270" anchor="ctr" anchorCtr="0">
            <a:noAutofit/>
          </a:bodyPr>
          <a:lstStyle/>
          <a:p>
            <a:pPr marL="0" marR="0" lvl="0" indent="0" defTabSz="192626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334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426780" y="5551648"/>
            <a:ext cx="1421418" cy="1306352"/>
          </a:xfrm>
          <a:prstGeom prst="downArrow">
            <a:avLst/>
          </a:prstGeom>
          <a:solidFill>
            <a:srgbClr val="FFC000">
              <a:hueOff val="10395692"/>
              <a:satOff val="-47968"/>
              <a:lumOff val="1765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9" name="Freeform 8"/>
          <p:cNvSpPr/>
          <p:nvPr/>
        </p:nvSpPr>
        <p:spPr>
          <a:xfrm>
            <a:off x="5326182" y="5035317"/>
            <a:ext cx="3809927" cy="2014049"/>
          </a:xfrm>
          <a:custGeom>
            <a:avLst/>
            <a:gdLst>
              <a:gd name="connsiteX0" fmla="*/ 0 w 6827520"/>
              <a:gd name="connsiteY0" fmla="*/ 0 h 3901440"/>
              <a:gd name="connsiteX1" fmla="*/ 6827520 w 6827520"/>
              <a:gd name="connsiteY1" fmla="*/ 0 h 3901440"/>
              <a:gd name="connsiteX2" fmla="*/ 6827520 w 6827520"/>
              <a:gd name="connsiteY2" fmla="*/ 3901440 h 3901440"/>
              <a:gd name="connsiteX3" fmla="*/ 0 w 6827520"/>
              <a:gd name="connsiteY3" fmla="*/ 3901440 h 3901440"/>
              <a:gd name="connsiteX4" fmla="*/ 0 w 6827520"/>
              <a:gd name="connsiteY4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520" h="3901440">
                <a:moveTo>
                  <a:pt x="0" y="0"/>
                </a:moveTo>
                <a:lnTo>
                  <a:pt x="6827520" y="0"/>
                </a:lnTo>
                <a:lnTo>
                  <a:pt x="6827520" y="3901440"/>
                </a:lnTo>
                <a:lnTo>
                  <a:pt x="0" y="39014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308187" tIns="0" rIns="308187" bIns="308187" numCol="1" spcCol="1270" anchor="ctr" anchorCtr="0">
            <a:noAutofit/>
          </a:bodyPr>
          <a:lstStyle/>
          <a:p>
            <a:pPr marL="0" marR="0" lvl="0" indent="0" defTabSz="192626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334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1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461639" y="218599"/>
            <a:ext cx="11226778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34:BÀI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1639" y="1004299"/>
            <a:ext cx="4465469" cy="5060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3747AC-650B-260A-E926-C35810143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2" y="2107932"/>
            <a:ext cx="10183527" cy="44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594803" y="103096"/>
            <a:ext cx="11385162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34:  BÀI 1: SỐ NGUYÊN ÂM VÀ TẬP HỢP CÁC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1535" y="2066198"/>
            <a:ext cx="7902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2712" y="3210996"/>
            <a:ext cx="12380045" cy="2684205"/>
            <a:chOff x="279400" y="2967239"/>
            <a:chExt cx="18354040" cy="4026307"/>
          </a:xfrm>
        </p:grpSpPr>
        <p:sp>
          <p:nvSpPr>
            <p:cNvPr id="5" name="TextBox 4"/>
            <p:cNvSpPr txBox="1"/>
            <p:nvPr/>
          </p:nvSpPr>
          <p:spPr>
            <a:xfrm>
              <a:off x="9906001" y="6362699"/>
              <a:ext cx="8727439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1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1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1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1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1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21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khe</a:t>
              </a:r>
              <a:r>
                <a:rPr lang="en-US" sz="21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Mariana: -10 994m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79400" y="3078014"/>
              <a:ext cx="9809476" cy="3915532"/>
              <a:chOff x="279400" y="3078014"/>
              <a:chExt cx="9809476" cy="391553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79400" y="3085841"/>
                <a:ext cx="4534859" cy="3907705"/>
                <a:chOff x="279400" y="3085841"/>
                <a:chExt cx="4534859" cy="3907705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609601" y="6362700"/>
                  <a:ext cx="3886201" cy="630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21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Everest: 8848m</a:t>
                  </a:r>
                </a:p>
              </p:txBody>
            </p:sp>
            <p:pic>
              <p:nvPicPr>
                <p:cNvPr id="12" name="Picture 6" descr="Bạn nghĩ đã biết hết về đỉnh Everest? 7 điều dưới đây sẽ khiến bạn bất  ngờ...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9400" y="3085841"/>
                  <a:ext cx="4534859" cy="30232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9" name="Picture 8" descr="Vịnh Cam Ranh | Du lịch Cam Ranh | Dulich2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0" y="3078014"/>
                <a:ext cx="4572000" cy="3031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214162" y="6362699"/>
                <a:ext cx="4874714" cy="630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3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1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vịnh</a:t>
                </a:r>
                <a:r>
                  <a:rPr lang="en-US" sz="21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Cam </a:t>
                </a:r>
                <a:r>
                  <a:rPr lang="en-US" sz="2133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Ranh</a:t>
                </a:r>
                <a:r>
                  <a:rPr lang="en-US" sz="2133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- 32m</a:t>
                </a:r>
                <a:endParaRPr lang="en-US" sz="21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10" descr="Phát hiện bí ẩn tại &amp;quot;khe địa ngục&amp;quot; sâu nhất hành tinh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" t="14338"/>
            <a:stretch/>
          </p:blipFill>
          <p:spPr bwMode="auto">
            <a:xfrm>
              <a:off x="10273341" y="2967239"/>
              <a:ext cx="7106919" cy="3260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entagon 12"/>
          <p:cNvSpPr/>
          <p:nvPr/>
        </p:nvSpPr>
        <p:spPr>
          <a:xfrm>
            <a:off x="580359" y="2042810"/>
            <a:ext cx="2539015" cy="673269"/>
          </a:xfrm>
          <a:prstGeom prst="homePlat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THỰC HÀNH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0359" y="1083197"/>
            <a:ext cx="4465469" cy="5060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7">
            <a:extLst>
              <a:ext uri="{FF2B5EF4-FFF2-40B4-BE49-F238E27FC236}">
                <a16:creationId xmlns:a16="http://schemas.microsoft.com/office/drawing/2014/main" id="{7DCAAE7D-70C0-AED5-7135-141EE985FB12}"/>
              </a:ext>
            </a:extLst>
          </p:cNvPr>
          <p:cNvSpPr/>
          <p:nvPr/>
        </p:nvSpPr>
        <p:spPr>
          <a:xfrm>
            <a:off x="691281" y="1202551"/>
            <a:ext cx="2539015" cy="930830"/>
          </a:xfrm>
          <a:prstGeom prst="homePlat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 TẬP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0694A-941E-039E-DE30-D81816C2CB73}"/>
              </a:ext>
            </a:extLst>
          </p:cNvPr>
          <p:cNvSpPr txBox="1"/>
          <p:nvPr/>
        </p:nvSpPr>
        <p:spPr>
          <a:xfrm>
            <a:off x="3461750" y="1391611"/>
            <a:ext cx="817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ECAA7D-C874-23C4-179E-543B1B53FCFA}"/>
              </a:ext>
            </a:extLst>
          </p:cNvPr>
          <p:cNvGrpSpPr/>
          <p:nvPr/>
        </p:nvGrpSpPr>
        <p:grpSpPr>
          <a:xfrm>
            <a:off x="343166" y="2695796"/>
            <a:ext cx="3615646" cy="2481734"/>
            <a:chOff x="457201" y="2781301"/>
            <a:chExt cx="5757984" cy="3946619"/>
          </a:xfrm>
        </p:grpSpPr>
        <p:pic>
          <p:nvPicPr>
            <p:cNvPr id="7" name="Picture 2" descr="10 thanh pho lanh nhat hanh tinh anh 6">
              <a:extLst>
                <a:ext uri="{FF2B5EF4-FFF2-40B4-BE49-F238E27FC236}">
                  <a16:creationId xmlns:a16="http://schemas.microsoft.com/office/drawing/2014/main" id="{371C1A48-D7CE-8A5A-22EE-EF24BA9AE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781301"/>
              <a:ext cx="5757984" cy="3946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9B9477-5DF0-21BD-F959-90DEEFAA7154}"/>
                    </a:ext>
                  </a:extLst>
                </p:cNvPr>
                <p:cNvSpPr txBox="1"/>
                <p:nvPr/>
              </p:nvSpPr>
              <p:spPr>
                <a:xfrm>
                  <a:off x="490416" y="2933700"/>
                  <a:ext cx="5605586" cy="630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133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Fraser, Colorado, </a:t>
                  </a:r>
                  <a:r>
                    <a:rPr lang="en-US" sz="2133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Mỹ</a:t>
                  </a:r>
                  <a:r>
                    <a:rPr lang="en-US" sz="2133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: </a:t>
                  </a:r>
                  <a14:m>
                    <m:oMath xmlns:m="http://schemas.openxmlformats.org/officeDocument/2006/math">
                      <m:r>
                        <a:rPr lang="en-US" sz="2133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133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en-US" sz="2133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133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a14:m>
                  <a:endParaRPr lang="en-US" sz="21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416" y="2933700"/>
                  <a:ext cx="5605586" cy="630846"/>
                </a:xfrm>
                <a:prstGeom prst="rect">
                  <a:avLst/>
                </a:prstGeom>
                <a:blipFill>
                  <a:blip r:embed="rId3"/>
                  <a:stretch>
                    <a:fillRect l="-1468" t="-7246" b="-289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2C73B0-D622-5CDE-8C18-9DFFC2E24F7A}"/>
              </a:ext>
            </a:extLst>
          </p:cNvPr>
          <p:cNvGrpSpPr/>
          <p:nvPr/>
        </p:nvGrpSpPr>
        <p:grpSpPr>
          <a:xfrm>
            <a:off x="4500817" y="2694133"/>
            <a:ext cx="3616319" cy="2483397"/>
            <a:chOff x="5823760" y="2800272"/>
            <a:chExt cx="5815317" cy="3883927"/>
          </a:xfrm>
        </p:grpSpPr>
        <p:pic>
          <p:nvPicPr>
            <p:cNvPr id="10" name="Picture 4" descr="10 thanh pho lanh nhat hanh tinh anh 8">
              <a:extLst>
                <a:ext uri="{FF2B5EF4-FFF2-40B4-BE49-F238E27FC236}">
                  <a16:creationId xmlns:a16="http://schemas.microsoft.com/office/drawing/2014/main" id="{21E63476-D237-DC94-2511-CEAACA638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3761" y="2800272"/>
              <a:ext cx="5815316" cy="3883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3739668-49E1-9F44-54A9-17C87F62B319}"/>
                    </a:ext>
                  </a:extLst>
                </p:cNvPr>
                <p:cNvSpPr/>
                <p:nvPr/>
              </p:nvSpPr>
              <p:spPr>
                <a:xfrm>
                  <a:off x="5823760" y="2987776"/>
                  <a:ext cx="5682440" cy="6308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133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Fairbanks, Alaska, </a:t>
                  </a:r>
                  <a:r>
                    <a:rPr lang="en-US" sz="2133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Mỹ</a:t>
                  </a:r>
                  <a:r>
                    <a:rPr lang="en-US" sz="2133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sz="2133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133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𝟑𝟑</m:t>
                      </m:r>
                      <m:r>
                        <a:rPr lang="en-US" sz="2133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133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a14:m>
                  <a:endParaRPr lang="en-US" sz="21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3760" y="2987776"/>
                  <a:ext cx="5682440" cy="630846"/>
                </a:xfrm>
                <a:prstGeom prst="rect">
                  <a:avLst/>
                </a:prstGeom>
                <a:blipFill>
                  <a:blip r:embed="rId5"/>
                  <a:stretch>
                    <a:fillRect l="-1932" t="-7246" b="-289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F64013-AAAB-B574-A47F-FDB2C0FA6C4F}"/>
              </a:ext>
            </a:extLst>
          </p:cNvPr>
          <p:cNvGrpSpPr/>
          <p:nvPr/>
        </p:nvGrpSpPr>
        <p:grpSpPr>
          <a:xfrm>
            <a:off x="8513591" y="2695796"/>
            <a:ext cx="3314386" cy="2539760"/>
            <a:chOff x="11828906" y="1041304"/>
            <a:chExt cx="6690952" cy="3736772"/>
          </a:xfrm>
        </p:grpSpPr>
        <p:pic>
          <p:nvPicPr>
            <p:cNvPr id="13" name="Picture 6" descr="10 thanh pho lanh nhat hanh tinh anh 9">
              <a:extLst>
                <a:ext uri="{FF2B5EF4-FFF2-40B4-BE49-F238E27FC236}">
                  <a16:creationId xmlns:a16="http://schemas.microsoft.com/office/drawing/2014/main" id="{270ABFAA-63E6-8F1F-9A24-20F7485661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8" b="13113"/>
            <a:stretch/>
          </p:blipFill>
          <p:spPr bwMode="auto">
            <a:xfrm>
              <a:off x="11828906" y="1041304"/>
              <a:ext cx="6690952" cy="3736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1DFF02C-A35C-3207-54EC-5B5EA821113C}"/>
                    </a:ext>
                  </a:extLst>
                </p:cNvPr>
                <p:cNvSpPr/>
                <p:nvPr/>
              </p:nvSpPr>
              <p:spPr>
                <a:xfrm>
                  <a:off x="12045124" y="1270178"/>
                  <a:ext cx="6085513" cy="10771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133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Ulaanbaatar, </a:t>
                  </a:r>
                  <a:r>
                    <a:rPr lang="en-US" sz="2133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Mông</a:t>
                  </a:r>
                  <a:r>
                    <a:rPr lang="en-US" sz="2133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133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Cổ</a:t>
                  </a:r>
                  <a:r>
                    <a:rPr lang="en-US" sz="2133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endParaRPr lang="en-US" sz="2133" b="1" i="1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33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133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  <m:r>
                          <a:rPr lang="en-US" sz="2133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a:rPr lang="en-US" sz="2133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US" sz="2133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1DFF02C-A35C-3207-54EC-5B5EA82111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45124" y="1270178"/>
                  <a:ext cx="6085513" cy="1077100"/>
                </a:xfrm>
                <a:prstGeom prst="rect">
                  <a:avLst/>
                </a:prstGeom>
                <a:blipFill>
                  <a:blip r:embed="rId7"/>
                  <a:stretch>
                    <a:fillRect l="-2424" t="-5000" r="-14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!!4">
            <a:extLst>
              <a:ext uri="{FF2B5EF4-FFF2-40B4-BE49-F238E27FC236}">
                <a16:creationId xmlns:a16="http://schemas.microsoft.com/office/drawing/2014/main" id="{44716E28-ABB1-36C6-487B-513412DC33F6}"/>
              </a:ext>
            </a:extLst>
          </p:cNvPr>
          <p:cNvSpPr/>
          <p:nvPr/>
        </p:nvSpPr>
        <p:spPr>
          <a:xfrm>
            <a:off x="691281" y="308695"/>
            <a:ext cx="5717294" cy="493723"/>
          </a:xfrm>
          <a:prstGeom prst="roundRect">
            <a:avLst/>
          </a:prstGeom>
          <a:solidFill>
            <a:srgbClr val="1F4E79"/>
          </a:solidFill>
          <a:ln w="25400" cap="flat" cmpd="sng" algn="ctr">
            <a:solidFill>
              <a:srgbClr val="CC475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994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4">
            <a:extLst>
              <a:ext uri="{FF2B5EF4-FFF2-40B4-BE49-F238E27FC236}">
                <a16:creationId xmlns:a16="http://schemas.microsoft.com/office/drawing/2014/main" id="{AD955DB4-17F3-A986-E923-9E73BB6C6CB2}"/>
              </a:ext>
            </a:extLst>
          </p:cNvPr>
          <p:cNvSpPr/>
          <p:nvPr/>
        </p:nvSpPr>
        <p:spPr>
          <a:xfrm>
            <a:off x="484584" y="339098"/>
            <a:ext cx="5717294" cy="493723"/>
          </a:xfrm>
          <a:prstGeom prst="roundRect">
            <a:avLst/>
          </a:prstGeom>
          <a:solidFill>
            <a:srgbClr val="1F4E79"/>
          </a:solidFill>
          <a:ln w="25400" cap="flat" cmpd="sng" algn="ctr">
            <a:solidFill>
              <a:srgbClr val="CC475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39A35D-DDCA-D650-4B65-A05E95B2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80" y="1315530"/>
            <a:ext cx="107528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1/53sgk: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F820935-B325-FD37-B74D-7C091BD3D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311834"/>
            <a:ext cx="685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443C7A4-5F7E-944A-D2B7-6F604C225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311834"/>
            <a:ext cx="685800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91E52647-E9A4-11BB-2F1A-935DE51F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170382"/>
            <a:ext cx="637032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822B71B7-8422-8C61-23F2-202DC6737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418" y="3213244"/>
            <a:ext cx="685800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2361FA9-37C3-7546-9E59-0FB2FCB05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114654"/>
            <a:ext cx="685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BF7D884E-5485-FCA0-805D-4391C82BD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016064"/>
            <a:ext cx="685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CC5F14C-51F3-3571-EF42-25C953C43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664" y="4114654"/>
            <a:ext cx="685800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AB09216-CEA0-F63C-F130-DD016892B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664" y="5016064"/>
            <a:ext cx="685800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1747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B1EC98-D588-EED2-8F0A-58CD1CF8F0B1}"/>
              </a:ext>
            </a:extLst>
          </p:cNvPr>
          <p:cNvSpPr txBox="1"/>
          <p:nvPr/>
        </p:nvSpPr>
        <p:spPr>
          <a:xfrm>
            <a:off x="1520687" y="220741"/>
            <a:ext cx="9293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kern="10" dirty="0"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CHƯƠNG 2 : </a:t>
            </a:r>
            <a:r>
              <a:rPr lang="en-US" sz="4800" b="1" kern="10" dirty="0">
                <a:solidFill>
                  <a:srgbClr val="FF3399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 NGUYÊN</a:t>
            </a:r>
            <a:endParaRPr lang="en-US" sz="4800" dirty="0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A91CCA84-9969-8690-8E37-7F08A0C12181}"/>
              </a:ext>
            </a:extLst>
          </p:cNvPr>
          <p:cNvSpPr/>
          <p:nvPr/>
        </p:nvSpPr>
        <p:spPr>
          <a:xfrm>
            <a:off x="1378194" y="1282147"/>
            <a:ext cx="9435612" cy="5575853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Trong </a:t>
            </a:r>
            <a:r>
              <a:rPr lang="en-US" sz="2400" dirty="0" err="1"/>
              <a:t>chương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,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quen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âm</a:t>
            </a:r>
            <a:r>
              <a:rPr lang="en-US" sz="2400" dirty="0"/>
              <a:t>.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.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, </a:t>
            </a:r>
            <a:r>
              <a:rPr lang="en-US" sz="2400" dirty="0" err="1"/>
              <a:t>trừ</a:t>
            </a:r>
            <a:r>
              <a:rPr lang="en-US" sz="2400" dirty="0"/>
              <a:t>,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, ta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.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chương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,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khái</a:t>
            </a:r>
            <a:r>
              <a:rPr lang="en-US" sz="2400" dirty="0"/>
              <a:t> </a:t>
            </a:r>
            <a:r>
              <a:rPr lang="en-US" sz="2400" dirty="0" err="1"/>
              <a:t>niệm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thập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79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B7E380-FCBC-7B22-8B96-A587ACF2E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90" y="1237802"/>
            <a:ext cx="78652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2/53sgk: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01C344-5DAC-B729-7FB1-BF64F89769C0}"/>
                  </a:ext>
                </a:extLst>
              </p:cNvPr>
              <p:cNvSpPr txBox="1"/>
              <p:nvPr/>
            </p:nvSpPr>
            <p:spPr>
              <a:xfrm>
                <a:off x="855045" y="2454445"/>
                <a:ext cx="1520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a) 9 </a:t>
                </a:r>
                <a14:m>
                  <m:oMath xmlns:m="http://schemas.openxmlformats.org/officeDocument/2006/math">
                    <m:r>
                      <a:rPr lang="nl-NL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dirty="0"/>
                  <a:t> 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01C344-5DAC-B729-7FB1-BF64F8976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45" y="2454445"/>
                <a:ext cx="1520792" cy="369332"/>
              </a:xfrm>
              <a:prstGeom prst="rect">
                <a:avLst/>
              </a:prstGeom>
              <a:blipFill>
                <a:blip r:embed="rId2"/>
                <a:stretch>
                  <a:fillRect l="-320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1E5156-A675-9ADF-D279-D50552BA738C}"/>
                  </a:ext>
                </a:extLst>
              </p:cNvPr>
              <p:cNvSpPr txBox="1"/>
              <p:nvPr/>
            </p:nvSpPr>
            <p:spPr>
              <a:xfrm>
                <a:off x="4570402" y="2454445"/>
                <a:ext cx="1738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b) -6 </a:t>
                </a:r>
                <a14:m>
                  <m:oMath xmlns:m="http://schemas.openxmlformats.org/officeDocument/2006/math">
                    <m:r>
                      <a:rPr lang="nl-NL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dirty="0"/>
                  <a:t> 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1E5156-A675-9ADF-D279-D50552BA7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402" y="2454445"/>
                <a:ext cx="1738964" cy="369332"/>
              </a:xfrm>
              <a:prstGeom prst="rect">
                <a:avLst/>
              </a:prstGeom>
              <a:blipFill>
                <a:blip r:embed="rId3"/>
                <a:stretch>
                  <a:fillRect l="-315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F1A795-173D-258B-A7EF-6CCEEBA53A75}"/>
                  </a:ext>
                </a:extLst>
              </p:cNvPr>
              <p:cNvSpPr txBox="1"/>
              <p:nvPr/>
            </p:nvSpPr>
            <p:spPr>
              <a:xfrm>
                <a:off x="8661132" y="2418283"/>
                <a:ext cx="19154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c) -3 </a:t>
                </a:r>
                <a14:m>
                  <m:oMath xmlns:m="http://schemas.openxmlformats.org/officeDocument/2006/math">
                    <m:r>
                      <a:rPr lang="nl-NL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dirty="0"/>
                  <a:t> Z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F1A795-173D-258B-A7EF-6CCEEBA5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1132" y="2418283"/>
                <a:ext cx="1915427" cy="369332"/>
              </a:xfrm>
              <a:prstGeom prst="rect">
                <a:avLst/>
              </a:prstGeom>
              <a:blipFill>
                <a:blip r:embed="rId4"/>
                <a:stretch>
                  <a:fillRect l="-286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292C53-A3DC-F817-8EC9-C33EC1901FA8}"/>
                  </a:ext>
                </a:extLst>
              </p:cNvPr>
              <p:cNvSpPr txBox="1"/>
              <p:nvPr/>
            </p:nvSpPr>
            <p:spPr>
              <a:xfrm>
                <a:off x="815743" y="4373440"/>
                <a:ext cx="1520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d) 0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dirty="0"/>
                  <a:t> Z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292C53-A3DC-F817-8EC9-C33EC1901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43" y="4373440"/>
                <a:ext cx="1520792" cy="369332"/>
              </a:xfrm>
              <a:prstGeom prst="rect">
                <a:avLst/>
              </a:prstGeom>
              <a:blipFill>
                <a:blip r:embed="rId5"/>
                <a:stretch>
                  <a:fillRect l="-361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7FCB75-69E2-FA5A-A016-F9354EC23E1A}"/>
                  </a:ext>
                </a:extLst>
              </p:cNvPr>
              <p:cNvSpPr txBox="1"/>
              <p:nvPr/>
            </p:nvSpPr>
            <p:spPr>
              <a:xfrm>
                <a:off x="4597668" y="4379494"/>
                <a:ext cx="13764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e) 5 </a:t>
                </a:r>
                <a14:m>
                  <m:oMath xmlns:m="http://schemas.openxmlformats.org/officeDocument/2006/math">
                    <m:r>
                      <a:rPr lang="nl-NL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dirty="0"/>
                  <a:t> Z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7FCB75-69E2-FA5A-A016-F9354EC23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668" y="4379494"/>
                <a:ext cx="1376413" cy="369332"/>
              </a:xfrm>
              <a:prstGeom prst="rect">
                <a:avLst/>
              </a:prstGeom>
              <a:blipFill>
                <a:blip r:embed="rId6"/>
                <a:stretch>
                  <a:fillRect l="-354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8D1A93-63FC-EAD7-09A8-5D3146931D65}"/>
                  </a:ext>
                </a:extLst>
              </p:cNvPr>
              <p:cNvSpPr txBox="1"/>
              <p:nvPr/>
            </p:nvSpPr>
            <p:spPr>
              <a:xfrm>
                <a:off x="8661132" y="4386636"/>
                <a:ext cx="1520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g) 20 </a:t>
                </a:r>
                <a14:m>
                  <m:oMath xmlns:m="http://schemas.openxmlformats.org/officeDocument/2006/math">
                    <m:r>
                      <a:rPr lang="nl-NL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dirty="0"/>
                  <a:t> 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8D1A93-63FC-EAD7-09A8-5D3146931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1132" y="4386636"/>
                <a:ext cx="1520792" cy="369332"/>
              </a:xfrm>
              <a:prstGeom prst="rect">
                <a:avLst/>
              </a:prstGeom>
              <a:blipFill>
                <a:blip r:embed="rId7"/>
                <a:stretch>
                  <a:fillRect l="-361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76ACBF9-1C84-9C8A-095F-B4D310964A3A}"/>
              </a:ext>
            </a:extLst>
          </p:cNvPr>
          <p:cNvSpPr txBox="1"/>
          <p:nvPr/>
        </p:nvSpPr>
        <p:spPr>
          <a:xfrm>
            <a:off x="2559521" y="2454445"/>
            <a:ext cx="83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Đúng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CDD0F-7B26-EB38-DC4B-A237204797C9}"/>
              </a:ext>
            </a:extLst>
          </p:cNvPr>
          <p:cNvSpPr txBox="1"/>
          <p:nvPr/>
        </p:nvSpPr>
        <p:spPr>
          <a:xfrm>
            <a:off x="6448120" y="2472456"/>
            <a:ext cx="116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Sai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C4E06-68D3-0565-E4AE-12851398BC22}"/>
              </a:ext>
            </a:extLst>
          </p:cNvPr>
          <p:cNvSpPr txBox="1"/>
          <p:nvPr/>
        </p:nvSpPr>
        <p:spPr>
          <a:xfrm>
            <a:off x="10351168" y="2414572"/>
            <a:ext cx="83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Đúng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0627CF-DF7D-ED93-7223-4B679A79D843}"/>
              </a:ext>
            </a:extLst>
          </p:cNvPr>
          <p:cNvSpPr txBox="1"/>
          <p:nvPr/>
        </p:nvSpPr>
        <p:spPr>
          <a:xfrm>
            <a:off x="2449632" y="4373440"/>
            <a:ext cx="83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Đúng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9EF36F-37C2-4FD7-D955-9122BF981C7A}"/>
              </a:ext>
            </a:extLst>
          </p:cNvPr>
          <p:cNvSpPr txBox="1"/>
          <p:nvPr/>
        </p:nvSpPr>
        <p:spPr>
          <a:xfrm>
            <a:off x="6346257" y="4373440"/>
            <a:ext cx="83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Đúng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60BD3-B5DE-95FF-1768-EC06222A8645}"/>
              </a:ext>
            </a:extLst>
          </p:cNvPr>
          <p:cNvSpPr txBox="1"/>
          <p:nvPr/>
        </p:nvSpPr>
        <p:spPr>
          <a:xfrm>
            <a:off x="10408118" y="4361332"/>
            <a:ext cx="83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Đúng</a:t>
            </a:r>
            <a:r>
              <a:rPr lang="en-US" dirty="0"/>
              <a:t> </a:t>
            </a:r>
          </a:p>
        </p:txBody>
      </p:sp>
      <p:sp>
        <p:nvSpPr>
          <p:cNvPr id="20" name="!!4">
            <a:extLst>
              <a:ext uri="{FF2B5EF4-FFF2-40B4-BE49-F238E27FC236}">
                <a16:creationId xmlns:a16="http://schemas.microsoft.com/office/drawing/2014/main" id="{236CC902-43D7-176F-C522-8BB469FEA30B}"/>
              </a:ext>
            </a:extLst>
          </p:cNvPr>
          <p:cNvSpPr/>
          <p:nvPr/>
        </p:nvSpPr>
        <p:spPr>
          <a:xfrm>
            <a:off x="674667" y="276852"/>
            <a:ext cx="5717294" cy="493723"/>
          </a:xfrm>
          <a:prstGeom prst="roundRect">
            <a:avLst/>
          </a:prstGeom>
          <a:solidFill>
            <a:srgbClr val="1F4E79"/>
          </a:solidFill>
          <a:ln w="25400" cap="flat" cmpd="sng" algn="ctr">
            <a:solidFill>
              <a:srgbClr val="CC475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263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7">
            <a:extLst>
              <a:ext uri="{FF2B5EF4-FFF2-40B4-BE49-F238E27FC236}">
                <a16:creationId xmlns:a16="http://schemas.microsoft.com/office/drawing/2014/main" id="{998C2380-B50F-5412-34EB-64EBBFA8234A}"/>
              </a:ext>
            </a:extLst>
          </p:cNvPr>
          <p:cNvSpPr txBox="1"/>
          <p:nvPr/>
        </p:nvSpPr>
        <p:spPr>
          <a:xfrm>
            <a:off x="391637" y="149308"/>
            <a:ext cx="11429302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34:  BÀI 1: SỐ NGUYÊN ÂM VÀ TẬP HỢP CÁC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88883-D0A4-F307-572D-3AFF7BB9BE4D}"/>
              </a:ext>
            </a:extLst>
          </p:cNvPr>
          <p:cNvSpPr txBox="1"/>
          <p:nvPr/>
        </p:nvSpPr>
        <p:spPr>
          <a:xfrm>
            <a:off x="391637" y="881166"/>
            <a:ext cx="2095854" cy="523220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01EA2-77B4-1E6D-B9A8-F31B2A6CC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3" y="1697593"/>
            <a:ext cx="10024333" cy="1619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3EF24C-18FE-4BA5-5FC3-2EB6629C21A5}"/>
              </a:ext>
            </a:extLst>
          </p:cNvPr>
          <p:cNvSpPr txBox="1"/>
          <p:nvPr/>
        </p:nvSpPr>
        <p:spPr>
          <a:xfrm>
            <a:off x="2723950" y="797393"/>
            <a:ext cx="8383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05D5E7-65FA-9F61-CE25-11E4BBA51F8A}"/>
              </a:ext>
            </a:extLst>
          </p:cNvPr>
          <p:cNvSpPr txBox="1"/>
          <p:nvPr/>
        </p:nvSpPr>
        <p:spPr>
          <a:xfrm>
            <a:off x="1801736" y="3318783"/>
            <a:ext cx="816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5863F5-85D5-AEAB-2006-C8B2D493E784}"/>
              </a:ext>
            </a:extLst>
          </p:cNvPr>
          <p:cNvSpPr/>
          <p:nvPr/>
        </p:nvSpPr>
        <p:spPr>
          <a:xfrm>
            <a:off x="77004" y="3907296"/>
            <a:ext cx="6262837" cy="29201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Các số nguyên chỉ số tiền lãi, lỗ mỗi ngày trong tuần là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3/9: Số tiền lãi được biểu diễn là 200 (nghìn đồng);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4/9: Số tiền lỗ được biểu diễn là -50 (nghìn đồng);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5/9: Số tiền lãi được biểu diễn là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(nghìn đồng);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E5E06F-2454-6941-3F20-899B23EDFF26}"/>
              </a:ext>
            </a:extLst>
          </p:cNvPr>
          <p:cNvSpPr/>
          <p:nvPr/>
        </p:nvSpPr>
        <p:spPr>
          <a:xfrm>
            <a:off x="6510131" y="3907296"/>
            <a:ext cx="5824330" cy="29507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6/9: Số tiền lãi được biểu diễn là 90 (nghìn đồng);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7/9: Số tiền lỗ được biểu diễn là – 80 (nghìn đồng);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8/9: Số tiền hòa vốn được biểu diễn là 0 (nghìn đồng)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9/9: Số tiền lãi được biểu diễn là 140 (nghìn đồng).</a:t>
            </a:r>
          </a:p>
        </p:txBody>
      </p:sp>
    </p:spTree>
    <p:extLst>
      <p:ext uri="{BB962C8B-B14F-4D97-AF65-F5344CB8AC3E}">
        <p14:creationId xmlns:p14="http://schemas.microsoft.com/office/powerpoint/2010/main" val="153773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391637" y="149308"/>
            <a:ext cx="11442554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34:  BÀI 1: SỐ NGUYÊN ÂM VÀ TẬP HỢP CÁC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838" y="878332"/>
            <a:ext cx="2095854" cy="523220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6" name="Freeform 5"/>
          <p:cNvSpPr/>
          <p:nvPr/>
        </p:nvSpPr>
        <p:spPr>
          <a:xfrm>
            <a:off x="1262077" y="6129698"/>
            <a:ext cx="4661851" cy="613633"/>
          </a:xfrm>
          <a:custGeom>
            <a:avLst/>
            <a:gdLst>
              <a:gd name="connsiteX0" fmla="*/ 0 w 6280373"/>
              <a:gd name="connsiteY0" fmla="*/ 280769 h 1684582"/>
              <a:gd name="connsiteX1" fmla="*/ 280769 w 6280373"/>
              <a:gd name="connsiteY1" fmla="*/ 0 h 1684582"/>
              <a:gd name="connsiteX2" fmla="*/ 5999604 w 6280373"/>
              <a:gd name="connsiteY2" fmla="*/ 0 h 1684582"/>
              <a:gd name="connsiteX3" fmla="*/ 6280373 w 6280373"/>
              <a:gd name="connsiteY3" fmla="*/ 280769 h 1684582"/>
              <a:gd name="connsiteX4" fmla="*/ 6280373 w 6280373"/>
              <a:gd name="connsiteY4" fmla="*/ 1403813 h 1684582"/>
              <a:gd name="connsiteX5" fmla="*/ 5999604 w 6280373"/>
              <a:gd name="connsiteY5" fmla="*/ 1684582 h 1684582"/>
              <a:gd name="connsiteX6" fmla="*/ 280769 w 6280373"/>
              <a:gd name="connsiteY6" fmla="*/ 1684582 h 1684582"/>
              <a:gd name="connsiteX7" fmla="*/ 0 w 6280373"/>
              <a:gd name="connsiteY7" fmla="*/ 1403813 h 1684582"/>
              <a:gd name="connsiteX8" fmla="*/ 0 w 6280373"/>
              <a:gd name="connsiteY8" fmla="*/ 280769 h 168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0373" h="1684582">
                <a:moveTo>
                  <a:pt x="0" y="280769"/>
                </a:moveTo>
                <a:cubicBezTo>
                  <a:pt x="0" y="125705"/>
                  <a:pt x="125705" y="0"/>
                  <a:pt x="280769" y="0"/>
                </a:cubicBezTo>
                <a:lnTo>
                  <a:pt x="5999604" y="0"/>
                </a:lnTo>
                <a:cubicBezTo>
                  <a:pt x="6154668" y="0"/>
                  <a:pt x="6280373" y="125705"/>
                  <a:pt x="6280373" y="280769"/>
                </a:cubicBezTo>
                <a:lnTo>
                  <a:pt x="6280373" y="1403813"/>
                </a:lnTo>
                <a:cubicBezTo>
                  <a:pt x="6280373" y="1558877"/>
                  <a:pt x="6154668" y="1684582"/>
                  <a:pt x="5999604" y="1684582"/>
                </a:cubicBezTo>
                <a:lnTo>
                  <a:pt x="280769" y="1684582"/>
                </a:lnTo>
                <a:cubicBezTo>
                  <a:pt x="125705" y="1684582"/>
                  <a:pt x="0" y="1558877"/>
                  <a:pt x="0" y="1403813"/>
                </a:cubicBezTo>
                <a:lnTo>
                  <a:pt x="0" y="280769"/>
                </a:lnTo>
                <a:close/>
              </a:path>
            </a:pathLst>
          </a:custGeom>
          <a:solidFill>
            <a:srgbClr val="FFC000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941054" tIns="219923" rIns="219923" bIns="219923" numCol="1" spcCol="1270" anchor="ctr" anchorCtr="0">
            <a:noAutofit/>
          </a:bodyPr>
          <a:lstStyle/>
          <a:p>
            <a:pPr marL="0" marR="0" lvl="0" indent="0" defTabSz="192626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mực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15m</a:t>
            </a:r>
          </a:p>
        </p:txBody>
      </p:sp>
      <p:sp>
        <p:nvSpPr>
          <p:cNvPr id="7" name="Oval 6"/>
          <p:cNvSpPr/>
          <p:nvPr/>
        </p:nvSpPr>
        <p:spPr>
          <a:xfrm>
            <a:off x="0" y="5866889"/>
            <a:ext cx="1643306" cy="928332"/>
          </a:xfrm>
          <a:prstGeom prst="ellipse">
            <a:avLst/>
          </a:prstGeom>
          <a:solidFill>
            <a:srgbClr val="FFC000">
              <a:tint val="50000"/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88788" y="5692536"/>
            <a:ext cx="245954" cy="120697"/>
          </a:xfrm>
          <a:prstGeom prst="ellipse">
            <a:avLst/>
          </a:prstGeom>
          <a:solidFill>
            <a:srgbClr val="FFC000">
              <a:hueOff val="1155077"/>
              <a:satOff val="-5330"/>
              <a:lumOff val="196"/>
              <a:alphaOff val="0"/>
            </a:srgbClr>
          </a:solidFill>
          <a:ln w="12700" cap="flat" cmpd="sng" algn="ctr">
            <a:solidFill>
              <a:srgbClr val="FFC000">
                <a:hueOff val="1155077"/>
                <a:satOff val="-5330"/>
                <a:lumOff val="196"/>
                <a:alphaOff val="0"/>
              </a:srgbClr>
            </a:solidFill>
            <a:prstDash val="solid"/>
            <a:miter lim="800000"/>
          </a:ln>
          <a:effectLst/>
        </p:spPr>
      </p:sp>
      <p:sp>
        <p:nvSpPr>
          <p:cNvPr id="9" name="Freeform 8"/>
          <p:cNvSpPr/>
          <p:nvPr/>
        </p:nvSpPr>
        <p:spPr>
          <a:xfrm>
            <a:off x="1961479" y="5258076"/>
            <a:ext cx="4661851" cy="613633"/>
          </a:xfrm>
          <a:custGeom>
            <a:avLst/>
            <a:gdLst>
              <a:gd name="connsiteX0" fmla="*/ 0 w 6280373"/>
              <a:gd name="connsiteY0" fmla="*/ 280769 h 1684582"/>
              <a:gd name="connsiteX1" fmla="*/ 280769 w 6280373"/>
              <a:gd name="connsiteY1" fmla="*/ 0 h 1684582"/>
              <a:gd name="connsiteX2" fmla="*/ 5999604 w 6280373"/>
              <a:gd name="connsiteY2" fmla="*/ 0 h 1684582"/>
              <a:gd name="connsiteX3" fmla="*/ 6280373 w 6280373"/>
              <a:gd name="connsiteY3" fmla="*/ 280769 h 1684582"/>
              <a:gd name="connsiteX4" fmla="*/ 6280373 w 6280373"/>
              <a:gd name="connsiteY4" fmla="*/ 1403813 h 1684582"/>
              <a:gd name="connsiteX5" fmla="*/ 5999604 w 6280373"/>
              <a:gd name="connsiteY5" fmla="*/ 1684582 h 1684582"/>
              <a:gd name="connsiteX6" fmla="*/ 280769 w 6280373"/>
              <a:gd name="connsiteY6" fmla="*/ 1684582 h 1684582"/>
              <a:gd name="connsiteX7" fmla="*/ 0 w 6280373"/>
              <a:gd name="connsiteY7" fmla="*/ 1403813 h 1684582"/>
              <a:gd name="connsiteX8" fmla="*/ 0 w 6280373"/>
              <a:gd name="connsiteY8" fmla="*/ 280769 h 168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0373" h="1684582">
                <a:moveTo>
                  <a:pt x="0" y="280769"/>
                </a:moveTo>
                <a:cubicBezTo>
                  <a:pt x="0" y="125705"/>
                  <a:pt x="125705" y="0"/>
                  <a:pt x="280769" y="0"/>
                </a:cubicBezTo>
                <a:lnTo>
                  <a:pt x="5999604" y="0"/>
                </a:lnTo>
                <a:cubicBezTo>
                  <a:pt x="6154668" y="0"/>
                  <a:pt x="6280373" y="125705"/>
                  <a:pt x="6280373" y="280769"/>
                </a:cubicBezTo>
                <a:lnTo>
                  <a:pt x="6280373" y="1403813"/>
                </a:lnTo>
                <a:cubicBezTo>
                  <a:pt x="6280373" y="1558877"/>
                  <a:pt x="6154668" y="1684582"/>
                  <a:pt x="5999604" y="1684582"/>
                </a:cubicBezTo>
                <a:lnTo>
                  <a:pt x="280769" y="1684582"/>
                </a:lnTo>
                <a:cubicBezTo>
                  <a:pt x="125705" y="1684582"/>
                  <a:pt x="0" y="1558877"/>
                  <a:pt x="0" y="1403813"/>
                </a:cubicBezTo>
                <a:lnTo>
                  <a:pt x="0" y="280769"/>
                </a:lnTo>
                <a:close/>
              </a:path>
            </a:pathLst>
          </a:custGeom>
          <a:solidFill>
            <a:srgbClr val="FFC000">
              <a:hueOff val="10395692"/>
              <a:satOff val="-47968"/>
              <a:lumOff val="1765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941054" tIns="219923" rIns="219923" bIns="219923" numCol="1" spcCol="1270" anchor="ctr" anchorCtr="0">
            <a:noAutofit/>
          </a:bodyPr>
          <a:lstStyle/>
          <a:p>
            <a:pPr marL="0" marR="0" lvl="0" indent="0" defTabSz="192626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mực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23585" y="4968602"/>
            <a:ext cx="1643807" cy="1060629"/>
          </a:xfrm>
          <a:prstGeom prst="ellipse">
            <a:avLst/>
          </a:prstGeom>
          <a:solidFill>
            <a:srgbClr val="FFC000">
              <a:tint val="50000"/>
              <a:hueOff val="11447524"/>
              <a:satOff val="-60156"/>
              <a:lumOff val="-4353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006147" y="4388054"/>
            <a:ext cx="4661851" cy="613633"/>
          </a:xfrm>
          <a:custGeom>
            <a:avLst/>
            <a:gdLst>
              <a:gd name="connsiteX0" fmla="*/ 0 w 6280373"/>
              <a:gd name="connsiteY0" fmla="*/ 280769 h 1684582"/>
              <a:gd name="connsiteX1" fmla="*/ 280769 w 6280373"/>
              <a:gd name="connsiteY1" fmla="*/ 0 h 1684582"/>
              <a:gd name="connsiteX2" fmla="*/ 5999604 w 6280373"/>
              <a:gd name="connsiteY2" fmla="*/ 0 h 1684582"/>
              <a:gd name="connsiteX3" fmla="*/ 6280373 w 6280373"/>
              <a:gd name="connsiteY3" fmla="*/ 280769 h 1684582"/>
              <a:gd name="connsiteX4" fmla="*/ 6280373 w 6280373"/>
              <a:gd name="connsiteY4" fmla="*/ 1403813 h 1684582"/>
              <a:gd name="connsiteX5" fmla="*/ 5999604 w 6280373"/>
              <a:gd name="connsiteY5" fmla="*/ 1684582 h 1684582"/>
              <a:gd name="connsiteX6" fmla="*/ 280769 w 6280373"/>
              <a:gd name="connsiteY6" fmla="*/ 1684582 h 1684582"/>
              <a:gd name="connsiteX7" fmla="*/ 0 w 6280373"/>
              <a:gd name="connsiteY7" fmla="*/ 1403813 h 1684582"/>
              <a:gd name="connsiteX8" fmla="*/ 0 w 6280373"/>
              <a:gd name="connsiteY8" fmla="*/ 280769 h 168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0373" h="1684582">
                <a:moveTo>
                  <a:pt x="0" y="280769"/>
                </a:moveTo>
                <a:cubicBezTo>
                  <a:pt x="0" y="125705"/>
                  <a:pt x="125705" y="0"/>
                  <a:pt x="280769" y="0"/>
                </a:cubicBezTo>
                <a:lnTo>
                  <a:pt x="5999604" y="0"/>
                </a:lnTo>
                <a:cubicBezTo>
                  <a:pt x="6154668" y="0"/>
                  <a:pt x="6280373" y="125705"/>
                  <a:pt x="6280373" y="280769"/>
                </a:cubicBezTo>
                <a:lnTo>
                  <a:pt x="6280373" y="1403813"/>
                </a:lnTo>
                <a:cubicBezTo>
                  <a:pt x="6280373" y="1558877"/>
                  <a:pt x="6154668" y="1684582"/>
                  <a:pt x="5999604" y="1684582"/>
                </a:cubicBezTo>
                <a:lnTo>
                  <a:pt x="280769" y="1684582"/>
                </a:lnTo>
                <a:cubicBezTo>
                  <a:pt x="125705" y="1684582"/>
                  <a:pt x="0" y="1558877"/>
                  <a:pt x="0" y="1403813"/>
                </a:cubicBezTo>
                <a:lnTo>
                  <a:pt x="0" y="280769"/>
                </a:lnTo>
                <a:close/>
              </a:path>
            </a:pathLst>
          </a:custGeom>
          <a:solidFill>
            <a:srgbClr val="FFC000">
              <a:hueOff val="10395692"/>
              <a:satOff val="-47968"/>
              <a:lumOff val="1765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941054" tIns="219923" rIns="219923" bIns="219923" numCol="1" spcCol="1270" anchor="ctr" anchorCtr="0">
            <a:noAutofit/>
          </a:bodyPr>
          <a:lstStyle/>
          <a:p>
            <a:pPr marL="0" marR="0" lvl="0" indent="0" defTabSz="192626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mực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1479" y="4115463"/>
            <a:ext cx="1643807" cy="1060629"/>
          </a:xfrm>
          <a:prstGeom prst="ellipse">
            <a:avLst/>
          </a:prstGeom>
          <a:solidFill>
            <a:srgbClr val="FFC000">
              <a:tint val="50000"/>
              <a:hueOff val="11447524"/>
              <a:satOff val="-60156"/>
              <a:lumOff val="-4353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044042" y="3534915"/>
            <a:ext cx="4661851" cy="613633"/>
          </a:xfrm>
          <a:custGeom>
            <a:avLst/>
            <a:gdLst>
              <a:gd name="connsiteX0" fmla="*/ 0 w 6280373"/>
              <a:gd name="connsiteY0" fmla="*/ 280769 h 1684582"/>
              <a:gd name="connsiteX1" fmla="*/ 280769 w 6280373"/>
              <a:gd name="connsiteY1" fmla="*/ 0 h 1684582"/>
              <a:gd name="connsiteX2" fmla="*/ 5999604 w 6280373"/>
              <a:gd name="connsiteY2" fmla="*/ 0 h 1684582"/>
              <a:gd name="connsiteX3" fmla="*/ 6280373 w 6280373"/>
              <a:gd name="connsiteY3" fmla="*/ 280769 h 1684582"/>
              <a:gd name="connsiteX4" fmla="*/ 6280373 w 6280373"/>
              <a:gd name="connsiteY4" fmla="*/ 1403813 h 1684582"/>
              <a:gd name="connsiteX5" fmla="*/ 5999604 w 6280373"/>
              <a:gd name="connsiteY5" fmla="*/ 1684582 h 1684582"/>
              <a:gd name="connsiteX6" fmla="*/ 280769 w 6280373"/>
              <a:gd name="connsiteY6" fmla="*/ 1684582 h 1684582"/>
              <a:gd name="connsiteX7" fmla="*/ 0 w 6280373"/>
              <a:gd name="connsiteY7" fmla="*/ 1403813 h 1684582"/>
              <a:gd name="connsiteX8" fmla="*/ 0 w 6280373"/>
              <a:gd name="connsiteY8" fmla="*/ 280769 h 168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0373" h="1684582">
                <a:moveTo>
                  <a:pt x="0" y="280769"/>
                </a:moveTo>
                <a:cubicBezTo>
                  <a:pt x="0" y="125705"/>
                  <a:pt x="125705" y="0"/>
                  <a:pt x="280769" y="0"/>
                </a:cubicBezTo>
                <a:lnTo>
                  <a:pt x="5999604" y="0"/>
                </a:lnTo>
                <a:cubicBezTo>
                  <a:pt x="6154668" y="0"/>
                  <a:pt x="6280373" y="125705"/>
                  <a:pt x="6280373" y="280769"/>
                </a:cubicBezTo>
                <a:lnTo>
                  <a:pt x="6280373" y="1403813"/>
                </a:lnTo>
                <a:cubicBezTo>
                  <a:pt x="6280373" y="1558877"/>
                  <a:pt x="6154668" y="1684582"/>
                  <a:pt x="5999604" y="1684582"/>
                </a:cubicBezTo>
                <a:lnTo>
                  <a:pt x="280769" y="1684582"/>
                </a:lnTo>
                <a:cubicBezTo>
                  <a:pt x="125705" y="1684582"/>
                  <a:pt x="0" y="1558877"/>
                  <a:pt x="0" y="1403813"/>
                </a:cubicBezTo>
                <a:lnTo>
                  <a:pt x="0" y="280769"/>
                </a:lnTo>
                <a:close/>
              </a:path>
            </a:pathLst>
          </a:custGeom>
          <a:solidFill>
            <a:srgbClr val="FFC000">
              <a:hueOff val="10395692"/>
              <a:satOff val="-47968"/>
              <a:lumOff val="1765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941054" tIns="219923" rIns="219923" bIns="219923" numCol="1" spcCol="1270" anchor="ctr" anchorCtr="0">
            <a:noAutofit/>
          </a:bodyPr>
          <a:lstStyle/>
          <a:p>
            <a:pPr marL="0" marR="0" lvl="0" indent="0" defTabSz="192626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mực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99374" y="3262324"/>
            <a:ext cx="1643807" cy="1060629"/>
          </a:xfrm>
          <a:prstGeom prst="ellipse">
            <a:avLst/>
          </a:prstGeom>
          <a:solidFill>
            <a:srgbClr val="FFC000">
              <a:tint val="50000"/>
              <a:hueOff val="11447524"/>
              <a:satOff val="-60156"/>
              <a:lumOff val="-4353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Freeform 14"/>
          <p:cNvSpPr/>
          <p:nvPr/>
        </p:nvSpPr>
        <p:spPr>
          <a:xfrm>
            <a:off x="5105643" y="2725653"/>
            <a:ext cx="4661851" cy="613633"/>
          </a:xfrm>
          <a:custGeom>
            <a:avLst/>
            <a:gdLst>
              <a:gd name="connsiteX0" fmla="*/ 0 w 6280373"/>
              <a:gd name="connsiteY0" fmla="*/ 280769 h 1684582"/>
              <a:gd name="connsiteX1" fmla="*/ 280769 w 6280373"/>
              <a:gd name="connsiteY1" fmla="*/ 0 h 1684582"/>
              <a:gd name="connsiteX2" fmla="*/ 5999604 w 6280373"/>
              <a:gd name="connsiteY2" fmla="*/ 0 h 1684582"/>
              <a:gd name="connsiteX3" fmla="*/ 6280373 w 6280373"/>
              <a:gd name="connsiteY3" fmla="*/ 280769 h 1684582"/>
              <a:gd name="connsiteX4" fmla="*/ 6280373 w 6280373"/>
              <a:gd name="connsiteY4" fmla="*/ 1403813 h 1684582"/>
              <a:gd name="connsiteX5" fmla="*/ 5999604 w 6280373"/>
              <a:gd name="connsiteY5" fmla="*/ 1684582 h 1684582"/>
              <a:gd name="connsiteX6" fmla="*/ 280769 w 6280373"/>
              <a:gd name="connsiteY6" fmla="*/ 1684582 h 1684582"/>
              <a:gd name="connsiteX7" fmla="*/ 0 w 6280373"/>
              <a:gd name="connsiteY7" fmla="*/ 1403813 h 1684582"/>
              <a:gd name="connsiteX8" fmla="*/ 0 w 6280373"/>
              <a:gd name="connsiteY8" fmla="*/ 280769 h 168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0373" h="1684582">
                <a:moveTo>
                  <a:pt x="0" y="280769"/>
                </a:moveTo>
                <a:cubicBezTo>
                  <a:pt x="0" y="125705"/>
                  <a:pt x="125705" y="0"/>
                  <a:pt x="280769" y="0"/>
                </a:cubicBezTo>
                <a:lnTo>
                  <a:pt x="5999604" y="0"/>
                </a:lnTo>
                <a:cubicBezTo>
                  <a:pt x="6154668" y="0"/>
                  <a:pt x="6280373" y="125705"/>
                  <a:pt x="6280373" y="280769"/>
                </a:cubicBezTo>
                <a:lnTo>
                  <a:pt x="6280373" y="1403813"/>
                </a:lnTo>
                <a:cubicBezTo>
                  <a:pt x="6280373" y="1558877"/>
                  <a:pt x="6154668" y="1684582"/>
                  <a:pt x="5999604" y="1684582"/>
                </a:cubicBezTo>
                <a:lnTo>
                  <a:pt x="280769" y="1684582"/>
                </a:lnTo>
                <a:cubicBezTo>
                  <a:pt x="125705" y="1684582"/>
                  <a:pt x="0" y="1558877"/>
                  <a:pt x="0" y="1403813"/>
                </a:cubicBezTo>
                <a:lnTo>
                  <a:pt x="0" y="280769"/>
                </a:lnTo>
                <a:close/>
              </a:path>
            </a:pathLst>
          </a:custGeom>
          <a:solidFill>
            <a:srgbClr val="FFC000">
              <a:hueOff val="10395692"/>
              <a:satOff val="-47968"/>
              <a:lumOff val="1765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941054" tIns="219923" rIns="219923" bIns="219923" numCol="1" spcCol="1270" anchor="ctr" anchorCtr="0">
            <a:noAutofit/>
          </a:bodyPr>
          <a:lstStyle/>
          <a:p>
            <a:pPr marL="0" marR="0" lvl="0" indent="0" defTabSz="192626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mực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60975" y="2453062"/>
            <a:ext cx="1643807" cy="1060629"/>
          </a:xfrm>
          <a:prstGeom prst="ellipse">
            <a:avLst/>
          </a:prstGeom>
          <a:solidFill>
            <a:srgbClr val="FFC000">
              <a:tint val="50000"/>
              <a:hueOff val="11447524"/>
              <a:satOff val="-60156"/>
              <a:lumOff val="-4353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7" name="Freeform 16"/>
          <p:cNvSpPr/>
          <p:nvPr/>
        </p:nvSpPr>
        <p:spPr>
          <a:xfrm>
            <a:off x="6143538" y="1872514"/>
            <a:ext cx="4661851" cy="613633"/>
          </a:xfrm>
          <a:custGeom>
            <a:avLst/>
            <a:gdLst>
              <a:gd name="connsiteX0" fmla="*/ 0 w 6280373"/>
              <a:gd name="connsiteY0" fmla="*/ 280769 h 1684582"/>
              <a:gd name="connsiteX1" fmla="*/ 280769 w 6280373"/>
              <a:gd name="connsiteY1" fmla="*/ 0 h 1684582"/>
              <a:gd name="connsiteX2" fmla="*/ 5999604 w 6280373"/>
              <a:gd name="connsiteY2" fmla="*/ 0 h 1684582"/>
              <a:gd name="connsiteX3" fmla="*/ 6280373 w 6280373"/>
              <a:gd name="connsiteY3" fmla="*/ 280769 h 1684582"/>
              <a:gd name="connsiteX4" fmla="*/ 6280373 w 6280373"/>
              <a:gd name="connsiteY4" fmla="*/ 1403813 h 1684582"/>
              <a:gd name="connsiteX5" fmla="*/ 5999604 w 6280373"/>
              <a:gd name="connsiteY5" fmla="*/ 1684582 h 1684582"/>
              <a:gd name="connsiteX6" fmla="*/ 280769 w 6280373"/>
              <a:gd name="connsiteY6" fmla="*/ 1684582 h 1684582"/>
              <a:gd name="connsiteX7" fmla="*/ 0 w 6280373"/>
              <a:gd name="connsiteY7" fmla="*/ 1403813 h 1684582"/>
              <a:gd name="connsiteX8" fmla="*/ 0 w 6280373"/>
              <a:gd name="connsiteY8" fmla="*/ 280769 h 168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0373" h="1684582">
                <a:moveTo>
                  <a:pt x="0" y="280769"/>
                </a:moveTo>
                <a:cubicBezTo>
                  <a:pt x="0" y="125705"/>
                  <a:pt x="125705" y="0"/>
                  <a:pt x="280769" y="0"/>
                </a:cubicBezTo>
                <a:lnTo>
                  <a:pt x="5999604" y="0"/>
                </a:lnTo>
                <a:cubicBezTo>
                  <a:pt x="6154668" y="0"/>
                  <a:pt x="6280373" y="125705"/>
                  <a:pt x="6280373" y="280769"/>
                </a:cubicBezTo>
                <a:lnTo>
                  <a:pt x="6280373" y="1403813"/>
                </a:lnTo>
                <a:cubicBezTo>
                  <a:pt x="6280373" y="1558877"/>
                  <a:pt x="6154668" y="1684582"/>
                  <a:pt x="5999604" y="1684582"/>
                </a:cubicBezTo>
                <a:lnTo>
                  <a:pt x="280769" y="1684582"/>
                </a:lnTo>
                <a:cubicBezTo>
                  <a:pt x="125705" y="1684582"/>
                  <a:pt x="0" y="1558877"/>
                  <a:pt x="0" y="1403813"/>
                </a:cubicBezTo>
                <a:lnTo>
                  <a:pt x="0" y="280769"/>
                </a:lnTo>
                <a:close/>
              </a:path>
            </a:pathLst>
          </a:custGeom>
          <a:solidFill>
            <a:srgbClr val="FFC000">
              <a:hueOff val="10395692"/>
              <a:satOff val="-47968"/>
              <a:lumOff val="1765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941054" tIns="219923" rIns="219923" bIns="219923" numCol="1" spcCol="1270" anchor="ctr" anchorCtr="0">
            <a:noAutofit/>
          </a:bodyPr>
          <a:lstStyle/>
          <a:p>
            <a:pPr marL="0" marR="0" lvl="0" indent="0" defTabSz="192626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mực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098870" y="1599924"/>
            <a:ext cx="1643807" cy="1060629"/>
          </a:xfrm>
          <a:prstGeom prst="ellipse">
            <a:avLst/>
          </a:prstGeom>
          <a:solidFill>
            <a:srgbClr val="FFC000">
              <a:tint val="50000"/>
              <a:hueOff val="11447524"/>
              <a:satOff val="-60156"/>
              <a:lumOff val="-4353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49121" y="751172"/>
            <a:ext cx="974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DK1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pic>
        <p:nvPicPr>
          <p:cNvPr id="20" name="Picture 2" descr="Vững vàng giữa biển khơi (kỳ 3) - Báo Nam Định điện t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r="6541"/>
          <a:stretch/>
        </p:blipFill>
        <p:spPr bwMode="auto">
          <a:xfrm>
            <a:off x="363838" y="1857042"/>
            <a:ext cx="2489200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loud Callout 20"/>
          <p:cNvSpPr/>
          <p:nvPr/>
        </p:nvSpPr>
        <p:spPr>
          <a:xfrm>
            <a:off x="8273989" y="3832288"/>
            <a:ext cx="3722702" cy="2515245"/>
          </a:xfrm>
          <a:prstGeom prst="cloud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Hãy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mỗi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giàn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742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1AC7913D-8A6C-50BD-BDE9-3ED0C04F16A4}"/>
              </a:ext>
            </a:extLst>
          </p:cNvPr>
          <p:cNvSpPr/>
          <p:nvPr/>
        </p:nvSpPr>
        <p:spPr>
          <a:xfrm>
            <a:off x="1488010" y="933651"/>
            <a:ext cx="9215980" cy="4774130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 nhà giàn có 3 tầng trên mặt nước và 3 phần chân đỡ ở dưới mặt nước nên: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cao của mỗi bộ phận nhà giàn là: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cao phần 3 chân đỡ: -15 m;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cao phần 2 chân đỡ: - 9 m;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cao phần 1 chân đỡ: - 4 m;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cao tầng 1: 8 m;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cao tầng 2: 18 m;</a:t>
            </a:r>
          </a:p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cao tầng 3: 25 m.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V4T\Desktop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22" y="-1046461"/>
            <a:ext cx="6019800" cy="128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45" y="4528854"/>
            <a:ext cx="80168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44" y="4515109"/>
            <a:ext cx="80168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609850" y="595312"/>
            <a:ext cx="14478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105067" y="609600"/>
            <a:ext cx="1447800" cy="762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11994" y="695980"/>
            <a:ext cx="1045607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22194" y="695980"/>
            <a:ext cx="10456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Team </a:t>
            </a:r>
          </a:p>
        </p:txBody>
      </p:sp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4203312" y="3407967"/>
            <a:ext cx="4443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Rectangle 40">
            <a:hlinkClick r:id="rId7" action="ppaction://hlinksldjump"/>
          </p:cNvPr>
          <p:cNvSpPr/>
          <p:nvPr/>
        </p:nvSpPr>
        <p:spPr>
          <a:xfrm>
            <a:off x="4203312" y="2264967"/>
            <a:ext cx="4443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Rectangle 44">
            <a:hlinkClick r:id="rId8" action="ppaction://hlinksldjump"/>
          </p:cNvPr>
          <p:cNvSpPr/>
          <p:nvPr/>
        </p:nvSpPr>
        <p:spPr>
          <a:xfrm>
            <a:off x="7645160" y="3407967"/>
            <a:ext cx="4443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hlinkClick r:id="rId9" action="ppaction://hlinksldjump"/>
          </p:cNvPr>
          <p:cNvSpPr/>
          <p:nvPr/>
        </p:nvSpPr>
        <p:spPr>
          <a:xfrm>
            <a:off x="7645160" y="2360276"/>
            <a:ext cx="4443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9" name="Picture 5" descr="C:\Users\DV4T\Desktop\cartoon-turtle-m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85800"/>
            <a:ext cx="423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DV4T\Desktop\117057112371975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685801"/>
            <a:ext cx="53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KC1" descr="C:\Users\DV4T\Desktop\Game dao vang\12161398651844284150karthikeyan_Ruby.svg.med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79" y="3419079"/>
            <a:ext cx="91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KC2" descr="C:\Users\DV4T\Desktop\Game dao vang\12161398651844284150karthikeyan_Ruby.svg.med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62" y="2309304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KC5" descr="C:\Users\DV4T\Desktop\Game dao vang\12161398651844284150karthikeyan_Ruby.svg.med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90" y="3501333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KC6" descr="C:\Users\DV4T\Desktop\Game dao vang\12161398651844284150karthikeyan_Ruby.svg.med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13" y="2360276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INNER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00" y="-57888"/>
            <a:ext cx="1067554" cy="990600"/>
          </a:xfrm>
          <a:prstGeom prst="rect">
            <a:avLst/>
          </a:prstGeom>
        </p:spPr>
      </p:pic>
      <p:pic>
        <p:nvPicPr>
          <p:cNvPr id="11" name="con rua" descr="C:\Users\DV4T\Desktop\11954219702032981752johnny_automatic_turtle.svg.med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24" y="4261473"/>
            <a:ext cx="7762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 THO" descr="C:\Users\DV4T\Desktop\11954219702032981752johnny_automatic_turtle.svg.med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160" y="4394823"/>
            <a:ext cx="77628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9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625 L -0.00742 -0.1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8 -0.15301 L -0.02356 -0.313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6 -0.31389 L 0.1099 -0.601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625 L -0.00742 -0.141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8 -0.15301 L -0.02356 -0.3138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6 -0.31389 L -0.14257 -0.6013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8532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9560" y="3429000"/>
            <a:ext cx="1179576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53" b="99157" l="3133" r="89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8" t="54240" r="9079" b="1"/>
          <a:stretch/>
        </p:blipFill>
        <p:spPr bwMode="auto">
          <a:xfrm>
            <a:off x="91440" y="1432560"/>
            <a:ext cx="12009120" cy="17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660" y="1557468"/>
            <a:ext cx="115976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Ác-si-mét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: - 287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âm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89560" y="3570788"/>
            <a:ext cx="5501641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321" y="3607206"/>
              <a:ext cx="1953775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nguyên</a:t>
              </a:r>
              <a:endParaRPr lang="en-US" sz="2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596876" y="3570787"/>
            <a:ext cx="5534164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2998" y="3607205"/>
              <a:ext cx="1683323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kỉ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XXI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89560" y="4711479"/>
            <a:ext cx="5501641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42321" y="4786746"/>
              <a:ext cx="1863601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nguyên</a:t>
              </a:r>
              <a:endParaRPr lang="en-US" sz="2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596877" y="4806540"/>
            <a:ext cx="5534164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54302" y="4860249"/>
              <a:ext cx="1683321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kỉ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XXI</a:t>
              </a:r>
            </a:p>
          </p:txBody>
        </p:sp>
      </p:grp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890016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</a:rPr>
              <a:t>ĐUA TIẾP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10050" y="37555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43268" y="3698931"/>
            <a:ext cx="53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10050" y="48602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00974" y="4896242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546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8532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9560" y="3429000"/>
            <a:ext cx="1179576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53" b="99157" l="3133" r="89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8" t="54240" r="9079" b="1"/>
          <a:stretch/>
        </p:blipFill>
        <p:spPr bwMode="auto">
          <a:xfrm>
            <a:off x="135116" y="1003490"/>
            <a:ext cx="12009120" cy="230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63002" y="1254624"/>
            <a:ext cx="122550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âm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thị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lỗ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500 000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…………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thiếu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583679" y="3611901"/>
            <a:ext cx="5501641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321" y="3607206"/>
              <a:ext cx="195377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- 500 000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68421" y="3506725"/>
            <a:ext cx="5534164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2998" y="3607205"/>
              <a:ext cx="168332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- 50 000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89560" y="4711479"/>
            <a:ext cx="5501641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42321" y="4786746"/>
              <a:ext cx="1863601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+ 500 000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596877" y="4806540"/>
            <a:ext cx="5534164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54302" y="4860249"/>
              <a:ext cx="1683321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500 000</a:t>
              </a:r>
            </a:p>
          </p:txBody>
        </p:sp>
      </p:grp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890016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</a:rPr>
              <a:t>ĐUA TIẾP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10050" y="37555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43268" y="3698931"/>
            <a:ext cx="53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10050" y="48602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00974" y="4896242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76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8532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5116" y="3570064"/>
            <a:ext cx="1179576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53" b="99157" l="3133" r="89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8" t="54240" r="9079" b="1"/>
          <a:stretch/>
        </p:blipFill>
        <p:spPr bwMode="auto">
          <a:xfrm>
            <a:off x="135116" y="1003490"/>
            <a:ext cx="12009120" cy="230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63002" y="1254624"/>
            <a:ext cx="122550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âm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- 5; 9; 0; - 7; 6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583679" y="4898196"/>
            <a:ext cx="5501641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321" y="3607206"/>
              <a:ext cx="195377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- 5; - 7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68421" y="3506725"/>
            <a:ext cx="5534164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2998" y="3607205"/>
              <a:ext cx="168332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- 5; 0 ; - 7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89560" y="4711479"/>
            <a:ext cx="5501641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42321" y="4786746"/>
              <a:ext cx="1863601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9; 0; 6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606540" y="3635529"/>
            <a:ext cx="5534164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667148" y="4865463"/>
              <a:ext cx="242288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- 7; - 5; 0; 6; 9</a:t>
              </a:r>
            </a:p>
          </p:txBody>
        </p:sp>
      </p:grp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890016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</a:rPr>
              <a:t>ĐUA TIẾP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70219" y="3669276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43268" y="3698931"/>
            <a:ext cx="53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10050" y="48602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00974" y="4896242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123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801" y="-2255035"/>
            <a:ext cx="1819331" cy="1612031"/>
          </a:xfrm>
          <a:prstGeom prst="rect">
            <a:avLst/>
          </a:prstGeom>
        </p:spPr>
      </p:pic>
      <p:pic>
        <p:nvPicPr>
          <p:cNvPr id="30" name="钢琴曲 - 水边的阿狄丽娜 - 理查德 克莱德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56814" y="-2311179"/>
            <a:ext cx="609600" cy="6096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118080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 algn="ctr">
            <a:solidFill>
              <a:srgbClr val="1F4E79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Hình ảnh Hộp Quà Màu Hồng đẹp PNG , Hộp Quà, Quà Giáng Sinh, Quà Tặng PNG  và Vector với nền trong suốt để tải xuống miễn phí">
            <a:extLst>
              <a:ext uri="{FF2B5EF4-FFF2-40B4-BE49-F238E27FC236}">
                <a16:creationId xmlns:a16="http://schemas.microsoft.com/office/drawing/2014/main" id="{65A93CA9-E023-BD19-20FC-0C3DB214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57" y="249586"/>
            <a:ext cx="7494043" cy="639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F9530FE9-0D8F-C7CF-10E8-28E41EE96D09}"/>
              </a:ext>
            </a:extLst>
          </p:cNvPr>
          <p:cNvSpPr/>
          <p:nvPr/>
        </p:nvSpPr>
        <p:spPr>
          <a:xfrm>
            <a:off x="9614615" y="6112222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29532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81891EEA-7EBD-F457-DB83-F1DD2C550EE4}"/>
              </a:ext>
            </a:extLst>
          </p:cNvPr>
          <p:cNvSpPr/>
          <p:nvPr/>
        </p:nvSpPr>
        <p:spPr>
          <a:xfrm>
            <a:off x="2438400" y="235819"/>
            <a:ext cx="7315200" cy="175179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90F9A31D-8748-3C38-F8ED-58C078B54276}"/>
              </a:ext>
            </a:extLst>
          </p:cNvPr>
          <p:cNvSpPr/>
          <p:nvPr/>
        </p:nvSpPr>
        <p:spPr>
          <a:xfrm>
            <a:off x="1634691" y="2285999"/>
            <a:ext cx="8922617" cy="4230304"/>
          </a:xfrm>
          <a:prstGeom prst="flowChartAlternateProcess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nguyên?Tìm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4/ 46,47 (SBT) 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3,4/ 52,53 (SGK).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7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405049" y="133891"/>
            <a:ext cx="5813425" cy="715962"/>
            <a:chOff x="720" y="1390"/>
            <a:chExt cx="4442" cy="722"/>
          </a:xfrm>
        </p:grpSpPr>
        <p:sp>
          <p:nvSpPr>
            <p:cNvPr id="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20" y="1392"/>
              <a:ext cx="4416" cy="72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b="1" kern="10">
                  <a:solidFill>
                    <a:srgbClr val="FFFF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SỐ NGUYÊN</a:t>
              </a:r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746" y="1390"/>
              <a:ext cx="4416" cy="72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b="1" kern="10" dirty="0">
                  <a:solidFill>
                    <a:srgbClr val="FF3399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SỐ NGUYÊN</a:t>
              </a:r>
            </a:p>
          </p:txBody>
        </p:sp>
      </p:grp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114148" y="5529302"/>
            <a:ext cx="100362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pPr eaLnBrk="1" hangingPunct="1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6210" y="355226"/>
            <a:ext cx="2505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2:</a:t>
            </a:r>
          </a:p>
        </p:txBody>
      </p:sp>
      <p:pic>
        <p:nvPicPr>
          <p:cNvPr id="12" name="Picture 2" descr="Vững vàng giữa biển khơi (kỳ 3) - Báo Nam Định điện t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r="6541"/>
          <a:stretch/>
        </p:blipFill>
        <p:spPr bwMode="auto">
          <a:xfrm>
            <a:off x="1589103" y="1216241"/>
            <a:ext cx="8682360" cy="410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14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67;p7">
            <a:extLst>
              <a:ext uri="{FF2B5EF4-FFF2-40B4-BE49-F238E27FC236}">
                <a16:creationId xmlns:a16="http://schemas.microsoft.com/office/drawing/2014/main" id="{91B56836-3939-42CC-B221-3C3269531A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47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43" name="Rectangle 6">
            <a:extLst>
              <a:ext uri="{FF2B5EF4-FFF2-40B4-BE49-F238E27FC236}">
                <a16:creationId xmlns:a16="http://schemas.microsoft.com/office/drawing/2014/main" id="{D0DC072E-5A69-45FE-A3B3-7BAC769D3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409" y="2366559"/>
            <a:ext cx="10111408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sz="38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8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34:</a:t>
            </a:r>
          </a:p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sz="38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 </a:t>
            </a:r>
            <a:r>
              <a:rPr lang="en-US" sz="3800" b="1" dirty="0">
                <a:ln>
                  <a:solidFill>
                    <a:srgbClr val="FFFFF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SỐ NGUYÊNÂM VÀ TẬP HỢP </a:t>
            </a:r>
          </a:p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sz="3800" b="1" dirty="0" err="1">
                <a:ln>
                  <a:solidFill>
                    <a:srgbClr val="FFFFF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n>
                  <a:solidFill>
                    <a:srgbClr val="FFFFF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>
                  <a:solidFill>
                    <a:srgbClr val="FFFFF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ln>
                  <a:solidFill>
                    <a:srgbClr val="FFFFF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>
                  <a:solidFill>
                    <a:srgbClr val="FFFFF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800" b="1" dirty="0">
                <a:ln>
                  <a:solidFill>
                    <a:srgbClr val="FFFFF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 err="1">
                <a:ln>
                  <a:solidFill>
                    <a:srgbClr val="FFFFF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tiết1</a:t>
            </a:r>
            <a:r>
              <a:rPr lang="en-US" sz="3800" b="1" dirty="0">
                <a:ln>
                  <a:solidFill>
                    <a:srgbClr val="FFFFF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93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1B772-0970-7D6D-797A-493C09EA2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4" y="86628"/>
            <a:ext cx="11983452" cy="6853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182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988" t="39584" r="23762" b="25416"/>
          <a:stretch/>
        </p:blipFill>
        <p:spPr>
          <a:xfrm>
            <a:off x="0" y="635267"/>
            <a:ext cx="12020606" cy="4554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2402" t="43516" r="10146" b="34304"/>
          <a:stretch/>
        </p:blipFill>
        <p:spPr>
          <a:xfrm>
            <a:off x="11120316" y="5305303"/>
            <a:ext cx="969541" cy="1622495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6613" y="5639496"/>
            <a:ext cx="9250316" cy="954107"/>
          </a:xfrm>
          <a:prstGeom prst="rect">
            <a:avLst/>
          </a:prstGeom>
          <a:solidFill>
            <a:srgbClr val="FFD347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baseline="300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; -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aseline="300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; -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baseline="300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; -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800" baseline="300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baseline="300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2800" dirty="0">
              <a:solidFill>
                <a:prstClr val="black"/>
              </a:solidFill>
              <a:latin typeface="A\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6613" y="5639496"/>
            <a:ext cx="9250316" cy="954107"/>
          </a:xfrm>
          <a:prstGeom prst="rect">
            <a:avLst/>
          </a:prstGeom>
          <a:solidFill>
            <a:srgbClr val="FFD347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 -1; -2; -6; -7 </a:t>
            </a:r>
            <a:r>
              <a:rPr lang="vi-VN" altLang="en-US" sz="2800" dirty="0">
                <a:solidFill>
                  <a:srgbClr val="000000"/>
                </a:solidFill>
                <a:latin typeface="A\"/>
                <a:ea typeface="Times New Roman" panose="02020603050405020304" pitchFamily="18" charset="0"/>
                <a:cs typeface="Times New Roman" panose="02020603050405020304" pitchFamily="18" charset="0"/>
              </a:rPr>
              <a:t>được gọi là số nguyên âm.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prstClr val="black"/>
              </a:solidFill>
              <a:latin typeface="A\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6249879" y="2249210"/>
            <a:ext cx="5460008" cy="2831292"/>
          </a:xfrm>
          <a:prstGeom prst="cloudCallout">
            <a:avLst>
              <a:gd name="adj1" fmla="val 43182"/>
              <a:gd name="adj2" fmla="val 7152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18, 19, 22, 23, 34?</a:t>
            </a:r>
          </a:p>
        </p:txBody>
      </p:sp>
      <p:sp>
        <p:nvSpPr>
          <p:cNvPr id="4" name="!!4">
            <a:extLst>
              <a:ext uri="{FF2B5EF4-FFF2-40B4-BE49-F238E27FC236}">
                <a16:creationId xmlns:a16="http://schemas.microsoft.com/office/drawing/2014/main" id="{7CC2022A-0566-9750-E54A-8B4CED071D49}"/>
              </a:ext>
            </a:extLst>
          </p:cNvPr>
          <p:cNvSpPr/>
          <p:nvPr/>
        </p:nvSpPr>
        <p:spPr>
          <a:xfrm>
            <a:off x="293009" y="141544"/>
            <a:ext cx="5717294" cy="493723"/>
          </a:xfrm>
          <a:prstGeom prst="roundRect">
            <a:avLst/>
          </a:prstGeom>
          <a:solidFill>
            <a:srgbClr val="1F4E79"/>
          </a:solidFill>
          <a:ln w="25400" cap="flat" cmpd="sng" algn="ctr">
            <a:solidFill>
              <a:srgbClr val="CC475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KHỞI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7795" y="2036937"/>
            <a:ext cx="1846555" cy="456517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F81BD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247733" y="2002616"/>
            <a:ext cx="5943600" cy="1116013"/>
          </a:xfrm>
          <a:prstGeom prst="wedgeRoundRectCallout">
            <a:avLst>
              <a:gd name="adj1" fmla="val -67575"/>
              <a:gd name="adj2" fmla="val 45268"/>
              <a:gd name="adj3" fmla="val 1666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C) ở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mực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47733" y="3537228"/>
            <a:ext cx="5943600" cy="1116013"/>
          </a:xfrm>
          <a:prstGeom prst="wedgeRoundRectCallout">
            <a:avLst>
              <a:gd name="adj1" fmla="val -72704"/>
              <a:gd name="adj2" fmla="val 45268"/>
              <a:gd name="adj3" fmla="val 16667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mực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371061" y="249554"/>
            <a:ext cx="11423374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34: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9" name="Google Shape;577;p3">
            <a:extLst>
              <a:ext uri="{FF2B5EF4-FFF2-40B4-BE49-F238E27FC236}">
                <a16:creationId xmlns:a16="http://schemas.microsoft.com/office/drawing/2014/main" id="{EBB82E65-FBB1-48A6-AC62-1020145934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24832" y="159026"/>
            <a:ext cx="1011724" cy="12906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708732" y="1112311"/>
            <a:ext cx="6063449" cy="5060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6" descr="Ảnh có chứa văn bản, đồ họa véc-tơ, mẫu họa&#10;&#10;Mô tả được tạo tự động">
            <a:extLst>
              <a:ext uri="{FF2B5EF4-FFF2-40B4-BE49-F238E27FC236}">
                <a16:creationId xmlns:a16="http://schemas.microsoft.com/office/drawing/2014/main" id="{4C4EDA9C-D0CA-43A7-98FC-A7D4A4C91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691" y="4632784"/>
            <a:ext cx="1534911" cy="2225215"/>
          </a:xfrm>
          <a:prstGeom prst="rect">
            <a:avLst/>
          </a:prstGeom>
        </p:spPr>
      </p:pic>
      <p:sp>
        <p:nvSpPr>
          <p:cNvPr id="2" name="Rounded Rectangular Callout 5">
            <a:extLst>
              <a:ext uri="{FF2B5EF4-FFF2-40B4-BE49-F238E27FC236}">
                <a16:creationId xmlns:a16="http://schemas.microsoft.com/office/drawing/2014/main" id="{6DBF896E-1485-3A59-75EB-C16D1EBCA03D}"/>
              </a:ext>
            </a:extLst>
          </p:cNvPr>
          <p:cNvSpPr/>
          <p:nvPr/>
        </p:nvSpPr>
        <p:spPr>
          <a:xfrm>
            <a:off x="4247733" y="5071840"/>
            <a:ext cx="5943600" cy="1116013"/>
          </a:xfrm>
          <a:prstGeom prst="wedgeRoundRectCallout">
            <a:avLst>
              <a:gd name="adj1" fmla="val -72704"/>
              <a:gd name="adj2" fmla="val 452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“–”</a:t>
            </a:r>
          </a:p>
        </p:txBody>
      </p:sp>
    </p:spTree>
    <p:extLst>
      <p:ext uri="{BB962C8B-B14F-4D97-AF65-F5344CB8AC3E}">
        <p14:creationId xmlns:p14="http://schemas.microsoft.com/office/powerpoint/2010/main" val="5304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028" y="1854338"/>
            <a:ext cx="4980372" cy="394806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F81BD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373140" y="5474248"/>
            <a:ext cx="5523391" cy="1004584"/>
          </a:xfrm>
          <a:prstGeom prst="wedgeRoundRectCallout">
            <a:avLst>
              <a:gd name="adj1" fmla="val -62960"/>
              <a:gd name="adj2" fmla="val -145112"/>
              <a:gd name="adj3" fmla="val 16667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bậc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571028" y="213010"/>
            <a:ext cx="11236659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34: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1028" y="1061310"/>
            <a:ext cx="6063449" cy="5060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577;p3">
            <a:extLst>
              <a:ext uri="{FF2B5EF4-FFF2-40B4-BE49-F238E27FC236}">
                <a16:creationId xmlns:a16="http://schemas.microsoft.com/office/drawing/2014/main" id="{EBB82E65-FBB1-48A6-AC62-1020145934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11270" y="198783"/>
            <a:ext cx="1011724" cy="1290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6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7">
            <a:extLst>
              <a:ext uri="{FF2B5EF4-FFF2-40B4-BE49-F238E27FC236}">
                <a16:creationId xmlns:a16="http://schemas.microsoft.com/office/drawing/2014/main" id="{BB111D0E-1EC7-4CF6-AC18-B6B340C8220A}"/>
              </a:ext>
            </a:extLst>
          </p:cNvPr>
          <p:cNvSpPr txBox="1"/>
          <p:nvPr/>
        </p:nvSpPr>
        <p:spPr>
          <a:xfrm>
            <a:off x="590349" y="132722"/>
            <a:ext cx="11469129" cy="578882"/>
          </a:xfrm>
          <a:prstGeom prst="roundRect">
            <a:avLst/>
          </a:prstGeom>
          <a:solidFill>
            <a:srgbClr val="E7E6E6"/>
          </a:solidFill>
          <a:ln w="1905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34: BÀI 1: SỐ NGUYÊN ÂM VÀ TẬP HỢP CÁC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Tiết1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5824" y="928890"/>
            <a:ext cx="6063449" cy="5060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BF7AA5-9F50-ECA0-684E-18FF426550B4}"/>
              </a:ext>
            </a:extLst>
          </p:cNvPr>
          <p:cNvSpPr txBox="1"/>
          <p:nvPr/>
        </p:nvSpPr>
        <p:spPr>
          <a:xfrm>
            <a:off x="521445" y="4464841"/>
            <a:ext cx="11298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4; 6 -9.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C3807A9-2019-8BA9-7973-7CF099C9D91A}"/>
              </a:ext>
            </a:extLst>
          </p:cNvPr>
          <p:cNvSpPr/>
          <p:nvPr/>
        </p:nvSpPr>
        <p:spPr>
          <a:xfrm>
            <a:off x="991403" y="1445470"/>
            <a:ext cx="6439301" cy="2659915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2+3; 5-2; 3-4; 6-9; 4+5 </a:t>
            </a:r>
          </a:p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7032CA-B1D1-8C4D-921A-4A0EA4D3B381}"/>
              </a:ext>
            </a:extLst>
          </p:cNvPr>
          <p:cNvSpPr txBox="1"/>
          <p:nvPr/>
        </p:nvSpPr>
        <p:spPr>
          <a:xfrm>
            <a:off x="521445" y="5657671"/>
            <a:ext cx="110802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F6ED71CE-EF3B-1427-90EC-1954EBD82892}"/>
              </a:ext>
            </a:extLst>
          </p:cNvPr>
          <p:cNvSpPr/>
          <p:nvPr/>
        </p:nvSpPr>
        <p:spPr>
          <a:xfrm>
            <a:off x="8200723" y="2411690"/>
            <a:ext cx="3157088" cy="1200329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3-4; 6-9 </a:t>
            </a:r>
          </a:p>
        </p:txBody>
      </p:sp>
    </p:spTree>
    <p:extLst>
      <p:ext uri="{BB962C8B-B14F-4D97-AF65-F5344CB8AC3E}">
        <p14:creationId xmlns:p14="http://schemas.microsoft.com/office/powerpoint/2010/main" val="1221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/>
      <p:bldP spid="3" grpId="0" animBg="1"/>
      <p:bldP spid="11" grpId="0"/>
      <p:bldP spid="12" grpId="0" animBg="1"/>
    </p:bld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genda Infographics by Slides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-1031-7">
  <a:themeElements>
    <a:clrScheme name="自定义 14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Yeseva One"/>
        <a:ea typeface=""/>
        <a:cs typeface=""/>
        <a:font script="Jpan" typeface="游ゴシック Light"/>
        <a:font script="Hang" typeface="맑은 고딕"/>
        <a:font script="Hans" typeface="Yeseva On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2120</Words>
  <Application>Microsoft Office PowerPoint</Application>
  <PresentationFormat>Widescreen</PresentationFormat>
  <Paragraphs>235</Paragraphs>
  <Slides>29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等线</vt:lpstr>
      <vt:lpstr>微软雅黑</vt:lpstr>
      <vt:lpstr>A\</vt:lpstr>
      <vt:lpstr>Arial</vt:lpstr>
      <vt:lpstr>Calibri</vt:lpstr>
      <vt:lpstr>Calibri Light</vt:lpstr>
      <vt:lpstr>Cambria</vt:lpstr>
      <vt:lpstr>Cambria Math</vt:lpstr>
      <vt:lpstr>Century Gothic</vt:lpstr>
      <vt:lpstr>Fira Sans Extra Condensed Medium</vt:lpstr>
      <vt:lpstr>Garamond</vt:lpstr>
      <vt:lpstr>Just Another Hand</vt:lpstr>
      <vt:lpstr>Roboto</vt:lpstr>
      <vt:lpstr>Tahoma</vt:lpstr>
      <vt:lpstr>Times New Roman</vt:lpstr>
      <vt:lpstr>UTM Habano</vt:lpstr>
      <vt:lpstr>Wingdings</vt:lpstr>
      <vt:lpstr>Yeseva One</vt:lpstr>
      <vt:lpstr>方正静蕾简体</vt:lpstr>
      <vt:lpstr>Agenda Infographics by Slidesgo</vt:lpstr>
      <vt:lpstr>1_Office 主题​​</vt:lpstr>
      <vt:lpstr>Chủ đề Office</vt:lpstr>
      <vt:lpstr>1_Office Theme</vt:lpstr>
      <vt:lpstr>2-1031-7</vt:lpstr>
      <vt:lpstr>Savon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luanvt</dc:creator>
  <cp:lastModifiedBy>ASUS</cp:lastModifiedBy>
  <cp:revision>54</cp:revision>
  <dcterms:created xsi:type="dcterms:W3CDTF">2021-08-10T09:04:33Z</dcterms:created>
  <dcterms:modified xsi:type="dcterms:W3CDTF">2025-05-02T02:13:36Z</dcterms:modified>
</cp:coreProperties>
</file>