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6"/>
  </p:notesMasterIdLst>
  <p:sldIdLst>
    <p:sldId id="3246" r:id="rId3"/>
    <p:sldId id="441" r:id="rId4"/>
    <p:sldId id="439" r:id="rId5"/>
    <p:sldId id="440" r:id="rId6"/>
    <p:sldId id="442" r:id="rId7"/>
    <p:sldId id="443" r:id="rId8"/>
    <p:sldId id="444" r:id="rId9"/>
    <p:sldId id="445" r:id="rId10"/>
    <p:sldId id="446" r:id="rId11"/>
    <p:sldId id="420" r:id="rId12"/>
    <p:sldId id="381" r:id="rId13"/>
    <p:sldId id="434" r:id="rId14"/>
    <p:sldId id="400" r:id="rId15"/>
    <p:sldId id="437" r:id="rId16"/>
    <p:sldId id="438" r:id="rId17"/>
    <p:sldId id="424" r:id="rId18"/>
    <p:sldId id="423" r:id="rId19"/>
    <p:sldId id="436" r:id="rId20"/>
    <p:sldId id="405" r:id="rId21"/>
    <p:sldId id="432" r:id="rId22"/>
    <p:sldId id="409" r:id="rId23"/>
    <p:sldId id="428" r:id="rId24"/>
    <p:sldId id="42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22F00-5CB3-41F4-B62D-7D27F8325537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DEFC0-C227-42CE-BF33-61FF0693E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8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DEFC0-C227-42CE-BF33-61FF0693EDE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8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527213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2681675-B406-4646-9516-518BECFBBA3C}" type="datetime1">
              <a:rPr lang="en-US" smtClean="0"/>
              <a:t>5/2/2025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7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F8B6-7AC1-0746-8B1F-F00F63F70C08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7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77EDEB-FFB9-FC46-B17A-8FAFD525BDA6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65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492A-5E93-2147-BA3D-542C407ACCEB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93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F970-04AA-3640-8493-F1948CF53217}" type="datetime1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15BAE-B233-A142-92C6-941C53FBD0C1}" type="datetime1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0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2EEB3-2348-7F42-BEA5-A027EACE8CD0}" type="datetime1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69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A9AD-4B4B-EB48-B448-68B7F97E8267}" type="datetime1">
              <a:rPr lang="en-US" smtClean="0"/>
              <a:t>5/2/2025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1502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86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B09B76-32CB-5E4A-9C46-6006221490D6}" type="datetime1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6906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E94E-575A-404C-80E4-559C93273E7F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6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BB3A-360E-6841-9443-3EF2CA2FD0A9}" type="datetime1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FBE0-D2EE-944E-83CE-EA41B0FDD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5"/>
            <a:ext cx="3242707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5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36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8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0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3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EEDCAD-5BBF-4171-B862-5F1AF425885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38BBB5-9E33-42AE-A39C-CEF5239D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076" name="Picture 4" descr="01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892730"/>
            <a:ext cx="9144000" cy="51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1645170" y="1777292"/>
            <a:ext cx="5575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400" b="1" cap="all" dirty="0" err="1">
                <a:solidFill>
                  <a:srgbClr val="1CADE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altLang="zh-CN" sz="2400" b="1" cap="all" dirty="0">
                <a:solidFill>
                  <a:srgbClr val="1CAD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cap="all" dirty="0" err="1">
                <a:solidFill>
                  <a:srgbClr val="1CADE4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zh-CN" sz="2400" b="1" cap="all" dirty="0">
                <a:solidFill>
                  <a:srgbClr val="1CADE4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zh-CN" altLang="en-US" sz="2400" b="1" cap="all" dirty="0">
              <a:solidFill>
                <a:srgbClr val="1CAD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685551" y="1407960"/>
            <a:ext cx="5772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4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THCS </a:t>
            </a:r>
            <a:r>
              <a:rPr lang="en-US" altLang="zh-CN" sz="240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zh-CN" sz="24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endParaRPr lang="zh-CN" altLang="en-US" sz="24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645170" y="4262583"/>
            <a:ext cx="55753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685800">
              <a:buNone/>
              <a:defRPr/>
            </a:pPr>
            <a:r>
              <a:rPr lang="en-US" altLang="zh-CN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altLang="zh-CN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altLang="zh-CN" sz="2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zh-CN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Minh Châu</a:t>
            </a:r>
            <a:endParaRPr lang="zh-CN" altLang="en-US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83" y="5168504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346" y="5168503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71" y="5158472"/>
            <a:ext cx="1643063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C87D6-B818-4B47-A1A6-F7894154EF2D}"/>
              </a:ext>
            </a:extLst>
          </p:cNvPr>
          <p:cNvSpPr/>
          <p:nvPr/>
        </p:nvSpPr>
        <p:spPr>
          <a:xfrm>
            <a:off x="1378227" y="2729379"/>
            <a:ext cx="648031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22-BÀI 11:Hòa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kern="1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3258" y="1365932"/>
            <a:ext cx="7617480" cy="4126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là đất nước đa dạng với khoảng 8000 lễ hội, được tổ chức ở khắp mọi miền đất nước.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về chủ đề lễ hội bằng nhiều hình thức khác nhau.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6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563" y="667511"/>
            <a:ext cx="6774873" cy="1028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2880" y="1925090"/>
            <a:ext cx="875080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: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Mục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học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phâmt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thiệu, nhận xét và nêu được cảm nhận về sản phẩm, tác phẩm nghệ thuật.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4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8" y="1167149"/>
            <a:ext cx="3787562" cy="228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325" y="3943349"/>
            <a:ext cx="4254936" cy="237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550" y="345334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họ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thuyền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393895" y="3470564"/>
            <a:ext cx="124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Rước</a:t>
            </a:r>
            <a:r>
              <a:rPr lang="en-US" sz="2000" dirty="0"/>
              <a:t> </a:t>
            </a:r>
            <a:r>
              <a:rPr lang="en-US" sz="2000" dirty="0" err="1"/>
              <a:t>Kiệu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733192" y="6333020"/>
            <a:ext cx="1128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đu</a:t>
            </a:r>
            <a:r>
              <a:rPr lang="en-US" sz="20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65754" y="6319264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Đua Ghe Ngo</a:t>
            </a:r>
            <a:endParaRPr lang="en-US" dirty="0"/>
          </a:p>
        </p:txBody>
      </p:sp>
      <p:sp>
        <p:nvSpPr>
          <p:cNvPr id="19458" name="AutoShape 2" descr="Rước kiệu - nét đặc sắc của lễ hội ở Lạng S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ttp://www.didulich.net/uploads/image/News/LangSon/ruockieul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3900" y="1107140"/>
            <a:ext cx="3657600" cy="2321859"/>
          </a:xfrm>
          <a:prstGeom prst="rect">
            <a:avLst/>
          </a:prstGeom>
          <a:noFill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871162"/>
            <a:ext cx="3733800" cy="241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9A44D0-98BC-1526-E1E9-A4B22D4D11AC}"/>
              </a:ext>
            </a:extLst>
          </p:cNvPr>
          <p:cNvSpPr txBox="1"/>
          <p:nvPr/>
        </p:nvSpPr>
        <p:spPr>
          <a:xfrm>
            <a:off x="403438" y="239914"/>
            <a:ext cx="32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QUAN SÁT: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14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05" y="1252096"/>
            <a:ext cx="3773275" cy="2453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26" y="4185607"/>
            <a:ext cx="7144747" cy="2048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812" y="3696263"/>
            <a:ext cx="3755461" cy="4673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145" y="6224868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đền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Thái</a:t>
            </a:r>
            <a:r>
              <a:rPr lang="en-US" dirty="0">
                <a:solidFill>
                  <a:srgbClr val="002060"/>
                </a:solidFill>
              </a:rPr>
              <a:t> Vi, </a:t>
            </a:r>
            <a:r>
              <a:rPr lang="en-US" dirty="0" err="1">
                <a:solidFill>
                  <a:srgbClr val="002060"/>
                </a:solidFill>
              </a:rPr>
              <a:t>Ninh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Bình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7" y="1252096"/>
            <a:ext cx="3972287" cy="2419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569" y="3663010"/>
            <a:ext cx="358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latin typeface="+mj-lt"/>
              </a:rPr>
              <a:t>Rước kiệu ở lễ hội đền Kỳ Cùng</a:t>
            </a:r>
          </a:p>
        </p:txBody>
      </p:sp>
    </p:spTree>
    <p:extLst>
      <p:ext uri="{BB962C8B-B14F-4D97-AF65-F5344CB8AC3E}">
        <p14:creationId xmlns:p14="http://schemas.microsoft.com/office/powerpoint/2010/main" val="68105028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3166D-CD27-C393-B92E-DCD4F969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6" y="26504"/>
            <a:ext cx="6891130" cy="615534"/>
          </a:xfrm>
          <a:effectLst>
            <a:glow rad="101600">
              <a:srgbClr val="C00000">
                <a:alpha val="60000"/>
              </a:srgb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26668-31F1-2C02-D5FE-5EF1AA186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6" y="758443"/>
            <a:ext cx="4013132" cy="2670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7892B-C645-40F0-050C-1EDB436A8104}"/>
              </a:ext>
            </a:extLst>
          </p:cNvPr>
          <p:cNvSpPr txBox="1"/>
          <p:nvPr/>
        </p:nvSpPr>
        <p:spPr>
          <a:xfrm>
            <a:off x="424070" y="331304"/>
            <a:ext cx="21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Chòi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F3A08-2314-3063-C30A-F58E1E3D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81" y="772146"/>
            <a:ext cx="3906293" cy="2656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005E73-4A12-D66E-739D-C0390EDC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25" y="4055165"/>
            <a:ext cx="3933618" cy="24451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701EEA-AA16-1A8C-33A8-414BD8FDFE72}"/>
              </a:ext>
            </a:extLst>
          </p:cNvPr>
          <p:cNvSpPr txBox="1"/>
          <p:nvPr/>
        </p:nvSpPr>
        <p:spPr>
          <a:xfrm>
            <a:off x="463826" y="3578087"/>
            <a:ext cx="19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Múa</a:t>
            </a:r>
            <a:r>
              <a:rPr lang="en-US" dirty="0"/>
              <a:t> Lân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471FC8-B753-99A0-210C-2CA0EE498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2" y="4028454"/>
            <a:ext cx="3973375" cy="246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744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20757B-88E3-40A9-16A6-95D8EBAD8E6A}"/>
              </a:ext>
            </a:extLst>
          </p:cNvPr>
          <p:cNvSpPr txBox="1"/>
          <p:nvPr/>
        </p:nvSpPr>
        <p:spPr>
          <a:xfrm>
            <a:off x="490330" y="159027"/>
            <a:ext cx="225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Thuyền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E5612-0D74-97BC-10D6-3EFFDFAC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30" y="731146"/>
            <a:ext cx="5115339" cy="2886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6C1F3-B27C-4DA4-B458-C79F84495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11" y="3306019"/>
            <a:ext cx="5585377" cy="35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435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4040148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50" y="814648"/>
            <a:ext cx="942608" cy="729398"/>
          </a:xfrm>
          <a:prstGeom prst="rect">
            <a:avLst/>
          </a:prstGeom>
        </p:spPr>
      </p:pic>
      <p:pic>
        <p:nvPicPr>
          <p:cNvPr id="8" name="Picture 8" descr="C:\Users\thuancuong\Downloads\Le hoi cau ng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73" y="4442975"/>
            <a:ext cx="3762887" cy="2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thuancuong\Downloads\Choi tr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72" y="1834567"/>
            <a:ext cx="3762888" cy="231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:\Users\thuancuong\Downloads\danhd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4442977"/>
            <a:ext cx="3909423" cy="23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nglyan_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9" y="1834568"/>
            <a:ext cx="3909423" cy="231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5" y="2007565"/>
            <a:ext cx="7717329" cy="4430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53" y="2141148"/>
            <a:ext cx="7717329" cy="4412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31" y="2070582"/>
            <a:ext cx="7528616" cy="4304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836C4E-9574-2C1D-7EB5-F607A9DA05A5}"/>
              </a:ext>
            </a:extLst>
          </p:cNvPr>
          <p:cNvSpPr txBox="1"/>
          <p:nvPr/>
        </p:nvSpPr>
        <p:spPr>
          <a:xfrm>
            <a:off x="875953" y="662609"/>
            <a:ext cx="283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616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2544" y="3881446"/>
            <a:ext cx="3309467" cy="1892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92" y="3853112"/>
            <a:ext cx="4579076" cy="2618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4721" y="567811"/>
            <a:ext cx="5025289" cy="2818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5853" y="55601"/>
            <a:ext cx="712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Các bước thể hiện hòa sắc mĩ thuật 2D về chủ đề lễ hội: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5840" y="3458868"/>
            <a:ext cx="2295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+mj-lt"/>
              </a:rPr>
              <a:t>       Bước 1: vẽ hình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6121" y="3481706"/>
            <a:ext cx="389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j-lt"/>
              </a:rPr>
              <a:t> Bước 2- 3: Vẽ màu vào hình ảnh chính 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7126" y="5798977"/>
            <a:ext cx="371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>
                <a:latin typeface="+mj-lt"/>
              </a:rPr>
              <a:t>Bước 5: Vẽ màu hoàn thiện bức tranh </a:t>
            </a:r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34056" y="6473340"/>
            <a:ext cx="305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+mj-lt"/>
              </a:rPr>
              <a:t>       Bước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4: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+mj-lt"/>
              </a:rPr>
              <a:t>nền</a:t>
            </a:r>
            <a:endParaRPr lang="vi-VN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02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49" y="1260331"/>
            <a:ext cx="5922358" cy="495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4" y="772809"/>
            <a:ext cx="6854315" cy="487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5727" y="6081090"/>
            <a:ext cx="647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163" y="1354301"/>
            <a:ext cx="325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1: Dùng bìa cát tông để tạo không gian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164" y="1992196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2: Tạo hình ảnh dòng sông và dùng keo gắn kết các bộ phận với nhau.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715" y="2994994"/>
            <a:ext cx="32433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3: Cắt các mảng giấy màu tạo hình sóng nước.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163" y="3705070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4: Vẽ những hình ảnh trong lễ hội, sau đó vẽ màu và cắt rời.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794" y="4724021"/>
            <a:ext cx="279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5: Sắp xếp các hình ảnh chính, phụ cho mô hình được hoàn thiện.</a:t>
            </a:r>
          </a:p>
        </p:txBody>
      </p:sp>
    </p:spTree>
    <p:extLst>
      <p:ext uri="{BB962C8B-B14F-4D97-AF65-F5344CB8AC3E}">
        <p14:creationId xmlns:p14="http://schemas.microsoft.com/office/powerpoint/2010/main" val="325636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414D8D-FF63-1A08-05D0-A1ECC12550FA}"/>
              </a:ext>
            </a:extLst>
          </p:cNvPr>
          <p:cNvSpPr/>
          <p:nvPr/>
        </p:nvSpPr>
        <p:spPr>
          <a:xfrm>
            <a:off x="2067237" y="303648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FCFC5-837C-0506-491D-52E1BC7A7B73}"/>
              </a:ext>
            </a:extLst>
          </p:cNvPr>
          <p:cNvSpPr/>
          <p:nvPr/>
        </p:nvSpPr>
        <p:spPr>
          <a:xfrm>
            <a:off x="784494" y="1476039"/>
            <a:ext cx="7575011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0" y="1155359"/>
            <a:ext cx="942608" cy="7293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2458" y="1884756"/>
            <a:ext cx="7014278" cy="36429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47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9" y="972871"/>
            <a:ext cx="4313870" cy="418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7" y="1731067"/>
            <a:ext cx="2809701" cy="41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401" y="1740990"/>
            <a:ext cx="5437365" cy="38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79" y="1029051"/>
            <a:ext cx="4880541" cy="47311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8" y="1824128"/>
            <a:ext cx="3111786" cy="2176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90" y="1860292"/>
            <a:ext cx="3760052" cy="42808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80" y="4105420"/>
            <a:ext cx="3231284" cy="2295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8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32585" y="1490064"/>
            <a:ext cx="6890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Hoàn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39751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6D06-8820-CE31-1E07-30400D41C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7D7A08-ABDD-0283-6873-96715F76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96" y="556591"/>
            <a:ext cx="6453808" cy="4545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264115-08DB-786F-90EB-9383756202E0}"/>
              </a:ext>
            </a:extLst>
          </p:cNvPr>
          <p:cNvSpPr txBox="1"/>
          <p:nvPr/>
        </p:nvSpPr>
        <p:spPr>
          <a:xfrm>
            <a:off x="1616765" y="5378079"/>
            <a:ext cx="5433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HỘI SÔNG NUÓC TAM GIANG ( SÔNG CẦU ),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mùng</a:t>
            </a:r>
            <a:r>
              <a:rPr lang="en-US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5,6 </a:t>
            </a:r>
            <a:r>
              <a:rPr lang="en-US" sz="2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en-US" sz="2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7396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40553-42BD-82E5-F581-6BC005DF9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A48D8-67DC-A85F-38C6-3F4D5B20C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68029"/>
            <a:ext cx="6785113" cy="4425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64DC8-AD27-67F0-9D84-A7E7747574C8}"/>
              </a:ext>
            </a:extLst>
          </p:cNvPr>
          <p:cNvSpPr txBox="1"/>
          <p:nvPr/>
        </p:nvSpPr>
        <p:spPr>
          <a:xfrm>
            <a:off x="3087757" y="5566805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HỘI ĐẦM Ô LOAN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474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1ED5C-1C16-BF7F-7728-01A23101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9" y="927983"/>
            <a:ext cx="6149009" cy="38825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3074A-D959-E644-15DD-965ED6F02D29}"/>
              </a:ext>
            </a:extLst>
          </p:cNvPr>
          <p:cNvSpPr txBox="1"/>
          <p:nvPr/>
        </p:nvSpPr>
        <p:spPr>
          <a:xfrm>
            <a:off x="3392556" y="5096973"/>
            <a:ext cx="324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BÀI CHÒI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4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F5612-906D-1994-11AB-E9F34607F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10" y="974241"/>
            <a:ext cx="5552660" cy="33857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B2001-944D-31F4-93C2-5AD09C0B24D1}"/>
              </a:ext>
            </a:extLst>
          </p:cNvPr>
          <p:cNvSpPr txBox="1"/>
          <p:nvPr/>
        </p:nvSpPr>
        <p:spPr>
          <a:xfrm>
            <a:off x="2557670" y="4903304"/>
            <a:ext cx="3776869" cy="66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ĐUA NGỰA GÒ THÌ THÙNG ( TUY AN )</a:t>
            </a: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2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6E9CB-1386-72AF-D8F6-F9A07BC5E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04" y="1093097"/>
            <a:ext cx="5738191" cy="3942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56273D-543C-36FB-CEF5-7B31C734A40B}"/>
              </a:ext>
            </a:extLst>
          </p:cNvPr>
          <p:cNvSpPr txBox="1"/>
          <p:nvPr/>
        </p:nvSpPr>
        <p:spPr>
          <a:xfrm>
            <a:off x="2425148" y="5396148"/>
            <a:ext cx="3776869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HỘI CHÙA TỪ QUANG</a:t>
            </a: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FDBA6-4484-F08E-9A0B-E6F147A7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7" y="892340"/>
            <a:ext cx="6440555" cy="4474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4D463-EF50-679E-18D0-D1EA5F43F8C9}"/>
              </a:ext>
            </a:extLst>
          </p:cNvPr>
          <p:cNvSpPr txBox="1"/>
          <p:nvPr/>
        </p:nvSpPr>
        <p:spPr>
          <a:xfrm>
            <a:off x="2517499" y="5642494"/>
            <a:ext cx="470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THƠ NGUYÊN TIÊU NÚI NHẠN</a:t>
            </a:r>
            <a:endParaRPr lang="en-US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5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DF3D1-A2B6-C441-53DC-056406738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382" y="1017726"/>
            <a:ext cx="6003235" cy="44156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F80D6-7C0D-8533-C2E1-7FE7E2684995}"/>
              </a:ext>
            </a:extLst>
          </p:cNvPr>
          <p:cNvSpPr txBox="1"/>
          <p:nvPr/>
        </p:nvSpPr>
        <p:spPr>
          <a:xfrm>
            <a:off x="3260035" y="5685182"/>
            <a:ext cx="294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 HỘI CẦU NGƯ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0499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2191</TotalTime>
  <Words>698</Words>
  <Application>Microsoft Office PowerPoint</Application>
  <PresentationFormat>On-screen Show (4:3)</PresentationFormat>
  <Paragraphs>65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Bodoni MT</vt:lpstr>
      <vt:lpstr>Calibri</vt:lpstr>
      <vt:lpstr>Calibri Light</vt:lpstr>
      <vt:lpstr>Century Gothic</vt:lpstr>
      <vt:lpstr>Garamond</vt:lpstr>
      <vt:lpstr>Just Another Hand</vt:lpstr>
      <vt:lpstr>Times New Roman</vt:lpstr>
      <vt:lpstr>Office Theme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Các lễ hội ở Phú 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266</cp:revision>
  <dcterms:created xsi:type="dcterms:W3CDTF">2021-01-29T04:19:07Z</dcterms:created>
  <dcterms:modified xsi:type="dcterms:W3CDTF">2025-05-02T01:59:05Z</dcterms:modified>
</cp:coreProperties>
</file>