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4" r:id="rId9"/>
    <p:sldId id="263" r:id="rId10"/>
    <p:sldId id="264" r:id="rId11"/>
    <p:sldId id="265" r:id="rId12"/>
    <p:sldId id="266" r:id="rId13"/>
    <p:sldId id="267" r:id="rId14"/>
    <p:sldId id="268" r:id="rId15"/>
    <p:sldId id="269" r:id="rId16"/>
    <p:sldId id="270" r:id="rId17"/>
    <p:sldId id="271" r:id="rId18"/>
    <p:sldId id="272" r:id="rId19"/>
    <p:sldId id="275" r:id="rId20"/>
    <p:sldId id="276" r:id="rId21"/>
    <p:sldId id="277" r:id="rId22"/>
    <p:sldId id="273"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AD1D"/>
    <a:srgbClr val="F68B32"/>
    <a:srgbClr val="C3585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35"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9AA8F5-881E-40B5-825D-1BFBA0188956}"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9AA8F5-881E-40B5-825D-1BFBA0188956}"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9AA8F5-881E-40B5-825D-1BFBA0188956}"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9AA8F5-881E-40B5-825D-1BFBA0188956}"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9AA8F5-881E-40B5-825D-1BFBA0188956}"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9AA8F5-881E-40B5-825D-1BFBA0188956}" type="datetimeFigureOut">
              <a:rPr lang="en-US" smtClean="0"/>
              <a:pPr/>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9AA8F5-881E-40B5-825D-1BFBA0188956}" type="datetimeFigureOut">
              <a:rPr lang="en-US" smtClean="0"/>
              <a:pPr/>
              <a:t>3/14/2025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9AA8F5-881E-40B5-825D-1BFBA0188956}" type="datetimeFigureOut">
              <a:rPr lang="en-US" smtClean="0"/>
              <a:pPr/>
              <a:t>3/14/2025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AA8F5-881E-40B5-825D-1BFBA0188956}" type="datetimeFigureOut">
              <a:rPr lang="en-US" smtClean="0"/>
              <a:pPr/>
              <a:t>3/14/2025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9AA8F5-881E-40B5-825D-1BFBA0188956}" type="datetimeFigureOut">
              <a:rPr lang="en-US" smtClean="0"/>
              <a:pPr/>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9AA8F5-881E-40B5-825D-1BFBA0188956}" type="datetimeFigureOut">
              <a:rPr lang="en-US" smtClean="0"/>
              <a:pPr/>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D25197-9F6D-4CED-B640-FAEC1F38C9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9AA8F5-881E-40B5-825D-1BFBA0188956}" type="datetimeFigureOut">
              <a:rPr lang="en-US" smtClean="0"/>
              <a:pPr/>
              <a:t>3/14/2025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D25197-9F6D-4CED-B640-FAEC1F38C9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130425"/>
            <a:ext cx="8763000" cy="1679575"/>
          </a:xfrm>
        </p:spPr>
        <p:txBody>
          <a:bodyPr>
            <a:noAutofit/>
          </a:bodyPr>
          <a:lstStyle/>
          <a:p>
            <a:r>
              <a:rPr lang="en-US" sz="6000" b="1" dirty="0" smtClean="0">
                <a:solidFill>
                  <a:srgbClr val="002060"/>
                </a:solidFill>
                <a:latin typeface="Times New Roman" pitchFamily="18" charset="0"/>
                <a:cs typeface="Times New Roman" pitchFamily="18" charset="0"/>
              </a:rPr>
              <a:t>CHÀO MỪNG CÁC EM </a:t>
            </a:r>
            <a:br>
              <a:rPr lang="en-US" sz="6000" b="1" dirty="0" smtClean="0">
                <a:solidFill>
                  <a:srgbClr val="002060"/>
                </a:solidFill>
                <a:latin typeface="Times New Roman" pitchFamily="18" charset="0"/>
                <a:cs typeface="Times New Roman" pitchFamily="18" charset="0"/>
              </a:rPr>
            </a:br>
            <a:r>
              <a:rPr lang="en-US" sz="6000" b="1" dirty="0" smtClean="0">
                <a:solidFill>
                  <a:srgbClr val="002060"/>
                </a:solidFill>
                <a:latin typeface="Times New Roman" pitchFamily="18" charset="0"/>
                <a:cs typeface="Times New Roman" pitchFamily="18" charset="0"/>
              </a:rPr>
              <a:t>ĐẾN VỚI BÀI HỌC </a:t>
            </a:r>
            <a:br>
              <a:rPr lang="en-US" sz="6000" b="1" dirty="0" smtClean="0">
                <a:solidFill>
                  <a:srgbClr val="002060"/>
                </a:solidFill>
                <a:latin typeface="Times New Roman" pitchFamily="18" charset="0"/>
                <a:cs typeface="Times New Roman" pitchFamily="18" charset="0"/>
              </a:rPr>
            </a:br>
            <a:r>
              <a:rPr lang="en-US" sz="6000" b="1" dirty="0" smtClean="0">
                <a:solidFill>
                  <a:srgbClr val="002060"/>
                </a:solidFill>
                <a:latin typeface="Times New Roman" pitchFamily="18" charset="0"/>
                <a:cs typeface="Times New Roman" pitchFamily="18" charset="0"/>
              </a:rPr>
              <a:t>NGÀY HÔM NAY</a:t>
            </a:r>
            <a:endParaRPr lang="en-US" sz="6000" b="1" dirty="0">
              <a:solidFill>
                <a:srgbClr val="002060"/>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1143000"/>
          </a:xfrm>
        </p:spPr>
        <p:txBody>
          <a:bodyPr>
            <a:normAutofit/>
          </a:bodyPr>
          <a:lstStyle/>
          <a:p>
            <a:pPr algn="l"/>
            <a:r>
              <a:rPr lang="vi-VN" sz="3600" b="1" dirty="0">
                <a:solidFill>
                  <a:srgbClr val="FF0000"/>
                </a:solidFill>
                <a:latin typeface="Times New Roman" pitchFamily="18" charset="0"/>
                <a:cs typeface="Times New Roman" pitchFamily="18" charset="0"/>
              </a:rPr>
              <a:t>II. Yếu tố Hán Việt</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762000" y="1371600"/>
            <a:ext cx="7924800" cy="4754563"/>
          </a:xfrm>
        </p:spPr>
        <p:txBody>
          <a:bodyPr>
            <a:normAutofit/>
          </a:bodyPr>
          <a:lstStyle/>
          <a:p>
            <a:pPr>
              <a:buNone/>
            </a:pPr>
            <a:r>
              <a:rPr lang="vi-VN" b="1" dirty="0">
                <a:latin typeface="Times New Roman" pitchFamily="18" charset="0"/>
                <a:cs typeface="Times New Roman" pitchFamily="18" charset="0"/>
              </a:rPr>
              <a:t>1. Xét ví </a:t>
            </a:r>
            <a:r>
              <a:rPr lang="vi-VN" b="1" dirty="0" smtClean="0">
                <a:latin typeface="Times New Roman" pitchFamily="18" charset="0"/>
                <a:cs typeface="Times New Roman" pitchFamily="18" charset="0"/>
              </a:rPr>
              <a:t>dụ</a:t>
            </a:r>
            <a:r>
              <a:rPr lang="en-US" b="1" dirty="0" smtClean="0">
                <a:latin typeface="Times New Roman" pitchFamily="18" charset="0"/>
                <a:cs typeface="Times New Roman" pitchFamily="18" charset="0"/>
              </a:rPr>
              <a:t>:</a:t>
            </a:r>
          </a:p>
          <a:p>
            <a:pPr algn="ctr">
              <a:buNone/>
            </a:pPr>
            <a:r>
              <a:rPr lang="vi-VN" sz="3000" b="1" i="1" dirty="0">
                <a:solidFill>
                  <a:schemeClr val="accent6">
                    <a:lumMod val="50000"/>
                  </a:schemeClr>
                </a:solidFill>
                <a:latin typeface="Times New Roman" pitchFamily="18" charset="0"/>
                <a:cs typeface="Times New Roman" pitchFamily="18" charset="0"/>
              </a:rPr>
              <a:t>Hãy ghép các yếu tố hán việt sau để tạo ra </a:t>
            </a:r>
            <a:r>
              <a:rPr lang="vi-VN" sz="3000" b="1" i="1" dirty="0" smtClean="0">
                <a:solidFill>
                  <a:schemeClr val="accent6">
                    <a:lumMod val="50000"/>
                  </a:schemeClr>
                </a:solidFill>
                <a:latin typeface="Times New Roman" pitchFamily="18" charset="0"/>
                <a:cs typeface="Times New Roman" pitchFamily="18" charset="0"/>
              </a:rPr>
              <a:t>từ</a:t>
            </a:r>
            <a:r>
              <a:rPr lang="en-US" sz="3000" b="1" i="1" dirty="0" smtClean="0">
                <a:solidFill>
                  <a:schemeClr val="accent6">
                    <a:lumMod val="50000"/>
                  </a:schemeClr>
                </a:solidFill>
                <a:latin typeface="Times New Roman" pitchFamily="18" charset="0"/>
                <a:cs typeface="Times New Roman" pitchFamily="18" charset="0"/>
              </a:rPr>
              <a:t>:</a:t>
            </a:r>
            <a:endParaRPr lang="en-US" sz="3000" b="1" i="1" dirty="0">
              <a:solidFill>
                <a:schemeClr val="accent6">
                  <a:lumMod val="50000"/>
                </a:schemeClr>
              </a:solidFill>
              <a:latin typeface="Times New Roman" pitchFamily="18" charset="0"/>
              <a:cs typeface="Times New Roman" pitchFamily="18" charset="0"/>
            </a:endParaRPr>
          </a:p>
          <a:p>
            <a:pPr algn="ctr">
              <a:buNone/>
            </a:pPr>
            <a:r>
              <a:rPr lang="vi-VN" sz="3000" b="1" i="1" dirty="0">
                <a:solidFill>
                  <a:schemeClr val="accent6">
                    <a:lumMod val="50000"/>
                  </a:schemeClr>
                </a:solidFill>
                <a:latin typeface="Times New Roman" pitchFamily="18" charset="0"/>
                <a:cs typeface="Times New Roman" pitchFamily="18" charset="0"/>
              </a:rPr>
              <a:t>+ Hải</a:t>
            </a:r>
            <a:endParaRPr lang="en-US" sz="3000" b="1" i="1" dirty="0">
              <a:solidFill>
                <a:schemeClr val="accent6">
                  <a:lumMod val="50000"/>
                </a:schemeClr>
              </a:solidFill>
              <a:latin typeface="Times New Roman" pitchFamily="18" charset="0"/>
              <a:cs typeface="Times New Roman" pitchFamily="18" charset="0"/>
            </a:endParaRPr>
          </a:p>
          <a:p>
            <a:pPr algn="ctr">
              <a:buNone/>
            </a:pPr>
            <a:r>
              <a:rPr lang="vi-VN" sz="3000" b="1" i="1" dirty="0">
                <a:solidFill>
                  <a:schemeClr val="accent6">
                    <a:lumMod val="50000"/>
                  </a:schemeClr>
                </a:solidFill>
                <a:latin typeface="Times New Roman" pitchFamily="18" charset="0"/>
                <a:cs typeface="Times New Roman" pitchFamily="18" charset="0"/>
              </a:rPr>
              <a:t>+ Thủy</a:t>
            </a:r>
            <a:endParaRPr lang="en-US" sz="3000" b="1" i="1" dirty="0">
              <a:solidFill>
                <a:schemeClr val="accent6">
                  <a:lumMod val="50000"/>
                </a:schemeClr>
              </a:solidFill>
              <a:latin typeface="Times New Roman" pitchFamily="18" charset="0"/>
              <a:cs typeface="Times New Roman" pitchFamily="18" charset="0"/>
            </a:endParaRPr>
          </a:p>
          <a:p>
            <a:pPr algn="ctr">
              <a:buNone/>
            </a:pPr>
            <a:r>
              <a:rPr lang="vi-VN" sz="3000" b="1" i="1" dirty="0">
                <a:solidFill>
                  <a:schemeClr val="accent6">
                    <a:lumMod val="50000"/>
                  </a:schemeClr>
                </a:solidFill>
                <a:latin typeface="Times New Roman" pitchFamily="18" charset="0"/>
                <a:cs typeface="Times New Roman" pitchFamily="18" charset="0"/>
              </a:rPr>
              <a:t>+ Gia</a:t>
            </a:r>
            <a:endParaRPr lang="en-US" sz="3000" b="1" i="1" dirty="0">
              <a:solidFill>
                <a:schemeClr val="accent6">
                  <a:lumMod val="50000"/>
                </a:schemeClr>
              </a:solidFill>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200">
              <a:latin typeface="Times New Roman" pitchFamily="18" charset="0"/>
              <a:cs typeface="Times New Roman" pitchFamily="18" charset="0"/>
            </a:endParaRPr>
          </a:p>
        </p:txBody>
      </p:sp>
      <p:sp>
        <p:nvSpPr>
          <p:cNvPr id="3" name="Content Placeholder 2"/>
          <p:cNvSpPr>
            <a:spLocks noGrp="1"/>
          </p:cNvSpPr>
          <p:nvPr>
            <p:ph idx="1"/>
          </p:nvPr>
        </p:nvSpPr>
        <p:spPr>
          <a:xfrm>
            <a:off x="685800" y="1600200"/>
            <a:ext cx="8001000" cy="4525963"/>
          </a:xfrm>
        </p:spPr>
        <p:txBody>
          <a:bodyPr>
            <a:normAutofit/>
          </a:bodyPr>
          <a:lstStyle/>
          <a:p>
            <a:pPr>
              <a:buNone/>
            </a:pPr>
            <a:r>
              <a:rPr lang="vi-VN" b="1" dirty="0">
                <a:solidFill>
                  <a:schemeClr val="accent6">
                    <a:lumMod val="50000"/>
                  </a:schemeClr>
                </a:solidFill>
                <a:latin typeface="Times New Roman" pitchFamily="18" charset="0"/>
                <a:cs typeface="Times New Roman" pitchFamily="18" charset="0"/>
              </a:rPr>
              <a:t>- Hải: hải sản, hải quân, lãnh hải…</a:t>
            </a:r>
            <a:endParaRPr lang="en-US" b="1" dirty="0">
              <a:solidFill>
                <a:schemeClr val="accent6">
                  <a:lumMod val="50000"/>
                </a:schemeClr>
              </a:solidFill>
              <a:latin typeface="Times New Roman" pitchFamily="18" charset="0"/>
              <a:cs typeface="Times New Roman" pitchFamily="18" charset="0"/>
            </a:endParaRPr>
          </a:p>
          <a:p>
            <a:pPr>
              <a:buNone/>
            </a:pPr>
            <a:r>
              <a:rPr lang="vi-VN" b="1" dirty="0">
                <a:solidFill>
                  <a:schemeClr val="accent6">
                    <a:lumMod val="50000"/>
                  </a:schemeClr>
                </a:solidFill>
                <a:latin typeface="Times New Roman" pitchFamily="18" charset="0"/>
                <a:cs typeface="Times New Roman" pitchFamily="18" charset="0"/>
              </a:rPr>
              <a:t>- Thủy: thủy sản, thủy lợi, thủy quân…</a:t>
            </a:r>
            <a:endParaRPr lang="en-US" b="1" dirty="0">
              <a:solidFill>
                <a:schemeClr val="accent6">
                  <a:lumMod val="50000"/>
                </a:schemeClr>
              </a:solidFill>
              <a:latin typeface="Times New Roman" pitchFamily="18" charset="0"/>
              <a:cs typeface="Times New Roman" pitchFamily="18" charset="0"/>
            </a:endParaRPr>
          </a:p>
          <a:p>
            <a:pPr>
              <a:buNone/>
            </a:pPr>
            <a:r>
              <a:rPr lang="en-US" b="1" dirty="0" smtClean="0">
                <a:solidFill>
                  <a:schemeClr val="accent6">
                    <a:lumMod val="50000"/>
                  </a:schemeClr>
                </a:solidFill>
                <a:latin typeface="Times New Roman" pitchFamily="18" charset="0"/>
                <a:cs typeface="Times New Roman" pitchFamily="18" charset="0"/>
              </a:rPr>
              <a:t>-</a:t>
            </a:r>
            <a:r>
              <a:rPr lang="vi-VN" b="1" dirty="0" smtClean="0">
                <a:solidFill>
                  <a:schemeClr val="accent6">
                    <a:lumMod val="50000"/>
                  </a:schemeClr>
                </a:solidFill>
                <a:latin typeface="Times New Roman" pitchFamily="18" charset="0"/>
                <a:cs typeface="Times New Roman" pitchFamily="18" charset="0"/>
              </a:rPr>
              <a:t> </a:t>
            </a:r>
            <a:r>
              <a:rPr lang="vi-VN" b="1" dirty="0">
                <a:solidFill>
                  <a:schemeClr val="accent6">
                    <a:lumMod val="50000"/>
                  </a:schemeClr>
                </a:solidFill>
                <a:latin typeface="Times New Roman" pitchFamily="18" charset="0"/>
                <a:cs typeface="Times New Roman" pitchFamily="18" charset="0"/>
              </a:rPr>
              <a:t>Gia: gia đình, gia tộc, gia sản…</a:t>
            </a:r>
            <a:endParaRPr lang="en-US" b="1" dirty="0">
              <a:solidFill>
                <a:schemeClr val="accent6">
                  <a:lumMod val="50000"/>
                </a:schemeClr>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p:spPr>
        <p:txBody>
          <a:bodyPr/>
          <a:lstStyle/>
          <a:p>
            <a:pPr algn="l"/>
            <a:r>
              <a:rPr lang="en-US" sz="3200" b="1" dirty="0" smtClean="0">
                <a:latin typeface="Times New Roman" pitchFamily="18" charset="0"/>
                <a:cs typeface="Times New Roman" pitchFamily="18" charset="0"/>
              </a:rPr>
              <a:t>2.Nhận </a:t>
            </a:r>
            <a:r>
              <a:rPr lang="en-US" sz="3200" b="1" dirty="0" err="1" smtClean="0">
                <a:latin typeface="Times New Roman" pitchFamily="18" charset="0"/>
                <a:cs typeface="Times New Roman" pitchFamily="18" charset="0"/>
              </a:rPr>
              <a:t>xét</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838200" y="1447800"/>
            <a:ext cx="7848600" cy="4678363"/>
          </a:xfrm>
        </p:spPr>
        <p:txBody>
          <a:bodyPr>
            <a:normAutofit/>
          </a:bodyPr>
          <a:lstStyle/>
          <a:p>
            <a:pPr>
              <a:buFontTx/>
              <a:buChar char="-"/>
            </a:pPr>
            <a:r>
              <a:rPr lang="vi-VN" dirty="0" smtClean="0">
                <a:latin typeface="Times New Roman" pitchFamily="18" charset="0"/>
                <a:cs typeface="Times New Roman" pitchFamily="18" charset="0"/>
              </a:rPr>
              <a:t>Các </a:t>
            </a:r>
            <a:r>
              <a:rPr lang="vi-VN" dirty="0">
                <a:latin typeface="Times New Roman" pitchFamily="18" charset="0"/>
                <a:cs typeface="Times New Roman" pitchFamily="18" charset="0"/>
              </a:rPr>
              <a:t>yếu tố Hán Việt có khả năng cấu tạo </a:t>
            </a:r>
            <a:r>
              <a:rPr lang="vi-VN" dirty="0" smtClean="0">
                <a:latin typeface="Times New Roman" pitchFamily="18" charset="0"/>
                <a:cs typeface="Times New Roman" pitchFamily="18" charset="0"/>
              </a:rPr>
              <a:t>nên</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rất </a:t>
            </a:r>
            <a:r>
              <a:rPr lang="vi-VN" dirty="0">
                <a:latin typeface="Times New Roman" pitchFamily="18" charset="0"/>
                <a:cs typeface="Times New Roman" pitchFamily="18" charset="0"/>
              </a:rPr>
              <a:t>nhiều từ khác nhau.</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pPr algn="l"/>
            <a:r>
              <a:rPr lang="en-US" sz="3600" b="1" dirty="0" smtClean="0">
                <a:solidFill>
                  <a:srgbClr val="FF0000"/>
                </a:solidFill>
                <a:latin typeface="Times New Roman" pitchFamily="18" charset="0"/>
                <a:cs typeface="Times New Roman" pitchFamily="18" charset="0"/>
              </a:rPr>
              <a:t>III.LUYỆN TẬP</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1371600"/>
            <a:ext cx="8001000" cy="4754563"/>
          </a:xfrm>
        </p:spPr>
        <p:txBody>
          <a:bodyPr>
            <a:normAutofit/>
          </a:bodyPr>
          <a:lstStyle/>
          <a:p>
            <a:pPr>
              <a:buNone/>
            </a:pPr>
            <a:r>
              <a:rPr lang="vi-VN" b="1" dirty="0" smtClean="0">
                <a:solidFill>
                  <a:srgbClr val="002060"/>
                </a:solidFill>
                <a:latin typeface="Times New Roman" pitchFamily="18" charset="0"/>
                <a:cs typeface="Times New Roman" pitchFamily="18" charset="0"/>
              </a:rPr>
              <a:t>B</a:t>
            </a:r>
            <a:r>
              <a:rPr lang="en-US" b="1" dirty="0" err="1" smtClean="0">
                <a:solidFill>
                  <a:srgbClr val="002060"/>
                </a:solidFill>
                <a:latin typeface="Times New Roman" pitchFamily="18" charset="0"/>
                <a:cs typeface="Times New Roman" pitchFamily="18" charset="0"/>
              </a:rPr>
              <a:t>ài</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tập</a:t>
            </a:r>
            <a:r>
              <a:rPr lang="vi-VN" b="1" dirty="0" smtClean="0">
                <a:solidFill>
                  <a:srgbClr val="002060"/>
                </a:solidFill>
                <a:latin typeface="Times New Roman" pitchFamily="18" charset="0"/>
                <a:cs typeface="Times New Roman" pitchFamily="18" charset="0"/>
              </a:rPr>
              <a:t> 1</a:t>
            </a:r>
            <a:r>
              <a:rPr lang="en-US" b="1" dirty="0" smtClean="0">
                <a:solidFill>
                  <a:srgbClr val="002060"/>
                </a:solidFill>
                <a:latin typeface="Times New Roman" pitchFamily="18" charset="0"/>
                <a:cs typeface="Times New Roman" pitchFamily="18" charset="0"/>
              </a:rPr>
              <a:t>:</a:t>
            </a:r>
            <a:endParaRPr lang="vi-VN" dirty="0">
              <a:solidFill>
                <a:srgbClr val="002060"/>
              </a:solidFill>
              <a:latin typeface="Times New Roman" pitchFamily="18" charset="0"/>
              <a:cs typeface="Times New Roman" pitchFamily="18" charset="0"/>
            </a:endParaRPr>
          </a:p>
          <a:p>
            <a:pPr algn="ctr">
              <a:buNone/>
            </a:pPr>
            <a:r>
              <a:rPr lang="vi-VN" b="1" i="1" dirty="0">
                <a:solidFill>
                  <a:srgbClr val="002060"/>
                </a:solidFill>
                <a:latin typeface="Times New Roman" pitchFamily="18" charset="0"/>
                <a:cs typeface="Times New Roman" pitchFamily="18" charset="0"/>
              </a:rPr>
              <a:t>Trong các từ sau, đâu là từ mượn tiếng Hán, đâu là từ mượn các ngôn ngữ khác?</a:t>
            </a:r>
            <a:endParaRPr lang="vi-VN" dirty="0">
              <a:solidFill>
                <a:srgbClr val="002060"/>
              </a:solidFill>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pPr algn="l"/>
            <a:r>
              <a:rPr lang="nl-NL" sz="3200" b="1" dirty="0">
                <a:solidFill>
                  <a:srgbClr val="002060"/>
                </a:solidFill>
                <a:latin typeface="Times New Roman" pitchFamily="18" charset="0"/>
                <a:cs typeface="Times New Roman" pitchFamily="18" charset="0"/>
              </a:rPr>
              <a:t>Bài tập </a:t>
            </a:r>
            <a:r>
              <a:rPr lang="nl-NL" sz="3200" b="1" dirty="0" smtClean="0">
                <a:solidFill>
                  <a:srgbClr val="002060"/>
                </a:solidFill>
                <a:latin typeface="Times New Roman" pitchFamily="18" charset="0"/>
                <a:cs typeface="Times New Roman" pitchFamily="18" charset="0"/>
              </a:rPr>
              <a:t>1:</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914400"/>
            <a:ext cx="8077200" cy="5211763"/>
          </a:xfrm>
        </p:spPr>
        <p:txBody>
          <a:bodyPr>
            <a:noAutofit/>
          </a:bodyPr>
          <a:lstStyle/>
          <a:p>
            <a:pPr>
              <a:buNone/>
            </a:pP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Từ</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mượn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tiếng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Hán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là</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nhân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loại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thế</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giới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nhận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thức</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cộng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đồng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cô</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đơn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nghịch</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lí</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mê</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cung</a:t>
            </a:r>
            <a:r>
              <a:rPr lang="en-US" dirty="0">
                <a:solidFill>
                  <a:srgbClr val="002060"/>
                </a:solidFill>
                <a:latin typeface="Times New Roman" pitchFamily="18" charset="0"/>
                <a:cs typeface="Times New Roman" pitchFamily="18" charset="0"/>
              </a:rPr>
              <a:t>.</a:t>
            </a:r>
          </a:p>
          <a:p>
            <a:pPr>
              <a:buNone/>
            </a:pP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Từ</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mượn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các</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ngôn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ngữ</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khác</a:t>
            </a:r>
            <a:r>
              <a:rPr lang="en-US" dirty="0">
                <a:solidFill>
                  <a:srgbClr val="002060"/>
                </a:solidFill>
                <a:latin typeface="Times New Roman" pitchFamily="18" charset="0"/>
                <a:cs typeface="Times New Roman" pitchFamily="18" charset="0"/>
              </a:rPr>
              <a:t>: video, </a:t>
            </a:r>
            <a:r>
              <a:rPr lang="en-US" dirty="0" err="1">
                <a:solidFill>
                  <a:srgbClr val="002060"/>
                </a:solidFill>
                <a:latin typeface="Times New Roman" pitchFamily="18" charset="0"/>
                <a:cs typeface="Times New Roman" pitchFamily="18" charset="0"/>
              </a:rPr>
              <a:t>xích</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lô</a:t>
            </a:r>
            <a:r>
              <a:rPr lang="en-US" dirty="0">
                <a:solidFill>
                  <a:srgbClr val="002060"/>
                </a:solidFill>
                <a:latin typeface="Times New Roman" pitchFamily="18" charset="0"/>
                <a:cs typeface="Times New Roman" pitchFamily="18" charset="0"/>
              </a:rPr>
              <a:t>, a-</a:t>
            </a:r>
            <a:r>
              <a:rPr lang="en-US" dirty="0" err="1">
                <a:solidFill>
                  <a:srgbClr val="002060"/>
                </a:solidFill>
                <a:latin typeface="Times New Roman" pitchFamily="18" charset="0"/>
                <a:cs typeface="Times New Roman" pitchFamily="18" charset="0"/>
              </a:rPr>
              <a:t>xit</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ba-zơ</a:t>
            </a:r>
            <a:r>
              <a:rPr lang="en-US" dirty="0" smtClean="0">
                <a:solidFill>
                  <a:srgbClr val="002060"/>
                </a:solidFill>
                <a:latin typeface="Times New Roman" pitchFamily="18" charset="0"/>
                <a:cs typeface="Times New Roman" pitchFamily="18" charset="0"/>
              </a:rPr>
              <a:t>.</a:t>
            </a:r>
          </a:p>
          <a:p>
            <a:pPr>
              <a:buNone/>
            </a:pPr>
            <a:r>
              <a:rPr lang="en-US" b="1" dirty="0" smtClean="0">
                <a:solidFill>
                  <a:srgbClr val="002060"/>
                </a:solidFill>
                <a:latin typeface="Times New Roman" pitchFamily="18" charset="0"/>
                <a:cs typeface="Times New Roman" pitchFamily="18" charset="0"/>
              </a:rPr>
              <a:t>=&gt;</a:t>
            </a:r>
            <a:r>
              <a:rPr lang="vi-VN" b="1" dirty="0" smtClean="0">
                <a:solidFill>
                  <a:srgbClr val="002060"/>
                </a:solidFill>
                <a:latin typeface="Times New Roman" pitchFamily="18" charset="0"/>
                <a:cs typeface="Times New Roman" pitchFamily="18" charset="0"/>
              </a:rPr>
              <a:t> </a:t>
            </a:r>
            <a:r>
              <a:rPr lang="vi-VN" b="1" dirty="0">
                <a:solidFill>
                  <a:srgbClr val="002060"/>
                </a:solidFill>
                <a:latin typeface="Times New Roman" pitchFamily="18" charset="0"/>
                <a:cs typeface="Times New Roman" pitchFamily="18" charset="0"/>
              </a:rPr>
              <a:t>Từ mượn tiếng Hán: </a:t>
            </a:r>
            <a:r>
              <a:rPr lang="vi-VN" dirty="0">
                <a:solidFill>
                  <a:srgbClr val="002060"/>
                </a:solidFill>
                <a:latin typeface="Times New Roman" pitchFamily="18" charset="0"/>
                <a:cs typeface="Times New Roman" pitchFamily="18" charset="0"/>
              </a:rPr>
              <a:t>nhân loại, thế giới, nhận thức, cộng đồng, cô đơn, nghịch lí, mê cung.</a:t>
            </a:r>
          </a:p>
          <a:p>
            <a:pPr>
              <a:buNone/>
            </a:pPr>
            <a:r>
              <a:rPr lang="en-US" b="1" dirty="0" smtClean="0">
                <a:solidFill>
                  <a:srgbClr val="002060"/>
                </a:solidFill>
                <a:latin typeface="Times New Roman" pitchFamily="18" charset="0"/>
                <a:cs typeface="Times New Roman" pitchFamily="18" charset="0"/>
              </a:rPr>
              <a:t>=&gt;</a:t>
            </a:r>
            <a:r>
              <a:rPr lang="vi-VN" b="1" dirty="0" smtClean="0">
                <a:solidFill>
                  <a:srgbClr val="002060"/>
                </a:solidFill>
                <a:latin typeface="Times New Roman" pitchFamily="18" charset="0"/>
                <a:cs typeface="Times New Roman" pitchFamily="18" charset="0"/>
              </a:rPr>
              <a:t> </a:t>
            </a:r>
            <a:r>
              <a:rPr lang="vi-VN" b="1" dirty="0">
                <a:solidFill>
                  <a:srgbClr val="002060"/>
                </a:solidFill>
                <a:latin typeface="Times New Roman" pitchFamily="18" charset="0"/>
                <a:cs typeface="Times New Roman" pitchFamily="18" charset="0"/>
              </a:rPr>
              <a:t>Từ mượn các ngôn ngữ khác: </a:t>
            </a:r>
            <a:r>
              <a:rPr lang="vi-VN" dirty="0">
                <a:solidFill>
                  <a:srgbClr val="002060"/>
                </a:solidFill>
                <a:latin typeface="Times New Roman" pitchFamily="18" charset="0"/>
                <a:cs typeface="Times New Roman" pitchFamily="18" charset="0"/>
              </a:rPr>
              <a:t>video, xích lô, a-xit, ba-zơ.</a:t>
            </a:r>
          </a:p>
          <a:p>
            <a:pPr>
              <a:buNone/>
            </a:pPr>
            <a:endParaRPr lang="en-US"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001000" cy="1143000"/>
          </a:xfrm>
        </p:spPr>
        <p:txBody>
          <a:bodyPr>
            <a:normAutofit fontScale="90000"/>
          </a:bodyPr>
          <a:lstStyle/>
          <a:p>
            <a:r>
              <a:rPr lang="vi-VN" sz="3600" b="1" dirty="0" smtClean="0">
                <a:solidFill>
                  <a:srgbClr val="002060"/>
                </a:solidFill>
                <a:latin typeface="Times New Roman" pitchFamily="18" charset="0"/>
                <a:cs typeface="Times New Roman" pitchFamily="18" charset="0"/>
              </a:rPr>
              <a:t>B</a:t>
            </a:r>
            <a:r>
              <a:rPr lang="en-US" sz="3600" b="1" dirty="0" err="1" smtClean="0">
                <a:solidFill>
                  <a:srgbClr val="002060"/>
                </a:solidFill>
                <a:latin typeface="Times New Roman" pitchFamily="18" charset="0"/>
                <a:cs typeface="Times New Roman" pitchFamily="18" charset="0"/>
              </a:rPr>
              <a:t>ài</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tập</a:t>
            </a:r>
            <a:r>
              <a:rPr lang="vi-VN" sz="3600" b="1" dirty="0" smtClean="0">
                <a:solidFill>
                  <a:srgbClr val="002060"/>
                </a:solidFill>
                <a:latin typeface="Times New Roman" pitchFamily="18" charset="0"/>
                <a:cs typeface="Times New Roman" pitchFamily="18" charset="0"/>
              </a:rPr>
              <a:t> 2</a:t>
            </a:r>
            <a:r>
              <a:rPr lang="en-US" sz="3600" b="1" dirty="0" smtClean="0">
                <a:solidFill>
                  <a:srgbClr val="002060"/>
                </a:solidFill>
                <a:latin typeface="Times New Roman" pitchFamily="18" charset="0"/>
                <a:cs typeface="Times New Roman" pitchFamily="18" charset="0"/>
              </a:rPr>
              <a:t>:</a:t>
            </a:r>
            <a:r>
              <a:rPr lang="vi-VN" sz="3600" dirty="0">
                <a:solidFill>
                  <a:srgbClr val="002060"/>
                </a:solidFill>
                <a:latin typeface="Times New Roman" pitchFamily="18" charset="0"/>
                <a:cs typeface="Times New Roman" pitchFamily="18" charset="0"/>
              </a:rPr>
              <a:t/>
            </a:r>
            <a:br>
              <a:rPr lang="vi-VN" sz="3600" dirty="0">
                <a:solidFill>
                  <a:srgbClr val="002060"/>
                </a:solidFill>
                <a:latin typeface="Times New Roman" pitchFamily="18" charset="0"/>
                <a:cs typeface="Times New Roman" pitchFamily="18" charset="0"/>
              </a:rPr>
            </a:br>
            <a:r>
              <a:rPr lang="vi-VN" sz="3600" b="1" i="1" dirty="0">
                <a:solidFill>
                  <a:srgbClr val="002060"/>
                </a:solidFill>
                <a:latin typeface="Times New Roman" pitchFamily="18" charset="0"/>
                <a:cs typeface="Times New Roman" pitchFamily="18" charset="0"/>
              </a:rPr>
              <a:t>Theo em, vì sao chúng ta mượn những từ như email, video và internet?</a:t>
            </a:r>
            <a:r>
              <a:rPr lang="vi-VN" sz="3200" dirty="0">
                <a:latin typeface="Times New Roman" pitchFamily="18" charset="0"/>
                <a:cs typeface="Times New Roman" pitchFamily="18" charset="0"/>
              </a:rPr>
              <a:t/>
            </a:r>
            <a:br>
              <a:rPr lang="vi-VN"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286000"/>
            <a:ext cx="8382000" cy="3763963"/>
          </a:xfrm>
        </p:spPr>
        <p:txBody>
          <a:bodyPr>
            <a:normAutofit/>
          </a:bodyPr>
          <a:lstStyle/>
          <a:p>
            <a:pPr>
              <a:buNone/>
            </a:pPr>
            <a:r>
              <a:rPr lang="en-US" dirty="0" smtClean="0">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=&gt;</a:t>
            </a:r>
            <a:r>
              <a:rPr lang="vi-VN" dirty="0" smtClean="0">
                <a:solidFill>
                  <a:srgbClr val="002060"/>
                </a:solidFill>
                <a:latin typeface="Times New Roman" pitchFamily="18" charset="0"/>
                <a:cs typeface="Times New Roman" pitchFamily="18" charset="0"/>
              </a:rPr>
              <a:t>Khi </a:t>
            </a:r>
            <a:r>
              <a:rPr lang="vi-VN" dirty="0">
                <a:solidFill>
                  <a:srgbClr val="002060"/>
                </a:solidFill>
                <a:latin typeface="Times New Roman" pitchFamily="18" charset="0"/>
                <a:cs typeface="Times New Roman" pitchFamily="18" charset="0"/>
              </a:rPr>
              <a:t>các hiện tượng như email, video, internet được phát minh, tiếng Việt chưa có từ vựng để biểư đạt những hiện tượng này. Do đó, chứng ta mượn các từ này để phục vụ cho giao tiếp, qua đó làm già</a:t>
            </a:r>
            <a:r>
              <a:rPr lang="en-US" dirty="0">
                <a:solidFill>
                  <a:srgbClr val="002060"/>
                </a:solidFill>
                <a:latin typeface="Times New Roman" pitchFamily="18" charset="0"/>
                <a:cs typeface="Times New Roman" pitchFamily="18" charset="0"/>
              </a:rPr>
              <a:t>u </a:t>
            </a:r>
            <a:r>
              <a:rPr lang="vi-VN" dirty="0">
                <a:solidFill>
                  <a:srgbClr val="002060"/>
                </a:solidFill>
                <a:latin typeface="Times New Roman" pitchFamily="18" charset="0"/>
                <a:cs typeface="Times New Roman" pitchFamily="18" charset="0"/>
              </a:rPr>
              <a:t>có, phong phú thêm vốn từ vựng tiếng Việt.</a:t>
            </a:r>
            <a:endParaRPr lang="en-US" dirty="0">
              <a:solidFill>
                <a:srgbClr val="00206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normAutofit/>
          </a:bodyPr>
          <a:lstStyle/>
          <a:p>
            <a:r>
              <a:rPr lang="vi-VN" sz="3200" b="1" dirty="0" smtClean="0">
                <a:solidFill>
                  <a:srgbClr val="002060"/>
                </a:solidFill>
                <a:latin typeface="Times New Roman" pitchFamily="18" charset="0"/>
                <a:cs typeface="Times New Roman" pitchFamily="18" charset="0"/>
              </a:rPr>
              <a:t>B</a:t>
            </a:r>
            <a:r>
              <a:rPr lang="en-US" sz="3200" b="1" dirty="0" err="1" smtClean="0">
                <a:solidFill>
                  <a:srgbClr val="002060"/>
                </a:solidFill>
                <a:latin typeface="Times New Roman" pitchFamily="18" charset="0"/>
                <a:cs typeface="Times New Roman" pitchFamily="18" charset="0"/>
              </a:rPr>
              <a:t>ài</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tập</a:t>
            </a:r>
            <a:r>
              <a:rPr lang="vi-VN" sz="3200" b="1" dirty="0" smtClean="0">
                <a:solidFill>
                  <a:srgbClr val="002060"/>
                </a:solidFill>
                <a:latin typeface="Times New Roman" pitchFamily="18" charset="0"/>
                <a:cs typeface="Times New Roman" pitchFamily="18" charset="0"/>
              </a:rPr>
              <a:t> </a:t>
            </a:r>
            <a:r>
              <a:rPr lang="vi-VN" sz="3200" b="1" dirty="0" smtClean="0">
                <a:solidFill>
                  <a:srgbClr val="002060"/>
                </a:solidFill>
              </a:rPr>
              <a:t>3</a:t>
            </a:r>
            <a:r>
              <a:rPr lang="en-US" sz="3200" b="1" dirty="0" smtClean="0">
                <a:solidFill>
                  <a:srgbClr val="002060"/>
                </a:solidFill>
              </a:rPr>
              <a:t>:</a:t>
            </a:r>
            <a:r>
              <a:rPr lang="vi-VN" sz="3200" dirty="0">
                <a:solidFill>
                  <a:srgbClr val="002060"/>
                </a:solidFill>
              </a:rPr>
              <a:t> </a:t>
            </a:r>
            <a:r>
              <a:rPr lang="en-US" sz="3200" dirty="0" smtClean="0">
                <a:solidFill>
                  <a:srgbClr val="002060"/>
                </a:solidFill>
              </a:rPr>
              <a:t/>
            </a:r>
            <a:br>
              <a:rPr lang="en-US" sz="3200" dirty="0" smtClean="0">
                <a:solidFill>
                  <a:srgbClr val="002060"/>
                </a:solidFill>
              </a:rPr>
            </a:br>
            <a:r>
              <a:rPr lang="vi-VN" sz="3200" b="1" i="1" dirty="0" smtClean="0">
                <a:solidFill>
                  <a:srgbClr val="002060"/>
                </a:solidFill>
              </a:rPr>
              <a:t>Đọc </a:t>
            </a:r>
            <a:r>
              <a:rPr lang="vi-VN" sz="3200" b="1" i="1" dirty="0">
                <a:solidFill>
                  <a:srgbClr val="002060"/>
                </a:solidFill>
              </a:rPr>
              <a:t>đoạn văn và trả lời câu hỏi SGK/tr48</a:t>
            </a:r>
            <a:endParaRPr lang="en-US" sz="3200" dirty="0">
              <a:solidFill>
                <a:srgbClr val="002060"/>
              </a:solidFill>
            </a:endParaRPr>
          </a:p>
        </p:txBody>
      </p:sp>
      <p:sp>
        <p:nvSpPr>
          <p:cNvPr id="3" name="Content Placeholder 2"/>
          <p:cNvSpPr>
            <a:spLocks noGrp="1"/>
          </p:cNvSpPr>
          <p:nvPr>
            <p:ph idx="1"/>
          </p:nvPr>
        </p:nvSpPr>
        <p:spPr>
          <a:xfrm>
            <a:off x="609600" y="1828800"/>
            <a:ext cx="8077200" cy="4297363"/>
          </a:xfrm>
        </p:spPr>
        <p:txBody>
          <a:bodyPr>
            <a:normAutofit/>
          </a:bodyPr>
          <a:lstStyle/>
          <a:p>
            <a:pPr>
              <a:buNone/>
            </a:pPr>
            <a:r>
              <a:rPr lang="en-US" dirty="0" smtClean="0">
                <a:latin typeface="Times New Roman" pitchFamily="18" charset="0"/>
                <a:cs typeface="Times New Roman" pitchFamily="18" charset="0"/>
              </a:rPr>
              <a:t>   </a:t>
            </a:r>
            <a:r>
              <a:rPr lang="vi-VN" dirty="0" smtClean="0">
                <a:solidFill>
                  <a:srgbClr val="002060"/>
                </a:solidFill>
                <a:latin typeface="Times New Roman" pitchFamily="18" charset="0"/>
                <a:cs typeface="Times New Roman" pitchFamily="18" charset="0"/>
              </a:rPr>
              <a:t>Người </a:t>
            </a:r>
            <a:r>
              <a:rPr lang="vi-VN" dirty="0">
                <a:solidFill>
                  <a:srgbClr val="002060"/>
                </a:solidFill>
                <a:latin typeface="Times New Roman" pitchFamily="18" charset="0"/>
                <a:cs typeface="Times New Roman" pitchFamily="18" charset="0"/>
              </a:rPr>
              <a:t>cán bộ hưu trí không thể hiểu được những điều nhân viên lễ tân nói vì nhân viên lễ tân đã lạm dụng từ mượn trong giao tiếp. </a:t>
            </a:r>
            <a:endParaRPr lang="en-US" dirty="0" smtClean="0">
              <a:solidFill>
                <a:srgbClr val="002060"/>
              </a:solidFill>
              <a:latin typeface="Times New Roman" pitchFamily="18" charset="0"/>
              <a:cs typeface="Times New Roman" pitchFamily="18" charset="0"/>
            </a:endParaRPr>
          </a:p>
          <a:p>
            <a:pPr>
              <a:buNone/>
            </a:pPr>
            <a:r>
              <a:rPr lang="en-US" dirty="0" smtClean="0">
                <a:solidFill>
                  <a:srgbClr val="002060"/>
                </a:solidFill>
                <a:latin typeface="Times New Roman" pitchFamily="18" charset="0"/>
                <a:cs typeface="Times New Roman" pitchFamily="18" charset="0"/>
              </a:rPr>
              <a:t>=&gt; </a:t>
            </a:r>
            <a:r>
              <a:rPr lang="vi-VN" dirty="0" smtClean="0">
                <a:solidFill>
                  <a:srgbClr val="002060"/>
                </a:solidFill>
                <a:latin typeface="Times New Roman" pitchFamily="18" charset="0"/>
                <a:cs typeface="Times New Roman" pitchFamily="18" charset="0"/>
              </a:rPr>
              <a:t>Bài </a:t>
            </a:r>
            <a:r>
              <a:rPr lang="vi-VN" dirty="0">
                <a:solidFill>
                  <a:srgbClr val="002060"/>
                </a:solidFill>
                <a:latin typeface="Times New Roman" pitchFamily="18" charset="0"/>
                <a:cs typeface="Times New Roman" pitchFamily="18" charset="0"/>
              </a:rPr>
              <a:t>học rút ra là khi giao tiếp, cần tránh lạm dụng từ mượn. Chúng ta chỉ nên dùng từ mượn khi không có từ tiếng Việt tương đương để biển đạt.</a:t>
            </a:r>
            <a:endParaRPr lang="en-US" dirty="0">
              <a:solidFill>
                <a:srgbClr val="002060"/>
              </a:solidFill>
              <a:latin typeface="Times New Roman" pitchFamily="18" charset="0"/>
              <a:cs typeface="Times New Roman" pitchFamily="18" charset="0"/>
            </a:endParaRPr>
          </a:p>
          <a:p>
            <a:endParaRPr lang="en-US" dirty="0">
              <a:latin typeface="+mj-lt"/>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a:bodyPr>
          <a:lstStyle/>
          <a:p>
            <a:r>
              <a:rPr lang="en-US" sz="3800" b="1" dirty="0" smtClean="0">
                <a:solidFill>
                  <a:srgbClr val="C00000"/>
                </a:solidFill>
                <a:latin typeface="Times New Roman" pitchFamily="18" charset="0"/>
                <a:cs typeface="Times New Roman" pitchFamily="18" charset="0"/>
              </a:rPr>
              <a:t>HOẠT ĐỘNG THEO NHÓM</a:t>
            </a:r>
            <a:endParaRPr lang="en-US" sz="3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4068763"/>
          </a:xfrm>
        </p:spPr>
        <p:txBody>
          <a:bodyPr>
            <a:normAutofit/>
          </a:bodyPr>
          <a:lstStyle/>
          <a:p>
            <a:pPr algn="ctr">
              <a:buNone/>
            </a:pPr>
            <a:r>
              <a:rPr lang="en-US" b="1" i="1" dirty="0" err="1" smtClean="0">
                <a:latin typeface="Times New Roman" pitchFamily="18" charset="0"/>
                <a:cs typeface="Times New Roman" pitchFamily="18" charset="0"/>
              </a:rPr>
              <a:t>Làm</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các</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bài</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tập</a:t>
            </a:r>
            <a:r>
              <a:rPr lang="en-US" b="1" i="1" dirty="0" smtClean="0">
                <a:latin typeface="Times New Roman" pitchFamily="18" charset="0"/>
                <a:cs typeface="Times New Roman" pitchFamily="18" charset="0"/>
              </a:rPr>
              <a:t> 4,5,7 </a:t>
            </a:r>
            <a:r>
              <a:rPr lang="en-US" b="1" i="1" dirty="0" err="1" smtClean="0">
                <a:latin typeface="Times New Roman" pitchFamily="18" charset="0"/>
                <a:cs typeface="Times New Roman" pitchFamily="18" charset="0"/>
              </a:rPr>
              <a:t>trong</a:t>
            </a:r>
            <a:r>
              <a:rPr lang="en-US" b="1" i="1" dirty="0" smtClean="0">
                <a:latin typeface="Times New Roman" pitchFamily="18" charset="0"/>
                <a:cs typeface="Times New Roman" pitchFamily="18" charset="0"/>
              </a:rPr>
              <a:t> SGK</a:t>
            </a:r>
            <a:endParaRPr lang="en-US"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err="1" smtClean="0"/>
              <a:t>Bài</a:t>
            </a:r>
            <a:r>
              <a:rPr lang="en-US" dirty="0" smtClean="0"/>
              <a:t> 4</a:t>
            </a:r>
            <a:endParaRPr lang="en-US" dirty="0"/>
          </a:p>
        </p:txBody>
      </p:sp>
      <p:graphicFrame>
        <p:nvGraphicFramePr>
          <p:cNvPr id="5" name="Content Placeholder 4"/>
          <p:cNvGraphicFramePr>
            <a:graphicFrameLocks noGrp="1"/>
          </p:cNvGraphicFramePr>
          <p:nvPr>
            <p:ph idx="1"/>
          </p:nvPr>
        </p:nvGraphicFramePr>
        <p:xfrm>
          <a:off x="0" y="5"/>
          <a:ext cx="9144000" cy="7191563"/>
        </p:xfrm>
        <a:graphic>
          <a:graphicData uri="http://schemas.openxmlformats.org/drawingml/2006/table">
            <a:tbl>
              <a:tblPr firstRow="1" bandRow="1">
                <a:tableStyleId>{5C22544A-7EE6-4342-B048-85BDC9FD1C3A}</a:tableStyleId>
              </a:tblPr>
              <a:tblGrid>
                <a:gridCol w="1828800"/>
                <a:gridCol w="7315200"/>
              </a:tblGrid>
              <a:tr h="465904">
                <a:tc>
                  <a:txBody>
                    <a:bodyPr/>
                    <a:lstStyle/>
                    <a:p>
                      <a:pPr algn="ctr"/>
                      <a:r>
                        <a:rPr lang="en-US" sz="2600" dirty="0" err="1" smtClean="0">
                          <a:solidFill>
                            <a:schemeClr val="bg1"/>
                          </a:solidFill>
                          <a:latin typeface="Times New Roman" pitchFamily="18" charset="0"/>
                          <a:cs typeface="Times New Roman" pitchFamily="18" charset="0"/>
                        </a:rPr>
                        <a:t>Khái</a:t>
                      </a:r>
                      <a:r>
                        <a:rPr lang="en-US" sz="2600" baseline="0" dirty="0" smtClean="0">
                          <a:solidFill>
                            <a:schemeClr val="bg1"/>
                          </a:solidFill>
                          <a:latin typeface="Times New Roman" pitchFamily="18" charset="0"/>
                          <a:cs typeface="Times New Roman" pitchFamily="18" charset="0"/>
                        </a:rPr>
                        <a:t> </a:t>
                      </a:r>
                      <a:r>
                        <a:rPr lang="en-US" sz="2600" baseline="0" dirty="0" err="1" smtClean="0">
                          <a:solidFill>
                            <a:schemeClr val="bg1"/>
                          </a:solidFill>
                          <a:latin typeface="Times New Roman" pitchFamily="18" charset="0"/>
                          <a:cs typeface="Times New Roman" pitchFamily="18" charset="0"/>
                        </a:rPr>
                        <a:t>niệm</a:t>
                      </a:r>
                      <a:endParaRPr lang="en-US" sz="2600" dirty="0">
                        <a:solidFill>
                          <a:schemeClr val="bg1"/>
                        </a:solidFill>
                        <a:latin typeface="Times New Roman" pitchFamily="18" charset="0"/>
                        <a:cs typeface="Times New Roman" pitchFamily="18" charset="0"/>
                      </a:endParaRPr>
                    </a:p>
                  </a:txBody>
                  <a:tcPr/>
                </a:tc>
                <a:tc>
                  <a:txBody>
                    <a:bodyPr/>
                    <a:lstStyle/>
                    <a:p>
                      <a:pPr algn="ctr"/>
                      <a:r>
                        <a:rPr lang="en-US" sz="2600" dirty="0" smtClean="0">
                          <a:solidFill>
                            <a:schemeClr val="bg1"/>
                          </a:solidFill>
                          <a:latin typeface="Times New Roman" pitchFamily="18" charset="0"/>
                          <a:cs typeface="Times New Roman" pitchFamily="18" charset="0"/>
                        </a:rPr>
                        <a:t>Ý</a:t>
                      </a:r>
                      <a:r>
                        <a:rPr lang="en-US" sz="2600" baseline="0" dirty="0" smtClean="0">
                          <a:solidFill>
                            <a:schemeClr val="bg1"/>
                          </a:solidFill>
                          <a:latin typeface="Times New Roman" pitchFamily="18" charset="0"/>
                          <a:cs typeface="Times New Roman" pitchFamily="18" charset="0"/>
                        </a:rPr>
                        <a:t> </a:t>
                      </a:r>
                      <a:r>
                        <a:rPr lang="en-US" sz="2600" baseline="0" dirty="0" err="1" smtClean="0">
                          <a:solidFill>
                            <a:schemeClr val="bg1"/>
                          </a:solidFill>
                          <a:latin typeface="Times New Roman" pitchFamily="18" charset="0"/>
                          <a:cs typeface="Times New Roman" pitchFamily="18" charset="0"/>
                        </a:rPr>
                        <a:t>nghĩa</a:t>
                      </a:r>
                      <a:endParaRPr lang="en-US" sz="2600" dirty="0">
                        <a:solidFill>
                          <a:schemeClr val="bg1"/>
                        </a:solidFill>
                        <a:latin typeface="Times New Roman" pitchFamily="18" charset="0"/>
                        <a:cs typeface="Times New Roman" pitchFamily="18" charset="0"/>
                      </a:endParaRPr>
                    </a:p>
                  </a:txBody>
                  <a:tcPr/>
                </a:tc>
              </a:tr>
              <a:tr h="838628">
                <a:tc>
                  <a:txBody>
                    <a:bodyPr/>
                    <a:lstStyle/>
                    <a:p>
                      <a:r>
                        <a:rPr lang="en-US" sz="2600" b="1" kern="1200" dirty="0" err="1" smtClean="0">
                          <a:solidFill>
                            <a:schemeClr val="tx1"/>
                          </a:solidFill>
                          <a:latin typeface="Times New Roman" pitchFamily="18" charset="0"/>
                          <a:ea typeface="+mn-ea"/>
                          <a:cs typeface="Times New Roman" pitchFamily="18" charset="0"/>
                        </a:rPr>
                        <a:t>Tài</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năng</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Năng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lực</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xuất</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sắc</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khả</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năng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làm</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giỏi</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và</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có</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sáng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tạo</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một</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công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việc</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gì</a:t>
                      </a:r>
                      <a:r>
                        <a:rPr lang="en-US" sz="2600" b="1" i="0" u="none" kern="1200" dirty="0" smtClean="0">
                          <a:solidFill>
                            <a:srgbClr val="002060"/>
                          </a:solidFill>
                          <a:latin typeface="Times New Roman" pitchFamily="18" charset="0"/>
                          <a:ea typeface="+mn-ea"/>
                          <a:cs typeface="Times New Roman" pitchFamily="18" charset="0"/>
                        </a:rPr>
                        <a:t>.</a:t>
                      </a:r>
                      <a:endParaRPr lang="en-US" sz="2600" b="1" i="0" u="none" dirty="0">
                        <a:solidFill>
                          <a:srgbClr val="002060"/>
                        </a:solidFill>
                        <a:latin typeface="Times New Roman" pitchFamily="18" charset="0"/>
                        <a:cs typeface="Times New Roman" pitchFamily="18" charset="0"/>
                      </a:endParaRPr>
                    </a:p>
                  </a:txBody>
                  <a:tcPr/>
                </a:tc>
              </a:tr>
              <a:tr h="1211351">
                <a:tc>
                  <a:txBody>
                    <a:bodyPr/>
                    <a:lstStyle/>
                    <a:p>
                      <a:r>
                        <a:rPr lang="en-US" sz="2600" b="1" kern="1200" dirty="0" err="1" smtClean="0">
                          <a:solidFill>
                            <a:schemeClr val="tx1"/>
                          </a:solidFill>
                          <a:latin typeface="Times New Roman" pitchFamily="18" charset="0"/>
                          <a:ea typeface="+mn-ea"/>
                          <a:cs typeface="Times New Roman" pitchFamily="18" charset="0"/>
                        </a:rPr>
                        <a:t>Hội</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họa</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Nghệ</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thuật</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tạo</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hình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để</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truyền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đạt</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tình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cảm</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tư</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tưởng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bằng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cách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dùng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đường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nét</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màu</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sắc</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mà</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tạo</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nên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hình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người</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cảnh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vật</a:t>
                      </a:r>
                      <a:r>
                        <a:rPr lang="en-US" sz="2600" b="1" i="0" u="none" kern="1200" dirty="0" smtClean="0">
                          <a:solidFill>
                            <a:srgbClr val="002060"/>
                          </a:solidFill>
                          <a:latin typeface="Times New Roman" pitchFamily="18" charset="0"/>
                          <a:ea typeface="+mn-ea"/>
                          <a:cs typeface="Times New Roman" pitchFamily="18" charset="0"/>
                        </a:rPr>
                        <a:t>.</a:t>
                      </a:r>
                      <a:endParaRPr lang="en-US" sz="2600" b="1" i="0" u="none" dirty="0">
                        <a:solidFill>
                          <a:srgbClr val="002060"/>
                        </a:solidFill>
                        <a:latin typeface="Times New Roman" pitchFamily="18" charset="0"/>
                        <a:cs typeface="Times New Roman" pitchFamily="18" charset="0"/>
                      </a:endParaRPr>
                    </a:p>
                  </a:txBody>
                  <a:tcPr/>
                </a:tc>
              </a:tr>
              <a:tr h="522269">
                <a:tc>
                  <a:txBody>
                    <a:bodyPr/>
                    <a:lstStyle/>
                    <a:p>
                      <a:r>
                        <a:rPr lang="en-US" sz="2600" b="1" kern="1200" dirty="0" err="1" smtClean="0">
                          <a:solidFill>
                            <a:schemeClr val="tx1"/>
                          </a:solidFill>
                          <a:latin typeface="Times New Roman" pitchFamily="18" charset="0"/>
                          <a:ea typeface="+mn-ea"/>
                          <a:cs typeface="Times New Roman" pitchFamily="18" charset="0"/>
                        </a:rPr>
                        <a:t>Họa</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sĩ</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Người</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vẽ</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tranh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chuyên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nghiệp</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có</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trình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độ</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cao</a:t>
                      </a:r>
                      <a:endParaRPr lang="en-US" sz="2600" b="1" i="0" u="none" dirty="0">
                        <a:solidFill>
                          <a:srgbClr val="002060"/>
                        </a:solidFill>
                        <a:latin typeface="Times New Roman" pitchFamily="18" charset="0"/>
                        <a:cs typeface="Times New Roman" pitchFamily="18" charset="0"/>
                      </a:endParaRPr>
                    </a:p>
                  </a:txBody>
                  <a:tcPr/>
                </a:tc>
              </a:tr>
              <a:tr h="522269">
                <a:tc>
                  <a:txBody>
                    <a:bodyPr/>
                    <a:lstStyle/>
                    <a:p>
                      <a:r>
                        <a:rPr lang="en-US" sz="2600" b="1" kern="1200" dirty="0" err="1" smtClean="0">
                          <a:solidFill>
                            <a:schemeClr val="tx1"/>
                          </a:solidFill>
                          <a:latin typeface="Times New Roman" pitchFamily="18" charset="0"/>
                          <a:ea typeface="+mn-ea"/>
                          <a:cs typeface="Times New Roman" pitchFamily="18" charset="0"/>
                        </a:rPr>
                        <a:t>Phủ</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định</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Bác</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bỏ</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không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công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nhận</a:t>
                      </a:r>
                      <a:endParaRPr lang="en-US" sz="2600" b="1" i="0" u="none" dirty="0">
                        <a:solidFill>
                          <a:srgbClr val="002060"/>
                        </a:solidFill>
                        <a:latin typeface="Times New Roman" pitchFamily="18" charset="0"/>
                        <a:cs typeface="Times New Roman" pitchFamily="18" charset="0"/>
                      </a:endParaRPr>
                    </a:p>
                  </a:txBody>
                  <a:tcPr/>
                </a:tc>
              </a:tr>
              <a:tr h="522269">
                <a:tc>
                  <a:txBody>
                    <a:bodyPr/>
                    <a:lstStyle/>
                    <a:p>
                      <a:r>
                        <a:rPr lang="en-US" sz="2600" b="1" kern="1200" dirty="0" err="1" smtClean="0">
                          <a:solidFill>
                            <a:schemeClr val="tx1"/>
                          </a:solidFill>
                          <a:latin typeface="Times New Roman" pitchFamily="18" charset="0"/>
                          <a:ea typeface="+mn-ea"/>
                          <a:cs typeface="Times New Roman" pitchFamily="18" charset="0"/>
                        </a:rPr>
                        <a:t>Bổ</a:t>
                      </a:r>
                      <a:r>
                        <a:rPr lang="en-US" sz="2600" b="1" kern="1200" dirty="0" smtClean="0">
                          <a:solidFill>
                            <a:schemeClr val="tx1"/>
                          </a:solidFill>
                          <a:latin typeface="Times New Roman" pitchFamily="18" charset="0"/>
                          <a:ea typeface="+mn-ea"/>
                          <a:cs typeface="Times New Roman" pitchFamily="18" charset="0"/>
                        </a:rPr>
                        <a:t> sung</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Thêm</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vào</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cho</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đầy</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đủ</a:t>
                      </a:r>
                      <a:endParaRPr lang="en-US" sz="2600" b="1" i="0" u="none" dirty="0">
                        <a:solidFill>
                          <a:srgbClr val="002060"/>
                        </a:solidFill>
                        <a:latin typeface="Times New Roman" pitchFamily="18" charset="0"/>
                        <a:cs typeface="Times New Roman" pitchFamily="18" charset="0"/>
                      </a:endParaRPr>
                    </a:p>
                  </a:txBody>
                  <a:tcPr/>
                </a:tc>
              </a:tr>
              <a:tr h="522269">
                <a:tc>
                  <a:txBody>
                    <a:bodyPr/>
                    <a:lstStyle/>
                    <a:p>
                      <a:r>
                        <a:rPr lang="en-US" sz="2600" b="1" kern="1200" dirty="0" err="1" smtClean="0">
                          <a:solidFill>
                            <a:schemeClr val="tx1"/>
                          </a:solidFill>
                          <a:latin typeface="Times New Roman" pitchFamily="18" charset="0"/>
                          <a:ea typeface="+mn-ea"/>
                          <a:cs typeface="Times New Roman" pitchFamily="18" charset="0"/>
                        </a:rPr>
                        <a:t>Nhận</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thức</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Nhận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ra</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và</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biết</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được,hiểu</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được</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vấn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đề</a:t>
                      </a:r>
                      <a:endParaRPr lang="en-US" sz="2600" b="1" i="0" u="none" dirty="0">
                        <a:solidFill>
                          <a:srgbClr val="002060"/>
                        </a:solidFill>
                        <a:latin typeface="Times New Roman" pitchFamily="18" charset="0"/>
                        <a:cs typeface="Times New Roman" pitchFamily="18" charset="0"/>
                      </a:endParaRPr>
                    </a:p>
                  </a:txBody>
                  <a:tcPr/>
                </a:tc>
              </a:tr>
              <a:tr h="522269">
                <a:tc>
                  <a:txBody>
                    <a:bodyPr/>
                    <a:lstStyle/>
                    <a:p>
                      <a:r>
                        <a:rPr lang="en-US" sz="2600" b="1" kern="1200" dirty="0" err="1" smtClean="0">
                          <a:solidFill>
                            <a:schemeClr val="tx1"/>
                          </a:solidFill>
                          <a:latin typeface="Times New Roman" pitchFamily="18" charset="0"/>
                          <a:ea typeface="+mn-ea"/>
                          <a:cs typeface="Times New Roman" pitchFamily="18" charset="0"/>
                        </a:rPr>
                        <a:t>Dân</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tộc</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Cộng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đồng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người</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ổn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định</a:t>
                      </a:r>
                      <a:r>
                        <a:rPr lang="en-US" sz="2600" b="1" i="0" u="none" kern="1200" dirty="0" smtClean="0">
                          <a:solidFill>
                            <a:srgbClr val="002060"/>
                          </a:solidFill>
                          <a:latin typeface="Times New Roman" pitchFamily="18" charset="0"/>
                          <a:ea typeface="+mn-ea"/>
                          <a:cs typeface="Times New Roman" pitchFamily="18" charset="0"/>
                        </a:rPr>
                        <a:t> </a:t>
                      </a:r>
                      <a:endParaRPr lang="en-US" sz="2600" b="1" i="0" u="none" dirty="0">
                        <a:solidFill>
                          <a:srgbClr val="002060"/>
                        </a:solidFill>
                        <a:latin typeface="Times New Roman" pitchFamily="18" charset="0"/>
                        <a:cs typeface="Times New Roman" pitchFamily="18" charset="0"/>
                      </a:endParaRPr>
                    </a:p>
                  </a:txBody>
                  <a:tcPr/>
                </a:tc>
              </a:tr>
              <a:tr h="522269">
                <a:tc>
                  <a:txBody>
                    <a:bodyPr/>
                    <a:lstStyle/>
                    <a:p>
                      <a:r>
                        <a:rPr lang="en-US" sz="2600" b="1" kern="1200" dirty="0" err="1" smtClean="0">
                          <a:solidFill>
                            <a:schemeClr val="tx1"/>
                          </a:solidFill>
                          <a:latin typeface="Times New Roman" pitchFamily="18" charset="0"/>
                          <a:ea typeface="+mn-ea"/>
                          <a:cs typeface="Times New Roman" pitchFamily="18" charset="0"/>
                        </a:rPr>
                        <a:t>Nhân</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dân</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Toàn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thể</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người</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dân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trong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một</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nước</a:t>
                      </a:r>
                      <a:endParaRPr lang="en-US" sz="2600" b="1" i="0" u="none" dirty="0">
                        <a:solidFill>
                          <a:srgbClr val="002060"/>
                        </a:solidFill>
                        <a:latin typeface="Times New Roman" pitchFamily="18" charset="0"/>
                        <a:cs typeface="Times New Roman" pitchFamily="18" charset="0"/>
                      </a:endParaRPr>
                    </a:p>
                  </a:txBody>
                  <a:tcPr/>
                </a:tc>
              </a:tr>
              <a:tr h="522269">
                <a:tc>
                  <a:txBody>
                    <a:bodyPr/>
                    <a:lstStyle/>
                    <a:p>
                      <a:r>
                        <a:rPr lang="en-US" sz="2600" b="1" kern="1200" dirty="0" err="1" smtClean="0">
                          <a:solidFill>
                            <a:schemeClr val="tx1"/>
                          </a:solidFill>
                          <a:latin typeface="Times New Roman" pitchFamily="18" charset="0"/>
                          <a:ea typeface="+mn-ea"/>
                          <a:cs typeface="Times New Roman" pitchFamily="18" charset="0"/>
                        </a:rPr>
                        <a:t>Phát</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triển</a:t>
                      </a:r>
                      <a:endParaRPr lang="en-US" sz="2600" b="1" dirty="0">
                        <a:solidFill>
                          <a:schemeClr val="tx1"/>
                        </a:solidFill>
                        <a:latin typeface="Times New Roman" pitchFamily="18" charset="0"/>
                        <a:cs typeface="Times New Roman" pitchFamily="18" charset="0"/>
                      </a:endParaRPr>
                    </a:p>
                  </a:txBody>
                  <a:tcPr/>
                </a:tc>
                <a:tc>
                  <a:txBody>
                    <a:bodyPr/>
                    <a:lstStyle/>
                    <a:p>
                      <a:pPr algn="ctr"/>
                      <a:r>
                        <a:rPr lang="en-US" sz="2600" b="1" i="0" u="none" kern="1200" dirty="0" err="1" smtClean="0">
                          <a:solidFill>
                            <a:srgbClr val="002060"/>
                          </a:solidFill>
                          <a:latin typeface="Times New Roman" pitchFamily="18" charset="0"/>
                          <a:ea typeface="+mn-ea"/>
                          <a:cs typeface="Times New Roman" pitchFamily="18" charset="0"/>
                        </a:rPr>
                        <a:t>Là</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quá</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trình</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vận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động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lớn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lên</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trưởng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thành</a:t>
                      </a:r>
                      <a:endParaRPr lang="en-US" sz="2600" b="1" i="0" u="none" dirty="0">
                        <a:solidFill>
                          <a:srgbClr val="002060"/>
                        </a:solidFill>
                        <a:latin typeface="Times New Roman" pitchFamily="18" charset="0"/>
                        <a:cs typeface="Times New Roman" pitchFamily="18" charset="0"/>
                      </a:endParaRPr>
                    </a:p>
                  </a:txBody>
                  <a:tcPr/>
                </a:tc>
              </a:tr>
              <a:tr h="838628">
                <a:tc>
                  <a:txBody>
                    <a:bodyPr/>
                    <a:lstStyle/>
                    <a:p>
                      <a:r>
                        <a:rPr lang="en-US" sz="2600" b="1" kern="1200" dirty="0" err="1" smtClean="0">
                          <a:solidFill>
                            <a:schemeClr val="tx1"/>
                          </a:solidFill>
                          <a:latin typeface="Times New Roman" pitchFamily="18" charset="0"/>
                          <a:ea typeface="+mn-ea"/>
                          <a:cs typeface="Times New Roman" pitchFamily="18" charset="0"/>
                        </a:rPr>
                        <a:t>Nhân</a:t>
                      </a:r>
                      <a:r>
                        <a:rPr lang="en-US" sz="2600" b="1" kern="1200" dirty="0" smtClean="0">
                          <a:solidFill>
                            <a:schemeClr val="tx1"/>
                          </a:solidFill>
                          <a:latin typeface="Times New Roman" pitchFamily="18" charset="0"/>
                          <a:ea typeface="+mn-ea"/>
                          <a:cs typeface="Times New Roman" pitchFamily="18" charset="0"/>
                        </a:rPr>
                        <a:t> </a:t>
                      </a:r>
                      <a:r>
                        <a:rPr lang="en-US" sz="2600" b="1" kern="1200" dirty="0" err="1" smtClean="0">
                          <a:solidFill>
                            <a:schemeClr val="tx1"/>
                          </a:solidFill>
                          <a:latin typeface="Times New Roman" pitchFamily="18" charset="0"/>
                          <a:ea typeface="+mn-ea"/>
                          <a:cs typeface="Times New Roman" pitchFamily="18" charset="0"/>
                        </a:rPr>
                        <a:t>sinh</a:t>
                      </a:r>
                      <a:endParaRPr lang="en-US" sz="2600" b="1" dirty="0">
                        <a:solidFill>
                          <a:schemeClr val="tx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600" b="1" i="0" u="none" kern="1200" dirty="0" err="1" smtClean="0">
                          <a:solidFill>
                            <a:srgbClr val="002060"/>
                          </a:solidFill>
                          <a:latin typeface="Times New Roman" pitchFamily="18" charset="0"/>
                          <a:ea typeface="+mn-ea"/>
                          <a:cs typeface="Times New Roman" pitchFamily="18" charset="0"/>
                        </a:rPr>
                        <a:t>Sự</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sống</a:t>
                      </a:r>
                      <a:r>
                        <a:rPr lang="en-US" sz="2600" b="1" i="0" u="none" kern="1200" dirty="0" smtClean="0">
                          <a:solidFill>
                            <a:srgbClr val="002060"/>
                          </a:solidFill>
                          <a:latin typeface="Times New Roman" pitchFamily="18" charset="0"/>
                          <a:ea typeface="+mn-ea"/>
                          <a:cs typeface="Times New Roman" pitchFamily="18" charset="0"/>
                        </a:rPr>
                        <a:t> </a:t>
                      </a:r>
                      <a:r>
                        <a:rPr lang="en-US" sz="2600" b="1" i="0" u="none" kern="1200" dirty="0" err="1" smtClean="0">
                          <a:solidFill>
                            <a:srgbClr val="002060"/>
                          </a:solidFill>
                          <a:latin typeface="Times New Roman" pitchFamily="18" charset="0"/>
                          <a:ea typeface="+mn-ea"/>
                          <a:cs typeface="Times New Roman" pitchFamily="18" charset="0"/>
                        </a:rPr>
                        <a:t>của</a:t>
                      </a:r>
                      <a:r>
                        <a:rPr lang="en-US" sz="2600" b="1" i="0" u="none" kern="1200" dirty="0" smtClean="0">
                          <a:solidFill>
                            <a:srgbClr val="002060"/>
                          </a:solidFill>
                          <a:latin typeface="Times New Roman" pitchFamily="18" charset="0"/>
                          <a:ea typeface="+mn-ea"/>
                          <a:cs typeface="Times New Roman" pitchFamily="18" charset="0"/>
                        </a:rPr>
                        <a:t> con </a:t>
                      </a:r>
                      <a:r>
                        <a:rPr lang="en-US" sz="2600" b="1" i="0" u="none" kern="1200" dirty="0" err="1" smtClean="0">
                          <a:solidFill>
                            <a:srgbClr val="002060"/>
                          </a:solidFill>
                          <a:latin typeface="Times New Roman" pitchFamily="18" charset="0"/>
                          <a:ea typeface="+mn-ea"/>
                          <a:cs typeface="Times New Roman" pitchFamily="18" charset="0"/>
                        </a:rPr>
                        <a:t>người</a:t>
                      </a:r>
                      <a:r>
                        <a:rPr lang="en-US" sz="2600" b="1" i="0" u="none" kern="1200" dirty="0" smtClean="0">
                          <a:solidFill>
                            <a:srgbClr val="002060"/>
                          </a:solidFill>
                          <a:latin typeface="Times New Roman" pitchFamily="18" charset="0"/>
                          <a:ea typeface="+mn-ea"/>
                          <a:cs typeface="Times New Roman" pitchFamily="18" charset="0"/>
                        </a:rPr>
                        <a:t>.</a:t>
                      </a:r>
                    </a:p>
                    <a:p>
                      <a:pPr algn="ctr"/>
                      <a:endParaRPr lang="en-US" sz="2600" b="1" i="0" u="none" dirty="0">
                        <a:solidFill>
                          <a:srgbClr val="002060"/>
                        </a:solidFill>
                        <a:latin typeface="Times New Roman" pitchFamily="18" charset="0"/>
                        <a:cs typeface="Times New Roman" pitchFamily="18" charset="0"/>
                      </a:endParaRPr>
                    </a:p>
                  </a:txBody>
                  <a:tcPr/>
                </a:tc>
              </a:tr>
            </a:tbl>
          </a:graphicData>
        </a:graphic>
      </p:graphicFrame>
    </p:spTree>
  </p:cSld>
  <p:clrMapOvr>
    <a:masterClrMapping/>
  </p:clrMapOvr>
  <p:transition>
    <p:whee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077200" cy="5592763"/>
          </a:xfrm>
        </p:spPr>
        <p:txBody>
          <a:bodyPr>
            <a:normAutofit lnSpcReduction="10000"/>
          </a:bodyPr>
          <a:lstStyle/>
          <a:p>
            <a:pPr algn="ctr">
              <a:buNone/>
            </a:pPr>
            <a:r>
              <a:rPr lang="vi-VN" sz="3300" b="1" dirty="0">
                <a:latin typeface="Times New Roman" pitchFamily="18" charset="0"/>
                <a:cs typeface="Times New Roman" pitchFamily="18" charset="0"/>
              </a:rPr>
              <a:t>Bài </a:t>
            </a:r>
            <a:r>
              <a:rPr lang="vi-VN" sz="3300" b="1" dirty="0" smtClean="0">
                <a:latin typeface="Times New Roman" pitchFamily="18" charset="0"/>
                <a:cs typeface="Times New Roman" pitchFamily="18" charset="0"/>
              </a:rPr>
              <a:t>7</a:t>
            </a:r>
            <a:r>
              <a:rPr lang="en-US" sz="3300" b="1" dirty="0">
                <a:latin typeface="Times New Roman" pitchFamily="18" charset="0"/>
                <a:cs typeface="Times New Roman" pitchFamily="18" charset="0"/>
              </a:rPr>
              <a:t>:</a:t>
            </a:r>
          </a:p>
          <a:p>
            <a:pPr>
              <a:buNone/>
            </a:pPr>
            <a:r>
              <a:rPr lang="vi-VN" dirty="0">
                <a:solidFill>
                  <a:srgbClr val="002060"/>
                </a:solidFill>
                <a:latin typeface="Times New Roman" pitchFamily="18" charset="0"/>
                <a:cs typeface="Times New Roman" pitchFamily="18" charset="0"/>
              </a:rPr>
              <a:t>a.	thiên trong thiên vị: nghiêng, lệch; thiên trong thiên văn: trời; thiên trong thiên niên k</a:t>
            </a:r>
            <a:r>
              <a:rPr lang="en-US" dirty="0">
                <a:solidFill>
                  <a:srgbClr val="002060"/>
                </a:solidFill>
                <a:latin typeface="Times New Roman" pitchFamily="18" charset="0"/>
                <a:cs typeface="Times New Roman" pitchFamily="18" charset="0"/>
              </a:rPr>
              <a:t>ỉ</a:t>
            </a:r>
            <a:r>
              <a:rPr lang="vi-VN" dirty="0">
                <a:solidFill>
                  <a:srgbClr val="002060"/>
                </a:solidFill>
                <a:latin typeface="Times New Roman" pitchFamily="18" charset="0"/>
                <a:cs typeface="Times New Roman" pitchFamily="18" charset="0"/>
              </a:rPr>
              <a:t>: một nghìn.</a:t>
            </a:r>
            <a:endParaRPr lang="en-US" dirty="0">
              <a:solidFill>
                <a:srgbClr val="002060"/>
              </a:solidFill>
              <a:latin typeface="Times New Roman" pitchFamily="18" charset="0"/>
              <a:cs typeface="Times New Roman" pitchFamily="18" charset="0"/>
            </a:endParaRPr>
          </a:p>
          <a:p>
            <a:pPr>
              <a:buNone/>
            </a:pPr>
            <a:r>
              <a:rPr lang="vi-VN" dirty="0">
                <a:solidFill>
                  <a:srgbClr val="002060"/>
                </a:solidFill>
                <a:latin typeface="Times New Roman" pitchFamily="18" charset="0"/>
                <a:cs typeface="Times New Roman" pitchFamily="18" charset="0"/>
              </a:rPr>
              <a:t>b.	hoạ trong tai hoạ: điều không may xảy tới; hoạ trong hội hoạ: nghệ thuật tạo hình, dùng màu sắc, đường nét để mô tả sự vật, hình tượng; hoạ trong xướng hoạ: hát hoà theo.</a:t>
            </a:r>
            <a:endParaRPr lang="en-US" dirty="0">
              <a:solidFill>
                <a:srgbClr val="002060"/>
              </a:solidFill>
              <a:latin typeface="Times New Roman" pitchFamily="18" charset="0"/>
              <a:cs typeface="Times New Roman" pitchFamily="18" charset="0"/>
            </a:endParaRPr>
          </a:p>
          <a:p>
            <a:pPr>
              <a:buNone/>
            </a:pPr>
            <a:r>
              <a:rPr lang="vi-VN" dirty="0">
                <a:solidFill>
                  <a:srgbClr val="002060"/>
                </a:solidFill>
                <a:latin typeface="Times New Roman" pitchFamily="18" charset="0"/>
                <a:cs typeface="Times New Roman" pitchFamily="18" charset="0"/>
              </a:rPr>
              <a:t>c.	đạo trong lãnh đạo: chỉ đạo; đạo trong đạo tặc: ăn trộm, ăn cắp; đạo trong địa đạo: con đường.</a:t>
            </a:r>
            <a:endParaRPr lang="en-US" dirty="0">
              <a:solidFill>
                <a:srgbClr val="002060"/>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sz="4800" b="1" dirty="0" smtClean="0">
                <a:solidFill>
                  <a:schemeClr val="accent6">
                    <a:lumMod val="75000"/>
                  </a:schemeClr>
                </a:solidFill>
                <a:latin typeface="Times New Roman" pitchFamily="18" charset="0"/>
                <a:cs typeface="Times New Roman" pitchFamily="18" charset="0"/>
              </a:rPr>
              <a:t>KHỞI ĐỘNG</a:t>
            </a:r>
            <a:endParaRPr lang="en-US" sz="4800" b="1" dirty="0">
              <a:solidFill>
                <a:schemeClr val="accent6">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373563"/>
          </a:xfrm>
        </p:spPr>
        <p:txBody>
          <a:bodyPr>
            <a:normAutofit/>
          </a:bodyPr>
          <a:lstStyle/>
          <a:p>
            <a:pPr>
              <a:buNone/>
            </a:pPr>
            <a:r>
              <a:rPr lang="en-US" dirty="0" smtClean="0">
                <a:latin typeface="Times New Roman" pitchFamily="18" charset="0"/>
                <a:cs typeface="Times New Roman" pitchFamily="18" charset="0"/>
              </a:rPr>
              <a:t>   </a:t>
            </a:r>
            <a:r>
              <a:rPr lang="en-US" b="1" i="1" dirty="0" err="1" smtClean="0">
                <a:solidFill>
                  <a:srgbClr val="002060"/>
                </a:solidFill>
                <a:latin typeface="Times New Roman" pitchFamily="18" charset="0"/>
                <a:cs typeface="Times New Roman" pitchFamily="18" charset="0"/>
              </a:rPr>
              <a:t>Các</a:t>
            </a:r>
            <a:r>
              <a:rPr lang="en-US" b="1" i="1" dirty="0" smtClean="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em</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hãy</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theo</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dõi</a:t>
            </a:r>
            <a:r>
              <a:rPr lang="en-US" b="1" i="1" dirty="0">
                <a:solidFill>
                  <a:srgbClr val="002060"/>
                </a:solidFill>
                <a:latin typeface="Times New Roman" pitchFamily="18" charset="0"/>
                <a:cs typeface="Times New Roman" pitchFamily="18" charset="0"/>
              </a:rPr>
              <a:t> video </a:t>
            </a:r>
            <a:r>
              <a:rPr lang="en-US" b="1" i="1" dirty="0" err="1">
                <a:solidFill>
                  <a:srgbClr val="002060"/>
                </a:solidFill>
                <a:latin typeface="Times New Roman" pitchFamily="18" charset="0"/>
                <a:cs typeface="Times New Roman" pitchFamily="18" charset="0"/>
              </a:rPr>
              <a:t>dưới</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đây</a:t>
            </a:r>
            <a:r>
              <a:rPr lang="en-US" b="1" i="1" dirty="0">
                <a:solidFill>
                  <a:srgbClr val="002060"/>
                </a:solidFill>
                <a:latin typeface="Times New Roman" pitchFamily="18" charset="0"/>
                <a:cs typeface="Times New Roman" pitchFamily="18" charset="0"/>
              </a:rPr>
              <a:t> , </a:t>
            </a:r>
            <a:r>
              <a:rPr lang="en-US" b="1" i="1" dirty="0" err="1">
                <a:solidFill>
                  <a:srgbClr val="002060"/>
                </a:solidFill>
                <a:latin typeface="Times New Roman" pitchFamily="18" charset="0"/>
                <a:cs typeface="Times New Roman" pitchFamily="18" charset="0"/>
              </a:rPr>
              <a:t>trình</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bày</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suy</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nghĩ</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của</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bản</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thân</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khi</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xem</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đoạn</a:t>
            </a:r>
            <a:r>
              <a:rPr lang="en-US" b="1" i="1" dirty="0">
                <a:solidFill>
                  <a:srgbClr val="002060"/>
                </a:solidFill>
                <a:latin typeface="Times New Roman" pitchFamily="18" charset="0"/>
                <a:cs typeface="Times New Roman" pitchFamily="18" charset="0"/>
              </a:rPr>
              <a:t> clip </a:t>
            </a:r>
            <a:r>
              <a:rPr lang="en-US" b="1" i="1" dirty="0" err="1">
                <a:solidFill>
                  <a:srgbClr val="002060"/>
                </a:solidFill>
                <a:latin typeface="Times New Roman" pitchFamily="18" charset="0"/>
                <a:cs typeface="Times New Roman" pitchFamily="18" charset="0"/>
              </a:rPr>
              <a:t>và</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nhận</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xét</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những</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từ</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Hán</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Việt</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được</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sử</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dụng</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trong</a:t>
            </a:r>
            <a:r>
              <a:rPr lang="en-US" b="1" i="1" dirty="0">
                <a:solidFill>
                  <a:srgbClr val="002060"/>
                </a:solidFill>
                <a:latin typeface="Times New Roman" pitchFamily="18" charset="0"/>
                <a:cs typeface="Times New Roman" pitchFamily="18" charset="0"/>
              </a:rPr>
              <a:t> </a:t>
            </a:r>
            <a:r>
              <a:rPr lang="en-US" b="1" i="1" dirty="0" err="1">
                <a:solidFill>
                  <a:srgbClr val="002060"/>
                </a:solidFill>
                <a:latin typeface="Times New Roman" pitchFamily="18" charset="0"/>
                <a:cs typeface="Times New Roman" pitchFamily="18" charset="0"/>
              </a:rPr>
              <a:t>đoạn</a:t>
            </a:r>
            <a:r>
              <a:rPr lang="en-US" b="1" i="1" dirty="0">
                <a:solidFill>
                  <a:srgbClr val="002060"/>
                </a:solidFill>
                <a:latin typeface="Times New Roman" pitchFamily="18" charset="0"/>
                <a:cs typeface="Times New Roman" pitchFamily="18" charset="0"/>
              </a:rPr>
              <a:t> video </a:t>
            </a:r>
            <a:r>
              <a:rPr lang="en-US" b="1" i="1" dirty="0" err="1">
                <a:solidFill>
                  <a:srgbClr val="002060"/>
                </a:solidFill>
                <a:latin typeface="Times New Roman" pitchFamily="18" charset="0"/>
                <a:cs typeface="Times New Roman" pitchFamily="18" charset="0"/>
              </a:rPr>
              <a:t>đó</a:t>
            </a:r>
            <a:r>
              <a:rPr lang="en-US" b="1" i="1" dirty="0" smtClean="0">
                <a:solidFill>
                  <a:srgbClr val="002060"/>
                </a:solidFill>
                <a:latin typeface="Times New Roman" pitchFamily="18" charset="0"/>
                <a:cs typeface="Times New Roman" pitchFamily="18" charset="0"/>
              </a:rPr>
              <a:t>?</a:t>
            </a:r>
            <a:endParaRPr lang="en-US" b="1" i="1" dirty="0">
              <a:solidFill>
                <a:srgbClr val="00206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8077200" cy="4983163"/>
          </a:xfrm>
        </p:spPr>
        <p:txBody>
          <a:bodyPr>
            <a:normAutofit/>
          </a:bodyPr>
          <a:lstStyle/>
          <a:p>
            <a:pPr algn="ctr">
              <a:buNone/>
            </a:pPr>
            <a:r>
              <a:rPr lang="en-US" sz="3400" b="1" dirty="0" err="1">
                <a:latin typeface="Times New Roman" pitchFamily="18" charset="0"/>
                <a:cs typeface="Times New Roman" pitchFamily="18" charset="0"/>
              </a:rPr>
              <a:t>Bài</a:t>
            </a:r>
            <a:r>
              <a:rPr lang="en-US" sz="3400" b="1" dirty="0">
                <a:latin typeface="Times New Roman" pitchFamily="18" charset="0"/>
                <a:cs typeface="Times New Roman" pitchFamily="18" charset="0"/>
              </a:rPr>
              <a:t> 6:</a:t>
            </a:r>
          </a:p>
          <a:p>
            <a:pPr>
              <a:buNone/>
            </a:pPr>
            <a:r>
              <a:rPr lang="en-US" dirty="0">
                <a:solidFill>
                  <a:srgbClr val="002060"/>
                </a:solidFill>
                <a:latin typeface="Times New Roman" pitchFamily="18" charset="0"/>
                <a:cs typeface="Times New Roman" pitchFamily="18" charset="0"/>
              </a:rPr>
              <a:t>-</a:t>
            </a:r>
            <a:r>
              <a:rPr lang="en-US" dirty="0" err="1">
                <a:solidFill>
                  <a:srgbClr val="002060"/>
                </a:solidFill>
                <a:latin typeface="Times New Roman" pitchFamily="18" charset="0"/>
                <a:cs typeface="Times New Roman" pitchFamily="18" charset="0"/>
              </a:rPr>
              <a:t>Hết</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dịch</a:t>
            </a:r>
            <a:r>
              <a:rPr lang="en-US" dirty="0">
                <a:solidFill>
                  <a:srgbClr val="002060"/>
                </a:solidFill>
                <a:latin typeface="Times New Roman" pitchFamily="18" charset="0"/>
                <a:cs typeface="Times New Roman" pitchFamily="18" charset="0"/>
              </a:rPr>
              <a:t> Covid-19 </a:t>
            </a:r>
            <a:r>
              <a:rPr lang="en-US" dirty="0" err="1">
                <a:solidFill>
                  <a:srgbClr val="002060"/>
                </a:solidFill>
                <a:latin typeface="Times New Roman" pitchFamily="18" charset="0"/>
                <a:cs typeface="Times New Roman" pitchFamily="18" charset="0"/>
              </a:rPr>
              <a:t>lớp</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em</a:t>
            </a:r>
            <a:r>
              <a:rPr lang="en-US" dirty="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sẽ</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đi</a:t>
            </a:r>
            <a:r>
              <a:rPr lang="en-US" dirty="0" smtClean="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tham</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quan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Hồ</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Gươm</a:t>
            </a:r>
            <a:r>
              <a:rPr lang="en-US" dirty="0">
                <a:solidFill>
                  <a:srgbClr val="002060"/>
                </a:solidFill>
                <a:latin typeface="Times New Roman" pitchFamily="18" charset="0"/>
                <a:cs typeface="Times New Roman" pitchFamily="18" charset="0"/>
              </a:rPr>
              <a:t>. </a:t>
            </a:r>
          </a:p>
          <a:p>
            <a:pPr>
              <a:buNone/>
            </a:pP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Anh</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ấy</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làm</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việc</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không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một</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chút</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tư</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lợi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nên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được</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mọi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người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yêu</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mến</a:t>
            </a:r>
            <a:r>
              <a:rPr lang="en-US" dirty="0">
                <a:solidFill>
                  <a:srgbClr val="002060"/>
                </a:solidFill>
                <a:latin typeface="Times New Roman" pitchFamily="18" charset="0"/>
                <a:cs typeface="Times New Roman" pitchFamily="18" charset="0"/>
              </a:rPr>
              <a:t>.</a:t>
            </a:r>
          </a:p>
          <a:p>
            <a:pPr>
              <a:buNone/>
            </a:pP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Đội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tuyển</a:t>
            </a:r>
            <a:r>
              <a:rPr lang="en-US" dirty="0">
                <a:solidFill>
                  <a:srgbClr val="002060"/>
                </a:solidFill>
                <a:latin typeface="Times New Roman" pitchFamily="18" charset="0"/>
                <a:cs typeface="Times New Roman" pitchFamily="18" charset="0"/>
              </a:rPr>
              <a:t> VN </a:t>
            </a:r>
            <a:r>
              <a:rPr lang="en-US" dirty="0" err="1">
                <a:solidFill>
                  <a:srgbClr val="002060"/>
                </a:solidFill>
                <a:latin typeface="Times New Roman" pitchFamily="18" charset="0"/>
                <a:cs typeface="Times New Roman" pitchFamily="18" charset="0"/>
              </a:rPr>
              <a:t>và</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Thái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Lan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đã</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có</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màn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đối</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đầu</a:t>
            </a:r>
            <a:r>
              <a:rPr lang="en-US" dirty="0">
                <a:solidFill>
                  <a:srgbClr val="002060"/>
                </a:solidFill>
                <a:latin typeface="Times New Roman" pitchFamily="18" charset="0"/>
                <a:cs typeface="Times New Roman" pitchFamily="18" charset="0"/>
              </a:rPr>
              <a:t> gay </a:t>
            </a:r>
            <a:r>
              <a:rPr lang="en-US" dirty="0" err="1">
                <a:solidFill>
                  <a:srgbClr val="002060"/>
                </a:solidFill>
                <a:latin typeface="Times New Roman" pitchFamily="18" charset="0"/>
                <a:cs typeface="Times New Roman" pitchFamily="18" charset="0"/>
              </a:rPr>
              <a:t>cấn</a:t>
            </a:r>
            <a:r>
              <a:rPr lang="en-US" dirty="0">
                <a:solidFill>
                  <a:srgbClr val="002060"/>
                </a:solidFill>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IV.VẬN DỤNG</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i="1" dirty="0" smtClean="0">
                <a:latin typeface="Times New Roman" pitchFamily="18" charset="0"/>
                <a:cs typeface="Times New Roman" pitchFamily="18" charset="0"/>
              </a:rPr>
              <a:t>   </a:t>
            </a:r>
            <a:r>
              <a:rPr lang="vi-VN" sz="3000" b="1" i="1" dirty="0" smtClean="0">
                <a:solidFill>
                  <a:schemeClr val="accent6">
                    <a:lumMod val="50000"/>
                  </a:schemeClr>
                </a:solidFill>
                <a:latin typeface="Times New Roman" pitchFamily="18" charset="0"/>
                <a:cs typeface="Times New Roman" pitchFamily="18" charset="0"/>
              </a:rPr>
              <a:t>Việc </a:t>
            </a:r>
            <a:r>
              <a:rPr lang="vi-VN" sz="3000" b="1" i="1" dirty="0">
                <a:solidFill>
                  <a:schemeClr val="accent6">
                    <a:lumMod val="50000"/>
                  </a:schemeClr>
                </a:solidFill>
                <a:latin typeface="Times New Roman" pitchFamily="18" charset="0"/>
                <a:cs typeface="Times New Roman" pitchFamily="18" charset="0"/>
              </a:rPr>
              <a:t>nhìn nhận một vấn đề từ nhiề</a:t>
            </a:r>
            <a:r>
              <a:rPr lang="en-US" sz="3000" b="1" i="1" dirty="0">
                <a:solidFill>
                  <a:schemeClr val="accent6">
                    <a:lumMod val="50000"/>
                  </a:schemeClr>
                </a:solidFill>
                <a:latin typeface="Times New Roman" pitchFamily="18" charset="0"/>
                <a:cs typeface="Times New Roman" pitchFamily="18" charset="0"/>
              </a:rPr>
              <a:t>u</a:t>
            </a:r>
            <a:r>
              <a:rPr lang="vi-VN" sz="3000" b="1" i="1" dirty="0">
                <a:solidFill>
                  <a:schemeClr val="accent6">
                    <a:lumMod val="50000"/>
                  </a:schemeClr>
                </a:solidFill>
                <a:latin typeface="Times New Roman" pitchFamily="18" charset="0"/>
                <a:cs typeface="Times New Roman" pitchFamily="18" charset="0"/>
              </a:rPr>
              <a:t> góc độ sẽ mang đến cho chúng ta những lợi ích gì? Em hãy viết đoạn văn khoảng 150 chữ trình bày ý kiến của mình về vấn đề trên, trong đoạn văn có sử dụng ít nhất hai từ Hán Việt</a:t>
            </a:r>
            <a:endParaRPr lang="en-US" sz="3000" b="1" dirty="0">
              <a:solidFill>
                <a:schemeClr val="accent6">
                  <a:lumMod val="50000"/>
                </a:schemeClr>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8153400" cy="5364163"/>
          </a:xfrm>
        </p:spPr>
        <p:txBody>
          <a:bodyPr>
            <a:noAutofit/>
          </a:bodyPr>
          <a:lstStyle/>
          <a:p>
            <a:pPr>
              <a:buNone/>
            </a:pPr>
            <a:r>
              <a:rPr lang="en-US" dirty="0" smtClean="0">
                <a:latin typeface="Times New Roman" pitchFamily="18" charset="0"/>
                <a:cs typeface="Times New Roman" pitchFamily="18" charset="0"/>
                <a:sym typeface="Wingdings"/>
              </a:rPr>
              <a:t>                </a:t>
            </a:r>
            <a:r>
              <a:rPr lang="en-US" sz="3600" dirty="0" smtClean="0">
                <a:solidFill>
                  <a:srgbClr val="C00000"/>
                </a:solidFill>
                <a:latin typeface="Times New Roman" pitchFamily="18" charset="0"/>
                <a:cs typeface="Times New Roman" pitchFamily="18" charset="0"/>
                <a:sym typeface="Wingdings"/>
              </a:rPr>
              <a:t></a:t>
            </a:r>
            <a:r>
              <a:rPr lang="en-US" sz="3600" b="1" dirty="0">
                <a:solidFill>
                  <a:srgbClr val="C00000"/>
                </a:solidFill>
                <a:latin typeface="Times New Roman" pitchFamily="18" charset="0"/>
                <a:cs typeface="Times New Roman" pitchFamily="18" charset="0"/>
              </a:rPr>
              <a:t>HƯỚNG DẪN TỰ HỌC</a:t>
            </a:r>
            <a:endParaRPr lang="en-US" sz="3600" dirty="0">
              <a:solidFill>
                <a:srgbClr val="C00000"/>
              </a:solidFill>
              <a:latin typeface="Times New Roman" pitchFamily="18" charset="0"/>
              <a:cs typeface="Times New Roman" pitchFamily="18" charset="0"/>
            </a:endParaRPr>
          </a:p>
          <a:p>
            <a:pPr lvl="0">
              <a:buNone/>
            </a:pPr>
            <a:r>
              <a:rPr lang="en-US" sz="3600" b="1" dirty="0" smtClean="0">
                <a:solidFill>
                  <a:srgbClr val="002060"/>
                </a:solidFill>
                <a:latin typeface="Times New Roman" pitchFamily="18" charset="0"/>
                <a:cs typeface="Times New Roman" pitchFamily="18" charset="0"/>
              </a:rPr>
              <a:t>1.Bài </a:t>
            </a:r>
            <a:r>
              <a:rPr lang="en-US" sz="3600" b="1" dirty="0" err="1">
                <a:solidFill>
                  <a:srgbClr val="002060"/>
                </a:solidFill>
                <a:latin typeface="Times New Roman" pitchFamily="18" charset="0"/>
                <a:cs typeface="Times New Roman" pitchFamily="18" charset="0"/>
              </a:rPr>
              <a:t>vừa</a:t>
            </a:r>
            <a:r>
              <a:rPr lang="en-US" sz="3600" b="1" dirty="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học</a:t>
            </a:r>
            <a:r>
              <a:rPr lang="en-US" sz="3600" b="1" dirty="0" smtClean="0">
                <a:solidFill>
                  <a:srgbClr val="002060"/>
                </a:solidFill>
                <a:latin typeface="Times New Roman" pitchFamily="18" charset="0"/>
                <a:cs typeface="Times New Roman" pitchFamily="18" charset="0"/>
              </a:rPr>
              <a:t>:</a:t>
            </a:r>
            <a:endParaRPr lang="en-US" sz="3600" dirty="0">
              <a:solidFill>
                <a:srgbClr val="002060"/>
              </a:solidFill>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Nắm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a:t>
            </a:r>
          </a:p>
          <a:p>
            <a:pPr>
              <a:buNone/>
            </a:pPr>
            <a:r>
              <a:rPr lang="en-US" b="1" dirty="0">
                <a:solidFill>
                  <a:srgbClr val="002060"/>
                </a:solidFill>
                <a:latin typeface="Times New Roman" pitchFamily="18" charset="0"/>
                <a:cs typeface="Times New Roman" pitchFamily="18" charset="0"/>
              </a:rPr>
              <a:t>2. </a:t>
            </a:r>
            <a:r>
              <a:rPr lang="en-US" b="1" dirty="0" err="1">
                <a:solidFill>
                  <a:srgbClr val="002060"/>
                </a:solidFill>
                <a:latin typeface="Times New Roman" pitchFamily="18" charset="0"/>
                <a:cs typeface="Times New Roman" pitchFamily="18" charset="0"/>
              </a:rPr>
              <a:t>Bài</a:t>
            </a:r>
            <a:r>
              <a:rPr lang="en-US" b="1" dirty="0">
                <a:solidFill>
                  <a:srgbClr val="002060"/>
                </a:solidFill>
                <a:latin typeface="Times New Roman" pitchFamily="18" charset="0"/>
                <a:cs typeface="Times New Roman" pitchFamily="18" charset="0"/>
              </a:rPr>
              <a:t> </a:t>
            </a:r>
            <a:r>
              <a:rPr lang="en-US" b="1" dirty="0" err="1">
                <a:solidFill>
                  <a:srgbClr val="002060"/>
                </a:solidFill>
                <a:latin typeface="Times New Roman" pitchFamily="18" charset="0"/>
                <a:cs typeface="Times New Roman" pitchFamily="18" charset="0"/>
              </a:rPr>
              <a:t>sắp</a:t>
            </a:r>
            <a:r>
              <a:rPr lang="en-US" b="1" dirty="0">
                <a:solidFill>
                  <a:srgbClr val="002060"/>
                </a:solidFill>
                <a:latin typeface="Times New Roman" pitchFamily="18" charset="0"/>
                <a:cs typeface="Times New Roman" pitchFamily="18" charset="0"/>
              </a:rPr>
              <a:t> </a:t>
            </a:r>
            <a:r>
              <a:rPr lang="en-US" b="1" dirty="0" err="1">
                <a:solidFill>
                  <a:srgbClr val="002060"/>
                </a:solidFill>
                <a:latin typeface="Times New Roman" pitchFamily="18" charset="0"/>
                <a:cs typeface="Times New Roman" pitchFamily="18" charset="0"/>
              </a:rPr>
              <a:t>học</a:t>
            </a:r>
            <a:r>
              <a:rPr lang="en-US" b="1" dirty="0">
                <a:solidFill>
                  <a:srgbClr val="002060"/>
                </a:solidFill>
                <a:latin typeface="Times New Roman" pitchFamily="18" charset="0"/>
                <a:cs typeface="Times New Roman" pitchFamily="18" charset="0"/>
              </a:rPr>
              <a:t>: </a:t>
            </a:r>
            <a:r>
              <a:rPr lang="en-US" i="1" dirty="0" err="1">
                <a:latin typeface="Times New Roman" pitchFamily="18" charset="0"/>
                <a:cs typeface="Times New Roman" pitchFamily="18" charset="0"/>
              </a:rPr>
              <a:t>Đọc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mở</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rộng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theo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thể</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loại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Phải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chăng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chỉ</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ngọt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mới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làm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phúc</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buNone/>
            </a:pPr>
            <a:r>
              <a:rPr lang="pl-PL" dirty="0">
                <a:latin typeface="Times New Roman" pitchFamily="18" charset="0"/>
                <a:cs typeface="Times New Roman" pitchFamily="18" charset="0"/>
              </a:rPr>
              <a:t>  - Đọc kĩ văn bản.</a:t>
            </a:r>
            <a:endParaRPr lang="en-US" dirty="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a:t>
            </a:r>
            <a:r>
              <a:rPr lang="pl-PL" dirty="0">
                <a:latin typeface="Times New Roman" pitchFamily="18" charset="0"/>
                <a:cs typeface="Times New Roman" pitchFamily="18" charset="0"/>
              </a:rPr>
              <a:t>Trả lời các câu hỏi phần Suy ngẫm và phản hồi</a:t>
            </a:r>
            <a:r>
              <a:rPr lang="pl-PL"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ransition>
    <p:newsflash/>
  </p:transition>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905000"/>
            <a:ext cx="7467600" cy="3535363"/>
          </a:xfrm>
        </p:spPr>
        <p:txBody>
          <a:bodyPr>
            <a:normAutofit/>
          </a:bodyPr>
          <a:lstStyle/>
          <a:p>
            <a:pPr algn="ctr">
              <a:buNone/>
            </a:pPr>
            <a:r>
              <a:rPr lang="en-US" sz="6600" b="1" dirty="0" smtClean="0">
                <a:solidFill>
                  <a:srgbClr val="002060"/>
                </a:solidFill>
                <a:latin typeface="Times New Roman" pitchFamily="18" charset="0"/>
                <a:cs typeface="Times New Roman" pitchFamily="18" charset="0"/>
              </a:rPr>
              <a:t>CẢM ƠN CÁC EM</a:t>
            </a:r>
          </a:p>
          <a:p>
            <a:pPr algn="ctr">
              <a:buNone/>
            </a:pPr>
            <a:r>
              <a:rPr lang="en-US" sz="6600" b="1" dirty="0" smtClean="0">
                <a:solidFill>
                  <a:srgbClr val="002060"/>
                </a:solidFill>
                <a:latin typeface="Times New Roman" pitchFamily="18" charset="0"/>
                <a:cs typeface="Times New Roman" pitchFamily="18" charset="0"/>
              </a:rPr>
              <a:t>ĐÃ LẮNG NGHE</a:t>
            </a:r>
            <a:endParaRPr lang="en-US" sz="6600" b="1" dirty="0">
              <a:solidFill>
                <a:srgbClr val="00206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10600" cy="2743200"/>
          </a:xfrm>
        </p:spPr>
        <p:txBody>
          <a:bodyPr>
            <a:normAutofit fontScale="90000"/>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b="1" dirty="0" smtClean="0">
                <a:solidFill>
                  <a:srgbClr val="002060"/>
                </a:solidFill>
                <a:latin typeface="Times New Roman" pitchFamily="18" charset="0"/>
                <a:cs typeface="Times New Roman" pitchFamily="18" charset="0"/>
              </a:rPr>
              <a:t>BÀI 8</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5600" b="1" dirty="0" smtClean="0">
                <a:solidFill>
                  <a:srgbClr val="FF0000"/>
                </a:solidFill>
                <a:latin typeface="Times New Roman" pitchFamily="18" charset="0"/>
                <a:cs typeface="Times New Roman" pitchFamily="18" charset="0"/>
              </a:rPr>
              <a:t>THỰC HÀNH TIẾNG VIỆT:</a:t>
            </a:r>
            <a:br>
              <a:rPr lang="en-US" sz="5600" b="1" dirty="0" smtClean="0">
                <a:solidFill>
                  <a:srgbClr val="FF0000"/>
                </a:solidFill>
                <a:latin typeface="Times New Roman" pitchFamily="18" charset="0"/>
                <a:cs typeface="Times New Roman" pitchFamily="18" charset="0"/>
              </a:rPr>
            </a:br>
            <a:r>
              <a:rPr lang="en-US" sz="5600" b="1" dirty="0" smtClean="0">
                <a:solidFill>
                  <a:srgbClr val="FF0000"/>
                </a:solidFill>
                <a:latin typeface="Times New Roman" pitchFamily="18" charset="0"/>
                <a:cs typeface="Times New Roman" pitchFamily="18" charset="0"/>
              </a:rPr>
              <a:t>TỪ MƯỢN, TỪ HÁN VIỆT</a:t>
            </a:r>
            <a:endParaRPr lang="en-US" sz="5600" b="1"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latin typeface="Times New Roman" pitchFamily="18" charset="0"/>
                <a:cs typeface="Times New Roman" pitchFamily="18" charset="0"/>
              </a:rPr>
              <a:t>NỘI DUNG BÀI HỌC </a:t>
            </a:r>
            <a:endParaRPr lang="en-US" b="1" dirty="0">
              <a:solidFill>
                <a:srgbClr val="C00000"/>
              </a:solidFill>
              <a:latin typeface="Times New Roman" pitchFamily="18" charset="0"/>
              <a:cs typeface="Times New Roman" pitchFamily="18" charset="0"/>
            </a:endParaRPr>
          </a:p>
        </p:txBody>
      </p:sp>
      <p:sp>
        <p:nvSpPr>
          <p:cNvPr id="4" name="Pentagon 3"/>
          <p:cNvSpPr/>
          <p:nvPr/>
        </p:nvSpPr>
        <p:spPr>
          <a:xfrm>
            <a:off x="1066800" y="1600200"/>
            <a:ext cx="3657600" cy="1066800"/>
          </a:xfrm>
          <a:prstGeom prst="homePlate">
            <a:avLst/>
          </a:prstGeom>
          <a:solidFill>
            <a:schemeClr val="accent5"/>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I.TỪ MƯỢN</a:t>
            </a:r>
            <a:endParaRPr lang="en-US" sz="3200" b="1" dirty="0">
              <a:solidFill>
                <a:schemeClr val="tx1"/>
              </a:solidFill>
              <a:latin typeface="Times New Roman" pitchFamily="18" charset="0"/>
              <a:cs typeface="Times New Roman" pitchFamily="18" charset="0"/>
            </a:endParaRPr>
          </a:p>
        </p:txBody>
      </p:sp>
      <p:sp>
        <p:nvSpPr>
          <p:cNvPr id="5" name="Pentagon 4"/>
          <p:cNvSpPr/>
          <p:nvPr/>
        </p:nvSpPr>
        <p:spPr>
          <a:xfrm>
            <a:off x="2667000" y="3200400"/>
            <a:ext cx="3810000" cy="1066800"/>
          </a:xfrm>
          <a:prstGeom prst="homePlate">
            <a:avLst/>
          </a:prstGeom>
          <a:solidFill>
            <a:srgbClr val="C35855"/>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II.YẾU TỐ </a:t>
            </a:r>
          </a:p>
          <a:p>
            <a:pPr algn="ctr"/>
            <a:r>
              <a:rPr lang="en-US" sz="3200" b="1" dirty="0" smtClean="0">
                <a:solidFill>
                  <a:schemeClr val="tx1"/>
                </a:solidFill>
                <a:latin typeface="Times New Roman" pitchFamily="18" charset="0"/>
                <a:cs typeface="Times New Roman" pitchFamily="18" charset="0"/>
              </a:rPr>
              <a:t>HÁN VIỆT</a:t>
            </a:r>
            <a:endParaRPr lang="en-US" sz="3200" b="1" dirty="0">
              <a:solidFill>
                <a:schemeClr val="tx1"/>
              </a:solidFill>
              <a:latin typeface="Times New Roman" pitchFamily="18" charset="0"/>
              <a:cs typeface="Times New Roman" pitchFamily="18" charset="0"/>
            </a:endParaRPr>
          </a:p>
        </p:txBody>
      </p:sp>
      <p:sp>
        <p:nvSpPr>
          <p:cNvPr id="6" name="Pentagon 5"/>
          <p:cNvSpPr/>
          <p:nvPr/>
        </p:nvSpPr>
        <p:spPr>
          <a:xfrm>
            <a:off x="4419600" y="4876800"/>
            <a:ext cx="3657600" cy="1066800"/>
          </a:xfrm>
          <a:prstGeom prst="homePlate">
            <a:avLst/>
          </a:prstGeom>
          <a:solidFill>
            <a:srgbClr val="F68B32"/>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III.LUYỆN TẬP</a:t>
            </a:r>
            <a:endParaRPr lang="en-US" sz="3200" b="1" dirty="0">
              <a:solidFill>
                <a:schemeClr val="tx1"/>
              </a:solidFill>
              <a:latin typeface="Times New Roman" pitchFamily="18" charset="0"/>
              <a:cs typeface="Times New Roman" pitchFamily="18" charset="0"/>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fade">
                                      <p:cBhvr>
                                        <p:cTn id="12" dur="2000"/>
                                        <p:tgtEl>
                                          <p:spTgt spid="4">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20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Effect transition="in" filter="fade">
                                      <p:cBhvr>
                                        <p:cTn id="20" dur="2000"/>
                                        <p:tgtEl>
                                          <p:spTgt spid="5">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2000"/>
                                        <p:tgtEl>
                                          <p:spTgt spid="5">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2000"/>
                                        <p:tgtEl>
                                          <p:spTgt spid="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bg/>
                                          </p:spTgt>
                                        </p:tgtEl>
                                        <p:attrNameLst>
                                          <p:attrName>style.visibility</p:attrName>
                                        </p:attrNameLst>
                                      </p:cBhvr>
                                      <p:to>
                                        <p:strVal val="visible"/>
                                      </p:to>
                                    </p:set>
                                    <p:animEffect transition="in" filter="fade">
                                      <p:cBhvr>
                                        <p:cTn id="31" dur="2000"/>
                                        <p:tgtEl>
                                          <p:spTgt spid="6">
                                            <p:bg/>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Effect transition="in" filter="fade">
                                      <p:cBhvr>
                                        <p:cTn id="34"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animBg="1"/>
      <p:bldP spid="5" grpId="0" build="allAtOnce" animBg="1"/>
      <p:bldP spid="6"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p:spPr>
        <p:txBody>
          <a:bodyPr/>
          <a:lstStyle/>
          <a:p>
            <a:pPr algn="l"/>
            <a:r>
              <a:rPr lang="en-US" sz="3600" b="1" dirty="0" smtClean="0">
                <a:solidFill>
                  <a:srgbClr val="FF0000"/>
                </a:solidFill>
                <a:latin typeface="Times New Roman" pitchFamily="18" charset="0"/>
                <a:cs typeface="Times New Roman" pitchFamily="18" charset="0"/>
              </a:rPr>
              <a:t>I.TỪ MƯỢN</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762000" y="1371600"/>
            <a:ext cx="7924800" cy="4754563"/>
          </a:xfrm>
        </p:spPr>
        <p:txBody>
          <a:bodyPr>
            <a:normAutofit/>
          </a:bodyPr>
          <a:lstStyle/>
          <a:p>
            <a:pPr>
              <a:buNone/>
            </a:pPr>
            <a:r>
              <a:rPr lang="en-US" sz="3600" b="1" dirty="0" smtClean="0">
                <a:latin typeface="Times New Roman" pitchFamily="18" charset="0"/>
                <a:cs typeface="Times New Roman" pitchFamily="18" charset="0"/>
              </a:rPr>
              <a:t>1.Xét </a:t>
            </a:r>
            <a:r>
              <a:rPr lang="en-US" sz="3600" b="1" dirty="0" err="1" smtClean="0">
                <a:latin typeface="Times New Roman" pitchFamily="18" charset="0"/>
                <a:cs typeface="Times New Roman" pitchFamily="18" charset="0"/>
              </a:rPr>
              <a:t>ví</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dụ</a:t>
            </a:r>
            <a:r>
              <a:rPr lang="en-US" sz="3600" b="1" dirty="0" smtClean="0">
                <a:latin typeface="Times New Roman" pitchFamily="18" charset="0"/>
                <a:cs typeface="Times New Roman" pitchFamily="18" charset="0"/>
              </a:rPr>
              <a:t>: </a:t>
            </a:r>
          </a:p>
          <a:p>
            <a:pPr algn="ctr">
              <a:buNone/>
            </a:pPr>
            <a:r>
              <a:rPr lang="en-US" sz="3000" b="1" i="1" dirty="0" err="1" smtClean="0">
                <a:solidFill>
                  <a:schemeClr val="accent6">
                    <a:lumMod val="50000"/>
                  </a:schemeClr>
                </a:solidFill>
                <a:latin typeface="Times New Roman" pitchFamily="18" charset="0"/>
                <a:cs typeface="Times New Roman" pitchFamily="18" charset="0"/>
              </a:rPr>
              <a:t>Nối</a:t>
            </a:r>
            <a:r>
              <a:rPr lang="en-US" sz="3000" b="1" i="1" dirty="0" smtClean="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cột</a:t>
            </a:r>
            <a:r>
              <a:rPr lang="en-US" sz="3000" b="1" i="1" dirty="0">
                <a:solidFill>
                  <a:schemeClr val="accent6">
                    <a:lumMod val="50000"/>
                  </a:schemeClr>
                </a:solidFill>
                <a:latin typeface="Times New Roman" pitchFamily="18" charset="0"/>
                <a:cs typeface="Times New Roman" pitchFamily="18" charset="0"/>
              </a:rPr>
              <a:t> A </a:t>
            </a:r>
            <a:r>
              <a:rPr lang="en-US" sz="3000" b="1" i="1" dirty="0" err="1">
                <a:solidFill>
                  <a:schemeClr val="accent6">
                    <a:lumMod val="50000"/>
                  </a:schemeClr>
                </a:solidFill>
                <a:latin typeface="Times New Roman" pitchFamily="18" charset="0"/>
                <a:cs typeface="Times New Roman" pitchFamily="18" charset="0"/>
              </a:rPr>
              <a:t>với</a:t>
            </a:r>
            <a:r>
              <a:rPr lang="en-US" sz="3000" b="1" i="1" dirty="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cột</a:t>
            </a:r>
            <a:r>
              <a:rPr lang="en-US" sz="3000" b="1" i="1" dirty="0">
                <a:solidFill>
                  <a:schemeClr val="accent6">
                    <a:lumMod val="50000"/>
                  </a:schemeClr>
                </a:solidFill>
                <a:latin typeface="Times New Roman" pitchFamily="18" charset="0"/>
                <a:cs typeface="Times New Roman" pitchFamily="18" charset="0"/>
              </a:rPr>
              <a:t> B </a:t>
            </a:r>
            <a:r>
              <a:rPr lang="en-US" sz="3000" b="1" i="1" dirty="0" err="1">
                <a:solidFill>
                  <a:schemeClr val="accent6">
                    <a:lumMod val="50000"/>
                  </a:schemeClr>
                </a:solidFill>
                <a:latin typeface="Times New Roman" pitchFamily="18" charset="0"/>
                <a:cs typeface="Times New Roman" pitchFamily="18" charset="0"/>
              </a:rPr>
              <a:t>sao</a:t>
            </a:r>
            <a:r>
              <a:rPr lang="en-US" sz="3000" b="1" i="1" dirty="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cho</a:t>
            </a:r>
            <a:r>
              <a:rPr lang="en-US" sz="3000" b="1" i="1" dirty="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phù</a:t>
            </a:r>
            <a:r>
              <a:rPr lang="en-US" sz="3000" b="1" i="1" dirty="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hợp</a:t>
            </a:r>
            <a:r>
              <a:rPr lang="en-US" sz="3000" b="1" i="1" dirty="0">
                <a:solidFill>
                  <a:schemeClr val="accent6">
                    <a:lumMod val="50000"/>
                  </a:schemeClr>
                </a:solidFill>
                <a:latin typeface="Times New Roman" pitchFamily="18" charset="0"/>
                <a:cs typeface="Times New Roman" pitchFamily="18" charset="0"/>
              </a:rPr>
              <a:t> </a:t>
            </a:r>
            <a:r>
              <a:rPr lang="en-US" sz="3000" b="1" i="1" dirty="0" err="1" smtClean="0">
                <a:solidFill>
                  <a:schemeClr val="accent6">
                    <a:lumMod val="50000"/>
                  </a:schemeClr>
                </a:solidFill>
                <a:latin typeface="Times New Roman" pitchFamily="18" charset="0"/>
                <a:cs typeface="Times New Roman" pitchFamily="18" charset="0"/>
              </a:rPr>
              <a:t>sau</a:t>
            </a:r>
            <a:endParaRPr lang="en-US" sz="3000" b="1" i="1" dirty="0" smtClean="0">
              <a:solidFill>
                <a:schemeClr val="accent6">
                  <a:lumMod val="50000"/>
                </a:schemeClr>
              </a:solidFill>
              <a:latin typeface="Times New Roman" pitchFamily="18" charset="0"/>
              <a:cs typeface="Times New Roman" pitchFamily="18" charset="0"/>
            </a:endParaRPr>
          </a:p>
          <a:p>
            <a:pPr algn="ctr">
              <a:buNone/>
            </a:pPr>
            <a:r>
              <a:rPr lang="en-US" sz="3000" b="1" i="1" dirty="0" smtClean="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đó</a:t>
            </a:r>
            <a:r>
              <a:rPr lang="en-US" sz="3000" b="1" i="1" dirty="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giải</a:t>
            </a:r>
            <a:r>
              <a:rPr lang="en-US" sz="3000" b="1" i="1" dirty="0">
                <a:solidFill>
                  <a:schemeClr val="accent6">
                    <a:lumMod val="50000"/>
                  </a:schemeClr>
                </a:solidFill>
                <a:latin typeface="Times New Roman" pitchFamily="18" charset="0"/>
                <a:cs typeface="Times New Roman" pitchFamily="18" charset="0"/>
              </a:rPr>
              <a:t> </a:t>
            </a:r>
            <a:r>
              <a:rPr lang="en-US" sz="3000" b="1" i="1" dirty="0" err="1">
                <a:solidFill>
                  <a:schemeClr val="accent6">
                    <a:lumMod val="50000"/>
                  </a:schemeClr>
                </a:solidFill>
                <a:latin typeface="Times New Roman" pitchFamily="18" charset="0"/>
                <a:cs typeface="Times New Roman" pitchFamily="18" charset="0"/>
              </a:rPr>
              <a:t>nghĩa</a:t>
            </a:r>
            <a:r>
              <a:rPr lang="en-US" sz="3000" b="1" i="1" dirty="0">
                <a:solidFill>
                  <a:schemeClr val="accent6">
                    <a:lumMod val="50000"/>
                  </a:schemeClr>
                </a:solidFill>
                <a:latin typeface="Times New Roman" pitchFamily="18" charset="0"/>
                <a:cs typeface="Times New Roman" pitchFamily="18" charset="0"/>
              </a:rPr>
              <a:t> </a:t>
            </a:r>
            <a:r>
              <a:rPr lang="en-US" sz="3000" b="1" i="1" dirty="0" err="1" smtClean="0">
                <a:solidFill>
                  <a:schemeClr val="accent6">
                    <a:lumMod val="50000"/>
                  </a:schemeClr>
                </a:solidFill>
                <a:latin typeface="Times New Roman" pitchFamily="18" charset="0"/>
                <a:cs typeface="Times New Roman" pitchFamily="18" charset="0"/>
              </a:rPr>
              <a:t>các</a:t>
            </a:r>
            <a:r>
              <a:rPr lang="en-US" sz="3000" b="1" i="1" dirty="0" smtClean="0">
                <a:solidFill>
                  <a:schemeClr val="accent6">
                    <a:lumMod val="50000"/>
                  </a:schemeClr>
                </a:solidFill>
                <a:latin typeface="Times New Roman" pitchFamily="18" charset="0"/>
                <a:cs typeface="Times New Roman" pitchFamily="18" charset="0"/>
              </a:rPr>
              <a:t> </a:t>
            </a:r>
            <a:r>
              <a:rPr lang="en-US" sz="3000" b="1" i="1" dirty="0" err="1" smtClean="0">
                <a:solidFill>
                  <a:schemeClr val="accent6">
                    <a:lumMod val="50000"/>
                  </a:schemeClr>
                </a:solidFill>
                <a:latin typeface="Times New Roman" pitchFamily="18" charset="0"/>
                <a:cs typeface="Times New Roman" pitchFamily="18" charset="0"/>
              </a:rPr>
              <a:t>từ</a:t>
            </a:r>
            <a:r>
              <a:rPr lang="en-US" sz="3000" b="1" i="1" dirty="0" smtClean="0">
                <a:solidFill>
                  <a:schemeClr val="accent6">
                    <a:lumMod val="50000"/>
                  </a:schemeClr>
                </a:solidFill>
                <a:latin typeface="Times New Roman" pitchFamily="18" charset="0"/>
                <a:cs typeface="Times New Roman" pitchFamily="18" charset="0"/>
              </a:rPr>
              <a:t>.</a:t>
            </a:r>
            <a:endParaRPr lang="en-US" sz="3000" b="1" i="1" dirty="0">
              <a:solidFill>
                <a:schemeClr val="accent6">
                  <a:lumMod val="50000"/>
                </a:schemeClr>
              </a:solidFill>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3810000"/>
                <a:gridCol w="2032000"/>
                <a:gridCol w="3302000"/>
              </a:tblGrid>
              <a:tr h="685800">
                <a:tc>
                  <a:txBody>
                    <a:bodyPr/>
                    <a:lstStyle/>
                    <a:p>
                      <a:pPr algn="ctr"/>
                      <a:r>
                        <a:rPr lang="en-US" sz="3200" dirty="0" smtClean="0">
                          <a:latin typeface="Times New Roman" pitchFamily="18" charset="0"/>
                          <a:cs typeface="Times New Roman" pitchFamily="18" charset="0"/>
                        </a:rPr>
                        <a:t>A</a:t>
                      </a:r>
                      <a:endParaRPr lang="en-US" sz="3200" dirty="0">
                        <a:latin typeface="Times New Roman" pitchFamily="18" charset="0"/>
                        <a:cs typeface="Times New Roman" pitchFamily="18" charset="0"/>
                      </a:endParaRPr>
                    </a:p>
                  </a:txBody>
                  <a:tcPr/>
                </a:tc>
                <a:tc>
                  <a:txBody>
                    <a:bodyPr/>
                    <a:lstStyle/>
                    <a:p>
                      <a:pPr algn="ctr"/>
                      <a:endParaRPr lang="en-US" sz="3200" dirty="0">
                        <a:latin typeface="Times New Roman" pitchFamily="18" charset="0"/>
                        <a:cs typeface="Times New Roman" pitchFamily="18" charset="0"/>
                      </a:endParaRPr>
                    </a:p>
                  </a:txBody>
                  <a:tcPr/>
                </a:tc>
                <a:tc>
                  <a:txBody>
                    <a:bodyPr/>
                    <a:lstStyle/>
                    <a:p>
                      <a:pPr algn="ctr"/>
                      <a:r>
                        <a:rPr lang="en-US" sz="3200" dirty="0" smtClean="0">
                          <a:latin typeface="Times New Roman" pitchFamily="18" charset="0"/>
                          <a:cs typeface="Times New Roman" pitchFamily="18" charset="0"/>
                        </a:rPr>
                        <a:t>B</a:t>
                      </a:r>
                      <a:endParaRPr lang="en-US" sz="3200" dirty="0">
                        <a:latin typeface="Times New Roman" pitchFamily="18" charset="0"/>
                        <a:cs typeface="Times New Roman" pitchFamily="18" charset="0"/>
                      </a:endParaRPr>
                    </a:p>
                  </a:txBody>
                  <a:tcPr/>
                </a:tc>
              </a:tr>
              <a:tr h="1676400">
                <a:tc>
                  <a:txBody>
                    <a:bodyPr/>
                    <a:lstStyle/>
                    <a:p>
                      <a:endParaRPr lang="en-US" sz="3200" dirty="0">
                        <a:latin typeface="Times New Roman" pitchFamily="18" charset="0"/>
                        <a:cs typeface="Times New Roman" pitchFamily="18" charset="0"/>
                      </a:endParaRPr>
                    </a:p>
                  </a:txBody>
                  <a:tcPr/>
                </a:tc>
                <a:tc>
                  <a:txBody>
                    <a:bodyPr/>
                    <a:lstStyle/>
                    <a:p>
                      <a:endParaRPr lang="en-US" sz="3200">
                        <a:latin typeface="Times New Roman" pitchFamily="18" charset="0"/>
                        <a:cs typeface="Times New Roman" pitchFamily="18" charset="0"/>
                      </a:endParaRPr>
                    </a:p>
                  </a:txBody>
                  <a:tcPr/>
                </a:tc>
                <a:tc>
                  <a:txBody>
                    <a:bodyPr/>
                    <a:lstStyle/>
                    <a:p>
                      <a:r>
                        <a:rPr lang="en-US" sz="3200" b="1" dirty="0" smtClean="0">
                          <a:latin typeface="Times New Roman" pitchFamily="18" charset="0"/>
                          <a:cs typeface="Times New Roman" pitchFamily="18" charset="0"/>
                        </a:rPr>
                        <a:t>Ra-</a:t>
                      </a:r>
                      <a:r>
                        <a:rPr lang="en-US" sz="3200" b="1" dirty="0" err="1" smtClean="0">
                          <a:latin typeface="Times New Roman" pitchFamily="18" charset="0"/>
                          <a:cs typeface="Times New Roman" pitchFamily="18" charset="0"/>
                        </a:rPr>
                        <a:t>đi</a:t>
                      </a:r>
                      <a:r>
                        <a:rPr lang="en-US" sz="3200" b="1" dirty="0" smtClean="0">
                          <a:latin typeface="Times New Roman" pitchFamily="18" charset="0"/>
                          <a:cs typeface="Times New Roman" pitchFamily="18" charset="0"/>
                        </a:rPr>
                        <a:t>-ô</a:t>
                      </a:r>
                      <a:endParaRPr lang="en-US" sz="3200" b="1" dirty="0">
                        <a:latin typeface="Times New Roman" pitchFamily="18" charset="0"/>
                        <a:cs typeface="Times New Roman" pitchFamily="18" charset="0"/>
                      </a:endParaRPr>
                    </a:p>
                  </a:txBody>
                  <a:tcPr/>
                </a:tc>
              </a:tr>
              <a:tr h="1600200">
                <a:tc>
                  <a:txBody>
                    <a:bodyPr/>
                    <a:lstStyle/>
                    <a:p>
                      <a:endParaRPr lang="en-US" sz="3200" dirty="0">
                        <a:latin typeface="Times New Roman" pitchFamily="18" charset="0"/>
                        <a:cs typeface="Times New Roman" pitchFamily="18" charset="0"/>
                      </a:endParaRPr>
                    </a:p>
                  </a:txBody>
                  <a:tcPr/>
                </a:tc>
                <a:tc>
                  <a:txBody>
                    <a:bodyPr/>
                    <a:lstStyle/>
                    <a:p>
                      <a:endParaRPr lang="en-US" sz="3200">
                        <a:latin typeface="Times New Roman" pitchFamily="18" charset="0"/>
                        <a:cs typeface="Times New Roman" pitchFamily="18" charset="0"/>
                      </a:endParaRPr>
                    </a:p>
                  </a:txBody>
                  <a:tcPr/>
                </a:tc>
                <a:tc>
                  <a:txBody>
                    <a:bodyPr/>
                    <a:lstStyle/>
                    <a:p>
                      <a:r>
                        <a:rPr lang="en-US" sz="3200" b="1" dirty="0" err="1" smtClean="0">
                          <a:latin typeface="Times New Roman" pitchFamily="18" charset="0"/>
                          <a:cs typeface="Times New Roman" pitchFamily="18" charset="0"/>
                        </a:rPr>
                        <a:t>Vô</a:t>
                      </a:r>
                      <a:r>
                        <a:rPr lang="en-US" sz="3200" b="1" baseline="0" dirty="0" smtClean="0">
                          <a:latin typeface="Times New Roman" pitchFamily="18" charset="0"/>
                          <a:cs typeface="Times New Roman" pitchFamily="18" charset="0"/>
                        </a:rPr>
                        <a:t> </a:t>
                      </a:r>
                      <a:r>
                        <a:rPr lang="en-US" sz="3200" b="1" baseline="0" dirty="0" err="1" smtClean="0">
                          <a:latin typeface="Times New Roman" pitchFamily="18" charset="0"/>
                          <a:cs typeface="Times New Roman" pitchFamily="18" charset="0"/>
                        </a:rPr>
                        <a:t>lăng</a:t>
                      </a:r>
                      <a:endParaRPr lang="en-US" sz="3200" b="1" dirty="0">
                        <a:latin typeface="Times New Roman" pitchFamily="18" charset="0"/>
                        <a:cs typeface="Times New Roman" pitchFamily="18" charset="0"/>
                      </a:endParaRPr>
                    </a:p>
                  </a:txBody>
                  <a:tcPr/>
                </a:tc>
              </a:tr>
              <a:tr h="1524000">
                <a:tc>
                  <a:txBody>
                    <a:bodyPr/>
                    <a:lstStyle/>
                    <a:p>
                      <a:endParaRPr lang="en-US" sz="3200" dirty="0">
                        <a:latin typeface="Times New Roman" pitchFamily="18" charset="0"/>
                        <a:cs typeface="Times New Roman" pitchFamily="18" charset="0"/>
                      </a:endParaRPr>
                    </a:p>
                  </a:txBody>
                  <a:tcPr/>
                </a:tc>
                <a:tc>
                  <a:txBody>
                    <a:bodyPr/>
                    <a:lstStyle/>
                    <a:p>
                      <a:endParaRPr lang="en-US" sz="3200">
                        <a:latin typeface="Times New Roman" pitchFamily="18" charset="0"/>
                        <a:cs typeface="Times New Roman" pitchFamily="18" charset="0"/>
                      </a:endParaRPr>
                    </a:p>
                  </a:txBody>
                  <a:tcPr/>
                </a:tc>
                <a:tc>
                  <a:txBody>
                    <a:bodyPr/>
                    <a:lstStyle/>
                    <a:p>
                      <a:r>
                        <a:rPr lang="en-US" sz="3200" b="1" dirty="0" err="1" smtClean="0">
                          <a:latin typeface="Times New Roman" pitchFamily="18" charset="0"/>
                          <a:cs typeface="Times New Roman" pitchFamily="18" charset="0"/>
                        </a:rPr>
                        <a:t>Hải</a:t>
                      </a:r>
                      <a:r>
                        <a:rPr lang="en-US" sz="3200" b="1" baseline="0" dirty="0" smtClean="0">
                          <a:latin typeface="Times New Roman" pitchFamily="18" charset="0"/>
                          <a:cs typeface="Times New Roman" pitchFamily="18" charset="0"/>
                        </a:rPr>
                        <a:t> </a:t>
                      </a:r>
                      <a:r>
                        <a:rPr lang="en-US" sz="3200" b="1" baseline="0" dirty="0" err="1" smtClean="0">
                          <a:latin typeface="Times New Roman" pitchFamily="18" charset="0"/>
                          <a:cs typeface="Times New Roman" pitchFamily="18" charset="0"/>
                        </a:rPr>
                        <a:t>đăng</a:t>
                      </a:r>
                      <a:endParaRPr lang="en-US" sz="3200" b="1" dirty="0">
                        <a:latin typeface="Times New Roman" pitchFamily="18" charset="0"/>
                        <a:cs typeface="Times New Roman" pitchFamily="18" charset="0"/>
                      </a:endParaRPr>
                    </a:p>
                  </a:txBody>
                  <a:tcPr/>
                </a:tc>
              </a:tr>
              <a:tr h="1371600">
                <a:tc>
                  <a:txBody>
                    <a:bodyPr/>
                    <a:lstStyle/>
                    <a:p>
                      <a:endParaRPr lang="en-US" sz="3200" dirty="0">
                        <a:latin typeface="Times New Roman" pitchFamily="18" charset="0"/>
                        <a:cs typeface="Times New Roman" pitchFamily="18" charset="0"/>
                      </a:endParaRPr>
                    </a:p>
                  </a:txBody>
                  <a:tcPr/>
                </a:tc>
                <a:tc>
                  <a:txBody>
                    <a:bodyPr/>
                    <a:lstStyle/>
                    <a:p>
                      <a:endParaRPr lang="en-US" sz="3200">
                        <a:latin typeface="Times New Roman" pitchFamily="18" charset="0"/>
                        <a:cs typeface="Times New Roman" pitchFamily="18" charset="0"/>
                      </a:endParaRPr>
                    </a:p>
                  </a:txBody>
                  <a:tcPr/>
                </a:tc>
                <a:tc>
                  <a:txBody>
                    <a:bodyPr/>
                    <a:lstStyle/>
                    <a:p>
                      <a:r>
                        <a:rPr lang="en-US" sz="3200" b="1" dirty="0" err="1" smtClean="0">
                          <a:latin typeface="Times New Roman" pitchFamily="18" charset="0"/>
                          <a:cs typeface="Times New Roman" pitchFamily="18" charset="0"/>
                        </a:rPr>
                        <a:t>Hoàng</a:t>
                      </a:r>
                      <a:r>
                        <a:rPr lang="en-US" sz="3200" b="1" baseline="0" dirty="0" smtClean="0">
                          <a:latin typeface="Times New Roman" pitchFamily="18" charset="0"/>
                          <a:cs typeface="Times New Roman" pitchFamily="18" charset="0"/>
                        </a:rPr>
                        <a:t> </a:t>
                      </a:r>
                      <a:r>
                        <a:rPr lang="en-US" sz="3200" b="1" baseline="0" dirty="0" err="1" smtClean="0">
                          <a:latin typeface="Times New Roman" pitchFamily="18" charset="0"/>
                          <a:cs typeface="Times New Roman" pitchFamily="18" charset="0"/>
                        </a:rPr>
                        <a:t>hôn</a:t>
                      </a:r>
                      <a:endParaRPr lang="en-US" sz="3200" b="1" dirty="0">
                        <a:latin typeface="Times New Roman" pitchFamily="18" charset="0"/>
                        <a:cs typeface="Times New Roman" pitchFamily="18" charset="0"/>
                      </a:endParaRPr>
                    </a:p>
                  </a:txBody>
                  <a:tcPr/>
                </a:tc>
              </a:tr>
            </a:tbl>
          </a:graphicData>
        </a:graphic>
      </p:graphicFrame>
      <p:pic>
        <p:nvPicPr>
          <p:cNvPr id="5" name="Picture 4" descr="6 điều có thể bạn chưa biết về hải đăng Đại Lãnh"/>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cx="http://schemas.microsoft.com/office/drawing/2014/chartex"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0" y="685800"/>
            <a:ext cx="3810000" cy="1676400"/>
          </a:xfrm>
          <a:prstGeom prst="rect">
            <a:avLst/>
          </a:prstGeom>
          <a:noFill/>
          <a:ln>
            <a:noFill/>
          </a:ln>
        </p:spPr>
      </p:pic>
      <p:pic>
        <p:nvPicPr>
          <p:cNvPr id="6" name="Picture 5" descr="ĐÀI RADIO PANASONIC RF-2400D CẮM ĐIỆN NGUỒN 220V | Shopee Việt Nam"/>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cx="http://schemas.microsoft.com/office/drawing/2014/chartex"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rot="10800000" flipV="1">
            <a:off x="0" y="2362200"/>
            <a:ext cx="3810000" cy="1676400"/>
          </a:xfrm>
          <a:prstGeom prst="rect">
            <a:avLst/>
          </a:prstGeom>
          <a:noFill/>
          <a:ln>
            <a:noFill/>
          </a:ln>
        </p:spPr>
      </p:pic>
      <p:pic>
        <p:nvPicPr>
          <p:cNvPr id="7" name="Picture 6" descr="BỌC VÔ LĂNG ULTRA RACING URS201BK - Phụ kiện ô tô CarVn"/>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cx="http://schemas.microsoft.com/office/drawing/2014/chartex"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0" y="4038600"/>
            <a:ext cx="3810000" cy="1447800"/>
          </a:xfrm>
          <a:prstGeom prst="rect">
            <a:avLst/>
          </a:prstGeom>
          <a:noFill/>
          <a:ln>
            <a:noFill/>
          </a:ln>
        </p:spPr>
      </p:pic>
      <p:pic>
        <p:nvPicPr>
          <p:cNvPr id="8" name="Picture 7" descr="Hoàng hôn và nỗi nhớ | www.tinmoitruong.vn"/>
          <p:cNvPicPr/>
          <p:nvPr/>
        </p:nvPicPr>
        <p:blipFill>
          <a:blip r:embed="rId5">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cx="http://schemas.microsoft.com/office/drawing/2014/chartex"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0" y="5486400"/>
            <a:ext cx="3810000" cy="1371600"/>
          </a:xfrm>
          <a:prstGeom prst="rect">
            <a:avLst/>
          </a:prstGeom>
          <a:noFill/>
          <a:ln>
            <a:noFill/>
          </a:ln>
        </p:spPr>
      </p:pic>
      <p:cxnSp>
        <p:nvCxnSpPr>
          <p:cNvPr id="10" name="Straight Arrow Connector 9"/>
          <p:cNvCxnSpPr/>
          <p:nvPr/>
        </p:nvCxnSpPr>
        <p:spPr>
          <a:xfrm rot="16200000" flipH="1">
            <a:off x="3276600" y="2133600"/>
            <a:ext cx="3124200" cy="1905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rot="5400000" flipH="1" flipV="1">
            <a:off x="3848100" y="1333500"/>
            <a:ext cx="1981200" cy="1752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V="1">
            <a:off x="3886200" y="3048000"/>
            <a:ext cx="1828800" cy="1752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3962400" y="6172200"/>
            <a:ext cx="1752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
            <a:ext cx="8077200" cy="5973763"/>
          </a:xfrm>
        </p:spPr>
        <p:txBody>
          <a:bodyPr>
            <a:noAutofit/>
          </a:bodyPr>
          <a:lstStyle/>
          <a:p>
            <a:pPr lvl="0">
              <a:buNone/>
            </a:pPr>
            <a:r>
              <a:rPr lang="en-US" sz="2900" b="1" dirty="0" smtClean="0">
                <a:latin typeface="Times New Roman" pitchFamily="18" charset="0"/>
                <a:cs typeface="Times New Roman" pitchFamily="18" charset="0"/>
              </a:rPr>
              <a:t>1.</a:t>
            </a:r>
            <a:r>
              <a:rPr lang="vi-VN" sz="2900" b="1" dirty="0" smtClean="0">
                <a:latin typeface="Times New Roman" pitchFamily="18" charset="0"/>
                <a:cs typeface="Times New Roman" pitchFamily="18" charset="0"/>
              </a:rPr>
              <a:t>Xét </a:t>
            </a:r>
            <a:r>
              <a:rPr lang="vi-VN" sz="2900" b="1" dirty="0">
                <a:latin typeface="Times New Roman" pitchFamily="18" charset="0"/>
                <a:cs typeface="Times New Roman" pitchFamily="18" charset="0"/>
              </a:rPr>
              <a:t>ví dụ</a:t>
            </a:r>
            <a:endParaRPr lang="en-US" sz="2900" dirty="0">
              <a:latin typeface="Times New Roman" pitchFamily="18" charset="0"/>
              <a:cs typeface="Times New Roman" pitchFamily="18" charset="0"/>
            </a:endParaRPr>
          </a:p>
          <a:p>
            <a:pPr>
              <a:buNone/>
            </a:pPr>
            <a:r>
              <a:rPr lang="en-US" sz="2900" b="1" dirty="0">
                <a:latin typeface="Times New Roman" pitchFamily="18" charset="0"/>
                <a:cs typeface="Times New Roman" pitchFamily="18" charset="0"/>
              </a:rPr>
              <a:t>- </a:t>
            </a:r>
            <a:r>
              <a:rPr lang="en-US" sz="2900" b="1" i="1" dirty="0" err="1">
                <a:latin typeface="Times New Roman" pitchFamily="18" charset="0"/>
                <a:cs typeface="Times New Roman" pitchFamily="18" charset="0"/>
              </a:rPr>
              <a:t>Hải</a:t>
            </a:r>
            <a:r>
              <a:rPr lang="en-US" sz="2900" b="1" i="1" dirty="0">
                <a:latin typeface="Times New Roman" pitchFamily="18" charset="0"/>
                <a:cs typeface="Times New Roman" pitchFamily="18" charset="0"/>
              </a:rPr>
              <a:t> </a:t>
            </a:r>
            <a:r>
              <a:rPr lang="en-US" sz="2900" b="1" i="1" dirty="0" err="1">
                <a:latin typeface="Times New Roman" pitchFamily="18" charset="0"/>
                <a:cs typeface="Times New Roman" pitchFamily="18" charset="0"/>
              </a:rPr>
              <a:t>đăng</a:t>
            </a:r>
            <a:r>
              <a:rPr lang="en-US" sz="2900" b="1" i="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đèn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biển</a:t>
            </a:r>
            <a:r>
              <a:rPr lang="en-US" sz="2900" b="1" dirty="0">
                <a:latin typeface="Times New Roman" pitchFamily="18" charset="0"/>
                <a:cs typeface="Times New Roman" pitchFamily="18" charset="0"/>
              </a:rPr>
              <a:t> </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được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thiết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kế</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chiếu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sáng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từ</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một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hệ</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thống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đèn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thấu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kính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hoặc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xưa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chiếu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sáng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bằng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lửa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với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mục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đích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hỗ</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trợ</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các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hoa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tiêu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trên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biển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định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hướng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tìm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đường</a:t>
            </a:r>
            <a:r>
              <a:rPr lang="en-US" sz="2900" dirty="0">
                <a:latin typeface="Times New Roman" pitchFamily="18" charset="0"/>
                <a:cs typeface="Times New Roman" pitchFamily="18" charset="0"/>
              </a:rPr>
              <a:t>)</a:t>
            </a:r>
          </a:p>
          <a:p>
            <a:pPr>
              <a:buNone/>
            </a:pPr>
            <a:r>
              <a:rPr lang="en-US" sz="2900" b="1" i="1" dirty="0">
                <a:latin typeface="Times New Roman" pitchFamily="18" charset="0"/>
                <a:cs typeface="Times New Roman" pitchFamily="18" charset="0"/>
              </a:rPr>
              <a:t>- Ra- </a:t>
            </a:r>
            <a:r>
              <a:rPr lang="en-US" sz="2900" b="1" i="1" dirty="0" err="1">
                <a:latin typeface="Times New Roman" pitchFamily="18" charset="0"/>
                <a:cs typeface="Times New Roman" pitchFamily="18" charset="0"/>
              </a:rPr>
              <a:t>đi</a:t>
            </a:r>
            <a:r>
              <a:rPr lang="en-US" sz="2900" b="1" i="1" dirty="0">
                <a:latin typeface="Times New Roman" pitchFamily="18" charset="0"/>
                <a:cs typeface="Times New Roman" pitchFamily="18" charset="0"/>
              </a:rPr>
              <a:t>- ô: </a:t>
            </a:r>
            <a:r>
              <a:rPr lang="en-US" sz="2900" dirty="0" err="1">
                <a:latin typeface="Times New Roman" pitchFamily="18" charset="0"/>
                <a:cs typeface="Times New Roman" pitchFamily="18" charset="0"/>
              </a:rPr>
              <a:t>máy</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thanh</a:t>
            </a:r>
            <a:endParaRPr lang="en-US" sz="2900" dirty="0">
              <a:latin typeface="Times New Roman" pitchFamily="18" charset="0"/>
              <a:cs typeface="Times New Roman" pitchFamily="18" charset="0"/>
            </a:endParaRPr>
          </a:p>
          <a:p>
            <a:pPr>
              <a:buNone/>
            </a:pPr>
            <a:r>
              <a:rPr lang="en-US" sz="2900" b="1" i="1" dirty="0">
                <a:latin typeface="Times New Roman" pitchFamily="18" charset="0"/>
                <a:cs typeface="Times New Roman" pitchFamily="18" charset="0"/>
              </a:rPr>
              <a:t>- </a:t>
            </a:r>
            <a:r>
              <a:rPr lang="en-US" sz="2900" b="1" i="1" dirty="0" err="1">
                <a:latin typeface="Times New Roman" pitchFamily="18" charset="0"/>
                <a:cs typeface="Times New Roman" pitchFamily="18" charset="0"/>
              </a:rPr>
              <a:t>Vô</a:t>
            </a:r>
            <a:r>
              <a:rPr lang="en-US" sz="2900" b="1" i="1" dirty="0">
                <a:latin typeface="Times New Roman" pitchFamily="18" charset="0"/>
                <a:cs typeface="Times New Roman" pitchFamily="18" charset="0"/>
              </a:rPr>
              <a:t>- </a:t>
            </a:r>
            <a:r>
              <a:rPr lang="en-US" sz="2900" b="1" i="1" dirty="0" err="1">
                <a:latin typeface="Times New Roman" pitchFamily="18" charset="0"/>
                <a:cs typeface="Times New Roman" pitchFamily="18" charset="0"/>
              </a:rPr>
              <a:t>lăng</a:t>
            </a:r>
            <a:r>
              <a:rPr lang="en-US" sz="2900" b="1" i="1" dirty="0">
                <a:latin typeface="Times New Roman" pitchFamily="18" charset="0"/>
                <a:cs typeface="Times New Roman" pitchFamily="18" charset="0"/>
              </a:rPr>
              <a:t>: </a:t>
            </a:r>
            <a:r>
              <a:rPr lang="en-US" sz="2900" dirty="0" err="1">
                <a:latin typeface="Times New Roman" pitchFamily="18" charset="0"/>
                <a:cs typeface="Times New Roman" pitchFamily="18" charset="0"/>
              </a:rPr>
              <a:t>tay</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lái</a:t>
            </a:r>
            <a:r>
              <a:rPr lang="en-US" sz="2900" dirty="0">
                <a:latin typeface="Times New Roman" pitchFamily="18" charset="0"/>
                <a:cs typeface="Times New Roman" pitchFamily="18" charset="0"/>
              </a:rPr>
              <a:t> ô </a:t>
            </a:r>
            <a:r>
              <a:rPr lang="en-US" sz="2900" dirty="0" err="1">
                <a:latin typeface="Times New Roman" pitchFamily="18" charset="0"/>
                <a:cs typeface="Times New Roman" pitchFamily="18" charset="0"/>
              </a:rPr>
              <a:t>tô</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một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trong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những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bộ</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phận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thuộc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hệ</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thống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lái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xe</a:t>
            </a:r>
            <a:r>
              <a:rPr lang="en-US" sz="2900" dirty="0">
                <a:latin typeface="Times New Roman" pitchFamily="18" charset="0"/>
                <a:cs typeface="Times New Roman" pitchFamily="18" charset="0"/>
              </a:rPr>
              <a:t> ô </a:t>
            </a:r>
            <a:r>
              <a:rPr lang="en-US" sz="2900" dirty="0" err="1" smtClean="0">
                <a:latin typeface="Times New Roman" pitchFamily="18" charset="0"/>
                <a:cs typeface="Times New Roman" pitchFamily="18" charset="0"/>
              </a:rPr>
              <a:t>tô</a:t>
            </a:r>
            <a:r>
              <a:rPr lang="en-US" sz="2900" dirty="0" smtClean="0">
                <a:latin typeface="Times New Roman" pitchFamily="18" charset="0"/>
                <a:cs typeface="Times New Roman" pitchFamily="18" charset="0"/>
              </a:rPr>
              <a:t>, </a:t>
            </a:r>
            <a:r>
              <a:rPr lang="en-US" sz="2900" dirty="0" err="1">
                <a:latin typeface="Times New Roman" pitchFamily="18" charset="0"/>
                <a:cs typeface="Times New Roman" pitchFamily="18" charset="0"/>
              </a:rPr>
              <a:t>có</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dạng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hình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tròn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được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tài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xế</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trực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tiếp</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dùng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điều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khiển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các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hướng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chuyển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của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xe</a:t>
            </a:r>
            <a:r>
              <a:rPr lang="en-US" sz="2900" dirty="0">
                <a:latin typeface="Times New Roman" pitchFamily="18" charset="0"/>
                <a:cs typeface="Times New Roman" pitchFamily="18" charset="0"/>
              </a:rPr>
              <a:t>)</a:t>
            </a:r>
          </a:p>
          <a:p>
            <a:pPr>
              <a:buNone/>
            </a:pPr>
            <a:r>
              <a:rPr lang="en-US" sz="2900" b="1" i="1" dirty="0">
                <a:latin typeface="Times New Roman" pitchFamily="18" charset="0"/>
                <a:cs typeface="Times New Roman" pitchFamily="18" charset="0"/>
              </a:rPr>
              <a:t>- </a:t>
            </a:r>
            <a:r>
              <a:rPr lang="en-US" sz="2900" b="1" i="1" dirty="0" err="1">
                <a:latin typeface="Times New Roman" pitchFamily="18" charset="0"/>
                <a:cs typeface="Times New Roman" pitchFamily="18" charset="0"/>
              </a:rPr>
              <a:t>Hoàng</a:t>
            </a:r>
            <a:r>
              <a:rPr lang="en-US" sz="2900" b="1" i="1" dirty="0">
                <a:latin typeface="Times New Roman" pitchFamily="18" charset="0"/>
                <a:cs typeface="Times New Roman" pitchFamily="18" charset="0"/>
              </a:rPr>
              <a:t> </a:t>
            </a:r>
            <a:r>
              <a:rPr lang="en-US" sz="2900" b="1" i="1" dirty="0" err="1">
                <a:latin typeface="Times New Roman" pitchFamily="18" charset="0"/>
                <a:cs typeface="Times New Roman" pitchFamily="18" charset="0"/>
              </a:rPr>
              <a:t>hôn</a:t>
            </a:r>
            <a:r>
              <a:rPr lang="en-US" sz="2900" b="1" i="1" dirty="0">
                <a:latin typeface="Times New Roman" pitchFamily="18" charset="0"/>
                <a:cs typeface="Times New Roman" pitchFamily="18" charset="0"/>
              </a:rPr>
              <a: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chiều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từ</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thường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dùng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chỉ</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một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khoảng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gian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từ</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ngay</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sau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Mặt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lặn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tới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tối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hẳn</a:t>
            </a:r>
            <a:r>
              <a:rPr lang="en-US" sz="2900" dirty="0">
                <a:latin typeface="Times New Roman" pitchFamily="18" charset="0"/>
                <a:cs typeface="Times New Roman" pitchFamily="18" charset="0"/>
              </a:rPr>
              <a:t> )</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944562"/>
          </a:xfrm>
        </p:spPr>
        <p:txBody>
          <a:bodyPr>
            <a:normAutofit/>
          </a:bodyPr>
          <a:lstStyle/>
          <a:p>
            <a:pPr algn="l"/>
            <a:r>
              <a:rPr lang="en-US" sz="3200" b="1" dirty="0" smtClean="0">
                <a:latin typeface="Times New Roman" pitchFamily="18" charset="0"/>
                <a:cs typeface="Times New Roman" pitchFamily="18" charset="0"/>
              </a:rPr>
              <a:t>2.Nhận </a:t>
            </a:r>
            <a:r>
              <a:rPr lang="en-US" sz="3200" b="1" dirty="0" err="1" smtClean="0">
                <a:latin typeface="Times New Roman" pitchFamily="18" charset="0"/>
                <a:cs typeface="Times New Roman" pitchFamily="18" charset="0"/>
              </a:rPr>
              <a:t>xét</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685800" y="1295400"/>
            <a:ext cx="8001000" cy="4830763"/>
          </a:xfrm>
        </p:spPr>
        <p:txBody>
          <a:bodyPr>
            <a:normAutofit/>
          </a:bodyPr>
          <a:lstStyle/>
          <a:p>
            <a:pPr algn="ctr">
              <a:buNone/>
            </a:pPr>
            <a:r>
              <a:rPr lang="en-US" sz="3600" b="1" dirty="0" smtClean="0">
                <a:solidFill>
                  <a:srgbClr val="C00000"/>
                </a:solidFill>
                <a:latin typeface="Times New Roman" pitchFamily="18" charset="0"/>
                <a:cs typeface="Times New Roman" pitchFamily="18" charset="0"/>
              </a:rPr>
              <a:t>     THẢO LUẬN NHÓM</a:t>
            </a:r>
          </a:p>
          <a:p>
            <a:pPr>
              <a:buNone/>
            </a:pPr>
            <a:r>
              <a:rPr lang="en-US" sz="3000" b="1" i="1" dirty="0">
                <a:solidFill>
                  <a:schemeClr val="accent6">
                    <a:lumMod val="50000"/>
                  </a:schemeClr>
                </a:solidFill>
                <a:latin typeface="Times New Roman" pitchFamily="18" charset="0"/>
                <a:cs typeface="Times New Roman" pitchFamily="18" charset="0"/>
              </a:rPr>
              <a:t>+</a:t>
            </a:r>
            <a:r>
              <a:rPr lang="fr-FR" sz="3000" b="1" i="1" dirty="0">
                <a:solidFill>
                  <a:schemeClr val="accent6">
                    <a:lumMod val="50000"/>
                  </a:schemeClr>
                </a:solidFill>
                <a:latin typeface="Times New Roman" pitchFamily="18" charset="0"/>
                <a:cs typeface="Times New Roman" pitchFamily="18" charset="0"/>
              </a:rPr>
              <a:t>Theo </a:t>
            </a:r>
            <a:r>
              <a:rPr lang="fr-FR" sz="3000" b="1" i="1" dirty="0" err="1">
                <a:solidFill>
                  <a:schemeClr val="accent6">
                    <a:lumMod val="50000"/>
                  </a:schemeClr>
                </a:solidFill>
                <a:latin typeface="Times New Roman" pitchFamily="18" charset="0"/>
                <a:cs typeface="Times New Roman" pitchFamily="18" charset="0"/>
              </a:rPr>
              <a:t>em</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các</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từ</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này</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được</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mượn</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từ</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ngôn</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ngữ</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của</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nước</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nào</a:t>
            </a:r>
            <a:r>
              <a:rPr lang="fr-FR" sz="3000" b="1" i="1" dirty="0">
                <a:solidFill>
                  <a:schemeClr val="accent6">
                    <a:lumMod val="50000"/>
                  </a:schemeClr>
                </a:solidFill>
                <a:latin typeface="Times New Roman" pitchFamily="18" charset="0"/>
                <a:cs typeface="Times New Roman" pitchFamily="18" charset="0"/>
              </a:rPr>
              <a:t>?</a:t>
            </a:r>
            <a:endParaRPr lang="en-US" sz="3000" b="1" dirty="0">
              <a:solidFill>
                <a:schemeClr val="accent6">
                  <a:lumMod val="50000"/>
                </a:schemeClr>
              </a:solidFill>
              <a:latin typeface="Times New Roman" pitchFamily="18" charset="0"/>
              <a:cs typeface="Times New Roman" pitchFamily="18" charset="0"/>
            </a:endParaRPr>
          </a:p>
          <a:p>
            <a:pPr>
              <a:buNone/>
            </a:pPr>
            <a:r>
              <a:rPr lang="en-US" sz="3000" b="1" i="1" dirty="0" smtClean="0">
                <a:solidFill>
                  <a:schemeClr val="accent6">
                    <a:lumMod val="50000"/>
                  </a:schemeClr>
                </a:solidFill>
                <a:latin typeface="Times New Roman" pitchFamily="18" charset="0"/>
                <a:cs typeface="Times New Roman" pitchFamily="18" charset="0"/>
              </a:rPr>
              <a:t>+ T</a:t>
            </a:r>
            <a:r>
              <a:rPr lang="vi-VN" sz="3000" b="1" i="1" dirty="0" smtClean="0">
                <a:solidFill>
                  <a:schemeClr val="accent6">
                    <a:lumMod val="50000"/>
                  </a:schemeClr>
                </a:solidFill>
                <a:latin typeface="Times New Roman" pitchFamily="18" charset="0"/>
                <a:cs typeface="Times New Roman" pitchFamily="18" charset="0"/>
              </a:rPr>
              <a:t>ừ </a:t>
            </a:r>
            <a:r>
              <a:rPr lang="vi-VN" sz="3000" b="1" i="1" dirty="0">
                <a:solidFill>
                  <a:schemeClr val="accent6">
                    <a:lumMod val="50000"/>
                  </a:schemeClr>
                </a:solidFill>
                <a:latin typeface="Times New Roman" pitchFamily="18" charset="0"/>
                <a:cs typeface="Times New Roman" pitchFamily="18" charset="0"/>
              </a:rPr>
              <a:t>đó em hãy rút ra: Từ mượn là gì? Tiếng Việt mượn từ từ đâu?</a:t>
            </a:r>
            <a:r>
              <a:rPr lang="fr-FR" sz="3000" b="1" i="1" dirty="0" err="1">
                <a:solidFill>
                  <a:schemeClr val="accent6">
                    <a:lumMod val="50000"/>
                  </a:schemeClr>
                </a:solidFill>
                <a:latin typeface="Times New Roman" pitchFamily="18" charset="0"/>
                <a:cs typeface="Times New Roman" pitchFamily="18" charset="0"/>
              </a:rPr>
              <a:t>Tại</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sao</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chúng</a:t>
            </a:r>
            <a:r>
              <a:rPr lang="fr-FR" sz="3000" b="1" i="1" dirty="0">
                <a:solidFill>
                  <a:schemeClr val="accent6">
                    <a:lumMod val="50000"/>
                  </a:schemeClr>
                </a:solidFill>
                <a:latin typeface="Times New Roman" pitchFamily="18" charset="0"/>
                <a:cs typeface="Times New Roman" pitchFamily="18" charset="0"/>
              </a:rPr>
              <a:t> ta </a:t>
            </a:r>
            <a:r>
              <a:rPr lang="fr-FR" sz="3000" b="1" i="1" dirty="0" err="1">
                <a:solidFill>
                  <a:schemeClr val="accent6">
                    <a:lumMod val="50000"/>
                  </a:schemeClr>
                </a:solidFill>
                <a:latin typeface="Times New Roman" pitchFamily="18" charset="0"/>
                <a:cs typeface="Times New Roman" pitchFamily="18" charset="0"/>
              </a:rPr>
              <a:t>phải</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vay</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mượn</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tiếng</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nước</a:t>
            </a:r>
            <a:r>
              <a:rPr lang="fr-FR" sz="3000" b="1" i="1" dirty="0">
                <a:solidFill>
                  <a:schemeClr val="accent6">
                    <a:lumMod val="50000"/>
                  </a:schemeClr>
                </a:solidFill>
                <a:latin typeface="Times New Roman" pitchFamily="18" charset="0"/>
                <a:cs typeface="Times New Roman" pitchFamily="18" charset="0"/>
              </a:rPr>
              <a:t> </a:t>
            </a:r>
            <a:r>
              <a:rPr lang="fr-FR" sz="3000" b="1" i="1" dirty="0" err="1">
                <a:solidFill>
                  <a:schemeClr val="accent6">
                    <a:lumMod val="50000"/>
                  </a:schemeClr>
                </a:solidFill>
                <a:latin typeface="Times New Roman" pitchFamily="18" charset="0"/>
                <a:cs typeface="Times New Roman" pitchFamily="18" charset="0"/>
              </a:rPr>
              <a:t>ngoài</a:t>
            </a:r>
            <a:r>
              <a:rPr lang="fr-FR" sz="3000" b="1" i="1" dirty="0">
                <a:solidFill>
                  <a:schemeClr val="accent6">
                    <a:lumMod val="50000"/>
                  </a:schemeClr>
                </a:solidFill>
                <a:latin typeface="Times New Roman" pitchFamily="18" charset="0"/>
                <a:cs typeface="Times New Roman" pitchFamily="18" charset="0"/>
              </a:rPr>
              <a:t>?</a:t>
            </a:r>
            <a:endParaRPr lang="en-US" sz="3000" b="1" dirty="0">
              <a:solidFill>
                <a:schemeClr val="accent6">
                  <a:lumMod val="50000"/>
                </a:schemeClr>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848600" cy="1143000"/>
          </a:xfrm>
        </p:spPr>
        <p:txBody>
          <a:bodyPr>
            <a:normAutofit/>
          </a:bodyPr>
          <a:lstStyle/>
          <a:p>
            <a:pPr algn="l"/>
            <a:r>
              <a:rPr lang="vi-VN" sz="3200" b="1" dirty="0">
                <a:latin typeface="Times New Roman" pitchFamily="18" charset="0"/>
                <a:cs typeface="Times New Roman" pitchFamily="18" charset="0"/>
              </a:rPr>
              <a:t>2. Nhận xét</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685800" y="1447800"/>
            <a:ext cx="8001000" cy="4678363"/>
          </a:xfrm>
        </p:spPr>
        <p:txBody>
          <a:bodyPr>
            <a:normAutofit/>
          </a:bodyPr>
          <a:lstStyle/>
          <a:p>
            <a:pPr>
              <a:buNone/>
            </a:pPr>
            <a:r>
              <a:rPr lang="vi-VN" dirty="0">
                <a:latin typeface="Times New Roman" pitchFamily="18" charset="0"/>
                <a:cs typeface="Times New Roman" pitchFamily="18" charset="0"/>
              </a:rPr>
              <a:t>- Tiếng việt vay mượn nhiều từ của tiếng nước ngoài để làm giàu cho vốn từ của mình.</a:t>
            </a:r>
            <a:endParaRPr lang="en-US" dirty="0">
              <a:latin typeface="Times New Roman" pitchFamily="18" charset="0"/>
              <a:cs typeface="Times New Roman" pitchFamily="18" charset="0"/>
            </a:endParaRPr>
          </a:p>
          <a:p>
            <a:pPr>
              <a:buNone/>
            </a:pPr>
            <a:r>
              <a:rPr lang="vi-VN" dirty="0">
                <a:latin typeface="Times New Roman" pitchFamily="18" charset="0"/>
                <a:cs typeface="Times New Roman" pitchFamily="18" charset="0"/>
              </a:rPr>
              <a:t>- Tiếng việt mượn từ của tiếng hán và một số ngôn ngữ khác: Anh, Pháp, Nga….</a:t>
            </a:r>
            <a:endParaRPr lang="en-US" dirty="0">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749</Words>
  <Application>Microsoft Office PowerPoint</Application>
  <PresentationFormat>On-screen Show (4:3)</PresentationFormat>
  <Paragraphs>99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CHÀO MỪNG CÁC EM  ĐẾN VỚI BÀI HỌC  NGÀY HÔM NAY</vt:lpstr>
      <vt:lpstr>KHỞI ĐỘNG</vt:lpstr>
      <vt:lpstr>  BÀI 8  THỰC HÀNH TIẾNG VIỆT: TỪ MƯỢN, TỪ HÁN VIỆT</vt:lpstr>
      <vt:lpstr>NỘI DUNG BÀI HỌC </vt:lpstr>
      <vt:lpstr>I.TỪ MƯỢN</vt:lpstr>
      <vt:lpstr>Slide 6</vt:lpstr>
      <vt:lpstr>Slide 7</vt:lpstr>
      <vt:lpstr>2.Nhận xét</vt:lpstr>
      <vt:lpstr>2. Nhận xét </vt:lpstr>
      <vt:lpstr>II. Yếu tố Hán Việt</vt:lpstr>
      <vt:lpstr>Slide 11</vt:lpstr>
      <vt:lpstr>2.Nhận xét</vt:lpstr>
      <vt:lpstr>III.LUYỆN TẬP</vt:lpstr>
      <vt:lpstr>Bài tập 1: </vt:lpstr>
      <vt:lpstr>Bài tập 2: Theo em, vì sao chúng ta mượn những từ như email, video và internet? </vt:lpstr>
      <vt:lpstr>Bài tập 3:  Đọc đoạn văn và trả lời câu hỏi SGK/tr48</vt:lpstr>
      <vt:lpstr>HOẠT ĐỘNG THEO NHÓM</vt:lpstr>
      <vt:lpstr>Bài 4</vt:lpstr>
      <vt:lpstr>Slide 19</vt:lpstr>
      <vt:lpstr>Slide 20</vt:lpstr>
      <vt:lpstr>IV.VẬN DỤNG</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CÁC EM ĐẾN VỚI BÀI HỌC NGÀY HÔM NAY</dc:title>
  <dc:creator>ADMIN</dc:creator>
  <cp:lastModifiedBy>ADMIN</cp:lastModifiedBy>
  <cp:revision>11</cp:revision>
  <dcterms:created xsi:type="dcterms:W3CDTF">2025-03-13T12:17:36Z</dcterms:created>
  <dcterms:modified xsi:type="dcterms:W3CDTF">2025-03-14T02:37:40Z</dcterms:modified>
</cp:coreProperties>
</file>