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73" r:id="rId5"/>
    <p:sldId id="258" r:id="rId6"/>
    <p:sldId id="259" r:id="rId7"/>
    <p:sldId id="260" r:id="rId8"/>
    <p:sldId id="261" r:id="rId9"/>
    <p:sldId id="262" r:id="rId10"/>
    <p:sldId id="263" r:id="rId11"/>
    <p:sldId id="264" r:id="rId12"/>
    <p:sldId id="265" r:id="rId13"/>
    <p:sldId id="266" r:id="rId14"/>
    <p:sldId id="279" r:id="rId15"/>
    <p:sldId id="267" r:id="rId16"/>
    <p:sldId id="268" r:id="rId17"/>
    <p:sldId id="269" r:id="rId18"/>
    <p:sldId id="275" r:id="rId19"/>
    <p:sldId id="276" r:id="rId20"/>
    <p:sldId id="277" r:id="rId21"/>
    <p:sldId id="280" r:id="rId22"/>
    <p:sldId id="281" r:id="rId23"/>
    <p:sldId id="282"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350"/>
    <a:srgbClr val="FF0066"/>
    <a:srgbClr val="FB6E05"/>
    <a:srgbClr val="000D26"/>
    <a:srgbClr val="D9333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9DB00A-1EFE-414C-AB1C-B286034E2993}"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D48D7-EA3D-4E0C-9486-19655273DE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DB00A-1EFE-414C-AB1C-B286034E2993}"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D48D7-EA3D-4E0C-9486-19655273DE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DB00A-1EFE-414C-AB1C-B286034E2993}"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D48D7-EA3D-4E0C-9486-19655273DE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DB00A-1EFE-414C-AB1C-B286034E2993}"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D48D7-EA3D-4E0C-9486-19655273DE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9DB00A-1EFE-414C-AB1C-B286034E2993}"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D48D7-EA3D-4E0C-9486-19655273DE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9DB00A-1EFE-414C-AB1C-B286034E2993}"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D48D7-EA3D-4E0C-9486-19655273DE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9DB00A-1EFE-414C-AB1C-B286034E2993}" type="datetimeFigureOut">
              <a:rPr lang="en-US" smtClean="0"/>
              <a:pPr/>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4D48D7-EA3D-4E0C-9486-19655273DE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9DB00A-1EFE-414C-AB1C-B286034E2993}" type="datetimeFigureOut">
              <a:rPr lang="en-US" smtClean="0"/>
              <a:pPr/>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4D48D7-EA3D-4E0C-9486-19655273DE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DB00A-1EFE-414C-AB1C-B286034E2993}" type="datetimeFigureOut">
              <a:rPr lang="en-US" smtClean="0"/>
              <a:pPr/>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4D48D7-EA3D-4E0C-9486-19655273DE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9DB00A-1EFE-414C-AB1C-B286034E2993}"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D48D7-EA3D-4E0C-9486-19655273DE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9DB00A-1EFE-414C-AB1C-B286034E2993}"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D48D7-EA3D-4E0C-9486-19655273DE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DB00A-1EFE-414C-AB1C-B286034E2993}" type="datetimeFigureOut">
              <a:rPr lang="en-US" smtClean="0"/>
              <a:pPr/>
              <a:t>2/13/2025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D48D7-EA3D-4E0C-9486-19655273DE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2438400"/>
            <a:ext cx="5029200" cy="1470025"/>
          </a:xfrm>
        </p:spPr>
        <p:txBody>
          <a:bodyPr>
            <a:noAutofit/>
          </a:bodyPr>
          <a:lstStyle/>
          <a:p>
            <a:r>
              <a:rPr lang="en-US" b="1" dirty="0" smtClean="0">
                <a:solidFill>
                  <a:srgbClr val="002060"/>
                </a:solidFill>
                <a:latin typeface="Times New Roman" pitchFamily="18" charset="0"/>
                <a:cs typeface="Times New Roman" pitchFamily="18" charset="0"/>
              </a:rPr>
              <a:t>CHÀO MỪNG CÁC EM ĐẾN VỚI TIẾT HỌC NGÀY HÔM NAY</a:t>
            </a:r>
            <a:endParaRPr lang="en-US" b="1" dirty="0">
              <a:solidFill>
                <a:srgbClr val="00206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000" b="1" dirty="0" smtClean="0">
                <a:latin typeface="Times New Roman" pitchFamily="18" charset="0"/>
                <a:cs typeface="Times New Roman" pitchFamily="18" charset="0"/>
              </a:rPr>
              <a:t>1. </a:t>
            </a:r>
            <a:r>
              <a:rPr lang="en-US" sz="4000" b="1" dirty="0" err="1" smtClean="0">
                <a:latin typeface="Times New Roman" pitchFamily="18" charset="0"/>
                <a:cs typeface="Times New Roman" pitchFamily="18" charset="0"/>
              </a:rPr>
              <a:t>Khái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niệm</a:t>
            </a:r>
            <a:r>
              <a:rPr lang="en-US" sz="4000" b="1" dirty="0" smtClean="0">
                <a:latin typeface="Times New Roman" pitchFamily="18" charset="0"/>
                <a:cs typeface="Times New Roman" pitchFamily="18" charset="0"/>
              </a:rPr>
              <a:t>:</a:t>
            </a:r>
            <a:br>
              <a:rPr lang="en-US" sz="40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Phân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loại</a:t>
            </a:r>
            <a:r>
              <a:rPr lang="en-US" sz="3600" b="1" dirty="0" smtClean="0">
                <a:latin typeface="Times New Roman" pitchFamily="18" charset="0"/>
                <a:cs typeface="Times New Roman" pitchFamily="18" charset="0"/>
              </a:rPr>
              <a:t>:</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1219200"/>
            <a:ext cx="8229600" cy="3657601"/>
          </a:xfrm>
        </p:spPr>
        <p:txBody>
          <a:bodyPr>
            <a:normAutofit/>
          </a:bodyPr>
          <a:lstStyle/>
          <a:p>
            <a:pPr>
              <a:buNone/>
            </a:pPr>
            <a:r>
              <a:rPr lang="vi-VN" sz="3300" dirty="0" smtClean="0">
                <a:latin typeface="Times New Roman" pitchFamily="18" charset="0"/>
                <a:cs typeface="Times New Roman" pitchFamily="18" charset="0"/>
              </a:rPr>
              <a:t>+ </a:t>
            </a:r>
            <a:r>
              <a:rPr lang="vi-VN" sz="3300" dirty="0">
                <a:latin typeface="Times New Roman" pitchFamily="18" charset="0"/>
                <a:cs typeface="Times New Roman" pitchFamily="18" charset="0"/>
              </a:rPr>
              <a:t>Biên bản ghi lại một sự kiện, biên bản ghi lại cuộc họp, biên bản hội nghị,...</a:t>
            </a:r>
            <a:endParaRPr lang="en-US" sz="3300" dirty="0">
              <a:latin typeface="Times New Roman" pitchFamily="18" charset="0"/>
              <a:cs typeface="Times New Roman" pitchFamily="18" charset="0"/>
            </a:endParaRPr>
          </a:p>
          <a:p>
            <a:pPr>
              <a:buNone/>
            </a:pPr>
            <a:r>
              <a:rPr lang="vi-VN" sz="3300" dirty="0">
                <a:latin typeface="Times New Roman" pitchFamily="18" charset="0"/>
                <a:cs typeface="Times New Roman" pitchFamily="18" charset="0"/>
              </a:rPr>
              <a:t>+  Biên bản ghi lại một hành vi cụ thể (hành vi vi phạm pháp luật, biên bản bàn giao tài sản, bàn giao ca trực,...).</a:t>
            </a:r>
            <a:endParaRPr lang="en-US" sz="3300" dirty="0">
              <a:latin typeface="Times New Roman" pitchFamily="18" charset="0"/>
              <a:cs typeface="Times New Roman" pitchFamily="18" charset="0"/>
            </a:endParaRPr>
          </a:p>
          <a:p>
            <a:pPr>
              <a:buNone/>
            </a:pPr>
            <a:endParaRPr lang="en-US" sz="3300" dirty="0">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990600"/>
          </a:xfrm>
        </p:spPr>
        <p:txBody>
          <a:bodyPr>
            <a:normAutofit fontScale="90000"/>
          </a:bodyPr>
          <a:lstStyle/>
          <a:p>
            <a:pPr algn="l"/>
            <a:r>
              <a:rPr lang="en-US" b="1" dirty="0" smtClean="0">
                <a:latin typeface="Times New Roman" pitchFamily="18" charset="0"/>
                <a:cs typeface="Times New Roman" pitchFamily="18" charset="0"/>
              </a:rPr>
              <a:t>2.Yêu </a:t>
            </a:r>
            <a:r>
              <a:rPr lang="en-US" b="1" dirty="0" err="1" smtClean="0">
                <a:latin typeface="Times New Roman" pitchFamily="18" charset="0"/>
                <a:cs typeface="Times New Roman" pitchFamily="18" charset="0"/>
              </a:rPr>
              <a:t>cầu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đối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với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cách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viết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biên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bản</a:t>
            </a:r>
            <a:r>
              <a:rPr lang="en-US" b="1" dirty="0" smtClean="0">
                <a:latin typeface="Times New Roman" pitchFamily="18" charset="0"/>
                <a:cs typeface="Times New Roman" pitchFamily="18" charset="0"/>
              </a:rPr>
              <a:t>:</a:t>
            </a:r>
            <a:br>
              <a:rPr lang="en-US" b="1" dirty="0" smtClean="0">
                <a:latin typeface="Times New Roman" pitchFamily="18" charset="0"/>
                <a:cs typeface="Times New Roman" pitchFamily="18" charset="0"/>
              </a:rPr>
            </a:br>
            <a:r>
              <a:rPr lang="en-US" sz="3700" b="1" dirty="0" smtClean="0">
                <a:latin typeface="Times New Roman" pitchFamily="18" charset="0"/>
                <a:cs typeface="Times New Roman" pitchFamily="18" charset="0"/>
              </a:rPr>
              <a:t>a. </a:t>
            </a:r>
            <a:r>
              <a:rPr lang="en-US" sz="3700" b="1" dirty="0" err="1" smtClean="0">
                <a:latin typeface="Times New Roman" pitchFamily="18" charset="0"/>
                <a:cs typeface="Times New Roman" pitchFamily="18" charset="0"/>
              </a:rPr>
              <a:t>Về</a:t>
            </a:r>
            <a:r>
              <a:rPr lang="en-US" sz="3700" b="1" dirty="0" smtClean="0">
                <a:latin typeface="Times New Roman" pitchFamily="18" charset="0"/>
                <a:cs typeface="Times New Roman" pitchFamily="18" charset="0"/>
              </a:rPr>
              <a:t> </a:t>
            </a:r>
            <a:r>
              <a:rPr lang="en-US" sz="3700" b="1" dirty="0" err="1" smtClean="0">
                <a:latin typeface="Times New Roman" pitchFamily="18" charset="0"/>
                <a:cs typeface="Times New Roman" pitchFamily="18" charset="0"/>
              </a:rPr>
              <a:t>hình</a:t>
            </a:r>
            <a:r>
              <a:rPr lang="en-US" sz="3700" b="1" dirty="0" smtClean="0">
                <a:latin typeface="Times New Roman" pitchFamily="18" charset="0"/>
                <a:cs typeface="Times New Roman" pitchFamily="18" charset="0"/>
              </a:rPr>
              <a:t> </a:t>
            </a:r>
            <a:r>
              <a:rPr lang="en-US" sz="3700" b="1" dirty="0" err="1" smtClean="0">
                <a:latin typeface="Times New Roman" pitchFamily="18" charset="0"/>
                <a:cs typeface="Times New Roman" pitchFamily="18" charset="0"/>
              </a:rPr>
              <a:t>thức</a:t>
            </a:r>
            <a:r>
              <a:rPr lang="en-US" sz="3700" b="1" dirty="0" smtClean="0">
                <a:latin typeface="Times New Roman" pitchFamily="18" charset="0"/>
                <a:cs typeface="Times New Roman" pitchFamily="18" charset="0"/>
              </a:rPr>
              <a:t>, </a:t>
            </a:r>
            <a:r>
              <a:rPr lang="en-US" sz="3700" b="1" dirty="0" err="1" smtClean="0">
                <a:latin typeface="Times New Roman" pitchFamily="18" charset="0"/>
                <a:cs typeface="Times New Roman" pitchFamily="18" charset="0"/>
              </a:rPr>
              <a:t>bố</a:t>
            </a:r>
            <a:r>
              <a:rPr lang="en-US" sz="3700" b="1" dirty="0" smtClean="0">
                <a:latin typeface="Times New Roman" pitchFamily="18" charset="0"/>
                <a:cs typeface="Times New Roman" pitchFamily="18" charset="0"/>
              </a:rPr>
              <a:t> </a:t>
            </a:r>
            <a:r>
              <a:rPr lang="en-US" sz="3700" b="1" dirty="0" err="1" smtClean="0">
                <a:latin typeface="Times New Roman" pitchFamily="18" charset="0"/>
                <a:cs typeface="Times New Roman" pitchFamily="18" charset="0"/>
              </a:rPr>
              <a:t>cục</a:t>
            </a:r>
            <a:r>
              <a:rPr lang="en-US" sz="3700" b="1" dirty="0" smtClean="0">
                <a:latin typeface="Times New Roman" pitchFamily="18" charset="0"/>
                <a:cs typeface="Times New Roman" pitchFamily="18" charset="0"/>
              </a:rPr>
              <a:t> </a:t>
            </a:r>
            <a:r>
              <a:rPr lang="en-US" sz="3700" b="1" dirty="0" err="1" smtClean="0">
                <a:latin typeface="Times New Roman" pitchFamily="18" charset="0"/>
                <a:cs typeface="Times New Roman" pitchFamily="18" charset="0"/>
              </a:rPr>
              <a:t>cần</a:t>
            </a:r>
            <a:r>
              <a:rPr lang="en-US" sz="3700" b="1" dirty="0" smtClean="0">
                <a:latin typeface="Times New Roman" pitchFamily="18" charset="0"/>
                <a:cs typeface="Times New Roman" pitchFamily="18" charset="0"/>
              </a:rPr>
              <a:t> </a:t>
            </a:r>
            <a:r>
              <a:rPr lang="en-US" sz="3700" b="1" dirty="0" err="1" smtClean="0">
                <a:latin typeface="Times New Roman" pitchFamily="18" charset="0"/>
                <a:cs typeface="Times New Roman" pitchFamily="18" charset="0"/>
              </a:rPr>
              <a:t>có</a:t>
            </a:r>
            <a:r>
              <a:rPr lang="en-US" sz="3700" b="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524000"/>
            <a:ext cx="8686800" cy="4602163"/>
          </a:xfrm>
        </p:spPr>
        <p:txBody>
          <a:bodyPr>
            <a:noAutofit/>
          </a:bodyPr>
          <a:lstStyle/>
          <a:p>
            <a:pPr>
              <a:buNone/>
            </a:pPr>
            <a:r>
              <a:rPr lang="en-US" sz="3300" dirty="0" smtClean="0">
                <a:latin typeface="Times New Roman" pitchFamily="18" charset="0"/>
                <a:cs typeface="Times New Roman" pitchFamily="18" charset="0"/>
              </a:rPr>
              <a:t>- </a:t>
            </a:r>
            <a:r>
              <a:rPr lang="vi-VN" sz="3300" dirty="0" smtClean="0">
                <a:latin typeface="Times New Roman" pitchFamily="18" charset="0"/>
                <a:cs typeface="Times New Roman" pitchFamily="18" charset="0"/>
              </a:rPr>
              <a:t>Quốc hiệu và tiêu ngữ.</a:t>
            </a:r>
            <a:endParaRPr lang="en-US" sz="3300" dirty="0" smtClean="0">
              <a:latin typeface="Times New Roman" pitchFamily="18" charset="0"/>
              <a:cs typeface="Times New Roman" pitchFamily="18" charset="0"/>
            </a:endParaRPr>
          </a:p>
          <a:p>
            <a:pPr>
              <a:buNone/>
            </a:pPr>
            <a:r>
              <a:rPr lang="en-US" sz="3300" dirty="0" smtClean="0">
                <a:latin typeface="Times New Roman" pitchFamily="18" charset="0"/>
                <a:cs typeface="Times New Roman" pitchFamily="18" charset="0"/>
              </a:rPr>
              <a:t>- </a:t>
            </a:r>
            <a:r>
              <a:rPr lang="vi-VN" sz="3300" dirty="0" smtClean="0">
                <a:latin typeface="Times New Roman" pitchFamily="18" charset="0"/>
                <a:cs typeface="Times New Roman" pitchFamily="18" charset="0"/>
              </a:rPr>
              <a:t>Tên </a:t>
            </a:r>
            <a:r>
              <a:rPr lang="vi-VN" sz="3300" dirty="0" smtClean="0">
                <a:latin typeface="Times New Roman" pitchFamily="18" charset="0"/>
                <a:cs typeface="Times New Roman" pitchFamily="18" charset="0"/>
              </a:rPr>
              <a:t>v</a:t>
            </a:r>
            <a:r>
              <a:rPr lang="en-US" sz="3300" dirty="0" smtClean="0">
                <a:latin typeface="Times New Roman" pitchFamily="18" charset="0"/>
                <a:cs typeface="Times New Roman" pitchFamily="18" charset="0"/>
              </a:rPr>
              <a:t>ă</a:t>
            </a:r>
            <a:r>
              <a:rPr lang="vi-VN" sz="3300" dirty="0" smtClean="0">
                <a:latin typeface="Times New Roman" pitchFamily="18" charset="0"/>
                <a:cs typeface="Times New Roman" pitchFamily="18" charset="0"/>
              </a:rPr>
              <a:t>n b</a:t>
            </a:r>
            <a:r>
              <a:rPr lang="en-US" sz="3300" dirty="0" smtClean="0">
                <a:latin typeface="Times New Roman" pitchFamily="18" charset="0"/>
                <a:cs typeface="Times New Roman" pitchFamily="18" charset="0"/>
              </a:rPr>
              <a:t>ả</a:t>
            </a:r>
            <a:r>
              <a:rPr lang="vi-VN" sz="3300" dirty="0" smtClean="0">
                <a:latin typeface="Times New Roman" pitchFamily="18" charset="0"/>
                <a:cs typeface="Times New Roman" pitchFamily="18" charset="0"/>
              </a:rPr>
              <a:t>n </a:t>
            </a:r>
            <a:r>
              <a:rPr lang="vi-VN" sz="3300" dirty="0" smtClean="0">
                <a:latin typeface="Times New Roman" pitchFamily="18" charset="0"/>
                <a:cs typeface="Times New Roman" pitchFamily="18" charset="0"/>
              </a:rPr>
              <a:t>(biên </a:t>
            </a:r>
            <a:r>
              <a:rPr lang="vi-VN" sz="3300" dirty="0" smtClean="0">
                <a:latin typeface="Times New Roman" pitchFamily="18" charset="0"/>
                <a:cs typeface="Times New Roman" pitchFamily="18" charset="0"/>
              </a:rPr>
              <a:t>b</a:t>
            </a:r>
            <a:r>
              <a:rPr lang="en-US" sz="3300" dirty="0" smtClean="0">
                <a:latin typeface="Times New Roman" pitchFamily="18" charset="0"/>
                <a:cs typeface="Times New Roman" pitchFamily="18" charset="0"/>
              </a:rPr>
              <a:t>ả</a:t>
            </a:r>
            <a:r>
              <a:rPr lang="vi-VN" sz="3300" dirty="0" smtClean="0">
                <a:latin typeface="Times New Roman" pitchFamily="18" charset="0"/>
                <a:cs typeface="Times New Roman" pitchFamily="18" charset="0"/>
              </a:rPr>
              <a:t>n v</a:t>
            </a:r>
            <a:r>
              <a:rPr lang="en-US" sz="3300" dirty="0" smtClean="0">
                <a:latin typeface="Times New Roman" pitchFamily="18" charset="0"/>
                <a:cs typeface="Times New Roman" pitchFamily="18" charset="0"/>
              </a:rPr>
              <a:t>ề</a:t>
            </a:r>
            <a:r>
              <a:rPr lang="vi-VN" sz="3300" dirty="0" smtClean="0">
                <a:latin typeface="Times New Roman" pitchFamily="18" charset="0"/>
                <a:cs typeface="Times New Roman" pitchFamily="18" charset="0"/>
              </a:rPr>
              <a:t> </a:t>
            </a:r>
            <a:r>
              <a:rPr lang="vi-VN" sz="3300" dirty="0" smtClean="0">
                <a:latin typeface="Times New Roman" pitchFamily="18" charset="0"/>
                <a:cs typeface="Times New Roman" pitchFamily="18" charset="0"/>
              </a:rPr>
              <a:t>việc gì).</a:t>
            </a:r>
            <a:endParaRPr lang="en-US" sz="3300" dirty="0" smtClean="0">
              <a:latin typeface="Times New Roman" pitchFamily="18" charset="0"/>
              <a:cs typeface="Times New Roman" pitchFamily="18" charset="0"/>
            </a:endParaRPr>
          </a:p>
          <a:p>
            <a:pPr>
              <a:buNone/>
            </a:pPr>
            <a:r>
              <a:rPr lang="en-US" sz="3300" dirty="0" smtClean="0">
                <a:latin typeface="Times New Roman" pitchFamily="18" charset="0"/>
                <a:cs typeface="Times New Roman" pitchFamily="18" charset="0"/>
              </a:rPr>
              <a:t>- </a:t>
            </a:r>
            <a:r>
              <a:rPr lang="vi-VN" sz="3300" dirty="0" smtClean="0">
                <a:latin typeface="Times New Roman" pitchFamily="18" charset="0"/>
                <a:cs typeface="Times New Roman" pitchFamily="18" charset="0"/>
              </a:rPr>
              <a:t>Thời gian, địa điểm ghi biên </a:t>
            </a:r>
            <a:r>
              <a:rPr lang="vi-VN" sz="3300" dirty="0" smtClean="0">
                <a:latin typeface="Times New Roman" pitchFamily="18" charset="0"/>
                <a:cs typeface="Times New Roman" pitchFamily="18" charset="0"/>
              </a:rPr>
              <a:t>b</a:t>
            </a:r>
            <a:r>
              <a:rPr lang="en-US" sz="3300" dirty="0" smtClean="0">
                <a:latin typeface="Times New Roman" pitchFamily="18" charset="0"/>
                <a:cs typeface="Times New Roman" pitchFamily="18" charset="0"/>
              </a:rPr>
              <a:t>ả</a:t>
            </a:r>
            <a:r>
              <a:rPr lang="vi-VN" sz="3300" dirty="0" smtClean="0">
                <a:latin typeface="Times New Roman" pitchFamily="18" charset="0"/>
                <a:cs typeface="Times New Roman" pitchFamily="18" charset="0"/>
              </a:rPr>
              <a:t>n</a:t>
            </a:r>
            <a:r>
              <a:rPr lang="vi-VN" sz="3300" dirty="0" smtClean="0">
                <a:latin typeface="Times New Roman" pitchFamily="18" charset="0"/>
                <a:cs typeface="Times New Roman" pitchFamily="18" charset="0"/>
              </a:rPr>
              <a:t>.</a:t>
            </a:r>
            <a:endParaRPr lang="en-US" sz="3300" dirty="0" smtClean="0">
              <a:latin typeface="Times New Roman" pitchFamily="18" charset="0"/>
              <a:cs typeface="Times New Roman" pitchFamily="18" charset="0"/>
            </a:endParaRPr>
          </a:p>
          <a:p>
            <a:pPr>
              <a:buNone/>
            </a:pPr>
            <a:r>
              <a:rPr lang="en-US" sz="3300" dirty="0" smtClean="0">
                <a:latin typeface="Times New Roman" pitchFamily="18" charset="0"/>
                <a:cs typeface="Times New Roman" pitchFamily="18" charset="0"/>
              </a:rPr>
              <a:t>- </a:t>
            </a:r>
            <a:r>
              <a:rPr lang="vi-VN" sz="3300" dirty="0" smtClean="0">
                <a:latin typeface="Times New Roman" pitchFamily="18" charset="0"/>
                <a:cs typeface="Times New Roman" pitchFamily="18" charset="0"/>
              </a:rPr>
              <a:t>Thành phần tham dự, người chủ trì, người ghi biên </a:t>
            </a:r>
            <a:r>
              <a:rPr lang="vi-VN" sz="3300" dirty="0" smtClean="0">
                <a:latin typeface="Times New Roman" pitchFamily="18" charset="0"/>
                <a:cs typeface="Times New Roman" pitchFamily="18" charset="0"/>
              </a:rPr>
              <a:t>b</a:t>
            </a:r>
            <a:r>
              <a:rPr lang="en-US" sz="3300" dirty="0" smtClean="0">
                <a:latin typeface="Times New Roman" pitchFamily="18" charset="0"/>
                <a:cs typeface="Times New Roman" pitchFamily="18" charset="0"/>
              </a:rPr>
              <a:t>ả</a:t>
            </a:r>
            <a:r>
              <a:rPr lang="vi-VN" sz="3300" dirty="0" smtClean="0">
                <a:latin typeface="Times New Roman" pitchFamily="18" charset="0"/>
                <a:cs typeface="Times New Roman" pitchFamily="18" charset="0"/>
              </a:rPr>
              <a:t>n</a:t>
            </a:r>
            <a:r>
              <a:rPr lang="vi-VN" sz="3300" dirty="0" smtClean="0">
                <a:latin typeface="Times New Roman" pitchFamily="18" charset="0"/>
                <a:cs typeface="Times New Roman" pitchFamily="18" charset="0"/>
              </a:rPr>
              <a:t>.</a:t>
            </a:r>
            <a:endParaRPr lang="en-US" sz="3300" dirty="0" smtClean="0">
              <a:latin typeface="Times New Roman" pitchFamily="18" charset="0"/>
              <a:cs typeface="Times New Roman" pitchFamily="18" charset="0"/>
            </a:endParaRPr>
          </a:p>
          <a:p>
            <a:pPr>
              <a:buNone/>
            </a:pPr>
            <a:endParaRPr lang="en-US" sz="3300" dirty="0" smtClean="0">
              <a:latin typeface="Times New Roman" pitchFamily="18" charset="0"/>
              <a:cs typeface="Times New Roman" pitchFamily="18" charset="0"/>
            </a:endParaRPr>
          </a:p>
          <a:p>
            <a:pPr marL="514350" indent="-514350">
              <a:buNone/>
            </a:pPr>
            <a:endParaRPr lang="en-US" sz="3300" dirty="0">
              <a:latin typeface="Times New Roman" pitchFamily="18" charset="0"/>
              <a:cs typeface="Times New Roman" pitchFamily="18"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4562"/>
          </a:xfrm>
        </p:spPr>
        <p:txBody>
          <a:bodyPr>
            <a:normAutofit fontScale="90000"/>
          </a:bodyPr>
          <a:lstStyle/>
          <a:p>
            <a:r>
              <a:rPr lang="en-US" b="1" dirty="0" smtClean="0">
                <a:latin typeface="Times New Roman" pitchFamily="18" charset="0"/>
                <a:cs typeface="Times New Roman" pitchFamily="18" charset="0"/>
              </a:rPr>
              <a:t>2.Yêu </a:t>
            </a:r>
            <a:r>
              <a:rPr lang="en-US" b="1" dirty="0" err="1" smtClean="0">
                <a:latin typeface="Times New Roman" pitchFamily="18" charset="0"/>
                <a:cs typeface="Times New Roman" pitchFamily="18" charset="0"/>
              </a:rPr>
              <a:t>cầu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đối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với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cách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viết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biên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bản</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371600"/>
            <a:ext cx="8915400" cy="4678363"/>
          </a:xfrm>
        </p:spPr>
        <p:txBody>
          <a:bodyPr>
            <a:normAutofit/>
          </a:bodyPr>
          <a:lstStyle/>
          <a:p>
            <a:pPr>
              <a:buNone/>
            </a:pPr>
            <a:r>
              <a:rPr lang="en-US" sz="3300" dirty="0" smtClean="0">
                <a:latin typeface="Times New Roman" pitchFamily="18" charset="0"/>
                <a:cs typeface="Times New Roman" pitchFamily="18" charset="0"/>
              </a:rPr>
              <a:t>- </a:t>
            </a:r>
            <a:r>
              <a:rPr lang="vi-VN" sz="3300" dirty="0" smtClean="0">
                <a:latin typeface="Times New Roman" pitchFamily="18" charset="0"/>
                <a:cs typeface="Times New Roman" pitchFamily="18" charset="0"/>
              </a:rPr>
              <a:t>Diễn biến sự kiện thực tế (phần nội dung cơ </a:t>
            </a:r>
            <a:r>
              <a:rPr lang="vi-VN" sz="3300" dirty="0" smtClean="0">
                <a:latin typeface="Times New Roman" pitchFamily="18" charset="0"/>
                <a:cs typeface="Times New Roman" pitchFamily="18" charset="0"/>
              </a:rPr>
              <a:t>b</a:t>
            </a:r>
            <a:r>
              <a:rPr lang="en-US" sz="3300" dirty="0" smtClean="0">
                <a:latin typeface="Times New Roman" pitchFamily="18" charset="0"/>
                <a:cs typeface="Times New Roman" pitchFamily="18" charset="0"/>
              </a:rPr>
              <a:t>ả</a:t>
            </a:r>
            <a:r>
              <a:rPr lang="vi-VN" sz="3300" dirty="0" smtClean="0">
                <a:latin typeface="Times New Roman" pitchFamily="18" charset="0"/>
                <a:cs typeface="Times New Roman" pitchFamily="18" charset="0"/>
              </a:rPr>
              <a:t>n</a:t>
            </a:r>
            <a:r>
              <a:rPr lang="vi-VN" sz="3300" dirty="0" smtClean="0">
                <a:latin typeface="Times New Roman" pitchFamily="18" charset="0"/>
                <a:cs typeface="Times New Roman" pitchFamily="18" charset="0"/>
              </a:rPr>
              <a:t>, ghi </a:t>
            </a:r>
            <a:r>
              <a:rPr lang="vi-VN" sz="3300" dirty="0" smtClean="0">
                <a:latin typeface="Times New Roman" pitchFamily="18" charset="0"/>
                <a:cs typeface="Times New Roman" pitchFamily="18" charset="0"/>
              </a:rPr>
              <a:t>đ</a:t>
            </a:r>
            <a:r>
              <a:rPr lang="en-US" sz="3300" dirty="0" smtClean="0">
                <a:latin typeface="Times New Roman" pitchFamily="18" charset="0"/>
                <a:cs typeface="Times New Roman" pitchFamily="18" charset="0"/>
              </a:rPr>
              <a:t>ầ</a:t>
            </a:r>
            <a:r>
              <a:rPr lang="vi-VN" sz="3300" dirty="0" smtClean="0">
                <a:latin typeface="Times New Roman" pitchFamily="18" charset="0"/>
                <a:cs typeface="Times New Roman" pitchFamily="18" charset="0"/>
              </a:rPr>
              <a:t>y </a:t>
            </a:r>
            <a:r>
              <a:rPr lang="vi-VN" sz="3300" dirty="0" smtClean="0">
                <a:latin typeface="Times New Roman" pitchFamily="18" charset="0"/>
                <a:cs typeface="Times New Roman" pitchFamily="18" charset="0"/>
              </a:rPr>
              <a:t>đủ ý kiến phát biểu các bên, lập luận các bên, ý kiến của chủ toạ,...).</a:t>
            </a:r>
            <a:endParaRPr lang="en-US" sz="3300" dirty="0" smtClean="0">
              <a:latin typeface="Times New Roman" pitchFamily="18" charset="0"/>
              <a:cs typeface="Times New Roman" pitchFamily="18" charset="0"/>
            </a:endParaRPr>
          </a:p>
          <a:p>
            <a:pPr>
              <a:buNone/>
            </a:pPr>
            <a:r>
              <a:rPr lang="en-US" sz="3300" dirty="0" smtClean="0">
                <a:latin typeface="Times New Roman" pitchFamily="18" charset="0"/>
                <a:cs typeface="Times New Roman" pitchFamily="18" charset="0"/>
              </a:rPr>
              <a:t>- </a:t>
            </a:r>
            <a:r>
              <a:rPr lang="vi-VN" sz="3300" dirty="0" smtClean="0">
                <a:latin typeface="Times New Roman" pitchFamily="18" charset="0"/>
                <a:cs typeface="Times New Roman" pitchFamily="18" charset="0"/>
              </a:rPr>
              <a:t>Ph</a:t>
            </a:r>
            <a:r>
              <a:rPr lang="en-US" sz="3300" dirty="0" smtClean="0">
                <a:latin typeface="Times New Roman" pitchFamily="18" charset="0"/>
                <a:cs typeface="Times New Roman" pitchFamily="18" charset="0"/>
              </a:rPr>
              <a:t>ầ</a:t>
            </a:r>
            <a:r>
              <a:rPr lang="vi-VN" sz="3300" dirty="0" smtClean="0">
                <a:latin typeface="Times New Roman" pitchFamily="18" charset="0"/>
                <a:cs typeface="Times New Roman" pitchFamily="18" charset="0"/>
              </a:rPr>
              <a:t>n </a:t>
            </a:r>
            <a:r>
              <a:rPr lang="vi-VN" sz="3300" dirty="0" smtClean="0">
                <a:latin typeface="Times New Roman" pitchFamily="18" charset="0"/>
                <a:cs typeface="Times New Roman" pitchFamily="18" charset="0"/>
              </a:rPr>
              <a:t>kết thúc (ghi thời gian cụ thể, chữ kí của thư kí và chủ toạ).</a:t>
            </a:r>
            <a:endParaRPr lang="en-US" sz="3300" dirty="0" smtClean="0">
              <a:latin typeface="Times New Roman" pitchFamily="18" charset="0"/>
              <a:cs typeface="Times New Roman" pitchFamily="18" charset="0"/>
            </a:endParaRPr>
          </a:p>
          <a:p>
            <a:pPr>
              <a:buNone/>
            </a:pPr>
            <a:endParaRPr lang="en-US" sz="3300" dirty="0">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latin typeface="Times New Roman" pitchFamily="18" charset="0"/>
                <a:cs typeface="Times New Roman" pitchFamily="18" charset="0"/>
              </a:rPr>
              <a:t>2.Yêu </a:t>
            </a:r>
            <a:r>
              <a:rPr lang="en-US" b="1" dirty="0" err="1" smtClean="0">
                <a:latin typeface="Times New Roman" pitchFamily="18" charset="0"/>
                <a:cs typeface="Times New Roman" pitchFamily="18" charset="0"/>
              </a:rPr>
              <a:t>cầu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đối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với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cách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viết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biên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bản</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371600"/>
            <a:ext cx="8382000" cy="4754563"/>
          </a:xfrm>
        </p:spPr>
        <p:txBody>
          <a:bodyPr>
            <a:normAutofit/>
          </a:bodyPr>
          <a:lstStyle/>
          <a:p>
            <a:pPr>
              <a:buNone/>
            </a:pPr>
            <a:r>
              <a:rPr lang="vi-VN" sz="3300" b="1" dirty="0" smtClean="0">
                <a:latin typeface="Times New Roman" pitchFamily="18" charset="0"/>
                <a:cs typeface="Times New Roman" pitchFamily="18" charset="0"/>
              </a:rPr>
              <a:t>b.Về nội dung, thông tin cần </a:t>
            </a:r>
            <a:r>
              <a:rPr lang="vi-VN" sz="3300" b="1" dirty="0" smtClean="0">
                <a:latin typeface="Times New Roman" pitchFamily="18" charset="0"/>
                <a:cs typeface="Times New Roman" pitchFamily="18" charset="0"/>
              </a:rPr>
              <a:t>b</a:t>
            </a:r>
            <a:r>
              <a:rPr lang="en-US" sz="3300" b="1" dirty="0" smtClean="0">
                <a:latin typeface="Times New Roman" pitchFamily="18" charset="0"/>
                <a:cs typeface="Times New Roman" pitchFamily="18" charset="0"/>
              </a:rPr>
              <a:t>ả</a:t>
            </a:r>
            <a:r>
              <a:rPr lang="vi-VN" sz="3300" b="1" dirty="0" smtClean="0">
                <a:latin typeface="Times New Roman" pitchFamily="18" charset="0"/>
                <a:cs typeface="Times New Roman" pitchFamily="18" charset="0"/>
              </a:rPr>
              <a:t>o </a:t>
            </a:r>
            <a:r>
              <a:rPr lang="vi-VN" sz="3300" b="1" dirty="0" smtClean="0">
                <a:latin typeface="Times New Roman" pitchFamily="18" charset="0"/>
                <a:cs typeface="Times New Roman" pitchFamily="18" charset="0"/>
              </a:rPr>
              <a:t>đảm</a:t>
            </a:r>
            <a:endParaRPr lang="en-US" sz="3300" dirty="0" smtClean="0">
              <a:latin typeface="Times New Roman" pitchFamily="18" charset="0"/>
              <a:cs typeface="Times New Roman" pitchFamily="18" charset="0"/>
            </a:endParaRPr>
          </a:p>
          <a:p>
            <a:pPr>
              <a:buNone/>
            </a:pPr>
            <a:r>
              <a:rPr lang="en-US" sz="3300" dirty="0" smtClean="0">
                <a:latin typeface="Times New Roman" pitchFamily="18" charset="0"/>
                <a:cs typeface="Times New Roman" pitchFamily="18" charset="0"/>
              </a:rPr>
              <a:t>- </a:t>
            </a:r>
            <a:r>
              <a:rPr lang="vi-VN" sz="3300" dirty="0" smtClean="0">
                <a:latin typeface="Times New Roman" pitchFamily="18" charset="0"/>
                <a:cs typeface="Times New Roman" pitchFamily="18" charset="0"/>
              </a:rPr>
              <a:t>Số liệu, sự kiện chính xác, cụ thể.</a:t>
            </a:r>
            <a:endParaRPr lang="en-US" sz="3300" dirty="0" smtClean="0">
              <a:latin typeface="Times New Roman" pitchFamily="18" charset="0"/>
              <a:cs typeface="Times New Roman" pitchFamily="18" charset="0"/>
            </a:endParaRPr>
          </a:p>
          <a:p>
            <a:pPr>
              <a:buNone/>
            </a:pPr>
            <a:r>
              <a:rPr lang="en-US" sz="3300" dirty="0" smtClean="0">
                <a:latin typeface="Times New Roman" pitchFamily="18" charset="0"/>
                <a:cs typeface="Times New Roman" pitchFamily="18" charset="0"/>
              </a:rPr>
              <a:t>- </a:t>
            </a:r>
            <a:r>
              <a:rPr lang="vi-VN" sz="3300" dirty="0" smtClean="0">
                <a:latin typeface="Times New Roman" pitchFamily="18" charset="0"/>
                <a:cs typeface="Times New Roman" pitchFamily="18" charset="0"/>
              </a:rPr>
              <a:t>Ghi chép trung thực, đầy đủ không suy diễn chủ quan.</a:t>
            </a:r>
            <a:endParaRPr lang="en-US" sz="3300" dirty="0" smtClean="0">
              <a:latin typeface="Times New Roman" pitchFamily="18" charset="0"/>
              <a:cs typeface="Times New Roman" pitchFamily="18" charset="0"/>
            </a:endParaRPr>
          </a:p>
          <a:p>
            <a:pPr>
              <a:buNone/>
            </a:pPr>
            <a:r>
              <a:rPr lang="en-US" sz="3300" dirty="0" smtClean="0">
                <a:latin typeface="Times New Roman" pitchFamily="18" charset="0"/>
                <a:cs typeface="Times New Roman" pitchFamily="18" charset="0"/>
              </a:rPr>
              <a:t>- </a:t>
            </a:r>
            <a:r>
              <a:rPr lang="vi-VN" sz="3300" dirty="0" smtClean="0">
                <a:latin typeface="Times New Roman" pitchFamily="18" charset="0"/>
                <a:cs typeface="Times New Roman" pitchFamily="18" charset="0"/>
              </a:rPr>
              <a:t>Nội dung ghi chép phải có trọng tâm, trọng điểm.</a:t>
            </a:r>
            <a:endParaRPr lang="en-US" sz="3300" dirty="0">
              <a:latin typeface="Times New Roman" pitchFamily="18" charset="0"/>
              <a:cs typeface="Times New Roman" pitchFamily="18"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Cloud 3"/>
          <p:cNvSpPr/>
          <p:nvPr/>
        </p:nvSpPr>
        <p:spPr>
          <a:xfrm>
            <a:off x="1600200" y="2743200"/>
            <a:ext cx="5791200" cy="2590800"/>
          </a:xfrm>
          <a:prstGeom prst="cloud">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itchFamily="18" charset="0"/>
                <a:cs typeface="Times New Roman" pitchFamily="18" charset="0"/>
              </a:rPr>
              <a:t>II.PHÂN TÍCH</a:t>
            </a:r>
            <a:endParaRPr lang="en-US" sz="4000" b="1" dirty="0">
              <a:solidFill>
                <a:schemeClr val="tx1"/>
              </a:solidFill>
              <a:latin typeface="Times New Roman" pitchFamily="18" charset="0"/>
              <a:cs typeface="Times New Roman" pitchFamily="18" charset="0"/>
            </a:endParaRPr>
          </a:p>
        </p:txBody>
      </p:sp>
      <p:sp>
        <p:nvSpPr>
          <p:cNvPr id="5" name="6-Point Star 4"/>
          <p:cNvSpPr/>
          <p:nvPr/>
        </p:nvSpPr>
        <p:spPr>
          <a:xfrm rot="20800585">
            <a:off x="304800" y="1447800"/>
            <a:ext cx="914400" cy="914400"/>
          </a:xfrm>
          <a:prstGeom prst="star6">
            <a:avLst/>
          </a:prstGeom>
          <a:solidFill>
            <a:srgbClr val="FFFF00"/>
          </a:solidFill>
          <a:ln>
            <a:solidFill>
              <a:srgbClr val="FB6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915400" cy="1219200"/>
          </a:xfrm>
        </p:spPr>
        <p:txBody>
          <a:bodyPr>
            <a:normAutofit fontScale="90000"/>
          </a:bodyPr>
          <a:lstStyle/>
          <a:p>
            <a:pPr algn="l"/>
            <a:r>
              <a:rPr lang="en-US" b="1" i="1" dirty="0" err="1" smtClean="0">
                <a:cs typeface="Times New Roman" pitchFamily="18" charset="0"/>
              </a:rPr>
              <a:t>Đọc</a:t>
            </a:r>
            <a:r>
              <a:rPr lang="vi-VN" b="1" i="1" dirty="0" smtClean="0">
                <a:cs typeface="Times New Roman" pitchFamily="18" charset="0"/>
              </a:rPr>
              <a:t> </a:t>
            </a:r>
            <a:r>
              <a:rPr lang="vi-VN" b="1" i="1" dirty="0" smtClean="0">
                <a:latin typeface="Calibri" pitchFamily="34" charset="0"/>
                <a:cs typeface="Calibri" pitchFamily="34" charset="0"/>
              </a:rPr>
              <a:t>bài mẫu (SGK – trang 22) và trả lời: Biên bản đã đáp ứng cụ thể các yêu cầu về quy cách văn bản chưa?</a:t>
            </a:r>
            <a:r>
              <a:rPr lang="en-US" b="1" dirty="0" smtClean="0">
                <a:cs typeface="Times New Roman" pitchFamily="18" charset="0"/>
              </a:rPr>
              <a:t/>
            </a:r>
            <a:br>
              <a:rPr lang="en-US" b="1" dirty="0" smtClean="0">
                <a:cs typeface="Times New Roman" pitchFamily="18" charset="0"/>
              </a:rPr>
            </a:br>
            <a:endParaRPr lang="en-US" b="1" dirty="0">
              <a:cs typeface="Times New Roman" pitchFamily="18" charset="0"/>
            </a:endParaRPr>
          </a:p>
        </p:txBody>
      </p:sp>
      <p:sp>
        <p:nvSpPr>
          <p:cNvPr id="3" name="Content Placeholder 2"/>
          <p:cNvSpPr>
            <a:spLocks noGrp="1"/>
          </p:cNvSpPr>
          <p:nvPr>
            <p:ph idx="1"/>
          </p:nvPr>
        </p:nvSpPr>
        <p:spPr>
          <a:xfrm>
            <a:off x="457200" y="2895600"/>
            <a:ext cx="8229600" cy="3230563"/>
          </a:xfrm>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dirty="0" err="1" smtClean="0">
                <a:latin typeface="Times New Roman" pitchFamily="18" charset="0"/>
                <a:cs typeface="Times New Roman" pitchFamily="18" charset="0"/>
              </a:rPr>
              <a:t>Trả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lời</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685800"/>
            <a:ext cx="8534400" cy="5440363"/>
          </a:xfrm>
        </p:spPr>
        <p:txBody>
          <a:bodyPr>
            <a:noAutofit/>
          </a:bodyPr>
          <a:lstStyle/>
          <a:p>
            <a:pPr>
              <a:buNone/>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Biên bản họp lớp (thống nhất kế hoạch làm tập </a:t>
            </a:r>
            <a:r>
              <a:rPr lang="vi-VN"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chào mừng ngày Nhà giáo Việt Nam 20 -11) đã đáp ứng được các yêu cầu cụ thể về quy cách:</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Có quốc hiệu và tiêu ngữ.</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Có tên văn bản.</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Thông tin về thời gian, địa điểm ghi biên bản.</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Thông tin về thành phần tham dự, người chủ trì, người ghi biên bản.</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Thông tin về diễn biến thực tế của cuộc họp, cuộc thảo luận hay vụ việc.</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Chữ kí của thư kí và chủ toạ.</a:t>
            </a: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981200" y="2895600"/>
            <a:ext cx="5410200" cy="2286000"/>
          </a:xfrm>
          <a:prstGeom prst="roundRect">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itchFamily="18" charset="0"/>
                <a:cs typeface="Times New Roman" pitchFamily="18" charset="0"/>
              </a:rPr>
              <a:t>III.THỰC HÀNH</a:t>
            </a:r>
            <a:endParaRPr lang="en-US" sz="4000" b="1" dirty="0">
              <a:solidFill>
                <a:schemeClr val="tx1"/>
              </a:solidFill>
              <a:latin typeface="Times New Roman" pitchFamily="18" charset="0"/>
              <a:cs typeface="Times New Roman" pitchFamily="18" charset="0"/>
            </a:endParaRPr>
          </a:p>
        </p:txBody>
      </p:sp>
      <p:sp>
        <p:nvSpPr>
          <p:cNvPr id="5" name="Moon 4"/>
          <p:cNvSpPr/>
          <p:nvPr/>
        </p:nvSpPr>
        <p:spPr>
          <a:xfrm rot="20877135">
            <a:off x="95829" y="1432263"/>
            <a:ext cx="685800" cy="990600"/>
          </a:xfrm>
          <a:prstGeom prst="moon">
            <a:avLst/>
          </a:prstGeom>
          <a:solidFill>
            <a:srgbClr val="FFFF00"/>
          </a:solidFill>
          <a:ln>
            <a:solidFill>
              <a:srgbClr val="FB6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286000"/>
          </a:xfrm>
        </p:spPr>
        <p:txBody>
          <a:bodyPr>
            <a:noAutofit/>
          </a:bodyPr>
          <a:lstStyle/>
          <a:p>
            <a:pPr algn="l"/>
            <a:r>
              <a:rPr lang="nl-NL" sz="3800" b="1" dirty="0" smtClean="0">
                <a:latin typeface="Times New Roman" pitchFamily="18" charset="0"/>
                <a:cs typeface="Times New Roman" pitchFamily="18" charset="0"/>
              </a:rPr>
              <a:t>Đề</a:t>
            </a:r>
            <a:r>
              <a:rPr lang="vi-VN" sz="3800" b="1" dirty="0" smtClean="0">
                <a:latin typeface="Times New Roman" pitchFamily="18" charset="0"/>
                <a:cs typeface="Times New Roman" pitchFamily="18" charset="0"/>
              </a:rPr>
              <a:t> bài: </a:t>
            </a:r>
            <a:r>
              <a:rPr lang="vi-VN" sz="3800" dirty="0" smtClean="0">
                <a:latin typeface="Times New Roman" pitchFamily="18" charset="0"/>
                <a:cs typeface="Times New Roman" pitchFamily="18" charset="0"/>
              </a:rPr>
              <a:t>Giả sử trong một cuộc thảo luận nhóm (hoặc một cuộc họp lớp), em được giao nhiệm vụ làm thư kí. Hãy viết biên bản cuộc </a:t>
            </a:r>
            <a:r>
              <a:rPr lang="vi-VN" sz="3800" dirty="0" smtClean="0">
                <a:latin typeface="Times New Roman" pitchFamily="18" charset="0"/>
                <a:cs typeface="Times New Roman" pitchFamily="18" charset="0"/>
              </a:rPr>
              <a:t>th</a:t>
            </a:r>
            <a:r>
              <a:rPr lang="en-US" sz="3800" dirty="0" smtClean="0">
                <a:latin typeface="Times New Roman" pitchFamily="18" charset="0"/>
                <a:cs typeface="Times New Roman" pitchFamily="18" charset="0"/>
              </a:rPr>
              <a:t>ả</a:t>
            </a:r>
            <a:r>
              <a:rPr lang="vi-VN" sz="3800" dirty="0" smtClean="0">
                <a:latin typeface="Times New Roman" pitchFamily="18" charset="0"/>
                <a:cs typeface="Times New Roman" pitchFamily="18" charset="0"/>
              </a:rPr>
              <a:t>o </a:t>
            </a:r>
            <a:r>
              <a:rPr lang="vi-VN" sz="3800" dirty="0" smtClean="0">
                <a:latin typeface="Times New Roman" pitchFamily="18" charset="0"/>
                <a:cs typeface="Times New Roman" pitchFamily="18" charset="0"/>
              </a:rPr>
              <a:t>luận (hoặc cuộc họp) ấy.</a:t>
            </a:r>
            <a:endParaRPr lang="en-US" sz="3800" dirty="0">
              <a:latin typeface="Times New Roman" pitchFamily="18" charset="0"/>
              <a:cs typeface="Times New Roman" pitchFamily="18" charset="0"/>
            </a:endParaRPr>
          </a:p>
        </p:txBody>
      </p:sp>
      <p:pic>
        <p:nvPicPr>
          <p:cNvPr id="4" name="Content Placeholder 3" descr="anh-hoc-sinh-40.jpg"/>
          <p:cNvPicPr>
            <a:picLocks noGrp="1" noChangeAspect="1"/>
          </p:cNvPicPr>
          <p:nvPr>
            <p:ph idx="1"/>
          </p:nvPr>
        </p:nvPicPr>
        <p:blipFill>
          <a:blip r:embed="rId3"/>
          <a:stretch>
            <a:fillRect/>
          </a:stretch>
        </p:blipFill>
        <p:spPr>
          <a:xfrm>
            <a:off x="1524000" y="3200400"/>
            <a:ext cx="60198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038600"/>
          </a:xfrm>
        </p:spPr>
        <p:txBody>
          <a:bodyPr>
            <a:normAutofit/>
          </a:bodyPr>
          <a:lstStyle/>
          <a:p>
            <a:pPr algn="l"/>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Quy</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trình</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viết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gồm</a:t>
            </a:r>
            <a:r>
              <a:rPr lang="en-US" sz="4000" b="1" dirty="0" smtClean="0">
                <a:latin typeface="Times New Roman" pitchFamily="18" charset="0"/>
                <a:cs typeface="Times New Roman" pitchFamily="18" charset="0"/>
              </a:rPr>
              <a:t> 3 </a:t>
            </a:r>
            <a:r>
              <a:rPr lang="en-US" sz="4000" b="1" dirty="0" err="1" smtClean="0">
                <a:latin typeface="Times New Roman" pitchFamily="18" charset="0"/>
                <a:cs typeface="Times New Roman" pitchFamily="18" charset="0"/>
              </a:rPr>
              <a:t>bước</a:t>
            </a:r>
            <a:r>
              <a:rPr lang="en-US" sz="4000" b="1" dirty="0" smtClean="0">
                <a:latin typeface="Times New Roman" pitchFamily="18" charset="0"/>
                <a:cs typeface="Times New Roman" pitchFamily="18" charset="0"/>
              </a:rPr>
              <a:t>:</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t>
            </a:r>
            <a:r>
              <a:rPr lang="en-US" sz="3800" dirty="0" smtClean="0">
                <a:latin typeface="Times New Roman" pitchFamily="18" charset="0"/>
                <a:cs typeface="Times New Roman" pitchFamily="18" charset="0"/>
              </a:rPr>
              <a:t>+ </a:t>
            </a:r>
            <a:r>
              <a:rPr lang="vi-VN" sz="3800" dirty="0" smtClean="0">
                <a:latin typeface="Times New Roman" pitchFamily="18" charset="0"/>
                <a:cs typeface="Times New Roman" pitchFamily="18" charset="0"/>
              </a:rPr>
              <a:t>Chuẩn bị trước khi viết</a:t>
            </a:r>
            <a:r>
              <a:rPr lang="en-US" sz="3800" dirty="0" smtClean="0">
                <a:latin typeface="Times New Roman" pitchFamily="18" charset="0"/>
                <a:cs typeface="Times New Roman" pitchFamily="18" charset="0"/>
              </a:rPr>
              <a:t/>
            </a:r>
            <a:br>
              <a:rPr lang="en-US" sz="3800" dirty="0" smtClean="0">
                <a:latin typeface="Times New Roman" pitchFamily="18" charset="0"/>
                <a:cs typeface="Times New Roman" pitchFamily="18" charset="0"/>
              </a:rPr>
            </a:br>
            <a:r>
              <a:rPr lang="en-US" sz="3800" dirty="0" smtClean="0">
                <a:latin typeface="Times New Roman" pitchFamily="18" charset="0"/>
                <a:cs typeface="Times New Roman" pitchFamily="18" charset="0"/>
              </a:rPr>
              <a:t>      + </a:t>
            </a:r>
            <a:r>
              <a:rPr lang="en-US" sz="3800" dirty="0" err="1" smtClean="0">
                <a:latin typeface="Times New Roman" pitchFamily="18" charset="0"/>
                <a:cs typeface="Times New Roman" pitchFamily="18" charset="0"/>
              </a:rPr>
              <a:t>Viết</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biên</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bản</a:t>
            </a:r>
            <a:r>
              <a:rPr lang="en-US" sz="3800" dirty="0" smtClean="0">
                <a:latin typeface="Times New Roman" pitchFamily="18" charset="0"/>
                <a:cs typeface="Times New Roman" pitchFamily="18" charset="0"/>
              </a:rPr>
              <a:t/>
            </a:r>
            <a:br>
              <a:rPr lang="en-US" sz="3800" dirty="0" smtClean="0">
                <a:latin typeface="Times New Roman" pitchFamily="18" charset="0"/>
                <a:cs typeface="Times New Roman" pitchFamily="18" charset="0"/>
              </a:rPr>
            </a:br>
            <a:r>
              <a:rPr lang="en-US" sz="3800" dirty="0" smtClean="0">
                <a:latin typeface="Times New Roman" pitchFamily="18" charset="0"/>
                <a:cs typeface="Times New Roman" pitchFamily="18" charset="0"/>
              </a:rPr>
              <a:t>      + </a:t>
            </a:r>
            <a:r>
              <a:rPr lang="en-US" sz="3800" dirty="0" err="1" smtClean="0">
                <a:latin typeface="Times New Roman" pitchFamily="18" charset="0"/>
                <a:cs typeface="Times New Roman" pitchFamily="18" charset="0"/>
              </a:rPr>
              <a:t>Chỉnh</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sửa</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và</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đọc</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biên</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bản</a:t>
            </a:r>
            <a:r>
              <a:rPr lang="en-US" sz="3800" dirty="0" smtClean="0">
                <a:latin typeface="Times New Roman" pitchFamily="18" charset="0"/>
                <a:cs typeface="Times New Roman" pitchFamily="18" charset="0"/>
              </a:rPr>
              <a:t/>
            </a:r>
            <a:br>
              <a:rPr lang="en-US" sz="3800" dirty="0" smtClean="0">
                <a:latin typeface="Times New Roman" pitchFamily="18" charset="0"/>
                <a:cs typeface="Times New Roman" pitchFamily="18" charset="0"/>
              </a:rPr>
            </a:br>
            <a:endParaRPr lang="en-US" sz="38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1143000"/>
          </a:xfrm>
        </p:spPr>
        <p:txBody>
          <a:bodyPr>
            <a:noAutofit/>
          </a:bodyPr>
          <a:lstStyle/>
          <a:p>
            <a:r>
              <a:rPr lang="en-US" sz="3500" b="1" dirty="0" smtClean="0">
                <a:solidFill>
                  <a:srgbClr val="FF0000"/>
                </a:solidFill>
                <a:latin typeface="Times New Roman" pitchFamily="18" charset="0"/>
                <a:cs typeface="Times New Roman" pitchFamily="18" charset="0"/>
              </a:rPr>
              <a:t>CÂU CHUYỆN :</a:t>
            </a:r>
            <a:br>
              <a:rPr lang="en-US" sz="3500" b="1" dirty="0" smtClean="0">
                <a:solidFill>
                  <a:srgbClr val="FF0000"/>
                </a:solidFill>
                <a:latin typeface="Times New Roman" pitchFamily="18" charset="0"/>
                <a:cs typeface="Times New Roman" pitchFamily="18" charset="0"/>
              </a:rPr>
            </a:br>
            <a:r>
              <a:rPr lang="en-US" sz="3500" b="1" dirty="0" smtClean="0">
                <a:solidFill>
                  <a:srgbClr val="FF0000"/>
                </a:solidFill>
                <a:latin typeface="Times New Roman" pitchFamily="18" charset="0"/>
                <a:cs typeface="Times New Roman" pitchFamily="18" charset="0"/>
              </a:rPr>
              <a:t>“ BIÊN BẢN VỀ AN TOÀN GIAO THÔNG”</a:t>
            </a:r>
            <a:endParaRPr lang="en-US" sz="3500" b="1" dirty="0">
              <a:solidFill>
                <a:srgbClr val="FF0000"/>
              </a:solidFill>
              <a:latin typeface="Times New Roman" pitchFamily="18" charset="0"/>
              <a:cs typeface="Times New Roman" pitchFamily="18" charset="0"/>
            </a:endParaRPr>
          </a:p>
        </p:txBody>
      </p:sp>
      <p:pic>
        <p:nvPicPr>
          <p:cNvPr id="4" name="Content Placeholder 3" descr="tải xuống (1).jpg"/>
          <p:cNvPicPr>
            <a:picLocks noGrp="1" noChangeAspect="1"/>
          </p:cNvPicPr>
          <p:nvPr>
            <p:ph idx="1"/>
          </p:nvPr>
        </p:nvPicPr>
        <p:blipFill>
          <a:blip r:embed="rId2"/>
          <a:stretch>
            <a:fillRect/>
          </a:stretch>
        </p:blipFill>
        <p:spPr>
          <a:xfrm>
            <a:off x="304800" y="1600200"/>
            <a:ext cx="8534400" cy="5029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381000"/>
          </a:xfrm>
        </p:spPr>
        <p:txBody>
          <a:bodyPr>
            <a:normAutofit fontScale="90000"/>
          </a:bodyPr>
          <a:lstStyle/>
          <a:p>
            <a:r>
              <a:rPr lang="en-US" b="1" dirty="0" err="1" smtClean="0">
                <a:solidFill>
                  <a:srgbClr val="FF0000"/>
                </a:solidFill>
                <a:cs typeface="Times New Roman" pitchFamily="18" charset="0"/>
              </a:rPr>
              <a:t>Bảng</a:t>
            </a:r>
            <a:r>
              <a:rPr lang="en-US" b="1" dirty="0" smtClean="0">
                <a:solidFill>
                  <a:srgbClr val="FF0000"/>
                </a:solidFill>
                <a:cs typeface="Times New Roman" pitchFamily="18" charset="0"/>
              </a:rPr>
              <a:t> </a:t>
            </a:r>
            <a:r>
              <a:rPr lang="en-US" b="1" dirty="0" err="1" smtClean="0">
                <a:solidFill>
                  <a:srgbClr val="FF0000"/>
                </a:solidFill>
                <a:cs typeface="Times New Roman" pitchFamily="18" charset="0"/>
              </a:rPr>
              <a:t>kiểm</a:t>
            </a:r>
            <a:r>
              <a:rPr lang="en-US" b="1" dirty="0" smtClean="0">
                <a:solidFill>
                  <a:srgbClr val="FF0000"/>
                </a:solidFill>
                <a:cs typeface="Times New Roman" pitchFamily="18" charset="0"/>
              </a:rPr>
              <a:t> </a:t>
            </a:r>
            <a:r>
              <a:rPr lang="en-US" b="1" dirty="0" err="1" smtClean="0">
                <a:solidFill>
                  <a:srgbClr val="FF0000"/>
                </a:solidFill>
                <a:cs typeface="Times New Roman" pitchFamily="18" charset="0"/>
              </a:rPr>
              <a:t>biên</a:t>
            </a:r>
            <a:r>
              <a:rPr lang="en-US" b="1" dirty="0" smtClean="0">
                <a:solidFill>
                  <a:srgbClr val="FF0000"/>
                </a:solidFill>
                <a:cs typeface="Times New Roman" pitchFamily="18" charset="0"/>
              </a:rPr>
              <a:t> </a:t>
            </a:r>
            <a:r>
              <a:rPr lang="en-US" b="1" dirty="0" err="1" smtClean="0">
                <a:solidFill>
                  <a:srgbClr val="FF0000"/>
                </a:solidFill>
                <a:cs typeface="Times New Roman" pitchFamily="18" charset="0"/>
              </a:rPr>
              <a:t>bản</a:t>
            </a:r>
            <a:endParaRPr lang="en-US" b="1" dirty="0">
              <a:solidFill>
                <a:srgbClr val="FF0000"/>
              </a:solidFill>
              <a:cs typeface="Times New Roman" pitchFamily="18" charset="0"/>
            </a:endParaRPr>
          </a:p>
        </p:txBody>
      </p:sp>
      <p:graphicFrame>
        <p:nvGraphicFramePr>
          <p:cNvPr id="5" name="Content Placeholder 4"/>
          <p:cNvGraphicFramePr>
            <a:graphicFrameLocks noGrp="1"/>
          </p:cNvGraphicFramePr>
          <p:nvPr>
            <p:ph idx="1"/>
          </p:nvPr>
        </p:nvGraphicFramePr>
        <p:xfrm>
          <a:off x="228600" y="742074"/>
          <a:ext cx="8686800" cy="5974080"/>
        </p:xfrm>
        <a:graphic>
          <a:graphicData uri="http://schemas.openxmlformats.org/drawingml/2006/table">
            <a:tbl>
              <a:tblPr firstRow="1" bandRow="1">
                <a:tableStyleId>{8A107856-5554-42FB-B03E-39F5DBC370BA}</a:tableStyleId>
              </a:tblPr>
              <a:tblGrid>
                <a:gridCol w="6781800"/>
                <a:gridCol w="1905000"/>
              </a:tblGrid>
              <a:tr h="805935">
                <a:tc>
                  <a:txBody>
                    <a:bodyPr/>
                    <a:lstStyle/>
                    <a:p>
                      <a:pPr algn="ctr">
                        <a:lnSpc>
                          <a:spcPct val="150000"/>
                        </a:lnSpc>
                      </a:pPr>
                      <a:r>
                        <a:rPr lang="en-US" sz="2400" dirty="0" smtClean="0">
                          <a:latin typeface="Times New Roman" pitchFamily="18" charset="0"/>
                          <a:cs typeface="Times New Roman" pitchFamily="18" charset="0"/>
                        </a:rPr>
                        <a:t>YÊU</a:t>
                      </a:r>
                      <a:r>
                        <a:rPr lang="en-US" sz="2400" baseline="0" dirty="0" smtClean="0">
                          <a:latin typeface="Times New Roman" pitchFamily="18" charset="0"/>
                          <a:cs typeface="Times New Roman" pitchFamily="18" charset="0"/>
                        </a:rPr>
                        <a:t> CẦU ĐỐI VỚI BIÊN BẢN</a:t>
                      </a:r>
                      <a:endParaRPr lang="en-US" sz="24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n-US" sz="2400" dirty="0" smtClean="0">
                          <a:latin typeface="Times New Roman" pitchFamily="18" charset="0"/>
                          <a:cs typeface="Times New Roman" pitchFamily="18" charset="0"/>
                        </a:rPr>
                        <a:t>ĐẠT/</a:t>
                      </a:r>
                    </a:p>
                    <a:p>
                      <a:pPr algn="ctr"/>
                      <a:r>
                        <a:rPr lang="en-US" sz="2400" dirty="0" smtClean="0">
                          <a:latin typeface="Times New Roman" pitchFamily="18" charset="0"/>
                          <a:cs typeface="Times New Roman" pitchFamily="18" charset="0"/>
                        </a:rPr>
                        <a:t>CHƯA</a:t>
                      </a:r>
                      <a:r>
                        <a:rPr lang="en-US" sz="2400" baseline="0" dirty="0" smtClean="0">
                          <a:latin typeface="Times New Roman" pitchFamily="18" charset="0"/>
                          <a:cs typeface="Times New Roman" pitchFamily="18" charset="0"/>
                        </a:rPr>
                        <a:t> ĐẠT</a:t>
                      </a:r>
                      <a:endParaRPr lang="en-US" sz="24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r>
              <a:tr h="918112">
                <a:tc>
                  <a:txBody>
                    <a:bodyPr/>
                    <a:lstStyle/>
                    <a:p>
                      <a:r>
                        <a:rPr lang="en-US" sz="2800" dirty="0" err="1" smtClean="0">
                          <a:latin typeface="Times New Roman" pitchFamily="18" charset="0"/>
                          <a:cs typeface="Times New Roman" pitchFamily="18" charset="0"/>
                        </a:rPr>
                        <a:t>Biên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đủ</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phần</a:t>
                      </a:r>
                      <a:r>
                        <a:rPr lang="en-US" sz="2800" baseline="0" dirty="0" smtClean="0">
                          <a:latin typeface="Times New Roman" pitchFamily="18" charset="0"/>
                          <a:cs typeface="Times New Roman" pitchFamily="18" charset="0"/>
                        </a:rPr>
                        <a:t> : </a:t>
                      </a:r>
                      <a:r>
                        <a:rPr lang="en-US" sz="2800" baseline="0" dirty="0" err="1" smtClean="0">
                          <a:latin typeface="Times New Roman" pitchFamily="18" charset="0"/>
                          <a:cs typeface="Times New Roman" pitchFamily="18" charset="0"/>
                        </a:rPr>
                        <a:t>phần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đầu</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phần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chính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phần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cuối</a:t>
                      </a:r>
                      <a:endParaRPr lang="en-US" sz="2800" dirty="0">
                        <a:latin typeface="Times New Roman" pitchFamily="18" charset="0"/>
                        <a:cs typeface="Times New Roman" pitchFamily="18" charset="0"/>
                      </a:endParaRPr>
                    </a:p>
                  </a:txBody>
                  <a:tcPr>
                    <a:solidFill>
                      <a:schemeClr val="bg1">
                        <a:lumMod val="95000"/>
                      </a:schemeClr>
                    </a:solidFill>
                  </a:tcPr>
                </a:tc>
                <a:tc>
                  <a:txBody>
                    <a:bodyPr/>
                    <a:lstStyle/>
                    <a:p>
                      <a:endParaRPr lang="en-US" dirty="0">
                        <a:latin typeface="Times New Roman" pitchFamily="18" charset="0"/>
                        <a:cs typeface="Times New Roman" pitchFamily="18" charset="0"/>
                      </a:endParaRPr>
                    </a:p>
                  </a:txBody>
                  <a:tcPr>
                    <a:solidFill>
                      <a:schemeClr val="bg1">
                        <a:lumMod val="95000"/>
                      </a:schemeClr>
                    </a:solidFill>
                  </a:tcPr>
                </a:tc>
              </a:tr>
              <a:tr h="918112">
                <a:tc>
                  <a:txBody>
                    <a:bodyPr/>
                    <a:lstStyle/>
                    <a:p>
                      <a:r>
                        <a:rPr lang="en-US" sz="2800" dirty="0" err="1" smtClean="0">
                          <a:latin typeface="Times New Roman" pitchFamily="18" charset="0"/>
                          <a:cs typeface="Times New Roman" pitchFamily="18" charset="0"/>
                        </a:rPr>
                        <a:t>Phần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đầu</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trình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bày</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rõ</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thời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gian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địa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điểm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thành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phần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tham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dự</a:t>
                      </a:r>
                      <a:endParaRPr lang="en-US" sz="2800"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r>
              <a:tr h="918112">
                <a:tc>
                  <a:txBody>
                    <a:bodyPr/>
                    <a:lstStyle/>
                    <a:p>
                      <a:r>
                        <a:rPr lang="en-US" sz="2800" dirty="0" err="1" smtClean="0">
                          <a:latin typeface="Times New Roman" pitchFamily="18" charset="0"/>
                          <a:cs typeface="Times New Roman" pitchFamily="18" charset="0"/>
                        </a:rPr>
                        <a:t>Phần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chính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ghi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lần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lượt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các</a:t>
                      </a:r>
                      <a:r>
                        <a:rPr lang="en-US" sz="2800" baseline="0" dirty="0" smtClean="0">
                          <a:latin typeface="Times New Roman" pitchFamily="18" charset="0"/>
                          <a:cs typeface="Times New Roman" pitchFamily="18" charset="0"/>
                        </a:rPr>
                        <a:t> ý </a:t>
                      </a:r>
                      <a:r>
                        <a:rPr lang="en-US" sz="2800" baseline="0" dirty="0" err="1" smtClean="0">
                          <a:latin typeface="Times New Roman" pitchFamily="18" charset="0"/>
                          <a:cs typeface="Times New Roman" pitchFamily="18" charset="0"/>
                        </a:rPr>
                        <a:t>kiến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phát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biểu</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của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từng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người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theo</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đúng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trình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tự</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diễn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ra</a:t>
                      </a:r>
                      <a:endParaRPr lang="en-US" sz="2800" dirty="0">
                        <a:latin typeface="Times New Roman" pitchFamily="18" charset="0"/>
                        <a:cs typeface="Times New Roman" pitchFamily="18" charset="0"/>
                      </a:endParaRPr>
                    </a:p>
                  </a:txBody>
                  <a:tcPr>
                    <a:solidFill>
                      <a:schemeClr val="bg1">
                        <a:lumMod val="95000"/>
                      </a:schemeClr>
                    </a:solidFill>
                  </a:tcPr>
                </a:tc>
                <a:tc>
                  <a:txBody>
                    <a:bodyPr/>
                    <a:lstStyle/>
                    <a:p>
                      <a:endParaRPr lang="en-US" dirty="0">
                        <a:latin typeface="Times New Roman" pitchFamily="18" charset="0"/>
                        <a:cs typeface="Times New Roman" pitchFamily="18" charset="0"/>
                      </a:endParaRPr>
                    </a:p>
                  </a:txBody>
                  <a:tcPr>
                    <a:solidFill>
                      <a:schemeClr val="bg1">
                        <a:lumMod val="95000"/>
                      </a:schemeClr>
                    </a:solidFill>
                  </a:tcPr>
                </a:tc>
              </a:tr>
              <a:tr h="918112">
                <a:tc>
                  <a:txBody>
                    <a:bodyPr/>
                    <a:lstStyle/>
                    <a:p>
                      <a:r>
                        <a:rPr lang="en-US" sz="2800" dirty="0" err="1" smtClean="0">
                          <a:latin typeface="Times New Roman" pitchFamily="18" charset="0"/>
                          <a:cs typeface="Times New Roman" pitchFamily="18" charset="0"/>
                        </a:rPr>
                        <a:t>Phần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cuối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ghi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rõ</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thời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gian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kết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thúc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cuộc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họp</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họ</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tên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chữ</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kí</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của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thư</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kí</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và</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chủ</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tòa</a:t>
                      </a:r>
                      <a:endParaRPr lang="en-US" sz="2800" dirty="0">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tr>
              <a:tr h="1332743">
                <a:tc>
                  <a:txBody>
                    <a:bodyPr/>
                    <a:lstStyle/>
                    <a:p>
                      <a:r>
                        <a:rPr lang="en-US" sz="2800" dirty="0" err="1" smtClean="0">
                          <a:latin typeface="Times New Roman" pitchFamily="18" charset="0"/>
                          <a:cs typeface="Times New Roman" pitchFamily="18" charset="0"/>
                        </a:rPr>
                        <a:t>Ngôn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ngữ</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của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biên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chính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xác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ngắn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gọn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không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làm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cho</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người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đọc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hiểu</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nhầm</a:t>
                      </a:r>
                      <a:r>
                        <a:rPr lang="en-US" sz="2800" baseline="0" dirty="0" smtClean="0">
                          <a:latin typeface="Times New Roman" pitchFamily="18" charset="0"/>
                          <a:cs typeface="Times New Roman" pitchFamily="18" charset="0"/>
                        </a:rPr>
                        <a:t> ý </a:t>
                      </a:r>
                      <a:r>
                        <a:rPr lang="en-US" sz="2800" baseline="0" dirty="0" err="1" smtClean="0">
                          <a:latin typeface="Times New Roman" pitchFamily="18" charset="0"/>
                          <a:cs typeface="Times New Roman" pitchFamily="18" charset="0"/>
                        </a:rPr>
                        <a:t>người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nói</a:t>
                      </a:r>
                      <a:endParaRPr lang="en-US" sz="2800" dirty="0">
                        <a:latin typeface="Times New Roman" pitchFamily="18" charset="0"/>
                        <a:cs typeface="Times New Roman" pitchFamily="18" charset="0"/>
                      </a:endParaRPr>
                    </a:p>
                  </a:txBody>
                  <a:tcPr>
                    <a:solidFill>
                      <a:schemeClr val="bg1">
                        <a:lumMod val="95000"/>
                      </a:schemeClr>
                    </a:solidFill>
                  </a:tcPr>
                </a:tc>
                <a:tc>
                  <a:txBody>
                    <a:bodyPr/>
                    <a:lstStyle/>
                    <a:p>
                      <a:endParaRPr lang="en-US" dirty="0">
                        <a:latin typeface="Times New Roman" pitchFamily="18" charset="0"/>
                        <a:cs typeface="Times New Roman" pitchFamily="18" charset="0"/>
                      </a:endParaRPr>
                    </a:p>
                  </a:txBody>
                  <a:tcPr>
                    <a:solidFill>
                      <a:schemeClr val="bg1">
                        <a:lumMod val="95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3581400" cy="2590800"/>
          </a:xfrm>
        </p:spPr>
        <p:txBody>
          <a:bodyPr>
            <a:noAutofit/>
          </a:bodyPr>
          <a:lstStyle/>
          <a:p>
            <a:r>
              <a:rPr lang="en-US" sz="3200" b="1" dirty="0" smtClean="0">
                <a:solidFill>
                  <a:srgbClr val="FF0000"/>
                </a:solidFill>
                <a:latin typeface="Times New Roman" pitchFamily="18" charset="0"/>
                <a:cs typeface="Times New Roman" pitchFamily="18" charset="0"/>
              </a:rPr>
              <a:t>LUYỆN TẬP</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err="1" smtClean="0">
                <a:latin typeface="Times New Roman" pitchFamily="18" charset="0"/>
                <a:cs typeface="Times New Roman" pitchFamily="18" charset="0"/>
              </a:rPr>
              <a:t>Đọc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biên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bản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sau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đây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định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bố</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cục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biên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bản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thiếu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phần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nào</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pic>
        <p:nvPicPr>
          <p:cNvPr id="4" name="Content Placeholder 3" descr="z6309582938863_5b523e5b389f401a4e8a391ffa55ea16.jpg"/>
          <p:cNvPicPr>
            <a:picLocks noGrp="1" noChangeAspect="1"/>
          </p:cNvPicPr>
          <p:nvPr>
            <p:ph idx="1"/>
          </p:nvPr>
        </p:nvPicPr>
        <p:blipFill>
          <a:blip r:embed="rId3"/>
          <a:stretch>
            <a:fillRect/>
          </a:stretch>
        </p:blipFill>
        <p:spPr>
          <a:xfrm>
            <a:off x="3733800" y="228600"/>
            <a:ext cx="5257800" cy="6400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b="1" dirty="0" smtClean="0">
                <a:solidFill>
                  <a:srgbClr val="FF0000"/>
                </a:solidFill>
                <a:latin typeface="Times New Roman" pitchFamily="18" charset="0"/>
                <a:cs typeface="Times New Roman" pitchFamily="18" charset="0"/>
              </a:rPr>
              <a:t>VẬN DỤNG</a:t>
            </a:r>
            <a:endParaRPr lang="en-US" sz="40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19201"/>
            <a:ext cx="8458200" cy="2286000"/>
          </a:xfrm>
        </p:spPr>
        <p:txBody>
          <a:bodyPr>
            <a:normAutofit/>
          </a:bodyPr>
          <a:lstStyle/>
          <a:p>
            <a:pPr>
              <a:buNone/>
            </a:pP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cuối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tuần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sẽ</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họp</a:t>
            </a:r>
            <a:r>
              <a:rPr lang="en-US" sz="3600" dirty="0" smtClean="0">
                <a:latin typeface="Times New Roman" pitchFamily="18" charset="0"/>
                <a:cs typeface="Times New Roman" pitchFamily="18" charset="0"/>
              </a:rPr>
              <a:t> fan </a:t>
            </a:r>
            <a:r>
              <a:rPr lang="en-US" sz="3600" dirty="0" err="1" smtClean="0">
                <a:latin typeface="Times New Roman" pitchFamily="18" charset="0"/>
                <a:cs typeface="Times New Roman" pitchFamily="18" charset="0"/>
              </a:rPr>
              <a:t>câu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bộ</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tượng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thư</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buổi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họp</a:t>
            </a:r>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hãy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họp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buổi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hôm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1981200"/>
            <a:ext cx="5029200" cy="4068763"/>
          </a:xfrm>
        </p:spPr>
        <p:txBody>
          <a:bodyPr>
            <a:normAutofit/>
          </a:bodyPr>
          <a:lstStyle/>
          <a:p>
            <a:pPr>
              <a:buFont typeface="Arial" charset="0"/>
              <a:buChar char="•"/>
            </a:pPr>
            <a:r>
              <a:rPr lang="en-US" sz="3300" b="1" dirty="0" smtClean="0">
                <a:solidFill>
                  <a:srgbClr val="FF0000"/>
                </a:solidFill>
                <a:latin typeface="Times New Roman" pitchFamily="18" charset="0"/>
                <a:cs typeface="Times New Roman" pitchFamily="18" charset="0"/>
              </a:rPr>
              <a:t>HƯỚNG DẪN VỀ NHÀ</a:t>
            </a:r>
          </a:p>
          <a:p>
            <a:pPr>
              <a:buFontTx/>
              <a:buChar char="-"/>
            </a:pPr>
            <a:r>
              <a:rPr lang="en-US" dirty="0" err="1" smtClean="0">
                <a:latin typeface="Times New Roman" pitchFamily="18" charset="0"/>
                <a:cs typeface="Times New Roman" pitchFamily="18" charset="0"/>
              </a:rPr>
              <a:t>Hoàn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tập</a:t>
            </a:r>
            <a:r>
              <a:rPr lang="en-US" dirty="0" smtClean="0">
                <a:latin typeface="Times New Roman" pitchFamily="18" charset="0"/>
                <a:cs typeface="Times New Roman" pitchFamily="18" charset="0"/>
              </a:rPr>
              <a:t>.</a:t>
            </a:r>
          </a:p>
          <a:p>
            <a:pPr>
              <a:buFontTx/>
              <a:buChar char="-"/>
            </a:pPr>
            <a:r>
              <a:rPr lang="en-US" dirty="0" err="1" smtClean="0">
                <a:latin typeface="Times New Roman" pitchFamily="18" charset="0"/>
                <a:cs typeface="Times New Roman" pitchFamily="18" charset="0"/>
              </a:rPr>
              <a:t>Chuẩn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mới</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Tóm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tắt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nội</a:t>
            </a:r>
            <a:r>
              <a:rPr lang="en-US" b="1" dirty="0" smtClean="0">
                <a:latin typeface="Times New Roman" pitchFamily="18" charset="0"/>
                <a:cs typeface="Times New Roman" pitchFamily="18" charset="0"/>
              </a:rPr>
              <a:t> dung </a:t>
            </a:r>
            <a:r>
              <a:rPr lang="en-US" b="1" dirty="0" err="1" smtClean="0">
                <a:latin typeface="Times New Roman" pitchFamily="18" charset="0"/>
                <a:cs typeface="Times New Roman" pitchFamily="18" charset="0"/>
              </a:rPr>
              <a:t>trình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bày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người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khác</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57200" y="1828800"/>
            <a:ext cx="8229600" cy="1569660"/>
          </a:xfrm>
          <a:prstGeom prst="rect">
            <a:avLst/>
          </a:prstGeom>
          <a:noFill/>
        </p:spPr>
        <p:txBody>
          <a:bodyPr wrap="square" lIns="91440" tIns="45720" rIns="91440" bIns="45720">
            <a:spAutoFit/>
          </a:bodyPr>
          <a:lstStyle/>
          <a:p>
            <a:pPr algn="ctr"/>
            <a:r>
              <a:rPr lang="en-US"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CẢM ƠN CÁC EM ĐÃ LẮNG NGHE BÀI GIẢNG !!</a:t>
            </a:r>
            <a:endPar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Tree>
  </p:cSld>
  <p:clrMapOvr>
    <a:masterClrMapping/>
  </p:clrMapOvr>
  <p:transition>
    <p:comb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Content Placeholder 4" descr="ung-xu-cua-csgt.jpg"/>
          <p:cNvPicPr>
            <a:picLocks noGrp="1" noChangeAspect="1"/>
          </p:cNvPicPr>
          <p:nvPr>
            <p:ph sz="half" idx="1"/>
          </p:nvPr>
        </p:nvPicPr>
        <p:blipFill>
          <a:blip r:embed="rId3"/>
          <a:stretch>
            <a:fillRect/>
          </a:stretch>
        </p:blipFill>
        <p:spPr>
          <a:xfrm>
            <a:off x="4953000" y="2819400"/>
            <a:ext cx="39624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5" descr="CHỞ_TRẺ_EM.jpg"/>
          <p:cNvPicPr>
            <a:picLocks noGrp="1" noChangeAspect="1"/>
          </p:cNvPicPr>
          <p:nvPr>
            <p:ph sz="half" idx="2"/>
          </p:nvPr>
        </p:nvPicPr>
        <p:blipFill>
          <a:blip r:embed="rId4"/>
          <a:stretch>
            <a:fillRect/>
          </a:stretch>
        </p:blipFill>
        <p:spPr>
          <a:xfrm>
            <a:off x="228600" y="2819400"/>
            <a:ext cx="4267200" cy="3677496"/>
          </a:xfrm>
        </p:spPr>
      </p:pic>
      <p:sp>
        <p:nvSpPr>
          <p:cNvPr id="8" name="Rectangular Callout 7"/>
          <p:cNvSpPr/>
          <p:nvPr/>
        </p:nvSpPr>
        <p:spPr>
          <a:xfrm>
            <a:off x="304800" y="152400"/>
            <a:ext cx="4495800" cy="2286000"/>
          </a:xfrm>
          <a:prstGeom prst="wedgeRect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Callout 9"/>
          <p:cNvSpPr/>
          <p:nvPr/>
        </p:nvSpPr>
        <p:spPr>
          <a:xfrm>
            <a:off x="5105400" y="304800"/>
            <a:ext cx="4038600" cy="1828800"/>
          </a:xfrm>
          <a:prstGeom prst="wedgeEllipse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2"/>
          <p:cNvSpPr>
            <a:spLocks noChangeArrowheads="1"/>
          </p:cNvSpPr>
          <p:nvPr/>
        </p:nvSpPr>
        <p:spPr bwMode="auto">
          <a:xfrm>
            <a:off x="5562600" y="609600"/>
            <a:ext cx="3048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CSGT: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Yêu</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cầu</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anh</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xuất</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trình</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giấy</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tờ</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để</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chúng</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tôi</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kiểm</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tra</a:t>
            </a:r>
            <a:endParaRPr kumimoji="0" lang="en-US" altLang="zh-CN"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7" name="Rectangle 3"/>
          <p:cNvSpPr>
            <a:spLocks noChangeArrowheads="1"/>
          </p:cNvSpPr>
          <p:nvPr/>
        </p:nvSpPr>
        <p:spPr bwMode="auto">
          <a:xfrm>
            <a:off x="381000" y="152400"/>
            <a:ext cx="43434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Bố</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Long: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lúng</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túng</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tìm</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giấy</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tờ</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Chú</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em</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thông</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cảm</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Sáng</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nay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vợ</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anh</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đi</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vắng</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hai</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bố</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con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ngủ</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quên</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nên</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giờ</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này</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mới</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vội</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đưa</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sắp</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nhỏ</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đi</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học</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cho</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kịp</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giờ</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Với</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lại</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nhà</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anh</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ngay</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gần</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đây</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a:t>
            </a:r>
            <a:endParaRPr kumimoji="0" lang="en-US" altLang="zh-CN"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26">
                                            <p:txEl>
                                              <p:pRg st="0" end="0"/>
                                            </p:txEl>
                                          </p:spTgt>
                                        </p:tgtEl>
                                        <p:attrNameLst>
                                          <p:attrName>style.visibility</p:attrName>
                                        </p:attrNameLst>
                                      </p:cBhvr>
                                      <p:to>
                                        <p:strVal val="visible"/>
                                      </p:to>
                                    </p:set>
                                    <p:animEffect transition="in" filter="fade">
                                      <p:cBhvr>
                                        <p:cTn id="24" dur="2000"/>
                                        <p:tgtEl>
                                          <p:spTgt spid="102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27">
                                            <p:txEl>
                                              <p:pRg st="0" end="0"/>
                                            </p:txEl>
                                          </p:spTgt>
                                        </p:tgtEl>
                                        <p:attrNameLst>
                                          <p:attrName>style.visibility</p:attrName>
                                        </p:attrNameLst>
                                      </p:cBhvr>
                                      <p:to>
                                        <p:strVal val="visible"/>
                                      </p:to>
                                    </p:set>
                                    <p:animEffect transition="in" filter="wipe(down)">
                                      <p:cBhvr>
                                        <p:cTn id="35" dur="500"/>
                                        <p:tgtEl>
                                          <p:spTgt spid="10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026" grpId="0" build="p"/>
      <p:bldP spid="1027"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Content Placeholder 4" descr="CHỞ_TRẺ_EM.jpg"/>
          <p:cNvPicPr>
            <a:picLocks noGrp="1" noChangeAspect="1"/>
          </p:cNvPicPr>
          <p:nvPr>
            <p:ph sz="half" idx="1"/>
          </p:nvPr>
        </p:nvPicPr>
        <p:blipFill>
          <a:blip r:embed="rId3"/>
          <a:stretch>
            <a:fillRect/>
          </a:stretch>
        </p:blipFill>
        <p:spPr>
          <a:xfrm>
            <a:off x="0" y="3200400"/>
            <a:ext cx="4267200" cy="3657600"/>
          </a:xfrm>
        </p:spPr>
      </p:pic>
      <p:pic>
        <p:nvPicPr>
          <p:cNvPr id="6" name="Content Placeholder 5" descr="ung-xu-cua-csgt.jpg"/>
          <p:cNvPicPr>
            <a:picLocks noGrp="1" noChangeAspect="1"/>
          </p:cNvPicPr>
          <p:nvPr>
            <p:ph sz="half" idx="2"/>
          </p:nvPr>
        </p:nvPicPr>
        <p:blipFill>
          <a:blip r:embed="rId4"/>
          <a:stretch>
            <a:fillRect/>
          </a:stretch>
        </p:blipFill>
        <p:spPr>
          <a:xfrm>
            <a:off x="4648200" y="3200400"/>
            <a:ext cx="4267200" cy="34020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ounded Rectangular Callout 6"/>
          <p:cNvSpPr/>
          <p:nvPr/>
        </p:nvSpPr>
        <p:spPr>
          <a:xfrm>
            <a:off x="4648200" y="228600"/>
            <a:ext cx="4343400" cy="2438400"/>
          </a:xfrm>
          <a:prstGeom prst="wedgeRoundRect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1" name="Rectangle 1"/>
          <p:cNvSpPr>
            <a:spLocks noChangeArrowheads="1"/>
          </p:cNvSpPr>
          <p:nvPr/>
        </p:nvSpPr>
        <p:spPr bwMode="auto">
          <a:xfrm>
            <a:off x="4800600" y="381000"/>
            <a:ext cx="39624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CSGT: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Tóm</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lại</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chúng</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tôi</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yêu</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cầu</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anh</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xuất</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trình</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giấy</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phép</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lái</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xe</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bảo</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hiểm</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xe</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Nếu</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anh</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không</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mang</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theo</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trên</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người</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chúng</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tôi</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buộc</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phải</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lập</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biên</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bản</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xử</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lí</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vi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phạm</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a:t>
            </a:r>
            <a:endParaRPr kumimoji="0" lang="en-US" altLang="zh-CN"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Rectangular Callout 9"/>
          <p:cNvSpPr/>
          <p:nvPr/>
        </p:nvSpPr>
        <p:spPr>
          <a:xfrm>
            <a:off x="152400" y="152400"/>
            <a:ext cx="4343400" cy="2667000"/>
          </a:xfrm>
          <a:prstGeom prst="wedgeRect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Rectangle 2"/>
          <p:cNvSpPr>
            <a:spLocks noChangeArrowheads="1"/>
          </p:cNvSpPr>
          <p:nvPr/>
        </p:nvSpPr>
        <p:spPr bwMode="auto">
          <a:xfrm>
            <a:off x="304800" y="152400"/>
            <a:ext cx="40386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Bố</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Long: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Mong</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anh</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thông</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cảm</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tha</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cho</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tôi</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lần</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này</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Mà</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anh</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cho</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tôi</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hỏi</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biên</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bản</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là</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cái</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gì</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(Quay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lại</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nhìn</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con)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Biên</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bản</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là</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cái</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gì</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con?)</a:t>
            </a:r>
            <a:endParaRPr kumimoji="0" lang="en-US" altLang="zh-CN"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Long: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Dạ</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…con…con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không</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US" altLang="zh-CN" sz="2400" b="0" i="1"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biết</a:t>
            </a:r>
            <a:r>
              <a:rPr kumimoji="0" lang="en-US" altLang="zh-CN" sz="2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ạ.</a:t>
            </a:r>
            <a:endParaRPr kumimoji="0" lang="en-US" altLang="zh-CN"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0721">
                                            <p:txEl>
                                              <p:pRg st="0" end="0"/>
                                            </p:txEl>
                                          </p:spTgt>
                                        </p:tgtEl>
                                        <p:attrNameLst>
                                          <p:attrName>style.visibility</p:attrName>
                                        </p:attrNameLst>
                                      </p:cBhvr>
                                      <p:to>
                                        <p:strVal val="visible"/>
                                      </p:to>
                                    </p:set>
                                    <p:animEffect transition="in" filter="fade">
                                      <p:cBhvr>
                                        <p:cTn id="13" dur="2000"/>
                                        <p:tgtEl>
                                          <p:spTgt spid="3072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722">
                                            <p:txEl>
                                              <p:pRg st="0" end="0"/>
                                            </p:txEl>
                                          </p:spTgt>
                                        </p:tgtEl>
                                        <p:attrNameLst>
                                          <p:attrName>style.visibility</p:attrName>
                                        </p:attrNameLst>
                                      </p:cBhvr>
                                      <p:to>
                                        <p:strVal val="visible"/>
                                      </p:to>
                                    </p:set>
                                    <p:animEffect transition="in" filter="fade">
                                      <p:cBhvr>
                                        <p:cTn id="23" dur="2000"/>
                                        <p:tgtEl>
                                          <p:spTgt spid="30722">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722">
                                            <p:txEl>
                                              <p:pRg st="1" end="1"/>
                                            </p:txEl>
                                          </p:spTgt>
                                        </p:tgtEl>
                                        <p:attrNameLst>
                                          <p:attrName>style.visibility</p:attrName>
                                        </p:attrNameLst>
                                      </p:cBhvr>
                                      <p:to>
                                        <p:strVal val="visible"/>
                                      </p:to>
                                    </p:set>
                                    <p:animEffect transition="in" filter="fade">
                                      <p:cBhvr>
                                        <p:cTn id="26" dur="2000"/>
                                        <p:tgtEl>
                                          <p:spTgt spid="307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721" grpId="0" build="allAtOnce"/>
      <p:bldP spid="10" grpId="0" animBg="1"/>
      <p:bldP spid="3072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362200" cy="792162"/>
          </a:xfrm>
        </p:spPr>
        <p:txBody>
          <a:bodyPr>
            <a:normAutofit fontScale="90000"/>
          </a:bodyPr>
          <a:lstStyle/>
          <a:p>
            <a:r>
              <a:rPr lang="en-US" sz="3600" b="1" dirty="0" smtClean="0">
                <a:solidFill>
                  <a:srgbClr val="FF0000"/>
                </a:solidFill>
                <a:latin typeface="Times New Roman" pitchFamily="18" charset="0"/>
                <a:cs typeface="Times New Roman" pitchFamily="18" charset="0"/>
              </a:rPr>
              <a:t>TIẾT 81-82:</a:t>
            </a:r>
            <a:endParaRPr lang="en-US" sz="3600" b="1" dirty="0">
              <a:solidFill>
                <a:srgbClr val="FF0000"/>
              </a:solidFill>
              <a:latin typeface="Times New Roman" pitchFamily="18" charset="0"/>
              <a:cs typeface="Times New Roman" pitchFamily="18" charset="0"/>
            </a:endParaRPr>
          </a:p>
        </p:txBody>
      </p:sp>
      <p:sp>
        <p:nvSpPr>
          <p:cNvPr id="4" name="Rectangle 3"/>
          <p:cNvSpPr/>
          <p:nvPr/>
        </p:nvSpPr>
        <p:spPr>
          <a:xfrm>
            <a:off x="228600" y="1752600"/>
            <a:ext cx="8686800" cy="3416320"/>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VIẾT : VIẾT BIÊN BẢN VỀ CUỘC HỌP, CUỘC THẢO LUẬN HAY MỘT VỤ VIỆC.</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a:bodyPr>
          <a:lstStyle/>
          <a:p>
            <a:r>
              <a:rPr lang="en-US" sz="4500" b="1" dirty="0" smtClean="0">
                <a:solidFill>
                  <a:srgbClr val="FF0000"/>
                </a:solidFill>
                <a:latin typeface="Times New Roman" pitchFamily="18" charset="0"/>
                <a:cs typeface="Times New Roman" pitchFamily="18" charset="0"/>
              </a:rPr>
              <a:t>NỘI DUNG</a:t>
            </a:r>
            <a:endParaRPr lang="en-US" sz="4500" b="1" dirty="0">
              <a:solidFill>
                <a:srgbClr val="FF0000"/>
              </a:solidFill>
              <a:latin typeface="Times New Roman" pitchFamily="18" charset="0"/>
              <a:cs typeface="Times New Roman" pitchFamily="18" charset="0"/>
            </a:endParaRPr>
          </a:p>
        </p:txBody>
      </p:sp>
      <p:sp>
        <p:nvSpPr>
          <p:cNvPr id="4" name="Rounded Rectangle 3"/>
          <p:cNvSpPr/>
          <p:nvPr/>
        </p:nvSpPr>
        <p:spPr>
          <a:xfrm>
            <a:off x="838200" y="1828800"/>
            <a:ext cx="7620000" cy="4267200"/>
          </a:xfrm>
          <a:prstGeom prst="round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AutoNum type="romanUcPeriod"/>
            </a:pPr>
            <a:r>
              <a:rPr lang="en-US" sz="2800" b="1" dirty="0" smtClean="0">
                <a:solidFill>
                  <a:schemeClr val="tx1"/>
                </a:solidFill>
                <a:latin typeface="Times New Roman" pitchFamily="18" charset="0"/>
                <a:cs typeface="Times New Roman" pitchFamily="18" charset="0"/>
              </a:rPr>
              <a:t>TÌM HIỂU CHUNG</a:t>
            </a:r>
          </a:p>
          <a:p>
            <a:pPr marL="400050" indent="-400050" algn="ctr">
              <a:buAutoNum type="romanUcPeriod"/>
            </a:pPr>
            <a:r>
              <a:rPr lang="en-US" sz="2800" b="1" dirty="0" smtClean="0">
                <a:solidFill>
                  <a:schemeClr val="tx1"/>
                </a:solidFill>
                <a:latin typeface="Times New Roman" pitchFamily="18" charset="0"/>
                <a:cs typeface="Times New Roman" pitchFamily="18" charset="0"/>
              </a:rPr>
              <a:t> PHÂN TÍCH VÍ DỤ</a:t>
            </a:r>
          </a:p>
          <a:p>
            <a:pPr marL="400050" indent="-400050" algn="ctr">
              <a:buAutoNum type="romanUcPeriod"/>
            </a:pPr>
            <a:r>
              <a:rPr lang="en-US" sz="2800" b="1" dirty="0" smtClean="0">
                <a:solidFill>
                  <a:schemeClr val="tx1"/>
                </a:solidFill>
                <a:latin typeface="Times New Roman" pitchFamily="18" charset="0"/>
                <a:cs typeface="Times New Roman" pitchFamily="18" charset="0"/>
              </a:rPr>
              <a:t>THỰC HÀNH    </a:t>
            </a:r>
          </a:p>
          <a:p>
            <a:pPr marL="400050" indent="-400050" algn="ctr"/>
            <a:endParaRPr lang="en-US" sz="2800" b="1" dirty="0">
              <a:solidFill>
                <a:schemeClr val="tx1"/>
              </a:solidFill>
              <a:latin typeface="Times New Roman" pitchFamily="18" charset="0"/>
              <a:cs typeface="Times New Roman" pitchFamily="18" charset="0"/>
            </a:endParaRPr>
          </a:p>
        </p:txBody>
      </p:sp>
      <p:sp>
        <p:nvSpPr>
          <p:cNvPr id="5" name="Sun 4"/>
          <p:cNvSpPr/>
          <p:nvPr/>
        </p:nvSpPr>
        <p:spPr>
          <a:xfrm>
            <a:off x="457200" y="1143000"/>
            <a:ext cx="1447800" cy="1371600"/>
          </a:xfrm>
          <a:prstGeom prst="sun">
            <a:avLst/>
          </a:prstGeom>
          <a:solidFill>
            <a:srgbClr val="FFFF00"/>
          </a:solidFill>
          <a:ln>
            <a:solidFill>
              <a:srgbClr val="FB6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ipe(down)">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down)">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eart 3"/>
          <p:cNvSpPr/>
          <p:nvPr/>
        </p:nvSpPr>
        <p:spPr>
          <a:xfrm rot="604289">
            <a:off x="7772400" y="5638800"/>
            <a:ext cx="1143000" cy="990600"/>
          </a:xfrm>
          <a:prstGeom prst="hear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rot="19814587">
            <a:off x="172075" y="1301743"/>
            <a:ext cx="1086896" cy="1024809"/>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rot="20116794">
            <a:off x="910717" y="567964"/>
            <a:ext cx="611983" cy="542765"/>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676400" y="2743200"/>
            <a:ext cx="6019800" cy="243840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4000" b="1" dirty="0" smtClean="0">
                <a:solidFill>
                  <a:schemeClr val="tx1"/>
                </a:solidFill>
                <a:latin typeface="Times New Roman" pitchFamily="18" charset="0"/>
                <a:cs typeface="Times New Roman" pitchFamily="18" charset="0"/>
              </a:rPr>
              <a:t>   I. TÌM HIỂU CHUNG</a:t>
            </a:r>
            <a:endParaRPr lang="en-US" sz="4000" b="1" dirty="0">
              <a:solidFill>
                <a:schemeClr val="tx1"/>
              </a:solidFill>
              <a:latin typeface="Times New Roman" pitchFamily="18" charset="0"/>
              <a:cs typeface="Times New Roman" pitchFamily="18" charset="0"/>
            </a:endParaRPr>
          </a:p>
        </p:txBody>
      </p:sp>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100" b="1" i="1" dirty="0" err="1" smtClean="0">
                <a:latin typeface="Times New Roman" pitchFamily="18" charset="0"/>
                <a:cs typeface="Times New Roman" pitchFamily="18" charset="0"/>
              </a:rPr>
              <a:t>Quan</a:t>
            </a:r>
            <a:r>
              <a:rPr lang="en-US" sz="3100" b="1" i="1" dirty="0" smtClean="0">
                <a:latin typeface="Times New Roman" pitchFamily="18" charset="0"/>
                <a:cs typeface="Times New Roman" pitchFamily="18" charset="0"/>
              </a:rPr>
              <a:t> </a:t>
            </a:r>
            <a:r>
              <a:rPr lang="en-US" sz="3100" b="1" i="1" dirty="0" err="1" smtClean="0">
                <a:latin typeface="Times New Roman" pitchFamily="18" charset="0"/>
                <a:cs typeface="Times New Roman" pitchFamily="18" charset="0"/>
              </a:rPr>
              <a:t>sát</a:t>
            </a:r>
            <a:r>
              <a:rPr lang="en-US" sz="3100" b="1" i="1" dirty="0" smtClean="0">
                <a:latin typeface="Times New Roman" pitchFamily="18" charset="0"/>
                <a:cs typeface="Times New Roman" pitchFamily="18" charset="0"/>
              </a:rPr>
              <a:t> </a:t>
            </a:r>
            <a:r>
              <a:rPr lang="en-US" sz="3100" b="1" i="1" dirty="0" err="1" smtClean="0">
                <a:latin typeface="Times New Roman" pitchFamily="18" charset="0"/>
                <a:cs typeface="Times New Roman" pitchFamily="18" charset="0"/>
              </a:rPr>
              <a:t>mẫu</a:t>
            </a:r>
            <a:r>
              <a:rPr lang="en-US" sz="3100" b="1" i="1" dirty="0" smtClean="0">
                <a:latin typeface="Times New Roman" pitchFamily="18" charset="0"/>
                <a:cs typeface="Times New Roman" pitchFamily="18" charset="0"/>
              </a:rPr>
              <a:t> </a:t>
            </a:r>
            <a:r>
              <a:rPr lang="en-US" sz="3100" b="1" i="1" dirty="0" err="1" smtClean="0">
                <a:latin typeface="Times New Roman" pitchFamily="18" charset="0"/>
                <a:cs typeface="Times New Roman" pitchFamily="18" charset="0"/>
              </a:rPr>
              <a:t>biên</a:t>
            </a:r>
            <a:r>
              <a:rPr lang="en-US" sz="3100" b="1" i="1" dirty="0" smtClean="0">
                <a:latin typeface="Times New Roman" pitchFamily="18" charset="0"/>
                <a:cs typeface="Times New Roman" pitchFamily="18" charset="0"/>
              </a:rPr>
              <a:t> </a:t>
            </a:r>
            <a:r>
              <a:rPr lang="en-US" sz="3100" b="1" i="1" dirty="0" err="1" smtClean="0">
                <a:latin typeface="Times New Roman" pitchFamily="18" charset="0"/>
                <a:cs typeface="Times New Roman" pitchFamily="18" charset="0"/>
              </a:rPr>
              <a:t>bản</a:t>
            </a:r>
            <a:r>
              <a:rPr lang="en-US" sz="3100" b="1" i="1" dirty="0" smtClean="0">
                <a:latin typeface="Times New Roman" pitchFamily="18" charset="0"/>
                <a:cs typeface="Times New Roman" pitchFamily="18" charset="0"/>
              </a:rPr>
              <a:t> </a:t>
            </a:r>
            <a:r>
              <a:rPr lang="en-US" sz="3100" b="1" i="1" dirty="0" err="1" smtClean="0">
                <a:latin typeface="Times New Roman" pitchFamily="18" charset="0"/>
                <a:cs typeface="Times New Roman" pitchFamily="18" charset="0"/>
              </a:rPr>
              <a:t>trong</a:t>
            </a:r>
            <a:r>
              <a:rPr lang="en-US" sz="3100" b="1" i="1" dirty="0" smtClean="0">
                <a:latin typeface="Times New Roman" pitchFamily="18" charset="0"/>
                <a:cs typeface="Times New Roman" pitchFamily="18" charset="0"/>
              </a:rPr>
              <a:t> SGK </a:t>
            </a:r>
            <a:r>
              <a:rPr lang="en-US" sz="3100" b="1" i="1" dirty="0" err="1" smtClean="0">
                <a:latin typeface="Times New Roman" pitchFamily="18" charset="0"/>
                <a:cs typeface="Times New Roman" pitchFamily="18" charset="0"/>
              </a:rPr>
              <a:t>và</a:t>
            </a:r>
            <a:r>
              <a:rPr lang="en-US" sz="3100" b="1" i="1" dirty="0" smtClean="0">
                <a:latin typeface="Times New Roman" pitchFamily="18" charset="0"/>
                <a:cs typeface="Times New Roman" pitchFamily="18" charset="0"/>
              </a:rPr>
              <a:t> </a:t>
            </a:r>
            <a:r>
              <a:rPr lang="en-US" sz="3100" b="1" i="1" dirty="0" err="1" smtClean="0">
                <a:latin typeface="Times New Roman" pitchFamily="18" charset="0"/>
                <a:cs typeface="Times New Roman" pitchFamily="18" charset="0"/>
              </a:rPr>
              <a:t>cho</a:t>
            </a:r>
            <a:r>
              <a:rPr lang="en-US" sz="3100" b="1" i="1" dirty="0" smtClean="0">
                <a:latin typeface="Times New Roman" pitchFamily="18" charset="0"/>
                <a:cs typeface="Times New Roman" pitchFamily="18" charset="0"/>
              </a:rPr>
              <a:t> </a:t>
            </a:r>
            <a:r>
              <a:rPr lang="en-US" sz="3100" b="1" i="1" dirty="0" err="1" smtClean="0">
                <a:latin typeface="Times New Roman" pitchFamily="18" charset="0"/>
                <a:cs typeface="Times New Roman" pitchFamily="18" charset="0"/>
              </a:rPr>
              <a:t>biết</a:t>
            </a:r>
            <a:r>
              <a:rPr lang="en-US" sz="3100" b="1" i="1" dirty="0" smtClean="0">
                <a:latin typeface="Times New Roman" pitchFamily="18" charset="0"/>
                <a:cs typeface="Times New Roman" pitchFamily="18" charset="0"/>
              </a:rPr>
              <a:t> </a:t>
            </a:r>
            <a:r>
              <a:rPr lang="en-US" sz="3100" b="1" i="1" dirty="0" err="1" smtClean="0">
                <a:latin typeface="Times New Roman" pitchFamily="18" charset="0"/>
                <a:cs typeface="Times New Roman" pitchFamily="18" charset="0"/>
              </a:rPr>
              <a:t>khi</a:t>
            </a:r>
            <a:r>
              <a:rPr lang="en-US" sz="3100" b="1" i="1" dirty="0" smtClean="0">
                <a:latin typeface="Times New Roman" pitchFamily="18" charset="0"/>
                <a:cs typeface="Times New Roman" pitchFamily="18" charset="0"/>
              </a:rPr>
              <a:t> </a:t>
            </a:r>
            <a:r>
              <a:rPr lang="en-US" sz="3100" b="1" i="1" dirty="0" err="1" smtClean="0">
                <a:latin typeface="Times New Roman" pitchFamily="18" charset="0"/>
                <a:cs typeface="Times New Roman" pitchFamily="18" charset="0"/>
              </a:rPr>
              <a:t>trình</a:t>
            </a:r>
            <a:r>
              <a:rPr lang="en-US" sz="3100" b="1" i="1" dirty="0" smtClean="0">
                <a:latin typeface="Times New Roman" pitchFamily="18" charset="0"/>
                <a:cs typeface="Times New Roman" pitchFamily="18" charset="0"/>
              </a:rPr>
              <a:t> </a:t>
            </a:r>
            <a:r>
              <a:rPr lang="en-US" sz="3100" b="1" i="1" dirty="0" err="1" smtClean="0">
                <a:latin typeface="Times New Roman" pitchFamily="18" charset="0"/>
                <a:cs typeface="Times New Roman" pitchFamily="18" charset="0"/>
              </a:rPr>
              <a:t>bày</a:t>
            </a:r>
            <a:r>
              <a:rPr lang="en-US" sz="3100" b="1" i="1" dirty="0" smtClean="0">
                <a:latin typeface="Times New Roman" pitchFamily="18" charset="0"/>
                <a:cs typeface="Times New Roman" pitchFamily="18" charset="0"/>
              </a:rPr>
              <a:t> </a:t>
            </a:r>
            <a:r>
              <a:rPr lang="en-US" sz="3100" b="1" i="1" dirty="0" err="1" smtClean="0">
                <a:latin typeface="Times New Roman" pitchFamily="18" charset="0"/>
                <a:cs typeface="Times New Roman" pitchFamily="18" charset="0"/>
              </a:rPr>
              <a:t>cuộc</a:t>
            </a:r>
            <a:r>
              <a:rPr lang="en-US" sz="3100" b="1" i="1" dirty="0" smtClean="0">
                <a:latin typeface="Times New Roman" pitchFamily="18" charset="0"/>
                <a:cs typeface="Times New Roman" pitchFamily="18" charset="0"/>
              </a:rPr>
              <a:t> </a:t>
            </a:r>
            <a:r>
              <a:rPr lang="en-US" sz="3100" b="1" i="1" dirty="0" err="1" smtClean="0">
                <a:latin typeface="Times New Roman" pitchFamily="18" charset="0"/>
                <a:cs typeface="Times New Roman" pitchFamily="18" charset="0"/>
              </a:rPr>
              <a:t>họp</a:t>
            </a:r>
            <a:r>
              <a:rPr lang="en-US" sz="3100" b="1" i="1" dirty="0" smtClean="0">
                <a:latin typeface="Times New Roman" pitchFamily="18" charset="0"/>
                <a:cs typeface="Times New Roman" pitchFamily="18" charset="0"/>
              </a:rPr>
              <a:t>, </a:t>
            </a:r>
            <a:r>
              <a:rPr lang="en-US" sz="3100" b="1" i="1" dirty="0" err="1" smtClean="0">
                <a:latin typeface="Times New Roman" pitchFamily="18" charset="0"/>
                <a:cs typeface="Times New Roman" pitchFamily="18" charset="0"/>
              </a:rPr>
              <a:t>cần</a:t>
            </a:r>
            <a:r>
              <a:rPr lang="en-US" sz="3100" b="1" i="1" dirty="0" smtClean="0">
                <a:latin typeface="Times New Roman" pitchFamily="18" charset="0"/>
                <a:cs typeface="Times New Roman" pitchFamily="18" charset="0"/>
              </a:rPr>
              <a:t> </a:t>
            </a:r>
            <a:r>
              <a:rPr lang="en-US" sz="3100" b="1" i="1" dirty="0" err="1" smtClean="0">
                <a:latin typeface="Times New Roman" pitchFamily="18" charset="0"/>
                <a:cs typeface="Times New Roman" pitchFamily="18" charset="0"/>
              </a:rPr>
              <a:t>chú</a:t>
            </a:r>
            <a:r>
              <a:rPr lang="en-US" sz="3100" b="1" i="1" dirty="0" smtClean="0">
                <a:latin typeface="Times New Roman" pitchFamily="18" charset="0"/>
                <a:cs typeface="Times New Roman" pitchFamily="18" charset="0"/>
              </a:rPr>
              <a:t> ý </a:t>
            </a:r>
            <a:r>
              <a:rPr lang="en-US" sz="3100" b="1" i="1" dirty="0" err="1" smtClean="0">
                <a:latin typeface="Times New Roman" pitchFamily="18" charset="0"/>
                <a:cs typeface="Times New Roman" pitchFamily="18" charset="0"/>
              </a:rPr>
              <a:t>gì</a:t>
            </a:r>
            <a:r>
              <a:rPr lang="en-US" sz="3100" b="1" i="1" dirty="0" smtClean="0">
                <a:latin typeface="Times New Roman" pitchFamily="18" charset="0"/>
                <a:cs typeface="Times New Roman" pitchFamily="18" charset="0"/>
              </a:rPr>
              <a:t> </a:t>
            </a:r>
            <a:r>
              <a:rPr lang="en-US" sz="3100" b="1" i="1" dirty="0" err="1" smtClean="0">
                <a:latin typeface="Times New Roman" pitchFamily="18" charset="0"/>
                <a:cs typeface="Times New Roman" pitchFamily="18" charset="0"/>
              </a:rPr>
              <a:t>về</a:t>
            </a:r>
            <a:r>
              <a:rPr lang="en-US" sz="3100" b="1" i="1" dirty="0" smtClean="0">
                <a:latin typeface="Times New Roman" pitchFamily="18" charset="0"/>
                <a:cs typeface="Times New Roman" pitchFamily="18" charset="0"/>
              </a:rPr>
              <a:t> </a:t>
            </a:r>
            <a:r>
              <a:rPr lang="en-US" sz="3100" b="1" i="1" dirty="0" err="1" smtClean="0">
                <a:latin typeface="Times New Roman" pitchFamily="18" charset="0"/>
                <a:cs typeface="Times New Roman" pitchFamily="18" charset="0"/>
              </a:rPr>
              <a:t>thể</a:t>
            </a:r>
            <a:r>
              <a:rPr lang="en-US" sz="3100" b="1" i="1" dirty="0" smtClean="0">
                <a:latin typeface="Times New Roman" pitchFamily="18" charset="0"/>
                <a:cs typeface="Times New Roman" pitchFamily="18" charset="0"/>
              </a:rPr>
              <a:t> </a:t>
            </a:r>
            <a:r>
              <a:rPr lang="en-US" sz="3100" b="1" i="1" dirty="0" err="1" smtClean="0">
                <a:latin typeface="Times New Roman" pitchFamily="18" charset="0"/>
                <a:cs typeface="Times New Roman" pitchFamily="18" charset="0"/>
              </a:rPr>
              <a:t>thức</a:t>
            </a:r>
            <a:r>
              <a:rPr lang="en-US" sz="3100" b="1" i="1" dirty="0" smtClean="0">
                <a:latin typeface="Times New Roman" pitchFamily="18" charset="0"/>
                <a:cs typeface="Times New Roman" pitchFamily="18" charset="0"/>
              </a:rPr>
              <a:t> </a:t>
            </a:r>
            <a:r>
              <a:rPr lang="en-US" sz="3100" b="1" i="1" dirty="0" err="1" smtClean="0">
                <a:latin typeface="Times New Roman" pitchFamily="18" charset="0"/>
                <a:cs typeface="Times New Roman" pitchFamily="18" charset="0"/>
              </a:rPr>
              <a:t>trình</a:t>
            </a:r>
            <a:r>
              <a:rPr lang="en-US" sz="3100" b="1" i="1" dirty="0" smtClean="0">
                <a:latin typeface="Times New Roman" pitchFamily="18" charset="0"/>
                <a:cs typeface="Times New Roman" pitchFamily="18" charset="0"/>
              </a:rPr>
              <a:t> </a:t>
            </a:r>
            <a:r>
              <a:rPr lang="en-US" sz="3100" b="1" i="1" dirty="0" err="1" smtClean="0">
                <a:latin typeface="Times New Roman" pitchFamily="18" charset="0"/>
                <a:cs typeface="Times New Roman" pitchFamily="18" charset="0"/>
              </a:rPr>
              <a:t>bày</a:t>
            </a:r>
            <a:r>
              <a:rPr lang="en-US" sz="3100" b="1" i="1" dirty="0" smtClean="0">
                <a:latin typeface="Times New Roman" pitchFamily="18" charset="0"/>
                <a:cs typeface="Times New Roman" pitchFamily="18" charset="0"/>
              </a:rPr>
              <a:t>.</a:t>
            </a:r>
            <a:endParaRPr lang="en-US" sz="3100" b="1" i="1" dirty="0">
              <a:latin typeface="Times New Roman" pitchFamily="18" charset="0"/>
              <a:cs typeface="Times New Roman" pitchFamily="18" charset="0"/>
            </a:endParaRPr>
          </a:p>
        </p:txBody>
      </p:sp>
      <p:pic>
        <p:nvPicPr>
          <p:cNvPr id="4" name="Content Placeholder 3" descr="2021_06_30______6a9c57aa3a2f51067955b9ede5f8f602.jpg"/>
          <p:cNvPicPr>
            <a:picLocks noGrp="1" noChangeAspect="1"/>
          </p:cNvPicPr>
          <p:nvPr>
            <p:ph sz="half" idx="2"/>
          </p:nvPr>
        </p:nvPicPr>
        <p:blipFill>
          <a:blip r:embed="rId3"/>
          <a:stretch>
            <a:fillRect/>
          </a:stretch>
        </p:blipFill>
        <p:spPr>
          <a:xfrm>
            <a:off x="304800" y="1524000"/>
            <a:ext cx="4495800" cy="5029200"/>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Content Placeholder 11" descr="hinh-anh-hoc-sinh-nu-chibi-2.jpg"/>
          <p:cNvPicPr>
            <a:picLocks noGrp="1" noChangeAspect="1"/>
          </p:cNvPicPr>
          <p:nvPr>
            <p:ph sz="quarter" idx="4"/>
          </p:nvPr>
        </p:nvPicPr>
        <p:blipFill>
          <a:blip r:embed="rId4"/>
          <a:stretch>
            <a:fillRect/>
          </a:stretch>
        </p:blipFill>
        <p:spPr>
          <a:xfrm>
            <a:off x="5257800" y="2438400"/>
            <a:ext cx="3657600" cy="403859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0" y="1371600"/>
            <a:ext cx="4953000" cy="1905000"/>
          </a:xfrm>
        </p:spPr>
        <p:txBody>
          <a:bodyPr>
            <a:noAutofit/>
          </a:bodyPr>
          <a:lstStyle/>
          <a:p>
            <a:pPr algn="l"/>
            <a:r>
              <a:rPr lang="en-US" sz="3600" b="1" dirty="0" smtClean="0">
                <a:latin typeface="Times New Roman" pitchFamily="18" charset="0"/>
                <a:cs typeface="Times New Roman" pitchFamily="18" charset="0"/>
              </a:rPr>
              <a:t>1.Khái </a:t>
            </a:r>
            <a:r>
              <a:rPr lang="en-US" sz="3600" b="1" dirty="0" err="1" smtClean="0">
                <a:latin typeface="Times New Roman" pitchFamily="18" charset="0"/>
                <a:cs typeface="Times New Roman" pitchFamily="18" charset="0"/>
              </a:rPr>
              <a:t>niệm</a:t>
            </a:r>
            <a:r>
              <a:rPr lang="en-US" sz="3600" b="1"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a:t>
            </a:r>
            <a:r>
              <a:rPr lang="vi-VN" sz="3200" b="1" dirty="0"/>
              <a:t>Biên bản </a:t>
            </a:r>
            <a:r>
              <a:rPr lang="vi-VN" sz="3200" dirty="0"/>
              <a:t>là loại văn bản ghi chép một cách ngắn gọn, trung thực, chính xác, </a:t>
            </a:r>
            <a:r>
              <a:rPr lang="vi-VN" sz="3200" dirty="0" smtClean="0"/>
              <a:t>đ</a:t>
            </a:r>
            <a:r>
              <a:rPr lang="en-US" sz="3200" dirty="0" smtClean="0">
                <a:latin typeface="Times New Roman" pitchFamily="18" charset="0"/>
                <a:cs typeface="Times New Roman" pitchFamily="18" charset="0"/>
              </a:rPr>
              <a:t>ầ</a:t>
            </a:r>
            <a:r>
              <a:rPr lang="vi-VN" sz="3200" dirty="0" smtClean="0"/>
              <a:t>y </a:t>
            </a:r>
            <a:r>
              <a:rPr lang="vi-VN" sz="3200" dirty="0"/>
              <a:t>đủ những sự việc đã xảy ra hoặc đang xảy ra.</a:t>
            </a:r>
            <a:endParaRPr lang="en-US" sz="3200" dirty="0">
              <a:latin typeface="Times New Roman" pitchFamily="18" charset="0"/>
              <a:cs typeface="Times New Roman" pitchFamily="18" charset="0"/>
            </a:endParaRPr>
          </a:p>
        </p:txBody>
      </p:sp>
      <p:pic>
        <p:nvPicPr>
          <p:cNvPr id="4" name="Content Placeholder 3" descr="2021_06_30______6a9c57aa3a2f51067955b9ede5f8f602.jpg"/>
          <p:cNvPicPr>
            <a:picLocks noGrp="1" noChangeAspect="1"/>
          </p:cNvPicPr>
          <p:nvPr>
            <p:ph idx="1"/>
          </p:nvPr>
        </p:nvPicPr>
        <p:blipFill>
          <a:blip r:embed="rId3"/>
          <a:stretch>
            <a:fillRect/>
          </a:stretch>
        </p:blipFill>
        <p:spPr>
          <a:xfrm>
            <a:off x="228600" y="1219200"/>
            <a:ext cx="3733800" cy="5181600"/>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863</Words>
  <Application>Microsoft Office PowerPoint</Application>
  <PresentationFormat>On-screen Show (4:3)</PresentationFormat>
  <Paragraphs>61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CHÀO MỪNG CÁC EM ĐẾN VỚI TIẾT HỌC NGÀY HÔM NAY</vt:lpstr>
      <vt:lpstr>CÂU CHUYỆN : “ BIÊN BẢN VỀ AN TOÀN GIAO THÔNG”</vt:lpstr>
      <vt:lpstr>Slide 3</vt:lpstr>
      <vt:lpstr>Slide 4</vt:lpstr>
      <vt:lpstr>TIẾT 81-82:</vt:lpstr>
      <vt:lpstr>NỘI DUNG</vt:lpstr>
      <vt:lpstr>Slide 7</vt:lpstr>
      <vt:lpstr>Quan sát mẫu biên bản trong SGK và cho biết khi trình bày cuộc họp, cần chú ý gì về thể thức trình bày.</vt:lpstr>
      <vt:lpstr>1.Khái niệm: -Biên bản là loại văn bản ghi chép một cách ngắn gọn, trung thực, chính xác, đầy đủ những sự việc đã xảy ra hoặc đang xảy ra.</vt:lpstr>
      <vt:lpstr>1. Khái niệm: - Phân loại: </vt:lpstr>
      <vt:lpstr>2.Yêu cầu đối với cách viết một biên bản: a. Về hình thức, bố cục cần có:   </vt:lpstr>
      <vt:lpstr>2.Yêu cầu đối với cách viết một biên bản:</vt:lpstr>
      <vt:lpstr>2.Yêu cầu đối với cách viết một biên bản:</vt:lpstr>
      <vt:lpstr>Slide 14</vt:lpstr>
      <vt:lpstr>Đọc bài mẫu (SGK – trang 22) và trả lời: Biên bản đã đáp ứng cụ thể các yêu cầu về quy cách văn bản chưa? </vt:lpstr>
      <vt:lpstr>Trả lời:</vt:lpstr>
      <vt:lpstr>Slide 17</vt:lpstr>
      <vt:lpstr>Đề bài: Giả sử trong một cuộc thảo luận nhóm (hoặc một cuộc họp lớp), em được giao nhiệm vụ làm thư kí. Hãy viết biên bản cuộc thảo luận (hoặc cuộc họp) ấy.</vt:lpstr>
      <vt:lpstr>- Quy trình viết gồm 3 bước:       + Chuẩn bị trước khi viết       + Viết biên bản       + Chỉnh sửa và đọc biên bản </vt:lpstr>
      <vt:lpstr>Bảng kiểm biên bản</vt:lpstr>
      <vt:lpstr>LUYỆN TẬP  Đọc biên bản sau đây và xác định, bố cục của biên bản thiếu phần nào?</vt:lpstr>
      <vt:lpstr>VẬN DỤNG</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40</cp:revision>
  <dcterms:created xsi:type="dcterms:W3CDTF">2025-02-11T12:59:25Z</dcterms:created>
  <dcterms:modified xsi:type="dcterms:W3CDTF">2025-02-13T01:50:15Z</dcterms:modified>
</cp:coreProperties>
</file>