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3169"/>
    <a:srgbClr val="FF3300"/>
    <a:srgbClr val="E5235F"/>
    <a:srgbClr val="DB2B76"/>
    <a:srgbClr val="00D25F"/>
    <a:srgbClr val="FFCC00"/>
    <a:srgbClr val="C45B58"/>
    <a:srgbClr val="C152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598EC4-B6BF-4BCF-AF35-DE877F353E3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8EC4-B6BF-4BCF-AF35-DE877F353E3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8EC4-B6BF-4BCF-AF35-DE877F353E3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8EC4-B6BF-4BCF-AF35-DE877F353E3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598EC4-B6BF-4BCF-AF35-DE877F353E3B}"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598EC4-B6BF-4BCF-AF35-DE877F353E3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598EC4-B6BF-4BCF-AF35-DE877F353E3B}"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598EC4-B6BF-4BCF-AF35-DE877F353E3B}"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98EC4-B6BF-4BCF-AF35-DE877F353E3B}"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98EC4-B6BF-4BCF-AF35-DE877F353E3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98EC4-B6BF-4BCF-AF35-DE877F353E3B}"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F5F001-CBC6-4D6B-9FA1-113AA44B2C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98EC4-B6BF-4BCF-AF35-DE877F353E3B}" type="datetimeFigureOut">
              <a:rPr lang="en-US" smtClean="0"/>
              <a:t>2/19/2025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5F001-CBC6-4D6B-9FA1-113AA44B2C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0425"/>
            <a:ext cx="8534400" cy="2136775"/>
          </a:xfrm>
        </p:spPr>
        <p:txBody>
          <a:bodyPr>
            <a:normAutofit fontScale="90000"/>
          </a:bodyPr>
          <a:lstStyle/>
          <a:p>
            <a:r>
              <a:rPr lang="en-US" sz="6700" b="1" dirty="0" smtClean="0">
                <a:solidFill>
                  <a:srgbClr val="002060"/>
                </a:solidFill>
                <a:latin typeface="Times New Roman" pitchFamily="18" charset="0"/>
                <a:cs typeface="Times New Roman" pitchFamily="18" charset="0"/>
              </a:rPr>
              <a:t>NHỮNG CÁNH BUỒM</a:t>
            </a:r>
            <a:r>
              <a:rPr lang="en-US" dirty="0" smtClean="0"/>
              <a:t/>
            </a:r>
            <a:br>
              <a:rPr lang="en-US" dirty="0" smtClean="0"/>
            </a:b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Hoàng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Trung</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Thông</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2.</a:t>
            </a:r>
            <a:r>
              <a:rPr lang="it-IT" sz="3200" b="1" dirty="0">
                <a:latin typeface="Times New Roman" pitchFamily="18" charset="0"/>
                <a:cs typeface="Times New Roman" pitchFamily="18" charset="0"/>
              </a:rPr>
              <a:t> Cuộc trò chuyện giữa hai cha con</a:t>
            </a:r>
            <a:br>
              <a:rPr lang="it-IT"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1"/>
            <a:ext cx="8229600" cy="3124200"/>
          </a:xfrm>
        </p:spPr>
        <p:txBody>
          <a:bodyPr>
            <a:normAutofit fontScale="92500" lnSpcReduction="20000"/>
          </a:bodyPr>
          <a:lstStyle/>
          <a:p>
            <a:pPr>
              <a:buNone/>
            </a:pPr>
            <a:r>
              <a:rPr lang="vi-VN" b="1" dirty="0">
                <a:latin typeface="Times New Roman" pitchFamily="18" charset="0"/>
                <a:cs typeface="Times New Roman" pitchFamily="18" charset="0"/>
              </a:rPr>
              <a:t>*Câu hỏi của người con:</a:t>
            </a:r>
            <a:endParaRPr lang="vi-VN" dirty="0">
              <a:latin typeface="Times New Roman" pitchFamily="18" charset="0"/>
              <a:cs typeface="Times New Roman" pitchFamily="18" charset="0"/>
            </a:endParaRPr>
          </a:p>
          <a:p>
            <a:pPr>
              <a:buNone/>
            </a:pPr>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Cha ơi!</a:t>
            </a:r>
            <a:endParaRPr lang="vi-VN" dirty="0">
              <a:latin typeface="Times New Roman" pitchFamily="18" charset="0"/>
              <a:cs typeface="Times New Roman" pitchFamily="18" charset="0"/>
            </a:endParaRPr>
          </a:p>
          <a:p>
            <a:pPr>
              <a:buNone/>
            </a:pPr>
            <a:r>
              <a:rPr lang="en-US" i="1" dirty="0" smtClean="0">
                <a:latin typeface="Times New Roman" pitchFamily="18" charset="0"/>
                <a:cs typeface="Times New Roman" pitchFamily="18" charset="0"/>
              </a:rPr>
              <a:t>   </a:t>
            </a:r>
            <a:r>
              <a:rPr lang="vi-VN" i="1" dirty="0" smtClean="0">
                <a:latin typeface="Times New Roman" pitchFamily="18" charset="0"/>
                <a:cs typeface="Times New Roman" pitchFamily="18" charset="0"/>
              </a:rPr>
              <a:t>Sao </a:t>
            </a:r>
            <a:r>
              <a:rPr lang="vi-VN" i="1" dirty="0">
                <a:latin typeface="Times New Roman" pitchFamily="18" charset="0"/>
                <a:cs typeface="Times New Roman" pitchFamily="18" charset="0"/>
              </a:rPr>
              <a:t>xa kia chỉ thấy nước, thấy trời</a:t>
            </a:r>
            <a:endParaRPr lang="vi-VN" dirty="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   </a:t>
            </a:r>
            <a:r>
              <a:rPr lang="vi-VN" b="1" i="1" dirty="0" smtClean="0">
                <a:latin typeface="Times New Roman" pitchFamily="18" charset="0"/>
                <a:cs typeface="Times New Roman" pitchFamily="18" charset="0"/>
              </a:rPr>
              <a:t>Không </a:t>
            </a:r>
            <a:r>
              <a:rPr lang="vi-VN" b="1" i="1" dirty="0">
                <a:latin typeface="Times New Roman" pitchFamily="18" charset="0"/>
                <a:cs typeface="Times New Roman" pitchFamily="18" charset="0"/>
              </a:rPr>
              <a:t>thấy nhà</a:t>
            </a:r>
            <a:r>
              <a:rPr lang="vi-VN" i="1" dirty="0">
                <a:latin typeface="Times New Roman" pitchFamily="18" charset="0"/>
                <a:cs typeface="Times New Roman" pitchFamily="18" charset="0"/>
              </a:rPr>
              <a:t>, </a:t>
            </a:r>
            <a:r>
              <a:rPr lang="vi-VN" b="1" i="1" dirty="0">
                <a:latin typeface="Times New Roman" pitchFamily="18" charset="0"/>
                <a:cs typeface="Times New Roman" pitchFamily="18" charset="0"/>
              </a:rPr>
              <a:t>không thấy cây</a:t>
            </a:r>
            <a:r>
              <a:rPr lang="vi-VN" i="1" dirty="0">
                <a:latin typeface="Times New Roman" pitchFamily="18" charset="0"/>
                <a:cs typeface="Times New Roman" pitchFamily="18" charset="0"/>
              </a:rPr>
              <a:t>, </a:t>
            </a:r>
            <a:r>
              <a:rPr lang="vi-VN" b="1" i="1" dirty="0">
                <a:latin typeface="Times New Roman" pitchFamily="18" charset="0"/>
                <a:cs typeface="Times New Roman" pitchFamily="18" charset="0"/>
              </a:rPr>
              <a:t>không thấy người</a:t>
            </a:r>
            <a:r>
              <a:rPr lang="vi-VN" i="1" dirty="0">
                <a:latin typeface="Times New Roman" pitchFamily="18" charset="0"/>
                <a:cs typeface="Times New Roman" pitchFamily="18" charset="0"/>
              </a:rPr>
              <a:t> ở đó?”</a:t>
            </a:r>
            <a:endParaRPr lang="vi-VN" dirty="0">
              <a:latin typeface="Times New Roman" pitchFamily="18" charset="0"/>
              <a:cs typeface="Times New Roman" pitchFamily="18" charset="0"/>
            </a:endParaRPr>
          </a:p>
          <a:p>
            <a:pPr>
              <a:buNone/>
            </a:pPr>
            <a:r>
              <a:rPr lang="vi-VN" i="1" dirty="0">
                <a:latin typeface="Times New Roman" pitchFamily="18" charset="0"/>
                <a:cs typeface="Times New Roman" pitchFamily="18" charset="0"/>
              </a:rPr>
              <a:t>-“Cha </a:t>
            </a:r>
            <a:r>
              <a:rPr lang="vi-VN" b="1" i="1" dirty="0">
                <a:latin typeface="Times New Roman" pitchFamily="18" charset="0"/>
                <a:cs typeface="Times New Roman" pitchFamily="18" charset="0"/>
              </a:rPr>
              <a:t>mượn</a:t>
            </a:r>
            <a:r>
              <a:rPr lang="vi-VN" i="1" dirty="0">
                <a:latin typeface="Times New Roman" pitchFamily="18" charset="0"/>
                <a:cs typeface="Times New Roman" pitchFamily="18" charset="0"/>
              </a:rPr>
              <a:t> cho con </a:t>
            </a:r>
            <a:r>
              <a:rPr lang="vi-VN" b="1" i="1" dirty="0">
                <a:latin typeface="Times New Roman" pitchFamily="18" charset="0"/>
                <a:cs typeface="Times New Roman" pitchFamily="18" charset="0"/>
              </a:rPr>
              <a:t>buồm trắng </a:t>
            </a:r>
            <a:r>
              <a:rPr lang="vi-VN" i="1" dirty="0">
                <a:latin typeface="Times New Roman" pitchFamily="18" charset="0"/>
                <a:cs typeface="Times New Roman" pitchFamily="18" charset="0"/>
              </a:rPr>
              <a:t>nhé,</a:t>
            </a:r>
            <a:endParaRPr lang="vi-VN" dirty="0">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   </a:t>
            </a:r>
            <a:r>
              <a:rPr lang="vi-VN" b="1" i="1" dirty="0" smtClean="0">
                <a:latin typeface="Times New Roman" pitchFamily="18" charset="0"/>
                <a:cs typeface="Times New Roman" pitchFamily="18" charset="0"/>
              </a:rPr>
              <a:t>Để </a:t>
            </a:r>
            <a:r>
              <a:rPr lang="vi-VN" b="1" i="1" dirty="0">
                <a:latin typeface="Times New Roman" pitchFamily="18" charset="0"/>
                <a:cs typeface="Times New Roman" pitchFamily="18" charset="0"/>
              </a:rPr>
              <a:t>con đi</a:t>
            </a:r>
            <a:r>
              <a:rPr lang="vi-VN" dirty="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p:txBody>
      </p:sp>
      <p:sp>
        <p:nvSpPr>
          <p:cNvPr id="4" name="Rounded Rectangle 3"/>
          <p:cNvSpPr/>
          <p:nvPr/>
        </p:nvSpPr>
        <p:spPr>
          <a:xfrm>
            <a:off x="1066800" y="4648200"/>
            <a:ext cx="6934200" cy="1752600"/>
          </a:xfrm>
          <a:prstGeom prst="roundRect">
            <a:avLst/>
          </a:prstGeom>
          <a:solidFill>
            <a:schemeClr val="accent5"/>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smtClean="0">
                <a:solidFill>
                  <a:schemeClr val="tx1"/>
                </a:solidFill>
                <a:latin typeface="Times New Roman" pitchFamily="18" charset="0"/>
                <a:cs typeface="Times New Roman" pitchFamily="18" charset="0"/>
              </a:rPr>
              <a:t>=&gt; </a:t>
            </a:r>
            <a:r>
              <a:rPr lang="vi-VN" sz="3000" b="1" dirty="0" smtClean="0">
                <a:solidFill>
                  <a:schemeClr val="tx1"/>
                </a:solidFill>
                <a:latin typeface="Times New Roman" pitchFamily="18" charset="0"/>
                <a:cs typeface="Times New Roman" pitchFamily="18" charset="0"/>
              </a:rPr>
              <a:t>Câu </a:t>
            </a:r>
            <a:r>
              <a:rPr lang="vi-VN" sz="3000" b="1" dirty="0">
                <a:solidFill>
                  <a:schemeClr val="tx1"/>
                </a:solidFill>
                <a:latin typeface="Times New Roman" pitchFamily="18" charset="0"/>
                <a:cs typeface="Times New Roman" pitchFamily="18" charset="0"/>
              </a:rPr>
              <a:t>hỏi ngây thơ, hồn nhiên. Người con mong muốn mở rộng kiến thức, được đi nhiều nơi.</a:t>
            </a:r>
            <a:endParaRPr lang="en-US" sz="3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down)">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4">
                                            <p:bg/>
                                          </p:spTgt>
                                        </p:tgtEl>
                                        <p:attrNameLst>
                                          <p:attrName>style.visibility</p:attrName>
                                        </p:attrNameLst>
                                      </p:cBhvr>
                                      <p:to>
                                        <p:strVal val="visible"/>
                                      </p:to>
                                    </p:set>
                                    <p:animEffect transition="in" filter="wipe(down)">
                                      <p:cBhvr>
                                        <p:cTn id="33" dur="500"/>
                                        <p:tgtEl>
                                          <p:spTgt spid="4">
                                            <p:bg/>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Effect transition="in" filter="wipe(down)">
                                      <p:cBhvr>
                                        <p:cTn id="3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2.</a:t>
            </a:r>
            <a:r>
              <a:rPr lang="it-IT" sz="3200" b="1" dirty="0" smtClean="0">
                <a:latin typeface="Times New Roman" pitchFamily="18" charset="0"/>
                <a:cs typeface="Times New Roman" pitchFamily="18" charset="0"/>
              </a:rPr>
              <a:t> Cuộc trò chuyện giữa hai cha con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762000" y="1295400"/>
            <a:ext cx="7924800" cy="2819401"/>
          </a:xfrm>
        </p:spPr>
        <p:txBody>
          <a:bodyPr>
            <a:noAutofit/>
          </a:bodyPr>
          <a:lstStyle/>
          <a:p>
            <a:pPr>
              <a:buNone/>
            </a:pPr>
            <a:r>
              <a:rPr lang="vi-VN" sz="3000" b="1" dirty="0">
                <a:latin typeface="Times New Roman" pitchFamily="18" charset="0"/>
                <a:cs typeface="Times New Roman" pitchFamily="18" charset="0"/>
              </a:rPr>
              <a:t>*Câu trả lời của người cha:</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Cha mỉm cười </a:t>
            </a:r>
            <a:r>
              <a:rPr lang="vi-VN" sz="3000" b="1" i="1" dirty="0">
                <a:latin typeface="Times New Roman" pitchFamily="18" charset="0"/>
                <a:cs typeface="Times New Roman" pitchFamily="18" charset="0"/>
              </a:rPr>
              <a:t>xoa đầu </a:t>
            </a:r>
            <a:r>
              <a:rPr lang="vi-VN" sz="3000" i="1" dirty="0">
                <a:latin typeface="Times New Roman" pitchFamily="18" charset="0"/>
                <a:cs typeface="Times New Roman" pitchFamily="18" charset="0"/>
              </a:rPr>
              <a:t>con nhỏ:</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“Theo cánh buồm </a:t>
            </a:r>
            <a:r>
              <a:rPr lang="vi-VN" sz="3000" b="1" i="1" dirty="0">
                <a:latin typeface="Times New Roman" pitchFamily="18" charset="0"/>
                <a:cs typeface="Times New Roman" pitchFamily="18" charset="0"/>
              </a:rPr>
              <a:t>đi mãi</a:t>
            </a:r>
            <a:r>
              <a:rPr lang="vi-VN" sz="3000" i="1" dirty="0">
                <a:latin typeface="Times New Roman" pitchFamily="18" charset="0"/>
                <a:cs typeface="Times New Roman" pitchFamily="18" charset="0"/>
              </a:rPr>
              <a:t> đến nơi xa</a:t>
            </a:r>
            <a:endParaRPr lang="vi-VN" sz="3000" dirty="0">
              <a:latin typeface="Times New Roman" pitchFamily="18" charset="0"/>
              <a:cs typeface="Times New Roman" pitchFamily="18" charset="0"/>
            </a:endParaRPr>
          </a:p>
          <a:p>
            <a:pPr>
              <a:buNone/>
            </a:pPr>
            <a:r>
              <a:rPr lang="vi-VN" sz="3000" b="1" i="1" dirty="0">
                <a:latin typeface="Times New Roman" pitchFamily="18" charset="0"/>
                <a:cs typeface="Times New Roman" pitchFamily="18" charset="0"/>
              </a:rPr>
              <a:t>Sẽ có cây</a:t>
            </a:r>
            <a:r>
              <a:rPr lang="vi-VN" sz="3000" i="1" dirty="0">
                <a:latin typeface="Times New Roman" pitchFamily="18" charset="0"/>
                <a:cs typeface="Times New Roman" pitchFamily="18" charset="0"/>
              </a:rPr>
              <a:t>, </a:t>
            </a:r>
            <a:r>
              <a:rPr lang="vi-VN" sz="3000" b="1" i="1" dirty="0">
                <a:latin typeface="Times New Roman" pitchFamily="18" charset="0"/>
                <a:cs typeface="Times New Roman" pitchFamily="18" charset="0"/>
              </a:rPr>
              <a:t>có cửa có nhà</a:t>
            </a:r>
            <a:r>
              <a:rPr lang="vi-VN" sz="3000" i="1" dirty="0">
                <a:latin typeface="Times New Roman" pitchFamily="18" charset="0"/>
                <a:cs typeface="Times New Roman" pitchFamily="18" charset="0"/>
              </a:rPr>
              <a:t>,</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Vẫn là đất nước của ta,</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Nhưng nơi đó cha </a:t>
            </a:r>
            <a:r>
              <a:rPr lang="vi-VN" sz="3000" b="1" i="1" dirty="0">
                <a:latin typeface="Times New Roman" pitchFamily="18" charset="0"/>
                <a:cs typeface="Times New Roman" pitchFamily="18" charset="0"/>
              </a:rPr>
              <a:t>chưa hề đi đến</a:t>
            </a:r>
            <a:r>
              <a:rPr lang="vi-VN" sz="3000" i="1" dirty="0">
                <a:latin typeface="Times New Roman" pitchFamily="18" charset="0"/>
                <a:cs typeface="Times New Roman" pitchFamily="18" charset="0"/>
              </a:rPr>
              <a:t>.”</a:t>
            </a:r>
            <a:endParaRPr lang="vi-VN" sz="3000" dirty="0">
              <a:latin typeface="Times New Roman" pitchFamily="18" charset="0"/>
              <a:cs typeface="Times New Roman" pitchFamily="18" charset="0"/>
            </a:endParaRPr>
          </a:p>
          <a:p>
            <a:pPr>
              <a:buNone/>
            </a:pPr>
            <a:endParaRPr lang="en-US" sz="3000" dirty="0">
              <a:latin typeface="Times New Roman" pitchFamily="18" charset="0"/>
              <a:cs typeface="Times New Roman" pitchFamily="18" charset="0"/>
            </a:endParaRPr>
          </a:p>
        </p:txBody>
      </p:sp>
      <p:sp>
        <p:nvSpPr>
          <p:cNvPr id="4" name="Rounded Rectangle 3"/>
          <p:cNvSpPr/>
          <p:nvPr/>
        </p:nvSpPr>
        <p:spPr>
          <a:xfrm>
            <a:off x="990600" y="4953000"/>
            <a:ext cx="6705600" cy="1371600"/>
          </a:xfrm>
          <a:prstGeom prst="roundRect">
            <a:avLst/>
          </a:prstGeom>
          <a:solidFill>
            <a:srgbClr val="E73169"/>
          </a:solidFill>
          <a:ln>
            <a:solidFill>
              <a:srgbClr val="E523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latin typeface="Times New Roman" pitchFamily="18" charset="0"/>
                <a:cs typeface="Times New Roman" pitchFamily="18" charset="0"/>
              </a:rPr>
              <a:t>=&gt; </a:t>
            </a:r>
            <a:r>
              <a:rPr lang="vi-VN" sz="2800" b="1" i="1" dirty="0">
                <a:solidFill>
                  <a:schemeClr val="tx1"/>
                </a:solidFill>
                <a:latin typeface="Times New Roman" pitchFamily="18" charset="0"/>
                <a:cs typeface="Times New Roman" pitchFamily="18" charset="0"/>
              </a:rPr>
              <a:t>Người cha trầm ngâm, mỉm cười giảng giải cho con, từng bước nâng đỡ ước mơ con.</a:t>
            </a:r>
            <a:endParaRPr lang="en-US"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bg/>
                                          </p:spTgt>
                                        </p:tgtEl>
                                        <p:attrNameLst>
                                          <p:attrName>style.visibility</p:attrName>
                                        </p:attrNameLst>
                                      </p:cBhvr>
                                      <p:to>
                                        <p:strVal val="visible"/>
                                      </p:to>
                                    </p:set>
                                    <p:anim calcmode="lin" valueType="num">
                                      <p:cBhvr additive="base">
                                        <p:cTn id="3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4">
                                            <p:bg/>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4">
                                            <p:txEl>
                                              <p:pRg st="0" end="0"/>
                                            </p:txEl>
                                          </p:spTgt>
                                        </p:tgtEl>
                                        <p:attrNameLst>
                                          <p:attrName>style.visibility</p:attrName>
                                        </p:attrNameLst>
                                      </p:cBhvr>
                                      <p:to>
                                        <p:strVal val="visible"/>
                                      </p:to>
                                    </p:set>
                                    <p:anim calcmode="lin" valueType="num">
                                      <p:cBhvr additive="base">
                                        <p:cTn id="4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685800"/>
          </a:xfrm>
        </p:spPr>
        <p:txBody>
          <a:bodyPr>
            <a:noAutofit/>
          </a:bodyPr>
          <a:lstStyle/>
          <a:p>
            <a:pPr algn="l"/>
            <a:r>
              <a:rPr lang="en-US" sz="3200" b="1" dirty="0" smtClean="0">
                <a:latin typeface="Times New Roman" pitchFamily="18" charset="0"/>
                <a:cs typeface="Times New Roman" pitchFamily="18" charset="0"/>
              </a:rPr>
              <a:t>2.</a:t>
            </a:r>
            <a:r>
              <a:rPr lang="it-IT" sz="3200" b="1" dirty="0" smtClean="0">
                <a:latin typeface="Times New Roman" pitchFamily="18" charset="0"/>
                <a:cs typeface="Times New Roman" pitchFamily="18" charset="0"/>
              </a:rPr>
              <a:t> Cuộc trò chuyện giữa hai cha con</a:t>
            </a:r>
            <a:endParaRPr lang="en-US" sz="3200" b="1" dirty="0">
              <a:latin typeface="Times New Roman" pitchFamily="18" charset="0"/>
              <a:cs typeface="Times New Roman" pitchFamily="18" charset="0"/>
            </a:endParaRPr>
          </a:p>
        </p:txBody>
      </p:sp>
      <p:sp>
        <p:nvSpPr>
          <p:cNvPr id="4" name="Snip Single Corner Rectangle 3"/>
          <p:cNvSpPr/>
          <p:nvPr/>
        </p:nvSpPr>
        <p:spPr>
          <a:xfrm>
            <a:off x="152400" y="990600"/>
            <a:ext cx="3352800" cy="4038600"/>
          </a:xfrm>
          <a:prstGeom prst="snip1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600" b="1" dirty="0" smtClean="0">
                <a:solidFill>
                  <a:schemeClr val="tx1"/>
                </a:solidFill>
                <a:latin typeface="Times New Roman" pitchFamily="18" charset="0"/>
                <a:cs typeface="Times New Roman" pitchFamily="18" charset="0"/>
              </a:rPr>
              <a:t>Ẩn dụ chuyển đổi cảm giác:</a:t>
            </a:r>
            <a:endParaRPr lang="vi-VN" sz="2600" dirty="0" smtClean="0">
              <a:solidFill>
                <a:schemeClr val="tx1"/>
              </a:solidFill>
              <a:latin typeface="Times New Roman" pitchFamily="18" charset="0"/>
              <a:cs typeface="Times New Roman" pitchFamily="18" charset="0"/>
            </a:endParaRPr>
          </a:p>
          <a:p>
            <a:r>
              <a:rPr lang="vi-VN" sz="2600" i="1" dirty="0" smtClean="0">
                <a:solidFill>
                  <a:schemeClr val="tx1"/>
                </a:solidFill>
                <a:latin typeface="Times New Roman" pitchFamily="18" charset="0"/>
                <a:cs typeface="Times New Roman" pitchFamily="18" charset="0"/>
              </a:rPr>
              <a:t>“Ánh nắng </a:t>
            </a:r>
            <a:r>
              <a:rPr lang="vi-VN" sz="2600" b="1" i="1" dirty="0" smtClean="0">
                <a:solidFill>
                  <a:schemeClr val="tx1"/>
                </a:solidFill>
                <a:latin typeface="Times New Roman" pitchFamily="18" charset="0"/>
                <a:cs typeface="Times New Roman" pitchFamily="18" charset="0"/>
              </a:rPr>
              <a:t>chảy </a:t>
            </a:r>
            <a:r>
              <a:rPr lang="vi-VN" sz="2600" i="1" dirty="0" smtClean="0">
                <a:solidFill>
                  <a:schemeClr val="tx1"/>
                </a:solidFill>
                <a:latin typeface="Times New Roman" pitchFamily="18" charset="0"/>
                <a:cs typeface="Times New Roman" pitchFamily="18" charset="0"/>
              </a:rPr>
              <a:t>đầy vai”</a:t>
            </a:r>
            <a:endParaRPr lang="vi-VN" sz="2600" dirty="0" smtClean="0">
              <a:solidFill>
                <a:schemeClr val="tx1"/>
              </a:solidFill>
              <a:latin typeface="Times New Roman" pitchFamily="18" charset="0"/>
              <a:cs typeface="Times New Roman" pitchFamily="18" charset="0"/>
            </a:endParaRPr>
          </a:p>
          <a:p>
            <a:r>
              <a:rPr lang="vi-VN" sz="2600" dirty="0" smtClean="0">
                <a:solidFill>
                  <a:schemeClr val="tx1"/>
                </a:solidFill>
                <a:latin typeface="Times New Roman" pitchFamily="18" charset="0"/>
                <a:cs typeface="Times New Roman" pitchFamily="18" charset="0"/>
              </a:rPr>
              <a:t>=&gt; làm tăng sức hấp dẫn cho câu thơ, giúp người đọc hình dung cụ thể về khung cảnh đẹp đẽ trên biển.</a:t>
            </a:r>
            <a:endParaRPr lang="vi-VN" sz="2600" dirty="0">
              <a:solidFill>
                <a:schemeClr val="tx1"/>
              </a:solidFill>
              <a:latin typeface="Times New Roman" pitchFamily="18" charset="0"/>
              <a:cs typeface="Times New Roman" pitchFamily="18" charset="0"/>
            </a:endParaRPr>
          </a:p>
        </p:txBody>
      </p:sp>
      <p:sp>
        <p:nvSpPr>
          <p:cNvPr id="5" name="Snip Single Corner Rectangle 4"/>
          <p:cNvSpPr/>
          <p:nvPr/>
        </p:nvSpPr>
        <p:spPr>
          <a:xfrm>
            <a:off x="3657600" y="990600"/>
            <a:ext cx="2667000" cy="4038600"/>
          </a:xfrm>
          <a:prstGeom prst="snip1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chemeClr val="tx1"/>
                </a:solidFill>
                <a:latin typeface="Times New Roman" pitchFamily="18" charset="0"/>
                <a:cs typeface="Times New Roman" pitchFamily="18" charset="0"/>
              </a:rPr>
              <a:t>Hình</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ảnh</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cánh</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buồm</a:t>
            </a:r>
            <a:r>
              <a:rPr lang="en-US" sz="2600" dirty="0" smtClean="0">
                <a:solidFill>
                  <a:schemeClr val="tx1"/>
                </a:solidFill>
                <a:latin typeface="Times New Roman" pitchFamily="18" charset="0"/>
                <a:cs typeface="Times New Roman" pitchFamily="18" charset="0"/>
              </a:rPr>
              <a:t>:</a:t>
            </a:r>
          </a:p>
          <a:p>
            <a:pPr algn="ctr"/>
            <a:r>
              <a:rPr lang="en-US" sz="2600" dirty="0" smtClean="0">
                <a:solidFill>
                  <a:schemeClr val="tx1"/>
                </a:solidFill>
                <a:latin typeface="Times New Roman" pitchFamily="18" charset="0"/>
                <a:cs typeface="Times New Roman" pitchFamily="18" charset="0"/>
              </a:rPr>
              <a:t>-&gt; </a:t>
            </a:r>
            <a:r>
              <a:rPr lang="en-US" sz="2600" dirty="0" err="1" smtClean="0">
                <a:solidFill>
                  <a:schemeClr val="tx1"/>
                </a:solidFill>
                <a:latin typeface="Times New Roman" pitchFamily="18" charset="0"/>
                <a:cs typeface="Times New Roman" pitchFamily="18" charset="0"/>
              </a:rPr>
              <a:t>biểu</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tượng</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của</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ước</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mơ</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khát</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vọng</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được</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đi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xa</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được</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mở</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rộng</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hiểu</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biết</a:t>
            </a:r>
            <a:r>
              <a:rPr lang="en-US" sz="2600" dirty="0" smtClean="0">
                <a:solidFill>
                  <a:schemeClr val="tx1"/>
                </a:solidFill>
                <a:latin typeface="Times New Roman" pitchFamily="18" charset="0"/>
                <a:cs typeface="Times New Roman" pitchFamily="18" charset="0"/>
              </a:rPr>
              <a:t> con </a:t>
            </a:r>
            <a:r>
              <a:rPr lang="en-US" sz="2600" dirty="0" err="1" smtClean="0">
                <a:solidFill>
                  <a:schemeClr val="tx1"/>
                </a:solidFill>
                <a:latin typeface="Times New Roman" pitchFamily="18" charset="0"/>
                <a:cs typeface="Times New Roman" pitchFamily="18" charset="0"/>
              </a:rPr>
              <a:t>người</a:t>
            </a:r>
            <a:endParaRPr lang="en-US" sz="2600" dirty="0">
              <a:solidFill>
                <a:schemeClr val="tx1"/>
              </a:solidFill>
              <a:latin typeface="Times New Roman" pitchFamily="18" charset="0"/>
              <a:cs typeface="Times New Roman" pitchFamily="18" charset="0"/>
            </a:endParaRPr>
          </a:p>
        </p:txBody>
      </p:sp>
      <p:sp>
        <p:nvSpPr>
          <p:cNvPr id="6" name="Snip Single Corner Rectangle 5"/>
          <p:cNvSpPr/>
          <p:nvPr/>
        </p:nvSpPr>
        <p:spPr>
          <a:xfrm>
            <a:off x="6477000" y="990600"/>
            <a:ext cx="2514600" cy="4038600"/>
          </a:xfrm>
          <a:prstGeom prst="snip1Rect">
            <a:avLst/>
          </a:prstGeom>
          <a:solidFill>
            <a:schemeClr val="accent2">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chemeClr val="tx1"/>
                </a:solidFill>
                <a:latin typeface="Times New Roman" pitchFamily="18" charset="0"/>
                <a:cs typeface="Times New Roman" pitchFamily="18" charset="0"/>
              </a:rPr>
              <a:t>Dấu</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chấm</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lửng</a:t>
            </a:r>
            <a:r>
              <a:rPr lang="en-US" sz="2600" dirty="0" smtClean="0">
                <a:solidFill>
                  <a:schemeClr val="tx1"/>
                </a:solidFill>
                <a:latin typeface="Times New Roman" pitchFamily="18" charset="0"/>
                <a:cs typeface="Times New Roman" pitchFamily="18" charset="0"/>
              </a:rPr>
              <a:t>:</a:t>
            </a:r>
          </a:p>
          <a:p>
            <a:pPr algn="ctr"/>
            <a:r>
              <a:rPr lang="en-US" sz="2600" dirty="0" err="1" smtClean="0">
                <a:solidFill>
                  <a:schemeClr val="tx1"/>
                </a:solidFill>
                <a:latin typeface="Times New Roman" pitchFamily="18" charset="0"/>
                <a:cs typeface="Times New Roman" pitchFamily="18" charset="0"/>
              </a:rPr>
              <a:t>Để</a:t>
            </a:r>
            <a:r>
              <a:rPr lang="en-US" sz="2600" dirty="0" smtClean="0">
                <a:solidFill>
                  <a:schemeClr val="tx1"/>
                </a:solidFill>
                <a:latin typeface="Times New Roman" pitchFamily="18" charset="0"/>
                <a:cs typeface="Times New Roman" pitchFamily="18" charset="0"/>
              </a:rPr>
              <a:t> con </a:t>
            </a:r>
            <a:r>
              <a:rPr lang="en-US" sz="2600" dirty="0" err="1" smtClean="0">
                <a:solidFill>
                  <a:schemeClr val="tx1"/>
                </a:solidFill>
                <a:latin typeface="Times New Roman" pitchFamily="18" charset="0"/>
                <a:cs typeface="Times New Roman" pitchFamily="18" charset="0"/>
              </a:rPr>
              <a:t>đi</a:t>
            </a:r>
            <a:r>
              <a:rPr lang="en-US" sz="2600" dirty="0" smtClean="0">
                <a:solidFill>
                  <a:schemeClr val="tx1"/>
                </a:solidFill>
                <a:latin typeface="Times New Roman" pitchFamily="18" charset="0"/>
                <a:cs typeface="Times New Roman" pitchFamily="18" charset="0"/>
              </a:rPr>
              <a:t>…</a:t>
            </a:r>
          </a:p>
          <a:p>
            <a:pPr algn="ctr"/>
            <a:r>
              <a:rPr lang="en-US" sz="2600" dirty="0" smtClean="0">
                <a:solidFill>
                  <a:schemeClr val="tx1"/>
                </a:solidFill>
                <a:latin typeface="Times New Roman" pitchFamily="18" charset="0"/>
                <a:cs typeface="Times New Roman" pitchFamily="18" charset="0"/>
              </a:rPr>
              <a:t>-&gt; </a:t>
            </a:r>
            <a:r>
              <a:rPr lang="en-US" sz="2600" dirty="0" err="1" smtClean="0">
                <a:solidFill>
                  <a:schemeClr val="tx1"/>
                </a:solidFill>
                <a:latin typeface="Times New Roman" pitchFamily="18" charset="0"/>
                <a:cs typeface="Times New Roman" pitchFamily="18" charset="0"/>
              </a:rPr>
              <a:t>sự</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tiếp</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nối</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của</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thế</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hệ</a:t>
            </a:r>
            <a:r>
              <a:rPr lang="en-US" sz="2600" dirty="0" smtClean="0">
                <a:solidFill>
                  <a:schemeClr val="tx1"/>
                </a:solidFill>
                <a:latin typeface="Times New Roman" pitchFamily="18" charset="0"/>
                <a:cs typeface="Times New Roman" pitchFamily="18" charset="0"/>
              </a:rPr>
              <a:t> </a:t>
            </a:r>
            <a:r>
              <a:rPr lang="en-US" sz="2600" dirty="0" err="1" smtClean="0">
                <a:solidFill>
                  <a:schemeClr val="tx1"/>
                </a:solidFill>
                <a:latin typeface="Times New Roman" pitchFamily="18" charset="0"/>
                <a:cs typeface="Times New Roman" pitchFamily="18" charset="0"/>
              </a:rPr>
              <a:t>sau</a:t>
            </a:r>
            <a:endParaRPr lang="en-US" sz="2600" dirty="0">
              <a:solidFill>
                <a:schemeClr val="tx1"/>
              </a:solidFill>
              <a:latin typeface="Times New Roman" pitchFamily="18" charset="0"/>
              <a:cs typeface="Times New Roman" pitchFamily="18" charset="0"/>
            </a:endParaRPr>
          </a:p>
        </p:txBody>
      </p:sp>
      <p:sp>
        <p:nvSpPr>
          <p:cNvPr id="7" name="Rounded Rectangle 6"/>
          <p:cNvSpPr/>
          <p:nvPr/>
        </p:nvSpPr>
        <p:spPr>
          <a:xfrm>
            <a:off x="533400" y="5257800"/>
            <a:ext cx="7848600" cy="1447800"/>
          </a:xfrm>
          <a:prstGeom prst="roundRect">
            <a:avLst/>
          </a:prstGeom>
          <a:solidFill>
            <a:srgbClr val="C45B58"/>
          </a:solidFill>
          <a:ln>
            <a:solidFill>
              <a:srgbClr val="C45B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=&gt; Tình cảm yêu thương, trìu mến của người cha dành cho con và khát khao được khám phá những điều chưa biết của người con.</a:t>
            </a:r>
            <a:endParaRPr lang="en-US"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bg/>
                                          </p:spTgt>
                                        </p:tgtEl>
                                        <p:attrNameLst>
                                          <p:attrName>style.visibility</p:attrName>
                                        </p:attrNameLst>
                                      </p:cBhvr>
                                      <p:to>
                                        <p:strVal val="visible"/>
                                      </p:to>
                                    </p:set>
                                    <p:animEffect transition="in" filter="fade">
                                      <p:cBhvr>
                                        <p:cTn id="27" dur="2000"/>
                                        <p:tgtEl>
                                          <p:spTgt spid="5">
                                            <p:bg/>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fade">
                                      <p:cBhvr>
                                        <p:cTn id="30" dur="2000"/>
                                        <p:tgtEl>
                                          <p:spTgt spid="5">
                                            <p:txEl>
                                              <p:pRg st="0" end="0"/>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fade">
                                      <p:cBhvr>
                                        <p:cTn id="33" dur="2000"/>
                                        <p:tgtEl>
                                          <p:spTgt spid="5">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Effect transition="in" filter="wipe(down)">
                                      <p:cBhvr>
                                        <p:cTn id="38" dur="500"/>
                                        <p:tgtEl>
                                          <p:spTgt spid="6">
                                            <p:bg/>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wipe(down)">
                                      <p:cBhvr>
                                        <p:cTn id="43" dur="500"/>
                                        <p:tgtEl>
                                          <p:spTgt spid="6">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6">
                                            <p:txEl>
                                              <p:pRg st="1" end="1"/>
                                            </p:txEl>
                                          </p:spTgt>
                                        </p:tgtEl>
                                        <p:attrNameLst>
                                          <p:attrName>style.visibility</p:attrName>
                                        </p:attrNameLst>
                                      </p:cBhvr>
                                      <p:to>
                                        <p:strVal val="visible"/>
                                      </p:to>
                                    </p:set>
                                    <p:animEffect transition="in" filter="wipe(down)">
                                      <p:cBhvr>
                                        <p:cTn id="48" dur="500"/>
                                        <p:tgtEl>
                                          <p:spTgt spid="6">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Effect transition="in" filter="wipe(down)">
                                      <p:cBhvr>
                                        <p:cTn id="53" dur="500"/>
                                        <p:tgtEl>
                                          <p:spTgt spid="6">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7">
                                            <p:bg/>
                                          </p:spTgt>
                                        </p:tgtEl>
                                        <p:attrNameLst>
                                          <p:attrName>style.visibility</p:attrName>
                                        </p:attrNameLst>
                                      </p:cBhvr>
                                      <p:to>
                                        <p:strVal val="visible"/>
                                      </p:to>
                                    </p:set>
                                    <p:animEffect transition="in" filter="wipe(down)">
                                      <p:cBhvr>
                                        <p:cTn id="58" dur="500"/>
                                        <p:tgtEl>
                                          <p:spTgt spid="7">
                                            <p:bg/>
                                          </p:spTgt>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7">
                                            <p:txEl>
                                              <p:pRg st="0" end="0"/>
                                            </p:txEl>
                                          </p:spTgt>
                                        </p:tgtEl>
                                        <p:attrNameLst>
                                          <p:attrName>style.visibility</p:attrName>
                                        </p:attrNameLst>
                                      </p:cBhvr>
                                      <p:to>
                                        <p:strVal val="visible"/>
                                      </p:to>
                                    </p:set>
                                    <p:animEffect transition="in" filter="wipe(down)">
                                      <p:cBhvr>
                                        <p:cTn id="6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allAtOnce" animBg="1"/>
      <p:bldP spid="6" grpId="0" build="p" animBg="1"/>
      <p:bldP spid="7"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3200" b="1" dirty="0" smtClean="0">
                <a:latin typeface="Times New Roman" pitchFamily="18" charset="0"/>
                <a:cs typeface="Times New Roman" pitchFamily="18" charset="0"/>
              </a:rPr>
              <a:t>3.Cảm </a:t>
            </a:r>
            <a:r>
              <a:rPr lang="en-US" sz="3200" b="1" dirty="0" err="1" smtClean="0">
                <a:latin typeface="Times New Roman" pitchFamily="18" charset="0"/>
                <a:cs typeface="Times New Roman" pitchFamily="18" charset="0"/>
              </a:rPr>
              <a:t>nhận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của</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người</a:t>
            </a:r>
            <a:r>
              <a:rPr lang="en-US" sz="3200" b="1" dirty="0" smtClean="0">
                <a:latin typeface="Times New Roman" pitchFamily="18" charset="0"/>
                <a:cs typeface="Times New Roman" pitchFamily="18" charset="0"/>
              </a:rPr>
              <a:t> cha</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219200" y="990601"/>
            <a:ext cx="7086600" cy="2362200"/>
          </a:xfrm>
        </p:spPr>
        <p:txBody>
          <a:bodyPr>
            <a:normAutofit/>
          </a:bodyPr>
          <a:lstStyle/>
          <a:p>
            <a:pPr>
              <a:buNone/>
            </a:pPr>
            <a:r>
              <a:rPr lang="vi-VN" sz="3000" i="1" dirty="0">
                <a:latin typeface="Times New Roman" pitchFamily="18" charset="0"/>
                <a:cs typeface="Times New Roman" pitchFamily="18" charset="0"/>
              </a:rPr>
              <a:t>Lời của con hay tiếng sóng thầm thì</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Hay tiếng của lòng cha từ một thời xa thẳm</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Lần đầu tiên trước biển khơi vô tận</a:t>
            </a:r>
            <a:endParaRPr lang="vi-VN" sz="3000" dirty="0">
              <a:latin typeface="Times New Roman" pitchFamily="18" charset="0"/>
              <a:cs typeface="Times New Roman" pitchFamily="18" charset="0"/>
            </a:endParaRPr>
          </a:p>
          <a:p>
            <a:pPr>
              <a:buNone/>
            </a:pPr>
            <a:r>
              <a:rPr lang="vi-VN" sz="3000" i="1" dirty="0">
                <a:latin typeface="Times New Roman" pitchFamily="18" charset="0"/>
                <a:cs typeface="Times New Roman" pitchFamily="18" charset="0"/>
              </a:rPr>
              <a:t>Cha gặp lại mình trong tiếng ước mơ con.</a:t>
            </a:r>
            <a:endParaRPr lang="vi-VN" sz="3000" dirty="0">
              <a:latin typeface="Times New Roman" pitchFamily="18" charset="0"/>
              <a:cs typeface="Times New Roman" pitchFamily="18" charset="0"/>
            </a:endParaRPr>
          </a:p>
          <a:p>
            <a:pPr>
              <a:buNone/>
            </a:pPr>
            <a:endParaRPr lang="en-US" sz="3000" dirty="0">
              <a:latin typeface="Times New Roman" pitchFamily="18" charset="0"/>
              <a:cs typeface="Times New Roman" pitchFamily="18" charset="0"/>
            </a:endParaRPr>
          </a:p>
        </p:txBody>
      </p:sp>
      <p:sp>
        <p:nvSpPr>
          <p:cNvPr id="4" name="Rounded Rectangle 3"/>
          <p:cNvSpPr/>
          <p:nvPr/>
        </p:nvSpPr>
        <p:spPr>
          <a:xfrm>
            <a:off x="533400" y="3429000"/>
            <a:ext cx="8001000" cy="1981200"/>
          </a:xfrm>
          <a:prstGeom prst="roundRect">
            <a:avLst/>
          </a:prstGeom>
          <a:solidFill>
            <a:srgbClr val="FFCC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a:solidFill>
                  <a:schemeClr val="tx1"/>
                </a:solidFill>
                <a:latin typeface="Times New Roman" pitchFamily="18" charset="0"/>
                <a:cs typeface="Times New Roman" pitchFamily="18" charset="0"/>
              </a:rPr>
              <a:t>Ước mơ của con gợi cho cha nhớ đến ước mơ thuở nhỏ của mình</a:t>
            </a:r>
            <a:r>
              <a:rPr lang="vi-VN" sz="2800" b="1" dirty="0">
                <a:solidFill>
                  <a:schemeClr val="tx1"/>
                </a:solidFill>
                <a:latin typeface="Times New Roman" pitchFamily="18" charset="0"/>
                <a:cs typeface="Times New Roman" pitchFamily="18" charset="0"/>
              </a:rPr>
              <a:t>.</a:t>
            </a:r>
            <a:endParaRPr lang="vi-VN" sz="2800" dirty="0">
              <a:solidFill>
                <a:schemeClr val="tx1"/>
              </a:solidFill>
              <a:latin typeface="Times New Roman" pitchFamily="18" charset="0"/>
              <a:cs typeface="Times New Roman" pitchFamily="18" charset="0"/>
            </a:endParaRPr>
          </a:p>
          <a:p>
            <a:r>
              <a:rPr lang="vi-VN" sz="2800" dirty="0">
                <a:solidFill>
                  <a:schemeClr val="tx1"/>
                </a:solidFill>
                <a:latin typeface="Times New Roman" pitchFamily="18" charset="0"/>
                <a:cs typeface="Times New Roman" pitchFamily="18" charset="0"/>
              </a:rPr>
              <a:t>Người cha tự hào khi thấy con mình cũng ấp ủ những ước mơ đẹp như ước mơ của mình thời thơ ấu.</a:t>
            </a:r>
          </a:p>
        </p:txBody>
      </p:sp>
      <p:sp>
        <p:nvSpPr>
          <p:cNvPr id="5" name="Rectangle 4"/>
          <p:cNvSpPr/>
          <p:nvPr/>
        </p:nvSpPr>
        <p:spPr>
          <a:xfrm>
            <a:off x="457200" y="5562600"/>
            <a:ext cx="8305800" cy="990600"/>
          </a:xfrm>
          <a:prstGeom prst="rect">
            <a:avLst/>
          </a:prstGeom>
          <a:solidFill>
            <a:srgbClr val="00D25F"/>
          </a:solidFill>
          <a:ln>
            <a:solidFill>
              <a:srgbClr val="00D2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dirty="0">
                <a:solidFill>
                  <a:schemeClr val="tx1"/>
                </a:solidFill>
                <a:latin typeface="Times New Roman" pitchFamily="18" charset="0"/>
                <a:cs typeface="Times New Roman" pitchFamily="18" charset="0"/>
              </a:rPr>
              <a:t>=&gt; Sự tiếp nối của thế hệ trẻ thực hiện ước mơ của thế hệ đi trước.</a:t>
            </a:r>
            <a:endParaRPr lang="en-US" sz="3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4">
                                            <p:bg/>
                                          </p:spTgt>
                                        </p:tgtEl>
                                        <p:attrNameLst>
                                          <p:attrName>style.visibility</p:attrName>
                                        </p:attrNameLst>
                                      </p:cBhvr>
                                      <p:to>
                                        <p:strVal val="visible"/>
                                      </p:to>
                                    </p:set>
                                    <p:anim calcmode="lin" valueType="num">
                                      <p:cBhvr additive="base">
                                        <p:cTn id="26"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7" dur="500" fill="hold"/>
                                        <p:tgtEl>
                                          <p:spTgt spid="4">
                                            <p:bg/>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 calcmode="lin" valueType="num">
                                      <p:cBhvr additive="base">
                                        <p:cTn id="3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bg/>
                                          </p:spTgt>
                                        </p:tgtEl>
                                        <p:attrNameLst>
                                          <p:attrName>style.visibility</p:attrName>
                                        </p:attrNameLst>
                                      </p:cBhvr>
                                      <p:to>
                                        <p:strVal val="visible"/>
                                      </p:to>
                                    </p:set>
                                    <p:anim calcmode="lin" valueType="num">
                                      <p:cBhvr additive="base">
                                        <p:cTn id="40" dur="500" fill="hold"/>
                                        <p:tgtEl>
                                          <p:spTgt spid="5">
                                            <p:bg/>
                                          </p:spTgt>
                                        </p:tgtEl>
                                        <p:attrNameLst>
                                          <p:attrName>ppt_x</p:attrName>
                                        </p:attrNameLst>
                                      </p:cBhvr>
                                      <p:tavLst>
                                        <p:tav tm="0">
                                          <p:val>
                                            <p:strVal val="#ppt_x"/>
                                          </p:val>
                                        </p:tav>
                                        <p:tav tm="100000">
                                          <p:val>
                                            <p:strVal val="#ppt_x"/>
                                          </p:val>
                                        </p:tav>
                                      </p:tavLst>
                                    </p:anim>
                                    <p:anim calcmode="lin" valueType="num">
                                      <p:cBhvr additive="base">
                                        <p:cTn id="41" dur="500" fill="hold"/>
                                        <p:tgtEl>
                                          <p:spTgt spid="5">
                                            <p:bg/>
                                          </p:spTgt>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5">
                                            <p:txEl>
                                              <p:pRg st="0" end="0"/>
                                            </p:txEl>
                                          </p:spTgt>
                                        </p:tgtEl>
                                        <p:attrNameLst>
                                          <p:attrName>style.visibility</p:attrName>
                                        </p:attrNameLst>
                                      </p:cBhvr>
                                      <p:to>
                                        <p:strVal val="visible"/>
                                      </p:to>
                                    </p:set>
                                    <p:anim calcmode="lin" valueType="num">
                                      <p:cBhvr additive="base">
                                        <p:cTn id="4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allAtOnce" animBg="1"/>
      <p:bldP spid="5"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620000" cy="639762"/>
          </a:xfrm>
        </p:spPr>
        <p:txBody>
          <a:bodyPr>
            <a:normAutofit/>
          </a:bodyPr>
          <a:lstStyle/>
          <a:p>
            <a:pPr algn="l"/>
            <a:r>
              <a:rPr lang="en-US" sz="3200" b="1" dirty="0">
                <a:solidFill>
                  <a:srgbClr val="FF0000"/>
                </a:solidFill>
                <a:latin typeface="Times New Roman" pitchFamily="18" charset="0"/>
                <a:cs typeface="Times New Roman" pitchFamily="18" charset="0"/>
              </a:rPr>
              <a:t>III. TỔNG KẾT</a:t>
            </a: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3505200" y="1676400"/>
            <a:ext cx="5486400" cy="3657600"/>
          </a:xfrm>
        </p:spPr>
        <p:txBody>
          <a:bodyPr>
            <a:normAutofit lnSpcReduction="10000"/>
          </a:bodyPr>
          <a:lstStyle/>
          <a:p>
            <a:pPr>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Lời </a:t>
            </a:r>
            <a:r>
              <a:rPr lang="vi-VN" sz="3000" dirty="0">
                <a:latin typeface="Times New Roman" pitchFamily="18" charset="0"/>
                <a:cs typeface="Times New Roman" pitchFamily="18" charset="0"/>
              </a:rPr>
              <a:t>thơ nhẹ nhàng, thuật lại cuộc trò chuyện giữa hai cha con trước biển cả bao la. Qua đó, ca ngợi ước mơ khám phá cuộc sống của trẻ thơ  và thể hiện tình cảm cha con sâu sắc, người cha đã dìu dắt và giúp con khám phá cuộc sống.</a:t>
            </a:r>
          </a:p>
          <a:p>
            <a:pPr>
              <a:buNone/>
            </a:pPr>
            <a:endParaRPr lang="en-US" sz="3000" dirty="0">
              <a:latin typeface="Times New Roman" pitchFamily="18" charset="0"/>
              <a:cs typeface="Times New Roman" pitchFamily="18" charset="0"/>
            </a:endParaRPr>
          </a:p>
        </p:txBody>
      </p:sp>
      <p:sp>
        <p:nvSpPr>
          <p:cNvPr id="4" name="Pentagon 3"/>
          <p:cNvSpPr/>
          <p:nvPr/>
        </p:nvSpPr>
        <p:spPr>
          <a:xfrm>
            <a:off x="228600" y="2209800"/>
            <a:ext cx="3200400" cy="1981200"/>
          </a:xfrm>
          <a:prstGeom prst="homePlate">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smtClean="0">
                <a:solidFill>
                  <a:schemeClr val="tx1"/>
                </a:solidFill>
                <a:latin typeface="Times New Roman" pitchFamily="18" charset="0"/>
                <a:cs typeface="Times New Roman" pitchFamily="18" charset="0"/>
              </a:rPr>
              <a:t>NỘI DUNG</a:t>
            </a:r>
            <a:endParaRPr lang="vi-VN"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bg/>
                                          </p:spTgt>
                                        </p:tgtEl>
                                        <p:attrNameLst>
                                          <p:attrName>style.visibility</p:attrName>
                                        </p:attrNameLst>
                                      </p:cBhvr>
                                      <p:to>
                                        <p:strVal val="visible"/>
                                      </p:to>
                                    </p:set>
                                    <p:animEffect transition="in" filter="wipe(down)">
                                      <p:cBhvr>
                                        <p:cTn id="13" dur="500"/>
                                        <p:tgtEl>
                                          <p:spTgt spid="4">
                                            <p:bg/>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Effect transition="in" filter="wipe(down)">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ipe(down)">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6600" y="1600201"/>
            <a:ext cx="5638800" cy="3581399"/>
          </a:xfrm>
        </p:spPr>
        <p:txBody>
          <a:bodyPr>
            <a:normAutofit lnSpcReduction="10000"/>
          </a:bodyPr>
          <a:lstStyle/>
          <a:p>
            <a:pPr>
              <a:buNone/>
            </a:pPr>
            <a:r>
              <a:rPr lang="en-US" sz="3000" dirty="0">
                <a:latin typeface="Times New Roman" pitchFamily="18" charset="0"/>
                <a:cs typeface="Times New Roman" pitchFamily="18" charset="0"/>
              </a:rPr>
              <a:t> </a:t>
            </a: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Hình ảnh thơ độc đáo, từ ngữ chắt lọc, tái hiện, lời thơ giản dị, tác giả đã khéo léo xây dựng ngôn ngữ đối thoại mang tính thẩm mĩ cao.</a:t>
            </a:r>
          </a:p>
          <a:p>
            <a:pPr>
              <a:buNone/>
            </a:pPr>
            <a:r>
              <a:rPr lang="en-US" sz="3000" dirty="0" smtClean="0">
                <a:latin typeface="Times New Roman" pitchFamily="18" charset="0"/>
                <a:cs typeface="Times New Roman" pitchFamily="18" charset="0"/>
              </a:rPr>
              <a:t> - </a:t>
            </a:r>
            <a:r>
              <a:rPr lang="vi-VN" sz="3000" dirty="0" smtClean="0">
                <a:latin typeface="Times New Roman" pitchFamily="18" charset="0"/>
                <a:cs typeface="Times New Roman" pitchFamily="18" charset="0"/>
              </a:rPr>
              <a:t>Nhịp thơ trầm lắng, bay bổng, thể hiện được tình cảm ca con thiết tha, sâu lắng.</a:t>
            </a:r>
          </a:p>
          <a:p>
            <a:pPr>
              <a:buNone/>
            </a:pPr>
            <a:endParaRPr lang="en-US" sz="3000" dirty="0">
              <a:latin typeface="Times New Roman" pitchFamily="18" charset="0"/>
              <a:cs typeface="Times New Roman" pitchFamily="18" charset="0"/>
            </a:endParaRPr>
          </a:p>
        </p:txBody>
      </p:sp>
      <p:sp>
        <p:nvSpPr>
          <p:cNvPr id="4" name="Pentagon 3"/>
          <p:cNvSpPr/>
          <p:nvPr/>
        </p:nvSpPr>
        <p:spPr>
          <a:xfrm>
            <a:off x="228600" y="2209800"/>
            <a:ext cx="2971800" cy="1981200"/>
          </a:xfrm>
          <a:prstGeom prst="homePlate">
            <a:avLst/>
          </a:prstGeom>
          <a:solidFill>
            <a:srgbClr val="00B0F0"/>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000" b="1" dirty="0" smtClean="0">
                <a:solidFill>
                  <a:schemeClr val="tx1"/>
                </a:solidFill>
                <a:latin typeface="Times New Roman" pitchFamily="18" charset="0"/>
                <a:cs typeface="Times New Roman" pitchFamily="18" charset="0"/>
              </a:rPr>
              <a:t>NGHỆ THUẬT</a:t>
            </a:r>
            <a:endParaRPr lang="vi-VN" sz="30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4"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tx2">
                    <a:lumMod val="50000"/>
                  </a:schemeClr>
                </a:solidFill>
                <a:latin typeface="Times New Roman" pitchFamily="18" charset="0"/>
                <a:cs typeface="Times New Roman" pitchFamily="18" charset="0"/>
              </a:rPr>
              <a:t>NỘI DUNG BÀI HỌC</a:t>
            </a:r>
            <a:endParaRPr lang="en-US" sz="4000" b="1" dirty="0">
              <a:solidFill>
                <a:schemeClr val="tx2">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438400"/>
            <a:ext cx="7086600" cy="2667000"/>
          </a:xfrm>
        </p:spPr>
        <p:txBody>
          <a:bodyPr>
            <a:normAutofit/>
          </a:bodyPr>
          <a:lstStyle/>
          <a:p>
            <a:pPr>
              <a:buNone/>
            </a:pPr>
            <a:r>
              <a:rPr lang="en-US" b="1" dirty="0" smtClean="0">
                <a:solidFill>
                  <a:srgbClr val="FF0000"/>
                </a:solidFill>
                <a:latin typeface="Times New Roman" pitchFamily="18" charset="0"/>
                <a:cs typeface="Times New Roman" pitchFamily="18" charset="0"/>
              </a:rPr>
              <a:t>I.TÌM HIỂU CHUNG</a:t>
            </a:r>
          </a:p>
          <a:p>
            <a:pPr>
              <a:buNone/>
            </a:pPr>
            <a:r>
              <a:rPr lang="en-US" b="1" dirty="0" smtClean="0">
                <a:solidFill>
                  <a:srgbClr val="FF0000"/>
                </a:solidFill>
                <a:latin typeface="Times New Roman" pitchFamily="18" charset="0"/>
                <a:cs typeface="Times New Roman" pitchFamily="18" charset="0"/>
              </a:rPr>
              <a:t>II.ĐỌC HIỂU VĂN BẢN</a:t>
            </a:r>
          </a:p>
          <a:p>
            <a:pPr>
              <a:buNone/>
            </a:pPr>
            <a:r>
              <a:rPr lang="en-US" b="1" dirty="0" smtClean="0">
                <a:solidFill>
                  <a:srgbClr val="FF0000"/>
                </a:solidFill>
                <a:latin typeface="Times New Roman" pitchFamily="18" charset="0"/>
                <a:cs typeface="Times New Roman" pitchFamily="18" charset="0"/>
              </a:rPr>
              <a:t>III.TỔNG KẾT</a:t>
            </a:r>
            <a:endParaRPr lang="en-US" b="1"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1905000" y="2743200"/>
            <a:ext cx="5334000" cy="2133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I.TÌM HIỂU CHUNG</a:t>
            </a:r>
            <a:endParaRPr lang="en-US" sz="3200" b="1" dirty="0">
              <a:solidFill>
                <a:srgbClr val="FF0000"/>
              </a:solidFill>
              <a:latin typeface="Times New Roman" pitchFamily="18" charset="0"/>
              <a:cs typeface="Times New Roman" pitchFamily="18" charset="0"/>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1.Tác </a:t>
            </a:r>
            <a:r>
              <a:rPr lang="en-US" sz="3200" b="1" dirty="0" err="1" smtClean="0">
                <a:latin typeface="Times New Roman" pitchFamily="18" charset="0"/>
                <a:cs typeface="Times New Roman" pitchFamily="18" charset="0"/>
              </a:rPr>
              <a:t>giả</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vi-VN" sz="3000" b="1" dirty="0">
                <a:latin typeface="Times New Roman" pitchFamily="18" charset="0"/>
                <a:cs typeface="Times New Roman" pitchFamily="18" charset="0"/>
              </a:rPr>
              <a:t>- Hoàng Trung Thông </a:t>
            </a:r>
            <a:r>
              <a:rPr lang="vi-VN" sz="3000" dirty="0">
                <a:latin typeface="Times New Roman" pitchFamily="18" charset="0"/>
                <a:cs typeface="Times New Roman" pitchFamily="18" charset="0"/>
              </a:rPr>
              <a:t>(1925 – 1993)</a:t>
            </a:r>
          </a:p>
          <a:p>
            <a:pPr>
              <a:buNone/>
            </a:pPr>
            <a:r>
              <a:rPr lang="vi-VN" sz="3000" dirty="0">
                <a:latin typeface="Times New Roman" pitchFamily="18" charset="0"/>
                <a:cs typeface="Times New Roman" pitchFamily="18" charset="0"/>
              </a:rPr>
              <a:t>- </a:t>
            </a:r>
            <a:r>
              <a:rPr lang="vi-VN" sz="3000" b="1" dirty="0">
                <a:latin typeface="Times New Roman" pitchFamily="18" charset="0"/>
                <a:cs typeface="Times New Roman" pitchFamily="18" charset="0"/>
              </a:rPr>
              <a:t>Quê: </a:t>
            </a:r>
            <a:r>
              <a:rPr lang="vi-VN" sz="3000" dirty="0">
                <a:latin typeface="Times New Roman" pitchFamily="18" charset="0"/>
                <a:cs typeface="Times New Roman" pitchFamily="18" charset="0"/>
              </a:rPr>
              <a:t>Quỳnh Đôi, Quỳnh Lưu, Nghệ An</a:t>
            </a:r>
          </a:p>
          <a:p>
            <a:pPr>
              <a:buFontTx/>
              <a:buChar char="-"/>
            </a:pPr>
            <a:r>
              <a:rPr lang="vi-VN" sz="3000" dirty="0" smtClean="0">
                <a:latin typeface="Times New Roman" pitchFamily="18" charset="0"/>
                <a:cs typeface="Times New Roman" pitchFamily="18" charset="0"/>
              </a:rPr>
              <a:t>Thơ </a:t>
            </a:r>
            <a:r>
              <a:rPr lang="vi-VN" sz="3000" dirty="0">
                <a:latin typeface="Times New Roman" pitchFamily="18" charset="0"/>
                <a:cs typeface="Times New Roman" pitchFamily="18" charset="0"/>
              </a:rPr>
              <a:t>của ông giản dị, cô đọng, chứa đựng cảm </a:t>
            </a:r>
            <a:r>
              <a:rPr lang="vi-VN" sz="3000" dirty="0" smtClean="0">
                <a:latin typeface="Times New Roman" pitchFamily="18" charset="0"/>
                <a:cs typeface="Times New Roman" pitchFamily="18" charset="0"/>
              </a:rPr>
              <a:t>xúc</a:t>
            </a:r>
            <a:endParaRPr lang="en-US" sz="3000" dirty="0" smtClean="0">
              <a:latin typeface="Times New Roman" pitchFamily="18" charset="0"/>
              <a:cs typeface="Times New Roman" pitchFamily="18" charset="0"/>
            </a:endParaRPr>
          </a:p>
          <a:p>
            <a:pPr>
              <a:buNone/>
            </a:pPr>
            <a:r>
              <a:rPr lang="vi-VN" sz="3000" dirty="0" smtClean="0">
                <a:latin typeface="Times New Roman" pitchFamily="18" charset="0"/>
                <a:cs typeface="Times New Roman" pitchFamily="18" charset="0"/>
              </a:rPr>
              <a:t>trong </a:t>
            </a:r>
            <a:r>
              <a:rPr lang="vi-VN" sz="3000" dirty="0">
                <a:latin typeface="Times New Roman" pitchFamily="18" charset="0"/>
                <a:cs typeface="Times New Roman" pitchFamily="18" charset="0"/>
              </a:rPr>
              <a:t>sáng.</a:t>
            </a:r>
          </a:p>
          <a:p>
            <a:pPr>
              <a:buNone/>
            </a:pPr>
            <a:r>
              <a:rPr lang="vi-VN" sz="3000" dirty="0">
                <a:latin typeface="Times New Roman" pitchFamily="18" charset="0"/>
                <a:cs typeface="Times New Roman" pitchFamily="18" charset="0"/>
              </a:rPr>
              <a:t>- Nhiều bài thơ của ông đã được phổ nhạc.</a:t>
            </a:r>
          </a:p>
          <a:p>
            <a:pPr>
              <a:buNone/>
            </a:pPr>
            <a:endParaRPr lang="en-US" sz="3000" dirty="0">
              <a:latin typeface="Times New Roman" pitchFamily="18" charset="0"/>
              <a:cs typeface="Times New Roman" pitchFamily="18" charset="0"/>
            </a:endParaRP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l"/>
            <a:r>
              <a:rPr lang="en-US" sz="3200" b="1" dirty="0" smtClean="0">
                <a:latin typeface="Times New Roman" pitchFamily="18" charset="0"/>
                <a:cs typeface="Times New Roman" pitchFamily="18" charset="0"/>
              </a:rPr>
              <a:t>2.</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Tác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phẩm</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Những</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cánh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buồm</a:t>
            </a: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3000" b="1" dirty="0" smtClean="0">
                <a:latin typeface="Times New Roman" pitchFamily="18" charset="0"/>
                <a:cs typeface="Times New Roman" pitchFamily="18" charset="0"/>
              </a:rPr>
              <a:t>- </a:t>
            </a:r>
            <a:r>
              <a:rPr lang="vi-VN" sz="3000" b="1" dirty="0" smtClean="0">
                <a:latin typeface="Times New Roman" pitchFamily="18" charset="0"/>
                <a:cs typeface="Times New Roman" pitchFamily="18" charset="0"/>
              </a:rPr>
              <a:t>Sáng </a:t>
            </a:r>
            <a:r>
              <a:rPr lang="vi-VN" sz="3000" b="1" dirty="0">
                <a:latin typeface="Times New Roman" pitchFamily="18" charset="0"/>
                <a:cs typeface="Times New Roman" pitchFamily="18" charset="0"/>
              </a:rPr>
              <a:t>tác</a:t>
            </a:r>
            <a:r>
              <a:rPr lang="vi-VN" sz="3000"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 1963</a:t>
            </a:r>
            <a:endParaRPr lang="vi-VN" sz="3000" dirty="0">
              <a:latin typeface="Times New Roman" pitchFamily="18" charset="0"/>
              <a:cs typeface="Times New Roman" pitchFamily="18" charset="0"/>
            </a:endParaRPr>
          </a:p>
          <a:p>
            <a:pPr>
              <a:buNone/>
            </a:pP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Bài </a:t>
            </a:r>
            <a:r>
              <a:rPr lang="vi-VN" sz="3000" dirty="0">
                <a:latin typeface="Times New Roman" pitchFamily="18" charset="0"/>
                <a:cs typeface="Times New Roman" pitchFamily="18" charset="0"/>
              </a:rPr>
              <a:t>thơ được rút từ tập thơ cùng tên.</a:t>
            </a:r>
          </a:p>
          <a:p>
            <a:pPr>
              <a:buNone/>
            </a:pPr>
            <a:r>
              <a:rPr lang="en-US" sz="3000" b="1" dirty="0" smtClean="0">
                <a:latin typeface="Times New Roman" pitchFamily="18" charset="0"/>
                <a:cs typeface="Times New Roman" pitchFamily="18" charset="0"/>
              </a:rPr>
              <a:t>- </a:t>
            </a:r>
            <a:r>
              <a:rPr lang="vi-VN" sz="3000" b="1" dirty="0" smtClean="0">
                <a:latin typeface="Times New Roman" pitchFamily="18" charset="0"/>
                <a:cs typeface="Times New Roman" pitchFamily="18" charset="0"/>
              </a:rPr>
              <a:t>Thể </a:t>
            </a:r>
            <a:r>
              <a:rPr lang="vi-VN" sz="3000" b="1" dirty="0">
                <a:latin typeface="Times New Roman" pitchFamily="18" charset="0"/>
                <a:cs typeface="Times New Roman" pitchFamily="18" charset="0"/>
              </a:rPr>
              <a:t>loại: </a:t>
            </a:r>
            <a:r>
              <a:rPr lang="vi-VN" sz="3000" dirty="0">
                <a:latin typeface="Times New Roman" pitchFamily="18" charset="0"/>
                <a:cs typeface="Times New Roman" pitchFamily="18" charset="0"/>
              </a:rPr>
              <a:t>thơ tự do.</a:t>
            </a:r>
          </a:p>
          <a:p>
            <a:pPr>
              <a:buNone/>
            </a:pPr>
            <a:r>
              <a:rPr lang="en-US" sz="3000" b="1" dirty="0" smtClean="0">
                <a:latin typeface="Times New Roman" pitchFamily="18" charset="0"/>
                <a:cs typeface="Times New Roman" pitchFamily="18" charset="0"/>
              </a:rPr>
              <a:t>- </a:t>
            </a:r>
            <a:r>
              <a:rPr lang="vi-VN" sz="3000" b="1" dirty="0" smtClean="0">
                <a:latin typeface="Times New Roman" pitchFamily="18" charset="0"/>
                <a:cs typeface="Times New Roman" pitchFamily="18" charset="0"/>
              </a:rPr>
              <a:t>Phương </a:t>
            </a:r>
            <a:r>
              <a:rPr lang="vi-VN" sz="3000" b="1" dirty="0">
                <a:latin typeface="Times New Roman" pitchFamily="18" charset="0"/>
                <a:cs typeface="Times New Roman" pitchFamily="18" charset="0"/>
              </a:rPr>
              <a:t>thức biểu đạt: </a:t>
            </a:r>
            <a:r>
              <a:rPr lang="vi-VN" sz="3000" dirty="0">
                <a:latin typeface="Times New Roman" pitchFamily="18" charset="0"/>
                <a:cs typeface="Times New Roman" pitchFamily="18" charset="0"/>
              </a:rPr>
              <a:t>Tự sự, miêu tả, biểu cảm.</a:t>
            </a:r>
          </a:p>
          <a:p>
            <a:pPr>
              <a:buNone/>
            </a:pPr>
            <a:endParaRPr lang="en-US" sz="3000" dirty="0">
              <a:latin typeface="Times New Roman" pitchFamily="18" charset="0"/>
              <a:cs typeface="Times New Roman" pitchFamily="18" charset="0"/>
            </a:endParaRP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Bố</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cục</a:t>
            </a:r>
            <a:r>
              <a:rPr lang="en-US" sz="28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4" name="Rounded Rectangle 3"/>
          <p:cNvSpPr/>
          <p:nvPr/>
        </p:nvSpPr>
        <p:spPr>
          <a:xfrm>
            <a:off x="304800" y="2819400"/>
            <a:ext cx="1295400" cy="2209800"/>
          </a:xfrm>
          <a:prstGeom prst="roundRect">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BA PHẦN</a:t>
            </a:r>
            <a:endParaRPr lang="en-US" sz="2800" dirty="0">
              <a:solidFill>
                <a:schemeClr val="tx1"/>
              </a:solidFill>
              <a:latin typeface="Times New Roman" pitchFamily="18" charset="0"/>
              <a:cs typeface="Times New Roman" pitchFamily="18" charset="0"/>
            </a:endParaRPr>
          </a:p>
        </p:txBody>
      </p:sp>
      <p:sp>
        <p:nvSpPr>
          <p:cNvPr id="5" name="Rounded Rectangle 4"/>
          <p:cNvSpPr/>
          <p:nvPr/>
        </p:nvSpPr>
        <p:spPr>
          <a:xfrm>
            <a:off x="2667000" y="1600200"/>
            <a:ext cx="5943600" cy="1143000"/>
          </a:xfrm>
          <a:prstGeom prst="roundRect">
            <a:avLst/>
          </a:prstGeom>
          <a:solidFill>
            <a:srgbClr val="E73169"/>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Phần 1: </a:t>
            </a:r>
            <a:r>
              <a:rPr lang="vi-VN" sz="2800" i="1" dirty="0">
                <a:solidFill>
                  <a:schemeClr val="tx1"/>
                </a:solidFill>
                <a:latin typeface="Times New Roman" pitchFamily="18" charset="0"/>
                <a:cs typeface="Times New Roman" pitchFamily="18" charset="0"/>
              </a:rPr>
              <a:t>từ đầu à vui phơi phới: </a:t>
            </a:r>
            <a:r>
              <a:rPr lang="vi-VN" sz="2800" dirty="0">
                <a:solidFill>
                  <a:schemeClr val="tx1"/>
                </a:solidFill>
                <a:latin typeface="Times New Roman" pitchFamily="18" charset="0"/>
                <a:cs typeface="Times New Roman" pitchFamily="18" charset="0"/>
              </a:rPr>
              <a:t>Cảnh hai cha con đi dạo trên biển.</a:t>
            </a:r>
            <a:endParaRPr lang="en-US" sz="2800" dirty="0">
              <a:solidFill>
                <a:schemeClr val="tx1"/>
              </a:solidFill>
              <a:latin typeface="Times New Roman" pitchFamily="18" charset="0"/>
              <a:cs typeface="Times New Roman" pitchFamily="18" charset="0"/>
            </a:endParaRPr>
          </a:p>
        </p:txBody>
      </p:sp>
      <p:sp>
        <p:nvSpPr>
          <p:cNvPr id="6" name="Rounded Rectangle 5"/>
          <p:cNvSpPr/>
          <p:nvPr/>
        </p:nvSpPr>
        <p:spPr>
          <a:xfrm>
            <a:off x="2667000" y="3276600"/>
            <a:ext cx="5943600" cy="1143000"/>
          </a:xfrm>
          <a:prstGeom prst="roundRect">
            <a:avLst/>
          </a:prstGeom>
          <a:solidFill>
            <a:srgbClr val="E73169"/>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Phần 2: </a:t>
            </a:r>
            <a:r>
              <a:rPr lang="vi-VN" sz="2800" i="1" dirty="0">
                <a:solidFill>
                  <a:schemeClr val="tx1"/>
                </a:solidFill>
                <a:latin typeface="Times New Roman" pitchFamily="18" charset="0"/>
                <a:cs typeface="Times New Roman" pitchFamily="18" charset="0"/>
              </a:rPr>
              <a:t>tiếp theo đến “để con đi”: </a:t>
            </a:r>
            <a:r>
              <a:rPr lang="vi-VN" sz="2800" dirty="0">
                <a:solidFill>
                  <a:schemeClr val="tx1"/>
                </a:solidFill>
                <a:latin typeface="Times New Roman" pitchFamily="18" charset="0"/>
                <a:cs typeface="Times New Roman" pitchFamily="18" charset="0"/>
              </a:rPr>
              <a:t>cuộc trò chuyện giữa hai cha con.</a:t>
            </a:r>
            <a:endParaRPr lang="en-US" sz="2800" dirty="0">
              <a:solidFill>
                <a:schemeClr val="tx1"/>
              </a:solidFill>
              <a:latin typeface="Times New Roman" pitchFamily="18" charset="0"/>
              <a:cs typeface="Times New Roman" pitchFamily="18" charset="0"/>
            </a:endParaRPr>
          </a:p>
        </p:txBody>
      </p:sp>
      <p:sp>
        <p:nvSpPr>
          <p:cNvPr id="7" name="Rounded Rectangle 6"/>
          <p:cNvSpPr/>
          <p:nvPr/>
        </p:nvSpPr>
        <p:spPr>
          <a:xfrm>
            <a:off x="2743200" y="5029200"/>
            <a:ext cx="5943600" cy="1143000"/>
          </a:xfrm>
          <a:prstGeom prst="roundRect">
            <a:avLst/>
          </a:prstGeom>
          <a:solidFill>
            <a:srgbClr val="E73169"/>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b="1" dirty="0">
                <a:solidFill>
                  <a:schemeClr val="tx1"/>
                </a:solidFill>
                <a:latin typeface="Times New Roman" pitchFamily="18" charset="0"/>
                <a:cs typeface="Times New Roman" pitchFamily="18" charset="0"/>
              </a:rPr>
              <a:t>Phần 3: </a:t>
            </a:r>
            <a:r>
              <a:rPr lang="vi-VN" sz="2800" i="1" dirty="0">
                <a:solidFill>
                  <a:schemeClr val="tx1"/>
                </a:solidFill>
                <a:latin typeface="Times New Roman" pitchFamily="18" charset="0"/>
                <a:cs typeface="Times New Roman" pitchFamily="18" charset="0"/>
              </a:rPr>
              <a:t>Phần</a:t>
            </a:r>
            <a:r>
              <a:rPr lang="vi-VN" sz="2800" dirty="0">
                <a:solidFill>
                  <a:schemeClr val="tx1"/>
                </a:solidFill>
                <a:latin typeface="Times New Roman" pitchFamily="18" charset="0"/>
                <a:cs typeface="Times New Roman" pitchFamily="18" charset="0"/>
              </a:rPr>
              <a:t> </a:t>
            </a:r>
            <a:r>
              <a:rPr lang="vi-VN" sz="2800" i="1" dirty="0">
                <a:solidFill>
                  <a:schemeClr val="tx1"/>
                </a:solidFill>
                <a:latin typeface="Times New Roman" pitchFamily="18" charset="0"/>
                <a:cs typeface="Times New Roman" pitchFamily="18" charset="0"/>
              </a:rPr>
              <a:t>còn lại: </a:t>
            </a:r>
            <a:r>
              <a:rPr lang="vi-VN" sz="2800" dirty="0">
                <a:solidFill>
                  <a:schemeClr val="tx1"/>
                </a:solidFill>
                <a:latin typeface="Times New Roman" pitchFamily="18" charset="0"/>
                <a:cs typeface="Times New Roman" pitchFamily="18" charset="0"/>
              </a:rPr>
              <a:t>Ước của của con gợi ước mơ của cha khi còn nhỏ</a:t>
            </a:r>
            <a:endParaRPr lang="en-US" sz="2800" dirty="0">
              <a:solidFill>
                <a:schemeClr val="tx1"/>
              </a:solidFill>
              <a:latin typeface="Times New Roman" pitchFamily="18" charset="0"/>
              <a:cs typeface="Times New Roman" pitchFamily="18" charset="0"/>
            </a:endParaRPr>
          </a:p>
        </p:txBody>
      </p:sp>
      <p:cxnSp>
        <p:nvCxnSpPr>
          <p:cNvPr id="9" name="Straight Arrow Connector 8"/>
          <p:cNvCxnSpPr/>
          <p:nvPr/>
        </p:nvCxnSpPr>
        <p:spPr>
          <a:xfrm rot="5400000" flipH="1" flipV="1">
            <a:off x="1295400" y="2667000"/>
            <a:ext cx="1676400" cy="762000"/>
          </a:xfrm>
          <a:prstGeom prst="straightConnector1">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1752600" y="3886200"/>
            <a:ext cx="838200" cy="1588"/>
          </a:xfrm>
          <a:prstGeom prst="straightConnector1">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rot="16200000" flipH="1">
            <a:off x="1257300" y="4381500"/>
            <a:ext cx="1752600" cy="762000"/>
          </a:xfrm>
          <a:prstGeom prst="straightConnector1">
            <a:avLst/>
          </a:prstGeom>
          <a:ln>
            <a:solidFill>
              <a:srgbClr val="00B05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wheel spokes="8"/>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solidFill>
                  <a:srgbClr val="FF0000"/>
                </a:solidFill>
                <a:latin typeface="Times New Roman" pitchFamily="18" charset="0"/>
                <a:cs typeface="Times New Roman" pitchFamily="18" charset="0"/>
              </a:rPr>
              <a:t>II.ĐỌC HIỂU VĂN BẢN</a:t>
            </a:r>
            <a:endParaRPr lang="en-US"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b="1" dirty="0" smtClean="0">
                <a:latin typeface="Times New Roman" pitchFamily="18" charset="0"/>
                <a:cs typeface="Times New Roman" pitchFamily="18" charset="0"/>
              </a:rPr>
              <a:t>1.Cảnh </a:t>
            </a:r>
            <a:r>
              <a:rPr lang="en-US" b="1" dirty="0" err="1" smtClean="0">
                <a:latin typeface="Times New Roman" pitchFamily="18" charset="0"/>
                <a:cs typeface="Times New Roman" pitchFamily="18" charset="0"/>
              </a:rPr>
              <a:t>hai</a:t>
            </a:r>
            <a:r>
              <a:rPr lang="en-US" b="1" dirty="0" smtClean="0">
                <a:latin typeface="Times New Roman" pitchFamily="18" charset="0"/>
                <a:cs typeface="Times New Roman" pitchFamily="18" charset="0"/>
              </a:rPr>
              <a:t> cha con </a:t>
            </a:r>
            <a:r>
              <a:rPr lang="en-US" b="1" dirty="0" err="1" smtClean="0">
                <a:latin typeface="Times New Roman" pitchFamily="18" charset="0"/>
                <a:cs typeface="Times New Roman" pitchFamily="18" charset="0"/>
              </a:rPr>
              <a:t>đi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dạo</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trên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biển</a:t>
            </a:r>
            <a:endParaRPr lang="en-US" dirty="0" smtClean="0">
              <a:latin typeface="Times New Roman" pitchFamily="18" charset="0"/>
              <a:cs typeface="Times New Roman" pitchFamily="18" charset="0"/>
            </a:endParaRPr>
          </a:p>
          <a:p>
            <a:pPr>
              <a:buNone/>
            </a:pP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Bài </a:t>
            </a:r>
            <a:r>
              <a:rPr lang="vi-VN" sz="3000" dirty="0">
                <a:latin typeface="Times New Roman" pitchFamily="18" charset="0"/>
                <a:cs typeface="Times New Roman" pitchFamily="18" charset="0"/>
              </a:rPr>
              <a:t>thơ miêu tả khung cảnh thiên nhiên như thế nào? Em cảm nhận về không gian ấy như thế nào?</a:t>
            </a:r>
          </a:p>
          <a:p>
            <a:pPr>
              <a:buNone/>
            </a:pPr>
            <a:r>
              <a:rPr lang="en-US" sz="3000" dirty="0" smtClean="0">
                <a:latin typeface="Times New Roman" pitchFamily="18" charset="0"/>
                <a:cs typeface="Times New Roman" pitchFamily="18" charset="0"/>
              </a:rPr>
              <a:t>- </a:t>
            </a:r>
            <a:r>
              <a:rPr lang="vi-VN" sz="3000" dirty="0" smtClean="0">
                <a:latin typeface="Times New Roman" pitchFamily="18" charset="0"/>
                <a:cs typeface="Times New Roman" pitchFamily="18" charset="0"/>
              </a:rPr>
              <a:t>Tác </a:t>
            </a:r>
            <a:r>
              <a:rPr lang="vi-VN" sz="3000" dirty="0">
                <a:latin typeface="Times New Roman" pitchFamily="18" charset="0"/>
                <a:cs typeface="Times New Roman" pitchFamily="18" charset="0"/>
              </a:rPr>
              <a:t>giả sử dụng nghệ thuật gì trong hai câu thơ: </a:t>
            </a:r>
            <a:r>
              <a:rPr lang="vi-VN" sz="3000" i="1" dirty="0">
                <a:latin typeface="Times New Roman" pitchFamily="18" charset="0"/>
                <a:cs typeface="Times New Roman" pitchFamily="18" charset="0"/>
              </a:rPr>
              <a:t>“Bóng cha dài lênh khênh/Bóng con tròn chắc nịch”</a:t>
            </a:r>
            <a:r>
              <a:rPr lang="vi-VN" sz="3000" dirty="0">
                <a:latin typeface="Times New Roman" pitchFamily="18" charset="0"/>
                <a:cs typeface="Times New Roman" pitchFamily="18" charset="0"/>
              </a:rPr>
              <a:t>. Hai câu thơ ấy gợi cho chúng ta suy nghĩ gì về tình cha con?</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20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b="1" dirty="0" smtClean="0">
                <a:latin typeface="Times New Roman" pitchFamily="18" charset="0"/>
                <a:cs typeface="Times New Roman" pitchFamily="18" charset="0"/>
              </a:rPr>
              <a:t>1.Cảnh </a:t>
            </a:r>
            <a:r>
              <a:rPr lang="en-US" sz="3200" b="1" dirty="0" err="1" smtClean="0">
                <a:latin typeface="Times New Roman" pitchFamily="18" charset="0"/>
                <a:cs typeface="Times New Roman" pitchFamily="18" charset="0"/>
              </a:rPr>
              <a:t>hai</a:t>
            </a:r>
            <a:r>
              <a:rPr lang="en-US" sz="3200" b="1" dirty="0" smtClean="0">
                <a:latin typeface="Times New Roman" pitchFamily="18" charset="0"/>
                <a:cs typeface="Times New Roman" pitchFamily="18" charset="0"/>
              </a:rPr>
              <a:t> cha con </a:t>
            </a:r>
            <a:r>
              <a:rPr lang="en-US" sz="3200" b="1" dirty="0" err="1" smtClean="0">
                <a:latin typeface="Times New Roman" pitchFamily="18" charset="0"/>
                <a:cs typeface="Times New Roman" pitchFamily="18" charset="0"/>
              </a:rPr>
              <a:t>đi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dạo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1981199"/>
          </a:xfrm>
        </p:spPr>
        <p:txBody>
          <a:bodyPr>
            <a:normAutofit/>
          </a:bodyPr>
          <a:lstStyle/>
          <a:p>
            <a:r>
              <a:rPr lang="vi-VN" sz="3000" b="1" dirty="0">
                <a:latin typeface="Times New Roman" pitchFamily="18" charset="0"/>
                <a:cs typeface="Times New Roman" pitchFamily="18" charset="0"/>
              </a:rPr>
              <a:t>Không gian: </a:t>
            </a:r>
            <a:r>
              <a:rPr lang="vi-VN" sz="3000" dirty="0">
                <a:latin typeface="Times New Roman" pitchFamily="18" charset="0"/>
                <a:cs typeface="Times New Roman" pitchFamily="18" charset="0"/>
              </a:rPr>
              <a:t>khoáng đạt, rực rỡ, sắc màu của biển xanh và mặt trời chiếu rọi.</a:t>
            </a:r>
          </a:p>
          <a:p>
            <a:r>
              <a:rPr lang="vi-VN" sz="3000" b="1" dirty="0">
                <a:latin typeface="Times New Roman" pitchFamily="18" charset="0"/>
                <a:cs typeface="Times New Roman" pitchFamily="18" charset="0"/>
              </a:rPr>
              <a:t>Nghệ thuật: </a:t>
            </a:r>
            <a:r>
              <a:rPr lang="vi-VN" sz="3000" dirty="0">
                <a:latin typeface="Times New Roman" pitchFamily="18" charset="0"/>
                <a:cs typeface="Times New Roman" pitchFamily="18" charset="0"/>
              </a:rPr>
              <a:t>đối </a:t>
            </a:r>
            <a:r>
              <a:rPr lang="vi-VN" sz="3000" dirty="0" smtClean="0">
                <a:latin typeface="Times New Roman" pitchFamily="18" charset="0"/>
                <a:cs typeface="Times New Roman" pitchFamily="18" charset="0"/>
              </a:rPr>
              <a:t>lập</a:t>
            </a:r>
            <a:endParaRPr lang="en-US" sz="3000" dirty="0" smtClean="0">
              <a:latin typeface="Times New Roman" pitchFamily="18" charset="0"/>
              <a:cs typeface="Times New Roman" pitchFamily="18" charset="0"/>
            </a:endParaRPr>
          </a:p>
        </p:txBody>
      </p:sp>
      <p:sp>
        <p:nvSpPr>
          <p:cNvPr id="4" name="Rounded Rectangle 3"/>
          <p:cNvSpPr/>
          <p:nvPr/>
        </p:nvSpPr>
        <p:spPr>
          <a:xfrm>
            <a:off x="1752600" y="3733800"/>
            <a:ext cx="5257800" cy="2362200"/>
          </a:xfrm>
          <a:prstGeom prst="roundRect">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cha &gt;&lt;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con</a:t>
            </a:r>
          </a:p>
          <a:p>
            <a:pPr algn="ctr"/>
            <a:r>
              <a:rPr lang="en-US" sz="3200" dirty="0" err="1" smtClean="0">
                <a:solidFill>
                  <a:schemeClr val="tx1"/>
                </a:solidFill>
                <a:latin typeface="Times New Roman" pitchFamily="18" charset="0"/>
                <a:cs typeface="Times New Roman" pitchFamily="18" charset="0"/>
              </a:rPr>
              <a:t>Dài</a:t>
            </a:r>
            <a:r>
              <a:rPr lang="en-US" sz="3200" dirty="0" smtClean="0">
                <a:solidFill>
                  <a:schemeClr val="tx1"/>
                </a:solidFill>
                <a:latin typeface="Times New Roman" pitchFamily="18" charset="0"/>
                <a:cs typeface="Times New Roman" pitchFamily="18" charset="0"/>
              </a:rPr>
              <a:t> &gt;&lt; </a:t>
            </a:r>
            <a:r>
              <a:rPr lang="en-US" sz="3200" dirty="0" err="1" smtClean="0">
                <a:solidFill>
                  <a:schemeClr val="tx1"/>
                </a:solidFill>
                <a:latin typeface="Times New Roman" pitchFamily="18" charset="0"/>
                <a:cs typeface="Times New Roman" pitchFamily="18" charset="0"/>
              </a:rPr>
              <a:t>tròn</a:t>
            </a:r>
            <a:endParaRPr lang="en-US" sz="3200" dirty="0" smtClean="0">
              <a:solidFill>
                <a:schemeClr val="tx1"/>
              </a:solidFill>
              <a:latin typeface="Times New Roman" pitchFamily="18" charset="0"/>
              <a:cs typeface="Times New Roman" pitchFamily="18" charset="0"/>
            </a:endParaRPr>
          </a:p>
          <a:p>
            <a:pPr algn="ctr"/>
            <a:r>
              <a:rPr lang="en-US" sz="3200" dirty="0" err="1" smtClean="0">
                <a:solidFill>
                  <a:schemeClr val="tx1"/>
                </a:solidFill>
                <a:latin typeface="Times New Roman" pitchFamily="18" charset="0"/>
                <a:cs typeface="Times New Roman" pitchFamily="18" charset="0"/>
              </a:rPr>
              <a:t>Lênh</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khênh</a:t>
            </a:r>
            <a:r>
              <a:rPr lang="en-US" sz="3200" dirty="0" smtClean="0">
                <a:solidFill>
                  <a:schemeClr val="tx1"/>
                </a:solidFill>
                <a:latin typeface="Times New Roman" pitchFamily="18" charset="0"/>
                <a:cs typeface="Times New Roman" pitchFamily="18" charset="0"/>
              </a:rPr>
              <a:t> &gt;&lt; </a:t>
            </a:r>
            <a:r>
              <a:rPr lang="en-US" sz="3200" dirty="0" err="1" smtClean="0">
                <a:solidFill>
                  <a:schemeClr val="tx1"/>
                </a:solidFill>
                <a:latin typeface="Times New Roman" pitchFamily="18" charset="0"/>
                <a:cs typeface="Times New Roman" pitchFamily="18" charset="0"/>
              </a:rPr>
              <a:t>chắc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nịch</a:t>
            </a:r>
            <a:endParaRPr lang="vi-VN"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bg/>
                                          </p:spTgt>
                                        </p:tgtEl>
                                        <p:attrNameLst>
                                          <p:attrName>style.visibility</p:attrName>
                                        </p:attrNameLst>
                                      </p:cBhvr>
                                      <p:to>
                                        <p:strVal val="visible"/>
                                      </p:to>
                                    </p:set>
                                    <p:animEffect transition="in" filter="wipe(down)">
                                      <p:cBhvr>
                                        <p:cTn id="20" dur="500"/>
                                        <p:tgtEl>
                                          <p:spTgt spid="4">
                                            <p:bg/>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Effect transition="in" filter="wipe(down)">
                                      <p:cBhvr>
                                        <p:cTn id="25" dur="500"/>
                                        <p:tgtEl>
                                          <p:spTgt spid="4">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xEl>
                                              <p:pRg st="1" end="1"/>
                                            </p:txEl>
                                          </p:spTgt>
                                        </p:tgtEl>
                                        <p:attrNameLst>
                                          <p:attrName>style.visibility</p:attrName>
                                        </p:attrNameLst>
                                      </p:cBhvr>
                                      <p:to>
                                        <p:strVal val="visible"/>
                                      </p:to>
                                    </p:set>
                                    <p:animEffect transition="in" filter="wipe(down)">
                                      <p:cBhvr>
                                        <p:cTn id="30" dur="500"/>
                                        <p:tgtEl>
                                          <p:spTgt spid="4">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wipe(down)">
                                      <p:cBhvr>
                                        <p:cTn id="35"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P spid="4"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latin typeface="Times New Roman" pitchFamily="18" charset="0"/>
                <a:cs typeface="Times New Roman" pitchFamily="18" charset="0"/>
              </a:rPr>
              <a:t>1.Cảnh </a:t>
            </a:r>
            <a:r>
              <a:rPr lang="en-US" sz="3200" b="1" dirty="0" err="1" smtClean="0">
                <a:latin typeface="Times New Roman" pitchFamily="18" charset="0"/>
                <a:cs typeface="Times New Roman" pitchFamily="18" charset="0"/>
              </a:rPr>
              <a:t>hai</a:t>
            </a:r>
            <a:r>
              <a:rPr lang="en-US" sz="3200" b="1" dirty="0" smtClean="0">
                <a:latin typeface="Times New Roman" pitchFamily="18" charset="0"/>
                <a:cs typeface="Times New Roman" pitchFamily="18" charset="0"/>
              </a:rPr>
              <a:t> cha con </a:t>
            </a:r>
            <a:r>
              <a:rPr lang="en-US" sz="3200" b="1" dirty="0" err="1" smtClean="0">
                <a:latin typeface="Times New Roman" pitchFamily="18" charset="0"/>
                <a:cs typeface="Times New Roman" pitchFamily="18" charset="0"/>
              </a:rPr>
              <a:t>đi</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dạo</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trên</a:t>
            </a:r>
            <a:r>
              <a:rPr lang="en-US" sz="3200" b="1" dirty="0" smtClean="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biển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vi-VN" sz="3000" dirty="0">
                <a:latin typeface="Times New Roman" pitchFamily="18" charset="0"/>
                <a:cs typeface="Times New Roman" pitchFamily="18" charset="0"/>
              </a:rPr>
              <a:t>=&gt; Cái già nua vì thời gian của thế hệ cha anh như đối lập với cái vững chãi, tự tin của cả thế hệ con cháu. Cha dắt con đi hay chính quá khứ dìu bước cho hiện tại, lớp trước nâng bước cho lớp sau.</a:t>
            </a:r>
            <a:endParaRPr lang="en-US" sz="3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571</Words>
  <Application>Microsoft Office PowerPoint</Application>
  <PresentationFormat>On-screen Show (4:3)</PresentationFormat>
  <Paragraphs>74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NHỮNG CÁNH BUỒM (Hoàng Trung Thông)</vt:lpstr>
      <vt:lpstr>NỘI DUNG BÀI HỌC</vt:lpstr>
      <vt:lpstr>Slide 3</vt:lpstr>
      <vt:lpstr>1.Tác giả</vt:lpstr>
      <vt:lpstr>2. Tác phẩm Những cánh buồm </vt:lpstr>
      <vt:lpstr>*Bố cục:</vt:lpstr>
      <vt:lpstr>II.ĐỌC HIỂU VĂN BẢN</vt:lpstr>
      <vt:lpstr>1.Cảnh hai cha con đi dạo trên biển</vt:lpstr>
      <vt:lpstr>1.Cảnh hai cha con đi dạo trên biển</vt:lpstr>
      <vt:lpstr>2. Cuộc trò chuyện giữa hai cha con </vt:lpstr>
      <vt:lpstr>2. Cuộc trò chuyện giữa hai cha con</vt:lpstr>
      <vt:lpstr>2. Cuộc trò chuyện giữa hai cha con</vt:lpstr>
      <vt:lpstr>3.Cảm nhận của người cha</vt:lpstr>
      <vt:lpstr>III. TỔNG KẾT</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NHỮNG CÁNH BUỒM (Hoàng Trung Thông)</dc:title>
  <dc:creator>ADMIN</dc:creator>
  <cp:lastModifiedBy>ADMIN</cp:lastModifiedBy>
  <cp:revision>9</cp:revision>
  <dcterms:created xsi:type="dcterms:W3CDTF">2025-02-19T04:03:35Z</dcterms:created>
  <dcterms:modified xsi:type="dcterms:W3CDTF">2025-02-19T05:28:55Z</dcterms:modified>
</cp:coreProperties>
</file>