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1"/>
  </p:notesMasterIdLst>
  <p:sldIdLst>
    <p:sldId id="276" r:id="rId2"/>
    <p:sldId id="258" r:id="rId3"/>
    <p:sldId id="322" r:id="rId4"/>
    <p:sldId id="321" r:id="rId5"/>
    <p:sldId id="277" r:id="rId6"/>
    <p:sldId id="278" r:id="rId7"/>
    <p:sldId id="324" r:id="rId8"/>
    <p:sldId id="279" r:id="rId9"/>
    <p:sldId id="325" r:id="rId10"/>
    <p:sldId id="284" r:id="rId11"/>
    <p:sldId id="283" r:id="rId12"/>
    <p:sldId id="328" r:id="rId13"/>
    <p:sldId id="327" r:id="rId14"/>
    <p:sldId id="329" r:id="rId15"/>
    <p:sldId id="330" r:id="rId16"/>
    <p:sldId id="286" r:id="rId17"/>
    <p:sldId id="331" r:id="rId18"/>
    <p:sldId id="288" r:id="rId19"/>
    <p:sldId id="289" r:id="rId20"/>
    <p:sldId id="292" r:id="rId21"/>
    <p:sldId id="294" r:id="rId22"/>
    <p:sldId id="334" r:id="rId23"/>
    <p:sldId id="335" r:id="rId24"/>
    <p:sldId id="342" r:id="rId25"/>
    <p:sldId id="337" r:id="rId26"/>
    <p:sldId id="338" r:id="rId27"/>
    <p:sldId id="343" r:id="rId28"/>
    <p:sldId id="339" r:id="rId29"/>
    <p:sldId id="344" r:id="rId30"/>
    <p:sldId id="345" r:id="rId31"/>
    <p:sldId id="346" r:id="rId32"/>
    <p:sldId id="347" r:id="rId33"/>
    <p:sldId id="348" r:id="rId34"/>
    <p:sldId id="349" r:id="rId35"/>
    <p:sldId id="340" r:id="rId36"/>
    <p:sldId id="341" r:id="rId37"/>
    <p:sldId id="350" r:id="rId38"/>
    <p:sldId id="351" r:id="rId39"/>
    <p:sldId id="353" r:id="rId40"/>
    <p:sldId id="354" r:id="rId41"/>
    <p:sldId id="355" r:id="rId42"/>
    <p:sldId id="356" r:id="rId43"/>
    <p:sldId id="257" r:id="rId44"/>
    <p:sldId id="306" r:id="rId45"/>
    <p:sldId id="298" r:id="rId46"/>
    <p:sldId id="305" r:id="rId47"/>
    <p:sldId id="308" r:id="rId48"/>
    <p:sldId id="309" r:id="rId49"/>
    <p:sldId id="310" r:id="rId50"/>
    <p:sldId id="311" r:id="rId51"/>
    <p:sldId id="312" r:id="rId52"/>
    <p:sldId id="313" r:id="rId53"/>
    <p:sldId id="314" r:id="rId54"/>
    <p:sldId id="357" r:id="rId55"/>
    <p:sldId id="358" r:id="rId56"/>
    <p:sldId id="275" r:id="rId57"/>
    <p:sldId id="315" r:id="rId58"/>
    <p:sldId id="317" r:id="rId59"/>
    <p:sldId id="319" r:id="rId60"/>
    <p:sldId id="316" r:id="rId61"/>
    <p:sldId id="318" r:id="rId62"/>
    <p:sldId id="320" r:id="rId63"/>
    <p:sldId id="359" r:id="rId64"/>
    <p:sldId id="360" r:id="rId65"/>
    <p:sldId id="361" r:id="rId66"/>
    <p:sldId id="362" r:id="rId67"/>
    <p:sldId id="363" r:id="rId68"/>
    <p:sldId id="262" r:id="rId69"/>
    <p:sldId id="260" r:id="rId70"/>
  </p:sldIdLst>
  <p:sldSz cx="18288000" cy="10287000"/>
  <p:notesSz cx="6858000" cy="9144000"/>
  <p:embeddedFontLst>
    <p:embeddedFont>
      <p:font typeface="KG Primary Penmanship" panose="020B0604020202020204" charset="0"/>
      <p:regular r:id="rId72"/>
    </p:embeddedFont>
    <p:embeddedFont>
      <p:font typeface="Jua" panose="020B0604020202020204" charset="0"/>
      <p:regular r:id="rId73"/>
    </p:embeddedFont>
    <p:embeddedFont>
      <p:font typeface="Calibri" panose="020F0502020204030204" pitchFamily="34" charset="0"/>
      <p:regular r:id="rId74"/>
      <p:bold r:id="rId75"/>
      <p:italic r:id="rId76"/>
      <p:boldItalic r:id="rId77"/>
    </p:embeddedFont>
    <p:embeddedFont>
      <p:font typeface="Malgun Gothic" panose="020B0503020000020004" pitchFamily="34" charset="-127"/>
      <p:regular r:id="rId78"/>
      <p:bold r:id="rId79"/>
    </p:embeddedFont>
    <p:embeddedFont>
      <p:font typeface="Cambria Math" panose="02040503050406030204" pitchFamily="18" charset="0"/>
      <p:regular r:id="rId80"/>
    </p:embeddedFont>
    <p:embeddedFont>
      <p:font typeface="Asap Bold" panose="020B0604020202020204"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884A"/>
    <a:srgbClr val="FFFFCC"/>
    <a:srgbClr val="EFE8DC"/>
    <a:srgbClr val="2F5730"/>
    <a:srgbClr val="F6EEE3"/>
    <a:srgbClr val="606D4B"/>
    <a:srgbClr val="464F37"/>
    <a:srgbClr val="6D7B55"/>
    <a:srgbClr val="D6945F"/>
    <a:srgbClr val="DBA4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22" autoAdjust="0"/>
  </p:normalViewPr>
  <p:slideViewPr>
    <p:cSldViewPr>
      <p:cViewPr varScale="1">
        <p:scale>
          <a:sx n="42" d="100"/>
          <a:sy n="42" d="100"/>
        </p:scale>
        <p:origin x="27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FDDD8-1DF7-4E45-BB41-345F411CF83B}"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7DE46-4ADE-4541-A41C-3CA1F668A476}" type="slidenum">
              <a:rPr lang="en-US" smtClean="0"/>
              <a:t>‹#›</a:t>
            </a:fld>
            <a:endParaRPr lang="en-US"/>
          </a:p>
        </p:txBody>
      </p:sp>
    </p:spTree>
    <p:extLst>
      <p:ext uri="{BB962C8B-B14F-4D97-AF65-F5344CB8AC3E}">
        <p14:creationId xmlns:p14="http://schemas.microsoft.com/office/powerpoint/2010/main" val="927028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GV</a:t>
            </a:r>
            <a:r>
              <a:rPr lang="en-US" baseline="0"/>
              <a:t> bấm lần lượt các vật trên đường đi để mở câu hỏi: cây kiếm -&gt; ngọn lửa -&gt; quái vật -&gt; mặt trời -&gt; phù thủy.</a:t>
            </a:r>
          </a:p>
          <a:p>
            <a:pPr marL="171450" indent="-171450">
              <a:buFontTx/>
              <a:buChar char="-"/>
            </a:pPr>
            <a:r>
              <a:rPr lang="en-US" baseline="0"/>
              <a:t>Bấm vào nàng tiên để kết thúc trò chơi.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77FED-6F1B-8140-9046-81A7CFB35678}"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26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0.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10" Type="http://schemas.openxmlformats.org/officeDocument/2006/relationships/image" Target="../media/image330.png"/><Relationship Id="rId4" Type="http://schemas.microsoft.com/office/2007/relationships/hdphoto" Target="../media/hdphoto1.wdp"/><Relationship Id="rId9" Type="http://schemas.openxmlformats.org/officeDocument/2006/relationships/image" Target="../media/image320.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9.png"/><Relationship Id="rId1" Type="http://schemas.openxmlformats.org/officeDocument/2006/relationships/slideLayout" Target="../slideLayouts/slideLayout7.xml"/><Relationship Id="rId37" Type="http://schemas.openxmlformats.org/officeDocument/2006/relationships/image" Target="../media/image28.png"/><Relationship Id="rId5" Type="http://schemas.openxmlformats.org/officeDocument/2006/relationships/image" Target="../media/image27.svg"/><Relationship Id="rId36" Type="http://schemas.openxmlformats.org/officeDocument/2006/relationships/image" Target="../media/image36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svg"/><Relationship Id="rId10" Type="http://schemas.openxmlformats.org/officeDocument/2006/relationships/image" Target="../media/image38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16.png"/><Relationship Id="rId12" Type="http://schemas.openxmlformats.org/officeDocument/2006/relationships/image" Target="../media/image460.png"/><Relationship Id="rId2" Type="http://schemas.openxmlformats.org/officeDocument/2006/relationships/image" Target="../media/image450.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5.sv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3.png"/><Relationship Id="rId4" Type="http://schemas.openxmlformats.org/officeDocument/2006/relationships/image" Target="../media/image38.gif"/></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7.svg"/><Relationship Id="rId3"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11" Type="http://schemas.microsoft.com/office/2007/relationships/hdphoto" Target="../media/hdphoto5.wdp"/><Relationship Id="rId10" Type="http://schemas.openxmlformats.org/officeDocument/2006/relationships/image" Target="../media/image39.png"/><Relationship Id="rId9"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5.svg"/><Relationship Id="rId4" Type="http://schemas.openxmlformats.org/officeDocument/2006/relationships/image" Target="../media/image19.png"/><Relationship Id="rId9"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5.sv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20.png"/><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65.svg"/><Relationship Id="rId10" Type="http://schemas.openxmlformats.org/officeDocument/2006/relationships/image" Target="../media/image51.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5.sv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3.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1.wdp"/><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9.wdp"/><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gif"/><Relationship Id="rId18" Type="http://schemas.openxmlformats.org/officeDocument/2006/relationships/slide" Target="slide46.xml"/><Relationship Id="rId3" Type="http://schemas.openxmlformats.org/officeDocument/2006/relationships/slide" Target="slide51.xml"/><Relationship Id="rId7" Type="http://schemas.openxmlformats.org/officeDocument/2006/relationships/image" Target="../media/image62.png"/><Relationship Id="rId12" Type="http://schemas.openxmlformats.org/officeDocument/2006/relationships/slide" Target="slide49.xml"/><Relationship Id="rId17" Type="http://schemas.openxmlformats.org/officeDocument/2006/relationships/image" Target="../media/image68.gif"/><Relationship Id="rId2" Type="http://schemas.openxmlformats.org/officeDocument/2006/relationships/notesSlide" Target="../notesSlides/notesSlide1.xml"/><Relationship Id="rId16" Type="http://schemas.openxmlformats.org/officeDocument/2006/relationships/slide" Target="slide47.xml"/><Relationship Id="rId20" Type="http://schemas.openxmlformats.org/officeDocument/2006/relationships/image" Target="../media/image70.gi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50.xml"/><Relationship Id="rId19" Type="http://schemas.openxmlformats.org/officeDocument/2006/relationships/image" Target="../media/image69.gif"/><Relationship Id="rId4" Type="http://schemas.openxmlformats.org/officeDocument/2006/relationships/image" Target="../media/image59.gif"/><Relationship Id="rId9" Type="http://schemas.openxmlformats.org/officeDocument/2006/relationships/image" Target="../media/image79.svg"/><Relationship Id="rId14" Type="http://schemas.openxmlformats.org/officeDocument/2006/relationships/slide" Target="slide48.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5.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3.png"/><Relationship Id="rId4" Type="http://schemas.openxmlformats.org/officeDocument/2006/relationships/image" Target="../media/image170.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5.svg"/><Relationship Id="rId7" Type="http://schemas.openxmlformats.org/officeDocument/2006/relationships/image" Target="../media/image9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7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5.png"/></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5.svg"/><Relationship Id="rId7" Type="http://schemas.openxmlformats.org/officeDocument/2006/relationships/image" Target="../media/image7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9"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79.png"/><Relationship Id="rId9" Type="http://schemas.openxmlformats.org/officeDocument/2006/relationships/image" Target="../media/image107.png"/></Relationships>
</file>

<file path=ppt/slides/_rels/slide63.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10" Type="http://schemas.openxmlformats.org/officeDocument/2006/relationships/image" Target="../media/image103.svg"/><Relationship Id="rId9"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5.svg"/><Relationship Id="rId7" Type="http://schemas.openxmlformats.org/officeDocument/2006/relationships/image" Target="../media/image11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83.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5.svg"/><Relationship Id="rId7" Type="http://schemas.openxmlformats.org/officeDocument/2006/relationships/image" Target="../media/image40.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7.sv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5.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96D2107-ED67-C4D0-B800-2F3F996EB999}"/>
              </a:ext>
            </a:extLst>
          </p:cNvPr>
          <p:cNvSpPr txBox="1"/>
          <p:nvPr/>
        </p:nvSpPr>
        <p:spPr>
          <a:xfrm>
            <a:off x="0" y="163949"/>
            <a:ext cx="182880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606D4B"/>
                </a:solidFill>
                <a:effectLst/>
                <a:uLnTx/>
                <a:uFillTx/>
                <a:latin typeface="Arial" panose="020B0604020202020204" pitchFamily="34" charset="0"/>
                <a:ea typeface="+mn-ea"/>
                <a:cs typeface="Arial" panose="020B0604020202020204" pitchFamily="34" charset="0"/>
              </a:rPr>
              <a:t>KHỞI ĐỘNG </a:t>
            </a:r>
          </a:p>
        </p:txBody>
      </p:sp>
      <p:sp>
        <p:nvSpPr>
          <p:cNvPr id="24" name="Freeform 4"/>
          <p:cNvSpPr/>
          <p:nvPr/>
        </p:nvSpPr>
        <p:spPr>
          <a:xfrm>
            <a:off x="15855748" y="8723470"/>
            <a:ext cx="1827205" cy="906750"/>
          </a:xfrm>
          <a:custGeom>
            <a:avLst/>
            <a:gdLst/>
            <a:ahLst/>
            <a:cxnLst/>
            <a:rect l="l" t="t" r="r" b="b"/>
            <a:pathLst>
              <a:path w="1827205" h="906750">
                <a:moveTo>
                  <a:pt x="0" y="0"/>
                </a:moveTo>
                <a:lnTo>
                  <a:pt x="1827205" y="0"/>
                </a:lnTo>
                <a:lnTo>
                  <a:pt x="1827205" y="906750"/>
                </a:lnTo>
                <a:lnTo>
                  <a:pt x="0" y="906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660" y="3543300"/>
            <a:ext cx="14600679" cy="1779457"/>
          </a:xfrm>
          <a:prstGeom prst="rect">
            <a:avLst/>
          </a:prstGeom>
        </p:spPr>
      </p:pic>
      <p:sp>
        <p:nvSpPr>
          <p:cNvPr id="6" name="Rectangle 5"/>
          <p:cNvSpPr/>
          <p:nvPr/>
        </p:nvSpPr>
        <p:spPr>
          <a:xfrm>
            <a:off x="642558" y="5622730"/>
            <a:ext cx="14626389" cy="707886"/>
          </a:xfrm>
          <a:prstGeom prst="rect">
            <a:avLst/>
          </a:prstGeom>
        </p:spPr>
        <p:txBody>
          <a:bodyPr wrap="square">
            <a:spAutoFit/>
          </a:bodyPr>
          <a:lstStyle/>
          <a:p>
            <a:pPr lvl="0" algn="just"/>
            <a:r>
              <a:rPr lang="vi-VN" sz="4000">
                <a:solidFill>
                  <a:prstClr val="black"/>
                </a:solidFill>
                <a:ea typeface="Calibri" panose="020F0502020204030204" pitchFamily="34" charset="0"/>
                <a:cs typeface="Times New Roman" panose="02020603050405020304" pitchFamily="18" charset="0"/>
              </a:rPr>
              <a:t>Điểm kiểm tra của các học viên được ghi lại ở bảng sau đây:</a:t>
            </a:r>
            <a:endParaRPr lang="en-US" sz="4000">
              <a:solidFill>
                <a:prstClr val="black"/>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5CE7C2-8D10-9360-EBC8-3AA71A157681}"/>
              </a:ext>
            </a:extLst>
          </p:cNvPr>
          <p:cNvSpPr txBox="1"/>
          <p:nvPr/>
        </p:nvSpPr>
        <p:spPr>
          <a:xfrm>
            <a:off x="646570" y="1375708"/>
            <a:ext cx="17036384" cy="1938992"/>
          </a:xfrm>
          <a:prstGeom prst="rect">
            <a:avLst/>
          </a:prstGeom>
          <a:noFill/>
        </p:spPr>
        <p:txBody>
          <a:bodyPr wrap="square" rtlCol="0">
            <a:spAutoFit/>
          </a:bodyPr>
          <a:lstStyle/>
          <a:p>
            <a:pPr algn="just">
              <a:lnSpc>
                <a:spcPct val="150000"/>
              </a:lnSpc>
            </a:pPr>
            <a:r>
              <a:rPr lang="vi-VN" sz="4000">
                <a:ea typeface="Calibri" panose="020F0502020204030204" pitchFamily="34" charset="0"/>
                <a:cs typeface="Times New Roman" panose="02020603050405020304" pitchFamily="18" charset="0"/>
              </a:rPr>
              <a:t>Sau một khóa tập huấn, học viên được xếp loại A, B, C, D theo điểm kiểm tra mà mỗi người đạt được như sau:</a:t>
            </a:r>
            <a:endParaRPr lang="en-US" sz="4000">
              <a:effectLst/>
              <a:ea typeface="Calibri" panose="020F0502020204030204" pitchFamily="34" charset="0"/>
              <a:cs typeface="Times New Roman" panose="02020603050405020304" pitchFamily="18" charset="0"/>
            </a:endParaRPr>
          </a:p>
        </p:txBody>
      </p:sp>
      <p:sp>
        <p:nvSpPr>
          <p:cNvPr id="7" name="Rectangle 6"/>
          <p:cNvSpPr/>
          <p:nvPr/>
        </p:nvSpPr>
        <p:spPr>
          <a:xfrm>
            <a:off x="642558" y="9334500"/>
            <a:ext cx="12082841" cy="707886"/>
          </a:xfrm>
          <a:prstGeom prst="rect">
            <a:avLst/>
          </a:prstGeom>
        </p:spPr>
        <p:txBody>
          <a:bodyPr wrap="square">
            <a:spAutoFit/>
          </a:bodyPr>
          <a:lstStyle/>
          <a:p>
            <a:pPr lvl="0" algn="just"/>
            <a:r>
              <a:rPr lang="vi-VN" sz="4000">
                <a:solidFill>
                  <a:prstClr val="black"/>
                </a:solidFill>
                <a:ea typeface="Calibri" panose="020F0502020204030204" pitchFamily="34" charset="0"/>
                <a:cs typeface="Times New Roman" panose="02020603050405020304" pitchFamily="18" charset="0"/>
              </a:rPr>
              <a:t>Hỏi có bao nhiêu học viên được xếp loại A?</a:t>
            </a:r>
            <a:endParaRPr lang="en-US" sz="4000">
              <a:solidFill>
                <a:prstClr val="black"/>
              </a:solidFill>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176" y="6642309"/>
            <a:ext cx="15433646" cy="2387391"/>
          </a:xfrm>
          <a:prstGeom prst="rect">
            <a:avLst/>
          </a:prstGeom>
        </p:spPr>
      </p:pic>
      <p:sp>
        <p:nvSpPr>
          <p:cNvPr id="26" name="Freeform 4"/>
          <p:cNvSpPr/>
          <p:nvPr/>
        </p:nvSpPr>
        <p:spPr>
          <a:xfrm>
            <a:off x="642558" y="274350"/>
            <a:ext cx="1827205" cy="906750"/>
          </a:xfrm>
          <a:custGeom>
            <a:avLst/>
            <a:gdLst/>
            <a:ahLst/>
            <a:cxnLst/>
            <a:rect l="l" t="t" r="r" b="b"/>
            <a:pathLst>
              <a:path w="1827205" h="906750">
                <a:moveTo>
                  <a:pt x="0" y="0"/>
                </a:moveTo>
                <a:lnTo>
                  <a:pt x="1827205" y="0"/>
                </a:lnTo>
                <a:lnTo>
                  <a:pt x="1827205" y="906750"/>
                </a:lnTo>
                <a:lnTo>
                  <a:pt x="0" y="906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645016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9" name="Rectangle 8"/>
          <p:cNvSpPr/>
          <p:nvPr/>
        </p:nvSpPr>
        <p:spPr>
          <a:xfrm>
            <a:off x="256674" y="190500"/>
            <a:ext cx="17754600" cy="1996252"/>
          </a:xfrm>
          <a:prstGeom prst="rect">
            <a:avLst/>
          </a:prstGeom>
        </p:spPr>
        <p:txBody>
          <a:bodyPr wrap="square">
            <a:spAutoFit/>
          </a:bodyPr>
          <a:lstStyle/>
          <a:p>
            <a:pPr lvl="0" algn="just">
              <a:lnSpc>
                <a:spcPct val="150000"/>
              </a:lnSpc>
              <a:spcBef>
                <a:spcPts val="300"/>
              </a:spcBef>
              <a:spcAft>
                <a:spcPts val="300"/>
              </a:spcAft>
              <a:defRPr/>
            </a:pPr>
            <a:r>
              <a:rPr lang="vi-VN" sz="4500" b="1">
                <a:solidFill>
                  <a:srgbClr val="FFFF00"/>
                </a:solidFill>
                <a:ea typeface="Times New Roman" panose="02020603050405020304" pitchFamily="18" charset="0"/>
                <a:cs typeface="Arial" panose="020B0604020202020204" pitchFamily="34" charset="0"/>
              </a:rPr>
              <a:t>Thực hành 1</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200">
                <a:solidFill>
                  <a:schemeClr val="bg1"/>
                </a:solidFill>
                <a:ea typeface="Calibri" panose="020F0502020204030204" pitchFamily="34" charset="0"/>
                <a:cs typeface="Times New Roman" panose="02020603050405020304" pitchFamily="18" charset="0"/>
              </a:rPr>
              <a:t>Bảng sau ghi lại thời gian một bác sĩ khám cho một số bệnh nhân</a:t>
            </a:r>
            <a:r>
              <a:rPr lang="en-US" sz="4200">
                <a:solidFill>
                  <a:schemeClr val="bg1"/>
                </a:solidFill>
                <a:ea typeface="Calibri" panose="020F0502020204030204" pitchFamily="34" charset="0"/>
                <a:cs typeface="Times New Roman" panose="02020603050405020304" pitchFamily="18" charset="0"/>
              </a:rPr>
              <a:t> </a:t>
            </a:r>
            <a:r>
              <a:rPr lang="vi-VN" sz="4200">
                <a:solidFill>
                  <a:schemeClr val="bg1"/>
                </a:solidFill>
                <a:ea typeface="Calibri" panose="020F0502020204030204" pitchFamily="34" charset="0"/>
                <a:cs typeface="Times New Roman" panose="02020603050405020304" pitchFamily="18" charset="0"/>
              </a:rPr>
              <a:t>(đơn vị: phút):</a:t>
            </a:r>
            <a:endParaRPr lang="en-US" sz="4200">
              <a:solidFill>
                <a:schemeClr val="bg1"/>
              </a:solidFill>
              <a:ea typeface="Calibri" panose="020F0502020204030204" pitchFamily="34" charset="0"/>
              <a:cs typeface="Times New Roman" panose="02020603050405020304" pitchFamily="18" charset="0"/>
            </a:endParaRPr>
          </a:p>
        </p:txBody>
      </p:sp>
      <p:sp>
        <p:nvSpPr>
          <p:cNvPr id="6" name="Rectangle 5"/>
          <p:cNvSpPr/>
          <p:nvPr/>
        </p:nvSpPr>
        <p:spPr>
          <a:xfrm>
            <a:off x="256674" y="4677638"/>
            <a:ext cx="17754600" cy="4047262"/>
          </a:xfrm>
          <a:prstGeom prst="rect">
            <a:avLst/>
          </a:prstGeom>
        </p:spPr>
        <p:txBody>
          <a:bodyPr wrap="square">
            <a:spAutoFit/>
          </a:bodyPr>
          <a:lstStyle/>
          <a:p>
            <a:pPr lvl="0" algn="just">
              <a:lnSpc>
                <a:spcPct val="150000"/>
              </a:lnSpc>
              <a:spcBef>
                <a:spcPts val="300"/>
              </a:spcBef>
              <a:spcAft>
                <a:spcPts val="300"/>
              </a:spcAft>
              <a:defRPr/>
            </a:pPr>
            <a:r>
              <a:rPr lang="vi-VN" sz="4200">
                <a:solidFill>
                  <a:prstClr val="white"/>
                </a:solidFill>
                <a:ea typeface="Calibri" panose="020F0502020204030204" pitchFamily="34" charset="0"/>
                <a:cs typeface="Times New Roman" panose="02020603050405020304" pitchFamily="18" charset="0"/>
              </a:rPr>
              <a:t>a) Hãy chia số liệu thành 5 nhóm, với nhóm thứ nhất là các bệnh nhân </a:t>
            </a:r>
            <a:r>
              <a:rPr lang="en-US" sz="4200">
                <a:solidFill>
                  <a:prstClr val="white"/>
                </a:solidFill>
                <a:ea typeface="Calibri" panose="020F0502020204030204" pitchFamily="34" charset="0"/>
                <a:cs typeface="Times New Roman" panose="02020603050405020304" pitchFamily="18" charset="0"/>
              </a:rPr>
              <a:t>   </a:t>
            </a:r>
            <a:r>
              <a:rPr lang="vi-VN" sz="4200">
                <a:solidFill>
                  <a:prstClr val="white"/>
                </a:solidFill>
                <a:ea typeface="Calibri" panose="020F0502020204030204" pitchFamily="34" charset="0"/>
                <a:cs typeface="Times New Roman" panose="02020603050405020304" pitchFamily="18" charset="0"/>
              </a:rPr>
              <a:t>có thời gian khám</a:t>
            </a:r>
            <a:r>
              <a:rPr lang="en-US" sz="4200">
                <a:solidFill>
                  <a:prstClr val="white"/>
                </a:solidFill>
                <a:ea typeface="Calibri" panose="020F0502020204030204" pitchFamily="34" charset="0"/>
                <a:cs typeface="Times New Roman" panose="02020603050405020304" pitchFamily="18" charset="0"/>
              </a:rPr>
              <a:t> </a:t>
            </a:r>
            <a:r>
              <a:rPr lang="vi-VN" sz="4200">
                <a:solidFill>
                  <a:prstClr val="white"/>
                </a:solidFill>
                <a:ea typeface="Calibri" panose="020F0502020204030204" pitchFamily="34" charset="0"/>
                <a:cs typeface="Times New Roman" panose="02020603050405020304" pitchFamily="18" charset="0"/>
              </a:rPr>
              <a:t>từ 5 phút đến dưới 6,5 phút và lập bảng tần số</a:t>
            </a:r>
            <a:r>
              <a:rPr lang="en-US" sz="4200">
                <a:solidFill>
                  <a:prstClr val="white"/>
                </a:solidFill>
                <a:ea typeface="Calibri" panose="020F0502020204030204" pitchFamily="34" charset="0"/>
                <a:cs typeface="Times New Roman" panose="02020603050405020304" pitchFamily="18" charset="0"/>
              </a:rPr>
              <a:t>         </a:t>
            </a:r>
            <a:r>
              <a:rPr lang="vi-VN" sz="4200">
                <a:solidFill>
                  <a:prstClr val="white"/>
                </a:solidFill>
                <a:ea typeface="Calibri" panose="020F0502020204030204" pitchFamily="34" charset="0"/>
                <a:cs typeface="Times New Roman" panose="02020603050405020304" pitchFamily="18" charset="0"/>
              </a:rPr>
              <a:t> ghép nhóm.</a:t>
            </a:r>
            <a:endParaRPr lang="en-US" sz="4200">
              <a:solidFill>
                <a:prstClr val="white"/>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vi-VN" sz="4200">
                <a:solidFill>
                  <a:prstClr val="white"/>
                </a:solidFill>
                <a:ea typeface="Calibri" panose="020F0502020204030204" pitchFamily="34" charset="0"/>
                <a:cs typeface="Times New Roman" panose="02020603050405020304" pitchFamily="18" charset="0"/>
              </a:rPr>
              <a:t>b) Xác định nhóm có tần số cao nhất và nhóm có tần số thấp nhất.</a:t>
            </a:r>
            <a:endParaRPr lang="en-US" sz="4200">
              <a:solidFill>
                <a:prstClr val="white"/>
              </a:solidFill>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4444" y="2781300"/>
            <a:ext cx="18019059" cy="1524000"/>
          </a:xfrm>
          <a:prstGeom prst="rect">
            <a:avLst/>
          </a:prstGeom>
        </p:spPr>
      </p:pic>
      <p:sp>
        <p:nvSpPr>
          <p:cNvPr id="13" name="Rectangle 12"/>
          <p:cNvSpPr/>
          <p:nvPr/>
        </p:nvSpPr>
        <p:spPr>
          <a:xfrm>
            <a:off x="1" y="9105900"/>
            <a:ext cx="18288000" cy="838200"/>
          </a:xfrm>
          <a:prstGeom prst="rect">
            <a:avLst/>
          </a:prstGeom>
          <a:solidFill>
            <a:srgbClr val="F6EEE3"/>
          </a:solidFill>
          <a:ln>
            <a:solidFill>
              <a:srgbClr val="F6E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7"/>
          <p:cNvSpPr/>
          <p:nvPr/>
        </p:nvSpPr>
        <p:spPr>
          <a:xfrm>
            <a:off x="381000" y="9021679"/>
            <a:ext cx="1828800" cy="1103118"/>
          </a:xfrm>
          <a:custGeom>
            <a:avLst/>
            <a:gdLst/>
            <a:ahLst/>
            <a:cxnLst/>
            <a:rect l="l" t="t" r="r" b="b"/>
            <a:pathLst>
              <a:path w="2769356" h="1581994">
                <a:moveTo>
                  <a:pt x="0" y="0"/>
                </a:moveTo>
                <a:lnTo>
                  <a:pt x="2769356" y="0"/>
                </a:lnTo>
                <a:lnTo>
                  <a:pt x="2769356" y="1581995"/>
                </a:lnTo>
                <a:lnTo>
                  <a:pt x="0" y="15819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2" name="Picture 11"/>
          <p:cNvPicPr>
            <a:picLocks noChangeAspect="1"/>
          </p:cNvPicPr>
          <p:nvPr/>
        </p:nvPicPr>
        <p:blipFill>
          <a:blip r:embed="rId6"/>
          <a:stretch>
            <a:fillRect/>
          </a:stretch>
        </p:blipFill>
        <p:spPr>
          <a:xfrm rot="20777559">
            <a:off x="16746231" y="8413748"/>
            <a:ext cx="1265043" cy="1632313"/>
          </a:xfrm>
          <a:prstGeom prst="rect">
            <a:avLst/>
          </a:prstGeom>
        </p:spPr>
      </p:pic>
    </p:spTree>
    <p:extLst>
      <p:ext uri="{BB962C8B-B14F-4D97-AF65-F5344CB8AC3E}">
        <p14:creationId xmlns:p14="http://schemas.microsoft.com/office/powerpoint/2010/main" val="4341623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0" y="0"/>
            <a:ext cx="18288000" cy="1333500"/>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762000" y="2052578"/>
                <a:ext cx="16764000" cy="2862322"/>
              </a:xfrm>
              <a:prstGeom prst="rect">
                <a:avLst/>
              </a:prstGeom>
            </p:spPr>
            <p:txBody>
              <a:bodyPr wrap="square">
                <a:spAutoFit/>
              </a:bodyPr>
              <a:lstStyle/>
              <a:p>
                <a:pPr algn="just">
                  <a:lnSpc>
                    <a:spcPct val="150000"/>
                  </a:lnSpc>
                </a:pPr>
                <a:r>
                  <a:rPr lang="da-DK" sz="4000">
                    <a:latin typeface="Arial" panose="020B0604020202020204" pitchFamily="34" charset="0"/>
                    <a:ea typeface="Calibri" panose="020F0502020204030204" pitchFamily="34" charset="0"/>
                    <a:cs typeface="Arial" panose="020B0604020202020204" pitchFamily="34" charset="0"/>
                  </a:rPr>
                  <a:t>a) Do các nhóm có độ rộng bằng nhau nên các nhóm số liệu là:</a:t>
                </a:r>
              </a:p>
              <a:p>
                <a:pPr algn="ctr">
                  <a:lnSpc>
                    <a:spcPct val="150000"/>
                  </a:lnSpc>
                </a:pPr>
                <a:r>
                  <a:rPr lang="da-DK"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5; 6,5</m:t>
                        </m:r>
                      </m:e>
                    </m:d>
                    <m:r>
                      <a:rPr lang="da-DK" sz="4000" i="1">
                        <a:effectLst/>
                        <a:latin typeface="Cambria Math" panose="02040503050406030204" pitchFamily="18" charset="0"/>
                        <a:ea typeface="Calibri" panose="020F0502020204030204" pitchFamily="34" charset="0"/>
                        <a:cs typeface="Times New Roman" panose="02020603050405020304" pitchFamily="18" charset="0"/>
                      </a:rPr>
                      <m:t>; </m:t>
                    </m:r>
                    <m:d>
                      <m:dPr>
                        <m:beg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6,5; 8</m:t>
                        </m:r>
                      </m:e>
                    </m:d>
                    <m:r>
                      <a:rPr lang="da-DK"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8; 9,5</m:t>
                        </m:r>
                      </m:e>
                    </m:d>
                    <m:r>
                      <a:rPr lang="da-DK" sz="4000" i="1">
                        <a:effectLst/>
                        <a:latin typeface="Cambria Math" panose="02040503050406030204" pitchFamily="18" charset="0"/>
                        <a:ea typeface="Calibri" panose="020F0502020204030204" pitchFamily="34" charset="0"/>
                        <a:cs typeface="Times New Roman" panose="02020603050405020304" pitchFamily="18" charset="0"/>
                      </a:rPr>
                      <m:t>; </m:t>
                    </m:r>
                    <m:d>
                      <m:dPr>
                        <m:beg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9,5;11</m:t>
                        </m:r>
                      </m:e>
                    </m:d>
                    <m:r>
                      <a:rPr lang="da-DK" sz="4000" i="1">
                        <a:effectLst/>
                        <a:latin typeface="Cambria Math" panose="02040503050406030204" pitchFamily="18" charset="0"/>
                        <a:ea typeface="Calibri" panose="020F0502020204030204" pitchFamily="34" charset="0"/>
                        <a:cs typeface="Times New Roman" panose="02020603050405020304" pitchFamily="18" charset="0"/>
                      </a:rPr>
                      <m:t>; [11; 12,5)</m:t>
                    </m:r>
                  </m:oMath>
                </a14:m>
                <a:r>
                  <a:rPr lang="da-DK"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da-DK" sz="4000">
                    <a:effectLst/>
                    <a:latin typeface="Arial" panose="020B0604020202020204" pitchFamily="34" charset="0"/>
                    <a:ea typeface="Calibri" panose="020F0502020204030204" pitchFamily="34" charset="0"/>
                    <a:cs typeface="Arial" panose="020B0604020202020204" pitchFamily="34" charset="0"/>
                  </a:rPr>
                  <a:t>Bảng tần số ghép nhóm</a:t>
                </a:r>
              </a:p>
            </p:txBody>
          </p:sp>
        </mc:Choice>
        <mc:Fallback xmlns="">
          <p:sp>
            <p:nvSpPr>
              <p:cNvPr id="13" name="Rectangle 12"/>
              <p:cNvSpPr>
                <a:spLocks noRot="1" noChangeAspect="1" noMove="1" noResize="1" noEditPoints="1" noAdjustHandles="1" noChangeArrowheads="1" noChangeShapeType="1" noTextEdit="1"/>
              </p:cNvSpPr>
              <p:nvPr/>
            </p:nvSpPr>
            <p:spPr>
              <a:xfrm>
                <a:off x="762000" y="2052578"/>
                <a:ext cx="16764000" cy="2862322"/>
              </a:xfrm>
              <a:prstGeom prst="rect">
                <a:avLst/>
              </a:prstGeom>
              <a:blipFill>
                <a:blip r:embed="rId2"/>
                <a:stretch>
                  <a:fillRect l="-1273" b="-4478"/>
                </a:stretch>
              </a:blipFill>
            </p:spPr>
            <p:txBody>
              <a:bodyPr/>
              <a:lstStyle/>
              <a:p>
                <a:r>
                  <a:rPr lang="en-US">
                    <a:noFill/>
                  </a:rPr>
                  <a:t> </a:t>
                </a:r>
              </a:p>
            </p:txBody>
          </p:sp>
        </mc:Fallback>
      </mc:AlternateContent>
      <p:grpSp>
        <p:nvGrpSpPr>
          <p:cNvPr id="16" name="Group 15"/>
          <p:cNvGrpSpPr/>
          <p:nvPr/>
        </p:nvGrpSpPr>
        <p:grpSpPr>
          <a:xfrm>
            <a:off x="762000" y="266700"/>
            <a:ext cx="2209800" cy="1581531"/>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a:blipFill>
          </p:spPr>
        </p:sp>
        <p:grpSp>
          <p:nvGrpSpPr>
            <p:cNvPr id="18" name="Group 40"/>
            <p:cNvGrpSpPr/>
            <p:nvPr/>
          </p:nvGrpSpPr>
          <p:grpSpPr>
            <a:xfrm>
              <a:off x="15601950" y="780999"/>
              <a:ext cx="2016542" cy="1970686"/>
              <a:chOff x="0" y="0"/>
              <a:chExt cx="831713" cy="812800"/>
            </a:xfrm>
          </p:grpSpPr>
          <p:sp>
            <p:nvSpPr>
              <p:cNvPr id="19"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20"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pic>
        <p:nvPicPr>
          <p:cNvPr id="10" name="Picture 9"/>
          <p:cNvPicPr>
            <a:picLocks noChangeAspect="1"/>
          </p:cNvPicPr>
          <p:nvPr/>
        </p:nvPicPr>
        <p:blipFill>
          <a:blip r:embed="rId5"/>
          <a:stretch>
            <a:fillRect/>
          </a:stretch>
        </p:blipFill>
        <p:spPr>
          <a:xfrm rot="20777559">
            <a:off x="16710783" y="770294"/>
            <a:ext cx="1265043" cy="163231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66011" y="7886700"/>
                <a:ext cx="16759989" cy="1938992"/>
              </a:xfrm>
              <a:prstGeom prst="rect">
                <a:avLst/>
              </a:prstGeom>
            </p:spPr>
            <p:txBody>
              <a:bodyPr wrap="square">
                <a:spAutoFit/>
              </a:bodyPr>
              <a:lstStyle/>
              <a:p>
                <a:pPr algn="just">
                  <a:lnSpc>
                    <a:spcPct val="150000"/>
                  </a:lnSpc>
                  <a:spcAft>
                    <a:spcPts val="800"/>
                  </a:spcAft>
                </a:pPr>
                <a:r>
                  <a:rPr lang="da-DK" sz="4000">
                    <a:latin typeface="Arial" panose="020B0604020202020204" pitchFamily="34" charset="0"/>
                    <a:ea typeface="Malgun Gothic" panose="020B0503020000020004" pitchFamily="34" charset="-127"/>
                    <a:cs typeface="Arial" panose="020B0604020202020204" pitchFamily="34" charset="0"/>
                  </a:rPr>
                  <a:t>b) Các nhóm có tần số cao nhất là </a:t>
                </a:r>
                <a14:m>
                  <m:oMath xmlns:m="http://schemas.openxmlformats.org/officeDocument/2006/math">
                    <m:r>
                      <a:rPr lang="da-DK" sz="4000" i="1">
                        <a:effectLst/>
                        <a:latin typeface="Cambria Math" panose="02040503050406030204" pitchFamily="18" charset="0"/>
                        <a:ea typeface="Malgun Gothic" panose="020B0503020000020004" pitchFamily="34" charset="-127"/>
                        <a:cs typeface="Times New Roman" panose="02020603050405020304" pitchFamily="18" charset="0"/>
                      </a:rPr>
                      <m:t>[5; 6,5)</m:t>
                    </m:r>
                  </m:oMath>
                </a14:m>
                <a:r>
                  <a:rPr lang="da-DK" sz="40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4000" i="1">
                        <a:effectLst/>
                        <a:latin typeface="Cambria Math" panose="02040503050406030204" pitchFamily="18" charset="0"/>
                        <a:ea typeface="Malgun Gothic" panose="020B0503020000020004" pitchFamily="34" charset="-127"/>
                        <a:cs typeface="Times New Roman" panose="02020603050405020304" pitchFamily="18" charset="0"/>
                      </a:rPr>
                      <m:t>[6,5; 8)</m:t>
                    </m:r>
                  </m:oMath>
                </a14:m>
                <a:r>
                  <a:rPr lang="da-DK" sz="4000">
                    <a:effectLst/>
                    <a:latin typeface="Arial" panose="020B0604020202020204" pitchFamily="34" charset="0"/>
                    <a:ea typeface="Malgun Gothic" panose="020B0503020000020004" pitchFamily="34" charset="-127"/>
                    <a:cs typeface="Arial" panose="020B0604020202020204" pitchFamily="34" charset="0"/>
                  </a:rPr>
                  <a:t>; nhóm có tần số thấp nhất là </a:t>
                </a:r>
                <a14:m>
                  <m:oMath xmlns:m="http://schemas.openxmlformats.org/officeDocument/2006/math">
                    <m:r>
                      <a:rPr lang="da-DK" sz="4000" i="1">
                        <a:effectLst/>
                        <a:latin typeface="Cambria Math" panose="02040503050406030204" pitchFamily="18" charset="0"/>
                        <a:ea typeface="Malgun Gothic" panose="020B0503020000020004" pitchFamily="34" charset="-127"/>
                        <a:cs typeface="Times New Roman" panose="02020603050405020304" pitchFamily="18" charset="0"/>
                      </a:rPr>
                      <m:t>[9,5; 11).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6011" y="7886700"/>
                <a:ext cx="16759989" cy="1938992"/>
              </a:xfrm>
              <a:prstGeom prst="rect">
                <a:avLst/>
              </a:prstGeom>
              <a:blipFill>
                <a:blip r:embed="rId9"/>
                <a:stretch>
                  <a:fillRect l="-1310" r="-1273"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1026129000"/>
                  </p:ext>
                </p:extLst>
              </p:nvPr>
            </p:nvGraphicFramePr>
            <p:xfrm>
              <a:off x="814919" y="5448300"/>
              <a:ext cx="16711081" cy="2024504"/>
            </p:xfrm>
            <a:graphic>
              <a:graphicData uri="http://schemas.openxmlformats.org/drawingml/2006/table">
                <a:tbl>
                  <a:tblPr firstRow="1" bandRow="1">
                    <a:tableStyleId>{5C22544A-7EE6-4342-B048-85BDC9FD1C3A}</a:tableStyleId>
                  </a:tblPr>
                  <a:tblGrid>
                    <a:gridCol w="5419808">
                      <a:extLst>
                        <a:ext uri="{9D8B030D-6E8A-4147-A177-3AD203B41FA5}">
                          <a16:colId xmlns:a16="http://schemas.microsoft.com/office/drawing/2014/main" val="2241422068"/>
                        </a:ext>
                      </a:extLst>
                    </a:gridCol>
                    <a:gridCol w="2182979">
                      <a:extLst>
                        <a:ext uri="{9D8B030D-6E8A-4147-A177-3AD203B41FA5}">
                          <a16:colId xmlns:a16="http://schemas.microsoft.com/office/drawing/2014/main" val="48734057"/>
                        </a:ext>
                      </a:extLst>
                    </a:gridCol>
                    <a:gridCol w="2258254">
                      <a:extLst>
                        <a:ext uri="{9D8B030D-6E8A-4147-A177-3AD203B41FA5}">
                          <a16:colId xmlns:a16="http://schemas.microsoft.com/office/drawing/2014/main" val="3678686225"/>
                        </a:ext>
                      </a:extLst>
                    </a:gridCol>
                    <a:gridCol w="2036928">
                      <a:extLst>
                        <a:ext uri="{9D8B030D-6E8A-4147-A177-3AD203B41FA5}">
                          <a16:colId xmlns:a16="http://schemas.microsoft.com/office/drawing/2014/main" val="2621555814"/>
                        </a:ext>
                      </a:extLst>
                    </a:gridCol>
                    <a:gridCol w="2406556">
                      <a:extLst>
                        <a:ext uri="{9D8B030D-6E8A-4147-A177-3AD203B41FA5}">
                          <a16:colId xmlns:a16="http://schemas.microsoft.com/office/drawing/2014/main" val="3192780321"/>
                        </a:ext>
                      </a:extLst>
                    </a:gridCol>
                    <a:gridCol w="2406556">
                      <a:extLst>
                        <a:ext uri="{9D8B030D-6E8A-4147-A177-3AD203B41FA5}">
                          <a16:colId xmlns:a16="http://schemas.microsoft.com/office/drawing/2014/main" val="2072966030"/>
                        </a:ext>
                      </a:extLst>
                    </a:gridCol>
                  </a:tblGrid>
                  <a:tr h="1012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Thời gian khám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da-DK"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 6,5)</m:t>
                                </m:r>
                              </m:oMath>
                            </m:oMathPara>
                          </a14:m>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da-DK"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[6,5; 8)</m:t>
                                </m:r>
                              </m:oMath>
                            </m:oMathPara>
                          </a14:m>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da-DK"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 9,5)</m:t>
                                </m:r>
                              </m:oMath>
                            </m:oMathPara>
                          </a14:m>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da-DK"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[9,5;11)</m:t>
                                </m:r>
                              </m:oMath>
                            </m:oMathPara>
                          </a14:m>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a-DK" sz="4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[11; 12,5)</m:t>
                                </m:r>
                              </m:oMath>
                            </m:oMathPara>
                          </a14:m>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1652550"/>
                      </a:ext>
                    </a:extLst>
                  </a:tr>
                  <a:tr h="1012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Tần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a:solidFill>
                                <a:schemeClr val="tx1"/>
                              </a:solidFill>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a:solidFill>
                                <a:schemeClr val="tx1"/>
                              </a:solidFill>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a:solidFill>
                                <a:schemeClr val="tx1"/>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a:solidFill>
                                <a:schemeClr val="tx1"/>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801485"/>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1026129000"/>
                  </p:ext>
                </p:extLst>
              </p:nvPr>
            </p:nvGraphicFramePr>
            <p:xfrm>
              <a:off x="814919" y="5448300"/>
              <a:ext cx="16711081" cy="2024504"/>
            </p:xfrm>
            <a:graphic>
              <a:graphicData uri="http://schemas.openxmlformats.org/drawingml/2006/table">
                <a:tbl>
                  <a:tblPr firstRow="1" bandRow="1">
                    <a:tableStyleId>{5C22544A-7EE6-4342-B048-85BDC9FD1C3A}</a:tableStyleId>
                  </a:tblPr>
                  <a:tblGrid>
                    <a:gridCol w="5419808">
                      <a:extLst>
                        <a:ext uri="{9D8B030D-6E8A-4147-A177-3AD203B41FA5}">
                          <a16:colId xmlns:a16="http://schemas.microsoft.com/office/drawing/2014/main" val="2241422068"/>
                        </a:ext>
                      </a:extLst>
                    </a:gridCol>
                    <a:gridCol w="2182979">
                      <a:extLst>
                        <a:ext uri="{9D8B030D-6E8A-4147-A177-3AD203B41FA5}">
                          <a16:colId xmlns:a16="http://schemas.microsoft.com/office/drawing/2014/main" val="48734057"/>
                        </a:ext>
                      </a:extLst>
                    </a:gridCol>
                    <a:gridCol w="2258254">
                      <a:extLst>
                        <a:ext uri="{9D8B030D-6E8A-4147-A177-3AD203B41FA5}">
                          <a16:colId xmlns:a16="http://schemas.microsoft.com/office/drawing/2014/main" val="3678686225"/>
                        </a:ext>
                      </a:extLst>
                    </a:gridCol>
                    <a:gridCol w="2036928">
                      <a:extLst>
                        <a:ext uri="{9D8B030D-6E8A-4147-A177-3AD203B41FA5}">
                          <a16:colId xmlns:a16="http://schemas.microsoft.com/office/drawing/2014/main" val="2621555814"/>
                        </a:ext>
                      </a:extLst>
                    </a:gridCol>
                    <a:gridCol w="2406556">
                      <a:extLst>
                        <a:ext uri="{9D8B030D-6E8A-4147-A177-3AD203B41FA5}">
                          <a16:colId xmlns:a16="http://schemas.microsoft.com/office/drawing/2014/main" val="3192780321"/>
                        </a:ext>
                      </a:extLst>
                    </a:gridCol>
                    <a:gridCol w="2406556">
                      <a:extLst>
                        <a:ext uri="{9D8B030D-6E8A-4147-A177-3AD203B41FA5}">
                          <a16:colId xmlns:a16="http://schemas.microsoft.com/office/drawing/2014/main" val="2072966030"/>
                        </a:ext>
                      </a:extLst>
                    </a:gridCol>
                  </a:tblGrid>
                  <a:tr h="1012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Thời gian khám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48603" t="-599" r="-418436" b="-109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336388" t="-599" r="-303774" b="-109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484731" t="-599" r="-237425" b="-109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494430" t="-599" r="-100759" b="-109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594430" t="-599" r="-759" b="-109581"/>
                          </a:stretch>
                        </a:blipFill>
                      </a:tcPr>
                    </a:tc>
                    <a:extLst>
                      <a:ext uri="{0D108BD9-81ED-4DB2-BD59-A6C34878D82A}">
                        <a16:rowId xmlns:a16="http://schemas.microsoft.com/office/drawing/2014/main" val="3641652550"/>
                      </a:ext>
                    </a:extLst>
                  </a:tr>
                  <a:tr h="1012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Tần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smtClean="0">
                              <a:solidFill>
                                <a:schemeClr val="tx1"/>
                              </a:solidFill>
                              <a:latin typeface="Arial" panose="020B0604020202020204" pitchFamily="34" charset="0"/>
                              <a:cs typeface="Arial" panose="020B0604020202020204" pitchFamily="34" charset="0"/>
                            </a:rPr>
                            <a:t>6</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smtClean="0">
                              <a:solidFill>
                                <a:schemeClr val="tx1"/>
                              </a:solidFill>
                              <a:latin typeface="Arial" panose="020B0604020202020204" pitchFamily="34" charset="0"/>
                              <a:cs typeface="Arial" panose="020B0604020202020204" pitchFamily="34" charset="0"/>
                            </a:rPr>
                            <a:t>6</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smtClean="0">
                              <a:solidFill>
                                <a:schemeClr val="tx1"/>
                              </a:solidFill>
                              <a:latin typeface="Arial" panose="020B0604020202020204" pitchFamily="34" charset="0"/>
                              <a:cs typeface="Arial" panose="020B0604020202020204" pitchFamily="34" charset="0"/>
                            </a:rPr>
                            <a:t>4</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smtClean="0">
                              <a:solidFill>
                                <a:schemeClr val="tx1"/>
                              </a:solidFill>
                              <a:latin typeface="Arial" panose="020B0604020202020204" pitchFamily="34" charset="0"/>
                              <a:cs typeface="Arial" panose="020B0604020202020204" pitchFamily="34" charset="0"/>
                            </a:rPr>
                            <a:t>1</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4000" smtClean="0">
                              <a:solidFill>
                                <a:schemeClr val="tx1"/>
                              </a:solidFill>
                              <a:latin typeface="Arial" panose="020B0604020202020204" pitchFamily="34" charset="0"/>
                              <a:cs typeface="Arial" panose="020B0604020202020204" pitchFamily="34" charset="0"/>
                            </a:rPr>
                            <a:t>3</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801485"/>
                      </a:ext>
                    </a:extLst>
                  </a:tr>
                </a:tbl>
              </a:graphicData>
            </a:graphic>
          </p:graphicFrame>
        </mc:Fallback>
      </mc:AlternateContent>
    </p:spTree>
    <p:extLst>
      <p:ext uri="{BB962C8B-B14F-4D97-AF65-F5344CB8AC3E}">
        <p14:creationId xmlns:p14="http://schemas.microsoft.com/office/powerpoint/2010/main" val="322133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13" name="TextBox 13"/>
          <p:cNvSpPr txBox="1"/>
          <p:nvPr/>
        </p:nvSpPr>
        <p:spPr>
          <a:xfrm>
            <a:off x="7086600" y="-111137"/>
            <a:ext cx="9677400" cy="9775753"/>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ts val="0"/>
              </a:spcBef>
              <a:spcAft>
                <a:spcPts val="0"/>
              </a:spcAft>
              <a:buClrTx/>
              <a:buSzTx/>
              <a:buFontTx/>
              <a:buNone/>
              <a:tabLst/>
              <a:defRPr/>
            </a:pPr>
            <a:r>
              <a:rPr kumimoji="0" lang="en-US" sz="13000" b="1" i="0" u="none" strike="noStrike" kern="1200" cap="none" spc="0" normalizeH="0" baseline="0" noProof="0">
                <a:ln>
                  <a:noFill/>
                </a:ln>
                <a:solidFill>
                  <a:srgbClr val="C00000"/>
                </a:solidFill>
                <a:effectLst/>
                <a:uLnTx/>
                <a:uFillTx/>
                <a:latin typeface="Arial" panose="020B0604020202020204" pitchFamily="34" charset="0"/>
                <a:ea typeface="Asap Bold"/>
                <a:cs typeface="Arial" panose="020B0604020202020204" pitchFamily="34" charset="0"/>
                <a:sym typeface="Asap Bold"/>
              </a:rPr>
              <a:t>2. </a:t>
            </a:r>
          </a:p>
          <a:p>
            <a:pPr marL="0" marR="0" lvl="0" indent="0" algn="ctr" defTabSz="914400" rtl="0" eaLnBrk="1" fontAlgn="auto" latinLnBrk="0" hangingPunct="1">
              <a:lnSpc>
                <a:spcPct val="165000"/>
              </a:lnSpc>
              <a:spcBef>
                <a:spcPts val="0"/>
              </a:spcBef>
              <a:spcAft>
                <a:spcPts val="0"/>
              </a:spcAft>
              <a:buClrTx/>
              <a:buSzTx/>
              <a:buFontTx/>
              <a:buNone/>
              <a:tabLst/>
              <a:defRPr/>
            </a:pPr>
            <a:r>
              <a:rPr kumimoji="0" lang="vi-VN" sz="85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BẢNG TẦN SỐ </a:t>
            </a:r>
            <a:endParaRPr kumimoji="0" lang="en-US" sz="8500" b="1" i="0" u="none" strike="noStrike" kern="1200" cap="none" spc="0" normalizeH="0" baseline="0" noProof="0">
              <a:ln>
                <a:noFill/>
              </a:ln>
              <a:solidFill>
                <a:srgbClr val="606D4B"/>
              </a:solidFill>
              <a:effectLst/>
              <a:uLnTx/>
              <a:uFillTx/>
              <a:latin typeface="Calibri"/>
              <a:ea typeface="Asap Bold"/>
              <a:cs typeface="Arial" panose="020B0604020202020204" pitchFamily="34" charset="0"/>
              <a:sym typeface="Asap Bold"/>
            </a:endParaRPr>
          </a:p>
          <a:p>
            <a:pPr marL="0" marR="0" lvl="0" indent="0" algn="ctr" defTabSz="914400" rtl="0" eaLnBrk="1" fontAlgn="auto" latinLnBrk="0" hangingPunct="1">
              <a:lnSpc>
                <a:spcPct val="165000"/>
              </a:lnSpc>
              <a:spcBef>
                <a:spcPts val="0"/>
              </a:spcBef>
              <a:spcAft>
                <a:spcPts val="0"/>
              </a:spcAft>
              <a:buClrTx/>
              <a:buSzTx/>
              <a:buFontTx/>
              <a:buNone/>
              <a:tabLst/>
              <a:defRPr/>
            </a:pPr>
            <a:r>
              <a:rPr kumimoji="0" lang="vi-VN" sz="85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TƯƠNG ĐỐI </a:t>
            </a:r>
            <a:endParaRPr kumimoji="0" lang="en-US" sz="8500" b="1" i="0" u="none" strike="noStrike" kern="1200" cap="none" spc="0" normalizeH="0" baseline="0" noProof="0">
              <a:ln>
                <a:noFill/>
              </a:ln>
              <a:solidFill>
                <a:srgbClr val="606D4B"/>
              </a:solidFill>
              <a:effectLst/>
              <a:uLnTx/>
              <a:uFillTx/>
              <a:latin typeface="Calibri"/>
              <a:ea typeface="Asap Bold"/>
              <a:cs typeface="Arial" panose="020B0604020202020204" pitchFamily="34" charset="0"/>
              <a:sym typeface="Asap Bold"/>
            </a:endParaRPr>
          </a:p>
          <a:p>
            <a:pPr marL="0" marR="0" lvl="0" indent="0" algn="ctr" defTabSz="914400" rtl="0" eaLnBrk="1" fontAlgn="auto" latinLnBrk="0" hangingPunct="1">
              <a:lnSpc>
                <a:spcPct val="165000"/>
              </a:lnSpc>
              <a:spcBef>
                <a:spcPts val="0"/>
              </a:spcBef>
              <a:spcAft>
                <a:spcPts val="0"/>
              </a:spcAft>
              <a:buClrTx/>
              <a:buSzTx/>
              <a:buFontTx/>
              <a:buNone/>
              <a:tabLst/>
              <a:defRPr/>
            </a:pPr>
            <a:r>
              <a:rPr kumimoji="0" lang="vi-VN" sz="85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GHÉP NHÓM </a:t>
            </a:r>
          </a:p>
        </p:txBody>
      </p:sp>
      <p:grpSp>
        <p:nvGrpSpPr>
          <p:cNvPr id="7" name="Group 6"/>
          <p:cNvGrpSpPr/>
          <p:nvPr/>
        </p:nvGrpSpPr>
        <p:grpSpPr>
          <a:xfrm>
            <a:off x="-5334000" y="-571500"/>
            <a:ext cx="10972800" cy="10483123"/>
            <a:chOff x="-6324600" y="-1605823"/>
            <a:chExt cx="13349166" cy="12082068"/>
          </a:xfrm>
        </p:grpSpPr>
        <p:sp>
          <p:nvSpPr>
            <p:cNvPr id="8" name="Freeform 2"/>
            <p:cNvSpPr/>
            <p:nvPr/>
          </p:nvSpPr>
          <p:spPr>
            <a:xfrm flipH="1">
              <a:off x="-6324600" y="-1605823"/>
              <a:ext cx="11450848" cy="11892823"/>
            </a:xfrm>
            <a:custGeom>
              <a:avLst/>
              <a:gdLst/>
              <a:ahLst/>
              <a:cxnLst/>
              <a:rect l="l" t="t" r="r" b="b"/>
              <a:pathLst>
                <a:path w="11450848" h="11892823">
                  <a:moveTo>
                    <a:pt x="11450848" y="0"/>
                  </a:moveTo>
                  <a:lnTo>
                    <a:pt x="0" y="0"/>
                  </a:lnTo>
                  <a:lnTo>
                    <a:pt x="0" y="11892823"/>
                  </a:lnTo>
                  <a:lnTo>
                    <a:pt x="11450848" y="11892823"/>
                  </a:lnTo>
                  <a:lnTo>
                    <a:pt x="11450848" y="0"/>
                  </a:lnTo>
                  <a:close/>
                </a:path>
              </a:pathLst>
            </a:custGeom>
            <a:blipFill>
              <a:blip r:embed="rId2">
                <a:extLst>
                  <a:ext uri="{96DAC541-7B7A-43D3-8B79-37D633B846F1}">
                    <asvg:svgBlip xmlns:asvg="http://schemas.microsoft.com/office/drawing/2016/SVG/main" xmlns="" r:embed="rId3"/>
                  </a:ext>
                </a:extLst>
              </a:blip>
              <a:stretch>
                <a:fillRect t="-26689"/>
              </a:stretch>
            </a:blipFill>
          </p:spPr>
        </p:sp>
        <p:sp>
          <p:nvSpPr>
            <p:cNvPr id="9" name="Freeform 3"/>
            <p:cNvSpPr/>
            <p:nvPr/>
          </p:nvSpPr>
          <p:spPr>
            <a:xfrm>
              <a:off x="-2932645" y="2365644"/>
              <a:ext cx="9957211" cy="8110601"/>
            </a:xfrm>
            <a:custGeom>
              <a:avLst/>
              <a:gdLst/>
              <a:ahLst/>
              <a:cxnLst/>
              <a:rect l="l" t="t" r="r" b="b"/>
              <a:pathLst>
                <a:path w="9957211" h="8110601">
                  <a:moveTo>
                    <a:pt x="0" y="0"/>
                  </a:moveTo>
                  <a:lnTo>
                    <a:pt x="9957211" y="0"/>
                  </a:lnTo>
                  <a:lnTo>
                    <a:pt x="9957211" y="8110601"/>
                  </a:lnTo>
                  <a:lnTo>
                    <a:pt x="0" y="8110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7009165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8" name="Group 7"/>
          <p:cNvGrpSpPr/>
          <p:nvPr/>
        </p:nvGrpSpPr>
        <p:grpSpPr>
          <a:xfrm>
            <a:off x="645694" y="-97410"/>
            <a:ext cx="16956506" cy="2116710"/>
            <a:chOff x="461211" y="187738"/>
            <a:chExt cx="16956506" cy="2116710"/>
          </a:xfrm>
        </p:grpSpPr>
        <p:grpSp>
          <p:nvGrpSpPr>
            <p:cNvPr id="9" name="Group 8"/>
            <p:cNvGrpSpPr/>
            <p:nvPr/>
          </p:nvGrpSpPr>
          <p:grpSpPr>
            <a:xfrm>
              <a:off x="461211" y="187738"/>
              <a:ext cx="2731170" cy="1145762"/>
              <a:chOff x="5640294" y="251321"/>
              <a:chExt cx="8699283" cy="1691779"/>
            </a:xfrm>
          </p:grpSpPr>
          <p:grpSp>
            <p:nvGrpSpPr>
              <p:cNvPr id="11" name="Group 5"/>
              <p:cNvGrpSpPr/>
              <p:nvPr/>
            </p:nvGrpSpPr>
            <p:grpSpPr>
              <a:xfrm>
                <a:off x="5640294" y="251321"/>
                <a:ext cx="8520761" cy="1691779"/>
                <a:chOff x="0" y="-38100"/>
                <a:chExt cx="1041471" cy="145506"/>
              </a:xfrm>
            </p:grpSpPr>
            <p:sp>
              <p:nvSpPr>
                <p:cNvPr id="13" name="Freeform 6"/>
                <p:cNvSpPr/>
                <p:nvPr/>
              </p:nvSpPr>
              <p:spPr>
                <a:xfrm>
                  <a:off x="29666" y="0"/>
                  <a:ext cx="1011805"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E8884A"/>
                </a:solidFill>
              </p:spPr>
            </p:sp>
            <p:sp>
              <p:nvSpPr>
                <p:cNvPr id="14"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202365" y="756491"/>
                <a:ext cx="8137212" cy="11588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HĐKP2:</a:t>
                </a:r>
                <a:endParaRPr kumimoji="0" lang="en-US" sz="4500" b="1"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Rectangle 9"/>
            <p:cNvSpPr/>
            <p:nvPr/>
          </p:nvSpPr>
          <p:spPr>
            <a:xfrm>
              <a:off x="461211" y="365456"/>
              <a:ext cx="16956506" cy="1938992"/>
            </a:xfrm>
            <a:prstGeom prst="rect">
              <a:avLst/>
            </a:prstGeom>
          </p:spPr>
          <p:txBody>
            <a:bodyPr wrap="square">
              <a:spAutoFit/>
            </a:bodyPr>
            <a:lstStyle/>
            <a:p>
              <a:pPr lvl="0" algn="just">
                <a:lnSpc>
                  <a:spcPct val="150000"/>
                </a:lnSpc>
              </a:pPr>
              <a:r>
                <a:rPr lang="en-US" sz="4000">
                  <a:solidFill>
                    <a:prstClr val="black"/>
                  </a:solidFill>
                </a:rPr>
                <a:t>                         </a:t>
              </a:r>
              <a:r>
                <a:rPr lang="vi-VN" sz="4000">
                  <a:solidFill>
                    <a:prstClr val="black"/>
                  </a:solidFill>
                </a:rPr>
                <a:t>Bác Quảng ghi lại thời gian truy cập Internet của mình mỗi ngày (đơn vị: giờ) trong</a:t>
              </a:r>
              <a:r>
                <a:rPr lang="en-US" sz="4000">
                  <a:solidFill>
                    <a:prstClr val="black"/>
                  </a:solidFill>
                </a:rPr>
                <a:t> </a:t>
              </a:r>
              <a:r>
                <a:rPr lang="vi-VN" sz="4000">
                  <a:solidFill>
                    <a:prstClr val="black"/>
                  </a:solidFill>
                </a:rPr>
                <a:t>vòng 1 tháng như sau:</a:t>
              </a:r>
              <a:endParaRPr lang="en-US" sz="4000">
                <a:solidFill>
                  <a:prstClr val="black"/>
                </a:solidFill>
              </a:endParaRPr>
            </a:p>
          </p:txBody>
        </p:sp>
      </p:grpSp>
      <p:sp>
        <p:nvSpPr>
          <p:cNvPr id="25" name="Freeform 22"/>
          <p:cNvSpPr/>
          <p:nvPr/>
        </p:nvSpPr>
        <p:spPr>
          <a:xfrm>
            <a:off x="16534848" y="9592263"/>
            <a:ext cx="1600752" cy="504237"/>
          </a:xfrm>
          <a:custGeom>
            <a:avLst/>
            <a:gdLst/>
            <a:ahLst/>
            <a:cxnLst/>
            <a:rect l="l" t="t" r="r" b="b"/>
            <a:pathLst>
              <a:path w="1600752" h="504237">
                <a:moveTo>
                  <a:pt x="0" y="0"/>
                </a:moveTo>
                <a:lnTo>
                  <a:pt x="1600751" y="0"/>
                </a:lnTo>
                <a:lnTo>
                  <a:pt x="1600751" y="504237"/>
                </a:lnTo>
                <a:lnTo>
                  <a:pt x="0" y="5042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Rectangle 4"/>
          <p:cNvSpPr/>
          <p:nvPr/>
        </p:nvSpPr>
        <p:spPr>
          <a:xfrm>
            <a:off x="621630" y="4294494"/>
            <a:ext cx="16980569" cy="1839606"/>
          </a:xfrm>
          <a:prstGeom prst="rect">
            <a:avLst/>
          </a:prstGeom>
        </p:spPr>
        <p:txBody>
          <a:bodyPr wrap="square">
            <a:spAutoFit/>
          </a:bodyPr>
          <a:lstStyle/>
          <a:p>
            <a:pPr lvl="0" algn="just">
              <a:lnSpc>
                <a:spcPct val="150000"/>
              </a:lnSpc>
            </a:pPr>
            <a:r>
              <a:rPr lang="vi-VN" sz="4000">
                <a:solidFill>
                  <a:prstClr val="black"/>
                </a:solidFill>
              </a:rPr>
              <a:t>Bác Quảng đánh giá mức độ sử dụng Internet mỗi ngày của mình theo bảng tiêu chí sau:</a:t>
            </a:r>
            <a:endParaRPr lang="en-US" sz="4000">
              <a:solidFill>
                <a:prstClr val="black"/>
              </a:solidFill>
            </a:endParaRPr>
          </a:p>
        </p:txBody>
      </p:sp>
      <p:sp>
        <p:nvSpPr>
          <p:cNvPr id="6" name="Rectangle 5"/>
          <p:cNvSpPr/>
          <p:nvPr/>
        </p:nvSpPr>
        <p:spPr>
          <a:xfrm>
            <a:off x="645693" y="8233708"/>
            <a:ext cx="16956505" cy="1938992"/>
          </a:xfrm>
          <a:prstGeom prst="rect">
            <a:avLst/>
          </a:prstGeom>
        </p:spPr>
        <p:txBody>
          <a:bodyPr wrap="square">
            <a:spAutoFit/>
          </a:bodyPr>
          <a:lstStyle/>
          <a:p>
            <a:pPr lvl="0" algn="just">
              <a:lnSpc>
                <a:spcPct val="150000"/>
              </a:lnSpc>
            </a:pPr>
            <a:r>
              <a:rPr lang="vi-VN" sz="4000">
                <a:solidFill>
                  <a:prstClr val="black"/>
                </a:solidFill>
              </a:rPr>
              <a:t>Hãy xác định tỉ lệ các ngày trong tháng bác Quảng truy cập Internet ở mức độ</a:t>
            </a:r>
            <a:r>
              <a:rPr lang="en-US" sz="4000">
                <a:solidFill>
                  <a:prstClr val="black"/>
                </a:solidFill>
              </a:rPr>
              <a:t> </a:t>
            </a:r>
            <a:r>
              <a:rPr lang="vi-VN" sz="4000">
                <a:solidFill>
                  <a:prstClr val="black"/>
                </a:solidFill>
              </a:rPr>
              <a:t>“Rất nhiều”.</a:t>
            </a:r>
          </a:p>
        </p:txBody>
      </p:sp>
      <p:pic>
        <p:nvPicPr>
          <p:cNvPr id="7" name="Picture 6"/>
          <p:cNvPicPr>
            <a:picLocks noChangeAspect="1"/>
          </p:cNvPicPr>
          <p:nvPr/>
        </p:nvPicPr>
        <p:blipFill>
          <a:blip r:embed="rId4"/>
          <a:stretch>
            <a:fillRect/>
          </a:stretch>
        </p:blipFill>
        <p:spPr>
          <a:xfrm>
            <a:off x="1143000" y="2175186"/>
            <a:ext cx="15961845" cy="2053914"/>
          </a:xfrm>
          <a:prstGeom prst="rect">
            <a:avLst/>
          </a:prstGeom>
        </p:spPr>
      </p:pic>
      <p:pic>
        <p:nvPicPr>
          <p:cNvPr id="15" name="Picture 14"/>
          <p:cNvPicPr>
            <a:picLocks noChangeAspect="1"/>
          </p:cNvPicPr>
          <p:nvPr/>
        </p:nvPicPr>
        <p:blipFill>
          <a:blip r:embed="rId5"/>
          <a:stretch>
            <a:fillRect/>
          </a:stretch>
        </p:blipFill>
        <p:spPr>
          <a:xfrm>
            <a:off x="1568114" y="6291744"/>
            <a:ext cx="15087600" cy="1899756"/>
          </a:xfrm>
          <a:prstGeom prst="rect">
            <a:avLst/>
          </a:prstGeom>
        </p:spPr>
      </p:pic>
    </p:spTree>
    <p:extLst>
      <p:ext uri="{BB962C8B-B14F-4D97-AF65-F5344CB8AC3E}">
        <p14:creationId xmlns:p14="http://schemas.microsoft.com/office/powerpoint/2010/main" val="13467228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18" name="Group 17"/>
          <p:cNvGrpSpPr/>
          <p:nvPr/>
        </p:nvGrpSpPr>
        <p:grpSpPr>
          <a:xfrm>
            <a:off x="1299411" y="647700"/>
            <a:ext cx="2249906" cy="1816354"/>
            <a:chOff x="15550796" y="528267"/>
            <a:chExt cx="2136140" cy="2349754"/>
          </a:xfrm>
        </p:grpSpPr>
        <p:sp>
          <p:nvSpPr>
            <p:cNvPr id="19"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0" name="Group 40"/>
            <p:cNvGrpSpPr/>
            <p:nvPr/>
          </p:nvGrpSpPr>
          <p:grpSpPr>
            <a:xfrm>
              <a:off x="15601950" y="780999"/>
              <a:ext cx="2016542" cy="1970686"/>
              <a:chOff x="0" y="0"/>
              <a:chExt cx="831713"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25" name="Freeform 22"/>
          <p:cNvSpPr/>
          <p:nvPr/>
        </p:nvSpPr>
        <p:spPr>
          <a:xfrm>
            <a:off x="16116024" y="753063"/>
            <a:ext cx="1600752" cy="504237"/>
          </a:xfrm>
          <a:custGeom>
            <a:avLst/>
            <a:gdLst/>
            <a:ahLst/>
            <a:cxnLst/>
            <a:rect l="l" t="t" r="r" b="b"/>
            <a:pathLst>
              <a:path w="1600752" h="504237">
                <a:moveTo>
                  <a:pt x="0" y="0"/>
                </a:moveTo>
                <a:lnTo>
                  <a:pt x="1600751" y="0"/>
                </a:lnTo>
                <a:lnTo>
                  <a:pt x="1600751" y="504237"/>
                </a:lnTo>
                <a:lnTo>
                  <a:pt x="0" y="5042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1295400" y="2933700"/>
                <a:ext cx="15621000" cy="6249724"/>
              </a:xfrm>
              <a:prstGeom prst="rect">
                <a:avLst/>
              </a:prstGeom>
            </p:spPr>
            <p:txBody>
              <a:bodyPr wrap="square">
                <a:spAutoFit/>
              </a:bodyPr>
              <a:lstStyle/>
              <a:p>
                <a:pPr algn="just">
                  <a:lnSpc>
                    <a:spcPct val="150000"/>
                  </a:lnSpc>
                  <a:spcBef>
                    <a:spcPts val="600"/>
                  </a:spcBef>
                  <a:spcAft>
                    <a:spcPts val="600"/>
                  </a:spcAft>
                </a:pPr>
                <a:r>
                  <a:rPr lang="en-US" sz="4200">
                    <a:latin typeface="Arial" panose="020B0604020202020204" pitchFamily="34" charset="0"/>
                    <a:ea typeface="Calibri" panose="020F0502020204030204" pitchFamily="34" charset="0"/>
                    <a:cs typeface="Arial" panose="020B0604020202020204" pitchFamily="34" charset="0"/>
                  </a:rPr>
                  <a:t>Số ngày trong tháng là 30.</a:t>
                </a:r>
              </a:p>
              <a:p>
                <a:pPr algn="just">
                  <a:lnSpc>
                    <a:spcPct val="15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Số ngày bác Quảng truy cập Internet ở mức độ “Rất nhiều” là 4.</a:t>
                </a:r>
              </a:p>
              <a:p>
                <a:pPr algn="just">
                  <a:lnSpc>
                    <a:spcPct val="150000"/>
                  </a:lnSpc>
                  <a:spcBef>
                    <a:spcPts val="600"/>
                  </a:spcBef>
                  <a:spcAft>
                    <a:spcPts val="600"/>
                  </a:spcAft>
                </a:pPr>
                <a:r>
                  <a:rPr lang="en-US" sz="4200">
                    <a:effectLst/>
                    <a:latin typeface="Arial" panose="020B0604020202020204" pitchFamily="34" charset="0"/>
                    <a:ea typeface="Calibri" panose="020F0502020204030204" pitchFamily="34" charset="0"/>
                    <a:cs typeface="Arial" panose="020B0604020202020204" pitchFamily="34" charset="0"/>
                  </a:rPr>
                  <a:t>Tỉ lệ các ngày bác Quảng truy cập Internet ở mức độ “Rất nhiều” là:</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2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200" i="1">
                              <a:effectLst/>
                              <a:latin typeface="Cambria Math" panose="02040503050406030204" pitchFamily="18" charset="0"/>
                              <a:ea typeface="Calibri" panose="020F0502020204030204" pitchFamily="34" charset="0"/>
                              <a:cs typeface="Times New Roman" panose="02020603050405020304" pitchFamily="18" charset="0"/>
                            </a:rPr>
                            <m:t>30</m:t>
                          </m:r>
                        </m:den>
                      </m:f>
                      <m:r>
                        <a:rPr lang="en-US" sz="42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4200" i="1" smtClean="0">
                          <a:effectLst/>
                          <a:latin typeface="Cambria Math" panose="02040503050406030204" pitchFamily="18" charset="0"/>
                          <a:ea typeface="Calibri" panose="020F0502020204030204" pitchFamily="34" charset="0"/>
                          <a:cs typeface="Arial" panose="020B0604020202020204" pitchFamily="34" charset="0"/>
                        </a:rPr>
                        <m:t>100% ≈</m:t>
                      </m:r>
                      <m:r>
                        <a:rPr lang="en-US" sz="4200" i="1">
                          <a:effectLst/>
                          <a:latin typeface="Cambria Math" panose="02040503050406030204" pitchFamily="18" charset="0"/>
                          <a:ea typeface="Calibri" panose="020F0502020204030204" pitchFamily="34" charset="0"/>
                          <a:cs typeface="Times New Roman" panose="02020603050405020304" pitchFamily="18" charset="0"/>
                        </a:rPr>
                        <m:t>13,3%</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95400" y="2933700"/>
                <a:ext cx="15621000" cy="6249724"/>
              </a:xfrm>
              <a:prstGeom prst="rect">
                <a:avLst/>
              </a:prstGeom>
              <a:blipFill>
                <a:blip r:embed="rId36"/>
                <a:stretch>
                  <a:fillRect l="-1522" r="-1483"/>
                </a:stretch>
              </a:blipFill>
            </p:spPr>
            <p:txBody>
              <a:bodyPr/>
              <a:lstStyle/>
              <a:p>
                <a:r>
                  <a:rPr lang="en-US">
                    <a:noFill/>
                  </a:rPr>
                  <a:t> </a:t>
                </a:r>
              </a:p>
            </p:txBody>
          </p:sp>
        </mc:Fallback>
      </mc:AlternateContent>
      <p:pic>
        <p:nvPicPr>
          <p:cNvPr id="5" name="Picture 4"/>
          <p:cNvPicPr>
            <a:picLocks noChangeAspect="1"/>
          </p:cNvPicPr>
          <p:nvPr/>
        </p:nvPicPr>
        <p:blipFill>
          <a:blip r:embed="rId37"/>
          <a:stretch>
            <a:fillRect/>
          </a:stretch>
        </p:blipFill>
        <p:spPr>
          <a:xfrm>
            <a:off x="14480824" y="8115300"/>
            <a:ext cx="3502944" cy="1981200"/>
          </a:xfrm>
          <a:prstGeom prst="rect">
            <a:avLst/>
          </a:prstGeom>
        </p:spPr>
      </p:pic>
    </p:spTree>
    <p:extLst>
      <p:ext uri="{BB962C8B-B14F-4D97-AF65-F5344CB8AC3E}">
        <p14:creationId xmlns:p14="http://schemas.microsoft.com/office/powerpoint/2010/main" val="32251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up)">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8" name="Freeform 8"/>
          <p:cNvSpPr/>
          <p:nvPr/>
        </p:nvSpPr>
        <p:spPr>
          <a:xfrm>
            <a:off x="15098875" y="1333500"/>
            <a:ext cx="2482886" cy="252803"/>
          </a:xfrm>
          <a:custGeom>
            <a:avLst/>
            <a:gdLst/>
            <a:ahLst/>
            <a:cxnLst/>
            <a:rect l="l" t="t" r="r" b="b"/>
            <a:pathLst>
              <a:path w="3310514" h="337070">
                <a:moveTo>
                  <a:pt x="0" y="0"/>
                </a:moveTo>
                <a:lnTo>
                  <a:pt x="3310514" y="0"/>
                </a:lnTo>
                <a:lnTo>
                  <a:pt x="3310514" y="337070"/>
                </a:lnTo>
                <a:lnTo>
                  <a:pt x="0" y="3370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2392306" y="333226"/>
            <a:ext cx="13393839" cy="1000274"/>
          </a:xfrm>
          <a:prstGeom prst="rect">
            <a:avLst/>
          </a:prstGeom>
        </p:spPr>
        <p:txBody>
          <a:bodyPr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6500" b="1" i="0" u="none" strike="noStrike" kern="1200" cap="none" spc="0" normalizeH="0" baseline="0" noProof="0">
                <a:ln>
                  <a:noFill/>
                </a:ln>
                <a:solidFill>
                  <a:srgbClr val="E8884A"/>
                </a:solidFill>
                <a:effectLst/>
                <a:uLnTx/>
                <a:uFillTx/>
                <a:latin typeface="Arial" panose="020B0604020202020204" pitchFamily="34" charset="0"/>
                <a:ea typeface="Asap Bold"/>
                <a:cs typeface="Arial" panose="020B0604020202020204" pitchFamily="34" charset="0"/>
                <a:sym typeface="Asap Bold"/>
              </a:rPr>
              <a:t>ĐỊNH NGHĨA</a:t>
            </a:r>
          </a:p>
        </p:txBody>
      </p:sp>
      <p:grpSp>
        <p:nvGrpSpPr>
          <p:cNvPr id="13" name="Group 12"/>
          <p:cNvGrpSpPr/>
          <p:nvPr/>
        </p:nvGrpSpPr>
        <p:grpSpPr>
          <a:xfrm>
            <a:off x="-477422" y="1470244"/>
            <a:ext cx="18304208" cy="8321456"/>
            <a:chOff x="-477422" y="1258609"/>
            <a:chExt cx="18304208" cy="8321456"/>
          </a:xfrm>
        </p:grpSpPr>
        <p:grpSp>
          <p:nvGrpSpPr>
            <p:cNvPr id="2" name="Group 2"/>
            <p:cNvGrpSpPr/>
            <p:nvPr/>
          </p:nvGrpSpPr>
          <p:grpSpPr>
            <a:xfrm>
              <a:off x="576639" y="1564815"/>
              <a:ext cx="17025174" cy="8015250"/>
              <a:chOff x="-10795" y="-199185"/>
              <a:chExt cx="5575827" cy="2102663"/>
            </a:xfrm>
          </p:grpSpPr>
          <p:sp>
            <p:nvSpPr>
              <p:cNvPr id="3" name="Freeform 3"/>
              <p:cNvSpPr/>
              <p:nvPr/>
            </p:nvSpPr>
            <p:spPr>
              <a:xfrm>
                <a:off x="-10795" y="-199185"/>
                <a:ext cx="5575827" cy="2102663"/>
              </a:xfrm>
              <a:custGeom>
                <a:avLst/>
                <a:gdLst/>
                <a:ahLst/>
                <a:cxnLst/>
                <a:rect l="l" t="t" r="r" b="b"/>
                <a:pathLst>
                  <a:path w="5575827" h="1980764">
                    <a:moveTo>
                      <a:pt x="5559698" y="186309"/>
                    </a:moveTo>
                    <a:cubicBezTo>
                      <a:pt x="5559317" y="125349"/>
                      <a:pt x="5568715" y="8509"/>
                      <a:pt x="5568715" y="8509"/>
                    </a:cubicBezTo>
                    <a:lnTo>
                      <a:pt x="5423808" y="6223"/>
                    </a:lnTo>
                    <a:lnTo>
                      <a:pt x="5218322" y="16002"/>
                    </a:lnTo>
                    <a:cubicBezTo>
                      <a:pt x="5218322" y="16002"/>
                      <a:pt x="4884693" y="0"/>
                      <a:pt x="4852816" y="14986"/>
                    </a:cubicBezTo>
                    <a:cubicBezTo>
                      <a:pt x="4820812" y="29972"/>
                      <a:pt x="4754899" y="6223"/>
                      <a:pt x="475489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1335096"/>
                    </a:lnTo>
                    <a:lnTo>
                      <a:pt x="25019" y="1513912"/>
                    </a:lnTo>
                    <a:cubicBezTo>
                      <a:pt x="25019" y="1513912"/>
                      <a:pt x="0" y="1555060"/>
                      <a:pt x="16002" y="1715080"/>
                    </a:cubicBezTo>
                    <a:cubicBezTo>
                      <a:pt x="32004" y="1875100"/>
                      <a:pt x="49276" y="1970350"/>
                      <a:pt x="49276" y="1970350"/>
                    </a:cubicBezTo>
                    <a:lnTo>
                      <a:pt x="132842" y="1970604"/>
                    </a:lnTo>
                    <a:lnTo>
                      <a:pt x="305562" y="1954094"/>
                    </a:lnTo>
                    <a:lnTo>
                      <a:pt x="532511" y="1971620"/>
                    </a:lnTo>
                    <a:lnTo>
                      <a:pt x="771144" y="1980764"/>
                    </a:lnTo>
                    <a:lnTo>
                      <a:pt x="906526" y="1955618"/>
                    </a:lnTo>
                    <a:lnTo>
                      <a:pt x="1008761" y="1972890"/>
                    </a:lnTo>
                    <a:lnTo>
                      <a:pt x="4819669" y="1974795"/>
                    </a:lnTo>
                    <a:lnTo>
                      <a:pt x="5062620" y="1975430"/>
                    </a:lnTo>
                    <a:lnTo>
                      <a:pt x="5299475" y="1965778"/>
                    </a:lnTo>
                    <a:lnTo>
                      <a:pt x="5485784" y="1976573"/>
                    </a:lnTo>
                    <a:lnTo>
                      <a:pt x="5563254" y="1976827"/>
                    </a:lnTo>
                    <a:lnTo>
                      <a:pt x="5563635" y="1828872"/>
                    </a:lnTo>
                    <a:lnTo>
                      <a:pt x="5563889" y="1715207"/>
                    </a:lnTo>
                    <a:lnTo>
                      <a:pt x="5556015" y="1509721"/>
                    </a:lnTo>
                    <a:lnTo>
                      <a:pt x="5564905" y="1341573"/>
                    </a:lnTo>
                    <a:lnTo>
                      <a:pt x="5566683" y="671576"/>
                    </a:lnTo>
                    <a:lnTo>
                      <a:pt x="5575827" y="424561"/>
                    </a:lnTo>
                    <a:cubicBezTo>
                      <a:pt x="5575827" y="424561"/>
                      <a:pt x="5559825" y="247015"/>
                      <a:pt x="5559444" y="186055"/>
                    </a:cubicBezTo>
                    <a:close/>
                  </a:path>
                </a:pathLst>
              </a:custGeom>
              <a:solidFill>
                <a:srgbClr val="F6EEE3"/>
              </a:solidFill>
            </p:spPr>
          </p:sp>
        </p:grpSp>
        <p:sp>
          <p:nvSpPr>
            <p:cNvPr id="4" name="Freeform 4"/>
            <p:cNvSpPr/>
            <p:nvPr/>
          </p:nvSpPr>
          <p:spPr>
            <a:xfrm rot="21132903">
              <a:off x="15205832" y="8839867"/>
              <a:ext cx="2620954" cy="718224"/>
            </a:xfrm>
            <a:custGeom>
              <a:avLst/>
              <a:gdLst/>
              <a:ahLst/>
              <a:cxnLst/>
              <a:rect l="l" t="t" r="r" b="b"/>
              <a:pathLst>
                <a:path w="3208250" h="921643">
                  <a:moveTo>
                    <a:pt x="0" y="0"/>
                  </a:moveTo>
                  <a:lnTo>
                    <a:pt x="3208250" y="0"/>
                  </a:lnTo>
                  <a:lnTo>
                    <a:pt x="3208250" y="921642"/>
                  </a:lnTo>
                  <a:lnTo>
                    <a:pt x="0" y="92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9919346">
              <a:off x="-477422" y="1258609"/>
              <a:ext cx="2417369" cy="981334"/>
            </a:xfrm>
            <a:custGeom>
              <a:avLst/>
              <a:gdLst/>
              <a:ahLst/>
              <a:cxnLst/>
              <a:rect l="l" t="t" r="r" b="b"/>
              <a:pathLst>
                <a:path w="2181439" h="1246147">
                  <a:moveTo>
                    <a:pt x="0" y="0"/>
                  </a:moveTo>
                  <a:lnTo>
                    <a:pt x="2181439" y="0"/>
                  </a:lnTo>
                  <a:lnTo>
                    <a:pt x="2181439" y="1246147"/>
                  </a:lnTo>
                  <a:lnTo>
                    <a:pt x="0" y="12461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mc:AlternateContent xmlns:mc="http://schemas.openxmlformats.org/markup-compatibility/2006" xmlns:a14="http://schemas.microsoft.com/office/drawing/2010/main">
          <mc:Choice Requires="a14">
            <p:sp>
              <p:nvSpPr>
                <p:cNvPr id="12" name="Rectangle 11"/>
                <p:cNvSpPr/>
                <p:nvPr/>
              </p:nvSpPr>
              <p:spPr>
                <a:xfrm>
                  <a:off x="885886" y="1579065"/>
                  <a:ext cx="16487714" cy="7669407"/>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4000" i="1" smtClean="0">
                            <a:latin typeface="Arial" panose="020B0604020202020204" pitchFamily="34" charset="0"/>
                            <a:ea typeface="Calibri" panose="020F0502020204030204" pitchFamily="34" charset="0"/>
                            <a:cs typeface="Arial" panose="020B0604020202020204" pitchFamily="34" charset="0"/>
                          </a:rPr>
                          <m:t>T</m:t>
                        </m:r>
                        <m:r>
                          <m:rPr>
                            <m:nor/>
                          </m:rPr>
                          <a:rPr lang="en-US" sz="4000" i="1" smtClean="0">
                            <a:latin typeface="Arial" panose="020B0604020202020204" pitchFamily="34" charset="0"/>
                            <a:ea typeface="Calibri" panose="020F0502020204030204" pitchFamily="34" charset="0"/>
                            <a:cs typeface="Arial" panose="020B0604020202020204" pitchFamily="34" charset="0"/>
                          </a:rPr>
                          <m:t>ầ</m:t>
                        </m:r>
                        <m:r>
                          <m:rPr>
                            <m:nor/>
                          </m:rPr>
                          <a:rPr lang="en-US" sz="4000" i="1" smtClean="0">
                            <a:latin typeface="Arial" panose="020B0604020202020204" pitchFamily="34" charset="0"/>
                            <a:ea typeface="Calibri" panose="020F0502020204030204" pitchFamily="34" charset="0"/>
                            <a:cs typeface="Arial" panose="020B0604020202020204" pitchFamily="34" charset="0"/>
                          </a:rPr>
                          <m:t>n</m:t>
                        </m:r>
                        <m:r>
                          <m:rPr>
                            <m:nor/>
                          </m:rPr>
                          <a:rPr lang="en-US" sz="4000" i="1" smtClean="0">
                            <a:latin typeface="Arial" panose="020B0604020202020204" pitchFamily="34" charset="0"/>
                            <a:ea typeface="Calibri" panose="020F0502020204030204" pitchFamily="34" charset="0"/>
                            <a:cs typeface="Arial" panose="020B0604020202020204" pitchFamily="34" charset="0"/>
                          </a:rPr>
                          <m:t> </m:t>
                        </m:r>
                        <m:r>
                          <m:rPr>
                            <m:nor/>
                          </m:rPr>
                          <a:rPr lang="en-US" sz="4000" i="1" smtClean="0">
                            <a:latin typeface="Arial" panose="020B0604020202020204" pitchFamily="34" charset="0"/>
                            <a:ea typeface="Calibri" panose="020F0502020204030204" pitchFamily="34" charset="0"/>
                            <a:cs typeface="Arial" panose="020B0604020202020204" pitchFamily="34" charset="0"/>
                          </a:rPr>
                          <m:t>s</m:t>
                        </m:r>
                        <m:r>
                          <m:rPr>
                            <m:nor/>
                          </m:rPr>
                          <a:rPr lang="en-US" sz="4000" i="1" smtClean="0">
                            <a:latin typeface="Arial" panose="020B0604020202020204" pitchFamily="34" charset="0"/>
                            <a:ea typeface="Calibri" panose="020F0502020204030204" pitchFamily="34" charset="0"/>
                            <a:cs typeface="Arial" panose="020B0604020202020204" pitchFamily="34" charset="0"/>
                          </a:rPr>
                          <m:t>ố </m:t>
                        </m:r>
                        <m:r>
                          <m:rPr>
                            <m:nor/>
                          </m:rPr>
                          <a:rPr lang="en-US" sz="4000" i="1" smtClean="0">
                            <a:latin typeface="Arial" panose="020B0604020202020204" pitchFamily="34" charset="0"/>
                            <a:ea typeface="Calibri" panose="020F0502020204030204" pitchFamily="34" charset="0"/>
                            <a:cs typeface="Arial" panose="020B0604020202020204" pitchFamily="34" charset="0"/>
                          </a:rPr>
                          <m:t>t</m:t>
                        </m:r>
                        <m:r>
                          <m:rPr>
                            <m:nor/>
                          </m:rPr>
                          <a:rPr lang="en-US" sz="4000" i="1" smtClean="0">
                            <a:latin typeface="Arial" panose="020B0604020202020204" pitchFamily="34" charset="0"/>
                            <a:ea typeface="Calibri" panose="020F0502020204030204" pitchFamily="34" charset="0"/>
                            <a:cs typeface="Arial" panose="020B0604020202020204" pitchFamily="34" charset="0"/>
                          </a:rPr>
                          <m:t>ươ</m:t>
                        </m:r>
                        <m:r>
                          <m:rPr>
                            <m:nor/>
                          </m:rPr>
                          <a:rPr lang="en-US" sz="4000" i="1" smtClean="0">
                            <a:latin typeface="Arial" panose="020B0604020202020204" pitchFamily="34" charset="0"/>
                            <a:ea typeface="Calibri" panose="020F0502020204030204" pitchFamily="34" charset="0"/>
                            <a:cs typeface="Arial" panose="020B0604020202020204" pitchFamily="34" charset="0"/>
                          </a:rPr>
                          <m:t>ng</m:t>
                        </m:r>
                        <m:r>
                          <m:rPr>
                            <m:nor/>
                          </m:rPr>
                          <a:rPr lang="en-US" sz="4000" i="1" smtClean="0">
                            <a:latin typeface="Arial" panose="020B0604020202020204" pitchFamily="34" charset="0"/>
                            <a:ea typeface="Calibri" panose="020F0502020204030204" pitchFamily="34" charset="0"/>
                            <a:cs typeface="Arial" panose="020B0604020202020204" pitchFamily="34" charset="0"/>
                          </a:rPr>
                          <m:t> đố</m:t>
                        </m:r>
                        <m:r>
                          <m:rPr>
                            <m:nor/>
                          </m:rPr>
                          <a:rPr lang="en-US" sz="4000" i="1" smtClean="0">
                            <a:latin typeface="Arial" panose="020B0604020202020204" pitchFamily="34" charset="0"/>
                            <a:ea typeface="Calibri" panose="020F0502020204030204" pitchFamily="34" charset="0"/>
                            <a:cs typeface="Arial" panose="020B0604020202020204" pitchFamily="34" charset="0"/>
                          </a:rPr>
                          <m:t>i</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i="1" smtClean="0">
                            <a:latin typeface="Arial" panose="020B0604020202020204" pitchFamily="34" charset="0"/>
                            <a:ea typeface="Calibri" panose="020F0502020204030204" pitchFamily="34" charset="0"/>
                            <a:cs typeface="Arial" panose="020B0604020202020204" pitchFamily="34" charset="0"/>
                          </a:rPr>
                          <m:t>c</m:t>
                        </m:r>
                        <m:r>
                          <m:rPr>
                            <m:nor/>
                          </m:rPr>
                          <a:rPr lang="en-US" sz="4000" i="1" smtClean="0">
                            <a:latin typeface="Arial" panose="020B0604020202020204" pitchFamily="34" charset="0"/>
                            <a:ea typeface="Calibri" panose="020F0502020204030204" pitchFamily="34" charset="0"/>
                            <a:cs typeface="Arial" panose="020B0604020202020204" pitchFamily="34" charset="0"/>
                          </a:rPr>
                          <m:t>ủ</m:t>
                        </m:r>
                        <m:r>
                          <m:rPr>
                            <m:nor/>
                          </m:rPr>
                          <a:rPr lang="en-US" sz="4000" i="1" smtClean="0">
                            <a:latin typeface="Arial" panose="020B0604020202020204" pitchFamily="34" charset="0"/>
                            <a:ea typeface="Calibri" panose="020F0502020204030204" pitchFamily="34" charset="0"/>
                            <a:cs typeface="Arial" panose="020B0604020202020204" pitchFamily="34" charset="0"/>
                          </a:rPr>
                          <m:t>a</m:t>
                        </m:r>
                        <m:r>
                          <m:rPr>
                            <m:nor/>
                          </m:rPr>
                          <a:rPr lang="en-US" sz="4000" i="1" smtClean="0">
                            <a:latin typeface="Arial" panose="020B0604020202020204" pitchFamily="34" charset="0"/>
                            <a:ea typeface="Calibri" panose="020F0502020204030204" pitchFamily="34" charset="0"/>
                            <a:cs typeface="Arial" panose="020B0604020202020204" pitchFamily="34" charset="0"/>
                          </a:rPr>
                          <m:t> </m:t>
                        </m:r>
                        <m:r>
                          <m:rPr>
                            <m:nor/>
                          </m:rPr>
                          <a:rPr lang="en-US" sz="4000" i="1" smtClean="0">
                            <a:latin typeface="Arial" panose="020B0604020202020204" pitchFamily="34" charset="0"/>
                            <a:ea typeface="Calibri" panose="020F0502020204030204" pitchFamily="34" charset="0"/>
                            <a:cs typeface="Arial" panose="020B0604020202020204" pitchFamily="34" charset="0"/>
                          </a:rPr>
                          <m:t>m</m:t>
                        </m:r>
                        <m:r>
                          <m:rPr>
                            <m:nor/>
                          </m:rPr>
                          <a:rPr lang="en-US" sz="4000" i="1" smtClean="0">
                            <a:latin typeface="Arial" panose="020B0604020202020204" pitchFamily="34" charset="0"/>
                            <a:ea typeface="Calibri" panose="020F0502020204030204" pitchFamily="34" charset="0"/>
                            <a:cs typeface="Arial" panose="020B0604020202020204" pitchFamily="34" charset="0"/>
                          </a:rPr>
                          <m:t>ộ</m:t>
                        </m:r>
                        <m:r>
                          <m:rPr>
                            <m:nor/>
                          </m:rPr>
                          <a:rPr lang="en-US" sz="4000" i="1" smtClean="0">
                            <a:latin typeface="Arial" panose="020B0604020202020204" pitchFamily="34" charset="0"/>
                            <a:ea typeface="Calibri" panose="020F0502020204030204" pitchFamily="34" charset="0"/>
                            <a:cs typeface="Arial" panose="020B0604020202020204" pitchFamily="34" charset="0"/>
                          </a:rPr>
                          <m:t>t</m:t>
                        </m:r>
                        <m:r>
                          <m:rPr>
                            <m:nor/>
                          </m:rPr>
                          <a:rPr lang="en-US" sz="4000" i="1" smtClean="0">
                            <a:latin typeface="Arial" panose="020B0604020202020204" pitchFamily="34" charset="0"/>
                            <a:ea typeface="Calibri" panose="020F0502020204030204" pitchFamily="34" charset="0"/>
                            <a:cs typeface="Arial" panose="020B0604020202020204" pitchFamily="34" charset="0"/>
                          </a:rPr>
                          <m:t> </m:t>
                        </m:r>
                        <m:r>
                          <m:rPr>
                            <m:nor/>
                          </m:rPr>
                          <a:rPr lang="en-US" sz="4000" i="1" smtClean="0">
                            <a:latin typeface="Arial" panose="020B0604020202020204" pitchFamily="34" charset="0"/>
                            <a:ea typeface="Calibri" panose="020F0502020204030204" pitchFamily="34" charset="0"/>
                            <a:cs typeface="Arial" panose="020B0604020202020204" pitchFamily="34" charset="0"/>
                          </a:rPr>
                          <m:t>nh</m:t>
                        </m:r>
                        <m:r>
                          <m:rPr>
                            <m:nor/>
                          </m:rPr>
                          <a:rPr lang="en-US" sz="4000" i="1" smtClean="0">
                            <a:latin typeface="Arial" panose="020B0604020202020204" pitchFamily="34" charset="0"/>
                            <a:ea typeface="Calibri" panose="020F0502020204030204" pitchFamily="34" charset="0"/>
                            <a:cs typeface="Arial" panose="020B0604020202020204" pitchFamily="34" charset="0"/>
                          </a:rPr>
                          <m:t>ó</m:t>
                        </m:r>
                        <m:r>
                          <m:rPr>
                            <m:nor/>
                          </m:rPr>
                          <a:rPr lang="en-US" sz="4000" i="1" smtClean="0">
                            <a:latin typeface="Arial" panose="020B0604020202020204" pitchFamily="34" charset="0"/>
                            <a:ea typeface="Calibri" panose="020F0502020204030204" pitchFamily="34" charset="0"/>
                            <a:cs typeface="Arial" panose="020B0604020202020204" pitchFamily="34" charset="0"/>
                          </a:rPr>
                          <m:t>m</m:t>
                        </m:r>
                        <m:r>
                          <m:rPr>
                            <m:nor/>
                          </m:rPr>
                          <a:rPr lang="en-US" sz="4000" smtClean="0">
                            <a:latin typeface="Arial" panose="020B0604020202020204" pitchFamily="34" charset="0"/>
                            <a:ea typeface="Calibri" panose="020F0502020204030204" pitchFamily="34" charset="0"/>
                            <a:cs typeface="Arial" panose="020B0604020202020204" pitchFamily="34" charset="0"/>
                          </a:rPr>
                          <m:t> đượ</m:t>
                        </m:r>
                        <m:r>
                          <m:rPr>
                            <m:nor/>
                          </m:rPr>
                          <a:rPr lang="en-US" sz="4000" smtClean="0">
                            <a:latin typeface="Arial" panose="020B0604020202020204" pitchFamily="34" charset="0"/>
                            <a:ea typeface="Calibri" panose="020F0502020204030204" pitchFamily="34" charset="0"/>
                            <a:cs typeface="Arial" panose="020B0604020202020204" pitchFamily="34" charset="0"/>
                          </a:rPr>
                          <m:t>c</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t</m:t>
                        </m:r>
                        <m:r>
                          <m:rPr>
                            <m:nor/>
                          </m:rPr>
                          <a:rPr lang="en-US" sz="4000" smtClean="0">
                            <a:latin typeface="Arial" panose="020B0604020202020204" pitchFamily="34" charset="0"/>
                            <a:ea typeface="Calibri" panose="020F0502020204030204" pitchFamily="34" charset="0"/>
                            <a:cs typeface="Arial" panose="020B0604020202020204" pitchFamily="34" charset="0"/>
                          </a:rPr>
                          <m:t>í</m:t>
                        </m:r>
                        <m:r>
                          <m:rPr>
                            <m:nor/>
                          </m:rPr>
                          <a:rPr lang="en-US" sz="4000" smtClean="0">
                            <a:latin typeface="Arial" panose="020B0604020202020204" pitchFamily="34" charset="0"/>
                            <a:ea typeface="Calibri" panose="020F0502020204030204" pitchFamily="34" charset="0"/>
                            <a:cs typeface="Arial" panose="020B0604020202020204" pitchFamily="34" charset="0"/>
                          </a:rPr>
                          <m:t>nh</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theo</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c</m:t>
                        </m:r>
                        <m:r>
                          <m:rPr>
                            <m:nor/>
                          </m:rPr>
                          <a:rPr lang="en-US" sz="4000" smtClean="0">
                            <a:latin typeface="Arial" panose="020B0604020202020204" pitchFamily="34" charset="0"/>
                            <a:ea typeface="Calibri" panose="020F0502020204030204" pitchFamily="34" charset="0"/>
                            <a:cs typeface="Arial" panose="020B0604020202020204" pitchFamily="34" charset="0"/>
                          </a:rPr>
                          <m:t>ô</m:t>
                        </m:r>
                        <m:r>
                          <m:rPr>
                            <m:nor/>
                          </m:rPr>
                          <a:rPr lang="en-US" sz="4000" smtClean="0">
                            <a:latin typeface="Arial" panose="020B0604020202020204" pitchFamily="34" charset="0"/>
                            <a:ea typeface="Calibri" panose="020F0502020204030204" pitchFamily="34" charset="0"/>
                            <a:cs typeface="Arial" panose="020B0604020202020204" pitchFamily="34" charset="0"/>
                          </a:rPr>
                          <m:t>ng</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th</m:t>
                        </m:r>
                        <m:r>
                          <m:rPr>
                            <m:nor/>
                          </m:rPr>
                          <a:rPr lang="en-US" sz="4000" smtClean="0">
                            <a:latin typeface="Arial" panose="020B0604020202020204" pitchFamily="34" charset="0"/>
                            <a:ea typeface="Calibri" panose="020F0502020204030204" pitchFamily="34" charset="0"/>
                            <a:cs typeface="Arial" panose="020B0604020202020204" pitchFamily="34" charset="0"/>
                          </a:rPr>
                          <m:t>ứ</m:t>
                        </m:r>
                        <m:r>
                          <m:rPr>
                            <m:nor/>
                          </m:rPr>
                          <a:rPr lang="en-US" sz="4000" smtClean="0">
                            <a:latin typeface="Arial" panose="020B0604020202020204" pitchFamily="34" charset="0"/>
                            <a:ea typeface="Calibri" panose="020F0502020204030204" pitchFamily="34" charset="0"/>
                            <a:cs typeface="Arial" panose="020B0604020202020204" pitchFamily="34" charset="0"/>
                          </a:rPr>
                          <m:t>c</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 100%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trong đó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là tần số của nhóm và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𝑁</m:t>
                      </m:r>
                    </m:oMath>
                  </a14:m>
                  <a:r>
                    <a:rPr lang="en-US" sz="4000">
                      <a:effectLst/>
                      <a:latin typeface="Arial" panose="020B0604020202020204" pitchFamily="34" charset="0"/>
                      <a:ea typeface="Calibri" panose="020F0502020204030204" pitchFamily="34" charset="0"/>
                      <a:cs typeface="Arial" panose="020B0604020202020204" pitchFamily="34" charset="0"/>
                    </a:rPr>
                    <a:t> là cỡ mẫu.</a:t>
                  </a:r>
                </a:p>
                <a:p>
                  <a:pPr algn="just">
                    <a:lnSpc>
                      <a:spcPct val="165000"/>
                    </a:lnSpc>
                  </a:pPr>
                  <a:r>
                    <a:rPr lang="en-US" sz="4000">
                      <a:effectLst/>
                      <a:latin typeface="Arial" panose="020B0604020202020204" pitchFamily="34" charset="0"/>
                      <a:ea typeface="Calibri" panose="020F0502020204030204" pitchFamily="34" charset="0"/>
                      <a:cs typeface="Arial" panose="020B0604020202020204" pitchFamily="34" charset="0"/>
                    </a:rPr>
                    <a:t>Bảng ghi lại tần số tương đối của các nhóm số liệu được gọi là </a:t>
                  </a:r>
                  <a:r>
                    <a:rPr lang="en-US" sz="4000" i="1">
                      <a:effectLst/>
                      <a:latin typeface="Arial" panose="020B0604020202020204" pitchFamily="34" charset="0"/>
                      <a:ea typeface="Calibri" panose="020F0502020204030204" pitchFamily="34" charset="0"/>
                      <a:cs typeface="Arial" panose="020B0604020202020204" pitchFamily="34" charset="0"/>
                    </a:rPr>
                    <a:t>bảng tần số tương đối ghép nhóm</a:t>
                  </a:r>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65000"/>
                    </a:lnSpc>
                  </a:pPr>
                  <a:r>
                    <a:rPr lang="en-US" sz="4000">
                      <a:effectLst/>
                      <a:latin typeface="Arial" panose="020B0604020202020204" pitchFamily="34" charset="0"/>
                      <a:ea typeface="Calibri" panose="020F0502020204030204" pitchFamily="34" charset="0"/>
                      <a:cs typeface="Arial" panose="020B0604020202020204" pitchFamily="34" charset="0"/>
                    </a:rPr>
                    <a:t>Bảng tần số tương đối ghép nhóm gồm hai dòng (hoặc hai cột), dòng (hoặc cột) thứ nhất ghi các nhóm số liệu, dòng (hoặc cột) thứ hai ghi các tần số tương đối tương ứng với mỗi nhóm đó.</a:t>
                  </a:r>
                </a:p>
              </p:txBody>
            </p:sp>
          </mc:Choice>
          <mc:Fallback xmlns="">
            <p:sp>
              <p:nvSpPr>
                <p:cNvPr id="12" name="Rectangle 11"/>
                <p:cNvSpPr>
                  <a:spLocks noRot="1" noChangeAspect="1" noMove="1" noResize="1" noEditPoints="1" noAdjustHandles="1" noChangeArrowheads="1" noChangeShapeType="1" noTextEdit="1"/>
                </p:cNvSpPr>
                <p:nvPr/>
              </p:nvSpPr>
              <p:spPr>
                <a:xfrm>
                  <a:off x="885886" y="1579065"/>
                  <a:ext cx="16487714" cy="7669407"/>
                </a:xfrm>
                <a:prstGeom prst="rect">
                  <a:avLst/>
                </a:prstGeom>
                <a:blipFill>
                  <a:blip r:embed="rId10"/>
                  <a:stretch>
                    <a:fillRect l="-1294" r="-1294" b="-715"/>
                  </a:stretch>
                </a:blipFill>
              </p:spPr>
              <p:txBody>
                <a:bodyPr/>
                <a:lstStyle/>
                <a:p>
                  <a:r>
                    <a:rPr lang="en-US">
                      <a:noFill/>
                    </a:rPr>
                    <a:t> </a:t>
                  </a:r>
                </a:p>
              </p:txBody>
            </p:sp>
          </mc:Fallback>
        </mc:AlternateContent>
      </p:grpSp>
    </p:spTree>
    <p:extLst>
      <p:ext uri="{BB962C8B-B14F-4D97-AF65-F5344CB8AC3E}">
        <p14:creationId xmlns:p14="http://schemas.microsoft.com/office/powerpoint/2010/main" val="4477947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0" y="342900"/>
            <a:ext cx="182880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TextBox 10">
            <a:extLst>
              <a:ext uri="{FF2B5EF4-FFF2-40B4-BE49-F238E27FC236}">
                <a16:creationId xmlns:a16="http://schemas.microsoft.com/office/drawing/2014/main" id="{1C0FDDE4-B345-9CEF-46D5-6288E812B092}"/>
              </a:ext>
            </a:extLst>
          </p:cNvPr>
          <p:cNvSpPr txBox="1"/>
          <p:nvPr/>
        </p:nvSpPr>
        <p:spPr>
          <a:xfrm>
            <a:off x="76200" y="342900"/>
            <a:ext cx="18135394" cy="2723823"/>
          </a:xfrm>
          <a:prstGeom prst="rect">
            <a:avLst/>
          </a:prstGeom>
          <a:noFill/>
        </p:spPr>
        <p:txBody>
          <a:bodyPr wrap="square">
            <a:spAutoFit/>
          </a:bodyPr>
          <a:lstStyle/>
          <a:p>
            <a:pPr lvl="0" algn="just" defTabSz="1828800">
              <a:lnSpc>
                <a:spcPct val="150000"/>
              </a:lnSpc>
              <a:buClr>
                <a:srgbClr val="000000"/>
              </a:buClr>
              <a:defRPr/>
            </a:pPr>
            <a:r>
              <a:rPr kumimoji="0" lang="vi-VN" sz="40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rPr>
              <a:t>Ví dụ </a:t>
            </a:r>
            <a:r>
              <a:rPr kumimoji="0" lang="en-US" sz="40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rPr>
              <a:t>2</a:t>
            </a:r>
            <a:r>
              <a:rPr kumimoji="0" lang="en-US" sz="4000" b="0" i="0" u="none" strike="noStrike" kern="0" cap="none" spc="0" normalizeH="0" baseline="0" noProof="0">
                <a:ln>
                  <a:noFill/>
                </a:ln>
                <a:solidFill>
                  <a:srgbClr val="F6EEE3"/>
                </a:solidFill>
                <a:effectLst/>
                <a:highlight>
                  <a:srgbClr val="008080"/>
                </a:highlight>
                <a:uLnTx/>
                <a:uFillTx/>
                <a:latin typeface="Calibri"/>
                <a:cs typeface="Arial"/>
                <a:sym typeface="Arial"/>
              </a:rPr>
              <a:t>:</a:t>
            </a:r>
            <a:r>
              <a:rPr kumimoji="0" lang="en-US" sz="4000" b="0" i="0" u="none" strike="noStrike" kern="0" cap="none" spc="0" normalizeH="0" baseline="0" noProof="0">
                <a:ln>
                  <a:noFill/>
                </a:ln>
                <a:solidFill>
                  <a:srgbClr val="F6EEE3"/>
                </a:solidFill>
                <a:effectLst/>
                <a:uLnTx/>
                <a:uFillTx/>
                <a:latin typeface="Calibri"/>
                <a:cs typeface="Arial"/>
                <a:sym typeface="Arial"/>
              </a:rPr>
              <a:t> </a:t>
            </a:r>
            <a:r>
              <a:rPr lang="vi-VN" sz="4000" kern="0">
                <a:solidFill>
                  <a:srgbClr val="000000"/>
                </a:solidFill>
                <a:latin typeface="Arial"/>
                <a:cs typeface="Arial"/>
                <a:sym typeface="Arial"/>
              </a:rPr>
              <a:t>Hãy lập bảng tần số ghép nhóm và bảng tần số tương đối ghép nhóm cho dữ liệu</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về thời gian truy cập Internet của bác Quảng, trong đó các nhóm được phân theo</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mức độ sử dụng như bảng tiêu chí ở</a:t>
            </a:r>
            <a:r>
              <a:rPr lang="en-US" sz="4000" kern="0">
                <a:solidFill>
                  <a:srgbClr val="000000"/>
                </a:solidFill>
                <a:latin typeface="Arial"/>
                <a:cs typeface="Arial"/>
                <a:sym typeface="Arial"/>
              </a:rPr>
              <a:t> HĐKP2</a:t>
            </a:r>
            <a:r>
              <a:rPr lang="vi-VN" sz="4000" kern="0">
                <a:solidFill>
                  <a:srgbClr val="000000"/>
                </a:solidFill>
                <a:latin typeface="Arial"/>
                <a:cs typeface="Arial"/>
                <a:sym typeface="Arial"/>
              </a:rPr>
              <a:t>?</a:t>
            </a:r>
            <a:endParaRPr kumimoji="0" lang="en-US" sz="40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roup 12"/>
          <p:cNvGrpSpPr/>
          <p:nvPr/>
        </p:nvGrpSpPr>
        <p:grpSpPr>
          <a:xfrm>
            <a:off x="533400" y="3250946"/>
            <a:ext cx="2249906" cy="1435354"/>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18" name="Rectangle 17"/>
          <p:cNvSpPr/>
          <p:nvPr/>
        </p:nvSpPr>
        <p:spPr>
          <a:xfrm>
            <a:off x="3176532" y="3619500"/>
            <a:ext cx="5793803" cy="707886"/>
          </a:xfrm>
          <a:prstGeom prst="rect">
            <a:avLst/>
          </a:prstGeom>
        </p:spPr>
        <p:txBody>
          <a:bodyPr wrap="square">
            <a:spAutoFit/>
          </a:bodyPr>
          <a:lstStyle/>
          <a:p>
            <a:pPr lvl="0" algn="just"/>
            <a:r>
              <a:rPr lang="vi-VN" sz="4000">
                <a:solidFill>
                  <a:prstClr val="black"/>
                </a:solidFill>
              </a:rPr>
              <a:t>Bảng tần số ghép nhóm:</a:t>
            </a:r>
            <a:endParaRPr lang="en-US" sz="4000">
              <a:solidFill>
                <a:prstClr val="black"/>
              </a:solidFill>
            </a:endParaRPr>
          </a:p>
        </p:txBody>
      </p:sp>
      <p:sp>
        <p:nvSpPr>
          <p:cNvPr id="6" name="Rectangle 5"/>
          <p:cNvSpPr/>
          <p:nvPr/>
        </p:nvSpPr>
        <p:spPr>
          <a:xfrm>
            <a:off x="2972951" y="6797814"/>
            <a:ext cx="8138766" cy="707886"/>
          </a:xfrm>
          <a:prstGeom prst="rect">
            <a:avLst/>
          </a:prstGeom>
        </p:spPr>
        <p:txBody>
          <a:bodyPr wrap="none">
            <a:spAutoFit/>
          </a:bodyPr>
          <a:lstStyle/>
          <a:p>
            <a:pPr lvl="0" algn="just"/>
            <a:r>
              <a:rPr lang="vi-VN" sz="4000">
                <a:solidFill>
                  <a:prstClr val="black"/>
                </a:solidFill>
              </a:rPr>
              <a:t>Bảng tần số tương đối ghép nhóm:</a:t>
            </a:r>
            <a:endParaRPr lang="en-US" sz="4000">
              <a:solidFill>
                <a:prstClr val="black"/>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475294" y="4511667"/>
            <a:ext cx="14203106" cy="2035517"/>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475294" y="7707516"/>
            <a:ext cx="14203106" cy="2084184"/>
          </a:xfrm>
          <a:prstGeom prst="rect">
            <a:avLst/>
          </a:prstGeom>
        </p:spPr>
      </p:pic>
      <p:pic>
        <p:nvPicPr>
          <p:cNvPr id="9" name="Picture 8"/>
          <p:cNvPicPr>
            <a:picLocks noChangeAspect="1"/>
          </p:cNvPicPr>
          <p:nvPr/>
        </p:nvPicPr>
        <p:blipFill>
          <a:blip r:embed="rId8"/>
          <a:stretch>
            <a:fillRect/>
          </a:stretch>
        </p:blipFill>
        <p:spPr>
          <a:xfrm>
            <a:off x="533400" y="7531768"/>
            <a:ext cx="1611516" cy="2380247"/>
          </a:xfrm>
          <a:prstGeom prst="rect">
            <a:avLst/>
          </a:prstGeom>
        </p:spPr>
      </p:pic>
    </p:spTree>
    <p:extLst>
      <p:ext uri="{BB962C8B-B14F-4D97-AF65-F5344CB8AC3E}">
        <p14:creationId xmlns:p14="http://schemas.microsoft.com/office/powerpoint/2010/main" val="13506462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457200" y="952500"/>
            <a:ext cx="17297400" cy="8839574"/>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4" name="Freeform 4"/>
          <p:cNvSpPr/>
          <p:nvPr/>
        </p:nvSpPr>
        <p:spPr>
          <a:xfrm>
            <a:off x="429549" y="9118197"/>
            <a:ext cx="1827205" cy="906750"/>
          </a:xfrm>
          <a:custGeom>
            <a:avLst/>
            <a:gdLst/>
            <a:ahLst/>
            <a:cxnLst/>
            <a:rect l="l" t="t" r="r" b="b"/>
            <a:pathLst>
              <a:path w="1827205" h="906750">
                <a:moveTo>
                  <a:pt x="0" y="0"/>
                </a:moveTo>
                <a:lnTo>
                  <a:pt x="1827205" y="0"/>
                </a:lnTo>
                <a:lnTo>
                  <a:pt x="1827205" y="906750"/>
                </a:lnTo>
                <a:lnTo>
                  <a:pt x="0" y="906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Rectangle 11"/>
          <p:cNvSpPr/>
          <p:nvPr/>
        </p:nvSpPr>
        <p:spPr>
          <a:xfrm>
            <a:off x="609600" y="1790700"/>
            <a:ext cx="16916400" cy="1938992"/>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ea typeface="Malgun Gothic" panose="020B0503020000020004" pitchFamily="34" charset="-127"/>
                <a:cs typeface="Arial" panose="020B0604020202020204" pitchFamily="34" charset="0"/>
              </a:rPr>
              <a:t>Tương tự như bảng tần số – tần số tương đối, ta có thể ghép được </a:t>
            </a:r>
            <a:r>
              <a:rPr lang="vi-VN" sz="4000" i="1">
                <a:solidFill>
                  <a:prstClr val="black"/>
                </a:solidFill>
                <a:ea typeface="Malgun Gothic" panose="020B0503020000020004" pitchFamily="34" charset="-127"/>
                <a:cs typeface="Arial" panose="020B0604020202020204" pitchFamily="34" charset="0"/>
              </a:rPr>
              <a:t>bảng tần số ghép nhóm – tần số tương đối ghép nhóm </a:t>
            </a:r>
            <a:r>
              <a:rPr lang="vi-VN" sz="4000">
                <a:solidFill>
                  <a:prstClr val="black"/>
                </a:solidFill>
                <a:ea typeface="Malgun Gothic" panose="020B0503020000020004" pitchFamily="34" charset="-127"/>
                <a:cs typeface="Arial" panose="020B0604020202020204" pitchFamily="34" charset="0"/>
              </a:rPr>
              <a:t>như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342103" y="266700"/>
            <a:ext cx="2581107" cy="1411693"/>
            <a:chOff x="15550796" y="528267"/>
            <a:chExt cx="2136140" cy="2349754"/>
          </a:xfrm>
        </p:grpSpPr>
        <p:sp>
          <p:nvSpPr>
            <p:cNvPr id="2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Group 40"/>
            <p:cNvGrpSpPr/>
            <p:nvPr/>
          </p:nvGrpSpPr>
          <p:grpSpPr>
            <a:xfrm>
              <a:off x="15601950" y="780999"/>
              <a:ext cx="1970686" cy="1970686"/>
              <a:chOff x="0" y="0"/>
              <a:chExt cx="812800" cy="812800"/>
            </a:xfrm>
          </p:grpSpPr>
          <p:sp>
            <p:nvSpPr>
              <p:cNvPr id="2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4" name="TextBox 42"/>
              <p:cNvSpPr txBox="1"/>
              <p:nvPr/>
            </p:nvSpPr>
            <p:spPr>
              <a:xfrm>
                <a:off x="3275" y="43324"/>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Chú ý:</a:t>
                </a:r>
              </a:p>
            </p:txBody>
          </p:sp>
        </p:grpSp>
      </p:grpSp>
      <p:pic>
        <p:nvPicPr>
          <p:cNvPr id="15"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0054">
            <a:off x="17246627" y="5123379"/>
            <a:ext cx="761998" cy="479998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696767"/>
              </p:ext>
            </p:extLst>
          </p:nvPr>
        </p:nvGraphicFramePr>
        <p:xfrm>
          <a:off x="3905826" y="4000500"/>
          <a:ext cx="10323947" cy="4895850"/>
        </p:xfrm>
        <a:graphic>
          <a:graphicData uri="http://schemas.openxmlformats.org/drawingml/2006/table">
            <a:tbl>
              <a:tblPr firstRow="1" firstCol="1" bandRow="1"/>
              <a:tblGrid>
                <a:gridCol w="3921661">
                  <a:extLst>
                    <a:ext uri="{9D8B030D-6E8A-4147-A177-3AD203B41FA5}">
                      <a16:colId xmlns:a16="http://schemas.microsoft.com/office/drawing/2014/main" val="579874999"/>
                    </a:ext>
                  </a:extLst>
                </a:gridCol>
                <a:gridCol w="2088459">
                  <a:extLst>
                    <a:ext uri="{9D8B030D-6E8A-4147-A177-3AD203B41FA5}">
                      <a16:colId xmlns:a16="http://schemas.microsoft.com/office/drawing/2014/main" val="3257966910"/>
                    </a:ext>
                  </a:extLst>
                </a:gridCol>
                <a:gridCol w="4313827">
                  <a:extLst>
                    <a:ext uri="{9D8B030D-6E8A-4147-A177-3AD203B41FA5}">
                      <a16:colId xmlns:a16="http://schemas.microsoft.com/office/drawing/2014/main" val="764478103"/>
                    </a:ext>
                  </a:extLst>
                </a:gridCol>
              </a:tblGrid>
              <a:tr h="0">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Thời gian (giờ)</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Tần số</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Tần số tương đối</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109485"/>
                  </a:ext>
                </a:extLst>
              </a:tr>
              <a:tr h="0">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[0; 1)</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3</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10%</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82695"/>
                  </a:ext>
                </a:extLst>
              </a:tr>
              <a:tr h="0">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[1; 2)</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6</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20%</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977145"/>
                  </a:ext>
                </a:extLst>
              </a:tr>
              <a:tr h="0">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[2; 3)</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9</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30%</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704386"/>
                  </a:ext>
                </a:extLst>
              </a:tr>
              <a:tr h="0">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[3; 4)</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8</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26,7%</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6320906"/>
                  </a:ext>
                </a:extLst>
              </a:tr>
              <a:tr h="0">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[4; 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4</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vi-VN" sz="4000">
                          <a:effectLst/>
                          <a:latin typeface="+mn-lt"/>
                          <a:ea typeface="Calibri" panose="020F0502020204030204" pitchFamily="34" charset="0"/>
                          <a:cs typeface="Times New Roman" panose="02020603050405020304" pitchFamily="18" charset="0"/>
                        </a:rPr>
                        <a:t>13,3%</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685448"/>
                  </a:ext>
                </a:extLst>
              </a:tr>
            </a:tbl>
          </a:graphicData>
        </a:graphic>
      </p:graphicFrame>
    </p:spTree>
    <p:extLst>
      <p:ext uri="{BB962C8B-B14F-4D97-AF65-F5344CB8AC3E}">
        <p14:creationId xmlns:p14="http://schemas.microsoft.com/office/powerpoint/2010/main" val="38339086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419100"/>
            <a:ext cx="18440400" cy="9448801"/>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71623" y="817022"/>
            <a:ext cx="16916400" cy="2008242"/>
          </a:xfrm>
          <a:prstGeom prst="rect">
            <a:avLst/>
          </a:prstGeom>
        </p:spPr>
        <p:txBody>
          <a:bodyPr wrap="square">
            <a:spAutoFit/>
          </a:bodyPr>
          <a:lstStyle/>
          <a:p>
            <a:pPr lvl="0" algn="just">
              <a:lnSpc>
                <a:spcPct val="150000"/>
              </a:lnSpc>
              <a:spcBef>
                <a:spcPts val="300"/>
              </a:spcBef>
              <a:spcAft>
                <a:spcPts val="300"/>
              </a:spcAft>
            </a:pPr>
            <a:r>
              <a:rPr lang="vi-VN" sz="4300" b="1">
                <a:solidFill>
                  <a:srgbClr val="FFFF00"/>
                </a:solidFill>
                <a:ea typeface="Times New Roman" panose="02020603050405020304" pitchFamily="18" charset="0"/>
                <a:cs typeface="Arial" panose="020B0604020202020204" pitchFamily="34" charset="0"/>
              </a:rPr>
              <a:t>Thực hành 2</a:t>
            </a:r>
            <a:r>
              <a:rPr lang="en-US" sz="4300" b="1">
                <a:solidFill>
                  <a:srgbClr val="FFFF00"/>
                </a:solidFill>
                <a:ea typeface="Times New Roman" panose="02020603050405020304" pitchFamily="18" charset="0"/>
                <a:cs typeface="Arial" panose="020B0604020202020204" pitchFamily="34" charset="0"/>
              </a:rPr>
              <a:t>. </a:t>
            </a:r>
            <a:r>
              <a:rPr lang="vi-VN" sz="4000">
                <a:solidFill>
                  <a:prstClr val="white"/>
                </a:solidFill>
                <a:ea typeface="Calibri" panose="020F0502020204030204" pitchFamily="34" charset="0"/>
                <a:cs typeface="Times New Roman" panose="02020603050405020304" pitchFamily="18" charset="0"/>
              </a:rPr>
              <a:t>Cô Loan ghi lại chiều cao (đơn vị: cm) của các cây bạch đàn giống</a:t>
            </a:r>
            <a:r>
              <a:rPr lang="en-US" sz="4000">
                <a:solidFill>
                  <a:prstClr val="white"/>
                </a:solidFill>
                <a:ea typeface="Calibri" panose="020F0502020204030204" pitchFamily="34" charset="0"/>
                <a:cs typeface="Times New Roman" panose="02020603050405020304" pitchFamily="18" charset="0"/>
              </a:rPr>
              <a:t> </a:t>
            </a:r>
            <a:r>
              <a:rPr lang="vi-VN" sz="4000">
                <a:solidFill>
                  <a:prstClr val="white"/>
                </a:solidFill>
                <a:ea typeface="Calibri" panose="020F0502020204030204" pitchFamily="34" charset="0"/>
                <a:cs typeface="Times New Roman" panose="02020603050405020304" pitchFamily="18" charset="0"/>
              </a:rPr>
              <a:t>vừa được chuyển đến nông trường ở bảng sau:</a:t>
            </a:r>
            <a:endParaRPr lang="en-US" sz="4000">
              <a:solidFill>
                <a:prstClr val="white"/>
              </a:solidFill>
              <a:ea typeface="Calibri" panose="020F0502020204030204" pitchFamily="34" charset="0"/>
              <a:cs typeface="Times New Roman" panose="02020603050405020304" pitchFamily="18" charset="0"/>
            </a:endParaRPr>
          </a:p>
        </p:txBody>
      </p:sp>
      <p:sp>
        <p:nvSpPr>
          <p:cNvPr id="18" name="Freeform 8"/>
          <p:cNvSpPr/>
          <p:nvPr/>
        </p:nvSpPr>
        <p:spPr>
          <a:xfrm>
            <a:off x="15415275" y="190500"/>
            <a:ext cx="2872725" cy="762000"/>
          </a:xfrm>
          <a:custGeom>
            <a:avLst/>
            <a:gdLst/>
            <a:ahLst/>
            <a:cxnLst/>
            <a:rect l="l" t="t" r="r" b="b"/>
            <a:pathLst>
              <a:path w="1886626" h="288139">
                <a:moveTo>
                  <a:pt x="0" y="0"/>
                </a:moveTo>
                <a:lnTo>
                  <a:pt x="1886627" y="0"/>
                </a:lnTo>
                <a:lnTo>
                  <a:pt x="1886627" y="288140"/>
                </a:lnTo>
                <a:lnTo>
                  <a:pt x="0" y="2881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Rectangle 2"/>
          <p:cNvSpPr/>
          <p:nvPr/>
        </p:nvSpPr>
        <p:spPr>
          <a:xfrm>
            <a:off x="671622" y="6624578"/>
            <a:ext cx="16916401" cy="2862322"/>
          </a:xfrm>
          <a:prstGeom prst="rect">
            <a:avLst/>
          </a:prstGeom>
        </p:spPr>
        <p:txBody>
          <a:bodyPr wrap="square">
            <a:spAutoFit/>
          </a:bodyPr>
          <a:lstStyle/>
          <a:p>
            <a:pPr lvl="0" algn="just">
              <a:lnSpc>
                <a:spcPct val="150000"/>
              </a:lnSpc>
              <a:spcBef>
                <a:spcPts val="300"/>
              </a:spcBef>
              <a:spcAft>
                <a:spcPts val="300"/>
              </a:spcAft>
            </a:pPr>
            <a:r>
              <a:rPr lang="vi-VN" sz="4000">
                <a:solidFill>
                  <a:prstClr val="white"/>
                </a:solidFill>
                <a:ea typeface="Calibri" panose="020F0502020204030204" pitchFamily="34" charset="0"/>
                <a:cs typeface="Times New Roman" panose="02020603050405020304" pitchFamily="18" charset="0"/>
              </a:rPr>
              <a:t>Hãy chia dữ liệu trên thành 5 nhóm, với nhóm đầu tiên gồm các cây có chiều cao</a:t>
            </a:r>
            <a:r>
              <a:rPr lang="en-US" sz="4000">
                <a:solidFill>
                  <a:prstClr val="white"/>
                </a:solidFill>
                <a:ea typeface="Calibri" panose="020F0502020204030204" pitchFamily="34" charset="0"/>
                <a:cs typeface="Times New Roman" panose="02020603050405020304" pitchFamily="18" charset="0"/>
              </a:rPr>
              <a:t> </a:t>
            </a:r>
            <a:r>
              <a:rPr lang="vi-VN" sz="4000">
                <a:solidFill>
                  <a:prstClr val="white"/>
                </a:solidFill>
                <a:ea typeface="Calibri" panose="020F0502020204030204" pitchFamily="34" charset="0"/>
                <a:cs typeface="Times New Roman" panose="02020603050405020304" pitchFamily="18" charset="0"/>
              </a:rPr>
              <a:t>từ 15 cm đến dưới 18 cm và lập bảng tần số tương đối ghép nhóm tương ứng.</a:t>
            </a:r>
            <a:endParaRPr lang="en-US" sz="4000">
              <a:solidFill>
                <a:prstClr val="white"/>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349196" y="3170084"/>
            <a:ext cx="15561253" cy="3149694"/>
          </a:xfrm>
          <a:prstGeom prst="rect">
            <a:avLst/>
          </a:prstGeom>
        </p:spPr>
      </p:pic>
      <p:pic>
        <p:nvPicPr>
          <p:cNvPr id="5" name="Picture 4"/>
          <p:cNvPicPr>
            <a:picLocks noChangeAspect="1"/>
          </p:cNvPicPr>
          <p:nvPr/>
        </p:nvPicPr>
        <p:blipFill>
          <a:blip r:embed="rId5"/>
          <a:stretch>
            <a:fillRect/>
          </a:stretch>
        </p:blipFill>
        <p:spPr>
          <a:xfrm>
            <a:off x="16400234" y="8877300"/>
            <a:ext cx="1167736" cy="1182628"/>
          </a:xfrm>
          <a:prstGeom prst="rect">
            <a:avLst/>
          </a:prstGeom>
        </p:spPr>
      </p:pic>
    </p:spTree>
    <p:extLst>
      <p:ext uri="{BB962C8B-B14F-4D97-AF65-F5344CB8AC3E}">
        <p14:creationId xmlns:p14="http://schemas.microsoft.com/office/powerpoint/2010/main" val="2513233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0" y="0"/>
            <a:ext cx="18288000" cy="1562100"/>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533400" y="2628900"/>
                <a:ext cx="9220200" cy="5401479"/>
              </a:xfrm>
              <a:prstGeom prst="rect">
                <a:avLst/>
              </a:prstGeom>
            </p:spPr>
            <p:txBody>
              <a:bodyPr wrap="square">
                <a:spAutoFit/>
              </a:bodyPr>
              <a:lstStyle/>
              <a:p>
                <a:pPr algn="just">
                  <a:lnSpc>
                    <a:spcPct val="150000"/>
                  </a:lnSpc>
                  <a:spcBef>
                    <a:spcPts val="600"/>
                  </a:spcBef>
                  <a:spcAft>
                    <a:spcPts val="600"/>
                  </a:spcAft>
                </a:pPr>
                <a:r>
                  <a:rPr lang="vi-VN" sz="4200">
                    <a:ea typeface="Calibri" panose="020F0502020204030204" pitchFamily="34" charset="0"/>
                    <a:cs typeface="Times New Roman" panose="02020603050405020304" pitchFamily="18" charset="0"/>
                  </a:rPr>
                  <a:t>Các nhóm số liệu lần lượt là </a:t>
                </a:r>
                <a14:m>
                  <m:oMath xmlns:m="http://schemas.openxmlformats.org/officeDocument/2006/math">
                    <m:d>
                      <m:dPr>
                        <m:beg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200" i="1">
                            <a:effectLst/>
                            <a:latin typeface="Cambria Math" panose="02040503050406030204" pitchFamily="18" charset="0"/>
                            <a:ea typeface="Calibri" panose="020F0502020204030204" pitchFamily="34" charset="0"/>
                            <a:cs typeface="Times New Roman" panose="02020603050405020304" pitchFamily="18" charset="0"/>
                          </a:rPr>
                          <m:t>15; 18</m:t>
                        </m:r>
                      </m:e>
                    </m:d>
                    <m:r>
                      <a:rPr lang="vi-VN" sz="42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200">
                    <a:effectLst/>
                    <a:ea typeface="Calibri" panose="020F0502020204030204" pitchFamily="34" charset="0"/>
                    <a:cs typeface="Times New Roman" panose="02020603050405020304" pitchFamily="18" charset="0"/>
                  </a:rPr>
                  <a:t> </a:t>
                </a:r>
                <a14:m>
                  <m:oMath xmlns:m="http://schemas.openxmlformats.org/officeDocument/2006/math">
                    <m:d>
                      <m:dPr>
                        <m:beg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200" i="1">
                            <a:effectLst/>
                            <a:latin typeface="Cambria Math" panose="02040503050406030204" pitchFamily="18" charset="0"/>
                            <a:ea typeface="Calibri" panose="020F0502020204030204" pitchFamily="34" charset="0"/>
                            <a:cs typeface="Times New Roman" panose="02020603050405020304" pitchFamily="18" charset="0"/>
                          </a:rPr>
                          <m:t>18; 21</m:t>
                        </m:r>
                      </m:e>
                    </m:d>
                    <m:r>
                      <a:rPr lang="vi-VN" sz="4200" i="1">
                        <a:effectLst/>
                        <a:latin typeface="Cambria Math" panose="02040503050406030204" pitchFamily="18" charset="0"/>
                        <a:ea typeface="Calibri" panose="020F0502020204030204" pitchFamily="34" charset="0"/>
                        <a:cs typeface="Times New Roman" panose="02020603050405020304" pitchFamily="18" charset="0"/>
                      </a:rPr>
                      <m:t>; </m:t>
                    </m:r>
                    <m:d>
                      <m:dPr>
                        <m:beg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200" i="1">
                            <a:effectLst/>
                            <a:latin typeface="Cambria Math" panose="02040503050406030204" pitchFamily="18" charset="0"/>
                            <a:ea typeface="Calibri" panose="020F0502020204030204" pitchFamily="34" charset="0"/>
                            <a:cs typeface="Times New Roman" panose="02020603050405020304" pitchFamily="18" charset="0"/>
                          </a:rPr>
                          <m:t>21; 24</m:t>
                        </m:r>
                      </m:e>
                    </m:d>
                    <m:r>
                      <a:rPr lang="vi-VN" sz="4200" i="1">
                        <a:effectLst/>
                        <a:latin typeface="Cambria Math" panose="02040503050406030204" pitchFamily="18" charset="0"/>
                        <a:ea typeface="Calibri" panose="020F0502020204030204" pitchFamily="34" charset="0"/>
                        <a:cs typeface="Times New Roman" panose="02020603050405020304" pitchFamily="18" charset="0"/>
                      </a:rPr>
                      <m:t>; </m:t>
                    </m:r>
                    <m:d>
                      <m:dPr>
                        <m:beg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200" i="1">
                            <a:effectLst/>
                            <a:latin typeface="Cambria Math" panose="02040503050406030204" pitchFamily="18" charset="0"/>
                            <a:ea typeface="Calibri" panose="020F0502020204030204" pitchFamily="34" charset="0"/>
                            <a:cs typeface="Times New Roman" panose="02020603050405020304" pitchFamily="18" charset="0"/>
                          </a:rPr>
                          <m:t>24; 27</m:t>
                        </m:r>
                      </m:e>
                    </m:d>
                    <m:r>
                      <a:rPr lang="vi-VN" sz="4200" i="1">
                        <a:effectLst/>
                        <a:latin typeface="Cambria Math" panose="02040503050406030204" pitchFamily="18" charset="0"/>
                        <a:ea typeface="Calibri" panose="020F0502020204030204" pitchFamily="34" charset="0"/>
                        <a:cs typeface="Times New Roman" panose="02020603050405020304" pitchFamily="18" charset="0"/>
                      </a:rPr>
                      <m:t>;[27; 30)</m:t>
                    </m:r>
                  </m:oMath>
                </a14:m>
                <a:r>
                  <a:rPr lang="vi-VN" sz="4200">
                    <a:effectLst/>
                    <a:ea typeface="Calibri" panose="020F0502020204030204" pitchFamily="34" charset="0"/>
                    <a:cs typeface="Times New Roman" panose="02020603050405020304" pitchFamily="18" charset="0"/>
                  </a:rPr>
                  <a:t>. </a:t>
                </a:r>
                <a:endParaRPr lang="en-US" sz="42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200">
                    <a:effectLst/>
                    <a:ea typeface="Calibri" panose="020F0502020204030204" pitchFamily="34" charset="0"/>
                    <a:cs typeface="Times New Roman" panose="02020603050405020304" pitchFamily="18" charset="0"/>
                  </a:rPr>
                  <a:t>Tần số của các nhóm lần lượt là </a:t>
                </a:r>
                <a:endParaRPr lang="en-US" sz="4200">
                  <a:effectLst/>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vi-VN" sz="4200">
                    <a:effectLst/>
                    <a:ea typeface="Calibri" panose="020F0502020204030204" pitchFamily="34" charset="0"/>
                    <a:cs typeface="Times New Roman" panose="02020603050405020304" pitchFamily="18" charset="0"/>
                  </a:rPr>
                  <a:t>8; 9; 11; 3; 9.</a:t>
                </a:r>
                <a:endParaRPr lang="en-US" sz="42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200">
                    <a:effectLst/>
                    <a:ea typeface="Calibri" panose="020F0502020204030204" pitchFamily="34" charset="0"/>
                    <a:cs typeface="Times New Roman" panose="02020603050405020304" pitchFamily="18" charset="0"/>
                  </a:rPr>
                  <a:t>Bảng tần số tương đối ghép nhóm</a:t>
                </a:r>
                <a:endParaRPr lang="en-US" sz="4200">
                  <a:effectLs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33400" y="2628900"/>
                <a:ext cx="9220200" cy="5401479"/>
              </a:xfrm>
              <a:prstGeom prst="rect">
                <a:avLst/>
              </a:prstGeom>
              <a:blipFill>
                <a:blip r:embed="rId2"/>
                <a:stretch>
                  <a:fillRect l="-2579" r="-198" b="-2032"/>
                </a:stretch>
              </a:blipFill>
            </p:spPr>
            <p:txBody>
              <a:bodyPr/>
              <a:lstStyle/>
              <a:p>
                <a:r>
                  <a:rPr lang="en-US">
                    <a:noFill/>
                  </a:rPr>
                  <a:t> </a:t>
                </a:r>
              </a:p>
            </p:txBody>
          </p:sp>
        </mc:Fallback>
      </mc:AlternateContent>
      <p:grpSp>
        <p:nvGrpSpPr>
          <p:cNvPr id="16" name="Group 15"/>
          <p:cNvGrpSpPr/>
          <p:nvPr/>
        </p:nvGrpSpPr>
        <p:grpSpPr>
          <a:xfrm>
            <a:off x="533400" y="571500"/>
            <a:ext cx="2209800" cy="1581531"/>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a:blipFill>
          </p:spPr>
        </p:sp>
        <p:grpSp>
          <p:nvGrpSpPr>
            <p:cNvPr id="18" name="Group 40"/>
            <p:cNvGrpSpPr/>
            <p:nvPr/>
          </p:nvGrpSpPr>
          <p:grpSpPr>
            <a:xfrm>
              <a:off x="15601950" y="780999"/>
              <a:ext cx="2016542" cy="1970686"/>
              <a:chOff x="0" y="0"/>
              <a:chExt cx="831713" cy="812800"/>
            </a:xfrm>
          </p:grpSpPr>
          <p:sp>
            <p:nvSpPr>
              <p:cNvPr id="19"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20"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11" name="Freeform 8"/>
          <p:cNvSpPr/>
          <p:nvPr/>
        </p:nvSpPr>
        <p:spPr>
          <a:xfrm>
            <a:off x="14782800" y="1104900"/>
            <a:ext cx="3149040" cy="707752"/>
          </a:xfrm>
          <a:custGeom>
            <a:avLst/>
            <a:gdLst/>
            <a:ahLst/>
            <a:cxnLst/>
            <a:rect l="l" t="t" r="r" b="b"/>
            <a:pathLst>
              <a:path w="1886626" h="288139">
                <a:moveTo>
                  <a:pt x="0" y="0"/>
                </a:moveTo>
                <a:lnTo>
                  <a:pt x="1886627" y="0"/>
                </a:lnTo>
                <a:lnTo>
                  <a:pt x="1886627" y="288140"/>
                </a:lnTo>
                <a:lnTo>
                  <a:pt x="0" y="288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602898284"/>
                  </p:ext>
                </p:extLst>
              </p:nvPr>
            </p:nvGraphicFramePr>
            <p:xfrm>
              <a:off x="10820400" y="2975760"/>
              <a:ext cx="6858000" cy="6705600"/>
            </p:xfrm>
            <a:graphic>
              <a:graphicData uri="http://schemas.openxmlformats.org/drawingml/2006/table">
                <a:tbl>
                  <a:tblPr firstRow="1" firstCol="1" bandRow="1"/>
                  <a:tblGrid>
                    <a:gridCol w="2514600">
                      <a:extLst>
                        <a:ext uri="{9D8B030D-6E8A-4147-A177-3AD203B41FA5}">
                          <a16:colId xmlns:a16="http://schemas.microsoft.com/office/drawing/2014/main" val="418251583"/>
                        </a:ext>
                      </a:extLst>
                    </a:gridCol>
                    <a:gridCol w="4343400">
                      <a:extLst>
                        <a:ext uri="{9D8B030D-6E8A-4147-A177-3AD203B41FA5}">
                          <a16:colId xmlns:a16="http://schemas.microsoft.com/office/drawing/2014/main" val="134185019"/>
                        </a:ext>
                      </a:extLst>
                    </a:gridCol>
                  </a:tblGrid>
                  <a:tr h="1117600">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Nhóm</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Tần số tương đối</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807183"/>
                      </a:ext>
                    </a:extLst>
                  </a:tr>
                  <a:tr h="1117600">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[15; 18)</m:t>
                                </m:r>
                              </m:oMath>
                            </m:oMathPara>
                          </a14:m>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20%</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39157"/>
                      </a:ext>
                    </a:extLst>
                  </a:tr>
                  <a:tr h="1117600">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[18; 21)</m:t>
                                </m:r>
                              </m:oMath>
                            </m:oMathPara>
                          </a14:m>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22,5%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459357"/>
                      </a:ext>
                    </a:extLst>
                  </a:tr>
                  <a:tr h="1117600">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[21; 24)</m:t>
                                </m:r>
                              </m:oMath>
                            </m:oMathPara>
                          </a14:m>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27,5%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050492"/>
                      </a:ext>
                    </a:extLst>
                  </a:tr>
                  <a:tr h="1117600">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[24; 27)</m:t>
                                </m:r>
                              </m:oMath>
                            </m:oMathPara>
                          </a14:m>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7,5%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712272"/>
                      </a:ext>
                    </a:extLst>
                  </a:tr>
                  <a:tr h="1117600">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[27; 30)</m:t>
                                </m:r>
                              </m:oMath>
                            </m:oMathPara>
                          </a14:m>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22,5%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34668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602898284"/>
                  </p:ext>
                </p:extLst>
              </p:nvPr>
            </p:nvGraphicFramePr>
            <p:xfrm>
              <a:off x="10820400" y="2975760"/>
              <a:ext cx="6858000" cy="6705600"/>
            </p:xfrm>
            <a:graphic>
              <a:graphicData uri="http://schemas.openxmlformats.org/drawingml/2006/table">
                <a:tbl>
                  <a:tblPr firstRow="1" firstCol="1" bandRow="1"/>
                  <a:tblGrid>
                    <a:gridCol w="2514600">
                      <a:extLst>
                        <a:ext uri="{9D8B030D-6E8A-4147-A177-3AD203B41FA5}">
                          <a16:colId xmlns:a16="http://schemas.microsoft.com/office/drawing/2014/main" val="418251583"/>
                        </a:ext>
                      </a:extLst>
                    </a:gridCol>
                    <a:gridCol w="4343400">
                      <a:extLst>
                        <a:ext uri="{9D8B030D-6E8A-4147-A177-3AD203B41FA5}">
                          <a16:colId xmlns:a16="http://schemas.microsoft.com/office/drawing/2014/main" val="134185019"/>
                        </a:ext>
                      </a:extLst>
                    </a:gridCol>
                  </a:tblGrid>
                  <a:tr h="1117600">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Nhóm</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Tần số tương đối</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807183"/>
                      </a:ext>
                    </a:extLst>
                  </a:tr>
                  <a:tr h="11176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2"/>
                          <a:stretch>
                            <a:fillRect l="-484" t="-101093" r="-173123" b="-404372"/>
                          </a:stretch>
                        </a:blipFill>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20%</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39157"/>
                      </a:ext>
                    </a:extLst>
                  </a:tr>
                  <a:tr h="11176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2"/>
                          <a:stretch>
                            <a:fillRect l="-484" t="-200000" r="-173123" b="-302174"/>
                          </a:stretch>
                        </a:blipFill>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22,5%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459357"/>
                      </a:ext>
                    </a:extLst>
                  </a:tr>
                  <a:tr h="11176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2"/>
                          <a:stretch>
                            <a:fillRect l="-484" t="-301639" r="-173123" b="-203825"/>
                          </a:stretch>
                        </a:blipFill>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27,5%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050492"/>
                      </a:ext>
                    </a:extLst>
                  </a:tr>
                  <a:tr h="11176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2"/>
                          <a:stretch>
                            <a:fillRect l="-484" t="-399457" r="-173123" b="-102717"/>
                          </a:stretch>
                        </a:blipFill>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7,5%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712272"/>
                      </a:ext>
                    </a:extLst>
                  </a:tr>
                  <a:tr h="11176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2"/>
                          <a:stretch>
                            <a:fillRect l="-484" t="-502186" r="-173123" b="-3279"/>
                          </a:stretch>
                        </a:blipFill>
                      </a:tcPr>
                    </a:tc>
                    <a:tc>
                      <a:txBody>
                        <a:bodyPr/>
                        <a:lstStyle/>
                        <a:p>
                          <a:pPr algn="ctr">
                            <a:lnSpc>
                              <a:spcPct val="100000"/>
                            </a:lnSpc>
                            <a:spcBef>
                              <a:spcPts val="0"/>
                            </a:spcBef>
                            <a:spcAft>
                              <a:spcPts val="0"/>
                            </a:spcAft>
                          </a:pPr>
                          <a:r>
                            <a:rPr lang="vi-VN" sz="4000">
                              <a:effectLst/>
                              <a:latin typeface="+mn-lt"/>
                              <a:ea typeface="Calibri" panose="020F0502020204030204" pitchFamily="34" charset="0"/>
                              <a:cs typeface="Times New Roman" panose="02020603050405020304" pitchFamily="18" charset="0"/>
                            </a:rPr>
                            <a:t>22,5%</a:t>
                          </a:r>
                          <a:endParaRPr lang="en-US" sz="4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346683"/>
                      </a:ext>
                    </a:extLst>
                  </a:tr>
                </a:tbl>
              </a:graphicData>
            </a:graphic>
          </p:graphicFrame>
        </mc:Fallback>
      </mc:AlternateContent>
      <p:pic>
        <p:nvPicPr>
          <p:cNvPr id="12" name="Picture 11"/>
          <p:cNvPicPr>
            <a:picLocks noChangeAspect="1"/>
          </p:cNvPicPr>
          <p:nvPr/>
        </p:nvPicPr>
        <p:blipFill>
          <a:blip r:embed="rId13"/>
          <a:stretch>
            <a:fillRect/>
          </a:stretch>
        </p:blipFill>
        <p:spPr>
          <a:xfrm>
            <a:off x="533400" y="8801100"/>
            <a:ext cx="1167736" cy="1182628"/>
          </a:xfrm>
          <a:prstGeom prst="rect">
            <a:avLst/>
          </a:prstGeom>
        </p:spPr>
      </p:pic>
    </p:spTree>
    <p:extLst>
      <p:ext uri="{BB962C8B-B14F-4D97-AF65-F5344CB8AC3E}">
        <p14:creationId xmlns:p14="http://schemas.microsoft.com/office/powerpoint/2010/main" val="3323305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9" dur="500"/>
                                        <p:tgtEl>
                                          <p:spTgt spid="13">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par>
                                <p:cTn id="28" presetID="22" presetClass="entr" presetSubtype="1" fill="hold" nodeType="with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wipe(up)">
                                      <p:cBhvr>
                                        <p:cTn id="3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55" name="TextBox 8"/>
          <p:cNvSpPr txBox="1"/>
          <p:nvPr/>
        </p:nvSpPr>
        <p:spPr>
          <a:xfrm>
            <a:off x="0" y="342900"/>
            <a:ext cx="18288000" cy="3693319"/>
          </a:xfrm>
          <a:prstGeom prst="rect">
            <a:avLst/>
          </a:prstGeom>
        </p:spPr>
        <p:txBody>
          <a:bodyPr wrap="square" lIns="0" tIns="0" rIns="0" bIns="0" rtlCol="0" anchor="t">
            <a:spAutoFit/>
          </a:bodyPr>
          <a:lstStyle/>
          <a:p>
            <a:pPr lvl="0" algn="ctr">
              <a:lnSpc>
                <a:spcPct val="150000"/>
              </a:lnSpc>
            </a:pPr>
            <a:r>
              <a:rPr lang="vi-VN" sz="8200" b="1">
                <a:solidFill>
                  <a:srgbClr val="F6EEE3"/>
                </a:solidFill>
                <a:ea typeface="Jua"/>
                <a:cs typeface="Arial" panose="020B0604020202020204" pitchFamily="34" charset="0"/>
                <a:sym typeface="Jua"/>
              </a:rPr>
              <a:t>CHƯƠNG 7. </a:t>
            </a:r>
            <a:endParaRPr lang="en-US" sz="8200" b="1">
              <a:solidFill>
                <a:srgbClr val="F6EEE3"/>
              </a:solidFill>
              <a:ea typeface="Jua"/>
              <a:cs typeface="Arial" panose="020B0604020202020204" pitchFamily="34" charset="0"/>
              <a:sym typeface="Jua"/>
            </a:endParaRPr>
          </a:p>
          <a:p>
            <a:pPr lvl="0" algn="ctr">
              <a:lnSpc>
                <a:spcPct val="150000"/>
              </a:lnSpc>
            </a:pPr>
            <a:r>
              <a:rPr lang="vi-VN" sz="8200" b="1">
                <a:solidFill>
                  <a:srgbClr val="F6EEE3"/>
                </a:solidFill>
                <a:ea typeface="Jua"/>
                <a:cs typeface="Arial" panose="020B0604020202020204" pitchFamily="34" charset="0"/>
                <a:sym typeface="Jua"/>
              </a:rPr>
              <a:t>MỘT SỐ YẾU TỐ THỐNG KÊ </a:t>
            </a:r>
          </a:p>
        </p:txBody>
      </p:sp>
      <p:sp>
        <p:nvSpPr>
          <p:cNvPr id="56" name="TextBox 10"/>
          <p:cNvSpPr txBox="1"/>
          <p:nvPr/>
        </p:nvSpPr>
        <p:spPr>
          <a:xfrm>
            <a:off x="0" y="4762500"/>
            <a:ext cx="18288000" cy="3693319"/>
          </a:xfrm>
          <a:prstGeom prst="rect">
            <a:avLst/>
          </a:prstGeom>
        </p:spPr>
        <p:txBody>
          <a:bodyPr wrap="square" lIns="0" tIns="0" rIns="0" bIns="0" rtlCol="0" anchor="t">
            <a:spAutoFit/>
          </a:bodyPr>
          <a:lstStyle/>
          <a:p>
            <a:pPr lvl="0" algn="ctr">
              <a:lnSpc>
                <a:spcPct val="150000"/>
              </a:lnSpc>
            </a:pPr>
            <a:r>
              <a:rPr lang="vi-VN" sz="8500" b="1">
                <a:solidFill>
                  <a:srgbClr val="E8884A"/>
                </a:solidFill>
                <a:ea typeface="KG Primary Penmanship"/>
                <a:cs typeface="Arial" panose="020B0604020202020204" pitchFamily="34" charset="0"/>
                <a:sym typeface="KG Primary Penmanship"/>
              </a:rPr>
              <a:t>BÀI 3. BIỂU DIỄN </a:t>
            </a:r>
            <a:endParaRPr lang="en-US" sz="8500" b="1">
              <a:solidFill>
                <a:srgbClr val="E8884A"/>
              </a:solidFill>
              <a:ea typeface="KG Primary Penmanship"/>
              <a:cs typeface="Arial" panose="020B0604020202020204" pitchFamily="34" charset="0"/>
              <a:sym typeface="KG Primary Penmanship"/>
            </a:endParaRPr>
          </a:p>
          <a:p>
            <a:pPr lvl="0" algn="ctr">
              <a:lnSpc>
                <a:spcPct val="150000"/>
              </a:lnSpc>
            </a:pPr>
            <a:r>
              <a:rPr lang="vi-VN" sz="8500" b="1">
                <a:solidFill>
                  <a:srgbClr val="E8884A"/>
                </a:solidFill>
                <a:ea typeface="KG Primary Penmanship"/>
                <a:cs typeface="Arial" panose="020B0604020202020204" pitchFamily="34" charset="0"/>
                <a:sym typeface="KG Primary Penmanship"/>
              </a:rPr>
              <a:t>SỐ LIỆU GHÉP NHÓM </a:t>
            </a:r>
            <a:endParaRPr kumimoji="0" lang="en-US" sz="8500" b="1" i="0" u="none" strike="noStrike" kern="1200" cap="none" spc="0" normalizeH="0" baseline="0" noProof="0">
              <a:ln>
                <a:noFill/>
              </a:ln>
              <a:solidFill>
                <a:srgbClr val="E8884A"/>
              </a:solidFill>
              <a:effectLst/>
              <a:uLnTx/>
              <a:uFillTx/>
              <a:latin typeface="Arial" panose="020B0604020202020204" pitchFamily="34" charset="0"/>
              <a:ea typeface="KG Primary Penmanship"/>
              <a:cs typeface="Arial" panose="020B0604020202020204" pitchFamily="34" charset="0"/>
              <a:sym typeface="KG Primary Penmanship"/>
            </a:endParaRPr>
          </a:p>
        </p:txBody>
      </p:sp>
      <p:sp>
        <p:nvSpPr>
          <p:cNvPr id="57" name="Freeform 34"/>
          <p:cNvSpPr/>
          <p:nvPr/>
        </p:nvSpPr>
        <p:spPr>
          <a:xfrm>
            <a:off x="15809857" y="8648700"/>
            <a:ext cx="2145269" cy="1225485"/>
          </a:xfrm>
          <a:custGeom>
            <a:avLst/>
            <a:gdLst/>
            <a:ahLst/>
            <a:cxnLst/>
            <a:rect l="l" t="t" r="r" b="b"/>
            <a:pathLst>
              <a:path w="2145269" h="1225485">
                <a:moveTo>
                  <a:pt x="0" y="0"/>
                </a:moveTo>
                <a:lnTo>
                  <a:pt x="2145269" y="0"/>
                </a:lnTo>
                <a:lnTo>
                  <a:pt x="2145269" y="1225485"/>
                </a:lnTo>
                <a:lnTo>
                  <a:pt x="0" y="12254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8" name="Freeform 11"/>
          <p:cNvSpPr/>
          <p:nvPr/>
        </p:nvSpPr>
        <p:spPr>
          <a:xfrm rot="-8002952">
            <a:off x="-19364" y="3993003"/>
            <a:ext cx="721214" cy="3522005"/>
          </a:xfrm>
          <a:custGeom>
            <a:avLst/>
            <a:gdLst/>
            <a:ahLst/>
            <a:cxnLst/>
            <a:rect l="l" t="t" r="r" b="b"/>
            <a:pathLst>
              <a:path w="766438" h="6291651">
                <a:moveTo>
                  <a:pt x="0" y="0"/>
                </a:moveTo>
                <a:lnTo>
                  <a:pt x="766437" y="0"/>
                </a:lnTo>
                <a:lnTo>
                  <a:pt x="766437" y="6291652"/>
                </a:lnTo>
                <a:lnTo>
                  <a:pt x="0" y="62916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1" name="Freeform 8"/>
          <p:cNvSpPr/>
          <p:nvPr/>
        </p:nvSpPr>
        <p:spPr>
          <a:xfrm>
            <a:off x="7874483" y="9538897"/>
            <a:ext cx="2482886" cy="252803"/>
          </a:xfrm>
          <a:custGeom>
            <a:avLst/>
            <a:gdLst/>
            <a:ahLst/>
            <a:cxnLst/>
            <a:rect l="l" t="t" r="r" b="b"/>
            <a:pathLst>
              <a:path w="3310514" h="337070">
                <a:moveTo>
                  <a:pt x="0" y="0"/>
                </a:moveTo>
                <a:lnTo>
                  <a:pt x="3310514" y="0"/>
                </a:lnTo>
                <a:lnTo>
                  <a:pt x="3310514" y="337070"/>
                </a:lnTo>
                <a:lnTo>
                  <a:pt x="0" y="3370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2" name="Freeform 3"/>
          <p:cNvSpPr/>
          <p:nvPr/>
        </p:nvSpPr>
        <p:spPr>
          <a:xfrm rot="-6551804">
            <a:off x="332030" y="9375882"/>
            <a:ext cx="2499332" cy="1349836"/>
          </a:xfrm>
          <a:custGeom>
            <a:avLst/>
            <a:gdLst/>
            <a:ahLst/>
            <a:cxnLst/>
            <a:rect l="l" t="t" r="r" b="b"/>
            <a:pathLst>
              <a:path w="3217016" h="1837720">
                <a:moveTo>
                  <a:pt x="0" y="0"/>
                </a:moveTo>
                <a:lnTo>
                  <a:pt x="3217016" y="0"/>
                </a:lnTo>
                <a:lnTo>
                  <a:pt x="3217016" y="1837721"/>
                </a:lnTo>
                <a:lnTo>
                  <a:pt x="0" y="18377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3" name="Freeform 15"/>
          <p:cNvSpPr/>
          <p:nvPr/>
        </p:nvSpPr>
        <p:spPr>
          <a:xfrm rot="17508102">
            <a:off x="16843127" y="3765540"/>
            <a:ext cx="2600591" cy="2915961"/>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13" name="Group 2"/>
          <p:cNvGrpSpPr/>
          <p:nvPr/>
        </p:nvGrpSpPr>
        <p:grpSpPr>
          <a:xfrm>
            <a:off x="301409" y="301802"/>
            <a:ext cx="17757991" cy="9642298"/>
            <a:chOff x="0" y="0"/>
            <a:chExt cx="11307723" cy="4940394"/>
          </a:xfrm>
        </p:grpSpPr>
        <p:sp>
          <p:nvSpPr>
            <p:cNvPr id="14"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Rectangle 10"/>
          <p:cNvSpPr/>
          <p:nvPr/>
        </p:nvSpPr>
        <p:spPr>
          <a:xfrm>
            <a:off x="561474" y="365016"/>
            <a:ext cx="17221200" cy="4016484"/>
          </a:xfrm>
          <a:prstGeom prst="rect">
            <a:avLst/>
          </a:prstGeom>
        </p:spPr>
        <p:txBody>
          <a:bodyPr wrap="square">
            <a:spAutoFit/>
          </a:bodyPr>
          <a:lstStyle/>
          <a:p>
            <a:pPr lvl="0" algn="just">
              <a:lnSpc>
                <a:spcPct val="150000"/>
              </a:lnSpc>
            </a:pPr>
            <a:r>
              <a:rPr lang="vi-VN" sz="5000" b="1">
                <a:solidFill>
                  <a:srgbClr val="2F5730"/>
                </a:solidFill>
                <a:ea typeface="Times New Roman" panose="02020603050405020304" pitchFamily="18" charset="0"/>
                <a:cs typeface="Arial" panose="020B0604020202020204" pitchFamily="34" charset="0"/>
              </a:rPr>
              <a:t>Vận dụng</a:t>
            </a:r>
            <a:r>
              <a:rPr lang="en-US" sz="5000" b="1">
                <a:solidFill>
                  <a:srgbClr val="2F5730"/>
                </a:solidFill>
                <a:ea typeface="Times New Roman" panose="02020603050405020304" pitchFamily="18" charset="0"/>
                <a:cs typeface="Arial" panose="020B0604020202020204" pitchFamily="34" charset="0"/>
              </a:rPr>
              <a:t> </a:t>
            </a:r>
            <a:r>
              <a:rPr lang="en-US" sz="5000" b="1">
                <a:solidFill>
                  <a:srgbClr val="2F5730"/>
                </a:solidFill>
                <a:latin typeface="Arial" panose="020B0604020202020204" pitchFamily="34" charset="0"/>
                <a:ea typeface="Times New Roman" panose="02020603050405020304" pitchFamily="18" charset="0"/>
                <a:cs typeface="Arial" panose="020B0604020202020204" pitchFamily="34" charset="0"/>
              </a:rPr>
              <a:t>1</a:t>
            </a:r>
            <a:r>
              <a:rPr lang="en-US" sz="5000" b="1">
                <a:solidFill>
                  <a:srgbClr val="2F5730"/>
                </a:solidFill>
                <a:ea typeface="Times New Roman" panose="02020603050405020304" pitchFamily="18" charset="0"/>
                <a:cs typeface="Arial" panose="020B0604020202020204" pitchFamily="34" charset="0"/>
              </a:rPr>
              <a:t>. </a:t>
            </a:r>
            <a:r>
              <a:rPr lang="vi-VN" sz="4200">
                <a:ea typeface="Calibri" panose="020F0502020204030204" pitchFamily="34" charset="0"/>
                <a:cs typeface="Times New Roman" panose="02020603050405020304" pitchFamily="18" charset="0"/>
              </a:rPr>
              <a:t>Bác Minh thống kê chiều cao của một số cây bạch đàn 5 năm tuổi ở</a:t>
            </a:r>
            <a:r>
              <a:rPr lang="en-US" sz="4200">
                <a:ea typeface="Calibri" panose="020F0502020204030204" pitchFamily="34" charset="0"/>
                <a:cs typeface="Times New Roman" panose="02020603050405020304" pitchFamily="18" charset="0"/>
              </a:rPr>
              <a:t> </a:t>
            </a:r>
            <a:r>
              <a:rPr lang="vi-VN" sz="4200">
                <a:ea typeface="Calibri" panose="020F0502020204030204" pitchFamily="34" charset="0"/>
                <a:cs typeface="Times New Roman" panose="02020603050405020304" pitchFamily="18" charset="0"/>
              </a:rPr>
              <a:t>một lâm trường vào bảng dưới đây (đơn vị: mét). Do sơ suất nên bác Minh ghi thiếu</a:t>
            </a:r>
            <a:r>
              <a:rPr lang="en-US" sz="4200">
                <a:ea typeface="Calibri" panose="020F0502020204030204" pitchFamily="34" charset="0"/>
                <a:cs typeface="Times New Roman" panose="02020603050405020304" pitchFamily="18" charset="0"/>
              </a:rPr>
              <a:t> </a:t>
            </a:r>
            <a:r>
              <a:rPr lang="vi-VN" sz="4200">
                <a:ea typeface="Calibri" panose="020F0502020204030204" pitchFamily="34" charset="0"/>
                <a:cs typeface="Times New Roman" panose="02020603050405020304" pitchFamily="18" charset="0"/>
              </a:rPr>
              <a:t>một số số liệu. Hãy giúp bác Minh hoàn thành bảng thống kê.</a:t>
            </a: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46407385"/>
                  </p:ext>
                </p:extLst>
              </p:nvPr>
            </p:nvGraphicFramePr>
            <p:xfrm>
              <a:off x="561475" y="5067300"/>
              <a:ext cx="11784748" cy="3657599"/>
            </p:xfrm>
            <a:graphic>
              <a:graphicData uri="http://schemas.openxmlformats.org/drawingml/2006/table">
                <a:tbl>
                  <a:tblPr firstRow="1" firstCol="1" bandRow="1"/>
                  <a:tblGrid>
                    <a:gridCol w="4501320">
                      <a:extLst>
                        <a:ext uri="{9D8B030D-6E8A-4147-A177-3AD203B41FA5}">
                          <a16:colId xmlns:a16="http://schemas.microsoft.com/office/drawing/2014/main" val="3984919278"/>
                        </a:ext>
                      </a:extLst>
                    </a:gridCol>
                    <a:gridCol w="2274317">
                      <a:extLst>
                        <a:ext uri="{9D8B030D-6E8A-4147-A177-3AD203B41FA5}">
                          <a16:colId xmlns:a16="http://schemas.microsoft.com/office/drawing/2014/main" val="3862972928"/>
                        </a:ext>
                      </a:extLst>
                    </a:gridCol>
                    <a:gridCol w="2527018">
                      <a:extLst>
                        <a:ext uri="{9D8B030D-6E8A-4147-A177-3AD203B41FA5}">
                          <a16:colId xmlns:a16="http://schemas.microsoft.com/office/drawing/2014/main" val="648927453"/>
                        </a:ext>
                      </a:extLst>
                    </a:gridCol>
                    <a:gridCol w="2482093">
                      <a:extLst>
                        <a:ext uri="{9D8B030D-6E8A-4147-A177-3AD203B41FA5}">
                          <a16:colId xmlns:a16="http://schemas.microsoft.com/office/drawing/2014/main" val="3331454634"/>
                        </a:ext>
                      </a:extLst>
                    </a:gridCol>
                  </a:tblGrid>
                  <a:tr h="1251799">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Chiều cao (m)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[7; 8)</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200" b="0"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2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m:t>
                                </m:r>
                                <m:r>
                                  <a:rPr lang="en-US" sz="4200" b="0"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 10)</m:t>
                                </m:r>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279879"/>
                      </a:ext>
                    </a:extLst>
                  </a:tr>
                  <a:tr h="1202900">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200" b="0"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2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606156"/>
                      </a:ext>
                    </a:extLst>
                  </a:tr>
                  <a:tr h="1202900">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Tần số tương đối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200" b="0"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2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200" b="0" i="1" smtClean="0">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2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473038"/>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46407385"/>
                  </p:ext>
                </p:extLst>
              </p:nvPr>
            </p:nvGraphicFramePr>
            <p:xfrm>
              <a:off x="561475" y="5067300"/>
              <a:ext cx="11784748" cy="3657599"/>
            </p:xfrm>
            <a:graphic>
              <a:graphicData uri="http://schemas.openxmlformats.org/drawingml/2006/table">
                <a:tbl>
                  <a:tblPr firstRow="1" firstCol="1" bandRow="1"/>
                  <a:tblGrid>
                    <a:gridCol w="4501320">
                      <a:extLst>
                        <a:ext uri="{9D8B030D-6E8A-4147-A177-3AD203B41FA5}">
                          <a16:colId xmlns:a16="http://schemas.microsoft.com/office/drawing/2014/main" val="3984919278"/>
                        </a:ext>
                      </a:extLst>
                    </a:gridCol>
                    <a:gridCol w="2274317">
                      <a:extLst>
                        <a:ext uri="{9D8B030D-6E8A-4147-A177-3AD203B41FA5}">
                          <a16:colId xmlns:a16="http://schemas.microsoft.com/office/drawing/2014/main" val="3862972928"/>
                        </a:ext>
                      </a:extLst>
                    </a:gridCol>
                    <a:gridCol w="2527018">
                      <a:extLst>
                        <a:ext uri="{9D8B030D-6E8A-4147-A177-3AD203B41FA5}">
                          <a16:colId xmlns:a16="http://schemas.microsoft.com/office/drawing/2014/main" val="648927453"/>
                        </a:ext>
                      </a:extLst>
                    </a:gridCol>
                    <a:gridCol w="2482093">
                      <a:extLst>
                        <a:ext uri="{9D8B030D-6E8A-4147-A177-3AD203B41FA5}">
                          <a16:colId xmlns:a16="http://schemas.microsoft.com/office/drawing/2014/main" val="3331454634"/>
                        </a:ext>
                      </a:extLst>
                    </a:gridCol>
                  </a:tblGrid>
                  <a:tr h="1251799">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Chiều cao (m)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98391" t="-485" r="-220912" b="-19514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68193" t="-485" r="-98554" b="-19514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75430" t="-485" r="-491" b="-195146"/>
                          </a:stretch>
                        </a:blipFill>
                      </a:tcPr>
                    </a:tc>
                    <a:extLst>
                      <a:ext uri="{0D108BD9-81ED-4DB2-BD59-A6C34878D82A}">
                        <a16:rowId xmlns:a16="http://schemas.microsoft.com/office/drawing/2014/main" val="4161279879"/>
                      </a:ext>
                    </a:extLst>
                  </a:tr>
                  <a:tr h="1202900">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98391" t="-105076" r="-220912" b="-104061"/>
                          </a:stretch>
                        </a:blipFill>
                      </a:tcPr>
                    </a:tc>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606156"/>
                      </a:ext>
                    </a:extLst>
                  </a:tr>
                  <a:tr h="1202900">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Tần số tương đối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98391" t="-204040" r="-220912" b="-3535"/>
                          </a:stretch>
                        </a:blipFill>
                      </a:tcPr>
                    </a:tc>
                    <a:tc>
                      <a:txBody>
                        <a:bodyPr/>
                        <a:lstStyle/>
                        <a:p>
                          <a:pPr algn="ctr">
                            <a:lnSpc>
                              <a:spcPct val="100000"/>
                            </a:lnSpc>
                            <a:spcBef>
                              <a:spcPts val="300"/>
                            </a:spcBef>
                            <a:spcAft>
                              <a:spcPts val="300"/>
                            </a:spcAft>
                          </a:pPr>
                          <a:r>
                            <a:rPr lang="en-US" sz="4200">
                              <a:effectLst/>
                              <a:latin typeface="Arial" panose="020B0604020202020204" pitchFamily="34" charset="0"/>
                              <a:ea typeface="Calibri" panose="020F0502020204030204" pitchFamily="34" charset="0"/>
                              <a:cs typeface="Arial" panose="020B0604020202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75430" t="-204040" r="-491" b="-3535"/>
                          </a:stretch>
                        </a:blipFill>
                      </a:tcPr>
                    </a:tc>
                    <a:extLst>
                      <a:ext uri="{0D108BD9-81ED-4DB2-BD59-A6C34878D82A}">
                        <a16:rowId xmlns:a16="http://schemas.microsoft.com/office/drawing/2014/main" val="1691473038"/>
                      </a:ext>
                    </a:extLst>
                  </a:tr>
                </a:tbl>
              </a:graphicData>
            </a:graphic>
          </p:graphicFrame>
        </mc:Fallback>
      </mc:AlternateContent>
      <p:pic>
        <p:nvPicPr>
          <p:cNvPr id="4" name="Picture 3"/>
          <p:cNvPicPr>
            <a:picLocks noChangeAspect="1"/>
          </p:cNvPicPr>
          <p:nvPr/>
        </p:nvPicPr>
        <p:blipFill>
          <a:blip r:embed="rId3"/>
          <a:stretch>
            <a:fillRect/>
          </a:stretch>
        </p:blipFill>
        <p:spPr>
          <a:xfrm>
            <a:off x="12670873" y="4381500"/>
            <a:ext cx="5159927" cy="5527764"/>
          </a:xfrm>
          <a:prstGeom prst="rect">
            <a:avLst/>
          </a:prstGeom>
        </p:spPr>
      </p:pic>
    </p:spTree>
    <p:extLst>
      <p:ext uri="{BB962C8B-B14F-4D97-AF65-F5344CB8AC3E}">
        <p14:creationId xmlns:p14="http://schemas.microsoft.com/office/powerpoint/2010/main" val="15109570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457200" y="1104900"/>
            <a:ext cx="17297400" cy="86868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mc:AlternateContent xmlns:mc="http://schemas.openxmlformats.org/markup-compatibility/2006" xmlns:a14="http://schemas.microsoft.com/office/drawing/2010/main">
        <mc:Choice Requires="a14">
          <p:sp>
            <p:nvSpPr>
              <p:cNvPr id="12" name="Rectangle 11"/>
              <p:cNvSpPr/>
              <p:nvPr/>
            </p:nvSpPr>
            <p:spPr>
              <a:xfrm>
                <a:off x="3164306" y="1233502"/>
                <a:ext cx="14437894" cy="4824398"/>
              </a:xfrm>
              <a:prstGeom prst="rect">
                <a:avLst/>
              </a:prstGeom>
            </p:spPr>
            <p:txBody>
              <a:bodyPr wrap="square">
                <a:spAutoFit/>
              </a:bodyPr>
              <a:lstStyle/>
              <a:p>
                <a:pPr algn="just">
                  <a:lnSpc>
                    <a:spcPct val="150000"/>
                  </a:lnSpc>
                </a:pPr>
                <a:r>
                  <a:rPr lang="vi-VN" sz="4100">
                    <a:ea typeface="Calibri" panose="020F0502020204030204" pitchFamily="34" charset="0"/>
                    <a:cs typeface="Times New Roman" panose="02020603050405020304" pitchFamily="18" charset="0"/>
                  </a:rPr>
                  <a:t>Các nhóm số liệu lần lượt là </a:t>
                </a:r>
                <a14:m>
                  <m:oMath xmlns:m="http://schemas.openxmlformats.org/officeDocument/2006/math">
                    <m:r>
                      <a:rPr lang="vi-VN" sz="4100" i="1">
                        <a:effectLst/>
                        <a:latin typeface="Cambria Math" panose="02040503050406030204" pitchFamily="18" charset="0"/>
                        <a:ea typeface="Calibri" panose="020F0502020204030204" pitchFamily="34" charset="0"/>
                        <a:cs typeface="Times New Roman" panose="02020603050405020304" pitchFamily="18" charset="0"/>
                      </a:rPr>
                      <m:t>[7; 8); [8; 9); [9; 10)</m:t>
                    </m:r>
                  </m:oMath>
                </a14:m>
                <a:r>
                  <a:rPr lang="vi-VN" sz="4100">
                    <a:effectLst/>
                    <a:ea typeface="Calibri" panose="020F0502020204030204" pitchFamily="34" charset="0"/>
                    <a:cs typeface="Times New Roman" panose="02020603050405020304" pitchFamily="18" charset="0"/>
                  </a:rPr>
                  <a:t>.</a:t>
                </a:r>
                <a:endParaRPr lang="en-US" sz="4100">
                  <a:effectLst/>
                  <a:ea typeface="Calibri" panose="020F0502020204030204" pitchFamily="34" charset="0"/>
                  <a:cs typeface="Times New Roman" panose="02020603050405020304" pitchFamily="18" charset="0"/>
                </a:endParaRPr>
              </a:p>
              <a:p>
                <a:pPr algn="just">
                  <a:lnSpc>
                    <a:spcPct val="150000"/>
                  </a:lnSpc>
                </a:pPr>
                <a:r>
                  <a:rPr lang="vi-VN" sz="4100">
                    <a:effectLst/>
                    <a:ea typeface="Calibri" panose="020F0502020204030204" pitchFamily="34" charset="0"/>
                    <a:cs typeface="Times New Roman" panose="02020603050405020304" pitchFamily="18" charset="0"/>
                  </a:rPr>
                  <a:t>Tần số tương đối nhóm </a:t>
                </a:r>
                <a14:m>
                  <m:oMath xmlns:m="http://schemas.openxmlformats.org/officeDocument/2006/math">
                    <m:r>
                      <a:rPr lang="vi-VN" sz="4100" i="1">
                        <a:effectLst/>
                        <a:latin typeface="Cambria Math" panose="02040503050406030204" pitchFamily="18" charset="0"/>
                        <a:ea typeface="Calibri" panose="020F0502020204030204" pitchFamily="34" charset="0"/>
                        <a:cs typeface="Times New Roman" panose="02020603050405020304" pitchFamily="18" charset="0"/>
                      </a:rPr>
                      <m:t>[9; 10)</m:t>
                    </m:r>
                  </m:oMath>
                </a14:m>
                <a:r>
                  <a:rPr lang="vi-VN" sz="4100">
                    <a:effectLst/>
                    <a:ea typeface="Calibri" panose="020F0502020204030204" pitchFamily="34" charset="0"/>
                    <a:cs typeface="Times New Roman" panose="02020603050405020304" pitchFamily="18" charset="0"/>
                  </a:rPr>
                  <a:t> là: </a:t>
                </a:r>
                <a14:m>
                  <m:oMath xmlns:m="http://schemas.openxmlformats.org/officeDocument/2006/math">
                    <m:r>
                      <a:rPr lang="vi-VN" sz="4100" i="1">
                        <a:effectLst/>
                        <a:latin typeface="Cambria Math" panose="02040503050406030204" pitchFamily="18" charset="0"/>
                        <a:ea typeface="Calibri" panose="020F0502020204030204" pitchFamily="34" charset="0"/>
                        <a:cs typeface="Times New Roman" panose="02020603050405020304" pitchFamily="18" charset="0"/>
                      </a:rPr>
                      <m:t>30% :3=10%</m:t>
                    </m:r>
                  </m:oMath>
                </a14:m>
                <a:r>
                  <a:rPr lang="vi-VN" sz="4100">
                    <a:effectLst/>
                    <a:ea typeface="Calibri" panose="020F0502020204030204" pitchFamily="34" charset="0"/>
                    <a:cs typeface="Times New Roman" panose="02020603050405020304" pitchFamily="18" charset="0"/>
                  </a:rPr>
                  <a:t>.</a:t>
                </a:r>
                <a:endParaRPr lang="en-US" sz="4100">
                  <a:effectLst/>
                  <a:ea typeface="Calibri" panose="020F0502020204030204" pitchFamily="34" charset="0"/>
                  <a:cs typeface="Times New Roman" panose="02020603050405020304" pitchFamily="18" charset="0"/>
                </a:endParaRPr>
              </a:p>
              <a:p>
                <a:pPr algn="just">
                  <a:lnSpc>
                    <a:spcPct val="150000"/>
                  </a:lnSpc>
                </a:pPr>
                <a:r>
                  <a:rPr lang="vi-VN" sz="4100">
                    <a:effectLst/>
                    <a:ea typeface="Calibri" panose="020F0502020204030204" pitchFamily="34" charset="0"/>
                    <a:cs typeface="Times New Roman" panose="02020603050405020304" pitchFamily="18" charset="0"/>
                  </a:rPr>
                  <a:t>Tần số tương đối nhóm</a:t>
                </a:r>
                <a14:m>
                  <m:oMath xmlns:m="http://schemas.openxmlformats.org/officeDocument/2006/math">
                    <m:r>
                      <a:rPr lang="vi-VN" sz="4100" i="1">
                        <a:effectLst/>
                        <a:latin typeface="Cambria Math" panose="02040503050406030204" pitchFamily="18" charset="0"/>
                        <a:ea typeface="Calibri" panose="020F0502020204030204" pitchFamily="34" charset="0"/>
                        <a:cs typeface="Times New Roman" panose="02020603050405020304" pitchFamily="18" charset="0"/>
                      </a:rPr>
                      <m:t> [7; 8) </m:t>
                    </m:r>
                  </m:oMath>
                </a14:m>
                <a:r>
                  <a:rPr lang="vi-VN" sz="4100">
                    <a:effectLst/>
                    <a:ea typeface="Calibri" panose="020F0502020204030204" pitchFamily="34" charset="0"/>
                    <a:cs typeface="Times New Roman" panose="02020603050405020304" pitchFamily="18" charset="0"/>
                  </a:rPr>
                  <a:t>là: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100%−30%−10%=60%.</m:t>
                    </m:r>
                  </m:oMath>
                </a14:m>
                <a:endParaRPr lang="en-US" sz="4100">
                  <a:effectLst/>
                  <a:ea typeface="Calibri" panose="020F0502020204030204" pitchFamily="34" charset="0"/>
                  <a:cs typeface="Times New Roman" panose="02020603050405020304" pitchFamily="18" charset="0"/>
                </a:endParaRPr>
              </a:p>
              <a:p>
                <a:pPr algn="just">
                  <a:lnSpc>
                    <a:spcPct val="150000"/>
                  </a:lnSpc>
                </a:pPr>
                <a:r>
                  <a:rPr lang="en-US" sz="4100">
                    <a:effectLst/>
                    <a:latin typeface="Arial" panose="020B0604020202020204" pitchFamily="34" charset="0"/>
                    <a:ea typeface="Calibri" panose="020F0502020204030204" pitchFamily="34" charset="0"/>
                    <a:cs typeface="Arial" panose="020B0604020202020204" pitchFamily="34" charset="0"/>
                  </a:rPr>
                  <a:t>Tần số nhóm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[7; 8)</m:t>
                    </m:r>
                  </m:oMath>
                </a14:m>
                <a:r>
                  <a:rPr lang="en-US" sz="4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4100" i="1">
                        <a:effectLst/>
                        <a:latin typeface="Cambria Math" panose="02040503050406030204" pitchFamily="18" charset="0"/>
                        <a:ea typeface="Calibri" panose="020F0502020204030204" pitchFamily="34" charset="0"/>
                        <a:cs typeface="Times New Roman" panose="02020603050405020304" pitchFamily="18" charset="0"/>
                      </a:rPr>
                      <m:t>24 . 2=48.</m:t>
                    </m:r>
                  </m:oMath>
                </a14:m>
                <a:endParaRPr lang="en-US" sz="4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100">
                    <a:effectLst/>
                    <a:latin typeface="Arial" panose="020B0604020202020204" pitchFamily="34" charset="0"/>
                    <a:ea typeface="Calibri" panose="020F0502020204030204" pitchFamily="34" charset="0"/>
                    <a:cs typeface="Arial" panose="020B0604020202020204" pitchFamily="34" charset="0"/>
                  </a:rPr>
                  <a:t>Bảng thống kê</a:t>
                </a:r>
              </a:p>
            </p:txBody>
          </p:sp>
        </mc:Choice>
        <mc:Fallback xmlns="">
          <p:sp>
            <p:nvSpPr>
              <p:cNvPr id="12" name="Rectangle 11"/>
              <p:cNvSpPr>
                <a:spLocks noRot="1" noChangeAspect="1" noMove="1" noResize="1" noEditPoints="1" noAdjustHandles="1" noChangeArrowheads="1" noChangeShapeType="1" noTextEdit="1"/>
              </p:cNvSpPr>
              <p:nvPr/>
            </p:nvSpPr>
            <p:spPr>
              <a:xfrm>
                <a:off x="3164306" y="1233502"/>
                <a:ext cx="14437894" cy="4824398"/>
              </a:xfrm>
              <a:prstGeom prst="rect">
                <a:avLst/>
              </a:prstGeom>
              <a:blipFill>
                <a:blip r:embed="rId2"/>
                <a:stretch>
                  <a:fillRect l="-1520" b="-2020"/>
                </a:stretch>
              </a:blipFill>
            </p:spPr>
            <p:txBody>
              <a:bodyPr/>
              <a:lstStyle/>
              <a:p>
                <a:r>
                  <a:rPr lang="en-US">
                    <a:noFill/>
                  </a:rPr>
                  <a:t> </a:t>
                </a:r>
              </a:p>
            </p:txBody>
          </p:sp>
        </mc:Fallback>
      </mc:AlternateContent>
      <p:grpSp>
        <p:nvGrpSpPr>
          <p:cNvPr id="20" name="Group 19"/>
          <p:cNvGrpSpPr/>
          <p:nvPr/>
        </p:nvGrpSpPr>
        <p:grpSpPr>
          <a:xfrm>
            <a:off x="745958" y="362996"/>
            <a:ext cx="2249906" cy="1580104"/>
            <a:chOff x="15550796" y="528267"/>
            <a:chExt cx="2136140" cy="2349754"/>
          </a:xfrm>
        </p:grpSpPr>
        <p:sp>
          <p:nvSpPr>
            <p:cNvPr id="2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2" name="Group 40"/>
            <p:cNvGrpSpPr/>
            <p:nvPr/>
          </p:nvGrpSpPr>
          <p:grpSpPr>
            <a:xfrm>
              <a:off x="15601950" y="780999"/>
              <a:ext cx="1970686" cy="1970686"/>
              <a:chOff x="0" y="0"/>
              <a:chExt cx="812800" cy="812800"/>
            </a:xfrm>
          </p:grpSpPr>
          <p:sp>
            <p:nvSpPr>
              <p:cNvPr id="2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4" name="TextBox 42"/>
              <p:cNvSpPr txBox="1"/>
              <p:nvPr/>
            </p:nvSpPr>
            <p:spPr>
              <a:xfrm>
                <a:off x="3275" y="43324"/>
                <a:ext cx="804841" cy="631825"/>
              </a:xfrm>
              <a:prstGeom prst="rect">
                <a:avLst/>
              </a:prstGeom>
            </p:spPr>
            <p:txBody>
              <a:bodyPr lIns="50800" tIns="50800" rIns="50800" bIns="50800" rtlCol="0" anchor="ctr"/>
              <a:lstStyle/>
              <a:p>
                <a:pPr algn="ctr"/>
                <a:r>
                  <a:rPr lang="en-US" sz="4200" b="1">
                    <a:solidFill>
                      <a:srgbClr val="F6EEE3"/>
                    </a:solidFill>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059438848"/>
                  </p:ext>
                </p:extLst>
              </p:nvPr>
            </p:nvGraphicFramePr>
            <p:xfrm>
              <a:off x="4724399" y="6286500"/>
              <a:ext cx="12649196" cy="3124200"/>
            </p:xfrm>
            <a:graphic>
              <a:graphicData uri="http://schemas.openxmlformats.org/drawingml/2006/table">
                <a:tbl>
                  <a:tblPr firstRow="1" firstCol="1" bandRow="1"/>
                  <a:tblGrid>
                    <a:gridCol w="5274052">
                      <a:extLst>
                        <a:ext uri="{9D8B030D-6E8A-4147-A177-3AD203B41FA5}">
                          <a16:colId xmlns:a16="http://schemas.microsoft.com/office/drawing/2014/main" val="522605255"/>
                        </a:ext>
                      </a:extLst>
                    </a:gridCol>
                    <a:gridCol w="2302955">
                      <a:extLst>
                        <a:ext uri="{9D8B030D-6E8A-4147-A177-3AD203B41FA5}">
                          <a16:colId xmlns:a16="http://schemas.microsoft.com/office/drawing/2014/main" val="1655787137"/>
                        </a:ext>
                      </a:extLst>
                    </a:gridCol>
                    <a:gridCol w="2558840">
                      <a:extLst>
                        <a:ext uri="{9D8B030D-6E8A-4147-A177-3AD203B41FA5}">
                          <a16:colId xmlns:a16="http://schemas.microsoft.com/office/drawing/2014/main" val="4268232619"/>
                        </a:ext>
                      </a:extLst>
                    </a:gridCol>
                    <a:gridCol w="2513349">
                      <a:extLst>
                        <a:ext uri="{9D8B030D-6E8A-4147-A177-3AD203B41FA5}">
                          <a16:colId xmlns:a16="http://schemas.microsoft.com/office/drawing/2014/main" val="2394483424"/>
                        </a:ext>
                      </a:extLst>
                    </a:gridCol>
                  </a:tblGrid>
                  <a:tr h="1083906">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Chiều cao (m)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[7; 8)</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[8; 9)</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[9; 10)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270572"/>
                      </a:ext>
                    </a:extLst>
                  </a:tr>
                  <a:tr h="1020147">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150263"/>
                      </a:ext>
                    </a:extLst>
                  </a:tr>
                  <a:tr h="1020147">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Tần số tương đối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85279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059438848"/>
                  </p:ext>
                </p:extLst>
              </p:nvPr>
            </p:nvGraphicFramePr>
            <p:xfrm>
              <a:off x="4724399" y="6286500"/>
              <a:ext cx="12649196" cy="3124200"/>
            </p:xfrm>
            <a:graphic>
              <a:graphicData uri="http://schemas.openxmlformats.org/drawingml/2006/table">
                <a:tbl>
                  <a:tblPr firstRow="1" firstCol="1" bandRow="1"/>
                  <a:tblGrid>
                    <a:gridCol w="5274052">
                      <a:extLst>
                        <a:ext uri="{9D8B030D-6E8A-4147-A177-3AD203B41FA5}">
                          <a16:colId xmlns:a16="http://schemas.microsoft.com/office/drawing/2014/main" val="522605255"/>
                        </a:ext>
                      </a:extLst>
                    </a:gridCol>
                    <a:gridCol w="2302955">
                      <a:extLst>
                        <a:ext uri="{9D8B030D-6E8A-4147-A177-3AD203B41FA5}">
                          <a16:colId xmlns:a16="http://schemas.microsoft.com/office/drawing/2014/main" val="1655787137"/>
                        </a:ext>
                      </a:extLst>
                    </a:gridCol>
                    <a:gridCol w="2558840">
                      <a:extLst>
                        <a:ext uri="{9D8B030D-6E8A-4147-A177-3AD203B41FA5}">
                          <a16:colId xmlns:a16="http://schemas.microsoft.com/office/drawing/2014/main" val="4268232619"/>
                        </a:ext>
                      </a:extLst>
                    </a:gridCol>
                    <a:gridCol w="2513349">
                      <a:extLst>
                        <a:ext uri="{9D8B030D-6E8A-4147-A177-3AD203B41FA5}">
                          <a16:colId xmlns:a16="http://schemas.microsoft.com/office/drawing/2014/main" val="2394483424"/>
                        </a:ext>
                      </a:extLst>
                    </a:gridCol>
                  </a:tblGrid>
                  <a:tr h="1083906">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Chiều cao (m)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29365" t="-562" r="-220899" b="-19775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96429" t="-562" r="-98810" b="-19775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04126" t="-562" r="-728" b="-197753"/>
                          </a:stretch>
                        </a:blipFill>
                      </a:tcPr>
                    </a:tc>
                    <a:extLst>
                      <a:ext uri="{0D108BD9-81ED-4DB2-BD59-A6C34878D82A}">
                        <a16:rowId xmlns:a16="http://schemas.microsoft.com/office/drawing/2014/main" val="3322270572"/>
                      </a:ext>
                    </a:extLst>
                  </a:tr>
                  <a:tr h="1020147">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150263"/>
                      </a:ext>
                    </a:extLst>
                  </a:tr>
                  <a:tr h="1020147">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Tần số tương đối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852790"/>
                      </a:ext>
                    </a:extLst>
                  </a:tr>
                </a:tbl>
              </a:graphicData>
            </a:graphic>
          </p:graphicFrame>
        </mc:Fallback>
      </mc:AlternateContent>
      <p:pic>
        <p:nvPicPr>
          <p:cNvPr id="14" name="Picture 13"/>
          <p:cNvPicPr>
            <a:picLocks noChangeAspect="1"/>
          </p:cNvPicPr>
          <p:nvPr/>
        </p:nvPicPr>
        <p:blipFill>
          <a:blip r:embed="rId9"/>
          <a:stretch>
            <a:fillRect/>
          </a:stretch>
        </p:blipFill>
        <p:spPr>
          <a:xfrm>
            <a:off x="685799" y="5905500"/>
            <a:ext cx="3511293" cy="3761603"/>
          </a:xfrm>
          <a:prstGeom prst="rect">
            <a:avLst/>
          </a:prstGeom>
        </p:spPr>
      </p:pic>
    </p:spTree>
    <p:extLst>
      <p:ext uri="{BB962C8B-B14F-4D97-AF65-F5344CB8AC3E}">
        <p14:creationId xmlns:p14="http://schemas.microsoft.com/office/powerpoint/2010/main" val="139908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wipe(left)">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wipe(left)">
                                      <p:cBhvr>
                                        <p:cTn id="29" dur="500"/>
                                        <p:tgtEl>
                                          <p:spTgt spid="1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barn(inVertical)">
                                      <p:cBhvr>
                                        <p:cTn id="34" dur="500"/>
                                        <p:tgtEl>
                                          <p:spTgt spid="12">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13" name="TextBox 13"/>
          <p:cNvSpPr txBox="1"/>
          <p:nvPr/>
        </p:nvSpPr>
        <p:spPr>
          <a:xfrm>
            <a:off x="7391400" y="-111137"/>
            <a:ext cx="9677400" cy="9775753"/>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ts val="0"/>
              </a:spcBef>
              <a:spcAft>
                <a:spcPts val="0"/>
              </a:spcAft>
              <a:buClrTx/>
              <a:buSzTx/>
              <a:buFontTx/>
              <a:buNone/>
              <a:tabLst/>
              <a:defRPr/>
            </a:pPr>
            <a:r>
              <a:rPr kumimoji="0" lang="en-US" sz="13000" b="1" i="0" u="none" strike="noStrike" kern="1200" cap="none" spc="0" normalizeH="0" baseline="0" noProof="0">
                <a:ln>
                  <a:noFill/>
                </a:ln>
                <a:solidFill>
                  <a:srgbClr val="C00000"/>
                </a:solidFill>
                <a:effectLst/>
                <a:uLnTx/>
                <a:uFillTx/>
                <a:latin typeface="Arial" panose="020B0604020202020204" pitchFamily="34" charset="0"/>
                <a:ea typeface="Asap Bold"/>
                <a:cs typeface="Arial" panose="020B0604020202020204" pitchFamily="34" charset="0"/>
                <a:sym typeface="Asap Bold"/>
              </a:rPr>
              <a:t>3. </a:t>
            </a:r>
          </a:p>
          <a:p>
            <a:pPr marL="0" marR="0" lvl="0" indent="0" algn="ctr" defTabSz="914400" rtl="0" eaLnBrk="1" fontAlgn="auto" latinLnBrk="0" hangingPunct="1">
              <a:lnSpc>
                <a:spcPct val="165000"/>
              </a:lnSpc>
              <a:spcBef>
                <a:spcPts val="0"/>
              </a:spcBef>
              <a:spcAft>
                <a:spcPts val="0"/>
              </a:spcAft>
              <a:buClrTx/>
              <a:buSzTx/>
              <a:buFontTx/>
              <a:buNone/>
              <a:tabLst/>
              <a:defRPr/>
            </a:pPr>
            <a:r>
              <a:rPr kumimoji="0" lang="vi-VN" sz="85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BIỂU ĐỒ TẦN SỐ TƯƠNG ĐỐI </a:t>
            </a:r>
            <a:endParaRPr kumimoji="0" lang="en-US" sz="8500" b="1" i="0" u="none" strike="noStrike" kern="1200" cap="none" spc="0" normalizeH="0" baseline="0" noProof="0">
              <a:ln>
                <a:noFill/>
              </a:ln>
              <a:solidFill>
                <a:srgbClr val="606D4B"/>
              </a:solidFill>
              <a:effectLst/>
              <a:uLnTx/>
              <a:uFillTx/>
              <a:latin typeface="Calibri"/>
              <a:ea typeface="Asap Bold"/>
              <a:cs typeface="Arial" panose="020B0604020202020204" pitchFamily="34" charset="0"/>
              <a:sym typeface="Asap Bold"/>
            </a:endParaRPr>
          </a:p>
          <a:p>
            <a:pPr marL="0" marR="0" lvl="0" indent="0" algn="ctr" defTabSz="914400" rtl="0" eaLnBrk="1" fontAlgn="auto" latinLnBrk="0" hangingPunct="1">
              <a:lnSpc>
                <a:spcPct val="165000"/>
              </a:lnSpc>
              <a:spcBef>
                <a:spcPts val="0"/>
              </a:spcBef>
              <a:spcAft>
                <a:spcPts val="0"/>
              </a:spcAft>
              <a:buClrTx/>
              <a:buSzTx/>
              <a:buFontTx/>
              <a:buNone/>
              <a:tabLst/>
              <a:defRPr/>
            </a:pPr>
            <a:r>
              <a:rPr kumimoji="0" lang="vi-VN" sz="85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GHÉP NHÓM</a:t>
            </a:r>
          </a:p>
        </p:txBody>
      </p:sp>
      <p:grpSp>
        <p:nvGrpSpPr>
          <p:cNvPr id="7" name="Group 6"/>
          <p:cNvGrpSpPr/>
          <p:nvPr/>
        </p:nvGrpSpPr>
        <p:grpSpPr>
          <a:xfrm>
            <a:off x="-5334000" y="-571500"/>
            <a:ext cx="10972800" cy="10483123"/>
            <a:chOff x="-6324600" y="-1605823"/>
            <a:chExt cx="13349166" cy="12082068"/>
          </a:xfrm>
        </p:grpSpPr>
        <p:sp>
          <p:nvSpPr>
            <p:cNvPr id="8" name="Freeform 2"/>
            <p:cNvSpPr/>
            <p:nvPr/>
          </p:nvSpPr>
          <p:spPr>
            <a:xfrm flipH="1">
              <a:off x="-6324600" y="-1605823"/>
              <a:ext cx="11450848" cy="11892823"/>
            </a:xfrm>
            <a:custGeom>
              <a:avLst/>
              <a:gdLst/>
              <a:ahLst/>
              <a:cxnLst/>
              <a:rect l="l" t="t" r="r" b="b"/>
              <a:pathLst>
                <a:path w="11450848" h="11892823">
                  <a:moveTo>
                    <a:pt x="11450848" y="0"/>
                  </a:moveTo>
                  <a:lnTo>
                    <a:pt x="0" y="0"/>
                  </a:lnTo>
                  <a:lnTo>
                    <a:pt x="0" y="11892823"/>
                  </a:lnTo>
                  <a:lnTo>
                    <a:pt x="11450848" y="11892823"/>
                  </a:lnTo>
                  <a:lnTo>
                    <a:pt x="11450848" y="0"/>
                  </a:lnTo>
                  <a:close/>
                </a:path>
              </a:pathLst>
            </a:custGeom>
            <a:blipFill>
              <a:blip r:embed="rId2">
                <a:extLst>
                  <a:ext uri="{96DAC541-7B7A-43D3-8B79-37D633B846F1}">
                    <asvg:svgBlip xmlns:asvg="http://schemas.microsoft.com/office/drawing/2016/SVG/main" xmlns="" r:embed="rId3"/>
                  </a:ext>
                </a:extLst>
              </a:blip>
              <a:stretch>
                <a:fillRect t="-26689"/>
              </a:stretch>
            </a:blipFill>
          </p:spPr>
        </p:sp>
        <p:sp>
          <p:nvSpPr>
            <p:cNvPr id="9" name="Freeform 3"/>
            <p:cNvSpPr/>
            <p:nvPr/>
          </p:nvSpPr>
          <p:spPr>
            <a:xfrm>
              <a:off x="-2932645" y="2365644"/>
              <a:ext cx="9957211" cy="8110601"/>
            </a:xfrm>
            <a:custGeom>
              <a:avLst/>
              <a:gdLst/>
              <a:ahLst/>
              <a:cxnLst/>
              <a:rect l="l" t="t" r="r" b="b"/>
              <a:pathLst>
                <a:path w="9957211" h="8110601">
                  <a:moveTo>
                    <a:pt x="0" y="0"/>
                  </a:moveTo>
                  <a:lnTo>
                    <a:pt x="9957211" y="0"/>
                  </a:lnTo>
                  <a:lnTo>
                    <a:pt x="9957211" y="8110601"/>
                  </a:lnTo>
                  <a:lnTo>
                    <a:pt x="0" y="8110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384612699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8" name="Group 7"/>
          <p:cNvGrpSpPr/>
          <p:nvPr/>
        </p:nvGrpSpPr>
        <p:grpSpPr>
          <a:xfrm>
            <a:off x="76200" y="305696"/>
            <a:ext cx="9010581" cy="9621500"/>
            <a:chOff x="461211" y="187738"/>
            <a:chExt cx="9010581" cy="9621500"/>
          </a:xfrm>
        </p:grpSpPr>
        <p:grpSp>
          <p:nvGrpSpPr>
            <p:cNvPr id="9" name="Group 8"/>
            <p:cNvGrpSpPr/>
            <p:nvPr/>
          </p:nvGrpSpPr>
          <p:grpSpPr>
            <a:xfrm>
              <a:off x="461211" y="187738"/>
              <a:ext cx="2955758" cy="1145762"/>
              <a:chOff x="5640294" y="251321"/>
              <a:chExt cx="9414638" cy="1691779"/>
            </a:xfrm>
          </p:grpSpPr>
          <p:grpSp>
            <p:nvGrpSpPr>
              <p:cNvPr id="11" name="Group 5"/>
              <p:cNvGrpSpPr/>
              <p:nvPr/>
            </p:nvGrpSpPr>
            <p:grpSpPr>
              <a:xfrm>
                <a:off x="5640294" y="251321"/>
                <a:ext cx="9296576" cy="1691779"/>
                <a:chOff x="0" y="-38100"/>
                <a:chExt cx="1136297" cy="145506"/>
              </a:xfrm>
            </p:grpSpPr>
            <p:sp>
              <p:nvSpPr>
                <p:cNvPr id="13" name="Freeform 6"/>
                <p:cNvSpPr/>
                <p:nvPr/>
              </p:nvSpPr>
              <p:spPr>
                <a:xfrm>
                  <a:off x="124492" y="-18746"/>
                  <a:ext cx="1011805"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E8884A"/>
                </a:solidFill>
              </p:spPr>
            </p:sp>
            <p:sp>
              <p:nvSpPr>
                <p:cNvPr id="14"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917719" y="538530"/>
                <a:ext cx="8137213" cy="11588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HĐKP3:</a:t>
                </a:r>
                <a:endParaRPr kumimoji="0" lang="en-US" sz="4500" b="1"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Rectangle 9"/>
            <p:cNvSpPr/>
            <p:nvPr/>
          </p:nvSpPr>
          <p:spPr>
            <a:xfrm>
              <a:off x="784992" y="1406938"/>
              <a:ext cx="8686800" cy="8402300"/>
            </a:xfrm>
            <a:prstGeom prst="rect">
              <a:avLst/>
            </a:prstGeom>
          </p:spPr>
          <p:txBody>
            <a:bodyPr wrap="square">
              <a:spAutoFit/>
            </a:bodyPr>
            <a:lstStyle/>
            <a:p>
              <a:pPr lvl="0" algn="just">
                <a:lnSpc>
                  <a:spcPct val="150000"/>
                </a:lnSpc>
              </a:pPr>
              <a:r>
                <a:rPr lang="vi-VN" sz="4000">
                  <a:solidFill>
                    <a:prstClr val="black"/>
                  </a:solidFill>
                </a:rPr>
                <a:t>Khảo sát ngẫu nhiên 150 người về thời gian sử dụng điện thoại di động trung bình mỗi ngày của họ (đơn vị: phút). Kết quả được thể hiện ở biểu đồ bên.</a:t>
              </a:r>
            </a:p>
            <a:p>
              <a:pPr lvl="0" algn="just">
                <a:lnSpc>
                  <a:spcPct val="150000"/>
                </a:lnSpc>
              </a:pPr>
              <a:r>
                <a:rPr lang="vi-VN" sz="4000">
                  <a:solidFill>
                    <a:prstClr val="black"/>
                  </a:solidFill>
                </a:rPr>
                <a:t>Hãy chỉ ra khoảng thời gian sử dụng điện thoại di động phổ biến nhất. Xác định số người được hỏi có thời gian sử dụng điện thoại thuộc khoảng đó</a:t>
              </a:r>
              <a:r>
                <a:rPr lang="en-US" sz="4000">
                  <a:solidFill>
                    <a:prstClr val="black"/>
                  </a:solidFill>
                  <a:latin typeface="Arial" panose="020B0604020202020204" pitchFamily="34" charset="0"/>
                  <a:cs typeface="Arial" panose="020B0604020202020204" pitchFamily="34" charset="0"/>
                </a:rPr>
                <a:t>?</a:t>
              </a:r>
              <a:endParaRPr lang="vi-VN" sz="4000">
                <a:solidFill>
                  <a:prstClr val="black"/>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753600" y="1829696"/>
            <a:ext cx="8089112" cy="7925696"/>
          </a:xfrm>
          <a:prstGeom prst="rect">
            <a:avLst/>
          </a:prstGeom>
        </p:spPr>
      </p:pic>
      <p:pic>
        <p:nvPicPr>
          <p:cNvPr id="19" name="Picture 6"/>
          <p:cNvPicPr>
            <a:picLocks noChangeAspect="1"/>
          </p:cNvPicPr>
          <p:nvPr/>
        </p:nvPicPr>
        <p:blipFill>
          <a:blip r:embed="rId4"/>
          <a:srcRect/>
          <a:stretch>
            <a:fillRect/>
          </a:stretch>
        </p:blipFill>
        <p:spPr>
          <a:xfrm rot="15698078">
            <a:off x="15868481" y="-479493"/>
            <a:ext cx="2414019" cy="2543944"/>
          </a:xfrm>
          <a:prstGeom prst="rect">
            <a:avLst/>
          </a:prstGeom>
        </p:spPr>
      </p:pic>
      <p:sp>
        <p:nvSpPr>
          <p:cNvPr id="20" name="Freeform 22"/>
          <p:cNvSpPr/>
          <p:nvPr/>
        </p:nvSpPr>
        <p:spPr>
          <a:xfrm>
            <a:off x="9296400" y="9525896"/>
            <a:ext cx="1659803" cy="494404"/>
          </a:xfrm>
          <a:custGeom>
            <a:avLst/>
            <a:gdLst/>
            <a:ahLst/>
            <a:cxnLst/>
            <a:rect l="l" t="t" r="r" b="b"/>
            <a:pathLst>
              <a:path w="1600752" h="504237">
                <a:moveTo>
                  <a:pt x="0" y="0"/>
                </a:moveTo>
                <a:lnTo>
                  <a:pt x="1600751" y="0"/>
                </a:lnTo>
                <a:lnTo>
                  <a:pt x="1600751" y="504237"/>
                </a:lnTo>
                <a:lnTo>
                  <a:pt x="0" y="504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02661412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3" name="Group 12"/>
          <p:cNvGrpSpPr/>
          <p:nvPr/>
        </p:nvGrpSpPr>
        <p:grpSpPr>
          <a:xfrm>
            <a:off x="0" y="-38100"/>
            <a:ext cx="2249906" cy="1816354"/>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sp>
            <p:nvSpPr>
              <p:cNvPr id="6" name="Rectangle 5"/>
              <p:cNvSpPr/>
              <p:nvPr/>
            </p:nvSpPr>
            <p:spPr>
              <a:xfrm>
                <a:off x="8700849" y="1790700"/>
                <a:ext cx="8901351" cy="6011902"/>
              </a:xfrm>
              <a:prstGeom prst="rect">
                <a:avLst/>
              </a:prstGeom>
            </p:spPr>
            <p:txBody>
              <a:bodyPr wrap="square">
                <a:spAutoFit/>
              </a:bodyPr>
              <a:lstStyle/>
              <a:p>
                <a:pPr algn="just">
                  <a:lnSpc>
                    <a:spcPct val="150000"/>
                  </a:lnSpc>
                  <a:spcAft>
                    <a:spcPts val="800"/>
                  </a:spcAft>
                </a:pPr>
                <a:r>
                  <a:rPr lang="en-US" sz="4200">
                    <a:latin typeface="Arial" panose="020B0604020202020204" pitchFamily="34" charset="0"/>
                    <a:ea typeface="Calibri" panose="020F0502020204030204" pitchFamily="34" charset="0"/>
                    <a:cs typeface="Arial" panose="020B0604020202020204" pitchFamily="34" charset="0"/>
                  </a:rPr>
                  <a:t>Khoảng thời gian dùng điện thoại phổ biến nhất là từ 90 đến 120 phút. Khoảng này có tần số tương đối là 40% nên số người thuộc nhóm này là:</a:t>
                </a:r>
              </a:p>
              <a:p>
                <a:pPr algn="ctr">
                  <a:lnSpc>
                    <a:spcPct val="150000"/>
                  </a:lnSpc>
                  <a:spcAft>
                    <a:spcPts val="800"/>
                  </a:spcAft>
                </a:pP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40% . 150=60</m:t>
                    </m:r>
                  </m:oMath>
                </a14:m>
                <a:r>
                  <a:rPr lang="en-US" sz="4200">
                    <a:effectLst/>
                    <a:latin typeface="Arial" panose="020B0604020202020204" pitchFamily="34" charset="0"/>
                    <a:ea typeface="Malgun Gothic" panose="020B0503020000020004" pitchFamily="34" charset="-127"/>
                    <a:cs typeface="Arial" panose="020B0604020202020204" pitchFamily="34" charset="0"/>
                  </a:rPr>
                  <a:t> (người).</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00849" y="1790700"/>
                <a:ext cx="8901351" cy="6011902"/>
              </a:xfrm>
              <a:prstGeom prst="rect">
                <a:avLst/>
              </a:prstGeom>
              <a:blipFill>
                <a:blip r:embed="rId8"/>
                <a:stretch>
                  <a:fillRect l="-2601" r="-2601" b="-1724"/>
                </a:stretch>
              </a:blipFill>
            </p:spPr>
            <p:txBody>
              <a:bodyPr/>
              <a:lstStyle/>
              <a:p>
                <a:r>
                  <a:rPr lang="en-US">
                    <a:noFill/>
                  </a:rPr>
                  <a:t> </a:t>
                </a:r>
              </a:p>
            </p:txBody>
          </p:sp>
        </mc:Fallback>
      </mc:AlternateContent>
      <p:pic>
        <p:nvPicPr>
          <p:cNvPr id="12" name="Picture 6"/>
          <p:cNvPicPr>
            <a:picLocks noChangeAspect="1"/>
          </p:cNvPicPr>
          <p:nvPr/>
        </p:nvPicPr>
        <p:blipFill>
          <a:blip r:embed="rId9"/>
          <a:srcRect/>
          <a:stretch>
            <a:fillRect/>
          </a:stretch>
        </p:blipFill>
        <p:spPr>
          <a:xfrm rot="15698078">
            <a:off x="15868481" y="-479493"/>
            <a:ext cx="2414019" cy="2543944"/>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685799" y="2095500"/>
            <a:ext cx="7642353" cy="7487962"/>
          </a:xfrm>
          <a:prstGeom prst="rect">
            <a:avLst/>
          </a:prstGeom>
        </p:spPr>
      </p:pic>
      <p:sp>
        <p:nvSpPr>
          <p:cNvPr id="20" name="Freeform 22"/>
          <p:cNvSpPr/>
          <p:nvPr/>
        </p:nvSpPr>
        <p:spPr>
          <a:xfrm>
            <a:off x="15901812" y="9144896"/>
            <a:ext cx="1659803" cy="494404"/>
          </a:xfrm>
          <a:custGeom>
            <a:avLst/>
            <a:gdLst/>
            <a:ahLst/>
            <a:cxnLst/>
            <a:rect l="l" t="t" r="r" b="b"/>
            <a:pathLst>
              <a:path w="1600752" h="504237">
                <a:moveTo>
                  <a:pt x="0" y="0"/>
                </a:moveTo>
                <a:lnTo>
                  <a:pt x="1600751" y="0"/>
                </a:lnTo>
                <a:lnTo>
                  <a:pt x="1600751" y="504237"/>
                </a:lnTo>
                <a:lnTo>
                  <a:pt x="0" y="5042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875223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8" name="Freeform 8"/>
          <p:cNvSpPr/>
          <p:nvPr/>
        </p:nvSpPr>
        <p:spPr>
          <a:xfrm>
            <a:off x="15043114" y="2528497"/>
            <a:ext cx="2482886" cy="252803"/>
          </a:xfrm>
          <a:custGeom>
            <a:avLst/>
            <a:gdLst/>
            <a:ahLst/>
            <a:cxnLst/>
            <a:rect l="l" t="t" r="r" b="b"/>
            <a:pathLst>
              <a:path w="3310514" h="337070">
                <a:moveTo>
                  <a:pt x="0" y="0"/>
                </a:moveTo>
                <a:lnTo>
                  <a:pt x="3310514" y="0"/>
                </a:lnTo>
                <a:lnTo>
                  <a:pt x="3310514" y="337070"/>
                </a:lnTo>
                <a:lnTo>
                  <a:pt x="0" y="3370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2392305" y="848146"/>
            <a:ext cx="13393839" cy="1171154"/>
          </a:xfrm>
          <a:prstGeom prst="rect">
            <a:avLst/>
          </a:prstGeom>
        </p:spPr>
        <p:txBody>
          <a:bodyPr lIns="0" tIns="0" rIns="0" bIns="0" rtlCol="0" anchor="t">
            <a:spAutoFit/>
          </a:bodyPr>
          <a:lstStyle/>
          <a:p>
            <a:pPr marL="0" marR="0" lvl="0" indent="0" algn="ctr" defTabSz="914400" rtl="0" eaLnBrk="1" fontAlgn="auto" latinLnBrk="0" hangingPunct="1">
              <a:lnSpc>
                <a:spcPts val="9900"/>
              </a:lnSpc>
              <a:spcBef>
                <a:spcPct val="0"/>
              </a:spcBef>
              <a:spcAft>
                <a:spcPts val="0"/>
              </a:spcAft>
              <a:buClrTx/>
              <a:buSzTx/>
              <a:buFontTx/>
              <a:buNone/>
              <a:tabLst/>
              <a:defRPr/>
            </a:pPr>
            <a:r>
              <a:rPr kumimoji="0" lang="en-US" sz="7500" b="1" i="0" u="none" strike="noStrike" kern="1200" cap="none" spc="0" normalizeH="0" baseline="0" noProof="0">
                <a:ln>
                  <a:noFill/>
                </a:ln>
                <a:solidFill>
                  <a:srgbClr val="E8884A"/>
                </a:solidFill>
                <a:effectLst/>
                <a:uLnTx/>
                <a:uFillTx/>
                <a:latin typeface="Arial" panose="020B0604020202020204" pitchFamily="34" charset="0"/>
                <a:ea typeface="Asap Bold"/>
                <a:cs typeface="Arial" panose="020B0604020202020204" pitchFamily="34" charset="0"/>
                <a:sym typeface="Asap Bold"/>
              </a:rPr>
              <a:t>ĐỊNH NGHĨA</a:t>
            </a:r>
          </a:p>
        </p:txBody>
      </p:sp>
      <p:grpSp>
        <p:nvGrpSpPr>
          <p:cNvPr id="13" name="Group 12"/>
          <p:cNvGrpSpPr/>
          <p:nvPr/>
        </p:nvGrpSpPr>
        <p:grpSpPr>
          <a:xfrm>
            <a:off x="-632048" y="2998466"/>
            <a:ext cx="18233861" cy="6564634"/>
            <a:chOff x="-632048" y="2991228"/>
            <a:chExt cx="18233861" cy="6564634"/>
          </a:xfrm>
        </p:grpSpPr>
        <p:grpSp>
          <p:nvGrpSpPr>
            <p:cNvPr id="2" name="Group 2"/>
            <p:cNvGrpSpPr/>
            <p:nvPr/>
          </p:nvGrpSpPr>
          <p:grpSpPr>
            <a:xfrm>
              <a:off x="576639" y="3103067"/>
              <a:ext cx="17025174" cy="6047208"/>
              <a:chOff x="-10795" y="204349"/>
              <a:chExt cx="5575827" cy="1586381"/>
            </a:xfrm>
          </p:grpSpPr>
          <p:sp>
            <p:nvSpPr>
              <p:cNvPr id="3" name="Freeform 3"/>
              <p:cNvSpPr/>
              <p:nvPr/>
            </p:nvSpPr>
            <p:spPr>
              <a:xfrm>
                <a:off x="-10795" y="204349"/>
                <a:ext cx="5575827" cy="1586381"/>
              </a:xfrm>
              <a:custGeom>
                <a:avLst/>
                <a:gdLst/>
                <a:ahLst/>
                <a:cxnLst/>
                <a:rect l="l" t="t" r="r" b="b"/>
                <a:pathLst>
                  <a:path w="5575827" h="1980764">
                    <a:moveTo>
                      <a:pt x="5559698" y="186309"/>
                    </a:moveTo>
                    <a:cubicBezTo>
                      <a:pt x="5559317" y="125349"/>
                      <a:pt x="5568715" y="8509"/>
                      <a:pt x="5568715" y="8509"/>
                    </a:cubicBezTo>
                    <a:lnTo>
                      <a:pt x="5423808" y="6223"/>
                    </a:lnTo>
                    <a:lnTo>
                      <a:pt x="5218322" y="16002"/>
                    </a:lnTo>
                    <a:cubicBezTo>
                      <a:pt x="5218322" y="16002"/>
                      <a:pt x="4884693" y="0"/>
                      <a:pt x="4852816" y="14986"/>
                    </a:cubicBezTo>
                    <a:cubicBezTo>
                      <a:pt x="4820812" y="29972"/>
                      <a:pt x="4754899" y="6223"/>
                      <a:pt x="475489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1335096"/>
                    </a:lnTo>
                    <a:lnTo>
                      <a:pt x="25019" y="1513912"/>
                    </a:lnTo>
                    <a:cubicBezTo>
                      <a:pt x="25019" y="1513912"/>
                      <a:pt x="0" y="1555060"/>
                      <a:pt x="16002" y="1715080"/>
                    </a:cubicBezTo>
                    <a:cubicBezTo>
                      <a:pt x="32004" y="1875100"/>
                      <a:pt x="49276" y="1970350"/>
                      <a:pt x="49276" y="1970350"/>
                    </a:cubicBezTo>
                    <a:lnTo>
                      <a:pt x="132842" y="1970604"/>
                    </a:lnTo>
                    <a:lnTo>
                      <a:pt x="305562" y="1954094"/>
                    </a:lnTo>
                    <a:lnTo>
                      <a:pt x="532511" y="1971620"/>
                    </a:lnTo>
                    <a:lnTo>
                      <a:pt x="771144" y="1980764"/>
                    </a:lnTo>
                    <a:lnTo>
                      <a:pt x="906526" y="1955618"/>
                    </a:lnTo>
                    <a:lnTo>
                      <a:pt x="1008761" y="1972890"/>
                    </a:lnTo>
                    <a:lnTo>
                      <a:pt x="4819669" y="1974795"/>
                    </a:lnTo>
                    <a:lnTo>
                      <a:pt x="5062620" y="1975430"/>
                    </a:lnTo>
                    <a:lnTo>
                      <a:pt x="5299475" y="1965778"/>
                    </a:lnTo>
                    <a:lnTo>
                      <a:pt x="5485784" y="1976573"/>
                    </a:lnTo>
                    <a:lnTo>
                      <a:pt x="5563254" y="1976827"/>
                    </a:lnTo>
                    <a:lnTo>
                      <a:pt x="5563635" y="1828872"/>
                    </a:lnTo>
                    <a:lnTo>
                      <a:pt x="5563889" y="1715207"/>
                    </a:lnTo>
                    <a:lnTo>
                      <a:pt x="5556015" y="1509721"/>
                    </a:lnTo>
                    <a:lnTo>
                      <a:pt x="5564905" y="1341573"/>
                    </a:lnTo>
                    <a:lnTo>
                      <a:pt x="5566683" y="671576"/>
                    </a:lnTo>
                    <a:lnTo>
                      <a:pt x="5575827" y="424561"/>
                    </a:lnTo>
                    <a:cubicBezTo>
                      <a:pt x="5575827" y="424561"/>
                      <a:pt x="5559825" y="247015"/>
                      <a:pt x="5559444" y="186055"/>
                    </a:cubicBezTo>
                    <a:close/>
                  </a:path>
                </a:pathLst>
              </a:custGeom>
              <a:solidFill>
                <a:srgbClr val="F6EEE3"/>
              </a:solidFill>
            </p:spPr>
          </p:sp>
        </p:grpSp>
        <p:sp>
          <p:nvSpPr>
            <p:cNvPr id="4" name="Freeform 4"/>
            <p:cNvSpPr/>
            <p:nvPr/>
          </p:nvSpPr>
          <p:spPr>
            <a:xfrm>
              <a:off x="13749244" y="8618896"/>
              <a:ext cx="3202838" cy="936966"/>
            </a:xfrm>
            <a:custGeom>
              <a:avLst/>
              <a:gdLst/>
              <a:ahLst/>
              <a:cxnLst/>
              <a:rect l="l" t="t" r="r" b="b"/>
              <a:pathLst>
                <a:path w="3208250" h="921643">
                  <a:moveTo>
                    <a:pt x="0" y="0"/>
                  </a:moveTo>
                  <a:lnTo>
                    <a:pt x="3208250" y="0"/>
                  </a:lnTo>
                  <a:lnTo>
                    <a:pt x="3208250" y="921642"/>
                  </a:lnTo>
                  <a:lnTo>
                    <a:pt x="0" y="92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9129763">
              <a:off x="-632048" y="2991228"/>
              <a:ext cx="2417369" cy="981334"/>
            </a:xfrm>
            <a:custGeom>
              <a:avLst/>
              <a:gdLst/>
              <a:ahLst/>
              <a:cxnLst/>
              <a:rect l="l" t="t" r="r" b="b"/>
              <a:pathLst>
                <a:path w="2181439" h="1246147">
                  <a:moveTo>
                    <a:pt x="0" y="0"/>
                  </a:moveTo>
                  <a:lnTo>
                    <a:pt x="2181439" y="0"/>
                  </a:lnTo>
                  <a:lnTo>
                    <a:pt x="2181439" y="1246147"/>
                  </a:lnTo>
                  <a:lnTo>
                    <a:pt x="0" y="12461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Rectangle 11"/>
            <p:cNvSpPr/>
            <p:nvPr/>
          </p:nvSpPr>
          <p:spPr>
            <a:xfrm>
              <a:off x="1226368" y="3459862"/>
              <a:ext cx="15725714" cy="4662815"/>
            </a:xfrm>
            <a:prstGeom prst="rect">
              <a:avLst/>
            </a:prstGeom>
          </p:spPr>
          <p:txBody>
            <a:bodyPr wrap="square">
              <a:spAutoFit/>
            </a:bodyPr>
            <a:lstStyle/>
            <a:p>
              <a:pPr lvl="0" algn="just">
                <a:lnSpc>
                  <a:spcPct val="165000"/>
                </a:lnSpc>
                <a:tabLst>
                  <a:tab pos="105410" algn="l"/>
                </a:tabLst>
              </a:pPr>
              <a:r>
                <a:rPr lang="vi-VN" sz="4500">
                  <a:solidFill>
                    <a:prstClr val="black"/>
                  </a:solidFill>
                  <a:ea typeface="Malgun Gothic" panose="020B0503020000020004" pitchFamily="34" charset="-127"/>
                  <a:cs typeface="Arial" panose="020B0604020202020204" pitchFamily="34" charset="0"/>
                </a:rPr>
                <a:t>Biểu đồ tần số tương đối ghép nhóm dạng cột gồm các cột kề nhau, mỗi cột tương ứng với một nhóm. Cột biểu diễn nhóm [a; b) có đầu mút trái là a, đầu mút phải là b và có chiều cao tương ứng với tần số tương đối của nhóm.</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7147109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TextBox 10">
            <a:extLst>
              <a:ext uri="{FF2B5EF4-FFF2-40B4-BE49-F238E27FC236}">
                <a16:creationId xmlns:a16="http://schemas.microsoft.com/office/drawing/2014/main" id="{1C0FDDE4-B345-9CEF-46D5-6288E812B092}"/>
              </a:ext>
            </a:extLst>
          </p:cNvPr>
          <p:cNvSpPr txBox="1"/>
          <p:nvPr/>
        </p:nvSpPr>
        <p:spPr>
          <a:xfrm>
            <a:off x="500554" y="342900"/>
            <a:ext cx="17254046" cy="1846659"/>
          </a:xfrm>
          <a:prstGeom prst="rect">
            <a:avLst/>
          </a:prstGeom>
          <a:noFill/>
        </p:spPr>
        <p:txBody>
          <a:bodyPr wrap="square">
            <a:spAutoFit/>
          </a:bodyPr>
          <a:lstStyle/>
          <a:p>
            <a:pPr lvl="0" algn="just" defTabSz="1828800">
              <a:lnSpc>
                <a:spcPct val="150000"/>
              </a:lnSpc>
              <a:buClr>
                <a:srgbClr val="000000"/>
              </a:buClr>
              <a:defRPr/>
            </a:pPr>
            <a:r>
              <a:rPr kumimoji="0" lang="vi-VN" sz="38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rPr>
              <a:t>Ví dụ </a:t>
            </a:r>
            <a:r>
              <a:rPr kumimoji="0" lang="en-US" sz="38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rPr>
              <a:t>3</a:t>
            </a:r>
            <a:r>
              <a:rPr kumimoji="0" lang="en-US" sz="3800" b="0" i="0" u="none" strike="noStrike" kern="0" cap="none" spc="0" normalizeH="0" baseline="0" noProof="0">
                <a:ln>
                  <a:noFill/>
                </a:ln>
                <a:solidFill>
                  <a:srgbClr val="F6EEE3"/>
                </a:solidFill>
                <a:effectLst/>
                <a:highlight>
                  <a:srgbClr val="008080"/>
                </a:highlight>
                <a:uLnTx/>
                <a:uFillTx/>
                <a:latin typeface="Calibri"/>
                <a:cs typeface="Arial"/>
                <a:sym typeface="Arial"/>
              </a:rPr>
              <a:t>:</a:t>
            </a:r>
            <a:r>
              <a:rPr kumimoji="0" lang="en-US" sz="3800" b="0" i="0" u="none" strike="noStrike" kern="0" cap="none" spc="0" normalizeH="0" baseline="0" noProof="0">
                <a:ln>
                  <a:noFill/>
                </a:ln>
                <a:solidFill>
                  <a:srgbClr val="F6EEE3"/>
                </a:solidFill>
                <a:effectLst/>
                <a:uLnTx/>
                <a:uFillTx/>
                <a:latin typeface="Calibri"/>
                <a:cs typeface="Arial"/>
                <a:sym typeface="Arial"/>
              </a:rPr>
              <a:t> </a:t>
            </a:r>
            <a:r>
              <a:rPr lang="vi-VN" sz="3800" kern="0">
                <a:solidFill>
                  <a:srgbClr val="000000"/>
                </a:solidFill>
                <a:latin typeface="Arial"/>
                <a:cs typeface="Arial"/>
                <a:sym typeface="Arial"/>
              </a:rPr>
              <a:t>Thuỷ thống kê lại độ dài quãng đường (đơn vị: km) mình đi bộ mỗi ngày</a:t>
            </a:r>
            <a:r>
              <a:rPr lang="en-US" sz="3800" kern="0">
                <a:solidFill>
                  <a:srgbClr val="000000"/>
                </a:solidFill>
                <a:latin typeface="Arial"/>
                <a:cs typeface="Arial"/>
                <a:sym typeface="Arial"/>
              </a:rPr>
              <a:t> </a:t>
            </a:r>
            <a:r>
              <a:rPr lang="vi-VN" sz="3800" kern="0">
                <a:solidFill>
                  <a:srgbClr val="000000"/>
                </a:solidFill>
                <a:latin typeface="Arial"/>
                <a:cs typeface="Arial"/>
                <a:sym typeface="Arial"/>
              </a:rPr>
              <a:t>trong tháng 6 ở bảng sau:</a:t>
            </a:r>
            <a:endParaRPr lang="en-US" sz="3800" kern="0">
              <a:solidFill>
                <a:srgbClr val="000000"/>
              </a:solidFill>
              <a:latin typeface="Arial"/>
              <a:cs typeface="Arial"/>
              <a:sym typeface="Arial"/>
            </a:endParaRPr>
          </a:p>
        </p:txBody>
      </p:sp>
      <p:grpSp>
        <p:nvGrpSpPr>
          <p:cNvPr id="13" name="Group 12"/>
          <p:cNvGrpSpPr/>
          <p:nvPr/>
        </p:nvGrpSpPr>
        <p:grpSpPr>
          <a:xfrm>
            <a:off x="946681" y="6295969"/>
            <a:ext cx="2249906" cy="1438331"/>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pic>
        <p:nvPicPr>
          <p:cNvPr id="8" name="Picture 7"/>
          <p:cNvPicPr>
            <a:picLocks noChangeAspect="1"/>
          </p:cNvPicPr>
          <p:nvPr/>
        </p:nvPicPr>
        <p:blipFill>
          <a:blip r:embed="rId4"/>
          <a:stretch>
            <a:fillRect/>
          </a:stretch>
        </p:blipFill>
        <p:spPr>
          <a:xfrm>
            <a:off x="2274782" y="2324100"/>
            <a:ext cx="13705590" cy="2610129"/>
          </a:xfrm>
          <a:prstGeom prst="rect">
            <a:avLst/>
          </a:prstGeom>
        </p:spPr>
      </p:pic>
      <p:sp>
        <p:nvSpPr>
          <p:cNvPr id="9" name="Rectangle 8"/>
          <p:cNvSpPr/>
          <p:nvPr/>
        </p:nvSpPr>
        <p:spPr>
          <a:xfrm>
            <a:off x="424355" y="5088404"/>
            <a:ext cx="17498687" cy="969496"/>
          </a:xfrm>
          <a:prstGeom prst="rect">
            <a:avLst/>
          </a:prstGeom>
        </p:spPr>
        <p:txBody>
          <a:bodyPr wrap="square">
            <a:spAutoFit/>
          </a:bodyPr>
          <a:lstStyle/>
          <a:p>
            <a:pPr lvl="0" algn="just" defTabSz="1828800">
              <a:lnSpc>
                <a:spcPct val="150000"/>
              </a:lnSpc>
              <a:buClr>
                <a:srgbClr val="000000"/>
              </a:buClr>
              <a:defRPr/>
            </a:pPr>
            <a:r>
              <a:rPr lang="vi-VN" sz="3800" kern="0">
                <a:solidFill>
                  <a:srgbClr val="000000"/>
                </a:solidFill>
                <a:latin typeface="Arial"/>
                <a:cs typeface="Arial"/>
                <a:sym typeface="Arial"/>
              </a:rPr>
              <a:t>Hãy vẽ biểu đồ tần số tương đối ghép nhóm dạng cột biểu diễn mẫu số liệu trên.</a:t>
            </a:r>
            <a:endParaRPr lang="en-US" sz="3800" kern="0">
              <a:solidFill>
                <a:srgbClr val="000000"/>
              </a:solidFill>
              <a:latin typeface="Arial"/>
              <a:cs typeface="Arial"/>
              <a:sym typeface="Arial"/>
            </a:endParaRPr>
          </a:p>
        </p:txBody>
      </p:sp>
      <p:sp>
        <p:nvSpPr>
          <p:cNvPr id="12" name="Rectangle 11"/>
          <p:cNvSpPr/>
          <p:nvPr/>
        </p:nvSpPr>
        <p:spPr>
          <a:xfrm>
            <a:off x="3705726" y="6729989"/>
            <a:ext cx="7731604" cy="677108"/>
          </a:xfrm>
          <a:prstGeom prst="rect">
            <a:avLst/>
          </a:prstGeom>
        </p:spPr>
        <p:txBody>
          <a:bodyPr wrap="none">
            <a:spAutoFit/>
          </a:bodyPr>
          <a:lstStyle/>
          <a:p>
            <a:r>
              <a:rPr lang="vi-VN" sz="3800"/>
              <a:t>Bảng tần số tương đối ghép nhóm:</a:t>
            </a:r>
            <a:endParaRPr lang="en-US" sz="3800"/>
          </a:p>
        </p:txBody>
      </p:sp>
      <p:pic>
        <p:nvPicPr>
          <p:cNvPr id="19" name="Picture 18"/>
          <p:cNvPicPr>
            <a:picLocks noChangeAspect="1"/>
          </p:cNvPicPr>
          <p:nvPr/>
        </p:nvPicPr>
        <p:blipFill>
          <a:blip r:embed="rId5"/>
          <a:stretch>
            <a:fillRect/>
          </a:stretch>
        </p:blipFill>
        <p:spPr>
          <a:xfrm>
            <a:off x="3730086" y="7688242"/>
            <a:ext cx="14024514" cy="1951058"/>
          </a:xfrm>
          <a:prstGeom prst="rect">
            <a:avLst/>
          </a:prstGeom>
        </p:spPr>
      </p:pic>
      <p:pic>
        <p:nvPicPr>
          <p:cNvPr id="20" name="Picture 19"/>
          <p:cNvPicPr>
            <a:picLocks noChangeAspect="1"/>
          </p:cNvPicPr>
          <p:nvPr/>
        </p:nvPicPr>
        <p:blipFill>
          <a:blip r:embed="rId6"/>
          <a:stretch>
            <a:fillRect/>
          </a:stretch>
        </p:blipFill>
        <p:spPr>
          <a:xfrm>
            <a:off x="448418" y="8152574"/>
            <a:ext cx="1524000" cy="1512794"/>
          </a:xfrm>
          <a:prstGeom prst="rect">
            <a:avLst/>
          </a:prstGeom>
        </p:spPr>
      </p:pic>
    </p:spTree>
    <p:extLst>
      <p:ext uri="{BB962C8B-B14F-4D97-AF65-F5344CB8AC3E}">
        <p14:creationId xmlns:p14="http://schemas.microsoft.com/office/powerpoint/2010/main" val="37076256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3" name="Group 12"/>
          <p:cNvGrpSpPr/>
          <p:nvPr/>
        </p:nvGrpSpPr>
        <p:grpSpPr>
          <a:xfrm>
            <a:off x="0" y="-38100"/>
            <a:ext cx="2249906" cy="1816354"/>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pic>
        <p:nvPicPr>
          <p:cNvPr id="18" name="Picture 17"/>
          <p:cNvPicPr>
            <a:picLocks noChangeAspect="1"/>
          </p:cNvPicPr>
          <p:nvPr/>
        </p:nvPicPr>
        <p:blipFill>
          <a:blip r:embed="rId4"/>
          <a:stretch>
            <a:fillRect/>
          </a:stretch>
        </p:blipFill>
        <p:spPr>
          <a:xfrm>
            <a:off x="15773400" y="7823946"/>
            <a:ext cx="1828800" cy="1815353"/>
          </a:xfrm>
          <a:prstGeom prst="rect">
            <a:avLst/>
          </a:prstGeom>
        </p:spPr>
      </p:pic>
      <p:sp>
        <p:nvSpPr>
          <p:cNvPr id="4" name="Rectangle 3"/>
          <p:cNvSpPr/>
          <p:nvPr/>
        </p:nvSpPr>
        <p:spPr>
          <a:xfrm>
            <a:off x="2630144" y="631658"/>
            <a:ext cx="15020182" cy="677108"/>
          </a:xfrm>
          <a:prstGeom prst="rect">
            <a:avLst/>
          </a:prstGeom>
        </p:spPr>
        <p:txBody>
          <a:bodyPr wrap="square">
            <a:spAutoFit/>
          </a:bodyPr>
          <a:lstStyle/>
          <a:p>
            <a:pPr lvl="0"/>
            <a:r>
              <a:rPr lang="vi-VN" sz="3800">
                <a:solidFill>
                  <a:prstClr val="black"/>
                </a:solidFill>
              </a:rPr>
              <a:t>Biểu đồ tần số tương đối ghép nhóm dạng cột biểu diễn mẫu số liệu:</a:t>
            </a:r>
            <a:endParaRPr lang="en-US" sz="3800">
              <a:solidFill>
                <a:prstClr val="black"/>
              </a:solidFill>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76116" y="1680596"/>
            <a:ext cx="10330798" cy="8038653"/>
          </a:xfrm>
          <a:prstGeom prst="rect">
            <a:avLst/>
          </a:prstGeom>
        </p:spPr>
      </p:pic>
    </p:spTree>
    <p:extLst>
      <p:ext uri="{BB962C8B-B14F-4D97-AF65-F5344CB8AC3E}">
        <p14:creationId xmlns:p14="http://schemas.microsoft.com/office/powerpoint/2010/main" val="1832974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457200" y="875760"/>
            <a:ext cx="17297400" cy="891594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4" name="Freeform 4"/>
          <p:cNvSpPr/>
          <p:nvPr/>
        </p:nvSpPr>
        <p:spPr>
          <a:xfrm>
            <a:off x="15955275" y="502950"/>
            <a:ext cx="1827205" cy="906750"/>
          </a:xfrm>
          <a:custGeom>
            <a:avLst/>
            <a:gdLst/>
            <a:ahLst/>
            <a:cxnLst/>
            <a:rect l="l" t="t" r="r" b="b"/>
            <a:pathLst>
              <a:path w="1827205" h="906750">
                <a:moveTo>
                  <a:pt x="0" y="0"/>
                </a:moveTo>
                <a:lnTo>
                  <a:pt x="1827205" y="0"/>
                </a:lnTo>
                <a:lnTo>
                  <a:pt x="1827205" y="906750"/>
                </a:lnTo>
                <a:lnTo>
                  <a:pt x="0" y="906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Rectangle 11"/>
          <p:cNvSpPr/>
          <p:nvPr/>
        </p:nvSpPr>
        <p:spPr>
          <a:xfrm>
            <a:off x="854242" y="2019300"/>
            <a:ext cx="7230979" cy="7632859"/>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ea typeface="Malgun Gothic" panose="020B0503020000020004" pitchFamily="34" charset="-127"/>
                <a:cs typeface="Arial" panose="020B0604020202020204" pitchFamily="34" charset="0"/>
              </a:rPr>
              <a:t>Trong biểu đồ trên, nếu ta nối trung điểm các cạnh phía trên của các cột kề nhau bởi một đoạn thẳng thì nhận được một đường gấp khúc như hình:</a:t>
            </a:r>
            <a:endParaRPr lang="en-US" sz="4000">
              <a:solidFill>
                <a:prstClr val="black"/>
              </a:solidFill>
              <a:ea typeface="Malgun Gothic" panose="020B0503020000020004" pitchFamily="34" charset="-127"/>
              <a:cs typeface="Arial" panose="020B0604020202020204" pitchFamily="34" charset="0"/>
            </a:endParaRPr>
          </a:p>
          <a:p>
            <a:pPr lvl="0" algn="just">
              <a:lnSpc>
                <a:spcPct val="150000"/>
              </a:lnSpc>
              <a:spcBef>
                <a:spcPts val="600"/>
              </a:spcBef>
              <a:spcAft>
                <a:spcPts val="600"/>
              </a:spcAft>
            </a:pPr>
            <a:r>
              <a:rPr lang="vi-VN" sz="4000">
                <a:solidFill>
                  <a:prstClr val="black"/>
                </a:solidFill>
                <a:ea typeface="Calibri" panose="020F0502020204030204" pitchFamily="34" charset="0"/>
                <a:cs typeface="Arial" panose="020B0604020202020204" pitchFamily="34" charset="0"/>
              </a:rPr>
              <a:t>Biểu đồ trên được gọi là </a:t>
            </a:r>
            <a:r>
              <a:rPr lang="vi-VN" sz="4000" i="1">
                <a:solidFill>
                  <a:prstClr val="black"/>
                </a:solidFill>
                <a:ea typeface="Calibri" panose="020F0502020204030204" pitchFamily="34" charset="0"/>
                <a:cs typeface="Arial" panose="020B0604020202020204" pitchFamily="34" charset="0"/>
              </a:rPr>
              <a:t>biểu đồ tần số tương đối ghép nhóm dạng đoạn thẳng.</a:t>
            </a:r>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276880" y="207521"/>
            <a:ext cx="2581107" cy="1708277"/>
            <a:chOff x="15550796" y="528267"/>
            <a:chExt cx="2136140" cy="2349754"/>
          </a:xfrm>
        </p:grpSpPr>
        <p:sp>
          <p:nvSpPr>
            <p:cNvPr id="2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Group 40"/>
            <p:cNvGrpSpPr/>
            <p:nvPr/>
          </p:nvGrpSpPr>
          <p:grpSpPr>
            <a:xfrm>
              <a:off x="15601950" y="780999"/>
              <a:ext cx="1970686" cy="1970686"/>
              <a:chOff x="0" y="0"/>
              <a:chExt cx="812800" cy="812800"/>
            </a:xfrm>
          </p:grpSpPr>
          <p:sp>
            <p:nvSpPr>
              <p:cNvPr id="2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4" name="TextBox 42"/>
              <p:cNvSpPr txBox="1"/>
              <p:nvPr/>
            </p:nvSpPr>
            <p:spPr>
              <a:xfrm>
                <a:off x="3275" y="43324"/>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Chú ý:</a:t>
                </a:r>
              </a:p>
            </p:txBody>
          </p:sp>
        </p:grpSp>
      </p:grpSp>
      <p:pic>
        <p:nvPicPr>
          <p:cNvPr id="15"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200000">
            <a:off x="15650511" y="7704811"/>
            <a:ext cx="618283" cy="3894695"/>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8696235" y="2392596"/>
            <a:ext cx="8617207" cy="6247475"/>
          </a:xfrm>
          <a:prstGeom prst="rect">
            <a:avLst/>
          </a:prstGeom>
        </p:spPr>
      </p:pic>
    </p:spTree>
    <p:extLst>
      <p:ext uri="{BB962C8B-B14F-4D97-AF65-F5344CB8AC3E}">
        <p14:creationId xmlns:p14="http://schemas.microsoft.com/office/powerpoint/2010/main" val="111275075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8" name="Freeform 8"/>
          <p:cNvSpPr/>
          <p:nvPr/>
        </p:nvSpPr>
        <p:spPr>
          <a:xfrm>
            <a:off x="15043114" y="2351894"/>
            <a:ext cx="2482886" cy="252803"/>
          </a:xfrm>
          <a:custGeom>
            <a:avLst/>
            <a:gdLst/>
            <a:ahLst/>
            <a:cxnLst/>
            <a:rect l="l" t="t" r="r" b="b"/>
            <a:pathLst>
              <a:path w="3310514" h="337070">
                <a:moveTo>
                  <a:pt x="0" y="0"/>
                </a:moveTo>
                <a:lnTo>
                  <a:pt x="3310514" y="0"/>
                </a:lnTo>
                <a:lnTo>
                  <a:pt x="3310514" y="337070"/>
                </a:lnTo>
                <a:lnTo>
                  <a:pt x="0" y="3370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2392305" y="723900"/>
            <a:ext cx="13393839" cy="1171154"/>
          </a:xfrm>
          <a:prstGeom prst="rect">
            <a:avLst/>
          </a:prstGeom>
        </p:spPr>
        <p:txBody>
          <a:bodyPr lIns="0" tIns="0" rIns="0" bIns="0" rtlCol="0" anchor="t">
            <a:spAutoFit/>
          </a:bodyPr>
          <a:lstStyle/>
          <a:p>
            <a:pPr marL="0" marR="0" lvl="0" indent="0" algn="ctr" defTabSz="914400" rtl="0" eaLnBrk="1" fontAlgn="auto" latinLnBrk="0" hangingPunct="1">
              <a:lnSpc>
                <a:spcPts val="9900"/>
              </a:lnSpc>
              <a:spcBef>
                <a:spcPct val="0"/>
              </a:spcBef>
              <a:spcAft>
                <a:spcPts val="0"/>
              </a:spcAft>
              <a:buClrTx/>
              <a:buSzTx/>
              <a:buFontTx/>
              <a:buNone/>
              <a:tabLst/>
              <a:defRPr/>
            </a:pPr>
            <a:r>
              <a:rPr kumimoji="0" lang="en-US" sz="7500" b="1" i="0" u="none" strike="noStrike" kern="1200" cap="none" spc="0" normalizeH="0" baseline="0" noProof="0">
                <a:ln>
                  <a:noFill/>
                </a:ln>
                <a:solidFill>
                  <a:srgbClr val="E8884A"/>
                </a:solidFill>
                <a:effectLst/>
                <a:uLnTx/>
                <a:uFillTx/>
                <a:latin typeface="Arial" panose="020B0604020202020204" pitchFamily="34" charset="0"/>
                <a:ea typeface="Asap Bold"/>
                <a:cs typeface="Arial" panose="020B0604020202020204" pitchFamily="34" charset="0"/>
                <a:sym typeface="Asap Bold"/>
              </a:rPr>
              <a:t>ĐỊNH NGHĨA</a:t>
            </a:r>
          </a:p>
        </p:txBody>
      </p:sp>
      <p:grpSp>
        <p:nvGrpSpPr>
          <p:cNvPr id="13" name="Group 12"/>
          <p:cNvGrpSpPr/>
          <p:nvPr/>
        </p:nvGrpSpPr>
        <p:grpSpPr>
          <a:xfrm>
            <a:off x="-509236" y="2725800"/>
            <a:ext cx="18111049" cy="6989700"/>
            <a:chOff x="-509236" y="2870962"/>
            <a:chExt cx="18111049" cy="6989700"/>
          </a:xfrm>
        </p:grpSpPr>
        <p:grpSp>
          <p:nvGrpSpPr>
            <p:cNvPr id="2" name="Group 2"/>
            <p:cNvGrpSpPr/>
            <p:nvPr/>
          </p:nvGrpSpPr>
          <p:grpSpPr>
            <a:xfrm>
              <a:off x="576639" y="3002664"/>
              <a:ext cx="17025174" cy="6452796"/>
              <a:chOff x="-10795" y="178010"/>
              <a:chExt cx="5575827" cy="1692780"/>
            </a:xfrm>
          </p:grpSpPr>
          <p:sp>
            <p:nvSpPr>
              <p:cNvPr id="3" name="Freeform 3"/>
              <p:cNvSpPr/>
              <p:nvPr/>
            </p:nvSpPr>
            <p:spPr>
              <a:xfrm>
                <a:off x="-10795" y="178010"/>
                <a:ext cx="5575827" cy="1692780"/>
              </a:xfrm>
              <a:custGeom>
                <a:avLst/>
                <a:gdLst/>
                <a:ahLst/>
                <a:cxnLst/>
                <a:rect l="l" t="t" r="r" b="b"/>
                <a:pathLst>
                  <a:path w="5575827" h="1980764">
                    <a:moveTo>
                      <a:pt x="5559698" y="186309"/>
                    </a:moveTo>
                    <a:cubicBezTo>
                      <a:pt x="5559317" y="125349"/>
                      <a:pt x="5568715" y="8509"/>
                      <a:pt x="5568715" y="8509"/>
                    </a:cubicBezTo>
                    <a:lnTo>
                      <a:pt x="5423808" y="6223"/>
                    </a:lnTo>
                    <a:lnTo>
                      <a:pt x="5218322" y="16002"/>
                    </a:lnTo>
                    <a:cubicBezTo>
                      <a:pt x="5218322" y="16002"/>
                      <a:pt x="4884693" y="0"/>
                      <a:pt x="4852816" y="14986"/>
                    </a:cubicBezTo>
                    <a:cubicBezTo>
                      <a:pt x="4820812" y="29972"/>
                      <a:pt x="4754899" y="6223"/>
                      <a:pt x="475489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1335096"/>
                    </a:lnTo>
                    <a:lnTo>
                      <a:pt x="25019" y="1513912"/>
                    </a:lnTo>
                    <a:cubicBezTo>
                      <a:pt x="25019" y="1513912"/>
                      <a:pt x="0" y="1555060"/>
                      <a:pt x="16002" y="1715080"/>
                    </a:cubicBezTo>
                    <a:cubicBezTo>
                      <a:pt x="32004" y="1875100"/>
                      <a:pt x="49276" y="1970350"/>
                      <a:pt x="49276" y="1970350"/>
                    </a:cubicBezTo>
                    <a:lnTo>
                      <a:pt x="132842" y="1970604"/>
                    </a:lnTo>
                    <a:lnTo>
                      <a:pt x="305562" y="1954094"/>
                    </a:lnTo>
                    <a:lnTo>
                      <a:pt x="532511" y="1971620"/>
                    </a:lnTo>
                    <a:lnTo>
                      <a:pt x="771144" y="1980764"/>
                    </a:lnTo>
                    <a:lnTo>
                      <a:pt x="906526" y="1955618"/>
                    </a:lnTo>
                    <a:lnTo>
                      <a:pt x="1008761" y="1972890"/>
                    </a:lnTo>
                    <a:lnTo>
                      <a:pt x="4819669" y="1974795"/>
                    </a:lnTo>
                    <a:lnTo>
                      <a:pt x="5062620" y="1975430"/>
                    </a:lnTo>
                    <a:lnTo>
                      <a:pt x="5299475" y="1965778"/>
                    </a:lnTo>
                    <a:lnTo>
                      <a:pt x="5485784" y="1976573"/>
                    </a:lnTo>
                    <a:lnTo>
                      <a:pt x="5563254" y="1976827"/>
                    </a:lnTo>
                    <a:lnTo>
                      <a:pt x="5563635" y="1828872"/>
                    </a:lnTo>
                    <a:lnTo>
                      <a:pt x="5563889" y="1715207"/>
                    </a:lnTo>
                    <a:lnTo>
                      <a:pt x="5556015" y="1509721"/>
                    </a:lnTo>
                    <a:lnTo>
                      <a:pt x="5564905" y="1341573"/>
                    </a:lnTo>
                    <a:lnTo>
                      <a:pt x="5566683" y="671576"/>
                    </a:lnTo>
                    <a:lnTo>
                      <a:pt x="5575827" y="424561"/>
                    </a:lnTo>
                    <a:cubicBezTo>
                      <a:pt x="5575827" y="424561"/>
                      <a:pt x="5559825" y="247015"/>
                      <a:pt x="5559444" y="186055"/>
                    </a:cubicBezTo>
                    <a:close/>
                  </a:path>
                </a:pathLst>
              </a:custGeom>
              <a:solidFill>
                <a:srgbClr val="F6EEE3"/>
              </a:solidFill>
            </p:spPr>
          </p:sp>
        </p:grpSp>
        <p:sp>
          <p:nvSpPr>
            <p:cNvPr id="4" name="Freeform 4"/>
            <p:cNvSpPr/>
            <p:nvPr/>
          </p:nvSpPr>
          <p:spPr>
            <a:xfrm>
              <a:off x="13749244" y="8923696"/>
              <a:ext cx="3202838" cy="936966"/>
            </a:xfrm>
            <a:custGeom>
              <a:avLst/>
              <a:gdLst/>
              <a:ahLst/>
              <a:cxnLst/>
              <a:rect l="l" t="t" r="r" b="b"/>
              <a:pathLst>
                <a:path w="3208250" h="921643">
                  <a:moveTo>
                    <a:pt x="0" y="0"/>
                  </a:moveTo>
                  <a:lnTo>
                    <a:pt x="3208250" y="0"/>
                  </a:lnTo>
                  <a:lnTo>
                    <a:pt x="3208250" y="921642"/>
                  </a:lnTo>
                  <a:lnTo>
                    <a:pt x="0" y="92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9129763">
              <a:off x="-509236" y="2870962"/>
              <a:ext cx="2417369" cy="981334"/>
            </a:xfrm>
            <a:custGeom>
              <a:avLst/>
              <a:gdLst/>
              <a:ahLst/>
              <a:cxnLst/>
              <a:rect l="l" t="t" r="r" b="b"/>
              <a:pathLst>
                <a:path w="2181439" h="1246147">
                  <a:moveTo>
                    <a:pt x="0" y="0"/>
                  </a:moveTo>
                  <a:lnTo>
                    <a:pt x="2181439" y="0"/>
                  </a:lnTo>
                  <a:lnTo>
                    <a:pt x="2181439" y="1246147"/>
                  </a:lnTo>
                  <a:lnTo>
                    <a:pt x="0" y="12461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Rectangle 11"/>
            <p:cNvSpPr/>
            <p:nvPr/>
          </p:nvSpPr>
          <p:spPr>
            <a:xfrm>
              <a:off x="1226368" y="3383662"/>
              <a:ext cx="15725714" cy="5651099"/>
            </a:xfrm>
            <a:prstGeom prst="rect">
              <a:avLst/>
            </a:prstGeom>
          </p:spPr>
          <p:txBody>
            <a:bodyPr wrap="square">
              <a:spAutoFit/>
            </a:bodyPr>
            <a:lstStyle/>
            <a:p>
              <a:pPr lvl="0" algn="just">
                <a:lnSpc>
                  <a:spcPct val="165000"/>
                </a:lnSpc>
                <a:tabLst>
                  <a:tab pos="105410" algn="l"/>
                </a:tabLst>
              </a:pPr>
              <a:r>
                <a:rPr lang="vi-VN" sz="4500">
                  <a:solidFill>
                    <a:prstClr val="black"/>
                  </a:solidFill>
                  <a:ea typeface="Malgun Gothic" panose="020B0503020000020004" pitchFamily="34" charset="-127"/>
                  <a:cs typeface="Arial" panose="020B0604020202020204" pitchFamily="34" charset="0"/>
                </a:rPr>
                <a:t>Biểu đồ tần số tương đối ghép nhóm dạng đoạn thẳng là đường gấp khúc đi từ trái sang phải, nối các điểm trên mặt phẳng, mỗi điểm có hoành độ là giá trị đại diện của nhóm số liệu và có tung độ tương ứng với tần số tương đối của nhóm số liệu đó.</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3913009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9763"/>
        </a:solidFill>
        <a:effectLst/>
      </p:bgPr>
    </p:bg>
    <p:spTree>
      <p:nvGrpSpPr>
        <p:cNvPr id="1" name=""/>
        <p:cNvGrpSpPr/>
        <p:nvPr/>
      </p:nvGrpSpPr>
      <p:grpSpPr>
        <a:xfrm>
          <a:off x="0" y="0"/>
          <a:ext cx="0" cy="0"/>
          <a:chOff x="0" y="0"/>
          <a:chExt cx="0" cy="0"/>
        </a:xfrm>
      </p:grpSpPr>
      <p:grpSp>
        <p:nvGrpSpPr>
          <p:cNvPr id="2" name="Group 2"/>
          <p:cNvGrpSpPr/>
          <p:nvPr/>
        </p:nvGrpSpPr>
        <p:grpSpPr>
          <a:xfrm>
            <a:off x="5595509" y="2552700"/>
            <a:ext cx="12082891" cy="6629400"/>
            <a:chOff x="0" y="0"/>
            <a:chExt cx="7789281" cy="4940394"/>
          </a:xfrm>
        </p:grpSpPr>
        <p:sp>
          <p:nvSpPr>
            <p:cNvPr id="3" name="Freeform 3"/>
            <p:cNvSpPr/>
            <p:nvPr/>
          </p:nvSpPr>
          <p:spPr>
            <a:xfrm>
              <a:off x="-10795" y="-1905"/>
              <a:ext cx="7799950" cy="4942172"/>
            </a:xfrm>
            <a:custGeom>
              <a:avLst/>
              <a:gdLst/>
              <a:ahLst/>
              <a:cxnLst/>
              <a:rect l="l" t="t" r="r" b="b"/>
              <a:pathLst>
                <a:path w="7799950" h="4942172">
                  <a:moveTo>
                    <a:pt x="7783821" y="186309"/>
                  </a:moveTo>
                  <a:cubicBezTo>
                    <a:pt x="7783439" y="125349"/>
                    <a:pt x="7792838" y="8509"/>
                    <a:pt x="7792838" y="8509"/>
                  </a:cubicBezTo>
                  <a:lnTo>
                    <a:pt x="7647930" y="6223"/>
                  </a:lnTo>
                  <a:lnTo>
                    <a:pt x="7442444" y="16002"/>
                  </a:lnTo>
                  <a:cubicBezTo>
                    <a:pt x="7442444" y="16002"/>
                    <a:pt x="7108815" y="0"/>
                    <a:pt x="7076938" y="14986"/>
                  </a:cubicBezTo>
                  <a:cubicBezTo>
                    <a:pt x="7044935" y="29972"/>
                    <a:pt x="6979022" y="6223"/>
                    <a:pt x="697902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7043791" y="4936203"/>
                  </a:lnTo>
                  <a:lnTo>
                    <a:pt x="7286742" y="4936838"/>
                  </a:lnTo>
                  <a:lnTo>
                    <a:pt x="7523598" y="4927186"/>
                  </a:lnTo>
                  <a:lnTo>
                    <a:pt x="7709906" y="4937981"/>
                  </a:lnTo>
                  <a:lnTo>
                    <a:pt x="7787376" y="4938235"/>
                  </a:lnTo>
                  <a:lnTo>
                    <a:pt x="7787758" y="4790280"/>
                  </a:lnTo>
                  <a:lnTo>
                    <a:pt x="7788012" y="4676615"/>
                  </a:lnTo>
                  <a:lnTo>
                    <a:pt x="7780137" y="4471129"/>
                  </a:lnTo>
                  <a:lnTo>
                    <a:pt x="7789027" y="4302981"/>
                  </a:lnTo>
                  <a:lnTo>
                    <a:pt x="7790805" y="671576"/>
                  </a:lnTo>
                  <a:lnTo>
                    <a:pt x="7799950" y="424561"/>
                  </a:lnTo>
                  <a:cubicBezTo>
                    <a:pt x="7799950" y="424561"/>
                    <a:pt x="7783948" y="247015"/>
                    <a:pt x="7783566" y="186055"/>
                  </a:cubicBezTo>
                  <a:close/>
                </a:path>
              </a:pathLst>
            </a:custGeom>
            <a:solidFill>
              <a:srgbClr val="F6EEE3"/>
            </a:solidFill>
          </p:spPr>
        </p:sp>
      </p:grpSp>
      <p:sp>
        <p:nvSpPr>
          <p:cNvPr id="4" name="Freeform 4"/>
          <p:cNvSpPr/>
          <p:nvPr/>
        </p:nvSpPr>
        <p:spPr>
          <a:xfrm flipH="1">
            <a:off x="228600" y="2849344"/>
            <a:ext cx="5715000" cy="9081439"/>
          </a:xfrm>
          <a:custGeom>
            <a:avLst/>
            <a:gdLst/>
            <a:ahLst/>
            <a:cxnLst/>
            <a:rect l="l" t="t" r="r" b="b"/>
            <a:pathLst>
              <a:path w="6861422" h="10570819">
                <a:moveTo>
                  <a:pt x="6861423" y="0"/>
                </a:moveTo>
                <a:lnTo>
                  <a:pt x="0" y="0"/>
                </a:lnTo>
                <a:lnTo>
                  <a:pt x="0" y="10570818"/>
                </a:lnTo>
                <a:lnTo>
                  <a:pt x="6861423" y="10570818"/>
                </a:lnTo>
                <a:lnTo>
                  <a:pt x="686142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6">
            <a:extLst>
              <a:ext uri="{FF2B5EF4-FFF2-40B4-BE49-F238E27FC236}">
                <a16:creationId xmlns:a16="http://schemas.microsoft.com/office/drawing/2014/main" id="{396D2107-ED67-C4D0-B800-2F3F996EB999}"/>
              </a:ext>
            </a:extLst>
          </p:cNvPr>
          <p:cNvSpPr txBox="1"/>
          <p:nvPr/>
        </p:nvSpPr>
        <p:spPr>
          <a:xfrm>
            <a:off x="5922132" y="723900"/>
            <a:ext cx="1141270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7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0446EC7-344B-143A-0E23-6C3CA05C3889}"/>
              </a:ext>
            </a:extLst>
          </p:cNvPr>
          <p:cNvSpPr txBox="1"/>
          <p:nvPr/>
        </p:nvSpPr>
        <p:spPr>
          <a:xfrm>
            <a:off x="6222589" y="2849344"/>
            <a:ext cx="11303411" cy="5940088"/>
          </a:xfrm>
          <a:prstGeom prst="rect">
            <a:avLst/>
          </a:prstGeom>
          <a:noFill/>
        </p:spPr>
        <p:txBody>
          <a:bodyPr wrap="square" rtlCol="0">
            <a:spAutoFit/>
          </a:bodyPr>
          <a:lstStyle/>
          <a:p>
            <a:pPr lvl="0" algn="just">
              <a:lnSpc>
                <a:spcPct val="200000"/>
              </a:lnSpc>
              <a:spcBef>
                <a:spcPts val="600"/>
              </a:spcBef>
              <a:spcAft>
                <a:spcPts val="600"/>
              </a:spcAft>
              <a:defRPr/>
            </a:pPr>
            <a:r>
              <a:rPr lang="vi-VN" sz="6000" b="1">
                <a:solidFill>
                  <a:prstClr val="black"/>
                </a:solidFill>
                <a:cs typeface="Arial" panose="020B0604020202020204" pitchFamily="34" charset="0"/>
              </a:rPr>
              <a:t>1. </a:t>
            </a:r>
            <a:r>
              <a:rPr lang="vi-VN" sz="4500" b="1">
                <a:solidFill>
                  <a:prstClr val="black"/>
                </a:solidFill>
                <a:cs typeface="Arial" panose="020B0604020202020204" pitchFamily="34" charset="0"/>
              </a:rPr>
              <a:t>Bảng tần số ghép nhóm</a:t>
            </a:r>
            <a:endParaRPr lang="en-US" sz="4500" b="1">
              <a:solidFill>
                <a:prstClr val="black"/>
              </a:solidFill>
              <a:cs typeface="Arial" panose="020B0604020202020204" pitchFamily="34" charset="0"/>
            </a:endParaRPr>
          </a:p>
          <a:p>
            <a:pPr lvl="0" algn="just">
              <a:lnSpc>
                <a:spcPct val="200000"/>
              </a:lnSpc>
              <a:spcBef>
                <a:spcPts val="600"/>
              </a:spcBef>
              <a:spcAft>
                <a:spcPts val="600"/>
              </a:spcAft>
              <a:defRPr/>
            </a:pPr>
            <a:r>
              <a:rPr lang="vi-VN" sz="6000" b="1">
                <a:solidFill>
                  <a:prstClr val="black"/>
                </a:solidFill>
                <a:cs typeface="Arial" panose="020B0604020202020204" pitchFamily="34" charset="0"/>
              </a:rPr>
              <a:t>2. </a:t>
            </a:r>
            <a:r>
              <a:rPr lang="vi-VN" sz="4500" b="1">
                <a:solidFill>
                  <a:prstClr val="black"/>
                </a:solidFill>
                <a:cs typeface="Arial" panose="020B0604020202020204" pitchFamily="34" charset="0"/>
              </a:rPr>
              <a:t>Bảng tần số tương đối ghép nhóm</a:t>
            </a:r>
            <a:endParaRPr lang="en-US" sz="4500" b="1">
              <a:solidFill>
                <a:prstClr val="black"/>
              </a:solidFill>
              <a:cs typeface="Arial" panose="020B0604020202020204" pitchFamily="34" charset="0"/>
            </a:endParaRPr>
          </a:p>
          <a:p>
            <a:pPr lvl="0" algn="just">
              <a:lnSpc>
                <a:spcPct val="200000"/>
              </a:lnSpc>
              <a:spcBef>
                <a:spcPts val="600"/>
              </a:spcBef>
              <a:spcAft>
                <a:spcPts val="600"/>
              </a:spcAft>
              <a:defRPr/>
            </a:pPr>
            <a:r>
              <a:rPr lang="vi-VN" sz="6000" b="1">
                <a:solidFill>
                  <a:prstClr val="black"/>
                </a:solidFill>
                <a:cs typeface="Arial" panose="020B0604020202020204" pitchFamily="34" charset="0"/>
              </a:rPr>
              <a:t>3. </a:t>
            </a:r>
            <a:r>
              <a:rPr lang="vi-VN" sz="4500" b="1">
                <a:solidFill>
                  <a:prstClr val="black"/>
                </a:solidFill>
                <a:cs typeface="Arial" panose="020B0604020202020204" pitchFamily="34" charset="0"/>
              </a:rPr>
              <a:t>Biểu đồ tần số tương đối ghép nhóm</a:t>
            </a:r>
            <a:endParaRPr kumimoji="0" lang="vi-VN" sz="4500" b="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01984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0" y="342900"/>
            <a:ext cx="182880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TextBox 10">
            <a:extLst>
              <a:ext uri="{FF2B5EF4-FFF2-40B4-BE49-F238E27FC236}">
                <a16:creationId xmlns:a16="http://schemas.microsoft.com/office/drawing/2014/main" id="{1C0FDDE4-B345-9CEF-46D5-6288E812B092}"/>
              </a:ext>
            </a:extLst>
          </p:cNvPr>
          <p:cNvSpPr txBox="1"/>
          <p:nvPr/>
        </p:nvSpPr>
        <p:spPr>
          <a:xfrm>
            <a:off x="76200" y="342900"/>
            <a:ext cx="18135394" cy="1824923"/>
          </a:xfrm>
          <a:prstGeom prst="rect">
            <a:avLst/>
          </a:prstGeom>
          <a:noFill/>
        </p:spPr>
        <p:txBody>
          <a:bodyPr wrap="square">
            <a:spAutoFit/>
          </a:bodyPr>
          <a:lstStyle/>
          <a:p>
            <a:pPr lvl="0" algn="just" defTabSz="1828800">
              <a:lnSpc>
                <a:spcPct val="150000"/>
              </a:lnSpc>
              <a:buClr>
                <a:srgbClr val="000000"/>
              </a:buClr>
              <a:defRPr/>
            </a:pPr>
            <a:r>
              <a:rPr kumimoji="0" lang="vi-VN" sz="40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cs typeface="+mn-cs"/>
              </a:rPr>
              <a:t>Ví dụ </a:t>
            </a:r>
            <a:r>
              <a:rPr kumimoji="0" lang="en-US" sz="40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cs typeface="+mn-cs"/>
              </a:rPr>
              <a:t>4</a:t>
            </a:r>
            <a:r>
              <a:rPr kumimoji="0" lang="en-US" sz="4000" b="0" i="0" u="none" strike="noStrike" kern="0" cap="none" spc="0" normalizeH="0" baseline="0" noProof="0">
                <a:ln>
                  <a:noFill/>
                </a:ln>
                <a:solidFill>
                  <a:srgbClr val="F6EEE3"/>
                </a:solidFill>
                <a:effectLst/>
                <a:highlight>
                  <a:srgbClr val="008080"/>
                </a:highlight>
                <a:uLnTx/>
                <a:uFillTx/>
                <a:latin typeface="Calibri"/>
                <a:ea typeface="+mn-ea"/>
                <a:cs typeface="Arial"/>
                <a:sym typeface="Arial"/>
              </a:rPr>
              <a:t>:</a:t>
            </a:r>
            <a:r>
              <a:rPr kumimoji="0" lang="en-US" sz="4000" b="0" i="0" u="none" strike="noStrike" kern="0" cap="none" spc="0" normalizeH="0" baseline="0" noProof="0">
                <a:ln>
                  <a:noFill/>
                </a:ln>
                <a:solidFill>
                  <a:srgbClr val="F6EEE3"/>
                </a:solidFill>
                <a:effectLst/>
                <a:uLnTx/>
                <a:uFillTx/>
                <a:latin typeface="Calibri"/>
                <a:ea typeface="+mn-ea"/>
                <a:cs typeface="Arial"/>
                <a:sym typeface="Arial"/>
              </a:rPr>
              <a:t> </a:t>
            </a:r>
            <a:r>
              <a:rPr lang="vi-VN" sz="4000" kern="0">
                <a:solidFill>
                  <a:srgbClr val="000000"/>
                </a:solidFill>
                <a:latin typeface="Arial"/>
                <a:cs typeface="Arial"/>
                <a:sym typeface="Arial"/>
              </a:rPr>
              <a:t>Bảng sau thống kê chiều cao (đơn vị: mét) của các cây keo 3 năm tuổi ở một</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nông trường.</a:t>
            </a:r>
            <a:endParaRPr lang="en-US" sz="4000" kern="0">
              <a:solidFill>
                <a:srgbClr val="000000"/>
              </a:solidFill>
              <a:latin typeface="Arial"/>
              <a:cs typeface="Arial"/>
              <a:sym typeface="Arial"/>
            </a:endParaRPr>
          </a:p>
        </p:txBody>
      </p:sp>
      <p:grpSp>
        <p:nvGrpSpPr>
          <p:cNvPr id="13" name="Group 12"/>
          <p:cNvGrpSpPr/>
          <p:nvPr/>
        </p:nvGrpSpPr>
        <p:grpSpPr>
          <a:xfrm>
            <a:off x="8018944" y="6273211"/>
            <a:ext cx="2249906" cy="1293754"/>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18" name="Rectangle 17"/>
          <p:cNvSpPr/>
          <p:nvPr/>
        </p:nvSpPr>
        <p:spPr>
          <a:xfrm>
            <a:off x="76200" y="7928908"/>
            <a:ext cx="18135394" cy="1839606"/>
          </a:xfrm>
          <a:prstGeom prst="rect">
            <a:avLst/>
          </a:prstGeom>
        </p:spPr>
        <p:txBody>
          <a:bodyPr wrap="square">
            <a:spAutoFit/>
          </a:bodyPr>
          <a:lstStyle/>
          <a:p>
            <a:pPr lvl="0" algn="just">
              <a:lnSpc>
                <a:spcPct val="150000"/>
              </a:lnSpc>
            </a:pPr>
            <a:r>
              <a:rPr lang="vi-VN" sz="4000">
                <a:solidFill>
                  <a:prstClr val="black"/>
                </a:solidFill>
              </a:rPr>
              <a:t>Giá trị đại diện của các nhóm dữ liệu lần lượt là 8,6; 8,8; 9,0; 9,2; 9,4.</a:t>
            </a:r>
            <a:endParaRPr lang="en-US" sz="4000">
              <a:solidFill>
                <a:prstClr val="black"/>
              </a:solidFill>
            </a:endParaRPr>
          </a:p>
          <a:p>
            <a:pPr lvl="0" algn="just">
              <a:lnSpc>
                <a:spcPct val="150000"/>
              </a:lnSpc>
            </a:pPr>
            <a:r>
              <a:rPr lang="vi-VN" sz="4000">
                <a:solidFill>
                  <a:prstClr val="black"/>
                </a:solidFill>
              </a:rPr>
              <a:t>Biểu đồ tần số tương đối ghép nhóm dạng đoạn thẳng biểu diễn số liệu đã cho:</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16865377" y="6362700"/>
            <a:ext cx="1216057" cy="1796145"/>
          </a:xfrm>
          <a:prstGeom prst="rect">
            <a:avLst/>
          </a:prstGeom>
        </p:spPr>
      </p:pic>
      <p:sp>
        <p:nvSpPr>
          <p:cNvPr id="4" name="Rectangle 3"/>
          <p:cNvSpPr/>
          <p:nvPr/>
        </p:nvSpPr>
        <p:spPr>
          <a:xfrm>
            <a:off x="76200" y="4652308"/>
            <a:ext cx="18135394" cy="1938992"/>
          </a:xfrm>
          <a:prstGeom prst="rect">
            <a:avLst/>
          </a:prstGeom>
        </p:spPr>
        <p:txBody>
          <a:bodyPr wrap="square">
            <a:spAutoFit/>
          </a:bodyPr>
          <a:lstStyle/>
          <a:p>
            <a:pPr lvl="0" algn="just" defTabSz="1828800">
              <a:lnSpc>
                <a:spcPct val="150000"/>
              </a:lnSpc>
              <a:buClr>
                <a:srgbClr val="000000"/>
              </a:buClr>
              <a:defRPr/>
            </a:pPr>
            <a:r>
              <a:rPr lang="vi-VN" sz="4000" kern="0">
                <a:solidFill>
                  <a:srgbClr val="000000"/>
                </a:solidFill>
                <a:latin typeface="Arial"/>
                <a:cs typeface="Arial"/>
                <a:sym typeface="Arial"/>
              </a:rPr>
              <a:t>Hãy vẽ biểu đồ tần số tương đối ghép nhóm dạng đoạn thẳng biểu diễn số liệu trên.</a:t>
            </a:r>
            <a:endParaRPr lang="en-US" sz="4000" kern="0">
              <a:solidFill>
                <a:srgbClr val="000000"/>
              </a:solidFill>
              <a:latin typeface="Arial"/>
              <a:cs typeface="Arial"/>
              <a:sym typeface="Arial"/>
            </a:endParaRPr>
          </a:p>
        </p:txBody>
      </p:sp>
      <p:pic>
        <p:nvPicPr>
          <p:cNvPr id="5" name="Picture 4"/>
          <p:cNvPicPr>
            <a:picLocks noChangeAspect="1"/>
          </p:cNvPicPr>
          <p:nvPr/>
        </p:nvPicPr>
        <p:blipFill>
          <a:blip r:embed="rId5"/>
          <a:stretch>
            <a:fillRect/>
          </a:stretch>
        </p:blipFill>
        <p:spPr>
          <a:xfrm>
            <a:off x="1404956" y="2323728"/>
            <a:ext cx="15460421" cy="2210172"/>
          </a:xfrm>
          <a:prstGeom prst="rect">
            <a:avLst/>
          </a:prstGeom>
        </p:spPr>
      </p:pic>
    </p:spTree>
    <p:extLst>
      <p:ext uri="{BB962C8B-B14F-4D97-AF65-F5344CB8AC3E}">
        <p14:creationId xmlns:p14="http://schemas.microsoft.com/office/powerpoint/2010/main" val="376290672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31" dur="500"/>
                                        <p:tgtEl>
                                          <p:spTgt spid="1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36"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0" y="342900"/>
            <a:ext cx="182880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3" name="Group 12"/>
          <p:cNvGrpSpPr/>
          <p:nvPr/>
        </p:nvGrpSpPr>
        <p:grpSpPr>
          <a:xfrm>
            <a:off x="8008514" y="192146"/>
            <a:ext cx="2249906" cy="1293754"/>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pic>
        <p:nvPicPr>
          <p:cNvPr id="9" name="Picture 8"/>
          <p:cNvPicPr>
            <a:picLocks noChangeAspect="1"/>
          </p:cNvPicPr>
          <p:nvPr/>
        </p:nvPicPr>
        <p:blipFill>
          <a:blip r:embed="rId4"/>
          <a:stretch>
            <a:fillRect/>
          </a:stretch>
        </p:blipFill>
        <p:spPr>
          <a:xfrm>
            <a:off x="16078200" y="7170522"/>
            <a:ext cx="1774634" cy="26211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894" y="2019300"/>
            <a:ext cx="12105146" cy="7480601"/>
          </a:xfrm>
          <a:prstGeom prst="rect">
            <a:avLst/>
          </a:prstGeom>
        </p:spPr>
      </p:pic>
    </p:spTree>
    <p:extLst>
      <p:ext uri="{BB962C8B-B14F-4D97-AF65-F5344CB8AC3E}">
        <p14:creationId xmlns:p14="http://schemas.microsoft.com/office/powerpoint/2010/main" val="395791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457200" y="1181100"/>
            <a:ext cx="17297400" cy="8165697"/>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4" name="Freeform 4"/>
          <p:cNvSpPr/>
          <p:nvPr/>
        </p:nvSpPr>
        <p:spPr>
          <a:xfrm>
            <a:off x="429549" y="8877300"/>
            <a:ext cx="1827205" cy="906750"/>
          </a:xfrm>
          <a:custGeom>
            <a:avLst/>
            <a:gdLst/>
            <a:ahLst/>
            <a:cxnLst/>
            <a:rect l="l" t="t" r="r" b="b"/>
            <a:pathLst>
              <a:path w="1827205" h="906750">
                <a:moveTo>
                  <a:pt x="0" y="0"/>
                </a:moveTo>
                <a:lnTo>
                  <a:pt x="1827205" y="0"/>
                </a:lnTo>
                <a:lnTo>
                  <a:pt x="1827205" y="906750"/>
                </a:lnTo>
                <a:lnTo>
                  <a:pt x="0" y="906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Rectangle 11"/>
          <p:cNvSpPr/>
          <p:nvPr/>
        </p:nvSpPr>
        <p:spPr>
          <a:xfrm>
            <a:off x="1606719" y="2705100"/>
            <a:ext cx="14981654" cy="5424562"/>
          </a:xfrm>
          <a:prstGeom prst="rect">
            <a:avLst/>
          </a:prstGeom>
        </p:spPr>
        <p:txBody>
          <a:bodyPr wrap="square">
            <a:spAutoFit/>
          </a:bodyPr>
          <a:lstStyle/>
          <a:p>
            <a:pPr lvl="0" algn="just">
              <a:lnSpc>
                <a:spcPct val="170000"/>
              </a:lnSpc>
              <a:spcBef>
                <a:spcPts val="600"/>
              </a:spcBef>
              <a:spcAft>
                <a:spcPts val="600"/>
              </a:spcAft>
            </a:pPr>
            <a:r>
              <a:rPr lang="vi-VN" sz="4200">
                <a:solidFill>
                  <a:prstClr val="black"/>
                </a:solidFill>
                <a:ea typeface="Malgun Gothic" panose="020B0503020000020004" pitchFamily="34" charset="-127"/>
                <a:cs typeface="Arial" panose="020B0604020202020204" pitchFamily="34" charset="0"/>
              </a:rPr>
              <a:t>Tương tự như biểu đồ tần số tương đối ghép nhóm, người ta cũng sử dụng </a:t>
            </a:r>
            <a:r>
              <a:rPr lang="vi-VN" sz="4200" i="1">
                <a:solidFill>
                  <a:prstClr val="black"/>
                </a:solidFill>
                <a:ea typeface="Malgun Gothic" panose="020B0503020000020004" pitchFamily="34" charset="-127"/>
                <a:cs typeface="Arial" panose="020B0604020202020204" pitchFamily="34" charset="0"/>
              </a:rPr>
              <a:t>biểu đồ tần số ghép nhóm </a:t>
            </a:r>
            <a:r>
              <a:rPr lang="vi-VN" sz="4200">
                <a:solidFill>
                  <a:prstClr val="black"/>
                </a:solidFill>
                <a:ea typeface="Malgun Gothic" panose="020B0503020000020004" pitchFamily="34" charset="-127"/>
                <a:cs typeface="Arial" panose="020B0604020202020204" pitchFamily="34" charset="0"/>
              </a:rPr>
              <a:t>dạng cột để biểu diễn trực quan cho bảng tần số ghép nhóm, trong đó chiều cao của cột có đầu mút trái là a và đầu mút phải là b trên trục hoành tương ứng với tần số của nhóm là [a; b).</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397465" y="642042"/>
            <a:ext cx="2767600" cy="1616066"/>
            <a:chOff x="15550796" y="528267"/>
            <a:chExt cx="2136140" cy="2349754"/>
          </a:xfrm>
        </p:grpSpPr>
        <p:sp>
          <p:nvSpPr>
            <p:cNvPr id="2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Group 40"/>
            <p:cNvGrpSpPr/>
            <p:nvPr/>
          </p:nvGrpSpPr>
          <p:grpSpPr>
            <a:xfrm>
              <a:off x="15601950" y="780999"/>
              <a:ext cx="1970686" cy="1970686"/>
              <a:chOff x="0" y="0"/>
              <a:chExt cx="812800" cy="812800"/>
            </a:xfrm>
          </p:grpSpPr>
          <p:sp>
            <p:nvSpPr>
              <p:cNvPr id="2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4" name="TextBox 42"/>
              <p:cNvSpPr txBox="1"/>
              <p:nvPr/>
            </p:nvSpPr>
            <p:spPr>
              <a:xfrm>
                <a:off x="3275" y="43324"/>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Chú ý:</a:t>
                </a:r>
              </a:p>
            </p:txBody>
          </p:sp>
        </p:grpSp>
      </p:grpSp>
      <p:pic>
        <p:nvPicPr>
          <p:cNvPr id="15"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0054">
            <a:off x="17284495" y="5009941"/>
            <a:ext cx="702891" cy="4662067"/>
          </a:xfrm>
          <a:prstGeom prst="rect">
            <a:avLst/>
          </a:prstGeom>
        </p:spPr>
      </p:pic>
    </p:spTree>
    <p:extLst>
      <p:ext uri="{BB962C8B-B14F-4D97-AF65-F5344CB8AC3E}">
        <p14:creationId xmlns:p14="http://schemas.microsoft.com/office/powerpoint/2010/main" val="13806260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TextBox 10">
            <a:extLst>
              <a:ext uri="{FF2B5EF4-FFF2-40B4-BE49-F238E27FC236}">
                <a16:creationId xmlns:a16="http://schemas.microsoft.com/office/drawing/2014/main" id="{1C0FDDE4-B345-9CEF-46D5-6288E812B092}"/>
              </a:ext>
            </a:extLst>
          </p:cNvPr>
          <p:cNvSpPr txBox="1"/>
          <p:nvPr/>
        </p:nvSpPr>
        <p:spPr>
          <a:xfrm>
            <a:off x="500554" y="266700"/>
            <a:ext cx="17254046" cy="1824923"/>
          </a:xfrm>
          <a:prstGeom prst="rect">
            <a:avLst/>
          </a:prstGeom>
          <a:noFill/>
        </p:spPr>
        <p:txBody>
          <a:bodyPr wrap="square">
            <a:spAutoFit/>
          </a:bodyPr>
          <a:lstStyle/>
          <a:p>
            <a:pPr lvl="0" algn="just" defTabSz="1828800">
              <a:lnSpc>
                <a:spcPct val="150000"/>
              </a:lnSpc>
              <a:buClr>
                <a:srgbClr val="000000"/>
              </a:buClr>
              <a:defRPr/>
            </a:pPr>
            <a:r>
              <a:rPr kumimoji="0" lang="vi-VN" sz="40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rPr>
              <a:t>Ví dụ </a:t>
            </a:r>
            <a:r>
              <a:rPr kumimoji="0" lang="en-US" sz="4000" b="1" i="0" u="none" strike="noStrike" kern="0" cap="none" spc="0" normalizeH="0" baseline="0" noProof="0">
                <a:ln>
                  <a:noFill/>
                </a:ln>
                <a:solidFill>
                  <a:srgbClr val="F6EEE3"/>
                </a:solidFill>
                <a:effectLst/>
                <a:highlight>
                  <a:srgbClr val="008080"/>
                </a:highlight>
                <a:uLnTx/>
                <a:uFillTx/>
                <a:latin typeface="Arial" panose="020B0604020202020204" pitchFamily="34" charset="0"/>
                <a:ea typeface="Malgun Gothic" panose="020B0503020000020004" pitchFamily="34" charset="-127"/>
              </a:rPr>
              <a:t>5</a:t>
            </a:r>
            <a:r>
              <a:rPr kumimoji="0" lang="en-US" sz="4000" b="0" i="0" u="none" strike="noStrike" kern="0" cap="none" spc="0" normalizeH="0" baseline="0" noProof="0">
                <a:ln>
                  <a:noFill/>
                </a:ln>
                <a:solidFill>
                  <a:srgbClr val="F6EEE3"/>
                </a:solidFill>
                <a:effectLst/>
                <a:highlight>
                  <a:srgbClr val="008080"/>
                </a:highlight>
                <a:uLnTx/>
                <a:uFillTx/>
                <a:latin typeface="Calibri"/>
                <a:cs typeface="Arial"/>
                <a:sym typeface="Arial"/>
              </a:rPr>
              <a:t>:</a:t>
            </a:r>
            <a:r>
              <a:rPr kumimoji="0" lang="en-US" sz="4000" b="0" i="0" u="none" strike="noStrike" kern="0" cap="none" spc="0" normalizeH="0" baseline="0" noProof="0">
                <a:ln>
                  <a:noFill/>
                </a:ln>
                <a:solidFill>
                  <a:srgbClr val="F6EEE3"/>
                </a:solidFill>
                <a:effectLst/>
                <a:uLnTx/>
                <a:uFillTx/>
                <a:latin typeface="Calibri"/>
                <a:cs typeface="Arial"/>
                <a:sym typeface="Arial"/>
              </a:rPr>
              <a:t> </a:t>
            </a:r>
            <a:r>
              <a:rPr lang="vi-VN" sz="4000" kern="0">
                <a:solidFill>
                  <a:srgbClr val="000000"/>
                </a:solidFill>
                <a:latin typeface="Arial"/>
                <a:cs typeface="Arial"/>
                <a:sym typeface="Arial"/>
              </a:rPr>
              <a:t>Biểu đồ dưới đây biểu diễn kết quả khảo sát thành tích chạy 100 m của một số</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học sinh.</a:t>
            </a:r>
            <a:endParaRPr lang="en-US" sz="4000" kern="0">
              <a:solidFill>
                <a:srgbClr val="000000"/>
              </a:solidFill>
              <a:latin typeface="Arial"/>
              <a:cs typeface="Arial"/>
              <a:sym typeface="Arial"/>
            </a:endParaRPr>
          </a:p>
        </p:txBody>
      </p:sp>
      <p:pic>
        <p:nvPicPr>
          <p:cNvPr id="18" name="Picture 6"/>
          <p:cNvPicPr>
            <a:picLocks noChangeAspect="1"/>
          </p:cNvPicPr>
          <p:nvPr/>
        </p:nvPicPr>
        <p:blipFill>
          <a:blip r:embed="rId2"/>
          <a:srcRect/>
          <a:stretch>
            <a:fillRect/>
          </a:stretch>
        </p:blipFill>
        <p:spPr>
          <a:xfrm rot="18767670">
            <a:off x="15963490" y="5290862"/>
            <a:ext cx="2620518" cy="2701565"/>
          </a:xfrm>
          <a:prstGeom prst="rect">
            <a:avLst/>
          </a:prstGeom>
        </p:spPr>
      </p:pic>
      <p:sp>
        <p:nvSpPr>
          <p:cNvPr id="5" name="Rectangle 4"/>
          <p:cNvSpPr/>
          <p:nvPr/>
        </p:nvSpPr>
        <p:spPr>
          <a:xfrm>
            <a:off x="500554" y="8039100"/>
            <a:ext cx="17254046" cy="1846659"/>
          </a:xfrm>
          <a:prstGeom prst="rect">
            <a:avLst/>
          </a:prstGeom>
        </p:spPr>
        <p:txBody>
          <a:bodyPr wrap="square">
            <a:spAutoFit/>
          </a:bodyPr>
          <a:lstStyle/>
          <a:p>
            <a:pPr lvl="0" algn="just" defTabSz="1828800">
              <a:lnSpc>
                <a:spcPct val="150000"/>
              </a:lnSpc>
              <a:buClr>
                <a:srgbClr val="000000"/>
              </a:buClr>
              <a:defRPr/>
            </a:pPr>
            <a:r>
              <a:rPr lang="vi-VN" sz="4000" kern="0">
                <a:solidFill>
                  <a:srgbClr val="000000"/>
                </a:solidFill>
                <a:latin typeface="Arial"/>
                <a:cs typeface="Arial"/>
                <a:sym typeface="Arial"/>
              </a:rPr>
              <a:t>a) Có bao nhiêu học sinh chạy hết 100 m trong thời gian ít hơn 12 giây?</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b) Có tổng số bao nhiêu học sinh tham gia khảo sát?</a:t>
            </a:r>
            <a:endParaRPr lang="en-US" sz="4000" kern="0">
              <a:solidFill>
                <a:srgbClr val="000000"/>
              </a:solidFill>
              <a:latin typeface="Arial"/>
              <a:cs typeface="Arial"/>
              <a:sym typeface="Arial"/>
            </a:endParaRPr>
          </a:p>
        </p:txBody>
      </p:sp>
      <p:pic>
        <p:nvPicPr>
          <p:cNvPr id="6" name="Picture 5"/>
          <p:cNvPicPr>
            <a:picLocks noChangeAspect="1"/>
          </p:cNvPicPr>
          <p:nvPr/>
        </p:nvPicPr>
        <p:blipFill>
          <a:blip r:embed="rId3"/>
          <a:stretch>
            <a:fillRect/>
          </a:stretch>
        </p:blipFill>
        <p:spPr>
          <a:xfrm>
            <a:off x="4985515" y="2202349"/>
            <a:ext cx="8284123" cy="5852793"/>
          </a:xfrm>
          <a:prstGeom prst="rect">
            <a:avLst/>
          </a:prstGeom>
        </p:spPr>
      </p:pic>
    </p:spTree>
    <p:extLst>
      <p:ext uri="{BB962C8B-B14F-4D97-AF65-F5344CB8AC3E}">
        <p14:creationId xmlns:p14="http://schemas.microsoft.com/office/powerpoint/2010/main" val="2496413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3" name="Group 12"/>
          <p:cNvGrpSpPr/>
          <p:nvPr/>
        </p:nvGrpSpPr>
        <p:grpSpPr>
          <a:xfrm>
            <a:off x="827985" y="730373"/>
            <a:ext cx="2630144" cy="1816354"/>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4" name="Rectangle 3"/>
          <p:cNvSpPr/>
          <p:nvPr/>
        </p:nvSpPr>
        <p:spPr>
          <a:xfrm>
            <a:off x="9974179" y="2857500"/>
            <a:ext cx="7475621" cy="4939814"/>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rPr>
              <a:t>a) Số học sinh chạy 100 m hết ít hơn 12 giây là 3.</a:t>
            </a:r>
            <a:endParaRPr lang="en-US" sz="4000">
              <a:solidFill>
                <a:prstClr val="black"/>
              </a:solidFill>
            </a:endParaRPr>
          </a:p>
          <a:p>
            <a:pPr lvl="0" algn="just">
              <a:lnSpc>
                <a:spcPct val="150000"/>
              </a:lnSpc>
              <a:spcBef>
                <a:spcPts val="600"/>
              </a:spcBef>
              <a:spcAft>
                <a:spcPts val="600"/>
              </a:spcAft>
            </a:pPr>
            <a:r>
              <a:rPr lang="vi-VN" sz="4000">
                <a:solidFill>
                  <a:prstClr val="black"/>
                </a:solidFill>
              </a:rPr>
              <a:t>b) Số học sinh tham gia khảo sát là</a:t>
            </a:r>
            <a:r>
              <a:rPr lang="en-US" sz="4000">
                <a:solidFill>
                  <a:prstClr val="black"/>
                </a:solidFill>
              </a:rPr>
              <a:t>:</a:t>
            </a:r>
          </a:p>
          <a:p>
            <a:pPr lvl="0" algn="ctr">
              <a:lnSpc>
                <a:spcPct val="150000"/>
              </a:lnSpc>
            </a:pPr>
            <a:r>
              <a:rPr lang="vi-VN" sz="4000">
                <a:solidFill>
                  <a:prstClr val="black"/>
                </a:solidFill>
              </a:rPr>
              <a:t>3 +</a:t>
            </a:r>
            <a:r>
              <a:rPr lang="en-US" sz="4000">
                <a:solidFill>
                  <a:prstClr val="black"/>
                </a:solidFill>
              </a:rPr>
              <a:t> </a:t>
            </a:r>
            <a:r>
              <a:rPr lang="vi-VN" sz="4000">
                <a:solidFill>
                  <a:prstClr val="black"/>
                </a:solidFill>
              </a:rPr>
              <a:t>6 +</a:t>
            </a:r>
            <a:r>
              <a:rPr lang="en-US" sz="4000">
                <a:solidFill>
                  <a:prstClr val="black"/>
                </a:solidFill>
              </a:rPr>
              <a:t> </a:t>
            </a:r>
            <a:r>
              <a:rPr lang="vi-VN" sz="4000">
                <a:solidFill>
                  <a:prstClr val="black"/>
                </a:solidFill>
              </a:rPr>
              <a:t>4 +</a:t>
            </a:r>
            <a:r>
              <a:rPr lang="en-US" sz="4000">
                <a:solidFill>
                  <a:prstClr val="black"/>
                </a:solidFill>
              </a:rPr>
              <a:t> </a:t>
            </a:r>
            <a:r>
              <a:rPr lang="vi-VN" sz="4000">
                <a:solidFill>
                  <a:prstClr val="black"/>
                </a:solidFill>
              </a:rPr>
              <a:t>2 +</a:t>
            </a:r>
            <a:r>
              <a:rPr lang="en-US" sz="4000">
                <a:solidFill>
                  <a:prstClr val="black"/>
                </a:solidFill>
              </a:rPr>
              <a:t> </a:t>
            </a:r>
            <a:r>
              <a:rPr lang="vi-VN" sz="4000">
                <a:solidFill>
                  <a:prstClr val="black"/>
                </a:solidFill>
              </a:rPr>
              <a:t>1 =</a:t>
            </a:r>
            <a:r>
              <a:rPr lang="en-US" sz="4000">
                <a:solidFill>
                  <a:prstClr val="black"/>
                </a:solidFill>
              </a:rPr>
              <a:t> </a:t>
            </a:r>
            <a:r>
              <a:rPr lang="vi-VN" sz="4000">
                <a:solidFill>
                  <a:prstClr val="black"/>
                </a:solidFill>
              </a:rPr>
              <a:t>16 (học sinh).</a:t>
            </a:r>
            <a:endParaRPr kumimoji="0" lang="en-US" sz="4000" b="0" i="0" u="none" strike="noStrike" kern="1200" cap="none" spc="0" normalizeH="0" baseline="0" noProof="0">
              <a:ln>
                <a:noFill/>
              </a:ln>
              <a:solidFill>
                <a:prstClr val="black"/>
              </a:solidFill>
              <a:effectLst/>
              <a:uLnTx/>
              <a:uFillTx/>
              <a:latin typeface="Calibri"/>
            </a:endParaRPr>
          </a:p>
        </p:txBody>
      </p:sp>
      <p:pic>
        <p:nvPicPr>
          <p:cNvPr id="19" name="Picture 18"/>
          <p:cNvPicPr>
            <a:picLocks noChangeAspect="1"/>
          </p:cNvPicPr>
          <p:nvPr/>
        </p:nvPicPr>
        <p:blipFill>
          <a:blip r:embed="rId4"/>
          <a:stretch>
            <a:fillRect/>
          </a:stretch>
        </p:blipFill>
        <p:spPr>
          <a:xfrm>
            <a:off x="827985" y="3154415"/>
            <a:ext cx="8512729" cy="6014305"/>
          </a:xfrm>
          <a:prstGeom prst="rect">
            <a:avLst/>
          </a:prstGeom>
        </p:spPr>
      </p:pic>
      <p:pic>
        <p:nvPicPr>
          <p:cNvPr id="21" name="Picture 6"/>
          <p:cNvPicPr>
            <a:picLocks noChangeAspect="1"/>
          </p:cNvPicPr>
          <p:nvPr/>
        </p:nvPicPr>
        <p:blipFill>
          <a:blip r:embed="rId5"/>
          <a:srcRect/>
          <a:stretch>
            <a:fillRect/>
          </a:stretch>
        </p:blipFill>
        <p:spPr>
          <a:xfrm rot="14686463">
            <a:off x="15301080" y="-178073"/>
            <a:ext cx="2620518" cy="2701565"/>
          </a:xfrm>
          <a:prstGeom prst="rect">
            <a:avLst/>
          </a:prstGeom>
        </p:spPr>
      </p:pic>
    </p:spTree>
    <p:extLst>
      <p:ext uri="{BB962C8B-B14F-4D97-AF65-F5344CB8AC3E}">
        <p14:creationId xmlns:p14="http://schemas.microsoft.com/office/powerpoint/2010/main" val="2169420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9" name="Rectangle 8"/>
          <p:cNvSpPr/>
          <p:nvPr/>
        </p:nvSpPr>
        <p:spPr>
          <a:xfrm>
            <a:off x="104274" y="190500"/>
            <a:ext cx="10030326" cy="8256106"/>
          </a:xfrm>
          <a:prstGeom prst="rect">
            <a:avLst/>
          </a:prstGeom>
        </p:spPr>
        <p:txBody>
          <a:bodyPr wrap="square">
            <a:spAutoFit/>
          </a:bodyPr>
          <a:lstStyle/>
          <a:p>
            <a:pPr lvl="0" algn="just">
              <a:lnSpc>
                <a:spcPct val="150000"/>
              </a:lnSpc>
              <a:spcBef>
                <a:spcPts val="300"/>
              </a:spcBef>
              <a:spcAft>
                <a:spcPts val="300"/>
              </a:spcAft>
              <a:defRPr/>
            </a:pPr>
            <a:r>
              <a:rPr kumimoji="0" lang="vi-VN"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Thực hành </a:t>
            </a:r>
            <a:r>
              <a:rPr kumimoji="0" lang="en-US"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3. </a:t>
            </a:r>
            <a:r>
              <a:rPr lang="vi-VN" sz="3800">
                <a:solidFill>
                  <a:prstClr val="white"/>
                </a:solidFill>
                <a:ea typeface="Calibri" panose="020F0502020204030204" pitchFamily="34" charset="0"/>
                <a:cs typeface="Times New Roman" panose="02020603050405020304" pitchFamily="18" charset="0"/>
              </a:rPr>
              <a:t>Biểu đồ cột bên mô tả</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tuổi thọ (đơn vị: nghìn giờ) của 100 chiếc</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bóng đèn dây tóc trong một lô sản xuất.</a:t>
            </a:r>
            <a:endParaRPr lang="en-US" sz="3800">
              <a:solidFill>
                <a:prstClr val="white"/>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vi-VN" sz="3800">
                <a:solidFill>
                  <a:prstClr val="white"/>
                </a:solidFill>
                <a:ea typeface="Calibri" panose="020F0502020204030204" pitchFamily="34" charset="0"/>
                <a:cs typeface="Times New Roman" panose="02020603050405020304" pitchFamily="18" charset="0"/>
              </a:rPr>
              <a:t>a) Hãy lập bảng tần số mô tả dữ liệu ở</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biểu đồ bên.</a:t>
            </a:r>
            <a:endParaRPr lang="en-US" sz="3800">
              <a:solidFill>
                <a:prstClr val="white"/>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vi-VN" sz="3800">
                <a:solidFill>
                  <a:prstClr val="white"/>
                </a:solidFill>
                <a:ea typeface="Calibri" panose="020F0502020204030204" pitchFamily="34" charset="0"/>
                <a:cs typeface="Times New Roman" panose="02020603050405020304" pitchFamily="18" charset="0"/>
              </a:rPr>
              <a:t>b) Một bóng đèn được cho là thuộc</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loại I nếu có tuổi thọ từ 1500 giờ trở lên.</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Hỏi có bao nhiêu bóng đèn thuộc loại I</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trong số các bóng đèn được thống kê?</a:t>
            </a:r>
            <a:endParaRPr lang="en-US" sz="3800">
              <a:solidFill>
                <a:prstClr val="white"/>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515600" y="616982"/>
            <a:ext cx="7619506" cy="6431518"/>
          </a:xfrm>
          <a:prstGeom prst="rect">
            <a:avLst/>
          </a:prstGeom>
        </p:spPr>
      </p:pic>
      <p:sp>
        <p:nvSpPr>
          <p:cNvPr id="4" name="Rectangle 3"/>
          <p:cNvSpPr/>
          <p:nvPr/>
        </p:nvSpPr>
        <p:spPr>
          <a:xfrm>
            <a:off x="104274" y="8249841"/>
            <a:ext cx="18030832" cy="1846659"/>
          </a:xfrm>
          <a:prstGeom prst="rect">
            <a:avLst/>
          </a:prstGeom>
        </p:spPr>
        <p:txBody>
          <a:bodyPr wrap="square">
            <a:spAutoFit/>
          </a:bodyPr>
          <a:lstStyle/>
          <a:p>
            <a:pPr lvl="0" algn="just">
              <a:lnSpc>
                <a:spcPct val="150000"/>
              </a:lnSpc>
              <a:spcBef>
                <a:spcPts val="300"/>
              </a:spcBef>
              <a:spcAft>
                <a:spcPts val="300"/>
              </a:spcAft>
              <a:defRPr/>
            </a:pPr>
            <a:r>
              <a:rPr lang="vi-VN" sz="3800">
                <a:solidFill>
                  <a:prstClr val="white"/>
                </a:solidFill>
                <a:ea typeface="Calibri" panose="020F0502020204030204" pitchFamily="34" charset="0"/>
                <a:cs typeface="Times New Roman" panose="02020603050405020304" pitchFamily="18" charset="0"/>
              </a:rPr>
              <a:t>c) Hãy vẽ biểu đồ tần số tương đối</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ghép nhóm dạng đoạn thẳng biểu diễn</a:t>
            </a:r>
            <a:r>
              <a:rPr lang="en-US" sz="3800">
                <a:solidFill>
                  <a:prstClr val="white"/>
                </a:solidFill>
                <a:ea typeface="Calibri" panose="020F0502020204030204" pitchFamily="34" charset="0"/>
                <a:cs typeface="Times New Roman" panose="02020603050405020304" pitchFamily="18" charset="0"/>
              </a:rPr>
              <a:t> </a:t>
            </a:r>
            <a:r>
              <a:rPr lang="vi-VN" sz="3800">
                <a:solidFill>
                  <a:prstClr val="white"/>
                </a:solidFill>
                <a:ea typeface="Calibri" panose="020F0502020204030204" pitchFamily="34" charset="0"/>
                <a:cs typeface="Times New Roman" panose="02020603050405020304" pitchFamily="18" charset="0"/>
              </a:rPr>
              <a:t>dữ liệu ở biểu đồ bên.</a:t>
            </a:r>
            <a:endParaRPr lang="en-US" sz="380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11627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0" y="0"/>
            <a:ext cx="18288000" cy="1333500"/>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762000" y="2337421"/>
            <a:ext cx="16764000" cy="707886"/>
          </a:xfrm>
          <a:prstGeom prst="rect">
            <a:avLst/>
          </a:prstGeom>
        </p:spPr>
        <p:txBody>
          <a:bodyPr wrap="square">
            <a:spAutoFit/>
          </a:bodyPr>
          <a:lstStyle/>
          <a:p>
            <a:pPr lvl="0" algn="just"/>
            <a:r>
              <a:rPr lang="da-DK" sz="4000">
                <a:solidFill>
                  <a:prstClr val="black"/>
                </a:solidFill>
                <a:latin typeface="Arial" panose="020B0604020202020204" pitchFamily="34" charset="0"/>
                <a:ea typeface="Calibri" panose="020F0502020204030204" pitchFamily="34" charset="0"/>
                <a:cs typeface="Arial" panose="020B0604020202020204" pitchFamily="34" charset="0"/>
              </a:rPr>
              <a:t>a) Bảng tần số:</a:t>
            </a:r>
          </a:p>
        </p:txBody>
      </p:sp>
      <p:grpSp>
        <p:nvGrpSpPr>
          <p:cNvPr id="16" name="Group 15"/>
          <p:cNvGrpSpPr/>
          <p:nvPr/>
        </p:nvGrpSpPr>
        <p:grpSpPr>
          <a:xfrm>
            <a:off x="762000" y="266700"/>
            <a:ext cx="2209800" cy="1581531"/>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8" name="Group 40"/>
            <p:cNvGrpSpPr/>
            <p:nvPr/>
          </p:nvGrpSpPr>
          <p:grpSpPr>
            <a:xfrm>
              <a:off x="15601950" y="780999"/>
              <a:ext cx="2016542" cy="1970686"/>
              <a:chOff x="0" y="0"/>
              <a:chExt cx="831713" cy="812800"/>
            </a:xfrm>
          </p:grpSpPr>
          <p:sp>
            <p:nvSpPr>
              <p:cNvPr id="19"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20"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897365750"/>
                  </p:ext>
                </p:extLst>
              </p:nvPr>
            </p:nvGraphicFramePr>
            <p:xfrm>
              <a:off x="814918" y="3673249"/>
              <a:ext cx="6051882" cy="6059233"/>
            </p:xfrm>
            <a:graphic>
              <a:graphicData uri="http://schemas.openxmlformats.org/drawingml/2006/table">
                <a:tbl>
                  <a:tblPr firstRow="1" firstCol="1" bandRow="1"/>
                  <a:tblGrid>
                    <a:gridCol w="3400698">
                      <a:extLst>
                        <a:ext uri="{9D8B030D-6E8A-4147-A177-3AD203B41FA5}">
                          <a16:colId xmlns:a16="http://schemas.microsoft.com/office/drawing/2014/main" val="3647751639"/>
                        </a:ext>
                      </a:extLst>
                    </a:gridCol>
                    <a:gridCol w="2651184">
                      <a:extLst>
                        <a:ext uri="{9D8B030D-6E8A-4147-A177-3AD203B41FA5}">
                          <a16:colId xmlns:a16="http://schemas.microsoft.com/office/drawing/2014/main" val="602439155"/>
                        </a:ext>
                      </a:extLst>
                    </a:gridCol>
                  </a:tblGrid>
                  <a:tr h="2019745">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Tuổi thọ (nghìn giờ)</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138619"/>
                      </a:ext>
                    </a:extLst>
                  </a:tr>
                  <a:tr h="10098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[1; 1,25)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426019"/>
                      </a:ext>
                    </a:extLst>
                  </a:tr>
                  <a:tr h="10098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[1,25; 1,5)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980440"/>
                      </a:ext>
                    </a:extLst>
                  </a:tr>
                  <a:tr h="10098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[1,5; 1,75)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1973750"/>
                      </a:ext>
                    </a:extLst>
                  </a:tr>
                  <a:tr h="10098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[1,75; 2)</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85622"/>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897365750"/>
                  </p:ext>
                </p:extLst>
              </p:nvPr>
            </p:nvGraphicFramePr>
            <p:xfrm>
              <a:off x="814918" y="3673249"/>
              <a:ext cx="6051882" cy="6059233"/>
            </p:xfrm>
            <a:graphic>
              <a:graphicData uri="http://schemas.openxmlformats.org/drawingml/2006/table">
                <a:tbl>
                  <a:tblPr firstRow="1" firstCol="1" bandRow="1"/>
                  <a:tblGrid>
                    <a:gridCol w="3400698">
                      <a:extLst>
                        <a:ext uri="{9D8B030D-6E8A-4147-A177-3AD203B41FA5}">
                          <a16:colId xmlns:a16="http://schemas.microsoft.com/office/drawing/2014/main" val="3647751639"/>
                        </a:ext>
                      </a:extLst>
                    </a:gridCol>
                    <a:gridCol w="2651184">
                      <a:extLst>
                        <a:ext uri="{9D8B030D-6E8A-4147-A177-3AD203B41FA5}">
                          <a16:colId xmlns:a16="http://schemas.microsoft.com/office/drawing/2014/main" val="602439155"/>
                        </a:ext>
                      </a:extLst>
                    </a:gridCol>
                  </a:tblGrid>
                  <a:tr h="2019745">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Tuổi thọ (nghìn giờ)</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138619"/>
                      </a:ext>
                    </a:extLst>
                  </a:tr>
                  <a:tr h="100987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79" t="-200602" r="-78175" b="-309639"/>
                          </a:stretch>
                        </a:blipFill>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426019"/>
                      </a:ext>
                    </a:extLst>
                  </a:tr>
                  <a:tr h="100987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79" t="-302424" r="-78175" b="-211515"/>
                          </a:stretch>
                        </a:blipFill>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980440"/>
                      </a:ext>
                    </a:extLst>
                  </a:tr>
                  <a:tr h="100987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79" t="-400000" r="-78175" b="-110241"/>
                          </a:stretch>
                        </a:blipFill>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1973750"/>
                      </a:ext>
                    </a:extLst>
                  </a:tr>
                  <a:tr h="100987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79" t="-500000" r="-78175" b="-10241"/>
                          </a:stretch>
                        </a:blipFill>
                      </a:tcPr>
                    </a:tc>
                    <a:tc>
                      <a:txBody>
                        <a:bodyPr/>
                        <a:lstStyle/>
                        <a:p>
                          <a:pPr algn="ctr">
                            <a:lnSpc>
                              <a:spcPct val="1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85622"/>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9296400" y="2187515"/>
                <a:ext cx="7924800" cy="2041585"/>
              </a:xfrm>
              <a:prstGeom prst="rect">
                <a:avLst/>
              </a:prstGeom>
            </p:spPr>
            <p:txBody>
              <a:bodyPr wrap="square">
                <a:spAutoFit/>
              </a:bodyPr>
              <a:lstStyle/>
              <a:p>
                <a:pPr algn="ctr">
                  <a:lnSpc>
                    <a:spcPct val="150000"/>
                  </a:lnSpc>
                  <a:spcAft>
                    <a:spcPts val="800"/>
                  </a:spcAft>
                </a:pPr>
                <a:r>
                  <a:rPr lang="en-US" sz="4000">
                    <a:latin typeface="Arial" panose="020B0604020202020204" pitchFamily="34" charset="0"/>
                    <a:ea typeface="Calibri" panose="020F0502020204030204" pitchFamily="34" charset="0"/>
                    <a:cs typeface="Arial" panose="020B0604020202020204" pitchFamily="34" charset="0"/>
                  </a:rPr>
                  <a:t>b) Số lượng bóng đèn loại I là:</a:t>
                </a:r>
              </a:p>
              <a:p>
                <a:pPr algn="ctr">
                  <a:lnSpc>
                    <a:spcPct val="150000"/>
                  </a:lnSpc>
                  <a:spcAft>
                    <a:spcPts val="8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56+5=61</m:t>
                    </m:r>
                  </m:oMath>
                </a14:m>
                <a:r>
                  <a:rPr lang="en-US" sz="4000">
                    <a:effectLst/>
                    <a:latin typeface="Arial" panose="020B0604020202020204" pitchFamily="34" charset="0"/>
                    <a:ea typeface="Malgun Gothic" panose="020B0503020000020004" pitchFamily="34" charset="-127"/>
                    <a:cs typeface="Arial" panose="020B0604020202020204" pitchFamily="34" charset="0"/>
                  </a:rPr>
                  <a:t> (chiếc).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296400" y="2187515"/>
                <a:ext cx="7924800" cy="2041585"/>
              </a:xfrm>
              <a:prstGeom prst="rect">
                <a:avLst/>
              </a:prstGeom>
              <a:blipFill>
                <a:blip r:embed="rId9"/>
                <a:stretch>
                  <a:fillRect b="-6269"/>
                </a:stretch>
              </a:blipFill>
            </p:spPr>
            <p:txBody>
              <a:bodyPr/>
              <a:lstStyle/>
              <a:p>
                <a:r>
                  <a:rPr lang="en-US">
                    <a:noFill/>
                  </a:rPr>
                  <a:t> </a:t>
                </a:r>
              </a:p>
            </p:txBody>
          </p:sp>
        </mc:Fallback>
      </mc:AlternateContent>
      <p:sp>
        <p:nvSpPr>
          <p:cNvPr id="14" name="Freeform 5"/>
          <p:cNvSpPr/>
          <p:nvPr/>
        </p:nvSpPr>
        <p:spPr>
          <a:xfrm>
            <a:off x="15392400" y="7429500"/>
            <a:ext cx="2558986" cy="2546590"/>
          </a:xfrm>
          <a:custGeom>
            <a:avLst/>
            <a:gdLst/>
            <a:ahLst/>
            <a:cxnLst/>
            <a:rect l="l" t="t" r="r" b="b"/>
            <a:pathLst>
              <a:path w="4006786" h="4114800">
                <a:moveTo>
                  <a:pt x="0" y="0"/>
                </a:moveTo>
                <a:lnTo>
                  <a:pt x="4006786" y="0"/>
                </a:lnTo>
                <a:lnTo>
                  <a:pt x="400678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9640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0" y="0"/>
            <a:ext cx="18288000" cy="1333500"/>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514600" y="1997214"/>
            <a:ext cx="13258800" cy="707886"/>
          </a:xfrm>
          <a:prstGeom prst="rect">
            <a:avLst/>
          </a:prstGeom>
        </p:spPr>
        <p:txBody>
          <a:bodyPr wrap="square">
            <a:spAutoFit/>
          </a:bodyPr>
          <a:lstStyle/>
          <a:p>
            <a:pPr lvl="0" algn="ctr"/>
            <a:r>
              <a:rPr lang="vi-VN" sz="4000">
                <a:solidFill>
                  <a:prstClr val="black"/>
                </a:solidFill>
                <a:ea typeface="Calibri" panose="020F0502020204030204" pitchFamily="34" charset="0"/>
                <a:cs typeface="Arial" panose="020B0604020202020204" pitchFamily="34" charset="0"/>
              </a:rPr>
              <a:t>c) Biểu đồ tần số tương đối ghép nhóm dạng đoạn th</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ẳ</a:t>
            </a:r>
            <a:r>
              <a:rPr lang="vi-VN" sz="4000">
                <a:solidFill>
                  <a:prstClr val="black"/>
                </a:solidFill>
                <a:ea typeface="Calibri" panose="020F0502020204030204" pitchFamily="34" charset="0"/>
                <a:cs typeface="Arial" panose="020B0604020202020204" pitchFamily="34" charset="0"/>
              </a:rPr>
              <a:t>ng:</a:t>
            </a:r>
            <a:endParaRPr kumimoji="0" lang="da-DK"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762000" y="266700"/>
            <a:ext cx="2209800" cy="1581531"/>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8" name="Group 40"/>
            <p:cNvGrpSpPr/>
            <p:nvPr/>
          </p:nvGrpSpPr>
          <p:grpSpPr>
            <a:xfrm>
              <a:off x="15601950" y="780999"/>
              <a:ext cx="2016542" cy="1970686"/>
              <a:chOff x="0" y="0"/>
              <a:chExt cx="831713" cy="812800"/>
            </a:xfrm>
          </p:grpSpPr>
          <p:sp>
            <p:nvSpPr>
              <p:cNvPr id="19"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20"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14" name="Freeform 5"/>
          <p:cNvSpPr/>
          <p:nvPr/>
        </p:nvSpPr>
        <p:spPr>
          <a:xfrm>
            <a:off x="16306800" y="8343900"/>
            <a:ext cx="1644586" cy="1632190"/>
          </a:xfrm>
          <a:custGeom>
            <a:avLst/>
            <a:gdLst/>
            <a:ahLst/>
            <a:cxnLst/>
            <a:rect l="l" t="t" r="r" b="b"/>
            <a:pathLst>
              <a:path w="4006786" h="4114800">
                <a:moveTo>
                  <a:pt x="0" y="0"/>
                </a:moveTo>
                <a:lnTo>
                  <a:pt x="4006786" y="0"/>
                </a:lnTo>
                <a:lnTo>
                  <a:pt x="400678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2" name="Picture 11"/>
          <p:cNvPicPr/>
          <p:nvPr/>
        </p:nvPicPr>
        <p:blipFill>
          <a:blip r:embed="rId6"/>
          <a:stretch>
            <a:fillRect/>
          </a:stretch>
        </p:blipFill>
        <p:spPr>
          <a:xfrm>
            <a:off x="3226859" y="3153497"/>
            <a:ext cx="11834282" cy="6866803"/>
          </a:xfrm>
          <a:prstGeom prst="rect">
            <a:avLst/>
          </a:prstGeom>
        </p:spPr>
      </p:pic>
    </p:spTree>
    <p:extLst>
      <p:ext uri="{BB962C8B-B14F-4D97-AF65-F5344CB8AC3E}">
        <p14:creationId xmlns:p14="http://schemas.microsoft.com/office/powerpoint/2010/main" val="383764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419100"/>
            <a:ext cx="18440400" cy="9448801"/>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71623" y="952500"/>
            <a:ext cx="16916400" cy="2008242"/>
          </a:xfrm>
          <a:prstGeom prst="rect">
            <a:avLst/>
          </a:prstGeom>
        </p:spPr>
        <p:txBody>
          <a:bodyPr wrap="square">
            <a:spAutoFit/>
          </a:bodyPr>
          <a:lstStyle/>
          <a:p>
            <a:pPr lvl="0" algn="just">
              <a:lnSpc>
                <a:spcPct val="150000"/>
              </a:lnSpc>
              <a:spcBef>
                <a:spcPts val="300"/>
              </a:spcBef>
              <a:spcAft>
                <a:spcPts val="300"/>
              </a:spcAft>
            </a:pPr>
            <a:r>
              <a:rPr kumimoji="0" lang="vi-VN"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Thực hành </a:t>
            </a:r>
            <a:r>
              <a:rPr kumimoji="0" lang="en-US" sz="43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en-US" sz="4300" b="1" i="0" u="none" strike="noStrike" kern="1200" cap="none" spc="0" normalizeH="0" baseline="0" noProof="0">
                <a:ln>
                  <a:noFill/>
                </a:ln>
                <a:solidFill>
                  <a:srgbClr val="FFFF00"/>
                </a:solidFill>
                <a:effectLst/>
                <a:uLnTx/>
                <a:uFillTx/>
                <a:latin typeface="Calibri"/>
                <a:ea typeface="Times New Roman" panose="02020603050405020304" pitchFamily="18" charset="0"/>
                <a:cs typeface="Arial" panose="020B0604020202020204" pitchFamily="34" charset="0"/>
              </a:rPr>
              <a:t>. </a:t>
            </a:r>
            <a:r>
              <a:rPr lang="vi-VN" sz="4000">
                <a:solidFill>
                  <a:prstClr val="white"/>
                </a:solidFill>
                <a:ea typeface="Calibri" panose="020F0502020204030204" pitchFamily="34" charset="0"/>
                <a:cs typeface="Times New Roman" panose="02020603050405020304" pitchFamily="18" charset="0"/>
              </a:rPr>
              <a:t>Bảng tần số ghép nhóm sau biểu diễn kết quả khảo sát cân nặng</a:t>
            </a:r>
            <a:r>
              <a:rPr lang="en-US" sz="4000">
                <a:solidFill>
                  <a:prstClr val="white"/>
                </a:solidFill>
                <a:ea typeface="Calibri" panose="020F0502020204030204" pitchFamily="34" charset="0"/>
                <a:cs typeface="Times New Roman" panose="02020603050405020304" pitchFamily="18" charset="0"/>
              </a:rPr>
              <a:t> </a:t>
            </a:r>
            <a:r>
              <a:rPr lang="vi-VN" sz="4000">
                <a:solidFill>
                  <a:prstClr val="white"/>
                </a:solidFill>
                <a:ea typeface="Calibri" panose="020F0502020204030204" pitchFamily="34" charset="0"/>
                <a:cs typeface="Times New Roman" panose="02020603050405020304" pitchFamily="18" charset="0"/>
              </a:rPr>
              <a:t>(đơn vị: kg) của một số trẻ sơ sinh ở một khu vực.</a:t>
            </a:r>
            <a:endParaRPr kumimoji="0" lang="en-US" sz="4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8" name="Freeform 8"/>
          <p:cNvSpPr/>
          <p:nvPr/>
        </p:nvSpPr>
        <p:spPr>
          <a:xfrm>
            <a:off x="15415275" y="190500"/>
            <a:ext cx="2872725" cy="762000"/>
          </a:xfrm>
          <a:custGeom>
            <a:avLst/>
            <a:gdLst/>
            <a:ahLst/>
            <a:cxnLst/>
            <a:rect l="l" t="t" r="r" b="b"/>
            <a:pathLst>
              <a:path w="1886626" h="288139">
                <a:moveTo>
                  <a:pt x="0" y="0"/>
                </a:moveTo>
                <a:lnTo>
                  <a:pt x="1886627" y="0"/>
                </a:lnTo>
                <a:lnTo>
                  <a:pt x="1886627" y="288140"/>
                </a:lnTo>
                <a:lnTo>
                  <a:pt x="0" y="2881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Rectangle 2"/>
          <p:cNvSpPr/>
          <p:nvPr/>
        </p:nvSpPr>
        <p:spPr>
          <a:xfrm>
            <a:off x="671623" y="6134100"/>
            <a:ext cx="16916400" cy="2862322"/>
          </a:xfrm>
          <a:prstGeom prst="rect">
            <a:avLst/>
          </a:prstGeom>
        </p:spPr>
        <p:txBody>
          <a:bodyPr wrap="square">
            <a:spAutoFit/>
          </a:bodyPr>
          <a:lstStyle/>
          <a:p>
            <a:pPr lvl="0" algn="just">
              <a:lnSpc>
                <a:spcPct val="150000"/>
              </a:lnSpc>
              <a:spcBef>
                <a:spcPts val="300"/>
              </a:spcBef>
              <a:spcAft>
                <a:spcPts val="300"/>
              </a:spcAft>
            </a:pPr>
            <a:r>
              <a:rPr lang="vi-VN" sz="4000">
                <a:solidFill>
                  <a:prstClr val="white"/>
                </a:solidFill>
                <a:ea typeface="Calibri" panose="020F0502020204030204" pitchFamily="34" charset="0"/>
                <a:cs typeface="Times New Roman" panose="02020603050405020304" pitchFamily="18" charset="0"/>
              </a:rPr>
              <a:t>a) Hãy lập bảng tần số tương đối ghép nhóm cho mẫu số liệu trên.</a:t>
            </a:r>
            <a:endParaRPr lang="en-US" sz="4000">
              <a:solidFill>
                <a:prstClr val="white"/>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pPr>
            <a:r>
              <a:rPr lang="vi-VN" sz="4000">
                <a:solidFill>
                  <a:prstClr val="white"/>
                </a:solidFill>
                <a:ea typeface="Calibri" panose="020F0502020204030204" pitchFamily="34" charset="0"/>
                <a:cs typeface="Times New Roman" panose="02020603050405020304" pitchFamily="18" charset="0"/>
              </a:rPr>
              <a:t>b) Hãy vẽ các biểu đồ tần số tương đối ghép nhóm dạng cột và dạng đoạn th</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ẳ</a:t>
            </a:r>
            <a:r>
              <a:rPr lang="vi-VN" sz="4000">
                <a:solidFill>
                  <a:prstClr val="white"/>
                </a:solidFill>
                <a:ea typeface="Calibri" panose="020F0502020204030204" pitchFamily="34" charset="0"/>
                <a:cs typeface="Times New Roman" panose="02020603050405020304" pitchFamily="18" charset="0"/>
              </a:rPr>
              <a:t>ng</a:t>
            </a:r>
            <a:r>
              <a:rPr lang="en-US" sz="4000">
                <a:solidFill>
                  <a:prstClr val="white"/>
                </a:solidFill>
                <a:ea typeface="Calibri" panose="020F0502020204030204" pitchFamily="34" charset="0"/>
                <a:cs typeface="Times New Roman" panose="02020603050405020304" pitchFamily="18" charset="0"/>
              </a:rPr>
              <a:t> </a:t>
            </a:r>
            <a:r>
              <a:rPr lang="vi-VN" sz="4000">
                <a:solidFill>
                  <a:prstClr val="white"/>
                </a:solidFill>
                <a:ea typeface="Calibri" panose="020F0502020204030204" pitchFamily="34" charset="0"/>
                <a:cs typeface="Times New Roman" panose="02020603050405020304" pitchFamily="18" charset="0"/>
              </a:rPr>
              <a:t>biểu diễn số liệu trên.</a:t>
            </a:r>
            <a:endParaRPr kumimoji="0" lang="en-US" sz="4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6078200" y="8587731"/>
            <a:ext cx="1489770" cy="150876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800100" y="3314700"/>
            <a:ext cx="16535400" cy="2432365"/>
          </a:xfrm>
          <a:prstGeom prst="rect">
            <a:avLst/>
          </a:prstGeom>
        </p:spPr>
      </p:pic>
    </p:spTree>
    <p:extLst>
      <p:ext uri="{BB962C8B-B14F-4D97-AF65-F5344CB8AC3E}">
        <p14:creationId xmlns:p14="http://schemas.microsoft.com/office/powerpoint/2010/main" val="38098615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419100"/>
            <a:ext cx="18440400" cy="9448801"/>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6230600" y="205731"/>
            <a:ext cx="1489770" cy="1508769"/>
          </a:xfrm>
          <a:prstGeom prst="rect">
            <a:avLst/>
          </a:prstGeom>
        </p:spPr>
      </p:pic>
      <p:grpSp>
        <p:nvGrpSpPr>
          <p:cNvPr id="10" name="Group 9"/>
          <p:cNvGrpSpPr/>
          <p:nvPr/>
        </p:nvGrpSpPr>
        <p:grpSpPr>
          <a:xfrm>
            <a:off x="457200" y="114300"/>
            <a:ext cx="2209800" cy="1581531"/>
            <a:chOff x="15550796" y="528267"/>
            <a:chExt cx="2136140" cy="2349754"/>
          </a:xfrm>
        </p:grpSpPr>
        <p:sp>
          <p:nvSpPr>
            <p:cNvPr id="1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a:blipFill>
          </p:spPr>
        </p:sp>
        <p:grpSp>
          <p:nvGrpSpPr>
            <p:cNvPr id="12" name="Group 40"/>
            <p:cNvGrpSpPr/>
            <p:nvPr/>
          </p:nvGrpSpPr>
          <p:grpSpPr>
            <a:xfrm>
              <a:off x="15601950" y="780999"/>
              <a:ext cx="2016542" cy="1970686"/>
              <a:chOff x="0" y="0"/>
              <a:chExt cx="831713" cy="812800"/>
            </a:xfrm>
          </p:grpSpPr>
          <p:sp>
            <p:nvSpPr>
              <p:cNvPr id="1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4"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sp>
            <p:nvSpPr>
              <p:cNvPr id="2" name="Rectangle 1"/>
              <p:cNvSpPr/>
              <p:nvPr/>
            </p:nvSpPr>
            <p:spPr>
              <a:xfrm>
                <a:off x="510118" y="2087106"/>
                <a:ext cx="8633882" cy="7171194"/>
              </a:xfrm>
              <a:prstGeom prst="rect">
                <a:avLst/>
              </a:prstGeom>
            </p:spPr>
            <p:txBody>
              <a:bodyPr wrap="square">
                <a:spAutoFit/>
              </a:bodyPr>
              <a:lstStyle/>
              <a:p>
                <a:pPr algn="just">
                  <a:lnSpc>
                    <a:spcPct val="150000"/>
                  </a:lnSpc>
                  <a:spcBef>
                    <a:spcPts val="600"/>
                  </a:spcBef>
                  <a:spcAft>
                    <a:spcPts val="60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a) Tổng số trẻ sơ sinh được khảo sát là:</a:t>
                </a:r>
              </a:p>
              <a:p>
                <a:pPr algn="ctr">
                  <a:lnSpc>
                    <a:spcPct val="150000"/>
                  </a:lnSpc>
                  <a:spcBef>
                    <a:spcPts val="600"/>
                  </a:spcBef>
                  <a:spcAft>
                    <a:spcPts val="600"/>
                  </a:spcAft>
                </a:pP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3+7+5+3+2=20</m:t>
                    </m:r>
                  </m:oMath>
                </a14:m>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(trẻ).</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Tần số tương đối của các nhóm số liệu lần lượt là </a:t>
                </a:r>
              </a:p>
              <a:p>
                <a:pPr algn="ctr">
                  <a:lnSpc>
                    <a:spcPct val="150000"/>
                  </a:lnSpc>
                  <a:spcBef>
                    <a:spcPts val="600"/>
                  </a:spcBef>
                  <a:spcAft>
                    <a:spcPts val="60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15%, 35%, 25%, 15%, 10%.</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Bảng tần số tương đối theo nhóm:</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0118" y="2087106"/>
                <a:ext cx="8633882" cy="7171194"/>
              </a:xfrm>
              <a:prstGeom prst="rect">
                <a:avLst/>
              </a:prstGeom>
              <a:blipFill>
                <a:blip r:embed="rId8"/>
                <a:stretch>
                  <a:fillRect l="-2542" r="-2472" b="-1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160518581"/>
                  </p:ext>
                </p:extLst>
              </p:nvPr>
            </p:nvGraphicFramePr>
            <p:xfrm>
              <a:off x="9982200" y="2400294"/>
              <a:ext cx="7772400" cy="6705606"/>
            </p:xfrm>
            <a:graphic>
              <a:graphicData uri="http://schemas.openxmlformats.org/drawingml/2006/table">
                <a:tbl>
                  <a:tblPr firstRow="1" firstCol="1" bandRow="1"/>
                  <a:tblGrid>
                    <a:gridCol w="3616381">
                      <a:extLst>
                        <a:ext uri="{9D8B030D-6E8A-4147-A177-3AD203B41FA5}">
                          <a16:colId xmlns:a16="http://schemas.microsoft.com/office/drawing/2014/main" val="3433806712"/>
                        </a:ext>
                      </a:extLst>
                    </a:gridCol>
                    <a:gridCol w="4156019">
                      <a:extLst>
                        <a:ext uri="{9D8B030D-6E8A-4147-A177-3AD203B41FA5}">
                          <a16:colId xmlns:a16="http://schemas.microsoft.com/office/drawing/2014/main" val="1859985709"/>
                        </a:ext>
                      </a:extLst>
                    </a:gridCol>
                  </a:tblGrid>
                  <a:tr h="1117601">
                    <a:tc>
                      <a:txBody>
                        <a:bodyPr/>
                        <a:lstStyle/>
                        <a:p>
                          <a:pPr algn="ctr">
                            <a:lnSpc>
                              <a:spcPct val="10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Cân nặng (kg)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Tần số tương đối</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4782548"/>
                      </a:ext>
                    </a:extLst>
                  </a:tr>
                  <a:tr h="1117601">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[2,9; 3,1)</m:t>
                                </m:r>
                              </m:oMath>
                            </m:oMathPara>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9965666"/>
                      </a:ext>
                    </a:extLst>
                  </a:tr>
                  <a:tr h="1117601">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[3,1; 3,3)</m:t>
                                </m:r>
                              </m:oMath>
                            </m:oMathPara>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35%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76256"/>
                      </a:ext>
                    </a:extLst>
                  </a:tr>
                  <a:tr h="1117601">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[3,3; 3,5)</m:t>
                                </m:r>
                              </m:oMath>
                            </m:oMathPara>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25%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6532598"/>
                      </a:ext>
                    </a:extLst>
                  </a:tr>
                  <a:tr h="1117601">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[3,5; 3,7)</m:t>
                                </m:r>
                              </m:oMath>
                            </m:oMathPara>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2536220"/>
                      </a:ext>
                    </a:extLst>
                  </a:tr>
                  <a:tr h="1117601">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4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[3,7; 3,9)</m:t>
                                </m:r>
                              </m:oMath>
                            </m:oMathPara>
                          </a14:m>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10%</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907772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160518581"/>
                  </p:ext>
                </p:extLst>
              </p:nvPr>
            </p:nvGraphicFramePr>
            <p:xfrm>
              <a:off x="9982200" y="2400294"/>
              <a:ext cx="7772400" cy="6705606"/>
            </p:xfrm>
            <a:graphic>
              <a:graphicData uri="http://schemas.openxmlformats.org/drawingml/2006/table">
                <a:tbl>
                  <a:tblPr firstRow="1" firstCol="1" bandRow="1"/>
                  <a:tblGrid>
                    <a:gridCol w="3616381">
                      <a:extLst>
                        <a:ext uri="{9D8B030D-6E8A-4147-A177-3AD203B41FA5}">
                          <a16:colId xmlns:a16="http://schemas.microsoft.com/office/drawing/2014/main" val="3433806712"/>
                        </a:ext>
                      </a:extLst>
                    </a:gridCol>
                    <a:gridCol w="4156019">
                      <a:extLst>
                        <a:ext uri="{9D8B030D-6E8A-4147-A177-3AD203B41FA5}">
                          <a16:colId xmlns:a16="http://schemas.microsoft.com/office/drawing/2014/main" val="1859985709"/>
                        </a:ext>
                      </a:extLst>
                    </a:gridCol>
                  </a:tblGrid>
                  <a:tr h="1117601">
                    <a:tc>
                      <a:txBody>
                        <a:bodyPr/>
                        <a:lstStyle/>
                        <a:p>
                          <a:pPr algn="ctr">
                            <a:lnSpc>
                              <a:spcPct val="10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Cân nặng (kg)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Tần số tương đối</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4782548"/>
                      </a:ext>
                    </a:extLst>
                  </a:tr>
                  <a:tr h="1117601">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9"/>
                          <a:stretch>
                            <a:fillRect l="-168" t="-101093" r="-115152" b="-406011"/>
                          </a:stretch>
                        </a:blipFill>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9965666"/>
                      </a:ext>
                    </a:extLst>
                  </a:tr>
                  <a:tr h="1117601">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9"/>
                          <a:stretch>
                            <a:fillRect l="-168" t="-200000" r="-115152" b="-303804"/>
                          </a:stretch>
                        </a:blipFill>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35%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76256"/>
                      </a:ext>
                    </a:extLst>
                  </a:tr>
                  <a:tr h="1117601">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9"/>
                          <a:stretch>
                            <a:fillRect l="-168" t="-301639" r="-115152" b="-205464"/>
                          </a:stretch>
                        </a:blipFill>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25%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6532598"/>
                      </a:ext>
                    </a:extLst>
                  </a:tr>
                  <a:tr h="1117601">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9"/>
                          <a:stretch>
                            <a:fillRect l="-168" t="-399457" r="-115152" b="-104348"/>
                          </a:stretch>
                        </a:blipFill>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15%</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2536220"/>
                      </a:ext>
                    </a:extLst>
                  </a:tr>
                  <a:tr h="1117601">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9"/>
                          <a:stretch>
                            <a:fillRect l="-168" t="-502186" r="-115152" b="-4918"/>
                          </a:stretch>
                        </a:blipFill>
                      </a:tcPr>
                    </a:tc>
                    <a:tc>
                      <a:txBody>
                        <a:bodyPr/>
                        <a:lstStyle/>
                        <a:p>
                          <a:pPr algn="ctr">
                            <a:lnSpc>
                              <a:spcPct val="100000"/>
                            </a:lnSpc>
                            <a:spcAft>
                              <a:spcPts val="0"/>
                            </a:spcAft>
                          </a:pPr>
                          <a:r>
                            <a:rPr lang="en-US"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10%</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9077729"/>
                      </a:ext>
                    </a:extLst>
                  </a:tr>
                </a:tbl>
              </a:graphicData>
            </a:graphic>
          </p:graphicFrame>
        </mc:Fallback>
      </mc:AlternateContent>
    </p:spTree>
    <p:extLst>
      <p:ext uri="{BB962C8B-B14F-4D97-AF65-F5344CB8AC3E}">
        <p14:creationId xmlns:p14="http://schemas.microsoft.com/office/powerpoint/2010/main" val="46502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barn(inVertical)">
                                      <p:cBhvr>
                                        <p:cTn id="30" dur="500"/>
                                        <p:tgtEl>
                                          <p:spTgt spid="2">
                                            <p:txEl>
                                              <p:pRg st="4" end="4"/>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4" name="Group 3"/>
          <p:cNvGrpSpPr/>
          <p:nvPr/>
        </p:nvGrpSpPr>
        <p:grpSpPr>
          <a:xfrm>
            <a:off x="-5334000" y="-571500"/>
            <a:ext cx="10972800" cy="10483123"/>
            <a:chOff x="-6324600" y="-1605823"/>
            <a:chExt cx="13349166" cy="12082068"/>
          </a:xfrm>
        </p:grpSpPr>
        <p:sp>
          <p:nvSpPr>
            <p:cNvPr id="2" name="Freeform 2"/>
            <p:cNvSpPr/>
            <p:nvPr/>
          </p:nvSpPr>
          <p:spPr>
            <a:xfrm flipH="1">
              <a:off x="-6324600" y="-1605823"/>
              <a:ext cx="11450848" cy="11892823"/>
            </a:xfrm>
            <a:custGeom>
              <a:avLst/>
              <a:gdLst/>
              <a:ahLst/>
              <a:cxnLst/>
              <a:rect l="l" t="t" r="r" b="b"/>
              <a:pathLst>
                <a:path w="11450848" h="11892823">
                  <a:moveTo>
                    <a:pt x="11450848" y="0"/>
                  </a:moveTo>
                  <a:lnTo>
                    <a:pt x="0" y="0"/>
                  </a:lnTo>
                  <a:lnTo>
                    <a:pt x="0" y="11892823"/>
                  </a:lnTo>
                  <a:lnTo>
                    <a:pt x="11450848" y="11892823"/>
                  </a:lnTo>
                  <a:lnTo>
                    <a:pt x="11450848" y="0"/>
                  </a:lnTo>
                  <a:close/>
                </a:path>
              </a:pathLst>
            </a:custGeom>
            <a:blipFill>
              <a:blip r:embed="rId2">
                <a:extLst>
                  <a:ext uri="{96DAC541-7B7A-43D3-8B79-37D633B846F1}">
                    <asvg:svgBlip xmlns:asvg="http://schemas.microsoft.com/office/drawing/2016/SVG/main" xmlns="" r:embed="rId3"/>
                  </a:ext>
                </a:extLst>
              </a:blip>
              <a:stretch>
                <a:fillRect t="-26689"/>
              </a:stretch>
            </a:blipFill>
          </p:spPr>
        </p:sp>
        <p:sp>
          <p:nvSpPr>
            <p:cNvPr id="3" name="Freeform 3"/>
            <p:cNvSpPr/>
            <p:nvPr/>
          </p:nvSpPr>
          <p:spPr>
            <a:xfrm>
              <a:off x="-2932645" y="2365644"/>
              <a:ext cx="9957211" cy="8110601"/>
            </a:xfrm>
            <a:custGeom>
              <a:avLst/>
              <a:gdLst/>
              <a:ahLst/>
              <a:cxnLst/>
              <a:rect l="l" t="t" r="r" b="b"/>
              <a:pathLst>
                <a:path w="9957211" h="8110601">
                  <a:moveTo>
                    <a:pt x="0" y="0"/>
                  </a:moveTo>
                  <a:lnTo>
                    <a:pt x="9957211" y="0"/>
                  </a:lnTo>
                  <a:lnTo>
                    <a:pt x="9957211" y="8110601"/>
                  </a:lnTo>
                  <a:lnTo>
                    <a:pt x="0" y="8110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3" name="TextBox 13"/>
          <p:cNvSpPr txBox="1"/>
          <p:nvPr/>
        </p:nvSpPr>
        <p:spPr>
          <a:xfrm>
            <a:off x="7696200" y="800100"/>
            <a:ext cx="8436469" cy="7871386"/>
          </a:xfrm>
          <a:prstGeom prst="rect">
            <a:avLst/>
          </a:prstGeom>
        </p:spPr>
        <p:txBody>
          <a:bodyPr wrap="square" lIns="0" tIns="0" rIns="0" bIns="0" rtlCol="0" anchor="t">
            <a:spAutoFit/>
          </a:bodyPr>
          <a:lstStyle/>
          <a:p>
            <a:pPr lvl="0" algn="ctr">
              <a:lnSpc>
                <a:spcPct val="165000"/>
              </a:lnSpc>
            </a:pPr>
            <a:r>
              <a:rPr lang="en-US" sz="13000" b="1">
                <a:solidFill>
                  <a:srgbClr val="C00000"/>
                </a:solidFill>
                <a:latin typeface="Arial" panose="020B0604020202020204" pitchFamily="34" charset="0"/>
                <a:ea typeface="Asap Bold"/>
                <a:cs typeface="Arial" panose="020B0604020202020204" pitchFamily="34" charset="0"/>
                <a:sym typeface="Asap Bold"/>
              </a:rPr>
              <a:t>1. </a:t>
            </a:r>
          </a:p>
          <a:p>
            <a:pPr lvl="0" algn="ctr">
              <a:lnSpc>
                <a:spcPct val="165000"/>
              </a:lnSpc>
            </a:pPr>
            <a:r>
              <a:rPr lang="en-US" sz="9000" b="1">
                <a:solidFill>
                  <a:srgbClr val="606D4B"/>
                </a:solidFill>
                <a:latin typeface="Arial" panose="020B0604020202020204" pitchFamily="34" charset="0"/>
                <a:ea typeface="Asap Bold"/>
                <a:cs typeface="Arial" panose="020B0604020202020204" pitchFamily="34" charset="0"/>
                <a:sym typeface="Asap Bold"/>
              </a:rPr>
              <a:t>BẢNG TẦN SỐ GHÉP NHÓM</a:t>
            </a:r>
          </a:p>
        </p:txBody>
      </p:sp>
    </p:spTree>
    <p:extLst>
      <p:ext uri="{BB962C8B-B14F-4D97-AF65-F5344CB8AC3E}">
        <p14:creationId xmlns:p14="http://schemas.microsoft.com/office/powerpoint/2010/main" val="412359145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419100"/>
            <a:ext cx="18440400" cy="9448801"/>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57200" y="114300"/>
            <a:ext cx="2209800" cy="1581531"/>
            <a:chOff x="15550796" y="528267"/>
            <a:chExt cx="2136140" cy="2349754"/>
          </a:xfrm>
        </p:grpSpPr>
        <p:sp>
          <p:nvSpPr>
            <p:cNvPr id="1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2" name="Group 40"/>
            <p:cNvGrpSpPr/>
            <p:nvPr/>
          </p:nvGrpSpPr>
          <p:grpSpPr>
            <a:xfrm>
              <a:off x="15601950" y="780999"/>
              <a:ext cx="2016542" cy="1970686"/>
              <a:chOff x="0" y="0"/>
              <a:chExt cx="831713" cy="812800"/>
            </a:xfrm>
          </p:grpSpPr>
          <p:sp>
            <p:nvSpPr>
              <p:cNvPr id="1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4"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2" name="Rectangle 1"/>
          <p:cNvSpPr/>
          <p:nvPr/>
        </p:nvSpPr>
        <p:spPr>
          <a:xfrm>
            <a:off x="157194" y="2095500"/>
            <a:ext cx="8633882" cy="707886"/>
          </a:xfrm>
          <a:prstGeom prst="rect">
            <a:avLst/>
          </a:prstGeom>
        </p:spPr>
        <p:txBody>
          <a:bodyPr wrap="square">
            <a:spAutoFit/>
          </a:bodyPr>
          <a:lstStyle/>
          <a:p>
            <a:pPr lvl="0" algn="ctr">
              <a:spcBef>
                <a:spcPts val="600"/>
              </a:spcBef>
              <a:spcAft>
                <a:spcPts val="600"/>
              </a:spcAft>
            </a:pPr>
            <a:r>
              <a:rPr lang="vi-VN" sz="4000">
                <a:solidFill>
                  <a:prstClr val="white"/>
                </a:solidFill>
                <a:ea typeface="Calibri" panose="020F0502020204030204" pitchFamily="34" charset="0"/>
                <a:cs typeface="Arial" panose="020B0604020202020204" pitchFamily="34" charset="0"/>
              </a:rPr>
              <a:t>Biểu đồ tần số tương đối dạng cột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25112" y="3379974"/>
            <a:ext cx="8698046" cy="6262594"/>
          </a:xfrm>
          <a:prstGeom prst="rect">
            <a:avLst/>
          </a:prstGeom>
        </p:spPr>
      </p:pic>
      <p:sp>
        <p:nvSpPr>
          <p:cNvPr id="15" name="Rectangle 14"/>
          <p:cNvSpPr/>
          <p:nvPr/>
        </p:nvSpPr>
        <p:spPr>
          <a:xfrm>
            <a:off x="9637804" y="994708"/>
            <a:ext cx="8077200" cy="1938992"/>
          </a:xfrm>
          <a:prstGeom prst="rect">
            <a:avLst/>
          </a:prstGeom>
        </p:spPr>
        <p:txBody>
          <a:bodyPr wrap="square">
            <a:spAutoFit/>
          </a:bodyPr>
          <a:lstStyle/>
          <a:p>
            <a:pPr lvl="0" algn="just">
              <a:lnSpc>
                <a:spcPct val="150000"/>
              </a:lnSpc>
              <a:spcBef>
                <a:spcPts val="600"/>
              </a:spcBef>
              <a:spcAft>
                <a:spcPts val="600"/>
              </a:spcAft>
            </a:pPr>
            <a:r>
              <a:rPr lang="vi-VN" sz="4000">
                <a:solidFill>
                  <a:prstClr val="white"/>
                </a:solidFill>
                <a:ea typeface="Calibri" panose="020F0502020204030204" pitchFamily="34" charset="0"/>
                <a:cs typeface="Arial" panose="020B0604020202020204" pitchFamily="34" charset="0"/>
              </a:rPr>
              <a:t>Biểu đồ tần số tương đối dạng đoạn thẳng</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9372600" y="3395694"/>
            <a:ext cx="8607608" cy="6246873"/>
          </a:xfrm>
          <a:prstGeom prst="rect">
            <a:avLst/>
          </a:prstGeom>
        </p:spPr>
      </p:pic>
      <p:sp>
        <p:nvSpPr>
          <p:cNvPr id="7" name="Rectangle 6"/>
          <p:cNvSpPr/>
          <p:nvPr/>
        </p:nvSpPr>
        <p:spPr>
          <a:xfrm>
            <a:off x="3102011" y="551122"/>
            <a:ext cx="784189" cy="707886"/>
          </a:xfrm>
          <a:prstGeom prst="rect">
            <a:avLst/>
          </a:prstGeom>
        </p:spPr>
        <p:txBody>
          <a:bodyPr wrap="square">
            <a:spAutoFit/>
          </a:bodyPr>
          <a:lstStyle/>
          <a:p>
            <a:r>
              <a:rPr lang="vi-VN" sz="4000">
                <a:solidFill>
                  <a:prstClr val="white"/>
                </a:solidFill>
                <a:ea typeface="Calibri" panose="020F0502020204030204" pitchFamily="34" charset="0"/>
                <a:cs typeface="Arial" panose="020B0604020202020204" pitchFamily="34" charset="0"/>
              </a:rPr>
              <a:t>b) </a:t>
            </a:r>
            <a:endParaRPr lang="en-US"/>
          </a:p>
        </p:txBody>
      </p:sp>
    </p:spTree>
    <p:extLst>
      <p:ext uri="{BB962C8B-B14F-4D97-AF65-F5344CB8AC3E}">
        <p14:creationId xmlns:p14="http://schemas.microsoft.com/office/powerpoint/2010/main" val="287265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13" name="Group 2"/>
          <p:cNvGrpSpPr/>
          <p:nvPr/>
        </p:nvGrpSpPr>
        <p:grpSpPr>
          <a:xfrm>
            <a:off x="301409" y="301802"/>
            <a:ext cx="17757991" cy="9642298"/>
            <a:chOff x="0" y="0"/>
            <a:chExt cx="11307723" cy="4940394"/>
          </a:xfrm>
        </p:grpSpPr>
        <p:sp>
          <p:nvSpPr>
            <p:cNvPr id="14"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Rectangle 10"/>
          <p:cNvSpPr/>
          <p:nvPr/>
        </p:nvSpPr>
        <p:spPr>
          <a:xfrm>
            <a:off x="561474" y="114300"/>
            <a:ext cx="17221200" cy="1867627"/>
          </a:xfrm>
          <a:prstGeom prst="rect">
            <a:avLst/>
          </a:prstGeom>
        </p:spPr>
        <p:txBody>
          <a:bodyPr wrap="square">
            <a:spAutoFit/>
          </a:bodyPr>
          <a:lstStyle/>
          <a:p>
            <a:pPr lvl="0" algn="just">
              <a:lnSpc>
                <a:spcPct val="150000"/>
              </a:lnSpc>
            </a:pPr>
            <a:r>
              <a:rPr kumimoji="0" lang="vi-VN" sz="4300" b="1" i="0" u="none" strike="noStrike" kern="1200" cap="none" spc="0" normalizeH="0" baseline="0" noProof="0">
                <a:ln>
                  <a:noFill/>
                </a:ln>
                <a:solidFill>
                  <a:srgbClr val="2F5730"/>
                </a:solidFill>
                <a:effectLst/>
                <a:uLnTx/>
                <a:uFillTx/>
                <a:latin typeface="Arial" panose="020B0604020202020204" pitchFamily="34" charset="0"/>
                <a:ea typeface="Times New Roman" panose="02020603050405020304" pitchFamily="18" charset="0"/>
                <a:cs typeface="Arial" panose="020B0604020202020204" pitchFamily="34" charset="0"/>
              </a:rPr>
              <a:t>Vận dụng</a:t>
            </a:r>
            <a:r>
              <a:rPr kumimoji="0" lang="en-US" sz="4300" b="1" i="0" u="none" strike="noStrike" kern="1200" cap="none" spc="0" normalizeH="0" baseline="0" noProof="0">
                <a:ln>
                  <a:noFill/>
                </a:ln>
                <a:solidFill>
                  <a:srgbClr val="2F5730"/>
                </a:solidFill>
                <a:effectLst/>
                <a:uLnTx/>
                <a:uFillTx/>
                <a:latin typeface="Calibri"/>
                <a:ea typeface="Times New Roman" panose="02020603050405020304" pitchFamily="18" charset="0"/>
                <a:cs typeface="Arial" panose="020B0604020202020204" pitchFamily="34" charset="0"/>
              </a:rPr>
              <a:t> </a:t>
            </a:r>
            <a:r>
              <a:rPr kumimoji="0" lang="en-US" sz="4300" b="1" i="0" u="none" strike="noStrike" kern="1200" cap="none" spc="0" normalizeH="0" baseline="0" noProof="0">
                <a:ln>
                  <a:noFill/>
                </a:ln>
                <a:solidFill>
                  <a:srgbClr val="2F573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4300" b="1" i="0" u="none" strike="noStrike" kern="1200" cap="none" spc="0" normalizeH="0" baseline="0" noProof="0">
                <a:ln>
                  <a:noFill/>
                </a:ln>
                <a:solidFill>
                  <a:srgbClr val="2F5730"/>
                </a:solidFill>
                <a:effectLst/>
                <a:uLnTx/>
                <a:uFillTx/>
                <a:latin typeface="Calibri"/>
                <a:ea typeface="Times New Roman" panose="02020603050405020304" pitchFamily="18" charset="0"/>
                <a:cs typeface="Arial" panose="020B0604020202020204" pitchFamily="34" charset="0"/>
              </a:rPr>
              <a:t>. </a:t>
            </a:r>
            <a:r>
              <a:rPr lang="vi-VN" sz="3800">
                <a:solidFill>
                  <a:prstClr val="black"/>
                </a:solidFill>
                <a:ea typeface="Calibri" panose="020F0502020204030204" pitchFamily="34" charset="0"/>
                <a:cs typeface="Times New Roman" panose="02020603050405020304" pitchFamily="18" charset="0"/>
              </a:rPr>
              <a:t>Hai bạn Hà và Hồng thống kê lại chỉ số chất lượng không khí (AQI) nơi mình ở tại thời điểm 12:00 mỗi ngày trong tháng 9/2022 ở bảng sau:</a:t>
            </a:r>
            <a:endParaRPr lang="en-US" sz="3800">
              <a:solidFill>
                <a:prstClr val="black"/>
              </a:solidFill>
              <a:ea typeface="Calibri" panose="020F0502020204030204" pitchFamily="34" charset="0"/>
              <a:cs typeface="Times New Roman" panose="02020603050405020304" pitchFamily="18" charset="0"/>
            </a:endParaRPr>
          </a:p>
        </p:txBody>
      </p:sp>
      <p:sp>
        <p:nvSpPr>
          <p:cNvPr id="5" name="Rectangle 4"/>
          <p:cNvSpPr/>
          <p:nvPr/>
        </p:nvSpPr>
        <p:spPr>
          <a:xfrm>
            <a:off x="557462" y="4664988"/>
            <a:ext cx="17225211" cy="5355312"/>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a) Hãy vẽ trên cùng một hệ trục hai biểu đồ dạng đoạn thẳng biểu diễn tần số tương đối cho bảng chỉ số chất lượng không khí tại nơi ở của bạn Hà và </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bạn Hồng.</a:t>
            </a: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b) Chỉ số AQI từ 150 trở lên được coi là không lành mạnh. Dựa vào biểu đồ tần số tương đối trên, hãy so sánh tỉ lệ số ngày chất lượng không khí được coi là không lành mạnh ở mỗi khu vực.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800" y="2034802"/>
            <a:ext cx="11632533" cy="2771814"/>
          </a:xfrm>
          <a:prstGeom prst="rect">
            <a:avLst/>
          </a:prstGeom>
        </p:spPr>
      </p:pic>
    </p:spTree>
    <p:extLst>
      <p:ext uri="{BB962C8B-B14F-4D97-AF65-F5344CB8AC3E}">
        <p14:creationId xmlns:p14="http://schemas.microsoft.com/office/powerpoint/2010/main" val="34734174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473242" y="723900"/>
            <a:ext cx="17297400" cy="9188117"/>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2" name="Rectangle 11"/>
          <p:cNvSpPr/>
          <p:nvPr/>
        </p:nvSpPr>
        <p:spPr>
          <a:xfrm>
            <a:off x="3589088" y="991225"/>
            <a:ext cx="11049000" cy="723275"/>
          </a:xfrm>
          <a:prstGeom prst="rect">
            <a:avLst/>
          </a:prstGeom>
        </p:spPr>
        <p:txBody>
          <a:bodyPr wrap="square">
            <a:spAutoFit/>
          </a:bodyPr>
          <a:lstStyle/>
          <a:p>
            <a:pPr lvl="0" algn="ctr"/>
            <a:r>
              <a:rPr lang="vi-VN" sz="4000">
                <a:solidFill>
                  <a:prstClr val="black"/>
                </a:solidFill>
                <a:ea typeface="Calibri" panose="020F0502020204030204" pitchFamily="34" charset="0"/>
                <a:cs typeface="Times New Roman" panose="02020603050405020304" pitchFamily="18" charset="0"/>
              </a:rPr>
              <a:t>a) Biểu đồ tần số tương đối dạng đoạn thẳng: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304800" y="134396"/>
            <a:ext cx="2249906" cy="1580104"/>
            <a:chOff x="15550796" y="528267"/>
            <a:chExt cx="2136140" cy="2349754"/>
          </a:xfrm>
        </p:grpSpPr>
        <p:sp>
          <p:nvSpPr>
            <p:cNvPr id="2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2" name="Group 40"/>
            <p:cNvGrpSpPr/>
            <p:nvPr/>
          </p:nvGrpSpPr>
          <p:grpSpPr>
            <a:xfrm>
              <a:off x="15601950" y="780999"/>
              <a:ext cx="1970686" cy="1970686"/>
              <a:chOff x="0" y="0"/>
              <a:chExt cx="812800" cy="812800"/>
            </a:xfrm>
          </p:grpSpPr>
          <p:sp>
            <p:nvSpPr>
              <p:cNvPr id="2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4" name="TextBox 42"/>
              <p:cNvSpPr txBox="1"/>
              <p:nvPr/>
            </p:nvSpPr>
            <p:spPr>
              <a:xfrm>
                <a:off x="3275" y="43324"/>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218779" y="1986593"/>
            <a:ext cx="11868821" cy="5900107"/>
          </a:xfrm>
          <a:prstGeom prst="rect">
            <a:avLst/>
          </a:prstGeom>
        </p:spPr>
      </p:pic>
      <p:sp>
        <p:nvSpPr>
          <p:cNvPr id="6" name="Rectangle 5"/>
          <p:cNvSpPr/>
          <p:nvPr/>
        </p:nvSpPr>
        <p:spPr>
          <a:xfrm>
            <a:off x="609600" y="7966777"/>
            <a:ext cx="16992600" cy="1824923"/>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b) Tỉ lệ số ngày chất lượng không khí được coi là không lành mạnh tại nơi ở của Hồng thấp hơn tại nơi ở của Hà.</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170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2" name="Freeform 2"/>
          <p:cNvSpPr/>
          <p:nvPr/>
        </p:nvSpPr>
        <p:spPr>
          <a:xfrm flipH="1">
            <a:off x="-6107649" y="-1605823"/>
            <a:ext cx="11450848" cy="11892823"/>
          </a:xfrm>
          <a:custGeom>
            <a:avLst/>
            <a:gdLst/>
            <a:ahLst/>
            <a:cxnLst/>
            <a:rect l="l" t="t" r="r" b="b"/>
            <a:pathLst>
              <a:path w="11450848" h="11892823">
                <a:moveTo>
                  <a:pt x="11450848" y="0"/>
                </a:moveTo>
                <a:lnTo>
                  <a:pt x="0" y="0"/>
                </a:lnTo>
                <a:lnTo>
                  <a:pt x="0" y="11892823"/>
                </a:lnTo>
                <a:lnTo>
                  <a:pt x="11450848" y="11892823"/>
                </a:lnTo>
                <a:lnTo>
                  <a:pt x="11450848" y="0"/>
                </a:lnTo>
                <a:close/>
              </a:path>
            </a:pathLst>
          </a:custGeom>
          <a:blipFill>
            <a:blip r:embed="rId2">
              <a:extLst>
                <a:ext uri="{96DAC541-7B7A-43D3-8B79-37D633B846F1}">
                  <asvg:svgBlip xmlns:asvg="http://schemas.microsoft.com/office/drawing/2016/SVG/main" xmlns="" r:embed="rId3"/>
                </a:ext>
              </a:extLst>
            </a:blip>
            <a:stretch>
              <a:fillRect t="-26689"/>
            </a:stretch>
          </a:blipFill>
        </p:spPr>
      </p:sp>
      <p:sp>
        <p:nvSpPr>
          <p:cNvPr id="3" name="Freeform 3"/>
          <p:cNvSpPr/>
          <p:nvPr/>
        </p:nvSpPr>
        <p:spPr>
          <a:xfrm>
            <a:off x="-2715694" y="2365644"/>
            <a:ext cx="9957211" cy="8110601"/>
          </a:xfrm>
          <a:custGeom>
            <a:avLst/>
            <a:gdLst/>
            <a:ahLst/>
            <a:cxnLst/>
            <a:rect l="l" t="t" r="r" b="b"/>
            <a:pathLst>
              <a:path w="9957211" h="8110601">
                <a:moveTo>
                  <a:pt x="0" y="0"/>
                </a:moveTo>
                <a:lnTo>
                  <a:pt x="9957211" y="0"/>
                </a:lnTo>
                <a:lnTo>
                  <a:pt x="9957211" y="8110601"/>
                </a:lnTo>
                <a:lnTo>
                  <a:pt x="0" y="8110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9089531" y="2095500"/>
            <a:ext cx="7064869" cy="6064096"/>
          </a:xfrm>
          <a:prstGeom prst="rect">
            <a:avLst/>
          </a:prstGeom>
        </p:spPr>
        <p:txBody>
          <a:bodyPr wrap="square" lIns="0" tIns="0" rIns="0" bIns="0" rtlCol="0" anchor="t">
            <a:spAutoFit/>
          </a:bodyPr>
          <a:lstStyle/>
          <a:p>
            <a:pPr marL="0" lvl="0" indent="0" algn="ctr">
              <a:lnSpc>
                <a:spcPct val="150000"/>
              </a:lnSpc>
            </a:pPr>
            <a:r>
              <a:rPr lang="en-US" sz="14000" b="1">
                <a:solidFill>
                  <a:srgbClr val="606D4B"/>
                </a:solidFill>
                <a:latin typeface="Arial" panose="020B0604020202020204" pitchFamily="34" charset="0"/>
                <a:ea typeface="Asap Bold"/>
                <a:cs typeface="Arial" panose="020B0604020202020204" pitchFamily="34" charset="0"/>
                <a:sym typeface="Asap Bold"/>
              </a:rPr>
              <a:t>LUYỆN </a:t>
            </a:r>
          </a:p>
          <a:p>
            <a:pPr marL="0" lvl="0" indent="0" algn="ctr">
              <a:lnSpc>
                <a:spcPct val="150000"/>
              </a:lnSpc>
            </a:pPr>
            <a:r>
              <a:rPr lang="en-US" sz="14000" b="1">
                <a:solidFill>
                  <a:srgbClr val="606D4B"/>
                </a:solidFill>
                <a:latin typeface="Arial" panose="020B0604020202020204" pitchFamily="34" charset="0"/>
                <a:ea typeface="Asap Bold"/>
                <a:cs typeface="Arial" panose="020B0604020202020204" pitchFamily="34" charset="0"/>
                <a:sym typeface="Asap Bold"/>
              </a:rPr>
              <a:t>TẬP</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grpSp>
        <p:nvGrpSpPr>
          <p:cNvPr id="2" name="Group 2"/>
          <p:cNvGrpSpPr/>
          <p:nvPr/>
        </p:nvGrpSpPr>
        <p:grpSpPr>
          <a:xfrm>
            <a:off x="1647916" y="3707623"/>
            <a:ext cx="14859000" cy="5835409"/>
            <a:chOff x="0" y="0"/>
            <a:chExt cx="5565159" cy="1978986"/>
          </a:xfrm>
        </p:grpSpPr>
        <p:sp>
          <p:nvSpPr>
            <p:cNvPr id="3" name="Freeform 3"/>
            <p:cNvSpPr/>
            <p:nvPr/>
          </p:nvSpPr>
          <p:spPr>
            <a:xfrm>
              <a:off x="-10795" y="-1905"/>
              <a:ext cx="5575827" cy="1980764"/>
            </a:xfrm>
            <a:custGeom>
              <a:avLst/>
              <a:gdLst/>
              <a:ahLst/>
              <a:cxnLst/>
              <a:rect l="l" t="t" r="r" b="b"/>
              <a:pathLst>
                <a:path w="5575827" h="1980764">
                  <a:moveTo>
                    <a:pt x="5559698" y="186309"/>
                  </a:moveTo>
                  <a:cubicBezTo>
                    <a:pt x="5559317" y="125349"/>
                    <a:pt x="5568715" y="8509"/>
                    <a:pt x="5568715" y="8509"/>
                  </a:cubicBezTo>
                  <a:lnTo>
                    <a:pt x="5423808" y="6223"/>
                  </a:lnTo>
                  <a:lnTo>
                    <a:pt x="5218322" y="16002"/>
                  </a:lnTo>
                  <a:cubicBezTo>
                    <a:pt x="5218322" y="16002"/>
                    <a:pt x="4884693" y="0"/>
                    <a:pt x="4852816" y="14986"/>
                  </a:cubicBezTo>
                  <a:cubicBezTo>
                    <a:pt x="4820812" y="29972"/>
                    <a:pt x="4754899" y="6223"/>
                    <a:pt x="475489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1335096"/>
                  </a:lnTo>
                  <a:lnTo>
                    <a:pt x="25019" y="1513912"/>
                  </a:lnTo>
                  <a:cubicBezTo>
                    <a:pt x="25019" y="1513912"/>
                    <a:pt x="0" y="1555060"/>
                    <a:pt x="16002" y="1715080"/>
                  </a:cubicBezTo>
                  <a:cubicBezTo>
                    <a:pt x="32004" y="1875100"/>
                    <a:pt x="49276" y="1970350"/>
                    <a:pt x="49276" y="1970350"/>
                  </a:cubicBezTo>
                  <a:lnTo>
                    <a:pt x="132842" y="1970604"/>
                  </a:lnTo>
                  <a:lnTo>
                    <a:pt x="305562" y="1954094"/>
                  </a:lnTo>
                  <a:lnTo>
                    <a:pt x="532511" y="1971620"/>
                  </a:lnTo>
                  <a:lnTo>
                    <a:pt x="771144" y="1980764"/>
                  </a:lnTo>
                  <a:lnTo>
                    <a:pt x="906526" y="1955618"/>
                  </a:lnTo>
                  <a:lnTo>
                    <a:pt x="1008761" y="1972890"/>
                  </a:lnTo>
                  <a:lnTo>
                    <a:pt x="4819669" y="1974795"/>
                  </a:lnTo>
                  <a:lnTo>
                    <a:pt x="5062620" y="1975430"/>
                  </a:lnTo>
                  <a:lnTo>
                    <a:pt x="5299475" y="1965778"/>
                  </a:lnTo>
                  <a:lnTo>
                    <a:pt x="5485784" y="1976573"/>
                  </a:lnTo>
                  <a:lnTo>
                    <a:pt x="5563254" y="1976827"/>
                  </a:lnTo>
                  <a:lnTo>
                    <a:pt x="5563635" y="1828872"/>
                  </a:lnTo>
                  <a:lnTo>
                    <a:pt x="5563889" y="1715207"/>
                  </a:lnTo>
                  <a:lnTo>
                    <a:pt x="5556015" y="1509721"/>
                  </a:lnTo>
                  <a:lnTo>
                    <a:pt x="5564905" y="1341573"/>
                  </a:lnTo>
                  <a:lnTo>
                    <a:pt x="5566683" y="671576"/>
                  </a:lnTo>
                  <a:lnTo>
                    <a:pt x="5575827" y="424561"/>
                  </a:lnTo>
                  <a:cubicBezTo>
                    <a:pt x="5575827" y="424561"/>
                    <a:pt x="5559825" y="247015"/>
                    <a:pt x="5559444" y="186055"/>
                  </a:cubicBezTo>
                  <a:close/>
                </a:path>
              </a:pathLst>
            </a:custGeom>
            <a:solidFill>
              <a:srgbClr val="F6EEE3"/>
            </a:solidFill>
          </p:spPr>
        </p:sp>
      </p:grpSp>
      <p:sp>
        <p:nvSpPr>
          <p:cNvPr id="6" name="Freeform 6"/>
          <p:cNvSpPr/>
          <p:nvPr/>
        </p:nvSpPr>
        <p:spPr>
          <a:xfrm>
            <a:off x="15039761" y="8621753"/>
            <a:ext cx="2181439" cy="1246147"/>
          </a:xfrm>
          <a:custGeom>
            <a:avLst/>
            <a:gdLst/>
            <a:ahLst/>
            <a:cxnLst/>
            <a:rect l="l" t="t" r="r" b="b"/>
            <a:pathLst>
              <a:path w="2181439" h="1246147">
                <a:moveTo>
                  <a:pt x="0" y="0"/>
                </a:moveTo>
                <a:lnTo>
                  <a:pt x="2181439" y="0"/>
                </a:lnTo>
                <a:lnTo>
                  <a:pt x="2181439" y="1246147"/>
                </a:lnTo>
                <a:lnTo>
                  <a:pt x="0" y="12461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8"/>
          <p:cNvGrpSpPr/>
          <p:nvPr/>
        </p:nvGrpSpPr>
        <p:grpSpPr>
          <a:xfrm>
            <a:off x="11249116" y="3142695"/>
            <a:ext cx="5638800" cy="1494748"/>
            <a:chOff x="0" y="0"/>
            <a:chExt cx="9187300" cy="1582801"/>
          </a:xfrm>
        </p:grpSpPr>
        <p:sp>
          <p:nvSpPr>
            <p:cNvPr id="9" name="Freeform 9"/>
            <p:cNvSpPr/>
            <p:nvPr/>
          </p:nvSpPr>
          <p:spPr>
            <a:xfrm>
              <a:off x="-10795" y="-1905"/>
              <a:ext cx="9197968" cy="1584579"/>
            </a:xfrm>
            <a:custGeom>
              <a:avLst/>
              <a:gdLst/>
              <a:ahLst/>
              <a:cxnLst/>
              <a:rect l="l" t="t" r="r" b="b"/>
              <a:pathLst>
                <a:path w="9197968" h="1584579">
                  <a:moveTo>
                    <a:pt x="9181838" y="186309"/>
                  </a:moveTo>
                  <a:cubicBezTo>
                    <a:pt x="9181458" y="125349"/>
                    <a:pt x="9190856" y="8509"/>
                    <a:pt x="9190856" y="8509"/>
                  </a:cubicBezTo>
                  <a:lnTo>
                    <a:pt x="9045949" y="6223"/>
                  </a:lnTo>
                  <a:lnTo>
                    <a:pt x="8840462" y="16002"/>
                  </a:lnTo>
                  <a:cubicBezTo>
                    <a:pt x="8840462" y="16002"/>
                    <a:pt x="8506834" y="0"/>
                    <a:pt x="8474957" y="14986"/>
                  </a:cubicBezTo>
                  <a:cubicBezTo>
                    <a:pt x="8442952" y="29972"/>
                    <a:pt x="8377039" y="6223"/>
                    <a:pt x="837703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938911"/>
                  </a:lnTo>
                  <a:lnTo>
                    <a:pt x="25019" y="1117727"/>
                  </a:lnTo>
                  <a:cubicBezTo>
                    <a:pt x="25019" y="1117727"/>
                    <a:pt x="0" y="1158875"/>
                    <a:pt x="16002" y="1318895"/>
                  </a:cubicBezTo>
                  <a:cubicBezTo>
                    <a:pt x="32004" y="1478915"/>
                    <a:pt x="49276" y="1574165"/>
                    <a:pt x="49276" y="1574165"/>
                  </a:cubicBezTo>
                  <a:lnTo>
                    <a:pt x="132842" y="1574419"/>
                  </a:lnTo>
                  <a:lnTo>
                    <a:pt x="305562" y="1557909"/>
                  </a:lnTo>
                  <a:lnTo>
                    <a:pt x="532511" y="1575435"/>
                  </a:lnTo>
                  <a:lnTo>
                    <a:pt x="771144" y="1584579"/>
                  </a:lnTo>
                  <a:lnTo>
                    <a:pt x="906526" y="1559433"/>
                  </a:lnTo>
                  <a:lnTo>
                    <a:pt x="1008761" y="1576705"/>
                  </a:lnTo>
                  <a:lnTo>
                    <a:pt x="8441810" y="1578610"/>
                  </a:lnTo>
                  <a:lnTo>
                    <a:pt x="8684761" y="1579245"/>
                  </a:lnTo>
                  <a:lnTo>
                    <a:pt x="8921615" y="1569593"/>
                  </a:lnTo>
                  <a:lnTo>
                    <a:pt x="9107924" y="1580388"/>
                  </a:lnTo>
                  <a:lnTo>
                    <a:pt x="9185395" y="1580642"/>
                  </a:lnTo>
                  <a:lnTo>
                    <a:pt x="9185775" y="1432687"/>
                  </a:lnTo>
                  <a:lnTo>
                    <a:pt x="9186030" y="1319022"/>
                  </a:lnTo>
                  <a:lnTo>
                    <a:pt x="9178156" y="1113536"/>
                  </a:lnTo>
                  <a:lnTo>
                    <a:pt x="9187046" y="945388"/>
                  </a:lnTo>
                  <a:lnTo>
                    <a:pt x="9188824" y="671576"/>
                  </a:lnTo>
                  <a:lnTo>
                    <a:pt x="9197968" y="424561"/>
                  </a:lnTo>
                  <a:cubicBezTo>
                    <a:pt x="9197968" y="424561"/>
                    <a:pt x="9181965" y="247015"/>
                    <a:pt x="9181585" y="186055"/>
                  </a:cubicBezTo>
                  <a:close/>
                </a:path>
              </a:pathLst>
            </a:custGeom>
            <a:solidFill>
              <a:srgbClr val="E8884A"/>
            </a:solidFill>
          </p:spPr>
        </p:sp>
      </p:grpSp>
      <p:grpSp>
        <p:nvGrpSpPr>
          <p:cNvPr id="13" name="Group 13"/>
          <p:cNvGrpSpPr/>
          <p:nvPr/>
        </p:nvGrpSpPr>
        <p:grpSpPr>
          <a:xfrm>
            <a:off x="-1019084" y="354823"/>
            <a:ext cx="13393839" cy="2578878"/>
            <a:chOff x="28824" y="-447526"/>
            <a:chExt cx="17858452" cy="3438502"/>
          </a:xfrm>
        </p:grpSpPr>
        <p:sp>
          <p:nvSpPr>
            <p:cNvPr id="15" name="TextBox 15"/>
            <p:cNvSpPr txBox="1"/>
            <p:nvPr/>
          </p:nvSpPr>
          <p:spPr>
            <a:xfrm>
              <a:off x="690879" y="2051232"/>
              <a:ext cx="16534341" cy="939744"/>
            </a:xfrm>
            <a:prstGeom prst="rect">
              <a:avLst/>
            </a:prstGeom>
          </p:spPr>
          <p:txBody>
            <a:bodyPr lIns="0" tIns="0" rIns="0" bIns="0" rtlCol="0" anchor="t">
              <a:spAutoFit/>
            </a:bodyPr>
            <a:lstStyle/>
            <a:p>
              <a:pPr marL="0" lvl="1" algn="ctr">
                <a:lnSpc>
                  <a:spcPts val="4899"/>
                </a:lnSpc>
                <a:spcBef>
                  <a:spcPct val="0"/>
                </a:spcBef>
              </a:pPr>
              <a:r>
                <a:rPr lang="en-US" sz="8000" b="1">
                  <a:solidFill>
                    <a:srgbClr val="F6EEE3"/>
                  </a:solidFill>
                  <a:latin typeface="Arial" panose="020B0604020202020204" pitchFamily="34" charset="0"/>
                  <a:ea typeface="Asap Bold"/>
                  <a:cs typeface="Arial" panose="020B0604020202020204" pitchFamily="34" charset="0"/>
                  <a:sym typeface="Asap Bold"/>
                </a:rPr>
                <a:t>HOÀNG TỬ ẾCH</a:t>
              </a:r>
            </a:p>
          </p:txBody>
        </p:sp>
        <p:sp>
          <p:nvSpPr>
            <p:cNvPr id="16" name="TextBox 16"/>
            <p:cNvSpPr txBox="1"/>
            <p:nvPr/>
          </p:nvSpPr>
          <p:spPr>
            <a:xfrm>
              <a:off x="28824" y="-447526"/>
              <a:ext cx="17858452" cy="1542046"/>
            </a:xfrm>
            <a:prstGeom prst="rect">
              <a:avLst/>
            </a:prstGeom>
          </p:spPr>
          <p:txBody>
            <a:bodyPr lIns="0" tIns="0" rIns="0" bIns="0" rtlCol="0" anchor="t">
              <a:spAutoFit/>
            </a:bodyPr>
            <a:lstStyle/>
            <a:p>
              <a:pPr lvl="0" algn="ctr">
                <a:lnSpc>
                  <a:spcPts val="9900"/>
                </a:lnSpc>
                <a:spcBef>
                  <a:spcPct val="0"/>
                </a:spcBef>
              </a:pPr>
              <a:r>
                <a:rPr lang="vi-VN" sz="7000" b="1">
                  <a:solidFill>
                    <a:srgbClr val="FFFF00"/>
                  </a:solidFill>
                  <a:ea typeface="Asap Bold"/>
                  <a:cs typeface="Asap Bold"/>
                  <a:sym typeface="Asap Bold"/>
                </a:rPr>
                <a:t>TRÒ CHƠI</a:t>
              </a:r>
            </a:p>
          </p:txBody>
        </p:sp>
      </p:grpSp>
      <p:sp>
        <p:nvSpPr>
          <p:cNvPr id="17" name="TextBox 9">
            <a:extLst>
              <a:ext uri="{FF2B5EF4-FFF2-40B4-BE49-F238E27FC236}">
                <a16:creationId xmlns:a16="http://schemas.microsoft.com/office/drawing/2014/main" id="{4D69E25C-9095-9258-D1CF-D850DF6DD4C1}"/>
              </a:ext>
            </a:extLst>
          </p:cNvPr>
          <p:cNvSpPr txBox="1"/>
          <p:nvPr/>
        </p:nvSpPr>
        <p:spPr>
          <a:xfrm>
            <a:off x="11551017" y="3470093"/>
            <a:ext cx="5028293" cy="92333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LUẬT CHƠI</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3B6C4EA-83F5-9FD0-3E10-DC8CB22267A9}"/>
              </a:ext>
            </a:extLst>
          </p:cNvPr>
          <p:cNvSpPr txBox="1"/>
          <p:nvPr/>
        </p:nvSpPr>
        <p:spPr>
          <a:xfrm>
            <a:off x="2333716" y="4637442"/>
            <a:ext cx="13694107" cy="4708981"/>
          </a:xfrm>
          <a:prstGeom prst="rect">
            <a:avLst/>
          </a:prstGeom>
          <a:noFill/>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Hoàng tử đang bị lời nguyền dưới hình dạng một con ếch. Hãy giúp hoàng tử tìm đường đến lâu đài để gặp công chúa và hoá giải lời nguyền. Trên đường đi sẽ gặp các quái vật, giúp hoàng tử vượt qua quái vật bằng cách trả lời đúng các câu hỏi.  </a:t>
            </a:r>
          </a:p>
        </p:txBody>
      </p:sp>
      <p:sp>
        <p:nvSpPr>
          <p:cNvPr id="19" name="Freeform 8"/>
          <p:cNvSpPr/>
          <p:nvPr/>
        </p:nvSpPr>
        <p:spPr>
          <a:xfrm>
            <a:off x="14931662" y="558595"/>
            <a:ext cx="1928102" cy="2114583"/>
          </a:xfrm>
          <a:custGeom>
            <a:avLst/>
            <a:gdLst/>
            <a:ahLst/>
            <a:cxnLst/>
            <a:rect l="l" t="t" r="r" b="b"/>
            <a:pathLst>
              <a:path w="3029973" h="3297930">
                <a:moveTo>
                  <a:pt x="0" y="0"/>
                </a:moveTo>
                <a:lnTo>
                  <a:pt x="3029973" y="0"/>
                </a:lnTo>
                <a:lnTo>
                  <a:pt x="3029973" y="3297930"/>
                </a:lnTo>
                <a:lnTo>
                  <a:pt x="0" y="3297930"/>
                </a:lnTo>
                <a:lnTo>
                  <a:pt x="0" y="0"/>
                </a:lnTo>
                <a:close/>
              </a:path>
            </a:pathLst>
          </a:custGeom>
          <a:blipFill>
            <a:blip r:embed="rId4"/>
            <a:stretch>
              <a:fillRect/>
            </a:stretch>
          </a:blipFill>
        </p:spPr>
      </p:sp>
    </p:spTree>
    <p:extLst>
      <p:ext uri="{BB962C8B-B14F-4D97-AF65-F5344CB8AC3E}">
        <p14:creationId xmlns:p14="http://schemas.microsoft.com/office/powerpoint/2010/main" val="1849998097"/>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pic>
        <p:nvPicPr>
          <p:cNvPr id="3" name="Picture 3">
            <a:hlinkClick r:id="rId3" action="ppaction://hlinksldjump"/>
          </p:cNvPr>
          <p:cNvPicPr>
            <a:picLocks noChangeAspect="1"/>
          </p:cNvPicPr>
          <p:nvPr/>
        </p:nvPicPr>
        <p:blipFill>
          <a:blip r:embed="rId4"/>
          <a:srcRect/>
          <a:stretch>
            <a:fillRect/>
          </a:stretch>
        </p:blipFill>
        <p:spPr>
          <a:xfrm>
            <a:off x="14827494" y="5879758"/>
            <a:ext cx="3131372" cy="3612731"/>
          </a:xfrm>
          <a:prstGeom prst="rect">
            <a:avLst/>
          </a:prstGeom>
        </p:spPr>
      </p:pic>
      <p:sp>
        <p:nvSpPr>
          <p:cNvPr id="11" name="lâu đài "/>
          <p:cNvSpPr/>
          <p:nvPr/>
        </p:nvSpPr>
        <p:spPr>
          <a:xfrm>
            <a:off x="14140636" y="153538"/>
            <a:ext cx="2032096" cy="2252670"/>
          </a:xfrm>
          <a:custGeom>
            <a:avLst/>
            <a:gdLst/>
            <a:ahLst/>
            <a:cxnLst/>
            <a:rect l="l" t="t" r="r" b="b"/>
            <a:pathLst>
              <a:path w="3245767" h="3598079">
                <a:moveTo>
                  <a:pt x="0" y="0"/>
                </a:moveTo>
                <a:lnTo>
                  <a:pt x="3245767" y="0"/>
                </a:lnTo>
                <a:lnTo>
                  <a:pt x="3245767" y="3598079"/>
                </a:lnTo>
                <a:lnTo>
                  <a:pt x="0" y="3598079"/>
                </a:lnTo>
                <a:lnTo>
                  <a:pt x="0" y="0"/>
                </a:lnTo>
                <a:close/>
              </a:path>
            </a:pathLst>
          </a:custGeom>
          <a:blipFill>
            <a:blip r:embed="rId5"/>
            <a:stretch>
              <a:fillRect/>
            </a:stretch>
          </a:blipFill>
        </p:spPr>
      </p:sp>
      <p:sp>
        <p:nvSpPr>
          <p:cNvPr id="12" name="Freeform 12"/>
          <p:cNvSpPr/>
          <p:nvPr/>
        </p:nvSpPr>
        <p:spPr>
          <a:xfrm>
            <a:off x="15899991" y="1181418"/>
            <a:ext cx="1549359" cy="2449580"/>
          </a:xfrm>
          <a:custGeom>
            <a:avLst/>
            <a:gdLst/>
            <a:ahLst/>
            <a:cxnLst/>
            <a:rect l="l" t="t" r="r" b="b"/>
            <a:pathLst>
              <a:path w="1581947" h="2501103">
                <a:moveTo>
                  <a:pt x="0" y="0"/>
                </a:moveTo>
                <a:lnTo>
                  <a:pt x="1581948" y="0"/>
                </a:lnTo>
                <a:lnTo>
                  <a:pt x="1581948" y="2501103"/>
                </a:lnTo>
                <a:lnTo>
                  <a:pt x="0" y="250110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hoàn tử"/>
          <p:cNvSpPr/>
          <p:nvPr/>
        </p:nvSpPr>
        <p:spPr>
          <a:xfrm>
            <a:off x="14352307" y="1086243"/>
            <a:ext cx="950374" cy="2639929"/>
          </a:xfrm>
          <a:custGeom>
            <a:avLst/>
            <a:gdLst/>
            <a:ahLst/>
            <a:cxnLst/>
            <a:rect l="l" t="t" r="r" b="b"/>
            <a:pathLst>
              <a:path w="1137277" h="3159103">
                <a:moveTo>
                  <a:pt x="0" y="0"/>
                </a:moveTo>
                <a:lnTo>
                  <a:pt x="1137277" y="0"/>
                </a:lnTo>
                <a:lnTo>
                  <a:pt x="1137277" y="3159104"/>
                </a:lnTo>
                <a:lnTo>
                  <a:pt x="0" y="315910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3298532" y="5513440"/>
            <a:ext cx="5754965" cy="4114800"/>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5">
            <a:extLst>
              <a:ext uri="{FF2B5EF4-FFF2-40B4-BE49-F238E27FC236}">
                <a16:creationId xmlns:a16="http://schemas.microsoft.com/office/drawing/2014/main" id="{D7163474-81EC-9B04-D385-7CD309F7B901}"/>
              </a:ext>
            </a:extLst>
          </p:cNvPr>
          <p:cNvSpPr/>
          <p:nvPr/>
        </p:nvSpPr>
        <p:spPr>
          <a:xfrm>
            <a:off x="8485438" y="1764958"/>
            <a:ext cx="5754965" cy="4114800"/>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5" name="5">
            <a:hlinkClick r:id="rId10" action="ppaction://hlinksldjump"/>
          </p:cNvPr>
          <p:cNvPicPr>
            <a:picLocks noChangeAspect="1"/>
          </p:cNvPicPr>
          <p:nvPr/>
        </p:nvPicPr>
        <p:blipFill>
          <a:blip r:embed="rId11"/>
          <a:srcRect/>
          <a:stretch>
            <a:fillRect/>
          </a:stretch>
        </p:blipFill>
        <p:spPr>
          <a:xfrm>
            <a:off x="10617429" y="544723"/>
            <a:ext cx="1630319" cy="2676756"/>
          </a:xfrm>
          <a:prstGeom prst="rect">
            <a:avLst/>
          </a:prstGeom>
        </p:spPr>
      </p:pic>
      <p:pic>
        <p:nvPicPr>
          <p:cNvPr id="9" name="4">
            <a:hlinkClick r:id="rId12" action="ppaction://hlinksldjump"/>
          </p:cNvPr>
          <p:cNvPicPr>
            <a:picLocks noChangeAspect="1"/>
          </p:cNvPicPr>
          <p:nvPr/>
        </p:nvPicPr>
        <p:blipFill>
          <a:blip r:embed="rId13"/>
          <a:srcRect/>
          <a:stretch>
            <a:fillRect/>
          </a:stretch>
        </p:blipFill>
        <p:spPr>
          <a:xfrm>
            <a:off x="8076217" y="2169376"/>
            <a:ext cx="1682017" cy="2196473"/>
          </a:xfrm>
          <a:prstGeom prst="rect">
            <a:avLst/>
          </a:prstGeom>
        </p:spPr>
      </p:pic>
      <p:pic>
        <p:nvPicPr>
          <p:cNvPr id="17" name="3">
            <a:hlinkClick r:id="rId14" action="ppaction://hlinksldjump"/>
            <a:extLst>
              <a:ext uri="{FF2B5EF4-FFF2-40B4-BE49-F238E27FC236}">
                <a16:creationId xmlns:a16="http://schemas.microsoft.com/office/drawing/2014/main" id="{641D840B-B94F-0399-E9D8-2FECFAD44569}"/>
              </a:ext>
            </a:extLst>
          </p:cNvPr>
          <p:cNvPicPr>
            <a:picLocks noChangeAspect="1"/>
          </p:cNvPicPr>
          <p:nvPr/>
        </p:nvPicPr>
        <p:blipFill>
          <a:blip r:embed="rId15"/>
          <a:srcRect/>
          <a:stretch>
            <a:fillRect/>
          </a:stretch>
        </p:blipFill>
        <p:spPr>
          <a:xfrm flipH="1">
            <a:off x="7626243" y="5113708"/>
            <a:ext cx="3736677" cy="2501203"/>
          </a:xfrm>
          <a:prstGeom prst="rect">
            <a:avLst/>
          </a:prstGeom>
        </p:spPr>
      </p:pic>
      <p:pic>
        <p:nvPicPr>
          <p:cNvPr id="7" name="2">
            <a:hlinkClick r:id="rId16" action="ppaction://hlinksldjump"/>
          </p:cNvPr>
          <p:cNvPicPr>
            <a:picLocks noChangeAspect="1"/>
          </p:cNvPicPr>
          <p:nvPr/>
        </p:nvPicPr>
        <p:blipFill>
          <a:blip r:embed="rId17"/>
          <a:srcRect/>
          <a:stretch>
            <a:fillRect/>
          </a:stretch>
        </p:blipFill>
        <p:spPr>
          <a:xfrm>
            <a:off x="3889683" y="4765182"/>
            <a:ext cx="3095409" cy="3061854"/>
          </a:xfrm>
          <a:prstGeom prst="rect">
            <a:avLst/>
          </a:prstGeom>
        </p:spPr>
      </p:pic>
      <p:pic>
        <p:nvPicPr>
          <p:cNvPr id="6" name="1">
            <a:hlinkClick r:id="rId18" action="ppaction://hlinksldjump"/>
            <a:extLst>
              <a:ext uri="{FF2B5EF4-FFF2-40B4-BE49-F238E27FC236}">
                <a16:creationId xmlns:a16="http://schemas.microsoft.com/office/drawing/2014/main" id="{11BEB241-E544-82AC-1EAC-F31E8541336E}"/>
              </a:ext>
            </a:extLst>
          </p:cNvPr>
          <p:cNvPicPr>
            <a:picLocks noChangeAspect="1"/>
          </p:cNvPicPr>
          <p:nvPr/>
        </p:nvPicPr>
        <p:blipFill>
          <a:blip r:embed="rId19"/>
          <a:srcRect/>
          <a:stretch>
            <a:fillRect/>
          </a:stretch>
        </p:blipFill>
        <p:spPr>
          <a:xfrm flipH="1">
            <a:off x="3042537" y="8243143"/>
            <a:ext cx="2349795" cy="1751415"/>
          </a:xfrm>
          <a:prstGeom prst="rect">
            <a:avLst/>
          </a:prstGeom>
        </p:spPr>
      </p:pic>
      <p:pic>
        <p:nvPicPr>
          <p:cNvPr id="10" name="ếch ">
            <a:extLst>
              <a:ext uri="{FF2B5EF4-FFF2-40B4-BE49-F238E27FC236}">
                <a16:creationId xmlns:a16="http://schemas.microsoft.com/office/drawing/2014/main" id="{C3C8ACCA-F486-56AD-8BB4-7B1544C0AE6A}"/>
              </a:ext>
            </a:extLst>
          </p:cNvPr>
          <p:cNvPicPr>
            <a:picLocks noChangeAspect="1"/>
          </p:cNvPicPr>
          <p:nvPr/>
        </p:nvPicPr>
        <p:blipFill>
          <a:blip r:embed="rId20"/>
          <a:srcRect/>
          <a:stretch>
            <a:fillRect/>
          </a:stretch>
        </p:blipFill>
        <p:spPr>
          <a:xfrm>
            <a:off x="-181336" y="6160845"/>
            <a:ext cx="3429868" cy="3748490"/>
          </a:xfrm>
          <a:prstGeom prst="rect">
            <a:avLst/>
          </a:prstGeom>
        </p:spPr>
      </p:pic>
    </p:spTree>
    <p:extLst>
      <p:ext uri="{BB962C8B-B14F-4D97-AF65-F5344CB8AC3E}">
        <p14:creationId xmlns:p14="http://schemas.microsoft.com/office/powerpoint/2010/main" val="2486746398"/>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67 0.04892 L 0.17023 0.08565 " pathEditMode="relative" ptsTypes="AA">
                                      <p:cBhvr>
                                        <p:cTn id="6" dur="2000" fill="hold"/>
                                        <p:tgtEl>
                                          <p:spTgt spid="10"/>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6"/>
                                        </p:tgtEl>
                                        <p:attrNameLst>
                                          <p:attrName>ppt_w</p:attrName>
                                        </p:attrNameLst>
                                      </p:cBhvr>
                                      <p:tavLst>
                                        <p:tav tm="0">
                                          <p:val>
                                            <p:strVal val="ppt_w"/>
                                          </p:val>
                                        </p:tav>
                                        <p:tav tm="100000">
                                          <p:val>
                                            <p:fltVal val="0"/>
                                          </p:val>
                                        </p:tav>
                                      </p:tavLst>
                                    </p:anim>
                                    <p:anim calcmode="lin" valueType="num">
                                      <p:cBhvr>
                                        <p:cTn id="10" dur="500"/>
                                        <p:tgtEl>
                                          <p:spTgt spid="6"/>
                                        </p:tgtEl>
                                        <p:attrNameLst>
                                          <p:attrName>ppt_h</p:attrName>
                                        </p:attrNameLst>
                                      </p:cBhvr>
                                      <p:tavLst>
                                        <p:tav tm="0">
                                          <p:val>
                                            <p:strVal val="ppt_h"/>
                                          </p:val>
                                        </p:tav>
                                        <p:tav tm="100000">
                                          <p:val>
                                            <p:fltVal val="0"/>
                                          </p:val>
                                        </p:tav>
                                      </p:tavLst>
                                    </p:anim>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20486 0.08565 L 0.28472 -0.08441 " pathEditMode="relative" rAng="0" ptsTypes="AA">
                                      <p:cBhvr>
                                        <p:cTn id="17" dur="2000" fill="hold"/>
                                        <p:tgtEl>
                                          <p:spTgt spid="10"/>
                                        </p:tgtEl>
                                        <p:attrNameLst>
                                          <p:attrName>ppt_x</p:attrName>
                                          <p:attrName>ppt_y</p:attrName>
                                        </p:attrNameLst>
                                      </p:cBhvr>
                                      <p:rCtr x="3993" y="-8503"/>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27057 -0.10664 L 0.35799 -0.22546 " pathEditMode="relative" rAng="0" ptsTypes="AA">
                                      <p:cBhvr>
                                        <p:cTn id="28" dur="2000" fill="hold"/>
                                        <p:tgtEl>
                                          <p:spTgt spid="10"/>
                                        </p:tgtEl>
                                        <p:attrNameLst>
                                          <p:attrName>ppt_x</p:attrName>
                                          <p:attrName>ppt_y</p:attrName>
                                        </p:attrNameLst>
                                      </p:cBhvr>
                                      <p:rCtr x="4366" y="-5941"/>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33715 -0.26512 L 0.52135 -0.3767 " pathEditMode="relative" rAng="0" ptsTypes="AA">
                                      <p:cBhvr>
                                        <p:cTn id="39" dur="2000" fill="hold"/>
                                        <p:tgtEl>
                                          <p:spTgt spid="10"/>
                                        </p:tgtEl>
                                        <p:attrNameLst>
                                          <p:attrName>ppt_x</p:attrName>
                                          <p:attrName>ppt_y</p:attrName>
                                        </p:attrNameLst>
                                      </p:cBhvr>
                                      <p:rCtr x="9210" y="-5586"/>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9"/>
                                        </p:tgtEl>
                                        <p:attrNameLst>
                                          <p:attrName>ppt_w</p:attrName>
                                        </p:attrNameLst>
                                      </p:cBhvr>
                                      <p:tavLst>
                                        <p:tav tm="0">
                                          <p:val>
                                            <p:strVal val="ppt_w"/>
                                          </p:val>
                                        </p:tav>
                                        <p:tav tm="100000">
                                          <p:val>
                                            <p:fltVal val="0"/>
                                          </p:val>
                                        </p:tav>
                                      </p:tavLst>
                                    </p:anim>
                                    <p:anim calcmode="lin" valueType="num">
                                      <p:cBhvr>
                                        <p:cTn id="43" dur="500"/>
                                        <p:tgtEl>
                                          <p:spTgt spid="9"/>
                                        </p:tgtEl>
                                        <p:attrNameLst>
                                          <p:attrName>ppt_h</p:attrName>
                                        </p:attrNameLst>
                                      </p:cBhvr>
                                      <p:tavLst>
                                        <p:tav tm="0">
                                          <p:val>
                                            <p:strVal val="ppt_h"/>
                                          </p:val>
                                        </p:tav>
                                        <p:tav tm="100000">
                                          <p:val>
                                            <p:fltVal val="0"/>
                                          </p:val>
                                        </p:tav>
                                      </p:tavLst>
                                    </p:anim>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54471 -0.33626 L 0.67049 -0.50833 " pathEditMode="relative" ptsTypes="AA">
                                      <p:cBhvr>
                                        <p:cTn id="50" dur="2000" fill="hold"/>
                                        <p:tgtEl>
                                          <p:spTgt spid="10"/>
                                        </p:tgtEl>
                                        <p:attrNameLst>
                                          <p:attrName>ppt_x</p:attrName>
                                          <p:attrName>ppt_y</p:attrName>
                                        </p:attrNameLst>
                                      </p:cBhvr>
                                    </p:animMotion>
                                  </p:childTnLst>
                                </p:cTn>
                              </p:par>
                              <p:par>
                                <p:cTn id="51" presetID="53" presetClass="exit" presetSubtype="32" fill="hold" nodeType="withEffect">
                                  <p:stCondLst>
                                    <p:cond delay="0"/>
                                  </p:stCondLst>
                                  <p:childTnLst>
                                    <p:anim calcmode="lin" valueType="num">
                                      <p:cBhvr>
                                        <p:cTn id="52" dur="500"/>
                                        <p:tgtEl>
                                          <p:spTgt spid="5"/>
                                        </p:tgtEl>
                                        <p:attrNameLst>
                                          <p:attrName>ppt_w</p:attrName>
                                        </p:attrNameLst>
                                      </p:cBhvr>
                                      <p:tavLst>
                                        <p:tav tm="0">
                                          <p:val>
                                            <p:strVal val="ppt_w"/>
                                          </p:val>
                                        </p:tav>
                                        <p:tav tm="100000">
                                          <p:val>
                                            <p:fltVal val="0"/>
                                          </p:val>
                                        </p:tav>
                                      </p:tavLst>
                                    </p:anim>
                                    <p:anim calcmode="lin" valueType="num">
                                      <p:cBhvr>
                                        <p:cTn id="53" dur="500"/>
                                        <p:tgtEl>
                                          <p:spTgt spid="5"/>
                                        </p:tgtEl>
                                        <p:attrNameLst>
                                          <p:attrName>ppt_h</p:attrName>
                                        </p:attrNameLst>
                                      </p:cBhvr>
                                      <p:tavLst>
                                        <p:tav tm="0">
                                          <p:val>
                                            <p:strVal val="ppt_h"/>
                                          </p:val>
                                        </p:tav>
                                        <p:tav tm="100000">
                                          <p:val>
                                            <p:fltVal val="0"/>
                                          </p:val>
                                        </p:tav>
                                      </p:tavLst>
                                    </p:anim>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2500"/>
                            </p:stCondLst>
                            <p:childTnLst>
                              <p:par>
                                <p:cTn id="63" presetID="53" presetClass="entr" presetSubtype="16"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childTnLst>
              </p:cTn>
              <p:nextCondLst>
                <p:cond evt="onClick" delay="0">
                  <p:tgtEl>
                    <p:spTgt spid="5"/>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5643C"/>
        </a:solidFill>
        <a:effectLst/>
      </p:bgPr>
    </p:bg>
    <p:spTree>
      <p:nvGrpSpPr>
        <p:cNvPr id="1" name=""/>
        <p:cNvGrpSpPr/>
        <p:nvPr/>
      </p:nvGrpSpPr>
      <p:grpSpPr>
        <a:xfrm>
          <a:off x="0" y="0"/>
          <a:ext cx="0" cy="0"/>
          <a:chOff x="0" y="0"/>
          <a:chExt cx="0" cy="0"/>
        </a:xfrm>
      </p:grpSpPr>
      <p:sp>
        <p:nvSpPr>
          <p:cNvPr id="4" name="TextBox 4"/>
          <p:cNvSpPr txBox="1"/>
          <p:nvPr/>
        </p:nvSpPr>
        <p:spPr>
          <a:xfrm>
            <a:off x="713032" y="558105"/>
            <a:ext cx="16861937" cy="646331"/>
          </a:xfrm>
          <a:prstGeom prst="rect">
            <a:avLst/>
          </a:prstGeom>
        </p:spPr>
        <p:txBody>
          <a:bodyPr lIns="0" tIns="0" rIns="0" bIns="0" rtlCol="0" anchor="t">
            <a:spAutoFit/>
          </a:bodyPr>
          <a:lstStyle/>
          <a:p>
            <a:pPr lvl="0">
              <a:spcBef>
                <a:spcPct val="0"/>
              </a:spcBef>
            </a:pPr>
            <a:r>
              <a:rPr lang="en-US" sz="4200" b="1">
                <a:solidFill>
                  <a:srgbClr val="F6EEE3"/>
                </a:solidFill>
                <a:latin typeface="Arial" panose="020B0604020202020204" pitchFamily="34" charset="0"/>
                <a:ea typeface="Asap Bold"/>
                <a:cs typeface="Arial" panose="020B0604020202020204" pitchFamily="34" charset="0"/>
                <a:sym typeface="Asap Bold"/>
              </a:rPr>
              <a:t>Câu 1. Cho dãy số liệu sau:</a:t>
            </a:r>
          </a:p>
        </p:txBody>
      </p:sp>
      <p:grpSp>
        <p:nvGrpSpPr>
          <p:cNvPr id="8" name="Group 2"/>
          <p:cNvGrpSpPr/>
          <p:nvPr/>
        </p:nvGrpSpPr>
        <p:grpSpPr>
          <a:xfrm>
            <a:off x="713032" y="6667500"/>
            <a:ext cx="16861937" cy="1905000"/>
            <a:chOff x="0" y="0"/>
            <a:chExt cx="7328090" cy="3229953"/>
          </a:xfrm>
        </p:grpSpPr>
        <p:sp>
          <p:nvSpPr>
            <p:cNvPr id="9" name="Freeform 3"/>
            <p:cNvSpPr/>
            <p:nvPr/>
          </p:nvSpPr>
          <p:spPr>
            <a:xfrm>
              <a:off x="-10795" y="-1905"/>
              <a:ext cx="7338758" cy="3231731"/>
            </a:xfrm>
            <a:custGeom>
              <a:avLst/>
              <a:gdLst/>
              <a:ahLst/>
              <a:cxnLst/>
              <a:rect l="l" t="t" r="r" b="b"/>
              <a:pathLst>
                <a:path w="7338758" h="3231731">
                  <a:moveTo>
                    <a:pt x="7322629" y="186309"/>
                  </a:moveTo>
                  <a:cubicBezTo>
                    <a:pt x="7322248" y="125349"/>
                    <a:pt x="7331646" y="8509"/>
                    <a:pt x="7331646" y="8509"/>
                  </a:cubicBezTo>
                  <a:lnTo>
                    <a:pt x="7186739" y="6223"/>
                  </a:lnTo>
                  <a:lnTo>
                    <a:pt x="6981253" y="16002"/>
                  </a:lnTo>
                  <a:cubicBezTo>
                    <a:pt x="6981253" y="16002"/>
                    <a:pt x="6647624" y="0"/>
                    <a:pt x="6615747" y="14986"/>
                  </a:cubicBezTo>
                  <a:cubicBezTo>
                    <a:pt x="6583743" y="29972"/>
                    <a:pt x="6517830" y="6223"/>
                    <a:pt x="6517830"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2586063"/>
                  </a:lnTo>
                  <a:lnTo>
                    <a:pt x="25019" y="2764879"/>
                  </a:lnTo>
                  <a:cubicBezTo>
                    <a:pt x="25019" y="2764879"/>
                    <a:pt x="0" y="2806026"/>
                    <a:pt x="16002" y="2966047"/>
                  </a:cubicBezTo>
                  <a:cubicBezTo>
                    <a:pt x="32004" y="3126067"/>
                    <a:pt x="49276" y="3221317"/>
                    <a:pt x="49276" y="3221317"/>
                  </a:cubicBezTo>
                  <a:lnTo>
                    <a:pt x="132842" y="3221571"/>
                  </a:lnTo>
                  <a:lnTo>
                    <a:pt x="305562" y="3205061"/>
                  </a:lnTo>
                  <a:lnTo>
                    <a:pt x="532511" y="3222587"/>
                  </a:lnTo>
                  <a:lnTo>
                    <a:pt x="771144" y="3231731"/>
                  </a:lnTo>
                  <a:lnTo>
                    <a:pt x="906526" y="3206585"/>
                  </a:lnTo>
                  <a:lnTo>
                    <a:pt x="1008761" y="3223857"/>
                  </a:lnTo>
                  <a:lnTo>
                    <a:pt x="6582600" y="3225762"/>
                  </a:lnTo>
                  <a:lnTo>
                    <a:pt x="6825551" y="3226397"/>
                  </a:lnTo>
                  <a:lnTo>
                    <a:pt x="7062406" y="3216745"/>
                  </a:lnTo>
                  <a:lnTo>
                    <a:pt x="7248715" y="3227540"/>
                  </a:lnTo>
                  <a:lnTo>
                    <a:pt x="7326185" y="3227794"/>
                  </a:lnTo>
                  <a:lnTo>
                    <a:pt x="7326566" y="3079839"/>
                  </a:lnTo>
                  <a:lnTo>
                    <a:pt x="7326820" y="2966174"/>
                  </a:lnTo>
                  <a:lnTo>
                    <a:pt x="7318946" y="2760688"/>
                  </a:lnTo>
                  <a:lnTo>
                    <a:pt x="7327836" y="2592540"/>
                  </a:lnTo>
                  <a:lnTo>
                    <a:pt x="7329614" y="671576"/>
                  </a:lnTo>
                  <a:lnTo>
                    <a:pt x="7338758" y="424561"/>
                  </a:lnTo>
                  <a:cubicBezTo>
                    <a:pt x="7338758" y="424561"/>
                    <a:pt x="7322756" y="247015"/>
                    <a:pt x="7322375" y="186055"/>
                  </a:cubicBezTo>
                  <a:close/>
                </a:path>
              </a:pathLst>
            </a:custGeom>
            <a:solidFill>
              <a:srgbClr val="F6EEE3"/>
            </a:solidFill>
          </p:spPr>
        </p:sp>
      </p:grpSp>
      <p:sp>
        <p:nvSpPr>
          <p:cNvPr id="10" name="Rectangle 9"/>
          <p:cNvSpPr/>
          <p:nvPr/>
        </p:nvSpPr>
        <p:spPr>
          <a:xfrm>
            <a:off x="1371599" y="7254270"/>
            <a:ext cx="15621000" cy="784830"/>
          </a:xfrm>
          <a:prstGeom prst="rect">
            <a:avLst/>
          </a:prstGeom>
        </p:spPr>
        <p:txBody>
          <a:bodyPr wrap="square">
            <a:spAutoFit/>
          </a:bodyPr>
          <a:lstStyle/>
          <a:p>
            <a:pPr lvl="0" algn="ctr">
              <a:spcBef>
                <a:spcPts val="1200"/>
              </a:spcBef>
              <a:spcAft>
                <a:spcPts val="1200"/>
              </a:spcAft>
            </a:pPr>
            <a:r>
              <a:rPr lang="vi-VN" sz="4500">
                <a:solidFill>
                  <a:prstClr val="black"/>
                </a:solidFill>
                <a:ea typeface="Calibri" panose="020F0502020204030204" pitchFamily="34" charset="0"/>
                <a:cs typeface="Times New Roman" panose="02020603050405020304" pitchFamily="18" charset="0"/>
              </a:rPr>
              <a:t>A. 80%			B. 82%			C. 84%	</a:t>
            </a:r>
            <a:r>
              <a:rPr lang="en-US" sz="4500">
                <a:solidFill>
                  <a:prstClr val="black"/>
                </a:solidFill>
                <a:ea typeface="Calibri" panose="020F0502020204030204" pitchFamily="34" charset="0"/>
                <a:cs typeface="Times New Roman" panose="02020603050405020304" pitchFamily="18" charset="0"/>
              </a:rPr>
              <a:t>  </a:t>
            </a:r>
            <a:r>
              <a:rPr lang="vi-VN" sz="4500">
                <a:solidFill>
                  <a:prstClr val="black"/>
                </a:solidFill>
                <a:ea typeface="Calibri" panose="020F0502020204030204" pitchFamily="34" charset="0"/>
                <a:cs typeface="Times New Roman" panose="02020603050405020304" pitchFamily="18" charset="0"/>
              </a:rPr>
              <a:t>	</a:t>
            </a:r>
            <a:r>
              <a:rPr lang="en-US" sz="4500">
                <a:solidFill>
                  <a:prstClr val="black"/>
                </a:solidFill>
                <a:ea typeface="Calibri" panose="020F0502020204030204" pitchFamily="34" charset="0"/>
                <a:cs typeface="Times New Roman" panose="02020603050405020304" pitchFamily="18" charset="0"/>
              </a:rPr>
              <a:t>     </a:t>
            </a:r>
            <a:r>
              <a:rPr lang="vi-VN" sz="4500">
                <a:solidFill>
                  <a:prstClr val="black"/>
                </a:solidFill>
                <a:ea typeface="Calibri" panose="020F0502020204030204" pitchFamily="34" charset="0"/>
                <a:cs typeface="Times New Roman" panose="02020603050405020304" pitchFamily="18" charset="0"/>
              </a:rPr>
              <a:t>D. 86%</a:t>
            </a:r>
          </a:p>
        </p:txBody>
      </p:sp>
      <p:sp>
        <p:nvSpPr>
          <p:cNvPr id="11" name="Freeform 10">
            <a:hlinkClick r:id="rId2" action="ppaction://hlinksldjump"/>
            <a:extLst>
              <a:ext uri="{FF2B5EF4-FFF2-40B4-BE49-F238E27FC236}">
                <a16:creationId xmlns:a16="http://schemas.microsoft.com/office/drawing/2014/main" id="{B5AB724E-A933-C171-FD6C-D5E9ECE58ED4}"/>
              </a:ext>
            </a:extLst>
          </p:cNvPr>
          <p:cNvSpPr/>
          <p:nvPr/>
        </p:nvSpPr>
        <p:spPr>
          <a:xfrm>
            <a:off x="15925800" y="8343900"/>
            <a:ext cx="1938509" cy="1742401"/>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3"/>
            <a:stretch>
              <a:fillRect/>
            </a:stretch>
          </a:blipFill>
        </p:spPr>
      </p:sp>
      <p:sp>
        <p:nvSpPr>
          <p:cNvPr id="12" name="Rectangle 11"/>
          <p:cNvSpPr/>
          <p:nvPr/>
        </p:nvSpPr>
        <p:spPr>
          <a:xfrm>
            <a:off x="10439400" y="7113285"/>
            <a:ext cx="2362200" cy="1066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775964551"/>
              </p:ext>
            </p:extLst>
          </p:nvPr>
        </p:nvGraphicFramePr>
        <p:xfrm>
          <a:off x="705011" y="1743706"/>
          <a:ext cx="16869670" cy="3042129"/>
        </p:xfrm>
        <a:graphic>
          <a:graphicData uri="http://schemas.openxmlformats.org/drawingml/2006/table">
            <a:tbl>
              <a:tblPr firstRow="1" firstCol="1" bandRow="1"/>
              <a:tblGrid>
                <a:gridCol w="1686967">
                  <a:extLst>
                    <a:ext uri="{9D8B030D-6E8A-4147-A177-3AD203B41FA5}">
                      <a16:colId xmlns:a16="http://schemas.microsoft.com/office/drawing/2014/main" val="2173983066"/>
                    </a:ext>
                  </a:extLst>
                </a:gridCol>
                <a:gridCol w="1686967">
                  <a:extLst>
                    <a:ext uri="{9D8B030D-6E8A-4147-A177-3AD203B41FA5}">
                      <a16:colId xmlns:a16="http://schemas.microsoft.com/office/drawing/2014/main" val="3712619192"/>
                    </a:ext>
                  </a:extLst>
                </a:gridCol>
                <a:gridCol w="1686967">
                  <a:extLst>
                    <a:ext uri="{9D8B030D-6E8A-4147-A177-3AD203B41FA5}">
                      <a16:colId xmlns:a16="http://schemas.microsoft.com/office/drawing/2014/main" val="2434653479"/>
                    </a:ext>
                  </a:extLst>
                </a:gridCol>
                <a:gridCol w="1686967">
                  <a:extLst>
                    <a:ext uri="{9D8B030D-6E8A-4147-A177-3AD203B41FA5}">
                      <a16:colId xmlns:a16="http://schemas.microsoft.com/office/drawing/2014/main" val="391676880"/>
                    </a:ext>
                  </a:extLst>
                </a:gridCol>
                <a:gridCol w="1686967">
                  <a:extLst>
                    <a:ext uri="{9D8B030D-6E8A-4147-A177-3AD203B41FA5}">
                      <a16:colId xmlns:a16="http://schemas.microsoft.com/office/drawing/2014/main" val="3381699196"/>
                    </a:ext>
                  </a:extLst>
                </a:gridCol>
                <a:gridCol w="1686967">
                  <a:extLst>
                    <a:ext uri="{9D8B030D-6E8A-4147-A177-3AD203B41FA5}">
                      <a16:colId xmlns:a16="http://schemas.microsoft.com/office/drawing/2014/main" val="282220192"/>
                    </a:ext>
                  </a:extLst>
                </a:gridCol>
                <a:gridCol w="1686967">
                  <a:extLst>
                    <a:ext uri="{9D8B030D-6E8A-4147-A177-3AD203B41FA5}">
                      <a16:colId xmlns:a16="http://schemas.microsoft.com/office/drawing/2014/main" val="3508941009"/>
                    </a:ext>
                  </a:extLst>
                </a:gridCol>
                <a:gridCol w="1686967">
                  <a:extLst>
                    <a:ext uri="{9D8B030D-6E8A-4147-A177-3AD203B41FA5}">
                      <a16:colId xmlns:a16="http://schemas.microsoft.com/office/drawing/2014/main" val="1447350281"/>
                    </a:ext>
                  </a:extLst>
                </a:gridCol>
                <a:gridCol w="1686967">
                  <a:extLst>
                    <a:ext uri="{9D8B030D-6E8A-4147-A177-3AD203B41FA5}">
                      <a16:colId xmlns:a16="http://schemas.microsoft.com/office/drawing/2014/main" val="1272664308"/>
                    </a:ext>
                  </a:extLst>
                </a:gridCol>
                <a:gridCol w="1686967">
                  <a:extLst>
                    <a:ext uri="{9D8B030D-6E8A-4147-A177-3AD203B41FA5}">
                      <a16:colId xmlns:a16="http://schemas.microsoft.com/office/drawing/2014/main" val="2048310828"/>
                    </a:ext>
                  </a:extLst>
                </a:gridCol>
              </a:tblGrid>
              <a:tr h="1014043">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121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142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154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159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171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189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203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211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223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192759"/>
                  </a:ext>
                </a:extLst>
              </a:tr>
              <a:tr h="1014043">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264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278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290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305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315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322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355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367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388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3076313"/>
                  </a:ext>
                </a:extLst>
              </a:tr>
              <a:tr h="1014043">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450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490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54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rPr>
                        <a:t>259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4200">
                          <a:solidFill>
                            <a:srgbClr val="EFE8DC"/>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4200">
                          <a:solidFill>
                            <a:srgbClr val="EFE8DC"/>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4200">
                          <a:solidFill>
                            <a:srgbClr val="EFE8DC"/>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4200">
                          <a:solidFill>
                            <a:srgbClr val="EFE8DC"/>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4200">
                          <a:solidFill>
                            <a:srgbClr val="EFE8DC"/>
                          </a:solidFill>
                          <a:effectLst/>
                          <a:latin typeface="Arial" panose="020B0604020202020204" pitchFamily="34" charset="0"/>
                          <a:ea typeface="Calibri" panose="020F0502020204030204" pitchFamily="34" charset="0"/>
                          <a:cs typeface="Arial" panose="020B0604020202020204" pitchFamily="34" charset="0"/>
                        </a:rPr>
                        <a:t> </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8733425"/>
                  </a:ext>
                </a:extLst>
              </a:tr>
            </a:tbl>
          </a:graphicData>
        </a:graphic>
      </p:graphicFrame>
      <p:sp>
        <p:nvSpPr>
          <p:cNvPr id="7" name="Rectangle 6"/>
          <p:cNvSpPr/>
          <p:nvPr/>
        </p:nvSpPr>
        <p:spPr>
          <a:xfrm>
            <a:off x="684958" y="5319236"/>
            <a:ext cx="16889719" cy="738664"/>
          </a:xfrm>
          <a:prstGeom prst="rect">
            <a:avLst/>
          </a:prstGeom>
        </p:spPr>
        <p:txBody>
          <a:bodyPr wrap="square">
            <a:spAutoFit/>
          </a:bodyPr>
          <a:lstStyle/>
          <a:p>
            <a:pPr lvl="0">
              <a:spcBef>
                <a:spcPct val="0"/>
              </a:spcBef>
            </a:pPr>
            <a:r>
              <a:rPr lang="vi-VN" sz="4200" b="1">
                <a:solidFill>
                  <a:srgbClr val="F6EEE3"/>
                </a:solidFill>
                <a:ea typeface="Asap Bold"/>
                <a:cs typeface="Arial" panose="020B0604020202020204" pitchFamily="34" charset="0"/>
                <a:sym typeface="Asap Bold"/>
              </a:rPr>
              <a:t>Có bao nhiêu phần trăm số liệu không nhỏ hơn 150?</a:t>
            </a:r>
            <a:endParaRPr lang="en-US" sz="4200" b="1">
              <a:solidFill>
                <a:srgbClr val="F6EEE3"/>
              </a:solidFill>
              <a:latin typeface="Arial" panose="020B0604020202020204" pitchFamily="34" charset="0"/>
              <a:ea typeface="Asap Bold"/>
              <a:cs typeface="Arial" panose="020B0604020202020204" pitchFamily="34" charset="0"/>
              <a:sym typeface="Asap Bold"/>
            </a:endParaRPr>
          </a:p>
        </p:txBody>
      </p:sp>
    </p:spTree>
    <p:extLst>
      <p:ext uri="{BB962C8B-B14F-4D97-AF65-F5344CB8AC3E}">
        <p14:creationId xmlns:p14="http://schemas.microsoft.com/office/powerpoint/2010/main" val="428816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1" presetClass="emph" presetSubtype="0" fill="hold" grpId="1" nodeType="afterEffect">
                                  <p:stCondLst>
                                    <p:cond delay="0"/>
                                  </p:stCondLst>
                                  <p:childTnLst>
                                    <p:animClr clrSpc="hsl" dir="cw">
                                      <p:cBhvr override="childStyle">
                                        <p:cTn id="10" dur="500" fill="hold"/>
                                        <p:tgtEl>
                                          <p:spTgt spid="12"/>
                                        </p:tgtEl>
                                        <p:attrNameLst>
                                          <p:attrName>style.color</p:attrName>
                                        </p:attrNameLst>
                                      </p:cBhvr>
                                      <p:by>
                                        <p:hsl h="7200000" s="0" l="0"/>
                                      </p:by>
                                    </p:animClr>
                                    <p:animClr clrSpc="hsl" dir="cw">
                                      <p:cBhvr>
                                        <p:cTn id="11" dur="500" fill="hold"/>
                                        <p:tgtEl>
                                          <p:spTgt spid="12"/>
                                        </p:tgtEl>
                                        <p:attrNameLst>
                                          <p:attrName>fillcolor</p:attrName>
                                        </p:attrNameLst>
                                      </p:cBhvr>
                                      <p:by>
                                        <p:hsl h="7200000" s="0" l="0"/>
                                      </p:by>
                                    </p:animClr>
                                    <p:animClr clrSpc="hsl" dir="cw">
                                      <p:cBhvr>
                                        <p:cTn id="12" dur="500" fill="hold"/>
                                        <p:tgtEl>
                                          <p:spTgt spid="12"/>
                                        </p:tgtEl>
                                        <p:attrNameLst>
                                          <p:attrName>stroke.color</p:attrName>
                                        </p:attrNameLst>
                                      </p:cBhvr>
                                      <p:by>
                                        <p:hsl h="7200000" s="0" l="0"/>
                                      </p:by>
                                    </p:animClr>
                                    <p:set>
                                      <p:cBhvr>
                                        <p:cTn id="13"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5643C"/>
        </a:solidFill>
        <a:effectLst/>
      </p:bgPr>
    </p:bg>
    <p:spTree>
      <p:nvGrpSpPr>
        <p:cNvPr id="1" name=""/>
        <p:cNvGrpSpPr/>
        <p:nvPr/>
      </p:nvGrpSpPr>
      <p:grpSpPr>
        <a:xfrm>
          <a:off x="0" y="0"/>
          <a:ext cx="0" cy="0"/>
          <a:chOff x="0" y="0"/>
          <a:chExt cx="0" cy="0"/>
        </a:xfrm>
      </p:grpSpPr>
      <p:sp>
        <p:nvSpPr>
          <p:cNvPr id="8" name="TextBox 4"/>
          <p:cNvSpPr txBox="1"/>
          <p:nvPr/>
        </p:nvSpPr>
        <p:spPr>
          <a:xfrm>
            <a:off x="713032" y="419100"/>
            <a:ext cx="16861937" cy="584775"/>
          </a:xfrm>
          <a:prstGeom prst="rect">
            <a:avLst/>
          </a:prstGeom>
        </p:spPr>
        <p:txBody>
          <a:bodyPr lIns="0" tIns="0" rIns="0" bIns="0" rtlCol="0" anchor="t">
            <a:spAutoFit/>
          </a:bodyPr>
          <a:lstStyle/>
          <a:p>
            <a:pPr lvl="0">
              <a:spcBef>
                <a:spcPct val="0"/>
              </a:spcBef>
            </a:pPr>
            <a:r>
              <a:rPr lang="en-US" sz="3800" b="1">
                <a:solidFill>
                  <a:srgbClr val="F6EEE3"/>
                </a:solidFill>
                <a:latin typeface="Arial" panose="020B0604020202020204" pitchFamily="34" charset="0"/>
                <a:ea typeface="Asap Bold"/>
                <a:cs typeface="Arial" panose="020B0604020202020204" pitchFamily="34" charset="0"/>
                <a:sym typeface="Asap Bold"/>
              </a:rPr>
              <a:t>Câu 2: Cho dãy số liệu thống kê sau:</a:t>
            </a:r>
          </a:p>
        </p:txBody>
      </p:sp>
      <p:grpSp>
        <p:nvGrpSpPr>
          <p:cNvPr id="9" name="Group 2"/>
          <p:cNvGrpSpPr/>
          <p:nvPr/>
        </p:nvGrpSpPr>
        <p:grpSpPr>
          <a:xfrm>
            <a:off x="713032" y="8496300"/>
            <a:ext cx="16861937" cy="1219200"/>
            <a:chOff x="0" y="0"/>
            <a:chExt cx="7328090" cy="3229953"/>
          </a:xfrm>
        </p:grpSpPr>
        <p:sp>
          <p:nvSpPr>
            <p:cNvPr id="10" name="Freeform 3"/>
            <p:cNvSpPr/>
            <p:nvPr/>
          </p:nvSpPr>
          <p:spPr>
            <a:xfrm>
              <a:off x="-10795" y="-1905"/>
              <a:ext cx="7338758" cy="3231731"/>
            </a:xfrm>
            <a:custGeom>
              <a:avLst/>
              <a:gdLst/>
              <a:ahLst/>
              <a:cxnLst/>
              <a:rect l="l" t="t" r="r" b="b"/>
              <a:pathLst>
                <a:path w="7338758" h="3231731">
                  <a:moveTo>
                    <a:pt x="7322629" y="186309"/>
                  </a:moveTo>
                  <a:cubicBezTo>
                    <a:pt x="7322248" y="125349"/>
                    <a:pt x="7331646" y="8509"/>
                    <a:pt x="7331646" y="8509"/>
                  </a:cubicBezTo>
                  <a:lnTo>
                    <a:pt x="7186739" y="6223"/>
                  </a:lnTo>
                  <a:lnTo>
                    <a:pt x="6981253" y="16002"/>
                  </a:lnTo>
                  <a:cubicBezTo>
                    <a:pt x="6981253" y="16002"/>
                    <a:pt x="6647624" y="0"/>
                    <a:pt x="6615747" y="14986"/>
                  </a:cubicBezTo>
                  <a:cubicBezTo>
                    <a:pt x="6583743" y="29972"/>
                    <a:pt x="6517830" y="6223"/>
                    <a:pt x="6517830"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2586063"/>
                  </a:lnTo>
                  <a:lnTo>
                    <a:pt x="25019" y="2764879"/>
                  </a:lnTo>
                  <a:cubicBezTo>
                    <a:pt x="25019" y="2764879"/>
                    <a:pt x="0" y="2806026"/>
                    <a:pt x="16002" y="2966047"/>
                  </a:cubicBezTo>
                  <a:cubicBezTo>
                    <a:pt x="32004" y="3126067"/>
                    <a:pt x="49276" y="3221317"/>
                    <a:pt x="49276" y="3221317"/>
                  </a:cubicBezTo>
                  <a:lnTo>
                    <a:pt x="132842" y="3221571"/>
                  </a:lnTo>
                  <a:lnTo>
                    <a:pt x="305562" y="3205061"/>
                  </a:lnTo>
                  <a:lnTo>
                    <a:pt x="532511" y="3222587"/>
                  </a:lnTo>
                  <a:lnTo>
                    <a:pt x="771144" y="3231731"/>
                  </a:lnTo>
                  <a:lnTo>
                    <a:pt x="906526" y="3206585"/>
                  </a:lnTo>
                  <a:lnTo>
                    <a:pt x="1008761" y="3223857"/>
                  </a:lnTo>
                  <a:lnTo>
                    <a:pt x="6582600" y="3225762"/>
                  </a:lnTo>
                  <a:lnTo>
                    <a:pt x="6825551" y="3226397"/>
                  </a:lnTo>
                  <a:lnTo>
                    <a:pt x="7062406" y="3216745"/>
                  </a:lnTo>
                  <a:lnTo>
                    <a:pt x="7248715" y="3227540"/>
                  </a:lnTo>
                  <a:lnTo>
                    <a:pt x="7326185" y="3227794"/>
                  </a:lnTo>
                  <a:lnTo>
                    <a:pt x="7326566" y="3079839"/>
                  </a:lnTo>
                  <a:lnTo>
                    <a:pt x="7326820" y="2966174"/>
                  </a:lnTo>
                  <a:lnTo>
                    <a:pt x="7318946" y="2760688"/>
                  </a:lnTo>
                  <a:lnTo>
                    <a:pt x="7327836" y="2592540"/>
                  </a:lnTo>
                  <a:lnTo>
                    <a:pt x="7329614" y="671576"/>
                  </a:lnTo>
                  <a:lnTo>
                    <a:pt x="7338758" y="424561"/>
                  </a:lnTo>
                  <a:cubicBezTo>
                    <a:pt x="7338758" y="424561"/>
                    <a:pt x="7322756" y="247015"/>
                    <a:pt x="7322375" y="186055"/>
                  </a:cubicBezTo>
                  <a:close/>
                </a:path>
              </a:pathLst>
            </a:custGeom>
            <a:solidFill>
              <a:srgbClr val="F6EEE3"/>
            </a:solidFill>
          </p:spPr>
        </p:sp>
      </p:grpSp>
      <p:sp>
        <p:nvSpPr>
          <p:cNvPr id="11" name="Rectangle 10"/>
          <p:cNvSpPr/>
          <p:nvPr/>
        </p:nvSpPr>
        <p:spPr>
          <a:xfrm>
            <a:off x="1275770" y="8774321"/>
            <a:ext cx="15621000" cy="677108"/>
          </a:xfrm>
          <a:prstGeom prst="rect">
            <a:avLst/>
          </a:prstGeom>
        </p:spPr>
        <p:txBody>
          <a:bodyPr wrap="square">
            <a:spAutoFit/>
          </a:bodyPr>
          <a:lstStyle/>
          <a:p>
            <a:pPr lvl="0" algn="ctr">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A. 80%		</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B. 85%			</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C. 96%		</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D. 90%</a:t>
            </a:r>
          </a:p>
        </p:txBody>
      </p:sp>
      <p:sp>
        <p:nvSpPr>
          <p:cNvPr id="12" name="Freeform 11">
            <a:hlinkClick r:id="rId2" action="ppaction://hlinksldjump"/>
            <a:extLst>
              <a:ext uri="{FF2B5EF4-FFF2-40B4-BE49-F238E27FC236}">
                <a16:creationId xmlns:a16="http://schemas.microsoft.com/office/drawing/2014/main" id="{B5AB724E-A933-C171-FD6C-D5E9ECE58ED4}"/>
              </a:ext>
            </a:extLst>
          </p:cNvPr>
          <p:cNvSpPr/>
          <p:nvPr/>
        </p:nvSpPr>
        <p:spPr>
          <a:xfrm>
            <a:off x="16383000" y="251430"/>
            <a:ext cx="1743419" cy="1636093"/>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3"/>
            <a:stretch>
              <a:fillRect/>
            </a:stretch>
          </a:blipFill>
        </p:spPr>
      </p:sp>
      <p:sp>
        <p:nvSpPr>
          <p:cNvPr id="13" name="Rectangle 12"/>
          <p:cNvSpPr/>
          <p:nvPr/>
        </p:nvSpPr>
        <p:spPr>
          <a:xfrm>
            <a:off x="14534148" y="8584148"/>
            <a:ext cx="2250328" cy="99098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Rectangle 14"/>
              <p:cNvSpPr/>
              <p:nvPr/>
            </p:nvSpPr>
            <p:spPr>
              <a:xfrm>
                <a:off x="713032" y="3713351"/>
                <a:ext cx="16893729" cy="4478149"/>
              </a:xfrm>
              <a:prstGeom prst="rect">
                <a:avLst/>
              </a:prstGeom>
            </p:spPr>
            <p:txBody>
              <a:bodyPr wrap="square">
                <a:spAutoFit/>
              </a:bodyPr>
              <a:lstStyle/>
              <a:p>
                <a:pPr algn="just">
                  <a:lnSpc>
                    <a:spcPct val="150000"/>
                  </a:lnSpc>
                </a:pPr>
                <a:r>
                  <a:rPr lang="vi-VN" sz="3800" b="1">
                    <a:solidFill>
                      <a:schemeClr val="bg1"/>
                    </a:solidFill>
                    <a:ea typeface="Times New Roman" panose="02020603050405020304" pitchFamily="18" charset="0"/>
                  </a:rPr>
                  <a:t>Các số liệu trên được phân thành 10 lớp:</a:t>
                </a:r>
                <a:endParaRPr lang="en-US" sz="3800" b="1">
                  <a:solidFill>
                    <a:schemeClr val="bg1"/>
                  </a:solidFill>
                  <a:effectLst/>
                  <a:ea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𝟏</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𝟑𝟔</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𝟒𝟎</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𝟖</m:t>
                          </m:r>
                        </m:e>
                      </m:d>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𝟐</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𝟒𝟎</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𝟖</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𝟒𝟓</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𝟔</m:t>
                          </m:r>
                        </m:e>
                      </m:d>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𝟑</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𝟒𝟓</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𝟔</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𝟓𝟎</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𝟒</m:t>
                          </m:r>
                        </m:e>
                      </m:d>
                      <m:r>
                        <a:rPr lang="vi-VN" sz="3800" b="1" i="1">
                          <a:solidFill>
                            <a:schemeClr val="bg1"/>
                          </a:solidFill>
                          <a:effectLst/>
                          <a:latin typeface="Cambria Math" panose="02040503050406030204" pitchFamily="18" charset="0"/>
                          <a:ea typeface="Times New Roman" panose="02020603050405020304" pitchFamily="18" charset="0"/>
                        </a:rPr>
                        <m:t>; </m:t>
                      </m:r>
                    </m:oMath>
                  </m:oMathPara>
                </a14:m>
                <a:endParaRPr lang="en-US" sz="3800" b="1" i="1">
                  <a:solidFill>
                    <a:schemeClr val="bg1"/>
                  </a:solidFill>
                  <a:effectLst/>
                  <a:ea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𝟒</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𝟓𝟎</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𝟒</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𝟓𝟓</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𝟐</m:t>
                          </m:r>
                        </m:e>
                      </m:d>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𝟓</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𝟓𝟓</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𝟐</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𝟔𝟎</m:t>
                          </m:r>
                        </m:e>
                      </m:d>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𝟔</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𝟔𝟎</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𝟔𝟒</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𝟖</m:t>
                          </m:r>
                        </m:e>
                      </m:d>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𝟕</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𝟔𝟒</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𝟖</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𝟔𝟗</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𝟔</m:t>
                          </m:r>
                        </m:e>
                      </m:d>
                      <m:r>
                        <a:rPr lang="vi-VN" sz="3800" b="1" i="1">
                          <a:solidFill>
                            <a:schemeClr val="bg1"/>
                          </a:solidFill>
                          <a:effectLst/>
                          <a:latin typeface="Cambria Math" panose="02040503050406030204" pitchFamily="18" charset="0"/>
                          <a:ea typeface="Times New Roman" panose="02020603050405020304" pitchFamily="18" charset="0"/>
                        </a:rPr>
                        <m:t>;</m:t>
                      </m:r>
                    </m:oMath>
                  </m:oMathPara>
                </a14:m>
                <a:endParaRPr lang="en-US" sz="3800" b="1" i="1">
                  <a:solidFill>
                    <a:schemeClr val="bg1"/>
                  </a:solidFill>
                  <a:effectLst/>
                  <a:ea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𝟖</m:t>
                      </m:r>
                      <m:r>
                        <a:rPr lang="vi-VN" sz="3800" b="1" i="1">
                          <a:solidFill>
                            <a:schemeClr val="bg1"/>
                          </a:solidFill>
                          <a:effectLst/>
                          <a:latin typeface="Cambria Math" panose="02040503050406030204" pitchFamily="18" charset="0"/>
                          <a:ea typeface="Times New Roman" panose="02020603050405020304" pitchFamily="18" charset="0"/>
                        </a:rPr>
                        <m:t> = </m:t>
                      </m:r>
                      <m:d>
                        <m:dPr>
                          <m:begChr m:val="["/>
                          <m:ctrlPr>
                            <a:rPr lang="en-US" sz="3800" b="1" i="1">
                              <a:solidFill>
                                <a:schemeClr val="bg1"/>
                              </a:solidFill>
                              <a:effectLst/>
                              <a:latin typeface="Cambria Math" panose="02040503050406030204" pitchFamily="18" charset="0"/>
                              <a:ea typeface="Times New Roman" panose="02020603050405020304" pitchFamily="18" charset="0"/>
                            </a:rPr>
                          </m:ctrlPr>
                        </m:dPr>
                        <m:e>
                          <m:r>
                            <a:rPr lang="vi-VN" sz="3800" b="1" i="1">
                              <a:solidFill>
                                <a:schemeClr val="bg1"/>
                              </a:solidFill>
                              <a:effectLst/>
                              <a:latin typeface="Cambria Math" panose="02040503050406030204" pitchFamily="18" charset="0"/>
                              <a:ea typeface="Times New Roman" panose="02020603050405020304" pitchFamily="18" charset="0"/>
                            </a:rPr>
                            <m:t>𝟔𝟗</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𝟔</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𝟕𝟒</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𝟒</m:t>
                          </m:r>
                        </m:e>
                      </m:d>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𝟗</m:t>
                      </m:r>
                      <m:r>
                        <a:rPr lang="vi-VN" sz="3800" b="1" i="1">
                          <a:solidFill>
                            <a:schemeClr val="bg1"/>
                          </a:solidFill>
                          <a:effectLst/>
                          <a:latin typeface="Cambria Math" panose="02040503050406030204" pitchFamily="18" charset="0"/>
                          <a:ea typeface="Times New Roman" panose="02020603050405020304" pitchFamily="18" charset="0"/>
                        </a:rPr>
                        <m:t> = [</m:t>
                      </m:r>
                      <m:r>
                        <a:rPr lang="vi-VN" sz="3800" b="1" i="1">
                          <a:solidFill>
                            <a:schemeClr val="bg1"/>
                          </a:solidFill>
                          <a:effectLst/>
                          <a:latin typeface="Cambria Math" panose="02040503050406030204" pitchFamily="18" charset="0"/>
                          <a:ea typeface="Times New Roman" panose="02020603050405020304" pitchFamily="18" charset="0"/>
                        </a:rPr>
                        <m:t>𝟕𝟒</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𝟒</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𝟕𝟗</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𝟐</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𝑳</m:t>
                      </m:r>
                      <m:r>
                        <a:rPr lang="vi-VN" sz="3800" b="1" i="1" baseline="-25000">
                          <a:solidFill>
                            <a:schemeClr val="bg1"/>
                          </a:solidFill>
                          <a:effectLst/>
                          <a:latin typeface="Cambria Math" panose="02040503050406030204" pitchFamily="18" charset="0"/>
                          <a:ea typeface="Times New Roman" panose="02020603050405020304" pitchFamily="18" charset="0"/>
                        </a:rPr>
                        <m:t>𝟏𝟎</m:t>
                      </m:r>
                      <m:r>
                        <a:rPr lang="vi-VN" sz="3800" b="1" i="1">
                          <a:solidFill>
                            <a:schemeClr val="bg1"/>
                          </a:solidFill>
                          <a:effectLst/>
                          <a:latin typeface="Cambria Math" panose="02040503050406030204" pitchFamily="18" charset="0"/>
                          <a:ea typeface="Times New Roman" panose="02020603050405020304" pitchFamily="18" charset="0"/>
                        </a:rPr>
                        <m:t> = [</m:t>
                      </m:r>
                      <m:r>
                        <a:rPr lang="vi-VN" sz="3800" b="1" i="1">
                          <a:solidFill>
                            <a:schemeClr val="bg1"/>
                          </a:solidFill>
                          <a:effectLst/>
                          <a:latin typeface="Cambria Math" panose="02040503050406030204" pitchFamily="18" charset="0"/>
                          <a:ea typeface="Times New Roman" panose="02020603050405020304" pitchFamily="18" charset="0"/>
                        </a:rPr>
                        <m:t>𝟕𝟗</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𝟐</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𝟖𝟒</m:t>
                      </m:r>
                      <m:r>
                        <a:rPr lang="vi-VN" sz="3800" b="1" i="1">
                          <a:solidFill>
                            <a:schemeClr val="bg1"/>
                          </a:solidFill>
                          <a:effectLst/>
                          <a:latin typeface="Cambria Math" panose="02040503050406030204" pitchFamily="18" charset="0"/>
                          <a:ea typeface="Times New Roman" panose="02020603050405020304" pitchFamily="18" charset="0"/>
                        </a:rPr>
                        <m:t>). </m:t>
                      </m:r>
                    </m:oMath>
                  </m:oMathPara>
                </a14:m>
                <a:endParaRPr lang="en-US" sz="3800" b="1">
                  <a:solidFill>
                    <a:schemeClr val="bg1"/>
                  </a:solidFill>
                  <a:effectLst/>
                  <a:ea typeface="Times New Roman" panose="02020603050405020304" pitchFamily="18" charset="0"/>
                </a:endParaRPr>
              </a:p>
              <a:p>
                <a:pPr algn="just">
                  <a:lnSpc>
                    <a:spcPct val="150000"/>
                  </a:lnSpc>
                </a:pPr>
                <a:r>
                  <a:rPr lang="vi-VN" sz="3800" b="1">
                    <a:solidFill>
                      <a:schemeClr val="bg1"/>
                    </a:solidFill>
                    <a:effectLst/>
                    <a:ea typeface="Times New Roman" panose="02020603050405020304" pitchFamily="18" charset="0"/>
                  </a:rPr>
                  <a:t>Bao nhiêu phần trăm số liệu nằm trong nửa khoảng </a:t>
                </a:r>
                <a14:m>
                  <m:oMath xmlns:m="http://schemas.openxmlformats.org/officeDocument/2006/math">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𝟒𝟎</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𝟖</m:t>
                    </m:r>
                    <m:r>
                      <a:rPr lang="vi-VN" sz="3800" b="1" i="1">
                        <a:solidFill>
                          <a:schemeClr val="bg1"/>
                        </a:solidFill>
                        <a:effectLst/>
                        <a:latin typeface="Cambria Math" panose="02040503050406030204" pitchFamily="18" charset="0"/>
                        <a:ea typeface="Times New Roman" panose="02020603050405020304" pitchFamily="18" charset="0"/>
                      </a:rPr>
                      <m:t>; </m:t>
                    </m:r>
                    <m:r>
                      <a:rPr lang="vi-VN" sz="3800" b="1" i="1">
                        <a:solidFill>
                          <a:schemeClr val="bg1"/>
                        </a:solidFill>
                        <a:effectLst/>
                        <a:latin typeface="Cambria Math" panose="02040503050406030204" pitchFamily="18" charset="0"/>
                        <a:ea typeface="Times New Roman" panose="02020603050405020304" pitchFamily="18" charset="0"/>
                      </a:rPr>
                      <m:t>𝟕𝟗</m:t>
                    </m:r>
                    <m:r>
                      <a:rPr lang="vi-VN" sz="3800" b="1" i="1">
                        <a:solidFill>
                          <a:schemeClr val="bg1"/>
                        </a:solidFill>
                        <a:effectLst/>
                        <a:latin typeface="Cambria Math" panose="02040503050406030204" pitchFamily="18" charset="0"/>
                        <a:ea typeface="Times New Roman" panose="02020603050405020304" pitchFamily="18" charset="0"/>
                      </a:rPr>
                      <m:t>,</m:t>
                    </m:r>
                    <m:r>
                      <a:rPr lang="vi-VN" sz="3800" b="1" i="1">
                        <a:solidFill>
                          <a:schemeClr val="bg1"/>
                        </a:solidFill>
                        <a:effectLst/>
                        <a:latin typeface="Cambria Math" panose="02040503050406030204" pitchFamily="18" charset="0"/>
                        <a:ea typeface="Times New Roman" panose="02020603050405020304" pitchFamily="18" charset="0"/>
                      </a:rPr>
                      <m:t>𝟐</m:t>
                    </m:r>
                    <m:r>
                      <a:rPr lang="vi-VN" sz="3800" b="1" i="1">
                        <a:solidFill>
                          <a:schemeClr val="bg1"/>
                        </a:solidFill>
                        <a:effectLst/>
                        <a:latin typeface="Cambria Math" panose="02040503050406030204" pitchFamily="18" charset="0"/>
                        <a:ea typeface="Times New Roman" panose="02020603050405020304" pitchFamily="18" charset="0"/>
                      </a:rPr>
                      <m:t>)</m:t>
                    </m:r>
                  </m:oMath>
                </a14:m>
                <a:r>
                  <a:rPr lang="vi-VN" sz="3800" b="1">
                    <a:solidFill>
                      <a:schemeClr val="bg1"/>
                    </a:solidFill>
                    <a:effectLst/>
                    <a:ea typeface="Times New Roman" panose="02020603050405020304" pitchFamily="18" charset="0"/>
                  </a:rPr>
                  <a:t>?</a:t>
                </a:r>
                <a:endParaRPr lang="en-US" sz="3800" b="1">
                  <a:solidFill>
                    <a:schemeClr val="bg1"/>
                  </a:solidFill>
                  <a:effectLst/>
                  <a:ea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13032" y="3713351"/>
                <a:ext cx="16893729" cy="4478149"/>
              </a:xfrm>
              <a:prstGeom prst="rect">
                <a:avLst/>
              </a:prstGeom>
              <a:blipFill>
                <a:blip r:embed="rId4"/>
                <a:stretch>
                  <a:fillRect l="-1191" b="-2177"/>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357998937"/>
              </p:ext>
            </p:extLst>
          </p:nvPr>
        </p:nvGraphicFramePr>
        <p:xfrm>
          <a:off x="2296235" y="1354408"/>
          <a:ext cx="13580070" cy="2240175"/>
        </p:xfrm>
        <a:graphic>
          <a:graphicData uri="http://schemas.openxmlformats.org/drawingml/2006/table">
            <a:tbl>
              <a:tblPr firstRow="1" firstCol="1" bandRow="1"/>
              <a:tblGrid>
                <a:gridCol w="1358007">
                  <a:extLst>
                    <a:ext uri="{9D8B030D-6E8A-4147-A177-3AD203B41FA5}">
                      <a16:colId xmlns:a16="http://schemas.microsoft.com/office/drawing/2014/main" val="1192069408"/>
                    </a:ext>
                  </a:extLst>
                </a:gridCol>
                <a:gridCol w="1358007">
                  <a:extLst>
                    <a:ext uri="{9D8B030D-6E8A-4147-A177-3AD203B41FA5}">
                      <a16:colId xmlns:a16="http://schemas.microsoft.com/office/drawing/2014/main" val="1619480932"/>
                    </a:ext>
                  </a:extLst>
                </a:gridCol>
                <a:gridCol w="1358007">
                  <a:extLst>
                    <a:ext uri="{9D8B030D-6E8A-4147-A177-3AD203B41FA5}">
                      <a16:colId xmlns:a16="http://schemas.microsoft.com/office/drawing/2014/main" val="618309527"/>
                    </a:ext>
                  </a:extLst>
                </a:gridCol>
                <a:gridCol w="1358007">
                  <a:extLst>
                    <a:ext uri="{9D8B030D-6E8A-4147-A177-3AD203B41FA5}">
                      <a16:colId xmlns:a16="http://schemas.microsoft.com/office/drawing/2014/main" val="3681155482"/>
                    </a:ext>
                  </a:extLst>
                </a:gridCol>
                <a:gridCol w="1358007">
                  <a:extLst>
                    <a:ext uri="{9D8B030D-6E8A-4147-A177-3AD203B41FA5}">
                      <a16:colId xmlns:a16="http://schemas.microsoft.com/office/drawing/2014/main" val="3500370324"/>
                    </a:ext>
                  </a:extLst>
                </a:gridCol>
                <a:gridCol w="1358007">
                  <a:extLst>
                    <a:ext uri="{9D8B030D-6E8A-4147-A177-3AD203B41FA5}">
                      <a16:colId xmlns:a16="http://schemas.microsoft.com/office/drawing/2014/main" val="2877730635"/>
                    </a:ext>
                  </a:extLst>
                </a:gridCol>
                <a:gridCol w="1358007">
                  <a:extLst>
                    <a:ext uri="{9D8B030D-6E8A-4147-A177-3AD203B41FA5}">
                      <a16:colId xmlns:a16="http://schemas.microsoft.com/office/drawing/2014/main" val="3084186464"/>
                    </a:ext>
                  </a:extLst>
                </a:gridCol>
                <a:gridCol w="1358007">
                  <a:extLst>
                    <a:ext uri="{9D8B030D-6E8A-4147-A177-3AD203B41FA5}">
                      <a16:colId xmlns:a16="http://schemas.microsoft.com/office/drawing/2014/main" val="1002393824"/>
                    </a:ext>
                  </a:extLst>
                </a:gridCol>
                <a:gridCol w="1358007">
                  <a:extLst>
                    <a:ext uri="{9D8B030D-6E8A-4147-A177-3AD203B41FA5}">
                      <a16:colId xmlns:a16="http://schemas.microsoft.com/office/drawing/2014/main" val="245218782"/>
                    </a:ext>
                  </a:extLst>
                </a:gridCol>
                <a:gridCol w="1358007">
                  <a:extLst>
                    <a:ext uri="{9D8B030D-6E8A-4147-A177-3AD203B41FA5}">
                      <a16:colId xmlns:a16="http://schemas.microsoft.com/office/drawing/2014/main" val="777998556"/>
                    </a:ext>
                  </a:extLst>
                </a:gridCol>
              </a:tblGrid>
              <a:tr h="746725">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53</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47</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59</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66</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36</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69</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84</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77</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42</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57</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9580581"/>
                  </a:ext>
                </a:extLst>
              </a:tr>
              <a:tr h="746725">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51</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60</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78</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63</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46</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63</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42</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55</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63</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48</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738786"/>
                  </a:ext>
                </a:extLst>
              </a:tr>
              <a:tr h="746725">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75</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60</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58</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80</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44</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59</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60</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75</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mn-lt"/>
                          <a:ea typeface="Calibri" panose="020F0502020204030204" pitchFamily="34" charset="0"/>
                          <a:cs typeface="Times New Roman" panose="02020603050405020304" pitchFamily="18" charset="0"/>
                        </a:rPr>
                        <a:t>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mn-lt"/>
                          <a:ea typeface="Calibri" panose="020F0502020204030204" pitchFamily="34" charset="0"/>
                          <a:cs typeface="Times New Roman" panose="02020603050405020304" pitchFamily="18" charset="0"/>
                        </a:rPr>
                        <a:t>63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1238388"/>
                  </a:ext>
                </a:extLst>
              </a:tr>
            </a:tbl>
          </a:graphicData>
        </a:graphic>
      </p:graphicFrame>
    </p:spTree>
    <p:extLst>
      <p:ext uri="{BB962C8B-B14F-4D97-AF65-F5344CB8AC3E}">
        <p14:creationId xmlns:p14="http://schemas.microsoft.com/office/powerpoint/2010/main" val="31034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1" presetClass="emph" presetSubtype="0" fill="hold" grpId="1" nodeType="afterEffect">
                                  <p:stCondLst>
                                    <p:cond delay="0"/>
                                  </p:stCondLst>
                                  <p:childTnLst>
                                    <p:animClr clrSpc="hsl" dir="cw">
                                      <p:cBhvr override="childStyle">
                                        <p:cTn id="10" dur="500" fill="hold"/>
                                        <p:tgtEl>
                                          <p:spTgt spid="13"/>
                                        </p:tgtEl>
                                        <p:attrNameLst>
                                          <p:attrName>style.color</p:attrName>
                                        </p:attrNameLst>
                                      </p:cBhvr>
                                      <p:by>
                                        <p:hsl h="7200000" s="0" l="0"/>
                                      </p:by>
                                    </p:animClr>
                                    <p:animClr clrSpc="hsl" dir="cw">
                                      <p:cBhvr>
                                        <p:cTn id="11" dur="500" fill="hold"/>
                                        <p:tgtEl>
                                          <p:spTgt spid="13"/>
                                        </p:tgtEl>
                                        <p:attrNameLst>
                                          <p:attrName>fillcolor</p:attrName>
                                        </p:attrNameLst>
                                      </p:cBhvr>
                                      <p:by>
                                        <p:hsl h="7200000" s="0" l="0"/>
                                      </p:by>
                                    </p:animClr>
                                    <p:animClr clrSpc="hsl" dir="cw">
                                      <p:cBhvr>
                                        <p:cTn id="12" dur="500" fill="hold"/>
                                        <p:tgtEl>
                                          <p:spTgt spid="13"/>
                                        </p:tgtEl>
                                        <p:attrNameLst>
                                          <p:attrName>stroke.color</p:attrName>
                                        </p:attrNameLst>
                                      </p:cBhvr>
                                      <p:by>
                                        <p:hsl h="7200000" s="0" l="0"/>
                                      </p:by>
                                    </p:animClr>
                                    <p:set>
                                      <p:cBhvr>
                                        <p:cTn id="1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5643C"/>
        </a:solidFill>
        <a:effectLst/>
      </p:bgPr>
    </p:bg>
    <p:spTree>
      <p:nvGrpSpPr>
        <p:cNvPr id="1" name=""/>
        <p:cNvGrpSpPr/>
        <p:nvPr/>
      </p:nvGrpSpPr>
      <p:grpSpPr>
        <a:xfrm>
          <a:off x="0" y="0"/>
          <a:ext cx="0" cy="0"/>
          <a:chOff x="0" y="0"/>
          <a:chExt cx="0" cy="0"/>
        </a:xfrm>
      </p:grpSpPr>
      <p:sp>
        <p:nvSpPr>
          <p:cNvPr id="8" name="TextBox 4"/>
          <p:cNvSpPr txBox="1"/>
          <p:nvPr/>
        </p:nvSpPr>
        <p:spPr>
          <a:xfrm>
            <a:off x="283063" y="-38100"/>
            <a:ext cx="17748263" cy="1754326"/>
          </a:xfrm>
          <a:prstGeom prst="rect">
            <a:avLst/>
          </a:prstGeom>
        </p:spPr>
        <p:txBody>
          <a:bodyPr wrap="square" lIns="0" tIns="0" rIns="0" bIns="0" rtlCol="0" anchor="t">
            <a:spAutoFit/>
          </a:bodyPr>
          <a:lstStyle/>
          <a:p>
            <a:pPr lvl="0" algn="just">
              <a:lnSpc>
                <a:spcPct val="150000"/>
              </a:lnSpc>
              <a:spcBef>
                <a:spcPct val="0"/>
              </a:spcBef>
            </a:pPr>
            <a:r>
              <a:rPr lang="vi-VN" sz="3800" b="1">
                <a:solidFill>
                  <a:srgbClr val="F6EEE3"/>
                </a:solidFill>
                <a:ea typeface="Asap Bold"/>
                <a:cs typeface="Arial" panose="020B0604020202020204" pitchFamily="34" charset="0"/>
                <a:sym typeface="Asap Bold"/>
              </a:rPr>
              <a:t>Câu 3: Một trường trung học cơ sở chọn 39 học sinh nữ khối 9 để đo chiều cao (đơn vị: cm) và thu được mẫu số liệu sau:</a:t>
            </a:r>
            <a:endParaRPr lang="en-US" sz="3800" b="1">
              <a:solidFill>
                <a:srgbClr val="F6EEE3"/>
              </a:solidFill>
              <a:latin typeface="Arial" panose="020B0604020202020204" pitchFamily="34" charset="0"/>
              <a:ea typeface="Asap Bold"/>
              <a:cs typeface="Arial" panose="020B0604020202020204" pitchFamily="34" charset="0"/>
              <a:sym typeface="Asap Bold"/>
            </a:endParaRPr>
          </a:p>
        </p:txBody>
      </p:sp>
      <p:grpSp>
        <p:nvGrpSpPr>
          <p:cNvPr id="9" name="Group 2"/>
          <p:cNvGrpSpPr/>
          <p:nvPr/>
        </p:nvGrpSpPr>
        <p:grpSpPr>
          <a:xfrm>
            <a:off x="283063" y="6077953"/>
            <a:ext cx="17748263" cy="4100125"/>
            <a:chOff x="0" y="0"/>
            <a:chExt cx="7328090" cy="3229953"/>
          </a:xfrm>
        </p:grpSpPr>
        <p:sp>
          <p:nvSpPr>
            <p:cNvPr id="10" name="Freeform 3"/>
            <p:cNvSpPr/>
            <p:nvPr/>
          </p:nvSpPr>
          <p:spPr>
            <a:xfrm>
              <a:off x="-10795" y="-1905"/>
              <a:ext cx="7338758" cy="3231731"/>
            </a:xfrm>
            <a:custGeom>
              <a:avLst/>
              <a:gdLst/>
              <a:ahLst/>
              <a:cxnLst/>
              <a:rect l="l" t="t" r="r" b="b"/>
              <a:pathLst>
                <a:path w="7338758" h="3231731">
                  <a:moveTo>
                    <a:pt x="7322629" y="186309"/>
                  </a:moveTo>
                  <a:cubicBezTo>
                    <a:pt x="7322248" y="125349"/>
                    <a:pt x="7331646" y="8509"/>
                    <a:pt x="7331646" y="8509"/>
                  </a:cubicBezTo>
                  <a:lnTo>
                    <a:pt x="7186739" y="6223"/>
                  </a:lnTo>
                  <a:lnTo>
                    <a:pt x="6981253" y="16002"/>
                  </a:lnTo>
                  <a:cubicBezTo>
                    <a:pt x="6981253" y="16002"/>
                    <a:pt x="6647624" y="0"/>
                    <a:pt x="6615747" y="14986"/>
                  </a:cubicBezTo>
                  <a:cubicBezTo>
                    <a:pt x="6583743" y="29972"/>
                    <a:pt x="6517830" y="6223"/>
                    <a:pt x="6517830"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2586063"/>
                  </a:lnTo>
                  <a:lnTo>
                    <a:pt x="25019" y="2764879"/>
                  </a:lnTo>
                  <a:cubicBezTo>
                    <a:pt x="25019" y="2764879"/>
                    <a:pt x="0" y="2806026"/>
                    <a:pt x="16002" y="2966047"/>
                  </a:cubicBezTo>
                  <a:cubicBezTo>
                    <a:pt x="32004" y="3126067"/>
                    <a:pt x="49276" y="3221317"/>
                    <a:pt x="49276" y="3221317"/>
                  </a:cubicBezTo>
                  <a:lnTo>
                    <a:pt x="132842" y="3221571"/>
                  </a:lnTo>
                  <a:lnTo>
                    <a:pt x="305562" y="3205061"/>
                  </a:lnTo>
                  <a:lnTo>
                    <a:pt x="532511" y="3222587"/>
                  </a:lnTo>
                  <a:lnTo>
                    <a:pt x="771144" y="3231731"/>
                  </a:lnTo>
                  <a:lnTo>
                    <a:pt x="906526" y="3206585"/>
                  </a:lnTo>
                  <a:lnTo>
                    <a:pt x="1008761" y="3223857"/>
                  </a:lnTo>
                  <a:lnTo>
                    <a:pt x="6582600" y="3225762"/>
                  </a:lnTo>
                  <a:lnTo>
                    <a:pt x="6825551" y="3226397"/>
                  </a:lnTo>
                  <a:lnTo>
                    <a:pt x="7062406" y="3216745"/>
                  </a:lnTo>
                  <a:lnTo>
                    <a:pt x="7248715" y="3227540"/>
                  </a:lnTo>
                  <a:lnTo>
                    <a:pt x="7326185" y="3227794"/>
                  </a:lnTo>
                  <a:lnTo>
                    <a:pt x="7326566" y="3079839"/>
                  </a:lnTo>
                  <a:lnTo>
                    <a:pt x="7326820" y="2966174"/>
                  </a:lnTo>
                  <a:lnTo>
                    <a:pt x="7318946" y="2760688"/>
                  </a:lnTo>
                  <a:lnTo>
                    <a:pt x="7327836" y="2592540"/>
                  </a:lnTo>
                  <a:lnTo>
                    <a:pt x="7329614" y="671576"/>
                  </a:lnTo>
                  <a:lnTo>
                    <a:pt x="7338758" y="424561"/>
                  </a:lnTo>
                  <a:cubicBezTo>
                    <a:pt x="7338758" y="424561"/>
                    <a:pt x="7322756" y="247015"/>
                    <a:pt x="7322375" y="186055"/>
                  </a:cubicBezTo>
                  <a:close/>
                </a:path>
              </a:pathLst>
            </a:custGeom>
            <a:solidFill>
              <a:srgbClr val="F6EEE3"/>
            </a:solidFill>
          </p:spPr>
        </p:sp>
      </p:grpSp>
      <p:sp>
        <p:nvSpPr>
          <p:cNvPr id="12" name="Freeform 11">
            <a:hlinkClick r:id="rId2" action="ppaction://hlinksldjump"/>
            <a:extLst>
              <a:ext uri="{FF2B5EF4-FFF2-40B4-BE49-F238E27FC236}">
                <a16:creationId xmlns:a16="http://schemas.microsoft.com/office/drawing/2014/main" id="{B5AB724E-A933-C171-FD6C-D5E9ECE58ED4}"/>
              </a:ext>
            </a:extLst>
          </p:cNvPr>
          <p:cNvSpPr/>
          <p:nvPr/>
        </p:nvSpPr>
        <p:spPr>
          <a:xfrm>
            <a:off x="16563474" y="8709695"/>
            <a:ext cx="1572126" cy="1468222"/>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3"/>
            <a:stretch>
              <a:fillRect/>
            </a:stretch>
          </a:blipFill>
        </p:spPr>
      </p:sp>
      <p:sp>
        <p:nvSpPr>
          <p:cNvPr id="13" name="Rectangle 12"/>
          <p:cNvSpPr/>
          <p:nvPr/>
        </p:nvSpPr>
        <p:spPr>
          <a:xfrm>
            <a:off x="468080" y="7124700"/>
            <a:ext cx="15762520" cy="99322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3063" y="4122463"/>
            <a:ext cx="17748263" cy="1846659"/>
          </a:xfrm>
          <a:prstGeom prst="rect">
            <a:avLst/>
          </a:prstGeom>
        </p:spPr>
        <p:txBody>
          <a:bodyPr wrap="square">
            <a:spAutoFit/>
          </a:bodyPr>
          <a:lstStyle/>
          <a:p>
            <a:pPr lvl="0" algn="just">
              <a:lnSpc>
                <a:spcPct val="150000"/>
              </a:lnSpc>
              <a:spcBef>
                <a:spcPct val="0"/>
              </a:spcBef>
            </a:pPr>
            <a:r>
              <a:rPr lang="vi-VN" sz="3800" b="1">
                <a:solidFill>
                  <a:srgbClr val="F6EEE3"/>
                </a:solidFill>
                <a:ea typeface="Asap Bold"/>
                <a:cs typeface="Arial" panose="020B0604020202020204" pitchFamily="34" charset="0"/>
                <a:sym typeface="Asap Bold"/>
              </a:rPr>
              <a:t>Ghép các số liệu trên thành sáu nhóm theo các nửa khoảng có độ dài bằng nhau, ta được các nhóm đó là:</a:t>
            </a:r>
            <a:endParaRPr lang="en-US" sz="3800" b="1">
              <a:solidFill>
                <a:srgbClr val="F6EEE3"/>
              </a:solidFill>
              <a:latin typeface="Arial" panose="020B0604020202020204" pitchFamily="34" charset="0"/>
              <a:ea typeface="Asap Bold"/>
              <a:cs typeface="Arial" panose="020B0604020202020204" pitchFamily="34" charset="0"/>
              <a:sym typeface="Asap Bold"/>
            </a:endParaRPr>
          </a:p>
        </p:txBody>
      </p:sp>
      <p:graphicFrame>
        <p:nvGraphicFramePr>
          <p:cNvPr id="5" name="Table 4"/>
          <p:cNvGraphicFramePr>
            <a:graphicFrameLocks noGrp="1"/>
          </p:cNvGraphicFramePr>
          <p:nvPr>
            <p:extLst>
              <p:ext uri="{D42A27DB-BD31-4B8C-83A1-F6EECF244321}">
                <p14:modId xmlns:p14="http://schemas.microsoft.com/office/powerpoint/2010/main" val="2687503390"/>
              </p:ext>
            </p:extLst>
          </p:nvPr>
        </p:nvGraphicFramePr>
        <p:xfrm>
          <a:off x="764614" y="1822639"/>
          <a:ext cx="16785160" cy="2316480"/>
        </p:xfrm>
        <a:graphic>
          <a:graphicData uri="http://schemas.openxmlformats.org/drawingml/2006/table">
            <a:tbl>
              <a:tblPr firstRow="1" firstCol="1" bandRow="1"/>
              <a:tblGrid>
                <a:gridCol w="1678516">
                  <a:extLst>
                    <a:ext uri="{9D8B030D-6E8A-4147-A177-3AD203B41FA5}">
                      <a16:colId xmlns:a16="http://schemas.microsoft.com/office/drawing/2014/main" val="1480101493"/>
                    </a:ext>
                  </a:extLst>
                </a:gridCol>
                <a:gridCol w="1678516">
                  <a:extLst>
                    <a:ext uri="{9D8B030D-6E8A-4147-A177-3AD203B41FA5}">
                      <a16:colId xmlns:a16="http://schemas.microsoft.com/office/drawing/2014/main" val="734412910"/>
                    </a:ext>
                  </a:extLst>
                </a:gridCol>
                <a:gridCol w="1678516">
                  <a:extLst>
                    <a:ext uri="{9D8B030D-6E8A-4147-A177-3AD203B41FA5}">
                      <a16:colId xmlns:a16="http://schemas.microsoft.com/office/drawing/2014/main" val="3181712232"/>
                    </a:ext>
                  </a:extLst>
                </a:gridCol>
                <a:gridCol w="1678516">
                  <a:extLst>
                    <a:ext uri="{9D8B030D-6E8A-4147-A177-3AD203B41FA5}">
                      <a16:colId xmlns:a16="http://schemas.microsoft.com/office/drawing/2014/main" val="2519042848"/>
                    </a:ext>
                  </a:extLst>
                </a:gridCol>
                <a:gridCol w="1678516">
                  <a:extLst>
                    <a:ext uri="{9D8B030D-6E8A-4147-A177-3AD203B41FA5}">
                      <a16:colId xmlns:a16="http://schemas.microsoft.com/office/drawing/2014/main" val="1986834743"/>
                    </a:ext>
                  </a:extLst>
                </a:gridCol>
                <a:gridCol w="1678516">
                  <a:extLst>
                    <a:ext uri="{9D8B030D-6E8A-4147-A177-3AD203B41FA5}">
                      <a16:colId xmlns:a16="http://schemas.microsoft.com/office/drawing/2014/main" val="2939086577"/>
                    </a:ext>
                  </a:extLst>
                </a:gridCol>
                <a:gridCol w="1678516">
                  <a:extLst>
                    <a:ext uri="{9D8B030D-6E8A-4147-A177-3AD203B41FA5}">
                      <a16:colId xmlns:a16="http://schemas.microsoft.com/office/drawing/2014/main" val="135832485"/>
                    </a:ext>
                  </a:extLst>
                </a:gridCol>
                <a:gridCol w="1678516">
                  <a:extLst>
                    <a:ext uri="{9D8B030D-6E8A-4147-A177-3AD203B41FA5}">
                      <a16:colId xmlns:a16="http://schemas.microsoft.com/office/drawing/2014/main" val="2634151732"/>
                    </a:ext>
                  </a:extLst>
                </a:gridCol>
                <a:gridCol w="1678516">
                  <a:extLst>
                    <a:ext uri="{9D8B030D-6E8A-4147-A177-3AD203B41FA5}">
                      <a16:colId xmlns:a16="http://schemas.microsoft.com/office/drawing/2014/main" val="91780986"/>
                    </a:ext>
                  </a:extLst>
                </a:gridCol>
                <a:gridCol w="1678516">
                  <a:extLst>
                    <a:ext uri="{9D8B030D-6E8A-4147-A177-3AD203B41FA5}">
                      <a16:colId xmlns:a16="http://schemas.microsoft.com/office/drawing/2014/main" val="1922769991"/>
                    </a:ext>
                  </a:extLst>
                </a:gridCol>
              </a:tblGrid>
              <a:tr h="0">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160</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mn-lt"/>
                          <a:ea typeface="Calibri" panose="020F0502020204030204" pitchFamily="34" charset="0"/>
                          <a:cs typeface="Times New Roman" panose="02020603050405020304" pitchFamily="18" charset="0"/>
                        </a:rPr>
                        <a:t>158</a:t>
                      </a:r>
                      <a:endParaRPr lang="en-US" sz="38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4013424"/>
                  </a:ext>
                </a:extLst>
              </a:tr>
              <a:tr h="0">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5831839"/>
                  </a:ext>
                </a:extLst>
              </a:tr>
              <a:tr h="0">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8584445"/>
                  </a:ext>
                </a:extLst>
              </a:tr>
              <a:tr h="0">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rPr>
                        <a:t>169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vi-VN" sz="38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42228291"/>
                  </a:ext>
                </a:extLst>
              </a:tr>
            </a:tbl>
          </a:graphicData>
        </a:graphic>
      </p:graphicFrame>
      <mc:AlternateContent xmlns:mc="http://schemas.openxmlformats.org/markup-compatibility/2006" xmlns:a14="http://schemas.microsoft.com/office/drawing/2010/main">
        <mc:Choice Requires="a14">
          <p:sp>
            <p:nvSpPr>
              <p:cNvPr id="6" name="Rectangle 5"/>
              <p:cNvSpPr/>
              <p:nvPr/>
            </p:nvSpPr>
            <p:spPr>
              <a:xfrm>
                <a:off x="560630" y="6127446"/>
                <a:ext cx="16584077" cy="3908762"/>
              </a:xfrm>
              <a:prstGeom prst="rect">
                <a:avLst/>
              </a:prstGeom>
            </p:spPr>
            <p:txBody>
              <a:bodyPr wrap="square">
                <a:spAutoFit/>
              </a:bodyPr>
              <a:lstStyle/>
              <a:p>
                <a:pPr algn="just">
                  <a:lnSpc>
                    <a:spcPct val="150000"/>
                  </a:lnSpc>
                  <a:spcAft>
                    <a:spcPts val="800"/>
                  </a:spcAft>
                </a:pPr>
                <a:r>
                  <a:rPr lang="vi-VN" sz="3800">
                    <a:solidFill>
                      <a:schemeClr val="tx1"/>
                    </a:solidFill>
                    <a:ea typeface="Calibri" panose="020F0502020204030204" pitchFamily="34" charset="0"/>
                    <a:cs typeface="Times New Roman" panose="02020603050405020304" pitchFamily="18" charset="0"/>
                  </a:rPr>
                  <a:t>A. </a:t>
                </a:r>
                <a14:m>
                  <m:oMath xmlns:m="http://schemas.openxmlformats.org/officeDocument/2006/math">
                    <m:r>
                      <a:rPr lang="vi-VN" sz="3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[158; 160), [160; 163), [163; 164), [164; 167), [167; 168), [168; 170).</m:t>
                    </m:r>
                  </m:oMath>
                </a14:m>
                <a:endParaRPr lang="en-US" sz="3800">
                  <a:solidFill>
                    <a:schemeClr val="tx1"/>
                  </a:solidFill>
                  <a:effectLst/>
                  <a:ea typeface="Calibri" panose="020F0502020204030204" pitchFamily="34" charset="0"/>
                  <a:cs typeface="Times New Roman" panose="02020603050405020304" pitchFamily="18" charset="0"/>
                </a:endParaRPr>
              </a:p>
              <a:p>
                <a:pPr algn="just">
                  <a:lnSpc>
                    <a:spcPct val="150000"/>
                  </a:lnSpc>
                  <a:spcAft>
                    <a:spcPts val="800"/>
                  </a:spcAft>
                </a:pPr>
                <a:r>
                  <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rPr>
                  <a:t>Β</a:t>
                </a:r>
                <a:r>
                  <a:rPr lang="vi-VN" sz="380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[158; 160), [160; 162), [162; 164), [164; 166), [166; 168), [168; 170).</m:t>
                    </m:r>
                  </m:oMath>
                </a14:m>
                <a:endParaRPr lang="en-US" sz="3800">
                  <a:solidFill>
                    <a:schemeClr val="tx1"/>
                  </a:solidFill>
                  <a:effectLst/>
                  <a:ea typeface="Calibri" panose="020F0502020204030204" pitchFamily="34" charset="0"/>
                  <a:cs typeface="Times New Roman" panose="02020603050405020304" pitchFamily="18" charset="0"/>
                </a:endParaRPr>
              </a:p>
              <a:p>
                <a:pPr algn="just">
                  <a:lnSpc>
                    <a:spcPct val="150000"/>
                  </a:lnSpc>
                  <a:spcAft>
                    <a:spcPts val="800"/>
                  </a:spcAft>
                </a:pPr>
                <a:r>
                  <a:rPr lang="vi-VN" sz="3800">
                    <a:solidFill>
                      <a:schemeClr val="tx1"/>
                    </a:solidFill>
                    <a:effectLst/>
                    <a:ea typeface="Calibri" panose="020F0502020204030204" pitchFamily="34" charset="0"/>
                    <a:cs typeface="Times New Roman" panose="02020603050405020304" pitchFamily="18" charset="0"/>
                  </a:rPr>
                  <a:t>C. </a:t>
                </a:r>
                <a14:m>
                  <m:oMath xmlns:m="http://schemas.openxmlformats.org/officeDocument/2006/math">
                    <m:r>
                      <a:rPr lang="vi-VN" sz="3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[158; 160), [160; 162), [162; 165), [165; 168), [168; 169), [169; 170).</m:t>
                    </m:r>
                  </m:oMath>
                </a14:m>
                <a:endParaRPr lang="en-US" sz="3800">
                  <a:solidFill>
                    <a:schemeClr val="tx1"/>
                  </a:solidFill>
                  <a:effectLst/>
                  <a:ea typeface="Calibri" panose="020F0502020204030204" pitchFamily="34" charset="0"/>
                  <a:cs typeface="Times New Roman" panose="02020603050405020304" pitchFamily="18" charset="0"/>
                </a:endParaRPr>
              </a:p>
              <a:p>
                <a:pPr algn="just">
                  <a:lnSpc>
                    <a:spcPct val="150000"/>
                  </a:lnSpc>
                  <a:spcAft>
                    <a:spcPts val="800"/>
                  </a:spcAft>
                </a:pPr>
                <a:r>
                  <a:rPr lang="vi-VN" sz="3800">
                    <a:solidFill>
                      <a:schemeClr val="tx1"/>
                    </a:solidFill>
                    <a:effectLst/>
                    <a:ea typeface="Calibri" panose="020F0502020204030204" pitchFamily="34" charset="0"/>
                    <a:cs typeface="Times New Roman" panose="02020603050405020304" pitchFamily="18" charset="0"/>
                  </a:rPr>
                  <a:t>D. </a:t>
                </a:r>
                <a14:m>
                  <m:oMath xmlns:m="http://schemas.openxmlformats.org/officeDocument/2006/math">
                    <m:r>
                      <a:rPr lang="vi-VN" sz="3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[158; 161), [161; 164), [164; 167), [167; 168), [168; 169), [169; 170).</m:t>
                    </m:r>
                  </m:oMath>
                </a14:m>
                <a:endParaRPr lang="en-US" sz="3800">
                  <a:solidFill>
                    <a:schemeClr val="tx1"/>
                  </a:solidFill>
                  <a:effectLs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60630" y="6127446"/>
                <a:ext cx="16584077" cy="3908762"/>
              </a:xfrm>
              <a:prstGeom prst="rect">
                <a:avLst/>
              </a:prstGeom>
              <a:blipFill>
                <a:blip r:embed="rId4"/>
                <a:stretch>
                  <a:fillRect l="-1213" b="-2652"/>
                </a:stretch>
              </a:blipFill>
            </p:spPr>
            <p:txBody>
              <a:bodyPr/>
              <a:lstStyle/>
              <a:p>
                <a:r>
                  <a:rPr lang="en-US">
                    <a:noFill/>
                  </a:rPr>
                  <a:t> </a:t>
                </a:r>
              </a:p>
            </p:txBody>
          </p:sp>
        </mc:Fallback>
      </mc:AlternateContent>
    </p:spTree>
    <p:extLst>
      <p:ext uri="{BB962C8B-B14F-4D97-AF65-F5344CB8AC3E}">
        <p14:creationId xmlns:p14="http://schemas.microsoft.com/office/powerpoint/2010/main" val="184838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1" presetClass="emph" presetSubtype="0" fill="hold" grpId="1" nodeType="afterEffect">
                                  <p:stCondLst>
                                    <p:cond delay="0"/>
                                  </p:stCondLst>
                                  <p:childTnLst>
                                    <p:animClr clrSpc="hsl" dir="cw">
                                      <p:cBhvr override="childStyle">
                                        <p:cTn id="10" dur="500" fill="hold"/>
                                        <p:tgtEl>
                                          <p:spTgt spid="13"/>
                                        </p:tgtEl>
                                        <p:attrNameLst>
                                          <p:attrName>style.color</p:attrName>
                                        </p:attrNameLst>
                                      </p:cBhvr>
                                      <p:by>
                                        <p:hsl h="7200000" s="0" l="0"/>
                                      </p:by>
                                    </p:animClr>
                                    <p:animClr clrSpc="hsl" dir="cw">
                                      <p:cBhvr>
                                        <p:cTn id="11" dur="500" fill="hold"/>
                                        <p:tgtEl>
                                          <p:spTgt spid="13"/>
                                        </p:tgtEl>
                                        <p:attrNameLst>
                                          <p:attrName>fillcolor</p:attrName>
                                        </p:attrNameLst>
                                      </p:cBhvr>
                                      <p:by>
                                        <p:hsl h="7200000" s="0" l="0"/>
                                      </p:by>
                                    </p:animClr>
                                    <p:animClr clrSpc="hsl" dir="cw">
                                      <p:cBhvr>
                                        <p:cTn id="12" dur="500" fill="hold"/>
                                        <p:tgtEl>
                                          <p:spTgt spid="13"/>
                                        </p:tgtEl>
                                        <p:attrNameLst>
                                          <p:attrName>stroke.color</p:attrName>
                                        </p:attrNameLst>
                                      </p:cBhvr>
                                      <p:by>
                                        <p:hsl h="7200000" s="0" l="0"/>
                                      </p:by>
                                    </p:animClr>
                                    <p:set>
                                      <p:cBhvr>
                                        <p:cTn id="1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5643C"/>
        </a:solidFill>
        <a:effectLst/>
      </p:bgPr>
    </p:bg>
    <p:spTree>
      <p:nvGrpSpPr>
        <p:cNvPr id="1" name=""/>
        <p:cNvGrpSpPr/>
        <p:nvPr/>
      </p:nvGrpSpPr>
      <p:grpSpPr>
        <a:xfrm>
          <a:off x="0" y="0"/>
          <a:ext cx="0" cy="0"/>
          <a:chOff x="0" y="0"/>
          <a:chExt cx="0" cy="0"/>
        </a:xfrm>
      </p:grpSpPr>
      <p:sp>
        <p:nvSpPr>
          <p:cNvPr id="9" name="TextBox 4"/>
          <p:cNvSpPr txBox="1"/>
          <p:nvPr/>
        </p:nvSpPr>
        <p:spPr>
          <a:xfrm>
            <a:off x="713032" y="114300"/>
            <a:ext cx="16861645" cy="1645963"/>
          </a:xfrm>
          <a:prstGeom prst="rect">
            <a:avLst/>
          </a:prstGeom>
        </p:spPr>
        <p:txBody>
          <a:bodyPr wrap="square" lIns="0" tIns="0" rIns="0" bIns="0" rtlCol="0" anchor="t">
            <a:spAutoFit/>
          </a:bodyPr>
          <a:lstStyle/>
          <a:p>
            <a:pPr lvl="0" algn="just">
              <a:lnSpc>
                <a:spcPct val="150000"/>
              </a:lnSpc>
              <a:spcBef>
                <a:spcPct val="0"/>
              </a:spcBef>
            </a:pPr>
            <a:r>
              <a:rPr lang="vi-VN" sz="3800" b="1">
                <a:solidFill>
                  <a:srgbClr val="F6EEE3"/>
                </a:solidFill>
                <a:ea typeface="Asap Bold"/>
                <a:cs typeface="Arial" panose="020B0604020202020204" pitchFamily="34" charset="0"/>
                <a:sym typeface="Asap Bold"/>
              </a:rPr>
              <a:t>Câu 4: Chiều cao của một mẫu gồm 120 cây được trình bày trong bảng phân bố tần số ghép lớp sau đây (đơn vị mét):</a:t>
            </a:r>
            <a:endParaRPr lang="en-US" sz="3800" b="1">
              <a:solidFill>
                <a:srgbClr val="F6EEE3"/>
              </a:solidFill>
              <a:latin typeface="Arial" panose="020B0604020202020204" pitchFamily="34" charset="0"/>
              <a:ea typeface="Asap Bold"/>
              <a:cs typeface="Arial" panose="020B0604020202020204" pitchFamily="34" charset="0"/>
              <a:sym typeface="Asap Bold"/>
            </a:endParaRPr>
          </a:p>
        </p:txBody>
      </p:sp>
      <p:grpSp>
        <p:nvGrpSpPr>
          <p:cNvPr id="10" name="Group 2"/>
          <p:cNvGrpSpPr/>
          <p:nvPr/>
        </p:nvGrpSpPr>
        <p:grpSpPr>
          <a:xfrm>
            <a:off x="10090330" y="5905500"/>
            <a:ext cx="7460284" cy="2590800"/>
            <a:chOff x="0" y="0"/>
            <a:chExt cx="7328090" cy="3229953"/>
          </a:xfrm>
        </p:grpSpPr>
        <p:sp>
          <p:nvSpPr>
            <p:cNvPr id="11" name="Freeform 3"/>
            <p:cNvSpPr/>
            <p:nvPr/>
          </p:nvSpPr>
          <p:spPr>
            <a:xfrm>
              <a:off x="-10795" y="-1905"/>
              <a:ext cx="7338758" cy="3231731"/>
            </a:xfrm>
            <a:custGeom>
              <a:avLst/>
              <a:gdLst/>
              <a:ahLst/>
              <a:cxnLst/>
              <a:rect l="l" t="t" r="r" b="b"/>
              <a:pathLst>
                <a:path w="7338758" h="3231731">
                  <a:moveTo>
                    <a:pt x="7322629" y="186309"/>
                  </a:moveTo>
                  <a:cubicBezTo>
                    <a:pt x="7322248" y="125349"/>
                    <a:pt x="7331646" y="8509"/>
                    <a:pt x="7331646" y="8509"/>
                  </a:cubicBezTo>
                  <a:lnTo>
                    <a:pt x="7186739" y="6223"/>
                  </a:lnTo>
                  <a:lnTo>
                    <a:pt x="6981253" y="16002"/>
                  </a:lnTo>
                  <a:cubicBezTo>
                    <a:pt x="6981253" y="16002"/>
                    <a:pt x="6647624" y="0"/>
                    <a:pt x="6615747" y="14986"/>
                  </a:cubicBezTo>
                  <a:cubicBezTo>
                    <a:pt x="6583743" y="29972"/>
                    <a:pt x="6517830" y="6223"/>
                    <a:pt x="6517830"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2586063"/>
                  </a:lnTo>
                  <a:lnTo>
                    <a:pt x="25019" y="2764879"/>
                  </a:lnTo>
                  <a:cubicBezTo>
                    <a:pt x="25019" y="2764879"/>
                    <a:pt x="0" y="2806026"/>
                    <a:pt x="16002" y="2966047"/>
                  </a:cubicBezTo>
                  <a:cubicBezTo>
                    <a:pt x="32004" y="3126067"/>
                    <a:pt x="49276" y="3221317"/>
                    <a:pt x="49276" y="3221317"/>
                  </a:cubicBezTo>
                  <a:lnTo>
                    <a:pt x="132842" y="3221571"/>
                  </a:lnTo>
                  <a:lnTo>
                    <a:pt x="305562" y="3205061"/>
                  </a:lnTo>
                  <a:lnTo>
                    <a:pt x="532511" y="3222587"/>
                  </a:lnTo>
                  <a:lnTo>
                    <a:pt x="771144" y="3231731"/>
                  </a:lnTo>
                  <a:lnTo>
                    <a:pt x="906526" y="3206585"/>
                  </a:lnTo>
                  <a:lnTo>
                    <a:pt x="1008761" y="3223857"/>
                  </a:lnTo>
                  <a:lnTo>
                    <a:pt x="6582600" y="3225762"/>
                  </a:lnTo>
                  <a:lnTo>
                    <a:pt x="6825551" y="3226397"/>
                  </a:lnTo>
                  <a:lnTo>
                    <a:pt x="7062406" y="3216745"/>
                  </a:lnTo>
                  <a:lnTo>
                    <a:pt x="7248715" y="3227540"/>
                  </a:lnTo>
                  <a:lnTo>
                    <a:pt x="7326185" y="3227794"/>
                  </a:lnTo>
                  <a:lnTo>
                    <a:pt x="7326566" y="3079839"/>
                  </a:lnTo>
                  <a:lnTo>
                    <a:pt x="7326820" y="2966174"/>
                  </a:lnTo>
                  <a:lnTo>
                    <a:pt x="7318946" y="2760688"/>
                  </a:lnTo>
                  <a:lnTo>
                    <a:pt x="7327836" y="2592540"/>
                  </a:lnTo>
                  <a:lnTo>
                    <a:pt x="7329614" y="671576"/>
                  </a:lnTo>
                  <a:lnTo>
                    <a:pt x="7338758" y="424561"/>
                  </a:lnTo>
                  <a:cubicBezTo>
                    <a:pt x="7338758" y="424561"/>
                    <a:pt x="7322756" y="247015"/>
                    <a:pt x="7322375" y="186055"/>
                  </a:cubicBezTo>
                  <a:close/>
                </a:path>
              </a:pathLst>
            </a:custGeom>
            <a:solidFill>
              <a:srgbClr val="F6EEE3"/>
            </a:solidFill>
          </p:spPr>
        </p:sp>
      </p:grpSp>
      <p:sp>
        <p:nvSpPr>
          <p:cNvPr id="12" name="Rectangle 11"/>
          <p:cNvSpPr/>
          <p:nvPr/>
        </p:nvSpPr>
        <p:spPr>
          <a:xfrm>
            <a:off x="10820400" y="6080255"/>
            <a:ext cx="7297492" cy="2154436"/>
          </a:xfrm>
          <a:prstGeom prst="rect">
            <a:avLst/>
          </a:prstGeom>
        </p:spPr>
        <p:txBody>
          <a:bodyPr wrap="square">
            <a:spAutoFit/>
          </a:bodyPr>
          <a:lstStyle/>
          <a:p>
            <a:pPr lvl="0">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A. 53,4%		B. 53,3%			</a:t>
            </a:r>
            <a:endParaRPr lang="en-US" sz="3800">
              <a:solidFill>
                <a:prstClr val="black"/>
              </a:solidFill>
              <a:ea typeface="Calibri" panose="020F0502020204030204" pitchFamily="34" charset="0"/>
              <a:cs typeface="Times New Roman" panose="02020603050405020304" pitchFamily="18" charset="0"/>
            </a:endParaRPr>
          </a:p>
          <a:p>
            <a:pPr lvl="0">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C. 53,2%		D. 53,1%</a:t>
            </a:r>
          </a:p>
        </p:txBody>
      </p:sp>
      <p:sp>
        <p:nvSpPr>
          <p:cNvPr id="13" name="Freeform 12">
            <a:hlinkClick r:id="rId2" action="ppaction://hlinksldjump"/>
            <a:extLst>
              <a:ext uri="{FF2B5EF4-FFF2-40B4-BE49-F238E27FC236}">
                <a16:creationId xmlns:a16="http://schemas.microsoft.com/office/drawing/2014/main" id="{B5AB724E-A933-C171-FD6C-D5E9ECE58ED4}"/>
              </a:ext>
            </a:extLst>
          </p:cNvPr>
          <p:cNvSpPr/>
          <p:nvPr/>
        </p:nvSpPr>
        <p:spPr>
          <a:xfrm>
            <a:off x="16163581" y="8308007"/>
            <a:ext cx="1743419" cy="1636093"/>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3"/>
            <a:stretch>
              <a:fillRect/>
            </a:stretch>
          </a:blipFill>
        </p:spPr>
      </p:sp>
      <p:sp>
        <p:nvSpPr>
          <p:cNvPr id="15" name="Rectangle 14"/>
          <p:cNvSpPr/>
          <p:nvPr/>
        </p:nvSpPr>
        <p:spPr>
          <a:xfrm>
            <a:off x="10114393" y="1951757"/>
            <a:ext cx="7460284" cy="3600986"/>
          </a:xfrm>
          <a:prstGeom prst="rect">
            <a:avLst/>
          </a:prstGeom>
        </p:spPr>
        <p:txBody>
          <a:bodyPr wrap="square">
            <a:spAutoFit/>
          </a:bodyPr>
          <a:lstStyle/>
          <a:p>
            <a:pPr algn="just">
              <a:lnSpc>
                <a:spcPct val="150000"/>
              </a:lnSpc>
            </a:pPr>
            <a:r>
              <a:rPr lang="vi-VN" sz="3800" b="1">
                <a:solidFill>
                  <a:schemeClr val="bg1"/>
                </a:solidFill>
                <a:ea typeface="Times New Roman" panose="02020603050405020304" pitchFamily="18" charset="0"/>
              </a:rPr>
              <a:t>Gọi f là tỉ lệ phần trăm số cây có chiều cao từ 2,1m đến dưới 2,7m. Trong các giá trị dưới đây, giá trị nào gần với f nhất?</a:t>
            </a:r>
            <a:endParaRPr lang="en-US" sz="3800" b="1">
              <a:solidFill>
                <a:schemeClr val="bg1"/>
              </a:solidFill>
              <a:effectLst/>
              <a:ea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713032" y="2256557"/>
            <a:ext cx="8766301" cy="7535143"/>
          </a:xfrm>
          <a:prstGeom prst="rect">
            <a:avLst/>
          </a:prstGeom>
        </p:spPr>
      </p:pic>
      <p:sp>
        <p:nvSpPr>
          <p:cNvPr id="18" name="Rectangle 17"/>
          <p:cNvSpPr/>
          <p:nvPr/>
        </p:nvSpPr>
        <p:spPr>
          <a:xfrm>
            <a:off x="14258581" y="5939967"/>
            <a:ext cx="2581620" cy="95613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332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1" presetClass="emph" presetSubtype="0" fill="hold" grpId="1" nodeType="afterEffect">
                                  <p:stCondLst>
                                    <p:cond delay="0"/>
                                  </p:stCondLst>
                                  <p:childTnLst>
                                    <p:animClr clrSpc="hsl" dir="cw">
                                      <p:cBhvr override="childStyle">
                                        <p:cTn id="10" dur="500" fill="hold"/>
                                        <p:tgtEl>
                                          <p:spTgt spid="18"/>
                                        </p:tgtEl>
                                        <p:attrNameLst>
                                          <p:attrName>style.color</p:attrName>
                                        </p:attrNameLst>
                                      </p:cBhvr>
                                      <p:by>
                                        <p:hsl h="7200000" s="0" l="0"/>
                                      </p:by>
                                    </p:animClr>
                                    <p:animClr clrSpc="hsl" dir="cw">
                                      <p:cBhvr>
                                        <p:cTn id="11" dur="500" fill="hold"/>
                                        <p:tgtEl>
                                          <p:spTgt spid="18"/>
                                        </p:tgtEl>
                                        <p:attrNameLst>
                                          <p:attrName>fillcolor</p:attrName>
                                        </p:attrNameLst>
                                      </p:cBhvr>
                                      <p:by>
                                        <p:hsl h="7200000" s="0" l="0"/>
                                      </p:by>
                                    </p:animClr>
                                    <p:animClr clrSpc="hsl" dir="cw">
                                      <p:cBhvr>
                                        <p:cTn id="12" dur="500" fill="hold"/>
                                        <p:tgtEl>
                                          <p:spTgt spid="18"/>
                                        </p:tgtEl>
                                        <p:attrNameLst>
                                          <p:attrName>stroke.color</p:attrName>
                                        </p:attrNameLst>
                                      </p:cBhvr>
                                      <p:by>
                                        <p:hsl h="7200000" s="0" l="0"/>
                                      </p:by>
                                    </p:animClr>
                                    <p:set>
                                      <p:cBhvr>
                                        <p:cTn id="13"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8" name="Group 7"/>
          <p:cNvGrpSpPr/>
          <p:nvPr/>
        </p:nvGrpSpPr>
        <p:grpSpPr>
          <a:xfrm>
            <a:off x="60158" y="-70184"/>
            <a:ext cx="12496800" cy="2023470"/>
            <a:chOff x="461211" y="187738"/>
            <a:chExt cx="12496800" cy="2023470"/>
          </a:xfrm>
        </p:grpSpPr>
        <p:grpSp>
          <p:nvGrpSpPr>
            <p:cNvPr id="9" name="Group 8"/>
            <p:cNvGrpSpPr/>
            <p:nvPr/>
          </p:nvGrpSpPr>
          <p:grpSpPr>
            <a:xfrm>
              <a:off x="461211" y="187738"/>
              <a:ext cx="2731170" cy="1145762"/>
              <a:chOff x="5640294" y="251321"/>
              <a:chExt cx="8699283" cy="1691779"/>
            </a:xfrm>
          </p:grpSpPr>
          <p:grpSp>
            <p:nvGrpSpPr>
              <p:cNvPr id="11" name="Group 5"/>
              <p:cNvGrpSpPr/>
              <p:nvPr/>
            </p:nvGrpSpPr>
            <p:grpSpPr>
              <a:xfrm>
                <a:off x="5640294" y="251321"/>
                <a:ext cx="8520761" cy="1691779"/>
                <a:chOff x="0" y="-38100"/>
                <a:chExt cx="1041471" cy="145506"/>
              </a:xfrm>
            </p:grpSpPr>
            <p:sp>
              <p:nvSpPr>
                <p:cNvPr id="13" name="Freeform 6"/>
                <p:cNvSpPr/>
                <p:nvPr/>
              </p:nvSpPr>
              <p:spPr>
                <a:xfrm>
                  <a:off x="29666" y="0"/>
                  <a:ext cx="1011805"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E8884A"/>
                </a:solidFill>
              </p:spPr>
            </p:sp>
            <p:sp>
              <p:nvSpPr>
                <p:cNvPr id="14"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202365" y="756491"/>
                <a:ext cx="8137212" cy="1158844"/>
              </a:xfrm>
              <a:prstGeom prst="rect">
                <a:avLst/>
              </a:prstGeom>
            </p:spPr>
            <p:txBody>
              <a:bodyPr wrap="square">
                <a:spAutoFit/>
              </a:bodyPr>
              <a:lstStyle/>
              <a:p>
                <a:pPr lvl="0" algn="ctr">
                  <a:defRPr/>
                </a:pPr>
                <a:r>
                  <a:rPr lang="en-US" sz="4500" b="1" kern="100">
                    <a:solidFill>
                      <a:prstClr val="white"/>
                    </a:solidFill>
                    <a:latin typeface="Arial" panose="020B0604020202020204" pitchFamily="34" charset="0"/>
                    <a:ea typeface="Calibri" panose="020F0502020204030204" pitchFamily="34" charset="0"/>
                    <a:cs typeface="Arial" panose="020B0604020202020204" pitchFamily="34" charset="0"/>
                    <a:sym typeface="Arial"/>
                  </a:rPr>
                  <a:t>HĐKP1:</a:t>
                </a:r>
                <a:endParaRPr kumimoji="0" lang="en-US" sz="4500" b="1" i="0" u="none" strike="noStrike" kern="1200" cap="none" spc="0" normalizeH="0" baseline="0" noProof="0">
                  <a:ln>
                    <a:noFill/>
                  </a:ln>
                  <a:solidFill>
                    <a:prstClr val="white"/>
                  </a:solidFill>
                  <a:effectLst/>
                  <a:uLnTx/>
                  <a:uFillTx/>
                  <a:latin typeface="Calibri"/>
                </a:endParaRPr>
              </a:p>
            </p:txBody>
          </p:sp>
        </p:grpSp>
        <p:sp>
          <p:nvSpPr>
            <p:cNvPr id="10" name="Rectangle 9"/>
            <p:cNvSpPr/>
            <p:nvPr/>
          </p:nvSpPr>
          <p:spPr>
            <a:xfrm>
              <a:off x="461211" y="386285"/>
              <a:ext cx="12496800" cy="1824923"/>
            </a:xfrm>
            <a:prstGeom prst="rect">
              <a:avLst/>
            </a:prstGeom>
          </p:spPr>
          <p:txBody>
            <a:bodyPr wrap="square">
              <a:spAutoFit/>
            </a:bodyPr>
            <a:lstStyle/>
            <a:p>
              <a:pPr lvl="0" algn="just">
                <a:lnSpc>
                  <a:spcPct val="150000"/>
                </a:lnSpc>
              </a:pPr>
              <a:r>
                <a:rPr lang="en-US" sz="4000">
                  <a:solidFill>
                    <a:prstClr val="black"/>
                  </a:solidFill>
                </a:rPr>
                <a:t>                        </a:t>
              </a:r>
              <a:r>
                <a:rPr lang="vi-VN" sz="4000">
                  <a:solidFill>
                    <a:prstClr val="black"/>
                  </a:solidFill>
                </a:rPr>
                <a:t>Bác Mai cân các quả dưa trong cửa hàng và ghi lại cân nặng (đơn vị: kg) của từng quả như sau:</a:t>
              </a:r>
            </a:p>
          </p:txBody>
        </p:sp>
      </p:grpSp>
      <p:graphicFrame>
        <p:nvGraphicFramePr>
          <p:cNvPr id="3" name="Table 2"/>
          <p:cNvGraphicFramePr>
            <a:graphicFrameLocks noGrp="1"/>
          </p:cNvGraphicFramePr>
          <p:nvPr>
            <p:extLst>
              <p:ext uri="{D42A27DB-BD31-4B8C-83A1-F6EECF244321}">
                <p14:modId xmlns:p14="http://schemas.microsoft.com/office/powerpoint/2010/main" val="756054992"/>
              </p:ext>
            </p:extLst>
          </p:nvPr>
        </p:nvGraphicFramePr>
        <p:xfrm>
          <a:off x="1317458" y="2221196"/>
          <a:ext cx="9982200" cy="2922304"/>
        </p:xfrm>
        <a:graphic>
          <a:graphicData uri="http://schemas.openxmlformats.org/drawingml/2006/table">
            <a:tbl>
              <a:tblPr firstRow="1" firstCol="1" bandRow="1"/>
              <a:tblGrid>
                <a:gridCol w="1994644">
                  <a:extLst>
                    <a:ext uri="{9D8B030D-6E8A-4147-A177-3AD203B41FA5}">
                      <a16:colId xmlns:a16="http://schemas.microsoft.com/office/drawing/2014/main" val="3586599226"/>
                    </a:ext>
                  </a:extLst>
                </a:gridCol>
                <a:gridCol w="1996889">
                  <a:extLst>
                    <a:ext uri="{9D8B030D-6E8A-4147-A177-3AD203B41FA5}">
                      <a16:colId xmlns:a16="http://schemas.microsoft.com/office/drawing/2014/main" val="1450302628"/>
                    </a:ext>
                  </a:extLst>
                </a:gridCol>
                <a:gridCol w="1996889">
                  <a:extLst>
                    <a:ext uri="{9D8B030D-6E8A-4147-A177-3AD203B41FA5}">
                      <a16:colId xmlns:a16="http://schemas.microsoft.com/office/drawing/2014/main" val="3852464906"/>
                    </a:ext>
                  </a:extLst>
                </a:gridCol>
                <a:gridCol w="1996889">
                  <a:extLst>
                    <a:ext uri="{9D8B030D-6E8A-4147-A177-3AD203B41FA5}">
                      <a16:colId xmlns:a16="http://schemas.microsoft.com/office/drawing/2014/main" val="3672066766"/>
                    </a:ext>
                  </a:extLst>
                </a:gridCol>
                <a:gridCol w="1996889">
                  <a:extLst>
                    <a:ext uri="{9D8B030D-6E8A-4147-A177-3AD203B41FA5}">
                      <a16:colId xmlns:a16="http://schemas.microsoft.com/office/drawing/2014/main" val="1401587408"/>
                    </a:ext>
                  </a:extLst>
                </a:gridCol>
              </a:tblGrid>
              <a:tr h="730576">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083871"/>
                  </a:ext>
                </a:extLst>
              </a:tr>
              <a:tr h="730576">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476905"/>
                  </a:ext>
                </a:extLst>
              </a:tr>
              <a:tr h="730576">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648250"/>
                  </a:ext>
                </a:extLst>
              </a:tr>
              <a:tr h="730576">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027872"/>
                  </a:ext>
                </a:extLst>
              </a:tr>
            </a:tbl>
          </a:graphicData>
        </a:graphic>
      </p:graphicFrame>
      <mc:AlternateContent xmlns:mc="http://schemas.openxmlformats.org/markup-compatibility/2006" xmlns:a14="http://schemas.microsoft.com/office/drawing/2010/main">
        <mc:Choice Requires="a14">
          <p:sp>
            <p:nvSpPr>
              <p:cNvPr id="4" name="Rectangle 3"/>
              <p:cNvSpPr/>
              <p:nvPr/>
            </p:nvSpPr>
            <p:spPr>
              <a:xfrm>
                <a:off x="136358" y="5187616"/>
                <a:ext cx="18023306"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Để thuận tiện cho việc kinh doanh, bác Mai chia dưa thành 4 nhóm theo cân nặng (kí hiệu là </a:t>
                </a:r>
                <a14:m>
                  <m:oMath xmlns:m="http://schemas.openxmlformats.org/officeDocument/2006/math">
                    <m:r>
                      <m:rPr>
                        <m:sty m:val="p"/>
                      </m:rPr>
                      <a:rPr lang="en-US" sz="4000" i="0" smtClean="0">
                        <a:latin typeface="Cambria Math" panose="02040503050406030204" pitchFamily="18" charset="0"/>
                        <a:ea typeface="Calibri" panose="020F0502020204030204" pitchFamily="34" charset="0"/>
                        <a:cs typeface="Arial" panose="020B0604020202020204" pitchFamily="34" charset="0"/>
                      </a:rPr>
                      <m:t>X</m:t>
                    </m:r>
                  </m:oMath>
                </a14:m>
                <a:r>
                  <a:rPr lang="en-US"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&lt;4,5 ;4,5≤</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&lt;5 ;5≤</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&lt;5,5 ;5,5≤</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&lt;6.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Malgun Gothic" panose="020B0503020000020004" pitchFamily="34" charset="-127"/>
                    <a:cs typeface="Arial" panose="020B0604020202020204" pitchFamily="34" charset="0"/>
                  </a:rPr>
                  <a:t>Hãy hoàn thành bảng số liệu.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6358" y="5187616"/>
                <a:ext cx="18023306" cy="2862322"/>
              </a:xfrm>
              <a:prstGeom prst="rect">
                <a:avLst/>
              </a:prstGeom>
              <a:blipFill>
                <a:blip r:embed="rId2"/>
                <a:stretch>
                  <a:fillRect l="-1184" r="-1217" b="-4255"/>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9464" y="463216"/>
            <a:ext cx="5410200" cy="3671663"/>
          </a:xfrm>
          <a:prstGeom prst="rect">
            <a:avLst/>
          </a:prstGeom>
        </p:spPr>
      </p:pic>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3745184216"/>
                  </p:ext>
                </p:extLst>
              </p:nvPr>
            </p:nvGraphicFramePr>
            <p:xfrm>
              <a:off x="188496" y="8193344"/>
              <a:ext cx="17923044" cy="1916792"/>
            </p:xfrm>
            <a:graphic>
              <a:graphicData uri="http://schemas.openxmlformats.org/drawingml/2006/table">
                <a:tbl>
                  <a:tblPr firstRow="1" bandRow="1">
                    <a:tableStyleId>{5C22544A-7EE6-4342-B048-85BDC9FD1C3A}</a:tableStyleId>
                  </a:tblPr>
                  <a:tblGrid>
                    <a:gridCol w="4569088">
                      <a:extLst>
                        <a:ext uri="{9D8B030D-6E8A-4147-A177-3AD203B41FA5}">
                          <a16:colId xmlns:a16="http://schemas.microsoft.com/office/drawing/2014/main" val="2241422068"/>
                        </a:ext>
                      </a:extLst>
                    </a:gridCol>
                    <a:gridCol w="3338489">
                      <a:extLst>
                        <a:ext uri="{9D8B030D-6E8A-4147-A177-3AD203B41FA5}">
                          <a16:colId xmlns:a16="http://schemas.microsoft.com/office/drawing/2014/main" val="48734057"/>
                        </a:ext>
                      </a:extLst>
                    </a:gridCol>
                    <a:gridCol w="3338489">
                      <a:extLst>
                        <a:ext uri="{9D8B030D-6E8A-4147-A177-3AD203B41FA5}">
                          <a16:colId xmlns:a16="http://schemas.microsoft.com/office/drawing/2014/main" val="3678686225"/>
                        </a:ext>
                      </a:extLst>
                    </a:gridCol>
                    <a:gridCol w="3338489">
                      <a:extLst>
                        <a:ext uri="{9D8B030D-6E8A-4147-A177-3AD203B41FA5}">
                          <a16:colId xmlns:a16="http://schemas.microsoft.com/office/drawing/2014/main" val="2621555814"/>
                        </a:ext>
                      </a:extLst>
                    </a:gridCol>
                    <a:gridCol w="3338489">
                      <a:extLst>
                        <a:ext uri="{9D8B030D-6E8A-4147-A177-3AD203B41FA5}">
                          <a16:colId xmlns:a16="http://schemas.microsoft.com/office/drawing/2014/main" val="3192780321"/>
                        </a:ext>
                      </a:extLst>
                    </a:gridCol>
                  </a:tblGrid>
                  <a:tr h="9583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Cân nặng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X</m:t>
                              </m:r>
                            </m:oMath>
                          </a14:m>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&lt;4,5</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&lt;5</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&lt;5,5</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&lt;6</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1652550"/>
                      </a:ext>
                    </a:extLst>
                  </a:tr>
                  <a:tr h="9583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quả dưa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a:latin typeface="Arial" panose="020B0604020202020204" pitchFamily="34" charset="0"/>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801485"/>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3745184216"/>
                  </p:ext>
                </p:extLst>
              </p:nvPr>
            </p:nvGraphicFramePr>
            <p:xfrm>
              <a:off x="188496" y="8193344"/>
              <a:ext cx="17923044" cy="1916792"/>
            </p:xfrm>
            <a:graphic>
              <a:graphicData uri="http://schemas.openxmlformats.org/drawingml/2006/table">
                <a:tbl>
                  <a:tblPr firstRow="1" bandRow="1">
                    <a:tableStyleId>{5C22544A-7EE6-4342-B048-85BDC9FD1C3A}</a:tableStyleId>
                  </a:tblPr>
                  <a:tblGrid>
                    <a:gridCol w="4569088">
                      <a:extLst>
                        <a:ext uri="{9D8B030D-6E8A-4147-A177-3AD203B41FA5}">
                          <a16:colId xmlns:a16="http://schemas.microsoft.com/office/drawing/2014/main" val="2241422068"/>
                        </a:ext>
                      </a:extLst>
                    </a:gridCol>
                    <a:gridCol w="3338489">
                      <a:extLst>
                        <a:ext uri="{9D8B030D-6E8A-4147-A177-3AD203B41FA5}">
                          <a16:colId xmlns:a16="http://schemas.microsoft.com/office/drawing/2014/main" val="48734057"/>
                        </a:ext>
                      </a:extLst>
                    </a:gridCol>
                    <a:gridCol w="3338489">
                      <a:extLst>
                        <a:ext uri="{9D8B030D-6E8A-4147-A177-3AD203B41FA5}">
                          <a16:colId xmlns:a16="http://schemas.microsoft.com/office/drawing/2014/main" val="3678686225"/>
                        </a:ext>
                      </a:extLst>
                    </a:gridCol>
                    <a:gridCol w="3338489">
                      <a:extLst>
                        <a:ext uri="{9D8B030D-6E8A-4147-A177-3AD203B41FA5}">
                          <a16:colId xmlns:a16="http://schemas.microsoft.com/office/drawing/2014/main" val="2621555814"/>
                        </a:ext>
                      </a:extLst>
                    </a:gridCol>
                    <a:gridCol w="3338489">
                      <a:extLst>
                        <a:ext uri="{9D8B030D-6E8A-4147-A177-3AD203B41FA5}">
                          <a16:colId xmlns:a16="http://schemas.microsoft.com/office/drawing/2014/main" val="3192780321"/>
                        </a:ext>
                      </a:extLst>
                    </a:gridCol>
                  </a:tblGrid>
                  <a:tr h="95839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3" t="-633" r="-292533" b="-1094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7044" t="-633" r="-300365" b="-1094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37044" t="-633" r="-200365" b="-1094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37044" t="-633" r="-100365" b="-10949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37044" t="-633" r="-365" b="-109494"/>
                          </a:stretch>
                        </a:blipFill>
                      </a:tcPr>
                    </a:tc>
                    <a:extLst>
                      <a:ext uri="{0D108BD9-81ED-4DB2-BD59-A6C34878D82A}">
                        <a16:rowId xmlns:a16="http://schemas.microsoft.com/office/drawing/2014/main" val="3641652550"/>
                      </a:ext>
                    </a:extLst>
                  </a:tr>
                  <a:tr h="9583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 quả dưa</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smtClean="0">
                              <a:latin typeface="Arial" panose="020B0604020202020204" pitchFamily="34" charset="0"/>
                              <a:cs typeface="Arial" panose="020B0604020202020204" pitchFamily="34" charset="0"/>
                            </a:rPr>
                            <a:t>8</a:t>
                          </a:r>
                          <a:endParaRPr lang="en-US" sz="3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801485"/>
                      </a:ext>
                    </a:extLst>
                  </a:tr>
                </a:tbl>
              </a:graphicData>
            </a:graphic>
          </p:graphicFrame>
        </mc:Fallback>
      </mc:AlternateContent>
      <p:sp>
        <p:nvSpPr>
          <p:cNvPr id="27" name="Freeform 22"/>
          <p:cNvSpPr/>
          <p:nvPr/>
        </p:nvSpPr>
        <p:spPr>
          <a:xfrm>
            <a:off x="16534849" y="4242496"/>
            <a:ext cx="1600752" cy="504237"/>
          </a:xfrm>
          <a:custGeom>
            <a:avLst/>
            <a:gdLst/>
            <a:ahLst/>
            <a:cxnLst/>
            <a:rect l="l" t="t" r="r" b="b"/>
            <a:pathLst>
              <a:path w="1600752" h="504237">
                <a:moveTo>
                  <a:pt x="0" y="0"/>
                </a:moveTo>
                <a:lnTo>
                  <a:pt x="1600751" y="0"/>
                </a:lnTo>
                <a:lnTo>
                  <a:pt x="1600751" y="504237"/>
                </a:lnTo>
                <a:lnTo>
                  <a:pt x="0" y="5042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Rectangle 16"/>
          <p:cNvSpPr/>
          <p:nvPr/>
        </p:nvSpPr>
        <p:spPr>
          <a:xfrm>
            <a:off x="9525000" y="9278346"/>
            <a:ext cx="455573" cy="677108"/>
          </a:xfrm>
          <a:prstGeom prst="rect">
            <a:avLst/>
          </a:prstGeom>
          <a:solidFill>
            <a:srgbClr val="F6EEE3"/>
          </a:solidFill>
        </p:spPr>
        <p:txBody>
          <a:bodyPr wrap="none">
            <a:spAutoFit/>
          </a:bodyPr>
          <a:lstStyle/>
          <a:p>
            <a:pPr lvl="0" algn="ctr"/>
            <a:r>
              <a:rPr lang="da-DK" sz="3800" b="1">
                <a:solidFill>
                  <a:srgbClr val="C00000"/>
                </a:solidFill>
                <a:latin typeface="Arial" panose="020B0604020202020204" pitchFamily="34" charset="0"/>
                <a:ea typeface="Calibri" panose="020F0502020204030204" pitchFamily="34" charset="0"/>
                <a:cs typeface="Arial" panose="020B0604020202020204" pitchFamily="34" charset="0"/>
              </a:rPr>
              <a:t>4</a:t>
            </a:r>
            <a:endParaRPr lang="en-US" sz="38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12848100" y="9278346"/>
            <a:ext cx="455573" cy="677108"/>
          </a:xfrm>
          <a:prstGeom prst="rect">
            <a:avLst/>
          </a:prstGeom>
          <a:solidFill>
            <a:srgbClr val="F6EEE3"/>
          </a:solidFill>
        </p:spPr>
        <p:txBody>
          <a:bodyPr wrap="none">
            <a:spAutoFit/>
          </a:bodyPr>
          <a:lstStyle/>
          <a:p>
            <a:pPr lvl="0" algn="ctr"/>
            <a:r>
              <a:rPr lang="da-DK" sz="3800" b="1">
                <a:solidFill>
                  <a:srgbClr val="C00000"/>
                </a:solidFill>
                <a:latin typeface="Arial" panose="020B0604020202020204" pitchFamily="34" charset="0"/>
                <a:ea typeface="Calibri" panose="020F0502020204030204" pitchFamily="34" charset="0"/>
                <a:cs typeface="Arial" panose="020B0604020202020204" pitchFamily="34" charset="0"/>
              </a:rPr>
              <a:t>4</a:t>
            </a:r>
            <a:endParaRPr lang="en-US" sz="38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16307062" y="9278346"/>
            <a:ext cx="455573" cy="677108"/>
          </a:xfrm>
          <a:prstGeom prst="rect">
            <a:avLst/>
          </a:prstGeom>
          <a:solidFill>
            <a:srgbClr val="F6EEE3"/>
          </a:solidFill>
        </p:spPr>
        <p:txBody>
          <a:bodyPr wrap="none">
            <a:spAutoFit/>
          </a:bodyPr>
          <a:lstStyle/>
          <a:p>
            <a:pPr lvl="0" algn="ctr"/>
            <a:r>
              <a:rPr lang="da-DK" sz="3800" b="1">
                <a:solidFill>
                  <a:srgbClr val="C00000"/>
                </a:solidFill>
                <a:latin typeface="Arial" panose="020B0604020202020204" pitchFamily="34" charset="0"/>
                <a:ea typeface="Calibri" panose="020F0502020204030204" pitchFamily="34" charset="0"/>
                <a:cs typeface="Arial" panose="020B0604020202020204" pitchFamily="34" charset="0"/>
              </a:rPr>
              <a:t>4</a:t>
            </a:r>
            <a:endParaRPr lang="en-US" sz="38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6128799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28" grpId="0" animBg="1"/>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5643C"/>
        </a:solidFill>
        <a:effectLst/>
      </p:bgPr>
    </p:bg>
    <p:spTree>
      <p:nvGrpSpPr>
        <p:cNvPr id="1" name=""/>
        <p:cNvGrpSpPr/>
        <p:nvPr/>
      </p:nvGrpSpPr>
      <p:grpSpPr>
        <a:xfrm>
          <a:off x="0" y="0"/>
          <a:ext cx="0" cy="0"/>
          <a:chOff x="0" y="0"/>
          <a:chExt cx="0" cy="0"/>
        </a:xfrm>
      </p:grpSpPr>
      <p:sp>
        <p:nvSpPr>
          <p:cNvPr id="4" name="TextBox 4"/>
          <p:cNvSpPr txBox="1"/>
          <p:nvPr/>
        </p:nvSpPr>
        <p:spPr>
          <a:xfrm>
            <a:off x="838200" y="352484"/>
            <a:ext cx="16660568" cy="1834669"/>
          </a:xfrm>
          <a:prstGeom prst="rect">
            <a:avLst/>
          </a:prstGeom>
        </p:spPr>
        <p:txBody>
          <a:bodyPr wrap="square" lIns="0" tIns="0" rIns="0" bIns="0" rtlCol="0" anchor="t">
            <a:spAutoFit/>
          </a:bodyPr>
          <a:lstStyle/>
          <a:p>
            <a:pPr lvl="0" algn="just">
              <a:lnSpc>
                <a:spcPct val="150000"/>
              </a:lnSpc>
              <a:spcBef>
                <a:spcPct val="0"/>
              </a:spcBef>
            </a:pPr>
            <a:r>
              <a:rPr lang="vi-VN" sz="4200" b="1">
                <a:solidFill>
                  <a:srgbClr val="F6EEE3"/>
                </a:solidFill>
                <a:ea typeface="Asap Bold"/>
                <a:cs typeface="Arial" panose="020B0604020202020204" pitchFamily="34" charset="0"/>
                <a:sym typeface="Asap Bold"/>
              </a:rPr>
              <a:t>Câu 5: Dãy N số liệu thống kê được cho trong bảng phân bố tần suất sau đây:</a:t>
            </a:r>
            <a:endParaRPr lang="en-US" sz="4200" b="1">
              <a:solidFill>
                <a:srgbClr val="F6EEE3"/>
              </a:solidFill>
              <a:ea typeface="Asap Bold"/>
              <a:cs typeface="Arial" panose="020B0604020202020204" pitchFamily="34" charset="0"/>
              <a:sym typeface="Asap Bold"/>
            </a:endParaRPr>
          </a:p>
        </p:txBody>
      </p:sp>
      <p:sp>
        <p:nvSpPr>
          <p:cNvPr id="7" name="Freeform 10">
            <a:hlinkClick r:id="rId2" action="ppaction://hlinksldjump"/>
            <a:extLst>
              <a:ext uri="{FF2B5EF4-FFF2-40B4-BE49-F238E27FC236}">
                <a16:creationId xmlns:a16="http://schemas.microsoft.com/office/drawing/2014/main" id="{B5AB724E-A933-C171-FD6C-D5E9ECE58ED4}"/>
              </a:ext>
            </a:extLst>
          </p:cNvPr>
          <p:cNvSpPr/>
          <p:nvPr/>
        </p:nvSpPr>
        <p:spPr>
          <a:xfrm>
            <a:off x="15925800" y="5448300"/>
            <a:ext cx="1981200" cy="1828800"/>
          </a:xfrm>
          <a:custGeom>
            <a:avLst/>
            <a:gdLst/>
            <a:ahLst/>
            <a:cxnLst/>
            <a:rect l="l" t="t" r="r" b="b"/>
            <a:pathLst>
              <a:path w="2320775" h="2526013">
                <a:moveTo>
                  <a:pt x="0" y="0"/>
                </a:moveTo>
                <a:lnTo>
                  <a:pt x="2320775" y="0"/>
                </a:lnTo>
                <a:lnTo>
                  <a:pt x="2320775" y="2526013"/>
                </a:lnTo>
                <a:lnTo>
                  <a:pt x="0" y="2526013"/>
                </a:lnTo>
                <a:lnTo>
                  <a:pt x="0" y="0"/>
                </a:lnTo>
                <a:close/>
              </a:path>
            </a:pathLst>
          </a:custGeom>
          <a:blipFill>
            <a:blip r:embed="rId3"/>
            <a:stretch>
              <a:fillRect/>
            </a:stretch>
          </a:blipFill>
        </p:spPr>
      </p:sp>
      <p:sp>
        <p:nvSpPr>
          <p:cNvPr id="6" name="Rectangle 5"/>
          <p:cNvSpPr/>
          <p:nvPr/>
        </p:nvSpPr>
        <p:spPr>
          <a:xfrm>
            <a:off x="838200" y="5143500"/>
            <a:ext cx="16660568" cy="1061829"/>
          </a:xfrm>
          <a:prstGeom prst="rect">
            <a:avLst/>
          </a:prstGeom>
        </p:spPr>
        <p:txBody>
          <a:bodyPr wrap="square">
            <a:spAutoFit/>
          </a:bodyPr>
          <a:lstStyle/>
          <a:p>
            <a:pPr lvl="0" algn="just">
              <a:lnSpc>
                <a:spcPct val="150000"/>
              </a:lnSpc>
              <a:spcBef>
                <a:spcPct val="0"/>
              </a:spcBef>
            </a:pPr>
            <a:r>
              <a:rPr lang="vi-VN" sz="4200" b="1">
                <a:solidFill>
                  <a:srgbClr val="F6EEE3"/>
                </a:solidFill>
                <a:ea typeface="Asap Bold"/>
                <a:cs typeface="Arial" panose="020B0604020202020204" pitchFamily="34" charset="0"/>
                <a:sym typeface="Asap Bold"/>
              </a:rPr>
              <a:t>N có thể nhận giá trị nào trong các giá trị cho sau đây?</a:t>
            </a:r>
          </a:p>
        </p:txBody>
      </p:sp>
      <p:grpSp>
        <p:nvGrpSpPr>
          <p:cNvPr id="10" name="Group 2"/>
          <p:cNvGrpSpPr/>
          <p:nvPr/>
        </p:nvGrpSpPr>
        <p:grpSpPr>
          <a:xfrm>
            <a:off x="0" y="7581900"/>
            <a:ext cx="18288000" cy="1981200"/>
            <a:chOff x="0" y="0"/>
            <a:chExt cx="7328090" cy="3229953"/>
          </a:xfrm>
        </p:grpSpPr>
        <p:sp>
          <p:nvSpPr>
            <p:cNvPr id="11" name="Freeform 3"/>
            <p:cNvSpPr/>
            <p:nvPr/>
          </p:nvSpPr>
          <p:spPr>
            <a:xfrm>
              <a:off x="-10795" y="-1905"/>
              <a:ext cx="7338758" cy="3231731"/>
            </a:xfrm>
            <a:custGeom>
              <a:avLst/>
              <a:gdLst/>
              <a:ahLst/>
              <a:cxnLst/>
              <a:rect l="l" t="t" r="r" b="b"/>
              <a:pathLst>
                <a:path w="7338758" h="3231731">
                  <a:moveTo>
                    <a:pt x="7322629" y="186309"/>
                  </a:moveTo>
                  <a:cubicBezTo>
                    <a:pt x="7322248" y="125349"/>
                    <a:pt x="7331646" y="8509"/>
                    <a:pt x="7331646" y="8509"/>
                  </a:cubicBezTo>
                  <a:lnTo>
                    <a:pt x="7186739" y="6223"/>
                  </a:lnTo>
                  <a:lnTo>
                    <a:pt x="6981253" y="16002"/>
                  </a:lnTo>
                  <a:cubicBezTo>
                    <a:pt x="6981253" y="16002"/>
                    <a:pt x="6647624" y="0"/>
                    <a:pt x="6615747" y="14986"/>
                  </a:cubicBezTo>
                  <a:cubicBezTo>
                    <a:pt x="6583743" y="29972"/>
                    <a:pt x="6517830" y="6223"/>
                    <a:pt x="6517830"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2586063"/>
                  </a:lnTo>
                  <a:lnTo>
                    <a:pt x="25019" y="2764879"/>
                  </a:lnTo>
                  <a:cubicBezTo>
                    <a:pt x="25019" y="2764879"/>
                    <a:pt x="0" y="2806026"/>
                    <a:pt x="16002" y="2966047"/>
                  </a:cubicBezTo>
                  <a:cubicBezTo>
                    <a:pt x="32004" y="3126067"/>
                    <a:pt x="49276" y="3221317"/>
                    <a:pt x="49276" y="3221317"/>
                  </a:cubicBezTo>
                  <a:lnTo>
                    <a:pt x="132842" y="3221571"/>
                  </a:lnTo>
                  <a:lnTo>
                    <a:pt x="305562" y="3205061"/>
                  </a:lnTo>
                  <a:lnTo>
                    <a:pt x="532511" y="3222587"/>
                  </a:lnTo>
                  <a:lnTo>
                    <a:pt x="771144" y="3231731"/>
                  </a:lnTo>
                  <a:lnTo>
                    <a:pt x="906526" y="3206585"/>
                  </a:lnTo>
                  <a:lnTo>
                    <a:pt x="1008761" y="3223857"/>
                  </a:lnTo>
                  <a:lnTo>
                    <a:pt x="6582600" y="3225762"/>
                  </a:lnTo>
                  <a:lnTo>
                    <a:pt x="6825551" y="3226397"/>
                  </a:lnTo>
                  <a:lnTo>
                    <a:pt x="7062406" y="3216745"/>
                  </a:lnTo>
                  <a:lnTo>
                    <a:pt x="7248715" y="3227540"/>
                  </a:lnTo>
                  <a:lnTo>
                    <a:pt x="7326185" y="3227794"/>
                  </a:lnTo>
                  <a:lnTo>
                    <a:pt x="7326566" y="3079839"/>
                  </a:lnTo>
                  <a:lnTo>
                    <a:pt x="7326820" y="2966174"/>
                  </a:lnTo>
                  <a:lnTo>
                    <a:pt x="7318946" y="2760688"/>
                  </a:lnTo>
                  <a:lnTo>
                    <a:pt x="7327836" y="2592540"/>
                  </a:lnTo>
                  <a:lnTo>
                    <a:pt x="7329614" y="671576"/>
                  </a:lnTo>
                  <a:lnTo>
                    <a:pt x="7338758" y="424561"/>
                  </a:lnTo>
                  <a:cubicBezTo>
                    <a:pt x="7338758" y="424561"/>
                    <a:pt x="7322756" y="247015"/>
                    <a:pt x="7322375" y="186055"/>
                  </a:cubicBezTo>
                  <a:close/>
                </a:path>
              </a:pathLst>
            </a:custGeom>
            <a:solidFill>
              <a:srgbClr val="F6EEE3"/>
            </a:solidFill>
          </p:spPr>
        </p:sp>
      </p:grpSp>
      <p:sp>
        <p:nvSpPr>
          <p:cNvPr id="12" name="Rectangle 11"/>
          <p:cNvSpPr/>
          <p:nvPr/>
        </p:nvSpPr>
        <p:spPr>
          <a:xfrm>
            <a:off x="701520" y="8207542"/>
            <a:ext cx="16859830" cy="784830"/>
          </a:xfrm>
          <a:prstGeom prst="rect">
            <a:avLst/>
          </a:prstGeom>
        </p:spPr>
        <p:txBody>
          <a:bodyPr wrap="square">
            <a:spAutoFit/>
          </a:bodyPr>
          <a:lstStyle/>
          <a:p>
            <a:pPr lvl="0" algn="ctr">
              <a:spcBef>
                <a:spcPts val="1200"/>
              </a:spcBef>
              <a:spcAft>
                <a:spcPts val="1200"/>
              </a:spcAft>
            </a:pPr>
            <a:r>
              <a:rPr lang="pt-BR" sz="4500">
                <a:solidFill>
                  <a:prstClr val="black"/>
                </a:solidFill>
                <a:latin typeface="Arial" panose="020B0604020202020204" pitchFamily="34" charset="0"/>
                <a:ea typeface="Calibri" panose="020F0502020204030204" pitchFamily="34" charset="0"/>
                <a:cs typeface="Arial" panose="020B0604020202020204" pitchFamily="34" charset="0"/>
              </a:rPr>
              <a:t>A. N = 72			 B. N = 68			 C. N = 88		      D. N = 64</a:t>
            </a:r>
            <a:endParaRPr lang="vi-VN" sz="45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4401800" y="8071184"/>
            <a:ext cx="3159550" cy="1066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150004200"/>
              </p:ext>
            </p:extLst>
          </p:nvPr>
        </p:nvGraphicFramePr>
        <p:xfrm>
          <a:off x="1181086" y="2652772"/>
          <a:ext cx="15898569" cy="2190898"/>
        </p:xfrm>
        <a:graphic>
          <a:graphicData uri="http://schemas.openxmlformats.org/drawingml/2006/table">
            <a:tbl>
              <a:tblPr firstRow="1" firstCol="1" bandRow="1"/>
              <a:tblGrid>
                <a:gridCol w="4839159">
                  <a:extLst>
                    <a:ext uri="{9D8B030D-6E8A-4147-A177-3AD203B41FA5}">
                      <a16:colId xmlns:a16="http://schemas.microsoft.com/office/drawing/2014/main" val="1590934452"/>
                    </a:ext>
                  </a:extLst>
                </a:gridCol>
                <a:gridCol w="1843235">
                  <a:extLst>
                    <a:ext uri="{9D8B030D-6E8A-4147-A177-3AD203B41FA5}">
                      <a16:colId xmlns:a16="http://schemas.microsoft.com/office/drawing/2014/main" val="3582800701"/>
                    </a:ext>
                  </a:extLst>
                </a:gridCol>
                <a:gridCol w="1843235">
                  <a:extLst>
                    <a:ext uri="{9D8B030D-6E8A-4147-A177-3AD203B41FA5}">
                      <a16:colId xmlns:a16="http://schemas.microsoft.com/office/drawing/2014/main" val="1864750482"/>
                    </a:ext>
                  </a:extLst>
                </a:gridCol>
                <a:gridCol w="1843235">
                  <a:extLst>
                    <a:ext uri="{9D8B030D-6E8A-4147-A177-3AD203B41FA5}">
                      <a16:colId xmlns:a16="http://schemas.microsoft.com/office/drawing/2014/main" val="890209824"/>
                    </a:ext>
                  </a:extLst>
                </a:gridCol>
                <a:gridCol w="1843235">
                  <a:extLst>
                    <a:ext uri="{9D8B030D-6E8A-4147-A177-3AD203B41FA5}">
                      <a16:colId xmlns:a16="http://schemas.microsoft.com/office/drawing/2014/main" val="4000278397"/>
                    </a:ext>
                  </a:extLst>
                </a:gridCol>
                <a:gridCol w="1843235">
                  <a:extLst>
                    <a:ext uri="{9D8B030D-6E8A-4147-A177-3AD203B41FA5}">
                      <a16:colId xmlns:a16="http://schemas.microsoft.com/office/drawing/2014/main" val="1084980803"/>
                    </a:ext>
                  </a:extLst>
                </a:gridCol>
                <a:gridCol w="1843235">
                  <a:extLst>
                    <a:ext uri="{9D8B030D-6E8A-4147-A177-3AD203B41FA5}">
                      <a16:colId xmlns:a16="http://schemas.microsoft.com/office/drawing/2014/main" val="1088944381"/>
                    </a:ext>
                  </a:extLst>
                </a:gridCol>
              </a:tblGrid>
              <a:tr h="1095449">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Giá trị</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0</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1</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2</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3</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4</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Cộng</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7272393"/>
                  </a:ext>
                </a:extLst>
              </a:tr>
              <a:tr h="1095449">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Tần suất (%)</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6,25</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50</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25</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6,25</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12,5</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en-US" sz="4200">
                          <a:solidFill>
                            <a:srgbClr val="EFE8DC"/>
                          </a:solidFill>
                          <a:effectLst/>
                          <a:latin typeface="Arial" panose="020B0604020202020204" pitchFamily="34" charset="0"/>
                          <a:ea typeface="Times New Roman" panose="02020603050405020304" pitchFamily="18" charset="0"/>
                          <a:cs typeface="Arial" panose="020B0604020202020204" pitchFamily="34" charset="0"/>
                        </a:rPr>
                        <a:t>100%</a:t>
                      </a:r>
                      <a:endParaRPr lang="en-US" sz="4200">
                        <a:solidFill>
                          <a:srgbClr val="EFE8DC"/>
                        </a:solidFill>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5059685"/>
                  </a:ext>
                </a:extLst>
              </a:tr>
            </a:tbl>
          </a:graphicData>
        </a:graphic>
      </p:graphicFrame>
    </p:spTree>
    <p:extLst>
      <p:ext uri="{BB962C8B-B14F-4D97-AF65-F5344CB8AC3E}">
        <p14:creationId xmlns:p14="http://schemas.microsoft.com/office/powerpoint/2010/main" val="822511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1" presetClass="emph" presetSubtype="0" fill="hold" grpId="1" nodeType="afterEffect">
                                  <p:stCondLst>
                                    <p:cond delay="0"/>
                                  </p:stCondLst>
                                  <p:childTnLst>
                                    <p:animClr clrSpc="hsl" dir="cw">
                                      <p:cBhvr override="childStyle">
                                        <p:cTn id="10" dur="500" fill="hold"/>
                                        <p:tgtEl>
                                          <p:spTgt spid="13"/>
                                        </p:tgtEl>
                                        <p:attrNameLst>
                                          <p:attrName>style.color</p:attrName>
                                        </p:attrNameLst>
                                      </p:cBhvr>
                                      <p:by>
                                        <p:hsl h="7200000" s="0" l="0"/>
                                      </p:by>
                                    </p:animClr>
                                    <p:animClr clrSpc="hsl" dir="cw">
                                      <p:cBhvr>
                                        <p:cTn id="11" dur="500" fill="hold"/>
                                        <p:tgtEl>
                                          <p:spTgt spid="13"/>
                                        </p:tgtEl>
                                        <p:attrNameLst>
                                          <p:attrName>fillcolor</p:attrName>
                                        </p:attrNameLst>
                                      </p:cBhvr>
                                      <p:by>
                                        <p:hsl h="7200000" s="0" l="0"/>
                                      </p:by>
                                    </p:animClr>
                                    <p:animClr clrSpc="hsl" dir="cw">
                                      <p:cBhvr>
                                        <p:cTn id="12" dur="500" fill="hold"/>
                                        <p:tgtEl>
                                          <p:spTgt spid="13"/>
                                        </p:tgtEl>
                                        <p:attrNameLst>
                                          <p:attrName>stroke.color</p:attrName>
                                        </p:attrNameLst>
                                      </p:cBhvr>
                                      <p:by>
                                        <p:hsl h="7200000" s="0" l="0"/>
                                      </p:by>
                                    </p:animClr>
                                    <p:set>
                                      <p:cBhvr>
                                        <p:cTn id="1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grpSp>
        <p:nvGrpSpPr>
          <p:cNvPr id="2" name="Group 2"/>
          <p:cNvGrpSpPr/>
          <p:nvPr/>
        </p:nvGrpSpPr>
        <p:grpSpPr>
          <a:xfrm>
            <a:off x="1647916" y="1104900"/>
            <a:ext cx="14859000" cy="7816609"/>
            <a:chOff x="0" y="0"/>
            <a:chExt cx="5565159" cy="1978986"/>
          </a:xfrm>
        </p:grpSpPr>
        <p:sp>
          <p:nvSpPr>
            <p:cNvPr id="3" name="Freeform 3"/>
            <p:cNvSpPr/>
            <p:nvPr/>
          </p:nvSpPr>
          <p:spPr>
            <a:xfrm>
              <a:off x="-10795" y="-1905"/>
              <a:ext cx="5575827" cy="1980764"/>
            </a:xfrm>
            <a:custGeom>
              <a:avLst/>
              <a:gdLst/>
              <a:ahLst/>
              <a:cxnLst/>
              <a:rect l="l" t="t" r="r" b="b"/>
              <a:pathLst>
                <a:path w="5575827" h="1980764">
                  <a:moveTo>
                    <a:pt x="5559698" y="186309"/>
                  </a:moveTo>
                  <a:cubicBezTo>
                    <a:pt x="5559317" y="125349"/>
                    <a:pt x="5568715" y="8509"/>
                    <a:pt x="5568715" y="8509"/>
                  </a:cubicBezTo>
                  <a:lnTo>
                    <a:pt x="5423808" y="6223"/>
                  </a:lnTo>
                  <a:lnTo>
                    <a:pt x="5218322" y="16002"/>
                  </a:lnTo>
                  <a:cubicBezTo>
                    <a:pt x="5218322" y="16002"/>
                    <a:pt x="4884693" y="0"/>
                    <a:pt x="4852816" y="14986"/>
                  </a:cubicBezTo>
                  <a:cubicBezTo>
                    <a:pt x="4820812" y="29972"/>
                    <a:pt x="4754899" y="6223"/>
                    <a:pt x="475489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1335096"/>
                  </a:lnTo>
                  <a:lnTo>
                    <a:pt x="25019" y="1513912"/>
                  </a:lnTo>
                  <a:cubicBezTo>
                    <a:pt x="25019" y="1513912"/>
                    <a:pt x="0" y="1555060"/>
                    <a:pt x="16002" y="1715080"/>
                  </a:cubicBezTo>
                  <a:cubicBezTo>
                    <a:pt x="32004" y="1875100"/>
                    <a:pt x="49276" y="1970350"/>
                    <a:pt x="49276" y="1970350"/>
                  </a:cubicBezTo>
                  <a:lnTo>
                    <a:pt x="132842" y="1970604"/>
                  </a:lnTo>
                  <a:lnTo>
                    <a:pt x="305562" y="1954094"/>
                  </a:lnTo>
                  <a:lnTo>
                    <a:pt x="532511" y="1971620"/>
                  </a:lnTo>
                  <a:lnTo>
                    <a:pt x="771144" y="1980764"/>
                  </a:lnTo>
                  <a:lnTo>
                    <a:pt x="906526" y="1955618"/>
                  </a:lnTo>
                  <a:lnTo>
                    <a:pt x="1008761" y="1972890"/>
                  </a:lnTo>
                  <a:lnTo>
                    <a:pt x="4819669" y="1974795"/>
                  </a:lnTo>
                  <a:lnTo>
                    <a:pt x="5062620" y="1975430"/>
                  </a:lnTo>
                  <a:lnTo>
                    <a:pt x="5299475" y="1965778"/>
                  </a:lnTo>
                  <a:lnTo>
                    <a:pt x="5485784" y="1976573"/>
                  </a:lnTo>
                  <a:lnTo>
                    <a:pt x="5563254" y="1976827"/>
                  </a:lnTo>
                  <a:lnTo>
                    <a:pt x="5563635" y="1828872"/>
                  </a:lnTo>
                  <a:lnTo>
                    <a:pt x="5563889" y="1715207"/>
                  </a:lnTo>
                  <a:lnTo>
                    <a:pt x="5556015" y="1509721"/>
                  </a:lnTo>
                  <a:lnTo>
                    <a:pt x="5564905" y="1341573"/>
                  </a:lnTo>
                  <a:lnTo>
                    <a:pt x="5566683" y="671576"/>
                  </a:lnTo>
                  <a:lnTo>
                    <a:pt x="5575827" y="424561"/>
                  </a:lnTo>
                  <a:cubicBezTo>
                    <a:pt x="5575827" y="424561"/>
                    <a:pt x="5559825" y="247015"/>
                    <a:pt x="5559444" y="186055"/>
                  </a:cubicBezTo>
                  <a:close/>
                </a:path>
              </a:pathLst>
            </a:custGeom>
            <a:solidFill>
              <a:srgbClr val="F6EEE3"/>
            </a:solidFill>
          </p:spPr>
        </p:sp>
      </p:grpSp>
      <p:sp>
        <p:nvSpPr>
          <p:cNvPr id="6" name="Freeform 6"/>
          <p:cNvSpPr/>
          <p:nvPr/>
        </p:nvSpPr>
        <p:spPr>
          <a:xfrm rot="1183918">
            <a:off x="14929118" y="816320"/>
            <a:ext cx="2181439" cy="1246147"/>
          </a:xfrm>
          <a:custGeom>
            <a:avLst/>
            <a:gdLst/>
            <a:ahLst/>
            <a:cxnLst/>
            <a:rect l="l" t="t" r="r" b="b"/>
            <a:pathLst>
              <a:path w="2181439" h="1246147">
                <a:moveTo>
                  <a:pt x="0" y="0"/>
                </a:moveTo>
                <a:lnTo>
                  <a:pt x="2181439" y="0"/>
                </a:lnTo>
                <a:lnTo>
                  <a:pt x="2181439" y="1246147"/>
                </a:lnTo>
                <a:lnTo>
                  <a:pt x="0" y="12461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8"/>
          <p:cNvGrpSpPr/>
          <p:nvPr/>
        </p:nvGrpSpPr>
        <p:grpSpPr>
          <a:xfrm>
            <a:off x="533400" y="8039100"/>
            <a:ext cx="5638800" cy="1494748"/>
            <a:chOff x="0" y="0"/>
            <a:chExt cx="9187300" cy="1582801"/>
          </a:xfrm>
        </p:grpSpPr>
        <p:sp>
          <p:nvSpPr>
            <p:cNvPr id="9" name="Freeform 9"/>
            <p:cNvSpPr/>
            <p:nvPr/>
          </p:nvSpPr>
          <p:spPr>
            <a:xfrm>
              <a:off x="-10795" y="-1905"/>
              <a:ext cx="9197968" cy="1584579"/>
            </a:xfrm>
            <a:custGeom>
              <a:avLst/>
              <a:gdLst/>
              <a:ahLst/>
              <a:cxnLst/>
              <a:rect l="l" t="t" r="r" b="b"/>
              <a:pathLst>
                <a:path w="9197968" h="1584579">
                  <a:moveTo>
                    <a:pt x="9181838" y="186309"/>
                  </a:moveTo>
                  <a:cubicBezTo>
                    <a:pt x="9181458" y="125349"/>
                    <a:pt x="9190856" y="8509"/>
                    <a:pt x="9190856" y="8509"/>
                  </a:cubicBezTo>
                  <a:lnTo>
                    <a:pt x="9045949" y="6223"/>
                  </a:lnTo>
                  <a:lnTo>
                    <a:pt x="8840462" y="16002"/>
                  </a:lnTo>
                  <a:cubicBezTo>
                    <a:pt x="8840462" y="16002"/>
                    <a:pt x="8506834" y="0"/>
                    <a:pt x="8474957" y="14986"/>
                  </a:cubicBezTo>
                  <a:cubicBezTo>
                    <a:pt x="8442952" y="29972"/>
                    <a:pt x="8377039" y="6223"/>
                    <a:pt x="837703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938911"/>
                  </a:lnTo>
                  <a:lnTo>
                    <a:pt x="25019" y="1117727"/>
                  </a:lnTo>
                  <a:cubicBezTo>
                    <a:pt x="25019" y="1117727"/>
                    <a:pt x="0" y="1158875"/>
                    <a:pt x="16002" y="1318895"/>
                  </a:cubicBezTo>
                  <a:cubicBezTo>
                    <a:pt x="32004" y="1478915"/>
                    <a:pt x="49276" y="1574165"/>
                    <a:pt x="49276" y="1574165"/>
                  </a:cubicBezTo>
                  <a:lnTo>
                    <a:pt x="132842" y="1574419"/>
                  </a:lnTo>
                  <a:lnTo>
                    <a:pt x="305562" y="1557909"/>
                  </a:lnTo>
                  <a:lnTo>
                    <a:pt x="532511" y="1575435"/>
                  </a:lnTo>
                  <a:lnTo>
                    <a:pt x="771144" y="1584579"/>
                  </a:lnTo>
                  <a:lnTo>
                    <a:pt x="906526" y="1559433"/>
                  </a:lnTo>
                  <a:lnTo>
                    <a:pt x="1008761" y="1576705"/>
                  </a:lnTo>
                  <a:lnTo>
                    <a:pt x="8441810" y="1578610"/>
                  </a:lnTo>
                  <a:lnTo>
                    <a:pt x="8684761" y="1579245"/>
                  </a:lnTo>
                  <a:lnTo>
                    <a:pt x="8921615" y="1569593"/>
                  </a:lnTo>
                  <a:lnTo>
                    <a:pt x="9107924" y="1580388"/>
                  </a:lnTo>
                  <a:lnTo>
                    <a:pt x="9185395" y="1580642"/>
                  </a:lnTo>
                  <a:lnTo>
                    <a:pt x="9185775" y="1432687"/>
                  </a:lnTo>
                  <a:lnTo>
                    <a:pt x="9186030" y="1319022"/>
                  </a:lnTo>
                  <a:lnTo>
                    <a:pt x="9178156" y="1113536"/>
                  </a:lnTo>
                  <a:lnTo>
                    <a:pt x="9187046" y="945388"/>
                  </a:lnTo>
                  <a:lnTo>
                    <a:pt x="9188824" y="671576"/>
                  </a:lnTo>
                  <a:lnTo>
                    <a:pt x="9197968" y="424561"/>
                  </a:lnTo>
                  <a:cubicBezTo>
                    <a:pt x="9197968" y="424561"/>
                    <a:pt x="9181965" y="247015"/>
                    <a:pt x="9181585" y="186055"/>
                  </a:cubicBezTo>
                  <a:close/>
                </a:path>
              </a:pathLst>
            </a:custGeom>
            <a:solidFill>
              <a:srgbClr val="E8884A"/>
            </a:solidFill>
          </p:spPr>
        </p:sp>
      </p:grpSp>
      <p:sp>
        <p:nvSpPr>
          <p:cNvPr id="14" name="TextBox 17">
            <a:extLst>
              <a:ext uri="{FF2B5EF4-FFF2-40B4-BE49-F238E27FC236}">
                <a16:creationId xmlns:a16="http://schemas.microsoft.com/office/drawing/2014/main" id="{99C85DDB-E0B3-1A06-9C25-EC233E00DC1C}"/>
              </a:ext>
            </a:extLst>
          </p:cNvPr>
          <p:cNvSpPr txBox="1"/>
          <p:nvPr/>
        </p:nvSpPr>
        <p:spPr>
          <a:xfrm>
            <a:off x="2160567" y="2019300"/>
            <a:ext cx="13930608" cy="553997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606D4B"/>
                </a:solidFill>
                <a:effectLst/>
                <a:uLnTx/>
                <a:uFillTx/>
                <a:latin typeface="Arial" panose="020B0604020202020204" pitchFamily="34" charset="0"/>
                <a:ea typeface="+mn-ea"/>
                <a:cs typeface="Arial" panose="020B0604020202020204" pitchFamily="34" charset="0"/>
              </a:rPr>
              <a:t>CHÚC MỪNG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606D4B"/>
                </a:solidFill>
                <a:effectLst/>
                <a:uLnTx/>
                <a:uFillTx/>
                <a:latin typeface="Arial" panose="020B0604020202020204" pitchFamily="34" charset="0"/>
                <a:ea typeface="+mn-ea"/>
                <a:cs typeface="Arial" panose="020B0604020202020204" pitchFamily="34" charset="0"/>
              </a:rPr>
              <a:t>ĐÃ HOÀN THÀNH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606D4B"/>
                </a:solidFill>
                <a:effectLst/>
                <a:uLnTx/>
                <a:uFillTx/>
                <a:latin typeface="Arial" panose="020B0604020202020204" pitchFamily="34" charset="0"/>
                <a:ea typeface="+mn-ea"/>
                <a:cs typeface="Arial" panose="020B0604020202020204" pitchFamily="34" charset="0"/>
              </a:rPr>
              <a:t>THỬ THÁCH!</a:t>
            </a:r>
            <a:endParaRPr kumimoji="0" lang="en-US" sz="8000" b="1" i="0" u="none" strike="noStrike" kern="1200" cap="none" spc="0" normalizeH="0" baseline="0" noProof="0" dirty="0">
              <a:ln>
                <a:noFill/>
              </a:ln>
              <a:solidFill>
                <a:srgbClr val="606D4B"/>
              </a:solidFill>
              <a:effectLst/>
              <a:uLnTx/>
              <a:uFillTx/>
              <a:latin typeface="Arial" panose="020B0604020202020204" pitchFamily="34" charset="0"/>
              <a:ea typeface="+mn-ea"/>
              <a:cs typeface="Arial" panose="020B0604020202020204" pitchFamily="34" charset="0"/>
            </a:endParaRPr>
          </a:p>
        </p:txBody>
      </p:sp>
      <p:sp>
        <p:nvSpPr>
          <p:cNvPr id="20" name="Freeform 12"/>
          <p:cNvSpPr/>
          <p:nvPr/>
        </p:nvSpPr>
        <p:spPr>
          <a:xfrm>
            <a:off x="15493609" y="6637345"/>
            <a:ext cx="2025935" cy="3230555"/>
          </a:xfrm>
          <a:custGeom>
            <a:avLst/>
            <a:gdLst/>
            <a:ahLst/>
            <a:cxnLst/>
            <a:rect l="l" t="t" r="r" b="b"/>
            <a:pathLst>
              <a:path w="1581947" h="2501103">
                <a:moveTo>
                  <a:pt x="0" y="0"/>
                </a:moveTo>
                <a:lnTo>
                  <a:pt x="1581948" y="0"/>
                </a:lnTo>
                <a:lnTo>
                  <a:pt x="1581948" y="2501103"/>
                </a:lnTo>
                <a:lnTo>
                  <a:pt x="0" y="25011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hoàn tử"/>
          <p:cNvSpPr/>
          <p:nvPr/>
        </p:nvSpPr>
        <p:spPr>
          <a:xfrm>
            <a:off x="13799980" y="6511638"/>
            <a:ext cx="1242705" cy="3481591"/>
          </a:xfrm>
          <a:custGeom>
            <a:avLst/>
            <a:gdLst/>
            <a:ahLst/>
            <a:cxnLst/>
            <a:rect l="l" t="t" r="r" b="b"/>
            <a:pathLst>
              <a:path w="1137277" h="3159103">
                <a:moveTo>
                  <a:pt x="0" y="0"/>
                </a:moveTo>
                <a:lnTo>
                  <a:pt x="1137277" y="0"/>
                </a:lnTo>
                <a:lnTo>
                  <a:pt x="1137277" y="3159104"/>
                </a:lnTo>
                <a:lnTo>
                  <a:pt x="0" y="315910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49757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sp>
        <p:nvSpPr>
          <p:cNvPr id="15" name="Rectangle 14"/>
          <p:cNvSpPr/>
          <p:nvPr/>
        </p:nvSpPr>
        <p:spPr>
          <a:xfrm>
            <a:off x="342900" y="-38100"/>
            <a:ext cx="17449800" cy="1839606"/>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Bài 1 (SGK-tr46). </a:t>
            </a:r>
            <a:r>
              <a:rPr lang="vi-VN" sz="4000">
                <a:solidFill>
                  <a:schemeClr val="bg1"/>
                </a:solidFill>
                <a:ea typeface="Times New Roman" panose="02020603050405020304" pitchFamily="18" charset="0"/>
                <a:cs typeface="Arial" panose="020B0604020202020204" pitchFamily="34" charset="0"/>
              </a:rPr>
              <a:t>Bạn Giang ghi lại cự li nhảy xa của các bạn trong câu lạc bộ thể thao ở bảng sau</a:t>
            </a:r>
            <a:r>
              <a:rPr lang="en-US" sz="4000">
                <a:solidFill>
                  <a:schemeClr val="bg1"/>
                </a:solidFill>
                <a:ea typeface="Times New Roman" panose="02020603050405020304" pitchFamily="18" charset="0"/>
                <a:cs typeface="Arial" panose="020B0604020202020204" pitchFamily="34" charset="0"/>
              </a:rPr>
              <a:t> </a:t>
            </a:r>
            <a:r>
              <a:rPr lang="vi-VN" sz="4000">
                <a:solidFill>
                  <a:schemeClr val="bg1"/>
                </a:solidFill>
                <a:ea typeface="Times New Roman" panose="02020603050405020304" pitchFamily="18" charset="0"/>
                <a:cs typeface="Arial" panose="020B0604020202020204" pitchFamily="34" charset="0"/>
              </a:rPr>
              <a:t>(đơn vị: mét):</a:t>
            </a:r>
            <a:endParaRPr lang="en-US" sz="4000">
              <a:solidFill>
                <a:schemeClr val="bg1"/>
              </a:solidFill>
              <a:ea typeface="Times New Roman" panose="02020603050405020304" pitchFamily="18" charset="0"/>
              <a:cs typeface="Arial" panose="020B0604020202020204" pitchFamily="34" charset="0"/>
            </a:endParaRPr>
          </a:p>
        </p:txBody>
      </p:sp>
      <p:sp>
        <p:nvSpPr>
          <p:cNvPr id="5" name="Rectangle 4"/>
          <p:cNvSpPr/>
          <p:nvPr/>
        </p:nvSpPr>
        <p:spPr>
          <a:xfrm>
            <a:off x="342900" y="6562634"/>
            <a:ext cx="17449800" cy="3686266"/>
          </a:xfrm>
          <a:prstGeom prst="rect">
            <a:avLst/>
          </a:prstGeom>
        </p:spPr>
        <p:txBody>
          <a:bodyPr wrap="square">
            <a:spAutoFit/>
          </a:bodyPr>
          <a:lstStyle/>
          <a:p>
            <a:pPr lvl="0" algn="just">
              <a:lnSpc>
                <a:spcPct val="150000"/>
              </a:lnSpc>
            </a:pPr>
            <a:r>
              <a:rPr lang="vi-VN" sz="4000">
                <a:solidFill>
                  <a:prstClr val="white"/>
                </a:solidFill>
                <a:ea typeface="Times New Roman" panose="02020603050405020304" pitchFamily="18" charset="0"/>
                <a:cs typeface="Arial" panose="020B0604020202020204" pitchFamily="34" charset="0"/>
              </a:rPr>
              <a:t>a) Để thu gọn bảng dữ liệu thì nên chọn bảng tần số không ghép nhóm hay bảng tần số</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ghép nhóm để biểu thị dữ liệu trên? Tại sao?</a:t>
            </a:r>
            <a:endParaRPr lang="en-US" sz="4000">
              <a:solidFill>
                <a:prstClr val="white"/>
              </a:solidFill>
              <a:ea typeface="Times New Roman" panose="02020603050405020304" pitchFamily="18" charset="0"/>
              <a:cs typeface="Arial" panose="020B0604020202020204" pitchFamily="34" charset="0"/>
            </a:endParaRPr>
          </a:p>
          <a:p>
            <a:pPr lvl="0" algn="just">
              <a:lnSpc>
                <a:spcPct val="150000"/>
              </a:lnSpc>
            </a:pPr>
            <a:r>
              <a:rPr lang="vi-VN" sz="4000">
                <a:solidFill>
                  <a:prstClr val="white"/>
                </a:solidFill>
                <a:ea typeface="Times New Roman" panose="02020603050405020304" pitchFamily="18" charset="0"/>
                <a:cs typeface="Arial" panose="020B0604020202020204" pitchFamily="34" charset="0"/>
              </a:rPr>
              <a:t>b) Hãy chia số liệu thành 4 nhóm, trong đó nhóm đầu tiên là cự li từ 3,5 m đến dưới 4 m;</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lập bảng tần số và tần số tương đối ghép nhóm.</a:t>
            </a:r>
            <a:endParaRPr lang="en-US" sz="40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682907" y="1943100"/>
            <a:ext cx="14769786" cy="4648200"/>
          </a:xfrm>
          <a:prstGeom prst="rect">
            <a:avLst/>
          </a:prstGeom>
        </p:spPr>
      </p:pic>
      <p:pic>
        <p:nvPicPr>
          <p:cNvPr id="18" name="Picture 17"/>
          <p:cNvPicPr>
            <a:picLocks noChangeAspect="1"/>
          </p:cNvPicPr>
          <p:nvPr/>
        </p:nvPicPr>
        <p:blipFill>
          <a:blip r:embed="rId3"/>
          <a:stretch>
            <a:fillRect/>
          </a:stretch>
        </p:blipFill>
        <p:spPr>
          <a:xfrm rot="19431332">
            <a:off x="16960602" y="4694842"/>
            <a:ext cx="1237757" cy="1328924"/>
          </a:xfrm>
          <a:prstGeom prst="rect">
            <a:avLst/>
          </a:prstGeom>
        </p:spPr>
      </p:pic>
    </p:spTree>
    <p:extLst>
      <p:ext uri="{BB962C8B-B14F-4D97-AF65-F5344CB8AC3E}">
        <p14:creationId xmlns:p14="http://schemas.microsoft.com/office/powerpoint/2010/main" val="197104824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38101"/>
            <a:ext cx="18440400" cy="1295401"/>
          </a:xfrm>
          <a:prstGeom prst="rect">
            <a:avLst/>
          </a:prstGeom>
          <a:solidFill>
            <a:srgbClr val="E8884A"/>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770409" y="190500"/>
            <a:ext cx="2249906" cy="1580104"/>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40"/>
            <p:cNvGrpSpPr/>
            <p:nvPr/>
          </p:nvGrpSpPr>
          <p:grpSpPr>
            <a:xfrm>
              <a:off x="15601950" y="780999"/>
              <a:ext cx="1970686" cy="1970686"/>
              <a:chOff x="0" y="0"/>
              <a:chExt cx="812800"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3275" y="82709"/>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sp>
            <p:nvSpPr>
              <p:cNvPr id="2" name="Rectangle 1"/>
              <p:cNvSpPr/>
              <p:nvPr/>
            </p:nvSpPr>
            <p:spPr>
              <a:xfrm>
                <a:off x="770409" y="2194560"/>
                <a:ext cx="16787953" cy="3939540"/>
              </a:xfrm>
              <a:prstGeom prst="rect">
                <a:avLst/>
              </a:prstGeom>
            </p:spPr>
            <p:txBody>
              <a:bodyPr wrap="square">
                <a:spAutoFit/>
              </a:bodyPr>
              <a:lstStyle/>
              <a:p>
                <a:pPr marR="30480"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a) Để thu gọn bảng dữ liệu thì ta nên chọn bảng tần số ghép nhóm vì các số liệu đang ở dạng số thực và có phân bố không đều nhau.</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b) Ta chia số liệu thành 4 nhóm : </a:t>
                </a:r>
                <a14:m>
                  <m:oMath xmlns:m="http://schemas.openxmlformats.org/officeDocument/2006/math">
                    <m:r>
                      <a:rPr lang="fr-FR" sz="4000" i="1">
                        <a:effectLst/>
                        <a:latin typeface="Cambria Math" panose="02040503050406030204" pitchFamily="18" charset="0"/>
                        <a:ea typeface="Calibri" panose="020F0502020204030204" pitchFamily="34" charset="0"/>
                      </a:rPr>
                      <m:t>[3,5 ; 4) ; [4 ;4,5) ; [4,5 ; 5) ; [5 ; 5,5).</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Ta có bảng tần số ghép nhóm như sau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70409" y="2194560"/>
                <a:ext cx="16787953" cy="3939540"/>
              </a:xfrm>
              <a:prstGeom prst="rect">
                <a:avLst/>
              </a:prstGeom>
              <a:blipFill>
                <a:blip r:embed="rId6"/>
                <a:stretch>
                  <a:fillRect l="-1271" r="-1126"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121217465"/>
                  </p:ext>
                </p:extLst>
              </p:nvPr>
            </p:nvGraphicFramePr>
            <p:xfrm>
              <a:off x="1478944" y="6660127"/>
              <a:ext cx="15177712" cy="2700244"/>
            </p:xfrm>
            <a:graphic>
              <a:graphicData uri="http://schemas.openxmlformats.org/drawingml/2006/table">
                <a:tbl>
                  <a:tblPr firstRow="1" firstCol="1" bandRow="1"/>
                  <a:tblGrid>
                    <a:gridCol w="3790370">
                      <a:extLst>
                        <a:ext uri="{9D8B030D-6E8A-4147-A177-3AD203B41FA5}">
                          <a16:colId xmlns:a16="http://schemas.microsoft.com/office/drawing/2014/main" val="4138549559"/>
                        </a:ext>
                      </a:extLst>
                    </a:gridCol>
                    <a:gridCol w="2337530">
                      <a:extLst>
                        <a:ext uri="{9D8B030D-6E8A-4147-A177-3AD203B41FA5}">
                          <a16:colId xmlns:a16="http://schemas.microsoft.com/office/drawing/2014/main" val="827853475"/>
                        </a:ext>
                      </a:extLst>
                    </a:gridCol>
                    <a:gridCol w="2483625">
                      <a:extLst>
                        <a:ext uri="{9D8B030D-6E8A-4147-A177-3AD203B41FA5}">
                          <a16:colId xmlns:a16="http://schemas.microsoft.com/office/drawing/2014/main" val="3484492566"/>
                        </a:ext>
                      </a:extLst>
                    </a:gridCol>
                    <a:gridCol w="2337530">
                      <a:extLst>
                        <a:ext uri="{9D8B030D-6E8A-4147-A177-3AD203B41FA5}">
                          <a16:colId xmlns:a16="http://schemas.microsoft.com/office/drawing/2014/main" val="917043200"/>
                        </a:ext>
                      </a:extLst>
                    </a:gridCol>
                    <a:gridCol w="2045339">
                      <a:extLst>
                        <a:ext uri="{9D8B030D-6E8A-4147-A177-3AD203B41FA5}">
                          <a16:colId xmlns:a16="http://schemas.microsoft.com/office/drawing/2014/main" val="2353994231"/>
                        </a:ext>
                      </a:extLst>
                    </a:gridCol>
                    <a:gridCol w="2183318">
                      <a:extLst>
                        <a:ext uri="{9D8B030D-6E8A-4147-A177-3AD203B41FA5}">
                          <a16:colId xmlns:a16="http://schemas.microsoft.com/office/drawing/2014/main" val="1461444919"/>
                        </a:ext>
                      </a:extLst>
                    </a:gridCol>
                  </a:tblGrid>
                  <a:tr h="1377676">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Cự li nhảy xa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[3,5; 4)</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 ; 4,5)</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[4,5 ; 5)</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[5 ; 5,5)</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5497"/>
                      </a:ext>
                    </a:extLst>
                  </a:tr>
                  <a:tr h="1322568">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𝑁</m:t>
                              </m:r>
                              <m:r>
                                <a:rPr lang="fr-FR" sz="4000" i="1">
                                  <a:effectLst/>
                                  <a:latin typeface="Cambria Math" panose="02040503050406030204" pitchFamily="18" charset="0"/>
                                  <a:ea typeface="Calibri" panose="020F0502020204030204" pitchFamily="34" charset="0"/>
                                  <a:cs typeface="Times New Roman" panose="02020603050405020304" pitchFamily="18" charset="0"/>
                                </a:rPr>
                                <m:t>=32</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614689"/>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121217465"/>
                  </p:ext>
                </p:extLst>
              </p:nvPr>
            </p:nvGraphicFramePr>
            <p:xfrm>
              <a:off x="1478944" y="6660127"/>
              <a:ext cx="15177712" cy="2700244"/>
            </p:xfrm>
            <a:graphic>
              <a:graphicData uri="http://schemas.openxmlformats.org/drawingml/2006/table">
                <a:tbl>
                  <a:tblPr firstRow="1" firstCol="1" bandRow="1"/>
                  <a:tblGrid>
                    <a:gridCol w="3790370">
                      <a:extLst>
                        <a:ext uri="{9D8B030D-6E8A-4147-A177-3AD203B41FA5}">
                          <a16:colId xmlns:a16="http://schemas.microsoft.com/office/drawing/2014/main" val="4138549559"/>
                        </a:ext>
                      </a:extLst>
                    </a:gridCol>
                    <a:gridCol w="2337530">
                      <a:extLst>
                        <a:ext uri="{9D8B030D-6E8A-4147-A177-3AD203B41FA5}">
                          <a16:colId xmlns:a16="http://schemas.microsoft.com/office/drawing/2014/main" val="827853475"/>
                        </a:ext>
                      </a:extLst>
                    </a:gridCol>
                    <a:gridCol w="2483625">
                      <a:extLst>
                        <a:ext uri="{9D8B030D-6E8A-4147-A177-3AD203B41FA5}">
                          <a16:colId xmlns:a16="http://schemas.microsoft.com/office/drawing/2014/main" val="3484492566"/>
                        </a:ext>
                      </a:extLst>
                    </a:gridCol>
                    <a:gridCol w="2337530">
                      <a:extLst>
                        <a:ext uri="{9D8B030D-6E8A-4147-A177-3AD203B41FA5}">
                          <a16:colId xmlns:a16="http://schemas.microsoft.com/office/drawing/2014/main" val="917043200"/>
                        </a:ext>
                      </a:extLst>
                    </a:gridCol>
                    <a:gridCol w="2045339">
                      <a:extLst>
                        <a:ext uri="{9D8B030D-6E8A-4147-A177-3AD203B41FA5}">
                          <a16:colId xmlns:a16="http://schemas.microsoft.com/office/drawing/2014/main" val="2353994231"/>
                        </a:ext>
                      </a:extLst>
                    </a:gridCol>
                    <a:gridCol w="2183318">
                      <a:extLst>
                        <a:ext uri="{9D8B030D-6E8A-4147-A177-3AD203B41FA5}">
                          <a16:colId xmlns:a16="http://schemas.microsoft.com/office/drawing/2014/main" val="1461444919"/>
                        </a:ext>
                      </a:extLst>
                    </a:gridCol>
                  </a:tblGrid>
                  <a:tr h="1377676">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Cự li nhảy xa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62240" t="-5286" r="-387240" b="-964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7420" t="-5286" r="-265356" b="-964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68229" t="-5286" r="-181250" b="-964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35119" t="-5286" r="-107143" b="-96476"/>
                          </a:stretch>
                        </a:blipFill>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5497"/>
                      </a:ext>
                    </a:extLst>
                  </a:tr>
                  <a:tr h="1322568">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96089" t="-110138" r="-559" b="-922"/>
                          </a:stretch>
                        </a:blipFill>
                      </a:tcPr>
                    </a:tc>
                    <a:extLst>
                      <a:ext uri="{0D108BD9-81ED-4DB2-BD59-A6C34878D82A}">
                        <a16:rowId xmlns:a16="http://schemas.microsoft.com/office/drawing/2014/main" val="1826614689"/>
                      </a:ext>
                    </a:extLst>
                  </a:tr>
                </a:tbl>
              </a:graphicData>
            </a:graphic>
          </p:graphicFrame>
        </mc:Fallback>
      </mc:AlternateContent>
      <p:pic>
        <p:nvPicPr>
          <p:cNvPr id="6" name="Picture 5"/>
          <p:cNvPicPr>
            <a:picLocks noChangeAspect="1"/>
          </p:cNvPicPr>
          <p:nvPr/>
        </p:nvPicPr>
        <p:blipFill>
          <a:blip r:embed="rId8"/>
          <a:stretch>
            <a:fillRect/>
          </a:stretch>
        </p:blipFill>
        <p:spPr>
          <a:xfrm rot="19431332">
            <a:off x="16684577" y="7910117"/>
            <a:ext cx="1713120" cy="1839300"/>
          </a:xfrm>
          <a:prstGeom prst="rect">
            <a:avLst/>
          </a:prstGeom>
        </p:spPr>
      </p:pic>
    </p:spTree>
    <p:extLst>
      <p:ext uri="{BB962C8B-B14F-4D97-AF65-F5344CB8AC3E}">
        <p14:creationId xmlns:p14="http://schemas.microsoft.com/office/powerpoint/2010/main" val="285683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16" name="Group 15"/>
          <p:cNvGrpSpPr/>
          <p:nvPr/>
        </p:nvGrpSpPr>
        <p:grpSpPr>
          <a:xfrm>
            <a:off x="770409" y="190500"/>
            <a:ext cx="2249906" cy="1580104"/>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40"/>
            <p:cNvGrpSpPr/>
            <p:nvPr/>
          </p:nvGrpSpPr>
          <p:grpSpPr>
            <a:xfrm>
              <a:off x="15601950" y="780999"/>
              <a:ext cx="1970686" cy="1970686"/>
              <a:chOff x="0" y="0"/>
              <a:chExt cx="812800"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3275" y="82709"/>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sp>
            <p:nvSpPr>
              <p:cNvPr id="2" name="Rectangle 1"/>
              <p:cNvSpPr/>
              <p:nvPr/>
            </p:nvSpPr>
            <p:spPr>
              <a:xfrm>
                <a:off x="770409" y="2194560"/>
                <a:ext cx="16787953" cy="8085227"/>
              </a:xfrm>
              <a:prstGeom prst="rect">
                <a:avLst/>
              </a:prstGeom>
            </p:spPr>
            <p:txBody>
              <a:bodyPr wrap="square">
                <a:spAutoFit/>
              </a:bodyPr>
              <a:lstStyle/>
              <a:p>
                <a:pPr marR="30480"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Tần số tương đối nhóm </a:t>
                </a:r>
                <a14:m>
                  <m:oMath xmlns:m="http://schemas.openxmlformats.org/officeDocument/2006/math">
                    <m:r>
                      <a:rPr lang="fr-FR" sz="4000" i="1">
                        <a:effectLst/>
                        <a:latin typeface="Cambria Math" panose="02040503050406030204" pitchFamily="18" charset="0"/>
                        <a:ea typeface="Calibri" panose="020F0502020204030204" pitchFamily="34" charset="0"/>
                      </a:rPr>
                      <m:t>[3,5 ; 4)</m:t>
                    </m:r>
                  </m:oMath>
                </a14:m>
                <a:r>
                  <a:rPr lang="fr-FR" sz="4000">
                    <a:effectLst/>
                    <a:latin typeface="Arial" panose="020B0604020202020204" pitchFamily="34" charset="0"/>
                    <a:ea typeface="Calibri" panose="020F0502020204030204" pitchFamily="34" charset="0"/>
                    <a:cs typeface="Arial" panose="020B0604020202020204" pitchFamily="34" charset="0"/>
                  </a:rPr>
                  <a:t> là :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rPr>
                          </m:ctrlPr>
                        </m:fPr>
                        <m:num>
                          <m:r>
                            <a:rPr lang="fr-FR" sz="4000" i="1">
                              <a:effectLst/>
                              <a:latin typeface="Cambria Math" panose="02040503050406030204" pitchFamily="18" charset="0"/>
                              <a:ea typeface="Calibri" panose="020F0502020204030204" pitchFamily="34" charset="0"/>
                            </a:rPr>
                            <m:t>5</m:t>
                          </m:r>
                        </m:num>
                        <m:den>
                          <m:r>
                            <a:rPr lang="fr-FR" sz="4000" i="1">
                              <a:effectLst/>
                              <a:latin typeface="Cambria Math" panose="02040503050406030204" pitchFamily="18" charset="0"/>
                              <a:ea typeface="Calibri" panose="020F0502020204030204" pitchFamily="34" charset="0"/>
                            </a:rPr>
                            <m:t>32</m:t>
                          </m:r>
                        </m:den>
                      </m:f>
                      <m:r>
                        <a:rPr lang="fr-FR" sz="4000" i="1">
                          <a:effectLst/>
                          <a:latin typeface="Cambria Math" panose="02040503050406030204" pitchFamily="18" charset="0"/>
                          <a:ea typeface="Calibri" panose="020F0502020204030204" pitchFamily="34" charset="0"/>
                        </a:rPr>
                        <m:t> . 100%=15,625 %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 nhóm </a:t>
                </a:r>
                <a14:m>
                  <m:oMath xmlns:m="http://schemas.openxmlformats.org/officeDocument/2006/math">
                    <m:r>
                      <a:rPr lang="fr-FR" sz="4000" i="1">
                        <a:effectLst/>
                        <a:latin typeface="Cambria Math" panose="02040503050406030204" pitchFamily="18" charset="0"/>
                        <a:ea typeface="Calibri" panose="020F0502020204030204" pitchFamily="34" charset="0"/>
                      </a:rPr>
                      <m:t>[4 ; 4,5)</m:t>
                    </m:r>
                  </m:oMath>
                </a14:m>
                <a:r>
                  <a:rPr lang="fr-FR" sz="4000">
                    <a:effectLst/>
                    <a:latin typeface="Arial" panose="020B0604020202020204" pitchFamily="34" charset="0"/>
                    <a:ea typeface="Calibri" panose="020F0502020204030204" pitchFamily="34" charset="0"/>
                    <a:cs typeface="Arial" panose="020B0604020202020204" pitchFamily="34" charset="0"/>
                  </a:rPr>
                  <a:t> là :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rPr>
                          </m:ctrlPr>
                        </m:fPr>
                        <m:num>
                          <m:r>
                            <a:rPr lang="fr-FR" sz="4000" i="1">
                              <a:effectLst/>
                              <a:latin typeface="Cambria Math" panose="02040503050406030204" pitchFamily="18" charset="0"/>
                              <a:ea typeface="Calibri" panose="020F0502020204030204" pitchFamily="34" charset="0"/>
                            </a:rPr>
                            <m:t>11</m:t>
                          </m:r>
                        </m:num>
                        <m:den>
                          <m:r>
                            <a:rPr lang="fr-FR" sz="4000" i="1">
                              <a:effectLst/>
                              <a:latin typeface="Cambria Math" panose="02040503050406030204" pitchFamily="18" charset="0"/>
                              <a:ea typeface="Calibri" panose="020F0502020204030204" pitchFamily="34" charset="0"/>
                            </a:rPr>
                            <m:t>32</m:t>
                          </m:r>
                        </m:den>
                      </m:f>
                      <m:r>
                        <a:rPr lang="fr-FR" sz="4000" i="1">
                          <a:effectLst/>
                          <a:latin typeface="Cambria Math" panose="02040503050406030204" pitchFamily="18" charset="0"/>
                          <a:ea typeface="Calibri" panose="020F0502020204030204" pitchFamily="34" charset="0"/>
                        </a:rPr>
                        <m:t> . 100%=34,375 %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 nhóm </a:t>
                </a:r>
                <a14:m>
                  <m:oMath xmlns:m="http://schemas.openxmlformats.org/officeDocument/2006/math">
                    <m:r>
                      <a:rPr lang="fr-FR" sz="4000" i="1">
                        <a:effectLst/>
                        <a:latin typeface="Cambria Math" panose="02040503050406030204" pitchFamily="18" charset="0"/>
                        <a:ea typeface="Calibri" panose="020F0502020204030204" pitchFamily="34" charset="0"/>
                      </a:rPr>
                      <m:t>[4,5 ; 5)</m:t>
                    </m:r>
                  </m:oMath>
                </a14:m>
                <a:r>
                  <a:rPr lang="fr-FR" sz="4000">
                    <a:effectLst/>
                    <a:latin typeface="Arial" panose="020B0604020202020204" pitchFamily="34" charset="0"/>
                    <a:ea typeface="Calibri" panose="020F0502020204030204" pitchFamily="34" charset="0"/>
                    <a:cs typeface="Arial" panose="020B0604020202020204" pitchFamily="34" charset="0"/>
                  </a:rPr>
                  <a:t> là :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rPr>
                          </m:ctrlPr>
                        </m:fPr>
                        <m:num>
                          <m:r>
                            <a:rPr lang="fr-FR" sz="4000" i="1">
                              <a:effectLst/>
                              <a:latin typeface="Cambria Math" panose="02040503050406030204" pitchFamily="18" charset="0"/>
                              <a:ea typeface="Calibri" panose="020F0502020204030204" pitchFamily="34" charset="0"/>
                            </a:rPr>
                            <m:t>10</m:t>
                          </m:r>
                        </m:num>
                        <m:den>
                          <m:r>
                            <a:rPr lang="fr-FR" sz="4000" i="1">
                              <a:effectLst/>
                              <a:latin typeface="Cambria Math" panose="02040503050406030204" pitchFamily="18" charset="0"/>
                              <a:ea typeface="Calibri" panose="020F0502020204030204" pitchFamily="34" charset="0"/>
                            </a:rPr>
                            <m:t>32</m:t>
                          </m:r>
                        </m:den>
                      </m:f>
                      <m:r>
                        <a:rPr lang="fr-FR" sz="4000" i="1">
                          <a:effectLst/>
                          <a:latin typeface="Cambria Math" panose="02040503050406030204" pitchFamily="18" charset="0"/>
                          <a:ea typeface="Calibri" panose="020F0502020204030204" pitchFamily="34" charset="0"/>
                        </a:rPr>
                        <m:t> . 100%=31,25 %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70409" y="2194560"/>
                <a:ext cx="16787953" cy="8085227"/>
              </a:xfrm>
              <a:prstGeom prst="rect">
                <a:avLst/>
              </a:prstGeom>
              <a:blipFill>
                <a:blip r:embed="rId6"/>
                <a:stretch>
                  <a:fillRect l="-1271"/>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rot="19431332">
            <a:off x="16684577" y="7910117"/>
            <a:ext cx="1713120" cy="1839300"/>
          </a:xfrm>
          <a:prstGeom prst="rect">
            <a:avLst/>
          </a:prstGeom>
        </p:spPr>
      </p:pic>
    </p:spTree>
    <p:extLst>
      <p:ext uri="{BB962C8B-B14F-4D97-AF65-F5344CB8AC3E}">
        <p14:creationId xmlns:p14="http://schemas.microsoft.com/office/powerpoint/2010/main" val="1752075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up)">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up)">
                                      <p:cBhvr>
                                        <p:cTn id="23" dur="500"/>
                                        <p:tgtEl>
                                          <p:spTgt spid="2">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up)">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38101"/>
            <a:ext cx="18440400" cy="1295401"/>
          </a:xfrm>
          <a:prstGeom prst="rect">
            <a:avLst/>
          </a:prstGeom>
          <a:solidFill>
            <a:srgbClr val="E8884A"/>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770409" y="190500"/>
            <a:ext cx="2249906" cy="1580104"/>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40"/>
            <p:cNvGrpSpPr/>
            <p:nvPr/>
          </p:nvGrpSpPr>
          <p:grpSpPr>
            <a:xfrm>
              <a:off x="15601950" y="780999"/>
              <a:ext cx="1970686" cy="1970686"/>
              <a:chOff x="0" y="0"/>
              <a:chExt cx="812800"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3275" y="82709"/>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sp>
            <p:nvSpPr>
              <p:cNvPr id="2" name="Rectangle 1"/>
              <p:cNvSpPr/>
              <p:nvPr/>
            </p:nvSpPr>
            <p:spPr>
              <a:xfrm>
                <a:off x="770409" y="2231802"/>
                <a:ext cx="16787953" cy="3673698"/>
              </a:xfrm>
              <a:prstGeom prst="rect">
                <a:avLst/>
              </a:prstGeom>
            </p:spPr>
            <p:txBody>
              <a:bodyPr wrap="square">
                <a:spAutoFit/>
              </a:bodyPr>
              <a:lstStyle/>
              <a:p>
                <a:pPr marL="0" marR="3048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Tần số tương đối nhóm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[5 ; 5,5)</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6</m:t>
                          </m:r>
                        </m:num>
                        <m:den>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32</m:t>
                          </m:r>
                        </m:den>
                      </m:f>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 100%=18,75 %</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30480" lvl="0" algn="just">
                  <a:lnSpc>
                    <a:spcPct val="150000"/>
                  </a:lnSpc>
                </a:pPr>
                <a:r>
                  <a:rPr lang="vi-VN" sz="4000">
                    <a:solidFill>
                      <a:prstClr val="black"/>
                    </a:solidFill>
                    <a:ea typeface="Times New Roman" panose="02020603050405020304" pitchFamily="18" charset="0"/>
                    <a:cs typeface="Arial" panose="020B0604020202020204" pitchFamily="34" charset="0"/>
                  </a:rPr>
                  <a:t>Ta cũng có bảng tần số tương đối ghép nhóm như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70409" y="2231802"/>
                <a:ext cx="16787953" cy="3673698"/>
              </a:xfrm>
              <a:prstGeom prst="rect">
                <a:avLst/>
              </a:prstGeom>
              <a:blipFill>
                <a:blip r:embed="rId6"/>
                <a:stretch>
                  <a:fillRect l="-1271" b="-2985"/>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rot="19431332">
            <a:off x="16684577" y="7910117"/>
            <a:ext cx="1713120" cy="1839300"/>
          </a:xfrm>
          <a:prstGeom prst="rect">
            <a:avLst/>
          </a:prstGeom>
        </p:spPr>
      </p:pic>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4246096647"/>
                  </p:ext>
                </p:extLst>
              </p:nvPr>
            </p:nvGraphicFramePr>
            <p:xfrm>
              <a:off x="1503509" y="6642617"/>
              <a:ext cx="15321752" cy="2187150"/>
            </p:xfrm>
            <a:graphic>
              <a:graphicData uri="http://schemas.openxmlformats.org/drawingml/2006/table">
                <a:tbl>
                  <a:tblPr firstRow="1" firstCol="1" bandRow="1"/>
                  <a:tblGrid>
                    <a:gridCol w="4765676">
                      <a:extLst>
                        <a:ext uri="{9D8B030D-6E8A-4147-A177-3AD203B41FA5}">
                          <a16:colId xmlns:a16="http://schemas.microsoft.com/office/drawing/2014/main" val="3386951723"/>
                        </a:ext>
                      </a:extLst>
                    </a:gridCol>
                    <a:gridCol w="2639019">
                      <a:extLst>
                        <a:ext uri="{9D8B030D-6E8A-4147-A177-3AD203B41FA5}">
                          <a16:colId xmlns:a16="http://schemas.microsoft.com/office/drawing/2014/main" val="917192906"/>
                        </a:ext>
                      </a:extLst>
                    </a:gridCol>
                    <a:gridCol w="2639019">
                      <a:extLst>
                        <a:ext uri="{9D8B030D-6E8A-4147-A177-3AD203B41FA5}">
                          <a16:colId xmlns:a16="http://schemas.microsoft.com/office/drawing/2014/main" val="127407132"/>
                        </a:ext>
                      </a:extLst>
                    </a:gridCol>
                    <a:gridCol w="2639019">
                      <a:extLst>
                        <a:ext uri="{9D8B030D-6E8A-4147-A177-3AD203B41FA5}">
                          <a16:colId xmlns:a16="http://schemas.microsoft.com/office/drawing/2014/main" val="866582920"/>
                        </a:ext>
                      </a:extLst>
                    </a:gridCol>
                    <a:gridCol w="2639019">
                      <a:extLst>
                        <a:ext uri="{9D8B030D-6E8A-4147-A177-3AD203B41FA5}">
                          <a16:colId xmlns:a16="http://schemas.microsoft.com/office/drawing/2014/main" val="214003895"/>
                        </a:ext>
                      </a:extLst>
                    </a:gridCol>
                  </a:tblGrid>
                  <a:tr h="1093575">
                    <a:tc>
                      <a:txBody>
                        <a:bodyPr/>
                        <a:lstStyle/>
                        <a:p>
                          <a:pPr marR="30480" algn="ctr">
                            <a:lnSpc>
                              <a:spcPct val="150000"/>
                            </a:lnSpc>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Cự li nhảy xa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[3,5; 4)</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 ; 4,5)</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[4,5 ; 5)</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[5 ; 5,5)</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818092"/>
                      </a:ext>
                    </a:extLst>
                  </a:tr>
                  <a:tr h="1093575">
                    <a:tc>
                      <a:txBody>
                        <a:bodyPr/>
                        <a:lstStyle/>
                        <a:p>
                          <a:pPr marR="30480" algn="ctr">
                            <a:lnSpc>
                              <a:spcPct val="150000"/>
                            </a:lnSpc>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15,625 %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34,375 %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31,25 %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18,75 %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254954"/>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4246096647"/>
                  </p:ext>
                </p:extLst>
              </p:nvPr>
            </p:nvGraphicFramePr>
            <p:xfrm>
              <a:off x="1503509" y="6642617"/>
              <a:ext cx="15321752" cy="2187150"/>
            </p:xfrm>
            <a:graphic>
              <a:graphicData uri="http://schemas.openxmlformats.org/drawingml/2006/table">
                <a:tbl>
                  <a:tblPr firstRow="1" firstCol="1" bandRow="1"/>
                  <a:tblGrid>
                    <a:gridCol w="4765676">
                      <a:extLst>
                        <a:ext uri="{9D8B030D-6E8A-4147-A177-3AD203B41FA5}">
                          <a16:colId xmlns:a16="http://schemas.microsoft.com/office/drawing/2014/main" val="3386951723"/>
                        </a:ext>
                      </a:extLst>
                    </a:gridCol>
                    <a:gridCol w="2639019">
                      <a:extLst>
                        <a:ext uri="{9D8B030D-6E8A-4147-A177-3AD203B41FA5}">
                          <a16:colId xmlns:a16="http://schemas.microsoft.com/office/drawing/2014/main" val="917192906"/>
                        </a:ext>
                      </a:extLst>
                    </a:gridCol>
                    <a:gridCol w="2639019">
                      <a:extLst>
                        <a:ext uri="{9D8B030D-6E8A-4147-A177-3AD203B41FA5}">
                          <a16:colId xmlns:a16="http://schemas.microsoft.com/office/drawing/2014/main" val="127407132"/>
                        </a:ext>
                      </a:extLst>
                    </a:gridCol>
                    <a:gridCol w="2639019">
                      <a:extLst>
                        <a:ext uri="{9D8B030D-6E8A-4147-A177-3AD203B41FA5}">
                          <a16:colId xmlns:a16="http://schemas.microsoft.com/office/drawing/2014/main" val="866582920"/>
                        </a:ext>
                      </a:extLst>
                    </a:gridCol>
                    <a:gridCol w="2639019">
                      <a:extLst>
                        <a:ext uri="{9D8B030D-6E8A-4147-A177-3AD203B41FA5}">
                          <a16:colId xmlns:a16="http://schemas.microsoft.com/office/drawing/2014/main" val="214003895"/>
                        </a:ext>
                      </a:extLst>
                    </a:gridCol>
                  </a:tblGrid>
                  <a:tr h="1093575">
                    <a:tc>
                      <a:txBody>
                        <a:bodyPr/>
                        <a:lstStyle/>
                        <a:p>
                          <a:pPr marR="30480" algn="ctr">
                            <a:lnSpc>
                              <a:spcPct val="150000"/>
                            </a:lnSpc>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Cự li nhảy xa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80831" t="-556" r="-300693" b="-10166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80184" t="-556" r="-200000" b="-10166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81062" t="-556" r="-100462" b="-10166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81062" t="-556" r="-462" b="-101667"/>
                          </a:stretch>
                        </a:blipFill>
                      </a:tcPr>
                    </a:tc>
                    <a:extLst>
                      <a:ext uri="{0D108BD9-81ED-4DB2-BD59-A6C34878D82A}">
                        <a16:rowId xmlns:a16="http://schemas.microsoft.com/office/drawing/2014/main" val="1439818092"/>
                      </a:ext>
                    </a:extLst>
                  </a:tr>
                  <a:tr h="1093575">
                    <a:tc>
                      <a:txBody>
                        <a:bodyPr/>
                        <a:lstStyle/>
                        <a:p>
                          <a:pPr marR="30480" algn="ctr">
                            <a:lnSpc>
                              <a:spcPct val="150000"/>
                            </a:lnSpc>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80831" t="-100556" r="-300693" b="-166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80184" t="-100556" r="-200000" b="-166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81062" t="-100556" r="-100462" b="-166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81062" t="-100556" r="-462" b="-1667"/>
                          </a:stretch>
                        </a:blipFill>
                      </a:tcPr>
                    </a:tc>
                    <a:extLst>
                      <a:ext uri="{0D108BD9-81ED-4DB2-BD59-A6C34878D82A}">
                        <a16:rowId xmlns:a16="http://schemas.microsoft.com/office/drawing/2014/main" val="3216254954"/>
                      </a:ext>
                    </a:extLst>
                  </a:tr>
                </a:tbl>
              </a:graphicData>
            </a:graphic>
          </p:graphicFrame>
        </mc:Fallback>
      </mc:AlternateContent>
    </p:spTree>
    <p:extLst>
      <p:ext uri="{BB962C8B-B14F-4D97-AF65-F5344CB8AC3E}">
        <p14:creationId xmlns:p14="http://schemas.microsoft.com/office/powerpoint/2010/main" val="30401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18" name="Rectangle 17"/>
          <p:cNvSpPr/>
          <p:nvPr/>
        </p:nvSpPr>
        <p:spPr>
          <a:xfrm>
            <a:off x="-4011" y="9310152"/>
            <a:ext cx="18288000" cy="976848"/>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00525" y="103494"/>
            <a:ext cx="17878927" cy="1839606"/>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2 (SGK-tr46). </a:t>
            </a:r>
            <a:r>
              <a:rPr lang="vi-VN" sz="4000">
                <a:solidFill>
                  <a:srgbClr val="000000"/>
                </a:solidFill>
                <a:ea typeface="Times New Roman" panose="02020603050405020304" pitchFamily="18" charset="0"/>
                <a:cs typeface="Arial" panose="020B0604020202020204" pitchFamily="34" charset="0"/>
              </a:rPr>
              <a:t>Kết quả đo tốc độ của 25 xe ô tô (đơn vị: km/h) khi đi qua một trạm quan sát được</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ghi lại ở bảng sau:</a:t>
            </a:r>
            <a:endParaRPr lang="en-US" sz="4000">
              <a:solidFill>
                <a:srgbClr val="000000"/>
              </a:solidFill>
              <a:ea typeface="Times New Roman" panose="02020603050405020304" pitchFamily="18" charset="0"/>
              <a:cs typeface="Arial" panose="020B0604020202020204" pitchFamily="34" charset="0"/>
            </a:endParaRPr>
          </a:p>
        </p:txBody>
      </p:sp>
      <p:sp>
        <p:nvSpPr>
          <p:cNvPr id="3" name="Rectangle 2"/>
          <p:cNvSpPr/>
          <p:nvPr/>
        </p:nvSpPr>
        <p:spPr>
          <a:xfrm>
            <a:off x="204536" y="4838700"/>
            <a:ext cx="17874916" cy="3785652"/>
          </a:xfrm>
          <a:prstGeom prst="rect">
            <a:avLst/>
          </a:prstGeom>
        </p:spPr>
        <p:txBody>
          <a:bodyPr wrap="square">
            <a:spAutoFit/>
          </a:bodyPr>
          <a:lstStyle/>
          <a:p>
            <a:pPr lvl="0" algn="just">
              <a:lnSpc>
                <a:spcPct val="150000"/>
              </a:lnSpc>
            </a:pPr>
            <a:r>
              <a:rPr lang="vi-VN" sz="4000">
                <a:solidFill>
                  <a:srgbClr val="000000"/>
                </a:solidFill>
                <a:ea typeface="Times New Roman" panose="02020603050405020304" pitchFamily="18" charset="0"/>
                <a:cs typeface="Arial" panose="020B0604020202020204" pitchFamily="34" charset="0"/>
              </a:rPr>
              <a:t>a) Hãy lập bảng tần số tương đối ghép nhóm cho bảng số liệu trên, trong đó nhóm</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đầu tiên là các xe có tốc độ từ 40 km/h đến dưới 45 km/h.</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b) Hãy xác định nhóm có tần số tương đối cao nhất và nhóm có tần số tương đối</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thấp nhất.</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600200" y="2247900"/>
            <a:ext cx="15069511" cy="2388296"/>
          </a:xfrm>
          <a:prstGeom prst="rect">
            <a:avLst/>
          </a:prstGeom>
        </p:spPr>
      </p:pic>
      <p:pic>
        <p:nvPicPr>
          <p:cNvPr id="5" name="Picture 4"/>
          <p:cNvPicPr>
            <a:picLocks noChangeAspect="1"/>
          </p:cNvPicPr>
          <p:nvPr/>
        </p:nvPicPr>
        <p:blipFill>
          <a:blip r:embed="rId4"/>
          <a:stretch>
            <a:fillRect/>
          </a:stretch>
        </p:blipFill>
        <p:spPr>
          <a:xfrm>
            <a:off x="14393463" y="8572500"/>
            <a:ext cx="3657915" cy="1207112"/>
          </a:xfrm>
          <a:prstGeom prst="rect">
            <a:avLst/>
          </a:prstGeom>
        </p:spPr>
      </p:pic>
    </p:spTree>
    <p:extLst>
      <p:ext uri="{BB962C8B-B14F-4D97-AF65-F5344CB8AC3E}">
        <p14:creationId xmlns:p14="http://schemas.microsoft.com/office/powerpoint/2010/main" val="23821994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grpSp>
        <p:nvGrpSpPr>
          <p:cNvPr id="10" name="Group 9"/>
          <p:cNvGrpSpPr/>
          <p:nvPr/>
        </p:nvGrpSpPr>
        <p:grpSpPr>
          <a:xfrm>
            <a:off x="152400" y="190500"/>
            <a:ext cx="2209800" cy="1371600"/>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1973894" cy="1970686"/>
              <a:chOff x="0" y="0"/>
              <a:chExt cx="81412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928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6" name="Rectangle 5"/>
          <p:cNvSpPr/>
          <p:nvPr/>
        </p:nvSpPr>
        <p:spPr>
          <a:xfrm>
            <a:off x="2193759" y="1147108"/>
            <a:ext cx="15869653" cy="707886"/>
          </a:xfrm>
          <a:prstGeom prst="rect">
            <a:avLst/>
          </a:prstGeom>
        </p:spPr>
        <p:txBody>
          <a:bodyPr wrap="square">
            <a:spAutoFit/>
          </a:bodyPr>
          <a:lstStyle/>
          <a:p>
            <a:pPr lvl="0" algn="just">
              <a:defRPr/>
            </a:pPr>
            <a:r>
              <a:rPr lang="vi-VN" sz="4000">
                <a:solidFill>
                  <a:prstClr val="black"/>
                </a:solidFill>
                <a:ea typeface="Calibri" panose="020F0502020204030204" pitchFamily="34" charset="0"/>
                <a:cs typeface="Times New Roman" panose="02020603050405020304" pitchFamily="18" charset="0"/>
              </a:rPr>
              <a:t>a) Chia số liệu thành 4 nhóm, ta có bảng tần số ghép nhóm như sau:</a:t>
            </a:r>
            <a:endParaRPr kumimoji="0" lang="en-US" sz="4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8" name="Rectangle 17"/>
          <p:cNvSpPr/>
          <p:nvPr/>
        </p:nvSpPr>
        <p:spPr>
          <a:xfrm>
            <a:off x="-4011" y="9310152"/>
            <a:ext cx="18288000" cy="976848"/>
          </a:xfrm>
          <a:prstGeom prst="rect">
            <a:avLst/>
          </a:prstGeom>
          <a:solidFill>
            <a:srgbClr val="606D4B"/>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178693574"/>
                  </p:ext>
                </p:extLst>
              </p:nvPr>
            </p:nvGraphicFramePr>
            <p:xfrm>
              <a:off x="2213809" y="2195239"/>
              <a:ext cx="15621003" cy="1440134"/>
            </p:xfrm>
            <a:graphic>
              <a:graphicData uri="http://schemas.openxmlformats.org/drawingml/2006/table">
                <a:tbl>
                  <a:tblPr firstRow="1" firstCol="1" bandRow="1"/>
                  <a:tblGrid>
                    <a:gridCol w="3392612">
                      <a:extLst>
                        <a:ext uri="{9D8B030D-6E8A-4147-A177-3AD203B41FA5}">
                          <a16:colId xmlns:a16="http://schemas.microsoft.com/office/drawing/2014/main" val="516943769"/>
                        </a:ext>
                      </a:extLst>
                    </a:gridCol>
                    <a:gridCol w="2064002">
                      <a:extLst>
                        <a:ext uri="{9D8B030D-6E8A-4147-A177-3AD203B41FA5}">
                          <a16:colId xmlns:a16="http://schemas.microsoft.com/office/drawing/2014/main" val="493300322"/>
                        </a:ext>
                      </a:extLst>
                    </a:gridCol>
                    <a:gridCol w="2064002">
                      <a:extLst>
                        <a:ext uri="{9D8B030D-6E8A-4147-A177-3AD203B41FA5}">
                          <a16:colId xmlns:a16="http://schemas.microsoft.com/office/drawing/2014/main" val="1887538995"/>
                        </a:ext>
                      </a:extLst>
                    </a:gridCol>
                    <a:gridCol w="2064002">
                      <a:extLst>
                        <a:ext uri="{9D8B030D-6E8A-4147-A177-3AD203B41FA5}">
                          <a16:colId xmlns:a16="http://schemas.microsoft.com/office/drawing/2014/main" val="4066823359"/>
                        </a:ext>
                      </a:extLst>
                    </a:gridCol>
                    <a:gridCol w="2064002">
                      <a:extLst>
                        <a:ext uri="{9D8B030D-6E8A-4147-A177-3AD203B41FA5}">
                          <a16:colId xmlns:a16="http://schemas.microsoft.com/office/drawing/2014/main" val="4024994319"/>
                        </a:ext>
                      </a:extLst>
                    </a:gridCol>
                    <a:gridCol w="2064002">
                      <a:extLst>
                        <a:ext uri="{9D8B030D-6E8A-4147-A177-3AD203B41FA5}">
                          <a16:colId xmlns:a16="http://schemas.microsoft.com/office/drawing/2014/main" val="1111126197"/>
                        </a:ext>
                      </a:extLst>
                    </a:gridCol>
                    <a:gridCol w="1908381">
                      <a:extLst>
                        <a:ext uri="{9D8B030D-6E8A-4147-A177-3AD203B41FA5}">
                          <a16:colId xmlns:a16="http://schemas.microsoft.com/office/drawing/2014/main" val="1744743828"/>
                        </a:ext>
                      </a:extLst>
                    </a:gridCol>
                  </a:tblGrid>
                  <a:tr h="720067">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Tốc độ (km/h)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[40 ; 45)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[45 ; 50)</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[50 ; 55)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[55 ; 60)</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[60 ; 65)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635687"/>
                      </a:ext>
                    </a:extLst>
                  </a:tr>
                  <a:tr h="720067">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Tần số</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3</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10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5</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3</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4</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𝑁</m:t>
                                </m:r>
                                <m:r>
                                  <a:rPr lang="fr-FR" sz="3800" i="1">
                                    <a:effectLst/>
                                    <a:latin typeface="Cambria Math" panose="02040503050406030204" pitchFamily="18" charset="0"/>
                                    <a:ea typeface="Calibri" panose="020F0502020204030204" pitchFamily="34" charset="0"/>
                                    <a:cs typeface="Times New Roman" panose="02020603050405020304" pitchFamily="18" charset="0"/>
                                  </a:rPr>
                                  <m:t>=25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49789"/>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178693574"/>
                  </p:ext>
                </p:extLst>
              </p:nvPr>
            </p:nvGraphicFramePr>
            <p:xfrm>
              <a:off x="2213809" y="2195239"/>
              <a:ext cx="15621003" cy="1440134"/>
            </p:xfrm>
            <a:graphic>
              <a:graphicData uri="http://schemas.openxmlformats.org/drawingml/2006/table">
                <a:tbl>
                  <a:tblPr firstRow="1" firstCol="1" bandRow="1"/>
                  <a:tblGrid>
                    <a:gridCol w="3392612">
                      <a:extLst>
                        <a:ext uri="{9D8B030D-6E8A-4147-A177-3AD203B41FA5}">
                          <a16:colId xmlns:a16="http://schemas.microsoft.com/office/drawing/2014/main" val="516943769"/>
                        </a:ext>
                      </a:extLst>
                    </a:gridCol>
                    <a:gridCol w="2064002">
                      <a:extLst>
                        <a:ext uri="{9D8B030D-6E8A-4147-A177-3AD203B41FA5}">
                          <a16:colId xmlns:a16="http://schemas.microsoft.com/office/drawing/2014/main" val="493300322"/>
                        </a:ext>
                      </a:extLst>
                    </a:gridCol>
                    <a:gridCol w="2064002">
                      <a:extLst>
                        <a:ext uri="{9D8B030D-6E8A-4147-A177-3AD203B41FA5}">
                          <a16:colId xmlns:a16="http://schemas.microsoft.com/office/drawing/2014/main" val="1887538995"/>
                        </a:ext>
                      </a:extLst>
                    </a:gridCol>
                    <a:gridCol w="2064002">
                      <a:extLst>
                        <a:ext uri="{9D8B030D-6E8A-4147-A177-3AD203B41FA5}">
                          <a16:colId xmlns:a16="http://schemas.microsoft.com/office/drawing/2014/main" val="4066823359"/>
                        </a:ext>
                      </a:extLst>
                    </a:gridCol>
                    <a:gridCol w="2064002">
                      <a:extLst>
                        <a:ext uri="{9D8B030D-6E8A-4147-A177-3AD203B41FA5}">
                          <a16:colId xmlns:a16="http://schemas.microsoft.com/office/drawing/2014/main" val="4024994319"/>
                        </a:ext>
                      </a:extLst>
                    </a:gridCol>
                    <a:gridCol w="2064002">
                      <a:extLst>
                        <a:ext uri="{9D8B030D-6E8A-4147-A177-3AD203B41FA5}">
                          <a16:colId xmlns:a16="http://schemas.microsoft.com/office/drawing/2014/main" val="1111126197"/>
                        </a:ext>
                      </a:extLst>
                    </a:gridCol>
                    <a:gridCol w="1908381">
                      <a:extLst>
                        <a:ext uri="{9D8B030D-6E8A-4147-A177-3AD203B41FA5}">
                          <a16:colId xmlns:a16="http://schemas.microsoft.com/office/drawing/2014/main" val="1744743828"/>
                        </a:ext>
                      </a:extLst>
                    </a:gridCol>
                  </a:tblGrid>
                  <a:tr h="720067">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Tốc độ (km/h)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65089" t="-10924" r="-494083" b="-1294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64307" t="-10924" r="-392625" b="-1294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64307" t="-10924" r="-292625" b="-1294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65680" t="-10924" r="-193491" b="-12941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564012" t="-10924" r="-92920" b="-129412"/>
                          </a:stretch>
                        </a:blipFill>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635687"/>
                      </a:ext>
                    </a:extLst>
                  </a:tr>
                  <a:tr h="720067">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Tần số</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3</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10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5</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3</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4</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719169" t="-111864" r="-639" b="-30508"/>
                          </a:stretch>
                        </a:blipFill>
                      </a:tcPr>
                    </a:tc>
                    <a:extLst>
                      <a:ext uri="{0D108BD9-81ED-4DB2-BD59-A6C34878D82A}">
                        <a16:rowId xmlns:a16="http://schemas.microsoft.com/office/drawing/2014/main" val="188049789"/>
                      </a:ext>
                    </a:extLst>
                  </a:tr>
                </a:tbl>
              </a:graphicData>
            </a:graphic>
          </p:graphicFrame>
        </mc:Fallback>
      </mc:AlternateContent>
      <p:sp>
        <p:nvSpPr>
          <p:cNvPr id="4" name="Rectangle 3"/>
          <p:cNvSpPr/>
          <p:nvPr/>
        </p:nvSpPr>
        <p:spPr>
          <a:xfrm>
            <a:off x="381001" y="3675996"/>
            <a:ext cx="17602200" cy="1824923"/>
          </a:xfrm>
          <a:prstGeom prst="rect">
            <a:avLst/>
          </a:prstGeom>
        </p:spPr>
        <p:txBody>
          <a:bodyPr wrap="square">
            <a:spAutoFit/>
          </a:bodyPr>
          <a:lstStyle/>
          <a:p>
            <a:pPr>
              <a:lnSpc>
                <a:spcPct val="150000"/>
              </a:lnSpc>
            </a:pPr>
            <a:r>
              <a:rPr lang="fr-FR" sz="4000">
                <a:latin typeface="Arial" panose="020B0604020202020204" pitchFamily="34" charset="0"/>
                <a:ea typeface="Calibri" panose="020F0502020204030204" pitchFamily="34" charset="0"/>
                <a:cs typeface="Arial" panose="020B0604020202020204" pitchFamily="34" charset="0"/>
              </a:rPr>
              <a:t>Tần số tương đối các nhóm số liệu lần lượt là 12% ; 40% ; 20% ; 12% ; 16%.</a:t>
            </a:r>
            <a:endParaRPr lang="en-US" sz="400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4000">
                <a:latin typeface="Arial" panose="020B0604020202020204" pitchFamily="34" charset="0"/>
                <a:ea typeface="Calibri" panose="020F0502020204030204" pitchFamily="34" charset="0"/>
                <a:cs typeface="Arial" panose="020B0604020202020204" pitchFamily="34" charset="0"/>
              </a:rPr>
              <a:t>Từ đó, ta có bảng tần số tương đối ghép nhóm sau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070284522"/>
                  </p:ext>
                </p:extLst>
              </p:nvPr>
            </p:nvGraphicFramePr>
            <p:xfrm>
              <a:off x="537412" y="5733623"/>
              <a:ext cx="17297400" cy="1509485"/>
            </p:xfrm>
            <a:graphic>
              <a:graphicData uri="http://schemas.openxmlformats.org/drawingml/2006/table">
                <a:tbl>
                  <a:tblPr firstRow="1" firstCol="1" bandRow="1"/>
                  <a:tblGrid>
                    <a:gridCol w="4399563">
                      <a:extLst>
                        <a:ext uri="{9D8B030D-6E8A-4147-A177-3AD203B41FA5}">
                          <a16:colId xmlns:a16="http://schemas.microsoft.com/office/drawing/2014/main" val="3363335219"/>
                        </a:ext>
                      </a:extLst>
                    </a:gridCol>
                    <a:gridCol w="2708811">
                      <a:extLst>
                        <a:ext uri="{9D8B030D-6E8A-4147-A177-3AD203B41FA5}">
                          <a16:colId xmlns:a16="http://schemas.microsoft.com/office/drawing/2014/main" val="3791895094"/>
                        </a:ext>
                      </a:extLst>
                    </a:gridCol>
                    <a:gridCol w="2549470">
                      <a:extLst>
                        <a:ext uri="{9D8B030D-6E8A-4147-A177-3AD203B41FA5}">
                          <a16:colId xmlns:a16="http://schemas.microsoft.com/office/drawing/2014/main" val="4158111519"/>
                        </a:ext>
                      </a:extLst>
                    </a:gridCol>
                    <a:gridCol w="2708811">
                      <a:extLst>
                        <a:ext uri="{9D8B030D-6E8A-4147-A177-3AD203B41FA5}">
                          <a16:colId xmlns:a16="http://schemas.microsoft.com/office/drawing/2014/main" val="1184162509"/>
                        </a:ext>
                      </a:extLst>
                    </a:gridCol>
                    <a:gridCol w="2549470">
                      <a:extLst>
                        <a:ext uri="{9D8B030D-6E8A-4147-A177-3AD203B41FA5}">
                          <a16:colId xmlns:a16="http://schemas.microsoft.com/office/drawing/2014/main" val="804784652"/>
                        </a:ext>
                      </a:extLst>
                    </a:gridCol>
                    <a:gridCol w="2381275">
                      <a:extLst>
                        <a:ext uri="{9D8B030D-6E8A-4147-A177-3AD203B41FA5}">
                          <a16:colId xmlns:a16="http://schemas.microsoft.com/office/drawing/2014/main" val="427685438"/>
                        </a:ext>
                      </a:extLst>
                    </a:gridCol>
                  </a:tblGrid>
                  <a:tr h="770939">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Tốc độ (km/h)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[40 ; 45)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[45 ; 50)</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[50 ; 55)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[55 ; 60)</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[60 ; 65)</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104557"/>
                      </a:ext>
                    </a:extLst>
                  </a:tr>
                  <a:tr h="738546">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12%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40%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20%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12%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16%</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555703"/>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070284522"/>
                  </p:ext>
                </p:extLst>
              </p:nvPr>
            </p:nvGraphicFramePr>
            <p:xfrm>
              <a:off x="537412" y="5733623"/>
              <a:ext cx="17297400" cy="1509485"/>
            </p:xfrm>
            <a:graphic>
              <a:graphicData uri="http://schemas.openxmlformats.org/drawingml/2006/table">
                <a:tbl>
                  <a:tblPr firstRow="1" firstCol="1" bandRow="1"/>
                  <a:tblGrid>
                    <a:gridCol w="4399563">
                      <a:extLst>
                        <a:ext uri="{9D8B030D-6E8A-4147-A177-3AD203B41FA5}">
                          <a16:colId xmlns:a16="http://schemas.microsoft.com/office/drawing/2014/main" val="3363335219"/>
                        </a:ext>
                      </a:extLst>
                    </a:gridCol>
                    <a:gridCol w="2708811">
                      <a:extLst>
                        <a:ext uri="{9D8B030D-6E8A-4147-A177-3AD203B41FA5}">
                          <a16:colId xmlns:a16="http://schemas.microsoft.com/office/drawing/2014/main" val="3791895094"/>
                        </a:ext>
                      </a:extLst>
                    </a:gridCol>
                    <a:gridCol w="2549470">
                      <a:extLst>
                        <a:ext uri="{9D8B030D-6E8A-4147-A177-3AD203B41FA5}">
                          <a16:colId xmlns:a16="http://schemas.microsoft.com/office/drawing/2014/main" val="4158111519"/>
                        </a:ext>
                      </a:extLst>
                    </a:gridCol>
                    <a:gridCol w="2708811">
                      <a:extLst>
                        <a:ext uri="{9D8B030D-6E8A-4147-A177-3AD203B41FA5}">
                          <a16:colId xmlns:a16="http://schemas.microsoft.com/office/drawing/2014/main" val="1184162509"/>
                        </a:ext>
                      </a:extLst>
                    </a:gridCol>
                    <a:gridCol w="2549470">
                      <a:extLst>
                        <a:ext uri="{9D8B030D-6E8A-4147-A177-3AD203B41FA5}">
                          <a16:colId xmlns:a16="http://schemas.microsoft.com/office/drawing/2014/main" val="804784652"/>
                        </a:ext>
                      </a:extLst>
                    </a:gridCol>
                    <a:gridCol w="2381275">
                      <a:extLst>
                        <a:ext uri="{9D8B030D-6E8A-4147-A177-3AD203B41FA5}">
                          <a16:colId xmlns:a16="http://schemas.microsoft.com/office/drawing/2014/main" val="427685438"/>
                        </a:ext>
                      </a:extLst>
                    </a:gridCol>
                  </a:tblGrid>
                  <a:tr h="770939">
                    <a:tc>
                      <a:txBody>
                        <a:bodyPr/>
                        <a:lstStyle/>
                        <a:p>
                          <a:pPr marR="30480" algn="ctr">
                            <a:lnSpc>
                              <a:spcPct val="10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Tốc độ (km/h)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62838" t="-6299" r="-377027" b="-1228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8520" t="-6299" r="-299523" b="-1228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7207" t="-6299" r="-182658" b="-1228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85646" t="-6299" r="-94019" b="-12283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26087" t="-6299" r="-512" b="-122835"/>
                          </a:stretch>
                        </a:blipFill>
                      </a:tcPr>
                    </a:tc>
                    <a:extLst>
                      <a:ext uri="{0D108BD9-81ED-4DB2-BD59-A6C34878D82A}">
                        <a16:rowId xmlns:a16="http://schemas.microsoft.com/office/drawing/2014/main" val="1757104557"/>
                      </a:ext>
                    </a:extLst>
                  </a:tr>
                  <a:tr h="738546">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12%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40%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20%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12%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16%</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555703"/>
                      </a:ext>
                    </a:extLst>
                  </a:tr>
                </a:tbl>
              </a:graphicData>
            </a:graphic>
          </p:graphicFrame>
        </mc:Fallback>
      </mc:AlternateContent>
      <p:sp>
        <p:nvSpPr>
          <p:cNvPr id="7" name="Rectangle 6"/>
          <p:cNvSpPr/>
          <p:nvPr/>
        </p:nvSpPr>
        <p:spPr>
          <a:xfrm>
            <a:off x="381000" y="7319308"/>
            <a:ext cx="17453811" cy="1938992"/>
          </a:xfrm>
          <a:prstGeom prst="rect">
            <a:avLst/>
          </a:prstGeom>
        </p:spPr>
        <p:txBody>
          <a:bodyPr wrap="square">
            <a:spAutoFit/>
          </a:bodyPr>
          <a:lstStyle/>
          <a:p>
            <a:pPr algn="just">
              <a:lnSpc>
                <a:spcPct val="150000"/>
              </a:lnSpc>
              <a:spcAft>
                <a:spcPts val="800"/>
              </a:spcAft>
            </a:pPr>
            <a:r>
              <a:rPr lang="fr-FR" sz="4000">
                <a:latin typeface="Arial" panose="020B0604020202020204" pitchFamily="34" charset="0"/>
                <a:ea typeface="Calibri" panose="020F0502020204030204" pitchFamily="34" charset="0"/>
                <a:cs typeface="Arial" panose="020B0604020202020204" pitchFamily="34" charset="0"/>
              </a:rPr>
              <a:t>b) Nhóm có tần số tương đối cao nhất là [45 ; 50). Các nhóm có tần số tương đối thấp nhất là [40 ; 45) và [55 ; 60).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9047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0" y="555458"/>
            <a:ext cx="18288000" cy="9160042"/>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9" name="Rectangle 18"/>
          <p:cNvSpPr/>
          <p:nvPr/>
        </p:nvSpPr>
        <p:spPr>
          <a:xfrm>
            <a:off x="457200" y="647700"/>
            <a:ext cx="17373600" cy="1938992"/>
          </a:xfrm>
          <a:prstGeom prst="rect">
            <a:avLst/>
          </a:prstGeom>
        </p:spPr>
        <p:txBody>
          <a:bodyPr wrap="square">
            <a:spAutoFit/>
          </a:bodyPr>
          <a:lstStyle/>
          <a:p>
            <a:pPr lvl="0" algn="just">
              <a:lnSpc>
                <a:spcPct val="150000"/>
              </a:lnSpc>
              <a:defRPr/>
            </a:pP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3 (SGK-tr46). </a:t>
            </a:r>
            <a:r>
              <a:rPr lang="vi-VN" sz="4200">
                <a:solidFill>
                  <a:srgbClr val="000000"/>
                </a:solidFill>
                <a:ea typeface="Times New Roman" panose="02020603050405020304" pitchFamily="18" charset="0"/>
                <a:cs typeface="Arial" panose="020B0604020202020204" pitchFamily="34" charset="0"/>
              </a:rPr>
              <a:t>Thời gian hoàn thành một bài kiểm tra trực tuyến của một số học sinh được ghi lại</a:t>
            </a:r>
            <a:r>
              <a:rPr lang="en-US" sz="4200">
                <a:solidFill>
                  <a:srgbClr val="000000"/>
                </a:solidFill>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ở bảng sau (đơn vị: phút):</a:t>
            </a:r>
            <a:endParaRPr lang="en-US" sz="4200">
              <a:solidFill>
                <a:srgbClr val="000000"/>
              </a:solidFill>
              <a:ea typeface="Times New Roman" panose="02020603050405020304" pitchFamily="18" charset="0"/>
              <a:cs typeface="Arial" panose="020B0604020202020204" pitchFamily="34" charset="0"/>
            </a:endParaRPr>
          </a:p>
        </p:txBody>
      </p:sp>
      <p:sp>
        <p:nvSpPr>
          <p:cNvPr id="5" name="Rectangle 4"/>
          <p:cNvSpPr/>
          <p:nvPr/>
        </p:nvSpPr>
        <p:spPr>
          <a:xfrm>
            <a:off x="457200" y="7287802"/>
            <a:ext cx="11582401" cy="2031325"/>
          </a:xfrm>
          <a:prstGeom prst="rect">
            <a:avLst/>
          </a:prstGeom>
        </p:spPr>
        <p:txBody>
          <a:bodyPr wrap="square">
            <a:spAutoFit/>
          </a:bodyPr>
          <a:lstStyle/>
          <a:p>
            <a:pPr lvl="0" algn="just">
              <a:lnSpc>
                <a:spcPct val="150000"/>
              </a:lnSpc>
              <a:defRP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a) Hãy xác định số học sinh tham gia kiểm tra.</a:t>
            </a:r>
          </a:p>
          <a:p>
            <a:pPr lvl="0" algn="just">
              <a:lnSpc>
                <a:spcPct val="150000"/>
              </a:lnSpc>
              <a:defRP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b) Hoàn thành bảng trên vào vở.</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1159118" y="2902194"/>
            <a:ext cx="15952098" cy="4157008"/>
          </a:xfrm>
          <a:prstGeom prst="rect">
            <a:avLst/>
          </a:prstGeom>
        </p:spPr>
      </p:pic>
      <p:pic>
        <p:nvPicPr>
          <p:cNvPr id="8" name="Picture 7"/>
          <p:cNvPicPr>
            <a:picLocks noChangeAspect="1"/>
          </p:cNvPicPr>
          <p:nvPr/>
        </p:nvPicPr>
        <p:blipFill>
          <a:blip r:embed="rId4"/>
          <a:stretch>
            <a:fillRect/>
          </a:stretch>
        </p:blipFill>
        <p:spPr>
          <a:xfrm>
            <a:off x="16002000" y="7447282"/>
            <a:ext cx="1600200" cy="2107789"/>
          </a:xfrm>
          <a:prstGeom prst="rect">
            <a:avLst/>
          </a:prstGeom>
        </p:spPr>
      </p:pic>
    </p:spTree>
    <p:extLst>
      <p:ext uri="{BB962C8B-B14F-4D97-AF65-F5344CB8AC3E}">
        <p14:creationId xmlns:p14="http://schemas.microsoft.com/office/powerpoint/2010/main" val="181042799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0" y="342900"/>
            <a:ext cx="182880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3" name="Group 12"/>
          <p:cNvGrpSpPr/>
          <p:nvPr/>
        </p:nvGrpSpPr>
        <p:grpSpPr>
          <a:xfrm>
            <a:off x="304800" y="598559"/>
            <a:ext cx="2249906" cy="1496941"/>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6" name="Rectangle 5"/>
          <p:cNvSpPr/>
          <p:nvPr/>
        </p:nvSpPr>
        <p:spPr>
          <a:xfrm>
            <a:off x="533400" y="2389169"/>
            <a:ext cx="17221200" cy="2939266"/>
          </a:xfrm>
          <a:prstGeom prst="rect">
            <a:avLst/>
          </a:prstGeom>
        </p:spPr>
        <p:txBody>
          <a:bodyPr wrap="square">
            <a:spAutoFit/>
          </a:bodyPr>
          <a:lstStyle/>
          <a:p>
            <a:pPr lvl="0" algn="just">
              <a:lnSpc>
                <a:spcPct val="150000"/>
              </a:lnSpc>
              <a:spcBef>
                <a:spcPts val="300"/>
              </a:spcBef>
              <a:spcAft>
                <a:spcPts val="300"/>
              </a:spcAft>
            </a:pPr>
            <a:r>
              <a:rPr lang="vi-VN" sz="4100">
                <a:solidFill>
                  <a:prstClr val="black"/>
                </a:solidFill>
                <a:ea typeface="Calibri" panose="020F0502020204030204" pitchFamily="34" charset="0"/>
                <a:cs typeface="Times New Roman" panose="02020603050405020304" pitchFamily="18" charset="0"/>
              </a:rPr>
              <a:t>a) Vì 5 học sinh ứng với 12,5% tổng số học sinh làm bài kiểm tra nên </a:t>
            </a:r>
            <a:r>
              <a:rPr lang="en-US" sz="4100">
                <a:solidFill>
                  <a:prstClr val="black"/>
                </a:solidFill>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suy ra tổng số học sinh làm bài kiểm tra là  5</a:t>
            </a:r>
            <a:r>
              <a:rPr lang="en-US" sz="4100">
                <a:solidFill>
                  <a:prstClr val="black"/>
                </a:solidFill>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a:t>
            </a:r>
            <a:r>
              <a:rPr lang="en-US" sz="4100">
                <a:solidFill>
                  <a:prstClr val="black"/>
                </a:solidFill>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12,5%</a:t>
            </a:r>
            <a:r>
              <a:rPr lang="en-US" sz="4100">
                <a:solidFill>
                  <a:prstClr val="black"/>
                </a:solidFill>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a:t>
            </a:r>
            <a:r>
              <a:rPr lang="en-US" sz="4100">
                <a:solidFill>
                  <a:prstClr val="black"/>
                </a:solidFill>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40 (học sinh)</a:t>
            </a:r>
          </a:p>
          <a:p>
            <a:pPr lvl="0" algn="just">
              <a:lnSpc>
                <a:spcPct val="150000"/>
              </a:lnSpc>
              <a:spcBef>
                <a:spcPts val="300"/>
              </a:spcBef>
              <a:spcAft>
                <a:spcPts val="300"/>
              </a:spcAft>
            </a:pPr>
            <a:r>
              <a:rPr lang="vi-VN" sz="4100">
                <a:solidFill>
                  <a:prstClr val="black"/>
                </a:solidFill>
                <a:ea typeface="Calibri" panose="020F0502020204030204" pitchFamily="34" charset="0"/>
                <a:cs typeface="Times New Roman" panose="02020603050405020304" pitchFamily="18" charset="0"/>
              </a:rPr>
              <a:t>b) </a:t>
            </a: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351194621"/>
                  </p:ext>
                </p:extLst>
              </p:nvPr>
            </p:nvGraphicFramePr>
            <p:xfrm>
              <a:off x="2368000" y="5785635"/>
              <a:ext cx="13534333" cy="3015465"/>
            </p:xfrm>
            <a:graphic>
              <a:graphicData uri="http://schemas.openxmlformats.org/drawingml/2006/table">
                <a:tbl>
                  <a:tblPr firstRow="1" firstCol="1" bandRow="1"/>
                  <a:tblGrid>
                    <a:gridCol w="4403378">
                      <a:extLst>
                        <a:ext uri="{9D8B030D-6E8A-4147-A177-3AD203B41FA5}">
                          <a16:colId xmlns:a16="http://schemas.microsoft.com/office/drawing/2014/main" val="1838793854"/>
                        </a:ext>
                      </a:extLst>
                    </a:gridCol>
                    <a:gridCol w="3042783">
                      <a:extLst>
                        <a:ext uri="{9D8B030D-6E8A-4147-A177-3AD203B41FA5}">
                          <a16:colId xmlns:a16="http://schemas.microsoft.com/office/drawing/2014/main" val="931753673"/>
                        </a:ext>
                      </a:extLst>
                    </a:gridCol>
                    <a:gridCol w="3044086">
                      <a:extLst>
                        <a:ext uri="{9D8B030D-6E8A-4147-A177-3AD203B41FA5}">
                          <a16:colId xmlns:a16="http://schemas.microsoft.com/office/drawing/2014/main" val="362216615"/>
                        </a:ext>
                      </a:extLst>
                    </a:gridCol>
                    <a:gridCol w="3044086">
                      <a:extLst>
                        <a:ext uri="{9D8B030D-6E8A-4147-A177-3AD203B41FA5}">
                          <a16:colId xmlns:a16="http://schemas.microsoft.com/office/drawing/2014/main" val="2069893866"/>
                        </a:ext>
                      </a:extLst>
                    </a:gridCol>
                  </a:tblGrid>
                  <a:tr h="1005155">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Thời gian (phút)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[10 ; 12)</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[12 ; 14)</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[14 ; 16)</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717391"/>
                      </a:ext>
                    </a:extLst>
                  </a:tr>
                  <a:tr h="1005155">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161402"/>
                      </a:ext>
                    </a:extLst>
                  </a:tr>
                  <a:tr h="1005155">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62,5%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78508"/>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51194621"/>
                  </p:ext>
                </p:extLst>
              </p:nvPr>
            </p:nvGraphicFramePr>
            <p:xfrm>
              <a:off x="2368000" y="5785635"/>
              <a:ext cx="13534333" cy="3015465"/>
            </p:xfrm>
            <a:graphic>
              <a:graphicData uri="http://schemas.openxmlformats.org/drawingml/2006/table">
                <a:tbl>
                  <a:tblPr firstRow="1" firstCol="1" bandRow="1"/>
                  <a:tblGrid>
                    <a:gridCol w="4403378">
                      <a:extLst>
                        <a:ext uri="{9D8B030D-6E8A-4147-A177-3AD203B41FA5}">
                          <a16:colId xmlns:a16="http://schemas.microsoft.com/office/drawing/2014/main" val="1838793854"/>
                        </a:ext>
                      </a:extLst>
                    </a:gridCol>
                    <a:gridCol w="3042783">
                      <a:extLst>
                        <a:ext uri="{9D8B030D-6E8A-4147-A177-3AD203B41FA5}">
                          <a16:colId xmlns:a16="http://schemas.microsoft.com/office/drawing/2014/main" val="931753673"/>
                        </a:ext>
                      </a:extLst>
                    </a:gridCol>
                    <a:gridCol w="3044086">
                      <a:extLst>
                        <a:ext uri="{9D8B030D-6E8A-4147-A177-3AD203B41FA5}">
                          <a16:colId xmlns:a16="http://schemas.microsoft.com/office/drawing/2014/main" val="362216615"/>
                        </a:ext>
                      </a:extLst>
                    </a:gridCol>
                    <a:gridCol w="3044086">
                      <a:extLst>
                        <a:ext uri="{9D8B030D-6E8A-4147-A177-3AD203B41FA5}">
                          <a16:colId xmlns:a16="http://schemas.microsoft.com/office/drawing/2014/main" val="2069893866"/>
                        </a:ext>
                      </a:extLst>
                    </a:gridCol>
                  </a:tblGrid>
                  <a:tr h="1005155">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Thời gian (phút)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45090" t="-606" r="-200601" b="-2109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45090" t="-606" r="-100601" b="-2109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344400" t="-606" r="-400" b="-210909"/>
                          </a:stretch>
                        </a:blipFill>
                      </a:tcPr>
                    </a:tc>
                    <a:extLst>
                      <a:ext uri="{0D108BD9-81ED-4DB2-BD59-A6C34878D82A}">
                        <a16:rowId xmlns:a16="http://schemas.microsoft.com/office/drawing/2014/main" val="498717391"/>
                      </a:ext>
                    </a:extLst>
                  </a:tr>
                  <a:tr h="1005155">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161402"/>
                      </a:ext>
                    </a:extLst>
                  </a:tr>
                  <a:tr h="1005155">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62,5%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78508"/>
                      </a:ext>
                    </a:extLst>
                  </a:tr>
                </a:tbl>
              </a:graphicData>
            </a:graphic>
          </p:graphicFrame>
        </mc:Fallback>
      </mc:AlternateContent>
      <p:pic>
        <p:nvPicPr>
          <p:cNvPr id="18" name="Picture 17"/>
          <p:cNvPicPr>
            <a:picLocks noChangeAspect="1"/>
          </p:cNvPicPr>
          <p:nvPr/>
        </p:nvPicPr>
        <p:blipFill>
          <a:blip r:embed="rId9"/>
          <a:stretch>
            <a:fillRect/>
          </a:stretch>
        </p:blipFill>
        <p:spPr>
          <a:xfrm>
            <a:off x="16383000" y="7836064"/>
            <a:ext cx="1600200" cy="2107789"/>
          </a:xfrm>
          <a:prstGeom prst="rect">
            <a:avLst/>
          </a:prstGeom>
        </p:spPr>
      </p:pic>
    </p:spTree>
    <p:extLst>
      <p:ext uri="{BB962C8B-B14F-4D97-AF65-F5344CB8AC3E}">
        <p14:creationId xmlns:p14="http://schemas.microsoft.com/office/powerpoint/2010/main" val="1721616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906765" y="723900"/>
                <a:ext cx="16438761"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Nhóm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&lt;4,5</m:t>
                    </m:r>
                  </m:oMath>
                </a14:m>
                <a:r>
                  <a:rPr lang="en-US" sz="4000">
                    <a:effectLst/>
                    <a:latin typeface="Arial" panose="020B0604020202020204" pitchFamily="34" charset="0"/>
                    <a:ea typeface="Calibri" panose="020F0502020204030204" pitchFamily="34" charset="0"/>
                    <a:cs typeface="Arial" panose="020B0604020202020204" pitchFamily="34" charset="0"/>
                  </a:rPr>
                  <a:t> gồm các giá trị lớn hơn hoặc bằng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 và nhỏ hơn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4,5</m:t>
                    </m:r>
                  </m:oMath>
                </a14:m>
                <a:r>
                  <a:rPr lang="en-US" sz="4000">
                    <a:effectLst/>
                    <a:latin typeface="Arial" panose="020B0604020202020204" pitchFamily="34" charset="0"/>
                    <a:ea typeface="Calibri" panose="020F0502020204030204" pitchFamily="34" charset="0"/>
                    <a:cs typeface="Arial" panose="020B0604020202020204" pitchFamily="34" charset="0"/>
                  </a:rPr>
                  <a:t> còn được kí hiệu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[4;4,5)</m:t>
                    </m:r>
                  </m:oMath>
                </a14:m>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06765" y="723900"/>
                <a:ext cx="16438761" cy="1938992"/>
              </a:xfrm>
              <a:prstGeom prst="rect">
                <a:avLst/>
              </a:prstGeom>
              <a:blipFill>
                <a:blip r:embed="rId2"/>
                <a:stretch>
                  <a:fillRect l="-1259" b="-6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06765" y="3467100"/>
                <a:ext cx="16438761" cy="5418727"/>
              </a:xfrm>
              <a:prstGeom prst="rect">
                <a:avLst/>
              </a:prstGeom>
            </p:spPr>
            <p:txBody>
              <a:bodyPr wrap="square">
                <a:spAutoFit/>
              </a:bodyPr>
              <a:lstStyle/>
              <a:p>
                <a:pPr algn="just">
                  <a:lnSpc>
                    <a:spcPct val="150000"/>
                  </a:lnSpc>
                  <a:tabLst>
                    <a:tab pos="152400" algn="l"/>
                  </a:tabLst>
                </a:pPr>
                <a:r>
                  <a:rPr lang="da-DK" sz="4000">
                    <a:solidFill>
                      <a:schemeClr val="bg1"/>
                    </a:solidFill>
                    <a:latin typeface="Arial" panose="020B0604020202020204" pitchFamily="34" charset="0"/>
                    <a:ea typeface="Calibri" panose="020F0502020204030204" pitchFamily="34" charset="0"/>
                    <a:cs typeface="Arial" panose="020B0604020202020204" pitchFamily="34" charset="0"/>
                  </a:rPr>
                  <a:t>- Bảng trên được gọi là bảng tần số ghép nhóm.</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152400" algn="l"/>
                  </a:tabLst>
                </a:pPr>
                <a:r>
                  <a:rPr lang="da-DK"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Kí hiệu </a:t>
                </a:r>
                <a14:m>
                  <m:oMath xmlns:m="http://schemas.openxmlformats.org/officeDocument/2006/math">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là nhóm chứa các giá trị </a:t>
                </a:r>
                <a14:m>
                  <m:oMath xmlns:m="http://schemas.openxmlformats.org/officeDocument/2006/math">
                    <m:r>
                      <m:rPr>
                        <m:sty m:val="p"/>
                      </m:rPr>
                      <a:rPr lang="da-DK" sz="4000" i="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X</m:t>
                    </m:r>
                  </m:oMath>
                </a14:m>
                <a:r>
                  <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của mẫu số liệu thỏa mãn  </a:t>
                </a:r>
                <a14:m>
                  <m:oMath xmlns:m="http://schemas.openxmlformats.org/officeDocument/2006/math">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da-DK" sz="4000" i="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X</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a:t>
                </a:r>
                <a:endParaRPr lang="en-US" sz="400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152400" algn="l"/>
                  </a:tabLst>
                </a:pPr>
                <a14:m>
                  <m:oMathPara xmlns:m="http://schemas.openxmlformats.org/officeDocument/2006/math">
                    <m:oMathParaPr>
                      <m:jc m:val="left"/>
                    </m:oMathParaPr>
                    <m:oMath xmlns:m="http://schemas.openxmlformats.org/officeDocument/2006/math">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Hi</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ệ</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u</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𝑏</m:t>
                      </m:r>
                      <m: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m:t>
                      </m:r>
                      <m: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𝑎</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đượ</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g</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ọ</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i</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l</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à </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độ </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r</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ộ</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ng</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ủ</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a</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nh</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ó</m:t>
                      </m:r>
                      <m:r>
                        <m:rPr>
                          <m:nor/>
                        </m:rPr>
                        <a:rPr lang="da-DK" sz="4000" i="1">
                          <a:solidFill>
                            <a:schemeClr val="bg1"/>
                          </a:solidFill>
                          <a:latin typeface="Arial" panose="020B0604020202020204" pitchFamily="34" charset="0"/>
                          <a:ea typeface="Malgun Gothic" panose="020B0503020000020004" pitchFamily="34" charset="-127"/>
                          <a:cs typeface="Arial" panose="020B0604020202020204" pitchFamily="34" charset="0"/>
                        </a:rPr>
                        <m:t>m</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d>
                        <m:dPr>
                          <m:begChr m:val="["/>
                          <m:ctrlP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𝑎</m:t>
                          </m:r>
                          <m: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m:t>
                          </m:r>
                          <m:r>
                            <a:rPr lang="da-DK"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𝑏</m:t>
                          </m:r>
                        </m:e>
                      </m:d>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gi</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á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tr</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ị</m:t>
                      </m:r>
                      <m:r>
                        <m:rPr>
                          <m:nor/>
                        </m:rPr>
                        <a:rPr lang="en-US" sz="4000" b="0" i="0" smtClean="0">
                          <a:solidFill>
                            <a:schemeClr val="bg1"/>
                          </a:solidFill>
                          <a:latin typeface="Arial" panose="020B0604020202020204" pitchFamily="34" charset="0"/>
                          <a:ea typeface="Malgun Gothic" panose="020B0503020000020004" pitchFamily="34" charset="-127"/>
                          <a:cs typeface="Arial" panose="020B0604020202020204" pitchFamily="34" charset="0"/>
                        </a:rPr>
                        <m:t> </m:t>
                      </m:r>
                      <m:f>
                        <m:fPr>
                          <m:ctrlPr>
                            <a:rPr lang="en-US"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𝑏</m:t>
                          </m:r>
                        </m:num>
                        <m:den>
                          <m:r>
                            <a:rPr lang="da-DK" sz="40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den>
                      </m:f>
                      <m:r>
                        <m:rPr>
                          <m:nor/>
                        </m:rPr>
                        <a:rPr lang="en-US" sz="4000" b="0" i="0" smtClea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đượ</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c</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 </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g</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ọ</m:t>
                      </m:r>
                      <m:r>
                        <m:rPr>
                          <m:nor/>
                        </m:rPr>
                        <a:rPr lang="da-DK" sz="4000">
                          <a:solidFill>
                            <a:schemeClr val="bg1"/>
                          </a:solidFill>
                          <a:latin typeface="Arial" panose="020B0604020202020204" pitchFamily="34" charset="0"/>
                          <a:ea typeface="Malgun Gothic" panose="020B0503020000020004" pitchFamily="34" charset="-127"/>
                          <a:cs typeface="Arial" panose="020B0604020202020204" pitchFamily="34" charset="0"/>
                        </a:rPr>
                        <m:t>i</m:t>
                      </m:r>
                    </m:oMath>
                  </m:oMathPara>
                </a14:m>
                <a:endPar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0000"/>
                  </a:lnSpc>
                  <a:tabLst>
                    <a:tab pos="152400" algn="l"/>
                  </a:tabLst>
                </a:pPr>
                <a:r>
                  <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là </a:t>
                </a:r>
                <a:r>
                  <a:rPr lang="da-DK" sz="4000" i="1">
                    <a:solidFill>
                      <a:schemeClr val="bg1"/>
                    </a:solidFill>
                    <a:effectLst/>
                    <a:latin typeface="Arial" panose="020B0604020202020204" pitchFamily="34" charset="0"/>
                    <a:ea typeface="Malgun Gothic" panose="020B0503020000020004" pitchFamily="34" charset="-127"/>
                    <a:cs typeface="Arial" panose="020B0604020202020204" pitchFamily="34" charset="0"/>
                  </a:rPr>
                  <a:t>giá trị đại diện</a:t>
                </a:r>
                <a:r>
                  <a:rPr lang="da-DK" sz="40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của nhóm.</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06765" y="3467100"/>
                <a:ext cx="16438761" cy="5418727"/>
              </a:xfrm>
              <a:prstGeom prst="rect">
                <a:avLst/>
              </a:prstGeom>
              <a:blipFill>
                <a:blip r:embed="rId3"/>
                <a:stretch>
                  <a:fillRect l="-1335" r="-1298" b="-3825"/>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6748364" y="8576583"/>
            <a:ext cx="1130155" cy="1353780"/>
          </a:xfrm>
          <a:prstGeom prst="rect">
            <a:avLst/>
          </a:prstGeom>
        </p:spPr>
      </p:pic>
    </p:spTree>
    <p:extLst>
      <p:ext uri="{BB962C8B-B14F-4D97-AF65-F5344CB8AC3E}">
        <p14:creationId xmlns:p14="http://schemas.microsoft.com/office/powerpoint/2010/main" val="247457279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2" name="Freeform 2"/>
          <p:cNvSpPr/>
          <p:nvPr/>
        </p:nvSpPr>
        <p:spPr>
          <a:xfrm flipH="1">
            <a:off x="-6107649" y="-1605823"/>
            <a:ext cx="11450848" cy="11892823"/>
          </a:xfrm>
          <a:custGeom>
            <a:avLst/>
            <a:gdLst/>
            <a:ahLst/>
            <a:cxnLst/>
            <a:rect l="l" t="t" r="r" b="b"/>
            <a:pathLst>
              <a:path w="11450848" h="11892823">
                <a:moveTo>
                  <a:pt x="11450848" y="0"/>
                </a:moveTo>
                <a:lnTo>
                  <a:pt x="0" y="0"/>
                </a:lnTo>
                <a:lnTo>
                  <a:pt x="0" y="11892823"/>
                </a:lnTo>
                <a:lnTo>
                  <a:pt x="11450848" y="11892823"/>
                </a:lnTo>
                <a:lnTo>
                  <a:pt x="11450848" y="0"/>
                </a:lnTo>
                <a:close/>
              </a:path>
            </a:pathLst>
          </a:custGeom>
          <a:blipFill>
            <a:blip r:embed="rId2">
              <a:extLst>
                <a:ext uri="{96DAC541-7B7A-43D3-8B79-37D633B846F1}">
                  <asvg:svgBlip xmlns:asvg="http://schemas.microsoft.com/office/drawing/2016/SVG/main" xmlns="" r:embed="rId3"/>
                </a:ext>
              </a:extLst>
            </a:blip>
            <a:stretch>
              <a:fillRect t="-26689"/>
            </a:stretch>
          </a:blipFill>
        </p:spPr>
      </p:sp>
      <p:sp>
        <p:nvSpPr>
          <p:cNvPr id="3" name="Freeform 3"/>
          <p:cNvSpPr/>
          <p:nvPr/>
        </p:nvSpPr>
        <p:spPr>
          <a:xfrm>
            <a:off x="-2715694" y="2365644"/>
            <a:ext cx="9957211" cy="8110601"/>
          </a:xfrm>
          <a:custGeom>
            <a:avLst/>
            <a:gdLst/>
            <a:ahLst/>
            <a:cxnLst/>
            <a:rect l="l" t="t" r="r" b="b"/>
            <a:pathLst>
              <a:path w="9957211" h="8110601">
                <a:moveTo>
                  <a:pt x="0" y="0"/>
                </a:moveTo>
                <a:lnTo>
                  <a:pt x="9957211" y="0"/>
                </a:lnTo>
                <a:lnTo>
                  <a:pt x="9957211" y="8110601"/>
                </a:lnTo>
                <a:lnTo>
                  <a:pt x="0" y="8110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9089531" y="2019300"/>
            <a:ext cx="7064869" cy="6064096"/>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VẬN</a:t>
            </a:r>
            <a:r>
              <a:rPr kumimoji="0" lang="en-US" sz="14000" b="1" i="0" u="none" strike="noStrike" kern="1200" cap="none" spc="0" normalizeH="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rPr>
              <a:t> DỤNG</a:t>
            </a:r>
            <a:endParaRPr kumimoji="0" lang="en-US" sz="14000" b="1" i="0" u="none" strike="noStrike" kern="1200" cap="none" spc="0" normalizeH="0" baseline="0" noProof="0">
              <a:ln>
                <a:noFill/>
              </a:ln>
              <a:solidFill>
                <a:srgbClr val="606D4B"/>
              </a:solidFill>
              <a:effectLst/>
              <a:uLnTx/>
              <a:uFillTx/>
              <a:latin typeface="Arial" panose="020B0604020202020204" pitchFamily="34" charset="0"/>
              <a:ea typeface="Asap Bold"/>
              <a:cs typeface="Arial" panose="020B0604020202020204" pitchFamily="34" charset="0"/>
              <a:sym typeface="Asap Bold"/>
            </a:endParaRPr>
          </a:p>
        </p:txBody>
      </p:sp>
    </p:spTree>
    <p:extLst>
      <p:ext uri="{BB962C8B-B14F-4D97-AF65-F5344CB8AC3E}">
        <p14:creationId xmlns:p14="http://schemas.microsoft.com/office/powerpoint/2010/main" val="64756262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8" name="Group 7"/>
          <p:cNvGrpSpPr/>
          <p:nvPr/>
        </p:nvGrpSpPr>
        <p:grpSpPr>
          <a:xfrm>
            <a:off x="653716" y="385405"/>
            <a:ext cx="16937540" cy="9432369"/>
            <a:chOff x="533400" y="385405"/>
            <a:chExt cx="16937540" cy="9432369"/>
          </a:xfrm>
        </p:grpSpPr>
        <p:sp>
          <p:nvSpPr>
            <p:cNvPr id="12" name="Rectangle 11"/>
            <p:cNvSpPr/>
            <p:nvPr/>
          </p:nvSpPr>
          <p:spPr>
            <a:xfrm>
              <a:off x="533400" y="385405"/>
              <a:ext cx="8382000" cy="7478970"/>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4 (SGK-tr47). </a:t>
              </a:r>
              <a:r>
                <a:rPr lang="vi-VN" sz="4000">
                  <a:solidFill>
                    <a:srgbClr val="000000"/>
                  </a:solidFill>
                  <a:ea typeface="Times New Roman" panose="02020603050405020304" pitchFamily="18" charset="0"/>
                  <a:cs typeface="Arial" panose="020B0604020202020204" pitchFamily="34" charset="0"/>
                </a:rPr>
                <a:t>Biểu đồ bên biểu diễn tỉ lệ đại biểu</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tham dự hội nghị theo độ tuổi. Biết rằng</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có 54 đại biểu từ 25 đến dưới 35 tuổi.</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a) Có bao nhiêu đại biểu tham dự hội nghị?</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b) Lập bảng tần số ghép nhóm tương ứng.</a:t>
              </a:r>
              <a:endParaRPr lang="en-US" sz="4000">
                <a:solidFill>
                  <a:srgbClr val="000000"/>
                </a:solidFill>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448800" y="647700"/>
              <a:ext cx="8022140" cy="6944065"/>
            </a:xfrm>
            <a:prstGeom prst="rect">
              <a:avLst/>
            </a:prstGeom>
          </p:spPr>
        </p:pic>
        <p:sp>
          <p:nvSpPr>
            <p:cNvPr id="7" name="Rectangle 6"/>
            <p:cNvSpPr/>
            <p:nvPr/>
          </p:nvSpPr>
          <p:spPr>
            <a:xfrm>
              <a:off x="533400" y="7878782"/>
              <a:ext cx="16937540" cy="1938992"/>
            </a:xfrm>
            <a:prstGeom prst="rect">
              <a:avLst/>
            </a:prstGeom>
          </p:spPr>
          <p:txBody>
            <a:bodyPr wrap="square">
              <a:spAutoFit/>
            </a:bodyPr>
            <a:lstStyle/>
            <a:p>
              <a:pPr lvl="0" algn="just">
                <a:lnSpc>
                  <a:spcPct val="150000"/>
                </a:lnSpc>
              </a:pPr>
              <a:r>
                <a:rPr lang="vi-VN" sz="4000">
                  <a:solidFill>
                    <a:srgbClr val="000000"/>
                  </a:solidFill>
                  <a:ea typeface="Times New Roman" panose="02020603050405020304" pitchFamily="18" charset="0"/>
                  <a:cs typeface="Arial" panose="020B0604020202020204" pitchFamily="34" charset="0"/>
                </a:rPr>
                <a:t>c) Một người cho rằng có trên 50% số</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đại biểu tham dự hội nghị dưới </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45 tuổi.</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Nhận định đó đúng hay sai? Tại sao?</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7621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9" name="Group 18"/>
          <p:cNvGrpSpPr/>
          <p:nvPr/>
        </p:nvGrpSpPr>
        <p:grpSpPr>
          <a:xfrm>
            <a:off x="645694" y="598559"/>
            <a:ext cx="2249906" cy="1496941"/>
            <a:chOff x="15550796" y="528267"/>
            <a:chExt cx="2136140" cy="2349754"/>
          </a:xfrm>
        </p:grpSpPr>
        <p:sp>
          <p:nvSpPr>
            <p:cNvPr id="20"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21" name="Group 40"/>
            <p:cNvGrpSpPr/>
            <p:nvPr/>
          </p:nvGrpSpPr>
          <p:grpSpPr>
            <a:xfrm>
              <a:off x="15601950" y="780999"/>
              <a:ext cx="2016542" cy="1970686"/>
              <a:chOff x="0" y="0"/>
              <a:chExt cx="831713" cy="812800"/>
            </a:xfrm>
          </p:grpSpPr>
          <p:sp>
            <p:nvSpPr>
              <p:cNvPr id="22"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23"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25" name="Freeform 5"/>
          <p:cNvSpPr/>
          <p:nvPr/>
        </p:nvSpPr>
        <p:spPr>
          <a:xfrm>
            <a:off x="152400" y="6799123"/>
            <a:ext cx="2135376" cy="3220714"/>
          </a:xfrm>
          <a:custGeom>
            <a:avLst/>
            <a:gdLst/>
            <a:ahLst/>
            <a:cxnLst/>
            <a:rect l="l" t="t" r="r" b="b"/>
            <a:pathLst>
              <a:path w="1473717" h="2326663">
                <a:moveTo>
                  <a:pt x="0" y="0"/>
                </a:moveTo>
                <a:lnTo>
                  <a:pt x="1473717" y="0"/>
                </a:lnTo>
                <a:lnTo>
                  <a:pt x="1473717" y="2326663"/>
                </a:lnTo>
                <a:lnTo>
                  <a:pt x="0" y="2326663"/>
                </a:lnTo>
                <a:lnTo>
                  <a:pt x="0" y="0"/>
                </a:lnTo>
                <a:close/>
              </a:path>
            </a:pathLst>
          </a:custGeom>
          <a:blipFill>
            <a:blip r:embed="rId4">
              <a:extLst>
                <a:ext uri="{96DAC541-7B7A-43D3-8B79-37D633B846F1}">
                  <asvg:svgBlip xmlns:asvg="http://schemas.microsoft.com/office/drawing/2016/SVG/main" xmlns="" r:embed="rId5"/>
                </a:ext>
              </a:extLst>
            </a:blip>
            <a:stretch>
              <a:fillRect b="-46992"/>
            </a:stretch>
          </a:blipFill>
        </p:spPr>
      </p:sp>
      <mc:AlternateContent xmlns:mc="http://schemas.openxmlformats.org/markup-compatibility/2006" xmlns:a14="http://schemas.microsoft.com/office/drawing/2010/main">
        <mc:Choice Requires="a14">
          <p:sp>
            <p:nvSpPr>
              <p:cNvPr id="4" name="Rectangle 3"/>
              <p:cNvSpPr/>
              <p:nvPr/>
            </p:nvSpPr>
            <p:spPr>
              <a:xfrm>
                <a:off x="609600" y="1402560"/>
                <a:ext cx="17068800" cy="4708981"/>
              </a:xfrm>
              <a:prstGeom prst="rect">
                <a:avLst/>
              </a:prstGeom>
            </p:spPr>
            <p:txBody>
              <a:bodyPr wrap="square">
                <a:spAutoFit/>
              </a:bodyPr>
              <a:lstStyle/>
              <a:p>
                <a:pPr marL="2774950"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a) Quan sát vào biểu đồ, ta thấy đại biểu từ 25 đến 35 tuổi chiếm 33,75% tổng số đại biểu. </a:t>
                </a:r>
              </a:p>
              <a:p>
                <a:pPr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Như vậy số đại biểu tham dự hội nghị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54 :33,75%=160 </m:t>
                    </m:r>
                  </m:oMath>
                </a14:m>
                <a:r>
                  <a:rPr lang="fr-FR" sz="4000">
                    <a:effectLst/>
                    <a:latin typeface="Arial" panose="020B0604020202020204" pitchFamily="34" charset="0"/>
                    <a:ea typeface="Calibri" panose="020F0502020204030204" pitchFamily="34" charset="0"/>
                    <a:cs typeface="Arial" panose="020B0604020202020204" pitchFamily="34" charset="0"/>
                  </a:rPr>
                  <a:t>(đại biểu).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b) Bảng tần số ghép nhóm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402560"/>
                <a:ext cx="17068800" cy="4708981"/>
              </a:xfrm>
              <a:prstGeom prst="rect">
                <a:avLst/>
              </a:prstGeom>
              <a:blipFill>
                <a:blip r:embed="rId9"/>
                <a:stretch>
                  <a:fillRect l="-1250" r="-1250"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15367470"/>
                  </p:ext>
                </p:extLst>
              </p:nvPr>
            </p:nvGraphicFramePr>
            <p:xfrm>
              <a:off x="2895601" y="6431760"/>
              <a:ext cx="14782799" cy="1912140"/>
            </p:xfrm>
            <a:graphic>
              <a:graphicData uri="http://schemas.openxmlformats.org/drawingml/2006/table">
                <a:tbl>
                  <a:tblPr firstRow="1" firstCol="1" bandRow="1"/>
                  <a:tblGrid>
                    <a:gridCol w="5034699">
                      <a:extLst>
                        <a:ext uri="{9D8B030D-6E8A-4147-A177-3AD203B41FA5}">
                          <a16:colId xmlns:a16="http://schemas.microsoft.com/office/drawing/2014/main" val="2253363883"/>
                        </a:ext>
                      </a:extLst>
                    </a:gridCol>
                    <a:gridCol w="2952241">
                      <a:extLst>
                        <a:ext uri="{9D8B030D-6E8A-4147-A177-3AD203B41FA5}">
                          <a16:colId xmlns:a16="http://schemas.microsoft.com/office/drawing/2014/main" val="1725997197"/>
                        </a:ext>
                      </a:extLst>
                    </a:gridCol>
                    <a:gridCol w="2310449">
                      <a:extLst>
                        <a:ext uri="{9D8B030D-6E8A-4147-A177-3AD203B41FA5}">
                          <a16:colId xmlns:a16="http://schemas.microsoft.com/office/drawing/2014/main" val="1445149452"/>
                        </a:ext>
                      </a:extLst>
                    </a:gridCol>
                    <a:gridCol w="2199411">
                      <a:extLst>
                        <a:ext uri="{9D8B030D-6E8A-4147-A177-3AD203B41FA5}">
                          <a16:colId xmlns:a16="http://schemas.microsoft.com/office/drawing/2014/main" val="2174032215"/>
                        </a:ext>
                      </a:extLst>
                    </a:gridCol>
                    <a:gridCol w="2285999">
                      <a:extLst>
                        <a:ext uri="{9D8B030D-6E8A-4147-A177-3AD203B41FA5}">
                          <a16:colId xmlns:a16="http://schemas.microsoft.com/office/drawing/2014/main" val="479771278"/>
                        </a:ext>
                      </a:extLst>
                    </a:gridCol>
                  </a:tblGrid>
                  <a:tr h="95607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Độ tuổi của đại biểu</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[25 ; 35)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[35 ; 45)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[45 ; 55)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[55 ; 65)</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095639"/>
                      </a:ext>
                    </a:extLst>
                  </a:tr>
                  <a:tr h="95607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54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46</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42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18</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586347"/>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15367470"/>
                  </p:ext>
                </p:extLst>
              </p:nvPr>
            </p:nvGraphicFramePr>
            <p:xfrm>
              <a:off x="2895601" y="6431760"/>
              <a:ext cx="14782799" cy="1912140"/>
            </p:xfrm>
            <a:graphic>
              <a:graphicData uri="http://schemas.openxmlformats.org/drawingml/2006/table">
                <a:tbl>
                  <a:tblPr firstRow="1" firstCol="1" bandRow="1"/>
                  <a:tblGrid>
                    <a:gridCol w="5034699">
                      <a:extLst>
                        <a:ext uri="{9D8B030D-6E8A-4147-A177-3AD203B41FA5}">
                          <a16:colId xmlns:a16="http://schemas.microsoft.com/office/drawing/2014/main" val="2253363883"/>
                        </a:ext>
                      </a:extLst>
                    </a:gridCol>
                    <a:gridCol w="2952241">
                      <a:extLst>
                        <a:ext uri="{9D8B030D-6E8A-4147-A177-3AD203B41FA5}">
                          <a16:colId xmlns:a16="http://schemas.microsoft.com/office/drawing/2014/main" val="1725997197"/>
                        </a:ext>
                      </a:extLst>
                    </a:gridCol>
                    <a:gridCol w="2310449">
                      <a:extLst>
                        <a:ext uri="{9D8B030D-6E8A-4147-A177-3AD203B41FA5}">
                          <a16:colId xmlns:a16="http://schemas.microsoft.com/office/drawing/2014/main" val="1445149452"/>
                        </a:ext>
                      </a:extLst>
                    </a:gridCol>
                    <a:gridCol w="2199411">
                      <a:extLst>
                        <a:ext uri="{9D8B030D-6E8A-4147-A177-3AD203B41FA5}">
                          <a16:colId xmlns:a16="http://schemas.microsoft.com/office/drawing/2014/main" val="2174032215"/>
                        </a:ext>
                      </a:extLst>
                    </a:gridCol>
                    <a:gridCol w="2285999">
                      <a:extLst>
                        <a:ext uri="{9D8B030D-6E8A-4147-A177-3AD203B41FA5}">
                          <a16:colId xmlns:a16="http://schemas.microsoft.com/office/drawing/2014/main" val="479771278"/>
                        </a:ext>
                      </a:extLst>
                    </a:gridCol>
                  </a:tblGrid>
                  <a:tr h="95607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Độ tuổi của đại biểu</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0"/>
                          <a:stretch>
                            <a:fillRect l="-171074" t="-637" r="-230992" b="-1159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0"/>
                          <a:stretch>
                            <a:fillRect l="-346174" t="-637" r="-194987" b="-1159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0"/>
                          <a:stretch>
                            <a:fillRect l="-468421" t="-637" r="-104709" b="-1159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0"/>
                          <a:stretch>
                            <a:fillRect l="-547200" t="-637" r="-800" b="-115924"/>
                          </a:stretch>
                        </a:blipFill>
                      </a:tcPr>
                    </a:tc>
                    <a:extLst>
                      <a:ext uri="{0D108BD9-81ED-4DB2-BD59-A6C34878D82A}">
                        <a16:rowId xmlns:a16="http://schemas.microsoft.com/office/drawing/2014/main" val="3847095639"/>
                      </a:ext>
                    </a:extLst>
                  </a:tr>
                  <a:tr h="95607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54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46</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42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18</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586347"/>
                      </a:ext>
                    </a:extLst>
                  </a:tr>
                </a:tbl>
              </a:graphicData>
            </a:graphic>
          </p:graphicFrame>
        </mc:Fallback>
      </mc:AlternateContent>
    </p:spTree>
    <p:extLst>
      <p:ext uri="{BB962C8B-B14F-4D97-AF65-F5344CB8AC3E}">
        <p14:creationId xmlns:p14="http://schemas.microsoft.com/office/powerpoint/2010/main" val="259322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grpSp>
        <p:nvGrpSpPr>
          <p:cNvPr id="19" name="Group 18"/>
          <p:cNvGrpSpPr/>
          <p:nvPr/>
        </p:nvGrpSpPr>
        <p:grpSpPr>
          <a:xfrm>
            <a:off x="645694" y="598559"/>
            <a:ext cx="2249906" cy="1496941"/>
            <a:chOff x="15550796" y="528267"/>
            <a:chExt cx="2136140" cy="2349754"/>
          </a:xfrm>
        </p:grpSpPr>
        <p:sp>
          <p:nvSpPr>
            <p:cNvPr id="20"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21" name="Group 40"/>
            <p:cNvGrpSpPr/>
            <p:nvPr/>
          </p:nvGrpSpPr>
          <p:grpSpPr>
            <a:xfrm>
              <a:off x="15601950" y="780999"/>
              <a:ext cx="2016542" cy="1970686"/>
              <a:chOff x="0" y="0"/>
              <a:chExt cx="831713" cy="812800"/>
            </a:xfrm>
          </p:grpSpPr>
          <p:sp>
            <p:nvSpPr>
              <p:cNvPr id="22"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23" name="TextBox 42"/>
              <p:cNvSpPr txBox="1"/>
              <p:nvPr/>
            </p:nvSpPr>
            <p:spPr>
              <a:xfrm>
                <a:off x="26872" y="77092"/>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mc:AlternateContent xmlns:mc="http://schemas.openxmlformats.org/markup-compatibility/2006" xmlns:a14="http://schemas.microsoft.com/office/drawing/2010/main">
        <mc:Choice Requires="a14">
          <p:sp>
            <p:nvSpPr>
              <p:cNvPr id="6" name="Rectangle 5"/>
              <p:cNvSpPr/>
              <p:nvPr/>
            </p:nvSpPr>
            <p:spPr>
              <a:xfrm>
                <a:off x="2775212" y="2332821"/>
                <a:ext cx="13988788" cy="5401479"/>
              </a:xfrm>
              <a:prstGeom prst="rect">
                <a:avLst/>
              </a:prstGeom>
            </p:spPr>
            <p:txBody>
              <a:bodyPr wrap="square">
                <a:spAutoFit/>
              </a:bodyPr>
              <a:lstStyle/>
              <a:p>
                <a:pPr marL="0" marR="0" lvl="0" indent="0" algn="just" defTabSz="914400" rtl="0" eaLnBrk="1" fontAlgn="auto" latinLnBrk="0" hangingPunct="1">
                  <a:lnSpc>
                    <a:spcPct val="165000"/>
                  </a:lnSpc>
                  <a:spcBef>
                    <a:spcPts val="600"/>
                  </a:spcBef>
                  <a:spcAft>
                    <a:spcPts val="6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Dựa vào biểu đồ đã cho ở đề bài, ta thấy rằng tần số tương đối của nhóm</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[25 ; 35)</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 ; 45)</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65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33,75%+28,75%=62,5%</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600"/>
                  </a:spcBef>
                  <a:spcAft>
                    <a:spcPts val="6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có thể kết luận rằng khả năng rất cao có trên 50% số đại biểu tham dự đại hội có độ tuổi nhỏ hơn 45.</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5212" y="2332821"/>
                <a:ext cx="13988788" cy="5401479"/>
              </a:xfrm>
              <a:prstGeom prst="rect">
                <a:avLst/>
              </a:prstGeom>
              <a:blipFill>
                <a:blip r:embed="rId8"/>
                <a:stretch>
                  <a:fillRect l="-1525" r="-1569" b="-1354"/>
                </a:stretch>
              </a:blipFill>
            </p:spPr>
            <p:txBody>
              <a:bodyPr/>
              <a:lstStyle/>
              <a:p>
                <a:r>
                  <a:rPr lang="en-US">
                    <a:noFill/>
                  </a:rPr>
                  <a:t> </a:t>
                </a:r>
              </a:p>
            </p:txBody>
          </p:sp>
        </mc:Fallback>
      </mc:AlternateContent>
      <p:sp>
        <p:nvSpPr>
          <p:cNvPr id="14" name="Freeform 5"/>
          <p:cNvSpPr/>
          <p:nvPr/>
        </p:nvSpPr>
        <p:spPr>
          <a:xfrm>
            <a:off x="152400" y="6799123"/>
            <a:ext cx="2135376" cy="3220714"/>
          </a:xfrm>
          <a:custGeom>
            <a:avLst/>
            <a:gdLst/>
            <a:ahLst/>
            <a:cxnLst/>
            <a:rect l="l" t="t" r="r" b="b"/>
            <a:pathLst>
              <a:path w="1473717" h="2326663">
                <a:moveTo>
                  <a:pt x="0" y="0"/>
                </a:moveTo>
                <a:lnTo>
                  <a:pt x="1473717" y="0"/>
                </a:lnTo>
                <a:lnTo>
                  <a:pt x="1473717" y="2326663"/>
                </a:lnTo>
                <a:lnTo>
                  <a:pt x="0" y="2326663"/>
                </a:lnTo>
                <a:lnTo>
                  <a:pt x="0" y="0"/>
                </a:lnTo>
                <a:close/>
              </a:path>
            </a:pathLst>
          </a:custGeom>
          <a:blipFill>
            <a:blip r:embed="rId9">
              <a:extLst>
                <a:ext uri="{96DAC541-7B7A-43D3-8B79-37D633B846F1}">
                  <asvg:svgBlip xmlns:asvg="http://schemas.microsoft.com/office/drawing/2016/SVG/main" xmlns="" r:embed="rId10"/>
                </a:ext>
              </a:extLst>
            </a:blip>
            <a:stretch>
              <a:fillRect b="-46992"/>
            </a:stretch>
          </a:blipFill>
        </p:spPr>
      </p:sp>
    </p:spTree>
    <p:extLst>
      <p:ext uri="{BB962C8B-B14F-4D97-AF65-F5344CB8AC3E}">
        <p14:creationId xmlns:p14="http://schemas.microsoft.com/office/powerpoint/2010/main" val="152363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sp>
        <p:nvSpPr>
          <p:cNvPr id="15" name="Rectangle 14"/>
          <p:cNvSpPr/>
          <p:nvPr/>
        </p:nvSpPr>
        <p:spPr>
          <a:xfrm>
            <a:off x="342900" y="-13752"/>
            <a:ext cx="17449800"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5 (SGK-tr47). </a:t>
            </a:r>
            <a:r>
              <a:rPr lang="vi-VN" sz="4000">
                <a:solidFill>
                  <a:prstClr val="white"/>
                </a:solidFill>
                <a:ea typeface="Times New Roman" panose="02020603050405020304" pitchFamily="18" charset="0"/>
                <a:cs typeface="Arial" panose="020B0604020202020204" pitchFamily="34" charset="0"/>
              </a:rPr>
              <a:t>Thời gian đi từ nhà đến trường (đơn vị: phút) của các bạn học sinh lớp 9C được ghi lại</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ở bảng sau:</a:t>
            </a:r>
            <a:endParaRPr kumimoji="0" lang="en-US" sz="4000" b="0" i="0" u="none" strike="noStrike" kern="1200" cap="none" spc="0" normalizeH="0" baseline="0" noProof="0">
              <a:ln>
                <a:noFill/>
              </a:ln>
              <a:solidFill>
                <a:prstClr val="white"/>
              </a:solidFill>
              <a:effectLst/>
              <a:uLnTx/>
              <a:uFillTx/>
              <a:latin typeface="Calibri"/>
              <a:ea typeface="Times New Roman" panose="02020603050405020304" pitchFamily="18" charset="0"/>
              <a:cs typeface="Arial" panose="020B0604020202020204" pitchFamily="34" charset="0"/>
            </a:endParaRPr>
          </a:p>
        </p:txBody>
      </p:sp>
      <p:sp>
        <p:nvSpPr>
          <p:cNvPr id="5" name="Rectangle 4"/>
          <p:cNvSpPr/>
          <p:nvPr/>
        </p:nvSpPr>
        <p:spPr>
          <a:xfrm>
            <a:off x="320842" y="6387048"/>
            <a:ext cx="17640300" cy="3785652"/>
          </a:xfrm>
          <a:prstGeom prst="rect">
            <a:avLst/>
          </a:prstGeom>
        </p:spPr>
        <p:txBody>
          <a:bodyPr wrap="square">
            <a:spAutoFit/>
          </a:bodyPr>
          <a:lstStyle/>
          <a:p>
            <a:pPr lvl="0" algn="just">
              <a:lnSpc>
                <a:spcPct val="150000"/>
              </a:lnSpc>
            </a:pPr>
            <a:r>
              <a:rPr lang="vi-VN" sz="4000">
                <a:solidFill>
                  <a:prstClr val="white"/>
                </a:solidFill>
                <a:ea typeface="Times New Roman" panose="02020603050405020304" pitchFamily="18" charset="0"/>
                <a:cs typeface="Arial" panose="020B0604020202020204" pitchFamily="34" charset="0"/>
              </a:rPr>
              <a:t>a) Hãy chia số liệu thành 4 nhóm, với nhóm thứ nhất là khoảng từ 5 phút đến dưới 9 phút</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và lập bảng tần số ghép nhóm và tần số tương đối ghép nhóm.</a:t>
            </a:r>
            <a:endParaRPr lang="en-US" sz="4000">
              <a:solidFill>
                <a:prstClr val="white"/>
              </a:solidFill>
              <a:ea typeface="Times New Roman" panose="02020603050405020304" pitchFamily="18" charset="0"/>
              <a:cs typeface="Arial" panose="020B0604020202020204" pitchFamily="34" charset="0"/>
            </a:endParaRPr>
          </a:p>
          <a:p>
            <a:pPr lvl="0" algn="just">
              <a:lnSpc>
                <a:spcPct val="150000"/>
              </a:lnSpc>
            </a:pPr>
            <a:r>
              <a:rPr lang="vi-VN" sz="4000">
                <a:solidFill>
                  <a:prstClr val="white"/>
                </a:solidFill>
                <a:ea typeface="Times New Roman" panose="02020603050405020304" pitchFamily="18" charset="0"/>
                <a:cs typeface="Arial" panose="020B0604020202020204" pitchFamily="34" charset="0"/>
              </a:rPr>
              <a:t>b) Vẽ biểu đồ tần số tương đối ghép nhóm dạng cột và dạng đoạn th</a:t>
            </a:r>
            <a:r>
              <a:rPr lang="en-US" sz="4000">
                <a:solidFill>
                  <a:prstClr val="white"/>
                </a:solidFill>
                <a:latin typeface="Arial" panose="020B0604020202020204" pitchFamily="34" charset="0"/>
                <a:ea typeface="Times New Roman" panose="02020603050405020304" pitchFamily="18" charset="0"/>
                <a:cs typeface="Arial" panose="020B0604020202020204" pitchFamily="34" charset="0"/>
              </a:rPr>
              <a:t>ẳ</a:t>
            </a:r>
            <a:r>
              <a:rPr lang="vi-VN" sz="4000">
                <a:solidFill>
                  <a:prstClr val="white"/>
                </a:solidFill>
                <a:ea typeface="Times New Roman" panose="02020603050405020304" pitchFamily="18" charset="0"/>
                <a:cs typeface="Arial" panose="020B0604020202020204" pitchFamily="34" charset="0"/>
              </a:rPr>
              <a:t>ng mô tả bảng</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tần số tương đối ghép nhóm.</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1524000" y="2119848"/>
            <a:ext cx="15087600" cy="4003485"/>
          </a:xfrm>
          <a:prstGeom prst="rect">
            <a:avLst/>
          </a:prstGeom>
        </p:spPr>
      </p:pic>
      <p:pic>
        <p:nvPicPr>
          <p:cNvPr id="9" name="Picture 8"/>
          <p:cNvPicPr>
            <a:picLocks noChangeAspect="1"/>
          </p:cNvPicPr>
          <p:nvPr/>
        </p:nvPicPr>
        <p:blipFill>
          <a:blip r:embed="rId4"/>
          <a:stretch>
            <a:fillRect/>
          </a:stretch>
        </p:blipFill>
        <p:spPr>
          <a:xfrm>
            <a:off x="342900" y="5676900"/>
            <a:ext cx="2792210" cy="829128"/>
          </a:xfrm>
          <a:prstGeom prst="rect">
            <a:avLst/>
          </a:prstGeom>
        </p:spPr>
      </p:pic>
    </p:spTree>
    <p:extLst>
      <p:ext uri="{BB962C8B-B14F-4D97-AF65-F5344CB8AC3E}">
        <p14:creationId xmlns:p14="http://schemas.microsoft.com/office/powerpoint/2010/main" val="3504196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38101"/>
            <a:ext cx="18440400" cy="1295401"/>
          </a:xfrm>
          <a:prstGeom prst="rect">
            <a:avLst/>
          </a:prstGeom>
          <a:solidFill>
            <a:srgbClr val="E8884A"/>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770409" y="190500"/>
            <a:ext cx="2249906" cy="1580104"/>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40"/>
            <p:cNvGrpSpPr/>
            <p:nvPr/>
          </p:nvGrpSpPr>
          <p:grpSpPr>
            <a:xfrm>
              <a:off x="15601950" y="780999"/>
              <a:ext cx="1970686" cy="1970686"/>
              <a:chOff x="0" y="0"/>
              <a:chExt cx="812800"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3275" y="82709"/>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2" name="Rectangle 1"/>
          <p:cNvSpPr/>
          <p:nvPr/>
        </p:nvSpPr>
        <p:spPr>
          <a:xfrm>
            <a:off x="832650" y="2019300"/>
            <a:ext cx="16787953" cy="707886"/>
          </a:xfrm>
          <a:prstGeom prst="rect">
            <a:avLst/>
          </a:prstGeom>
        </p:spPr>
        <p:txBody>
          <a:bodyPr wrap="square">
            <a:spAutoFit/>
          </a:bodyPr>
          <a:lstStyle/>
          <a:p>
            <a:pPr marR="30480" lvl="0" algn="just">
              <a:spcBef>
                <a:spcPts val="300"/>
              </a:spcBef>
              <a:spcAft>
                <a:spcPts val="300"/>
              </a:spcAft>
            </a:pPr>
            <a:r>
              <a:rPr lang="vi-VN" sz="4000">
                <a:solidFill>
                  <a:prstClr val="black"/>
                </a:solidFill>
                <a:ea typeface="Calibri" panose="020F0502020204030204" pitchFamily="34" charset="0"/>
                <a:cs typeface="Arial" panose="020B0604020202020204" pitchFamily="34" charset="0"/>
              </a:rPr>
              <a:t>Ta có bảng tần số ghép nhóm như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flipH="1">
            <a:off x="14372742" y="723900"/>
            <a:ext cx="3229458" cy="958966"/>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931990292"/>
                  </p:ext>
                </p:extLst>
              </p:nvPr>
            </p:nvGraphicFramePr>
            <p:xfrm>
              <a:off x="990600" y="3086100"/>
              <a:ext cx="16383000" cy="2764044"/>
            </p:xfrm>
            <a:graphic>
              <a:graphicData uri="http://schemas.openxmlformats.org/drawingml/2006/table">
                <a:tbl>
                  <a:tblPr firstRow="1" firstCol="1" bandRow="1"/>
                  <a:tblGrid>
                    <a:gridCol w="5826039">
                      <a:extLst>
                        <a:ext uri="{9D8B030D-6E8A-4147-A177-3AD203B41FA5}">
                          <a16:colId xmlns:a16="http://schemas.microsoft.com/office/drawing/2014/main" val="3946272948"/>
                        </a:ext>
                      </a:extLst>
                    </a:gridCol>
                    <a:gridCol w="2838552">
                      <a:extLst>
                        <a:ext uri="{9D8B030D-6E8A-4147-A177-3AD203B41FA5}">
                          <a16:colId xmlns:a16="http://schemas.microsoft.com/office/drawing/2014/main" val="2327526134"/>
                        </a:ext>
                      </a:extLst>
                    </a:gridCol>
                    <a:gridCol w="2523158">
                      <a:extLst>
                        <a:ext uri="{9D8B030D-6E8A-4147-A177-3AD203B41FA5}">
                          <a16:colId xmlns:a16="http://schemas.microsoft.com/office/drawing/2014/main" val="147823406"/>
                        </a:ext>
                      </a:extLst>
                    </a:gridCol>
                    <a:gridCol w="2680855">
                      <a:extLst>
                        <a:ext uri="{9D8B030D-6E8A-4147-A177-3AD203B41FA5}">
                          <a16:colId xmlns:a16="http://schemas.microsoft.com/office/drawing/2014/main" val="1019727651"/>
                        </a:ext>
                      </a:extLst>
                    </a:gridCol>
                    <a:gridCol w="2514396">
                      <a:extLst>
                        <a:ext uri="{9D8B030D-6E8A-4147-A177-3AD203B41FA5}">
                          <a16:colId xmlns:a16="http://schemas.microsoft.com/office/drawing/2014/main" val="2410600551"/>
                        </a:ext>
                      </a:extLst>
                    </a:gridCol>
                  </a:tblGrid>
                  <a:tr h="1754948">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Thời gian đi từ nhà </a:t>
                          </a:r>
                        </a:p>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đến trường (phút)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[5 ; 9)</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[9 ; 13)</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[13 ; 17)</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[17 ; 21)</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0395889"/>
                      </a:ext>
                    </a:extLst>
                  </a:tr>
                  <a:tr h="935244">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7</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9</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9</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914377"/>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931990292"/>
                  </p:ext>
                </p:extLst>
              </p:nvPr>
            </p:nvGraphicFramePr>
            <p:xfrm>
              <a:off x="990600" y="3086100"/>
              <a:ext cx="16383000" cy="2690192"/>
            </p:xfrm>
            <a:graphic>
              <a:graphicData uri="http://schemas.openxmlformats.org/drawingml/2006/table">
                <a:tbl>
                  <a:tblPr firstRow="1" firstCol="1" bandRow="1"/>
                  <a:tblGrid>
                    <a:gridCol w="5826039">
                      <a:extLst>
                        <a:ext uri="{9D8B030D-6E8A-4147-A177-3AD203B41FA5}">
                          <a16:colId xmlns:a16="http://schemas.microsoft.com/office/drawing/2014/main" val="3946272948"/>
                        </a:ext>
                      </a:extLst>
                    </a:gridCol>
                    <a:gridCol w="2838552">
                      <a:extLst>
                        <a:ext uri="{9D8B030D-6E8A-4147-A177-3AD203B41FA5}">
                          <a16:colId xmlns:a16="http://schemas.microsoft.com/office/drawing/2014/main" val="2327526134"/>
                        </a:ext>
                      </a:extLst>
                    </a:gridCol>
                    <a:gridCol w="2523158">
                      <a:extLst>
                        <a:ext uri="{9D8B030D-6E8A-4147-A177-3AD203B41FA5}">
                          <a16:colId xmlns:a16="http://schemas.microsoft.com/office/drawing/2014/main" val="147823406"/>
                        </a:ext>
                      </a:extLst>
                    </a:gridCol>
                    <a:gridCol w="2680855">
                      <a:extLst>
                        <a:ext uri="{9D8B030D-6E8A-4147-A177-3AD203B41FA5}">
                          <a16:colId xmlns:a16="http://schemas.microsoft.com/office/drawing/2014/main" val="1019727651"/>
                        </a:ext>
                      </a:extLst>
                    </a:gridCol>
                    <a:gridCol w="2514396">
                      <a:extLst>
                        <a:ext uri="{9D8B030D-6E8A-4147-A177-3AD203B41FA5}">
                          <a16:colId xmlns:a16="http://schemas.microsoft.com/office/drawing/2014/main" val="2410600551"/>
                        </a:ext>
                      </a:extLst>
                    </a:gridCol>
                  </a:tblGrid>
                  <a:tr h="1754948">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Thời gian đi từ </a:t>
                          </a:r>
                          <a:r>
                            <a:rPr lang="fr-FR" sz="4000">
                              <a:effectLst/>
                              <a:latin typeface="Arial" panose="020B0604020202020204" pitchFamily="34" charset="0"/>
                              <a:ea typeface="Calibri" panose="020F0502020204030204" pitchFamily="34" charset="0"/>
                              <a:cs typeface="Arial" panose="020B0604020202020204" pitchFamily="34" charset="0"/>
                            </a:rPr>
                            <a:t>nhà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4000" smtClean="0">
                              <a:effectLst/>
                              <a:latin typeface="Arial" panose="020B0604020202020204" pitchFamily="34" charset="0"/>
                              <a:ea typeface="Calibri" panose="020F0502020204030204" pitchFamily="34" charset="0"/>
                              <a:cs typeface="Arial" panose="020B0604020202020204" pitchFamily="34" charset="0"/>
                            </a:rPr>
                            <a:t>đến </a:t>
                          </a:r>
                          <a:r>
                            <a:rPr lang="fr-FR" sz="4000">
                              <a:effectLst/>
                              <a:latin typeface="Arial" panose="020B0604020202020204" pitchFamily="34" charset="0"/>
                              <a:ea typeface="Calibri" panose="020F0502020204030204" pitchFamily="34" charset="0"/>
                              <a:cs typeface="Arial" panose="020B0604020202020204" pitchFamily="34" charset="0"/>
                            </a:rPr>
                            <a:t>trường (phút)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05365" t="-347" r="-272318" b="-635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43720" t="-347" r="-206522" b="-635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418451" t="-347" r="-94761" b="-635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51090" t="-347" r="-726" b="-63542"/>
                          </a:stretch>
                        </a:blipFill>
                      </a:tcPr>
                    </a:tc>
                    <a:extLst>
                      <a:ext uri="{0D108BD9-81ED-4DB2-BD59-A6C34878D82A}">
                        <a16:rowId xmlns:a16="http://schemas.microsoft.com/office/drawing/2014/main" val="4220395889"/>
                      </a:ext>
                    </a:extLst>
                  </a:tr>
                  <a:tr h="935244">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7</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9</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9</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1914377"/>
                      </a:ext>
                    </a:extLst>
                  </a:tr>
                </a:tbl>
              </a:graphicData>
            </a:graphic>
          </p:graphicFrame>
        </mc:Fallback>
      </mc:AlternateContent>
      <p:sp>
        <p:nvSpPr>
          <p:cNvPr id="13" name="Rectangle 12"/>
          <p:cNvSpPr/>
          <p:nvPr/>
        </p:nvSpPr>
        <p:spPr>
          <a:xfrm>
            <a:off x="824287" y="6210300"/>
            <a:ext cx="16787953" cy="707886"/>
          </a:xfrm>
          <a:prstGeom prst="rect">
            <a:avLst/>
          </a:prstGeom>
        </p:spPr>
        <p:txBody>
          <a:bodyPr wrap="square">
            <a:spAutoFit/>
          </a:bodyPr>
          <a:lstStyle/>
          <a:p>
            <a:pPr marR="30480" lvl="0" algn="just">
              <a:spcBef>
                <a:spcPts val="300"/>
              </a:spcBef>
              <a:spcAft>
                <a:spcPts val="300"/>
              </a:spcAft>
            </a:pPr>
            <a:r>
              <a:rPr lang="vi-VN" sz="4000">
                <a:solidFill>
                  <a:prstClr val="black"/>
                </a:solidFill>
                <a:ea typeface="Calibri" panose="020F0502020204030204" pitchFamily="34" charset="0"/>
                <a:cs typeface="Arial" panose="020B0604020202020204" pitchFamily="34" charset="0"/>
              </a:rPr>
              <a:t>Từ đó, ta có bảng tần số tương đối ghép nhóm như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714676847"/>
                  </p:ext>
                </p:extLst>
              </p:nvPr>
            </p:nvGraphicFramePr>
            <p:xfrm>
              <a:off x="990600" y="7277100"/>
              <a:ext cx="16382999" cy="2743200"/>
            </p:xfrm>
            <a:graphic>
              <a:graphicData uri="http://schemas.openxmlformats.org/drawingml/2006/table">
                <a:tbl>
                  <a:tblPr firstRow="1" firstCol="1" bandRow="1"/>
                  <a:tblGrid>
                    <a:gridCol w="5352255">
                      <a:extLst>
                        <a:ext uri="{9D8B030D-6E8A-4147-A177-3AD203B41FA5}">
                          <a16:colId xmlns:a16="http://schemas.microsoft.com/office/drawing/2014/main" val="3160187313"/>
                        </a:ext>
                      </a:extLst>
                    </a:gridCol>
                    <a:gridCol w="2904951">
                      <a:extLst>
                        <a:ext uri="{9D8B030D-6E8A-4147-A177-3AD203B41FA5}">
                          <a16:colId xmlns:a16="http://schemas.microsoft.com/office/drawing/2014/main" val="3887965410"/>
                        </a:ext>
                      </a:extLst>
                    </a:gridCol>
                    <a:gridCol w="2904951">
                      <a:extLst>
                        <a:ext uri="{9D8B030D-6E8A-4147-A177-3AD203B41FA5}">
                          <a16:colId xmlns:a16="http://schemas.microsoft.com/office/drawing/2014/main" val="1849710185"/>
                        </a:ext>
                      </a:extLst>
                    </a:gridCol>
                    <a:gridCol w="2614456">
                      <a:extLst>
                        <a:ext uri="{9D8B030D-6E8A-4147-A177-3AD203B41FA5}">
                          <a16:colId xmlns:a16="http://schemas.microsoft.com/office/drawing/2014/main" val="1195498273"/>
                        </a:ext>
                      </a:extLst>
                    </a:gridCol>
                    <a:gridCol w="2606386">
                      <a:extLst>
                        <a:ext uri="{9D8B030D-6E8A-4147-A177-3AD203B41FA5}">
                          <a16:colId xmlns:a16="http://schemas.microsoft.com/office/drawing/2014/main" val="3425535500"/>
                        </a:ext>
                      </a:extLst>
                    </a:gridCol>
                  </a:tblGrid>
                  <a:tr h="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Thời gian đi từ nhà đến trường (phút)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[5 ; 9)</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[9 ; 13)</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[13 ; 17)</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[17 ; 21)</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9618366"/>
                      </a:ext>
                    </a:extLst>
                  </a:tr>
                  <a:tr h="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30,56%</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19,44%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46549"/>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714676847"/>
                  </p:ext>
                </p:extLst>
              </p:nvPr>
            </p:nvGraphicFramePr>
            <p:xfrm>
              <a:off x="990600" y="7277100"/>
              <a:ext cx="16382999" cy="2743200"/>
            </p:xfrm>
            <a:graphic>
              <a:graphicData uri="http://schemas.openxmlformats.org/drawingml/2006/table">
                <a:tbl>
                  <a:tblPr firstRow="1" firstCol="1" bandRow="1"/>
                  <a:tblGrid>
                    <a:gridCol w="5352255">
                      <a:extLst>
                        <a:ext uri="{9D8B030D-6E8A-4147-A177-3AD203B41FA5}">
                          <a16:colId xmlns:a16="http://schemas.microsoft.com/office/drawing/2014/main" val="3160187313"/>
                        </a:ext>
                      </a:extLst>
                    </a:gridCol>
                    <a:gridCol w="2904951">
                      <a:extLst>
                        <a:ext uri="{9D8B030D-6E8A-4147-A177-3AD203B41FA5}">
                          <a16:colId xmlns:a16="http://schemas.microsoft.com/office/drawing/2014/main" val="3887965410"/>
                        </a:ext>
                      </a:extLst>
                    </a:gridCol>
                    <a:gridCol w="2904951">
                      <a:extLst>
                        <a:ext uri="{9D8B030D-6E8A-4147-A177-3AD203B41FA5}">
                          <a16:colId xmlns:a16="http://schemas.microsoft.com/office/drawing/2014/main" val="1849710185"/>
                        </a:ext>
                      </a:extLst>
                    </a:gridCol>
                    <a:gridCol w="2614456">
                      <a:extLst>
                        <a:ext uri="{9D8B030D-6E8A-4147-A177-3AD203B41FA5}">
                          <a16:colId xmlns:a16="http://schemas.microsoft.com/office/drawing/2014/main" val="1195498273"/>
                        </a:ext>
                      </a:extLst>
                    </a:gridCol>
                    <a:gridCol w="2606386">
                      <a:extLst>
                        <a:ext uri="{9D8B030D-6E8A-4147-A177-3AD203B41FA5}">
                          <a16:colId xmlns:a16="http://schemas.microsoft.com/office/drawing/2014/main" val="3425535500"/>
                        </a:ext>
                      </a:extLst>
                    </a:gridCol>
                  </a:tblGrid>
                  <a:tr h="182880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Thời gian đi từ nhà đến trường (phút)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184277" t="-332" r="-280084" b="-6046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284874" t="-332" r="-180672" b="-6046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427040" t="-332" r="-100466" b="-60465"/>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8"/>
                          <a:stretch>
                            <a:fillRect l="-528271" t="-332" r="-701" b="-60465"/>
                          </a:stretch>
                        </a:blipFill>
                      </a:tcPr>
                    </a:tc>
                    <a:extLst>
                      <a:ext uri="{0D108BD9-81ED-4DB2-BD59-A6C34878D82A}">
                        <a16:rowId xmlns:a16="http://schemas.microsoft.com/office/drawing/2014/main" val="1269618366"/>
                      </a:ext>
                    </a:extLst>
                  </a:tr>
                  <a:tr h="914400">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Tần số tương đối</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30,56%</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19,44%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25%</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46549"/>
                      </a:ext>
                    </a:extLst>
                  </a:tr>
                </a:tbl>
              </a:graphicData>
            </a:graphic>
          </p:graphicFrame>
        </mc:Fallback>
      </mc:AlternateContent>
    </p:spTree>
    <p:extLst>
      <p:ext uri="{BB962C8B-B14F-4D97-AF65-F5344CB8AC3E}">
        <p14:creationId xmlns:p14="http://schemas.microsoft.com/office/powerpoint/2010/main" val="2339431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38101"/>
            <a:ext cx="18440400" cy="1295401"/>
          </a:xfrm>
          <a:prstGeom prst="rect">
            <a:avLst/>
          </a:prstGeom>
          <a:solidFill>
            <a:srgbClr val="E8884A"/>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770409" y="190500"/>
            <a:ext cx="2249906" cy="1580104"/>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40"/>
            <p:cNvGrpSpPr/>
            <p:nvPr/>
          </p:nvGrpSpPr>
          <p:grpSpPr>
            <a:xfrm>
              <a:off x="15601950" y="780999"/>
              <a:ext cx="1970686" cy="1970686"/>
              <a:chOff x="0" y="0"/>
              <a:chExt cx="812800"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3275" y="82709"/>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2" name="Rectangle 1"/>
          <p:cNvSpPr/>
          <p:nvPr/>
        </p:nvSpPr>
        <p:spPr>
          <a:xfrm>
            <a:off x="832650" y="2019300"/>
            <a:ext cx="16787953" cy="707886"/>
          </a:xfrm>
          <a:prstGeom prst="rect">
            <a:avLst/>
          </a:prstGeom>
        </p:spPr>
        <p:txBody>
          <a:bodyPr wrap="square">
            <a:spAutoFit/>
          </a:bodyPr>
          <a:lstStyle/>
          <a:p>
            <a:pPr marR="30480" lvl="0" algn="just">
              <a:spcBef>
                <a:spcPts val="300"/>
              </a:spcBef>
              <a:spcAft>
                <a:spcPts val="300"/>
              </a:spcAft>
            </a:pPr>
            <a:r>
              <a:rPr lang="vi-VN" sz="4000">
                <a:solidFill>
                  <a:prstClr val="black"/>
                </a:solidFill>
                <a:ea typeface="Calibri" panose="020F0502020204030204" pitchFamily="34" charset="0"/>
                <a:cs typeface="Arial" panose="020B0604020202020204" pitchFamily="34" charset="0"/>
              </a:rPr>
              <a:t>b)</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flipH="1">
            <a:off x="14372742" y="723900"/>
            <a:ext cx="3229458" cy="958966"/>
          </a:xfrm>
          <a:prstGeom prst="rect">
            <a:avLst/>
          </a:prstGeom>
        </p:spPr>
      </p:pic>
      <p:pic>
        <p:nvPicPr>
          <p:cNvPr id="14" name="Picture 13"/>
          <p:cNvPicPr/>
          <p:nvPr/>
        </p:nvPicPr>
        <p:blipFill>
          <a:blip r:embed="rId5"/>
          <a:stretch>
            <a:fillRect/>
          </a:stretch>
        </p:blipFill>
        <p:spPr>
          <a:xfrm>
            <a:off x="3616287" y="2133600"/>
            <a:ext cx="10903026" cy="8039100"/>
          </a:xfrm>
          <a:prstGeom prst="rect">
            <a:avLst/>
          </a:prstGeom>
        </p:spPr>
      </p:pic>
    </p:spTree>
    <p:extLst>
      <p:ext uri="{BB962C8B-B14F-4D97-AF65-F5344CB8AC3E}">
        <p14:creationId xmlns:p14="http://schemas.microsoft.com/office/powerpoint/2010/main" val="4128295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8" name="Rectangle 7"/>
          <p:cNvSpPr/>
          <p:nvPr/>
        </p:nvSpPr>
        <p:spPr>
          <a:xfrm>
            <a:off x="-152400" y="-38101"/>
            <a:ext cx="18440400" cy="1295401"/>
          </a:xfrm>
          <a:prstGeom prst="rect">
            <a:avLst/>
          </a:prstGeom>
          <a:solidFill>
            <a:srgbClr val="E8884A"/>
          </a:solidFill>
          <a:ln>
            <a:solidFill>
              <a:srgbClr val="E7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770409" y="190500"/>
            <a:ext cx="2249906" cy="1580104"/>
            <a:chOff x="15550796" y="528267"/>
            <a:chExt cx="2136140" cy="2349754"/>
          </a:xfrm>
        </p:grpSpPr>
        <p:sp>
          <p:nvSpPr>
            <p:cNvPr id="17"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40"/>
            <p:cNvGrpSpPr/>
            <p:nvPr/>
          </p:nvGrpSpPr>
          <p:grpSpPr>
            <a:xfrm>
              <a:off x="15601950" y="780999"/>
              <a:ext cx="1970686" cy="1970686"/>
              <a:chOff x="0" y="0"/>
              <a:chExt cx="812800" cy="812800"/>
            </a:xfrm>
          </p:grpSpPr>
          <p:sp>
            <p:nvSpPr>
              <p:cNvPr id="2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2" name="TextBox 42"/>
              <p:cNvSpPr txBox="1"/>
              <p:nvPr/>
            </p:nvSpPr>
            <p:spPr>
              <a:xfrm>
                <a:off x="3275" y="82709"/>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Trả lời:</a:t>
                </a:r>
              </a:p>
            </p:txBody>
          </p:sp>
        </p:grpSp>
      </p:grpSp>
      <p:sp>
        <p:nvSpPr>
          <p:cNvPr id="2" name="Rectangle 1"/>
          <p:cNvSpPr/>
          <p:nvPr/>
        </p:nvSpPr>
        <p:spPr>
          <a:xfrm>
            <a:off x="832650" y="2019300"/>
            <a:ext cx="16787953" cy="707886"/>
          </a:xfrm>
          <a:prstGeom prst="rect">
            <a:avLst/>
          </a:prstGeom>
        </p:spPr>
        <p:txBody>
          <a:bodyPr wrap="square">
            <a:spAutoFit/>
          </a:bodyPr>
          <a:lstStyle/>
          <a:p>
            <a:pPr marL="0" marR="30480" lvl="0" indent="0" algn="just" defTabSz="914400" rtl="0" eaLnBrk="1" fontAlgn="auto" latinLnBrk="0" hangingPunct="1">
              <a:lnSpc>
                <a:spcPct val="100000"/>
              </a:lnSpc>
              <a:spcBef>
                <a:spcPts val="300"/>
              </a:spcBef>
              <a:spcAft>
                <a:spcPts val="3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flipH="1">
            <a:off x="14372742" y="723900"/>
            <a:ext cx="3229458" cy="958966"/>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3495691" y="2171700"/>
            <a:ext cx="11461869" cy="7787791"/>
          </a:xfrm>
          <a:prstGeom prst="rect">
            <a:avLst/>
          </a:prstGeom>
        </p:spPr>
      </p:pic>
    </p:spTree>
    <p:extLst>
      <p:ext uri="{BB962C8B-B14F-4D97-AF65-F5344CB8AC3E}">
        <p14:creationId xmlns:p14="http://schemas.microsoft.com/office/powerpoint/2010/main" val="4240834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B9763"/>
        </a:solidFill>
        <a:effectLst/>
      </p:bgPr>
    </p:bg>
    <p:spTree>
      <p:nvGrpSpPr>
        <p:cNvPr id="1" name=""/>
        <p:cNvGrpSpPr/>
        <p:nvPr/>
      </p:nvGrpSpPr>
      <p:grpSpPr>
        <a:xfrm>
          <a:off x="0" y="0"/>
          <a:ext cx="0" cy="0"/>
          <a:chOff x="0" y="0"/>
          <a:chExt cx="0" cy="0"/>
        </a:xfrm>
      </p:grpSpPr>
      <p:grpSp>
        <p:nvGrpSpPr>
          <p:cNvPr id="2" name="Group 2"/>
          <p:cNvGrpSpPr/>
          <p:nvPr/>
        </p:nvGrpSpPr>
        <p:grpSpPr>
          <a:xfrm>
            <a:off x="6019800" y="2705100"/>
            <a:ext cx="11397091" cy="6629400"/>
            <a:chOff x="0" y="0"/>
            <a:chExt cx="7789281" cy="4940394"/>
          </a:xfrm>
        </p:grpSpPr>
        <p:sp>
          <p:nvSpPr>
            <p:cNvPr id="3" name="Freeform 3"/>
            <p:cNvSpPr/>
            <p:nvPr/>
          </p:nvSpPr>
          <p:spPr>
            <a:xfrm>
              <a:off x="-10795" y="-1905"/>
              <a:ext cx="7799950" cy="4942172"/>
            </a:xfrm>
            <a:custGeom>
              <a:avLst/>
              <a:gdLst/>
              <a:ahLst/>
              <a:cxnLst/>
              <a:rect l="l" t="t" r="r" b="b"/>
              <a:pathLst>
                <a:path w="7799950" h="4942172">
                  <a:moveTo>
                    <a:pt x="7783821" y="186309"/>
                  </a:moveTo>
                  <a:cubicBezTo>
                    <a:pt x="7783439" y="125349"/>
                    <a:pt x="7792838" y="8509"/>
                    <a:pt x="7792838" y="8509"/>
                  </a:cubicBezTo>
                  <a:lnTo>
                    <a:pt x="7647930" y="6223"/>
                  </a:lnTo>
                  <a:lnTo>
                    <a:pt x="7442444" y="16002"/>
                  </a:lnTo>
                  <a:cubicBezTo>
                    <a:pt x="7442444" y="16002"/>
                    <a:pt x="7108815" y="0"/>
                    <a:pt x="7076938" y="14986"/>
                  </a:cubicBezTo>
                  <a:cubicBezTo>
                    <a:pt x="7044935" y="29972"/>
                    <a:pt x="6979022" y="6223"/>
                    <a:pt x="697902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7043791" y="4936203"/>
                  </a:lnTo>
                  <a:lnTo>
                    <a:pt x="7286742" y="4936838"/>
                  </a:lnTo>
                  <a:lnTo>
                    <a:pt x="7523598" y="4927186"/>
                  </a:lnTo>
                  <a:lnTo>
                    <a:pt x="7709906" y="4937981"/>
                  </a:lnTo>
                  <a:lnTo>
                    <a:pt x="7787376" y="4938235"/>
                  </a:lnTo>
                  <a:lnTo>
                    <a:pt x="7787758" y="4790280"/>
                  </a:lnTo>
                  <a:lnTo>
                    <a:pt x="7788012" y="4676615"/>
                  </a:lnTo>
                  <a:lnTo>
                    <a:pt x="7780137" y="4471129"/>
                  </a:lnTo>
                  <a:lnTo>
                    <a:pt x="7789027" y="4302981"/>
                  </a:lnTo>
                  <a:lnTo>
                    <a:pt x="7790805" y="671576"/>
                  </a:lnTo>
                  <a:lnTo>
                    <a:pt x="7799950" y="424561"/>
                  </a:lnTo>
                  <a:cubicBezTo>
                    <a:pt x="7799950" y="424561"/>
                    <a:pt x="7783948" y="247015"/>
                    <a:pt x="7783566" y="186055"/>
                  </a:cubicBezTo>
                  <a:close/>
                </a:path>
              </a:pathLst>
            </a:custGeom>
            <a:solidFill>
              <a:srgbClr val="F6EEE3"/>
            </a:solidFill>
          </p:spPr>
        </p:sp>
      </p:grpSp>
      <p:sp>
        <p:nvSpPr>
          <p:cNvPr id="4" name="Freeform 4"/>
          <p:cNvSpPr/>
          <p:nvPr/>
        </p:nvSpPr>
        <p:spPr>
          <a:xfrm flipH="1">
            <a:off x="680940" y="3238500"/>
            <a:ext cx="5981553" cy="9454283"/>
          </a:xfrm>
          <a:custGeom>
            <a:avLst/>
            <a:gdLst/>
            <a:ahLst/>
            <a:cxnLst/>
            <a:rect l="l" t="t" r="r" b="b"/>
            <a:pathLst>
              <a:path w="6861422" h="10570819">
                <a:moveTo>
                  <a:pt x="6861423" y="0"/>
                </a:moveTo>
                <a:lnTo>
                  <a:pt x="0" y="0"/>
                </a:lnTo>
                <a:lnTo>
                  <a:pt x="0" y="10570818"/>
                </a:lnTo>
                <a:lnTo>
                  <a:pt x="6861423" y="10570818"/>
                </a:lnTo>
                <a:lnTo>
                  <a:pt x="686142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6">
            <a:extLst>
              <a:ext uri="{FF2B5EF4-FFF2-40B4-BE49-F238E27FC236}">
                <a16:creationId xmlns:a16="http://schemas.microsoft.com/office/drawing/2014/main" id="{396D2107-ED67-C4D0-B800-2F3F996EB999}"/>
              </a:ext>
            </a:extLst>
          </p:cNvPr>
          <p:cNvSpPr txBox="1"/>
          <p:nvPr/>
        </p:nvSpPr>
        <p:spPr>
          <a:xfrm>
            <a:off x="5715000" y="773549"/>
            <a:ext cx="11412703" cy="1169551"/>
          </a:xfrm>
          <a:prstGeom prst="rect">
            <a:avLst/>
          </a:prstGeom>
          <a:noFill/>
        </p:spPr>
        <p:txBody>
          <a:bodyPr wrap="square" rtlCol="0">
            <a:spAutoFit/>
          </a:bodyPr>
          <a:lstStyle/>
          <a:p>
            <a:pPr lvl="0" algn="ctr">
              <a:defRPr/>
            </a:pPr>
            <a:r>
              <a:rPr lang="vi-VN" sz="7000" b="1">
                <a:cs typeface="Arial" panose="020B0604020202020204" pitchFamily="34" charset="0"/>
              </a:rPr>
              <a:t>HƯỚNG DẪN VỀ NHÀ</a:t>
            </a:r>
            <a:endParaRPr lang="en-US" sz="7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0446EC7-344B-143A-0E23-6C3CA05C3889}"/>
              </a:ext>
            </a:extLst>
          </p:cNvPr>
          <p:cNvSpPr txBox="1"/>
          <p:nvPr/>
        </p:nvSpPr>
        <p:spPr>
          <a:xfrm>
            <a:off x="7239000" y="3230344"/>
            <a:ext cx="8991600" cy="5570756"/>
          </a:xfrm>
          <a:prstGeom prst="rect">
            <a:avLst/>
          </a:prstGeom>
          <a:noFill/>
        </p:spPr>
        <p:txBody>
          <a:bodyPr wrap="square" rtlCol="0">
            <a:spAutoFit/>
          </a:bodyPr>
          <a:lstStyle/>
          <a:p>
            <a:pPr marL="571500" marR="0" lvl="0" indent="-571500" algn="just" defTabSz="914400" rtl="0" eaLnBrk="1" fontAlgn="auto" latinLnBrk="0" hangingPunct="1">
              <a:lnSpc>
                <a:spcPct val="200000"/>
              </a:lnSpc>
              <a:spcBef>
                <a:spcPts val="600"/>
              </a:spcBef>
              <a:spcAft>
                <a:spcPts val="600"/>
              </a:spcAft>
              <a:buClrTx/>
              <a:buSzTx/>
              <a:buFont typeface="Arial" panose="020B0604020202020204" pitchFamily="34" charset="0"/>
              <a:buChar char="•"/>
              <a:tabLst/>
              <a:defRPr/>
            </a:pPr>
            <a:r>
              <a:rPr kumimoji="0" lang="vi-VN"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Ghi nhớ kiến thức trong bài. </a:t>
            </a:r>
          </a:p>
          <a:p>
            <a:pPr marL="571500" marR="0" lvl="0" indent="-571500" algn="just" defTabSz="914400" rtl="0" eaLnBrk="1" fontAlgn="auto" latinLnBrk="0" hangingPunct="1">
              <a:lnSpc>
                <a:spcPct val="200000"/>
              </a:lnSpc>
              <a:spcBef>
                <a:spcPts val="600"/>
              </a:spcBef>
              <a:spcAft>
                <a:spcPts val="600"/>
              </a:spcAft>
              <a:buClrTx/>
              <a:buSzTx/>
              <a:buFont typeface="Arial" panose="020B0604020202020204" pitchFamily="34" charset="0"/>
              <a:buChar char="•"/>
              <a:tabLst/>
              <a:defRPr/>
            </a:pPr>
            <a:r>
              <a:rPr kumimoji="0" lang="vi-VN"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Hoàn thành các bài tập trong SBT</a:t>
            </a:r>
            <a:r>
              <a:rPr kumimoji="0" lang="en-US"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vi-VN"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571500" lvl="0" indent="-571500" algn="just">
              <a:lnSpc>
                <a:spcPct val="200000"/>
              </a:lnSpc>
              <a:spcBef>
                <a:spcPts val="600"/>
              </a:spcBef>
              <a:spcAft>
                <a:spcPts val="600"/>
              </a:spcAft>
              <a:buFont typeface="Arial" panose="020B0604020202020204" pitchFamily="34" charset="0"/>
              <a:buChar char="•"/>
              <a:defRPr/>
            </a:pPr>
            <a:r>
              <a:rPr kumimoji="0" lang="vi-VN"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Chuẩn bị bài mới: </a:t>
            </a:r>
            <a:r>
              <a:rPr lang="vi-VN" sz="4200" b="1" i="1">
                <a:solidFill>
                  <a:prstClr val="black"/>
                </a:solidFill>
                <a:cs typeface="Arial" panose="020B0604020202020204" pitchFamily="34" charset="0"/>
              </a:rPr>
              <a:t>“Bài tập cuối chương 7”.</a:t>
            </a:r>
            <a:endParaRPr kumimoji="0" lang="vi-VN" sz="42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6EEE3"/>
        </a:solidFill>
        <a:effectLst/>
      </p:bgPr>
    </p:bg>
    <p:spTree>
      <p:nvGrpSpPr>
        <p:cNvPr id="1" name=""/>
        <p:cNvGrpSpPr/>
        <p:nvPr/>
      </p:nvGrpSpPr>
      <p:grpSpPr>
        <a:xfrm>
          <a:off x="0" y="0"/>
          <a:ext cx="0" cy="0"/>
          <a:chOff x="0" y="0"/>
          <a:chExt cx="0" cy="0"/>
        </a:xfrm>
      </p:grpSpPr>
      <p:sp>
        <p:nvSpPr>
          <p:cNvPr id="2" name="Freeform 2"/>
          <p:cNvSpPr/>
          <p:nvPr/>
        </p:nvSpPr>
        <p:spPr>
          <a:xfrm>
            <a:off x="15073190" y="0"/>
            <a:ext cx="9843369" cy="10223299"/>
          </a:xfrm>
          <a:custGeom>
            <a:avLst/>
            <a:gdLst/>
            <a:ahLst/>
            <a:cxnLst/>
            <a:rect l="l" t="t" r="r" b="b"/>
            <a:pathLst>
              <a:path w="9843369" h="10223299">
                <a:moveTo>
                  <a:pt x="0" y="0"/>
                </a:moveTo>
                <a:lnTo>
                  <a:pt x="9843369" y="0"/>
                </a:lnTo>
                <a:lnTo>
                  <a:pt x="9843369" y="10223299"/>
                </a:lnTo>
                <a:lnTo>
                  <a:pt x="0" y="10223299"/>
                </a:lnTo>
                <a:lnTo>
                  <a:pt x="0" y="0"/>
                </a:lnTo>
                <a:close/>
              </a:path>
            </a:pathLst>
          </a:custGeom>
          <a:blipFill>
            <a:blip r:embed="rId2">
              <a:extLst>
                <a:ext uri="{96DAC541-7B7A-43D3-8B79-37D633B846F1}">
                  <asvg:svgBlip xmlns:asvg="http://schemas.microsoft.com/office/drawing/2016/SVG/main" xmlns="" r:embed="rId3"/>
                </a:ext>
              </a:extLst>
            </a:blip>
            <a:stretch>
              <a:fillRect t="-26689"/>
            </a:stretch>
          </a:blipFill>
        </p:spPr>
      </p:sp>
      <p:sp>
        <p:nvSpPr>
          <p:cNvPr id="3" name="Freeform 3"/>
          <p:cNvSpPr/>
          <p:nvPr/>
        </p:nvSpPr>
        <p:spPr>
          <a:xfrm rot="-718935">
            <a:off x="11088535" y="2125056"/>
            <a:ext cx="7969311" cy="6375449"/>
          </a:xfrm>
          <a:custGeom>
            <a:avLst/>
            <a:gdLst/>
            <a:ahLst/>
            <a:cxnLst/>
            <a:rect l="l" t="t" r="r" b="b"/>
            <a:pathLst>
              <a:path w="7969311" h="6375449">
                <a:moveTo>
                  <a:pt x="0" y="0"/>
                </a:moveTo>
                <a:lnTo>
                  <a:pt x="7969311" y="0"/>
                </a:lnTo>
                <a:lnTo>
                  <a:pt x="7969311" y="6375449"/>
                </a:lnTo>
                <a:lnTo>
                  <a:pt x="0" y="6375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295400" y="1495127"/>
            <a:ext cx="7375366" cy="6924973"/>
          </a:xfrm>
          <a:prstGeom prst="rect">
            <a:avLst/>
          </a:prstGeom>
        </p:spPr>
        <p:txBody>
          <a:bodyPr wrap="square" lIns="0" tIns="0" rIns="0" bIns="0" rtlCol="0" anchor="t">
            <a:spAutoFit/>
          </a:bodyPr>
          <a:lstStyle/>
          <a:p>
            <a:pPr lvl="0">
              <a:lnSpc>
                <a:spcPct val="150000"/>
              </a:lnSpc>
            </a:pPr>
            <a:r>
              <a:rPr lang="en-US" sz="10000" b="1">
                <a:solidFill>
                  <a:srgbClr val="606D4B"/>
                </a:solidFill>
                <a:latin typeface="Arial" panose="020B0604020202020204" pitchFamily="34" charset="0"/>
                <a:ea typeface="Asap Bold"/>
                <a:cs typeface="Arial" panose="020B0604020202020204" pitchFamily="34" charset="0"/>
                <a:sym typeface="Asap Bold"/>
              </a:rPr>
              <a:t>CẢM ƠN CÁC EM ĐÃ THAM GIA!</a:t>
            </a:r>
          </a:p>
        </p:txBody>
      </p:sp>
      <p:sp>
        <p:nvSpPr>
          <p:cNvPr id="7" name="Freeform 7"/>
          <p:cNvSpPr/>
          <p:nvPr/>
        </p:nvSpPr>
        <p:spPr>
          <a:xfrm>
            <a:off x="13688512" y="1355504"/>
            <a:ext cx="2769356" cy="1581994"/>
          </a:xfrm>
          <a:custGeom>
            <a:avLst/>
            <a:gdLst/>
            <a:ahLst/>
            <a:cxnLst/>
            <a:rect l="l" t="t" r="r" b="b"/>
            <a:pathLst>
              <a:path w="2769356" h="1581994">
                <a:moveTo>
                  <a:pt x="0" y="0"/>
                </a:moveTo>
                <a:lnTo>
                  <a:pt x="2769356" y="0"/>
                </a:lnTo>
                <a:lnTo>
                  <a:pt x="2769356" y="1581995"/>
                </a:lnTo>
                <a:lnTo>
                  <a:pt x="0" y="15819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06D4B"/>
        </a:solidFill>
        <a:effectLst/>
      </p:bgPr>
    </p:bg>
    <p:spTree>
      <p:nvGrpSpPr>
        <p:cNvPr id="1" name=""/>
        <p:cNvGrpSpPr/>
        <p:nvPr/>
      </p:nvGrpSpPr>
      <p:grpSpPr>
        <a:xfrm>
          <a:off x="0" y="0"/>
          <a:ext cx="0" cy="0"/>
          <a:chOff x="0" y="0"/>
          <a:chExt cx="0" cy="0"/>
        </a:xfrm>
      </p:grpSpPr>
      <p:sp>
        <p:nvSpPr>
          <p:cNvPr id="8" name="Freeform 8"/>
          <p:cNvSpPr/>
          <p:nvPr/>
        </p:nvSpPr>
        <p:spPr>
          <a:xfrm>
            <a:off x="15098875" y="1522897"/>
            <a:ext cx="2482886" cy="252803"/>
          </a:xfrm>
          <a:custGeom>
            <a:avLst/>
            <a:gdLst/>
            <a:ahLst/>
            <a:cxnLst/>
            <a:rect l="l" t="t" r="r" b="b"/>
            <a:pathLst>
              <a:path w="3310514" h="337070">
                <a:moveTo>
                  <a:pt x="0" y="0"/>
                </a:moveTo>
                <a:lnTo>
                  <a:pt x="3310514" y="0"/>
                </a:lnTo>
                <a:lnTo>
                  <a:pt x="3310514" y="337070"/>
                </a:lnTo>
                <a:lnTo>
                  <a:pt x="0" y="3370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2392306" y="358942"/>
            <a:ext cx="13393839" cy="1156534"/>
          </a:xfrm>
          <a:prstGeom prst="rect">
            <a:avLst/>
          </a:prstGeom>
        </p:spPr>
        <p:txBody>
          <a:bodyPr lIns="0" tIns="0" rIns="0" bIns="0" rtlCol="0" anchor="t">
            <a:spAutoFit/>
          </a:bodyPr>
          <a:lstStyle/>
          <a:p>
            <a:pPr marL="0" marR="0" lvl="0" indent="0" algn="ctr" defTabSz="914400" rtl="0" eaLnBrk="1" fontAlgn="auto" latinLnBrk="0" hangingPunct="1">
              <a:lnSpc>
                <a:spcPts val="9900"/>
              </a:lnSpc>
              <a:spcBef>
                <a:spcPct val="0"/>
              </a:spcBef>
              <a:spcAft>
                <a:spcPts val="0"/>
              </a:spcAft>
              <a:buClrTx/>
              <a:buSzTx/>
              <a:buFontTx/>
              <a:buNone/>
              <a:tabLst/>
              <a:defRPr/>
            </a:pPr>
            <a:r>
              <a:rPr kumimoji="0" lang="en-US" sz="7000" b="1" i="0" u="none" strike="noStrike" kern="1200" cap="none" spc="0" normalizeH="0" baseline="0" noProof="0">
                <a:ln>
                  <a:noFill/>
                </a:ln>
                <a:solidFill>
                  <a:srgbClr val="E8884A"/>
                </a:solidFill>
                <a:effectLst/>
                <a:uLnTx/>
                <a:uFillTx/>
                <a:latin typeface="Arial" panose="020B0604020202020204" pitchFamily="34" charset="0"/>
                <a:ea typeface="Asap Bold"/>
                <a:cs typeface="Arial" panose="020B0604020202020204" pitchFamily="34" charset="0"/>
                <a:sym typeface="Asap Bold"/>
              </a:rPr>
              <a:t>ĐỊNH NGHĨA</a:t>
            </a:r>
          </a:p>
        </p:txBody>
      </p:sp>
      <p:grpSp>
        <p:nvGrpSpPr>
          <p:cNvPr id="13" name="Group 12"/>
          <p:cNvGrpSpPr/>
          <p:nvPr/>
        </p:nvGrpSpPr>
        <p:grpSpPr>
          <a:xfrm>
            <a:off x="-348254" y="1830532"/>
            <a:ext cx="18175040" cy="7901010"/>
            <a:chOff x="-348254" y="1466497"/>
            <a:chExt cx="18175040" cy="7901010"/>
          </a:xfrm>
        </p:grpSpPr>
        <p:grpSp>
          <p:nvGrpSpPr>
            <p:cNvPr id="2" name="Group 2"/>
            <p:cNvGrpSpPr/>
            <p:nvPr/>
          </p:nvGrpSpPr>
          <p:grpSpPr>
            <a:xfrm>
              <a:off x="576639" y="1564815"/>
              <a:ext cx="17025174" cy="7695450"/>
              <a:chOff x="-10795" y="-199185"/>
              <a:chExt cx="5575827" cy="2018769"/>
            </a:xfrm>
          </p:grpSpPr>
          <p:sp>
            <p:nvSpPr>
              <p:cNvPr id="3" name="Freeform 3"/>
              <p:cNvSpPr/>
              <p:nvPr/>
            </p:nvSpPr>
            <p:spPr>
              <a:xfrm>
                <a:off x="-10795" y="-199185"/>
                <a:ext cx="5575827" cy="2018769"/>
              </a:xfrm>
              <a:custGeom>
                <a:avLst/>
                <a:gdLst/>
                <a:ahLst/>
                <a:cxnLst/>
                <a:rect l="l" t="t" r="r" b="b"/>
                <a:pathLst>
                  <a:path w="5575827" h="1980764">
                    <a:moveTo>
                      <a:pt x="5559698" y="186309"/>
                    </a:moveTo>
                    <a:cubicBezTo>
                      <a:pt x="5559317" y="125349"/>
                      <a:pt x="5568715" y="8509"/>
                      <a:pt x="5568715" y="8509"/>
                    </a:cubicBezTo>
                    <a:lnTo>
                      <a:pt x="5423808" y="6223"/>
                    </a:lnTo>
                    <a:lnTo>
                      <a:pt x="5218322" y="16002"/>
                    </a:lnTo>
                    <a:cubicBezTo>
                      <a:pt x="5218322" y="16002"/>
                      <a:pt x="4884693" y="0"/>
                      <a:pt x="4852816" y="14986"/>
                    </a:cubicBezTo>
                    <a:cubicBezTo>
                      <a:pt x="4820812" y="29972"/>
                      <a:pt x="4754899" y="6223"/>
                      <a:pt x="4754899"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1335096"/>
                    </a:lnTo>
                    <a:lnTo>
                      <a:pt x="25019" y="1513912"/>
                    </a:lnTo>
                    <a:cubicBezTo>
                      <a:pt x="25019" y="1513912"/>
                      <a:pt x="0" y="1555060"/>
                      <a:pt x="16002" y="1715080"/>
                    </a:cubicBezTo>
                    <a:cubicBezTo>
                      <a:pt x="32004" y="1875100"/>
                      <a:pt x="49276" y="1970350"/>
                      <a:pt x="49276" y="1970350"/>
                    </a:cubicBezTo>
                    <a:lnTo>
                      <a:pt x="132842" y="1970604"/>
                    </a:lnTo>
                    <a:lnTo>
                      <a:pt x="305562" y="1954094"/>
                    </a:lnTo>
                    <a:lnTo>
                      <a:pt x="532511" y="1971620"/>
                    </a:lnTo>
                    <a:lnTo>
                      <a:pt x="771144" y="1980764"/>
                    </a:lnTo>
                    <a:lnTo>
                      <a:pt x="906526" y="1955618"/>
                    </a:lnTo>
                    <a:lnTo>
                      <a:pt x="1008761" y="1972890"/>
                    </a:lnTo>
                    <a:lnTo>
                      <a:pt x="4819669" y="1974795"/>
                    </a:lnTo>
                    <a:lnTo>
                      <a:pt x="5062620" y="1975430"/>
                    </a:lnTo>
                    <a:lnTo>
                      <a:pt x="5299475" y="1965778"/>
                    </a:lnTo>
                    <a:lnTo>
                      <a:pt x="5485784" y="1976573"/>
                    </a:lnTo>
                    <a:lnTo>
                      <a:pt x="5563254" y="1976827"/>
                    </a:lnTo>
                    <a:lnTo>
                      <a:pt x="5563635" y="1828872"/>
                    </a:lnTo>
                    <a:lnTo>
                      <a:pt x="5563889" y="1715207"/>
                    </a:lnTo>
                    <a:lnTo>
                      <a:pt x="5556015" y="1509721"/>
                    </a:lnTo>
                    <a:lnTo>
                      <a:pt x="5564905" y="1341573"/>
                    </a:lnTo>
                    <a:lnTo>
                      <a:pt x="5566683" y="671576"/>
                    </a:lnTo>
                    <a:lnTo>
                      <a:pt x="5575827" y="424561"/>
                    </a:lnTo>
                    <a:cubicBezTo>
                      <a:pt x="5575827" y="424561"/>
                      <a:pt x="5559825" y="247015"/>
                      <a:pt x="5559444" y="186055"/>
                    </a:cubicBezTo>
                    <a:close/>
                  </a:path>
                </a:pathLst>
              </a:custGeom>
              <a:solidFill>
                <a:srgbClr val="F6EEE3"/>
              </a:solidFill>
            </p:spPr>
          </p:sp>
        </p:grpSp>
        <p:sp>
          <p:nvSpPr>
            <p:cNvPr id="4" name="Freeform 4"/>
            <p:cNvSpPr/>
            <p:nvPr/>
          </p:nvSpPr>
          <p:spPr>
            <a:xfrm rot="20632139">
              <a:off x="15205832" y="8649283"/>
              <a:ext cx="2620954" cy="718224"/>
            </a:xfrm>
            <a:custGeom>
              <a:avLst/>
              <a:gdLst/>
              <a:ahLst/>
              <a:cxnLst/>
              <a:rect l="l" t="t" r="r" b="b"/>
              <a:pathLst>
                <a:path w="3208250" h="921643">
                  <a:moveTo>
                    <a:pt x="0" y="0"/>
                  </a:moveTo>
                  <a:lnTo>
                    <a:pt x="3208250" y="0"/>
                  </a:lnTo>
                  <a:lnTo>
                    <a:pt x="3208250" y="921642"/>
                  </a:lnTo>
                  <a:lnTo>
                    <a:pt x="0" y="92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9129763">
              <a:off x="-348254" y="1466497"/>
              <a:ext cx="2417369" cy="981334"/>
            </a:xfrm>
            <a:custGeom>
              <a:avLst/>
              <a:gdLst/>
              <a:ahLst/>
              <a:cxnLst/>
              <a:rect l="l" t="t" r="r" b="b"/>
              <a:pathLst>
                <a:path w="2181439" h="1246147">
                  <a:moveTo>
                    <a:pt x="0" y="0"/>
                  </a:moveTo>
                  <a:lnTo>
                    <a:pt x="2181439" y="0"/>
                  </a:lnTo>
                  <a:lnTo>
                    <a:pt x="2181439" y="1246147"/>
                  </a:lnTo>
                  <a:lnTo>
                    <a:pt x="0" y="12461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Rectangle 11"/>
            <p:cNvSpPr/>
            <p:nvPr/>
          </p:nvSpPr>
          <p:spPr>
            <a:xfrm>
              <a:off x="885886" y="2148821"/>
              <a:ext cx="16438761" cy="6346994"/>
            </a:xfrm>
            <a:prstGeom prst="rect">
              <a:avLst/>
            </a:prstGeom>
          </p:spPr>
          <p:txBody>
            <a:bodyPr wrap="square">
              <a:spAutoFit/>
            </a:bodyPr>
            <a:lstStyle/>
            <a:p>
              <a:pPr marL="571500" marR="0" lvl="0" indent="-571500" algn="just" defTabSz="914400" rtl="0" eaLnBrk="1" fontAlgn="auto" latinLnBrk="0" hangingPunct="1">
                <a:lnSpc>
                  <a:spcPct val="165000"/>
                </a:lnSpc>
                <a:spcBef>
                  <a:spcPts val="0"/>
                </a:spcBef>
                <a:spcAft>
                  <a:spcPts val="0"/>
                </a:spcAft>
                <a:buClrTx/>
                <a:buSzTx/>
                <a:buFont typeface="Courier New" panose="02070309020205020404" pitchFamily="49" charset="0"/>
                <a:buChar char="o"/>
                <a:tabLst>
                  <a:tab pos="105410" algn="l"/>
                </a:tabLst>
                <a:defRPr/>
              </a:pPr>
              <a:r>
                <a:rPr kumimoji="0" lang="da-DK"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Số lượng các giá trị của mẫu số liệu thuộc vào một nhóm được gọi là </a:t>
              </a:r>
              <a:r>
                <a:rPr kumimoji="0" lang="da-DK" sz="4200" b="0" i="1"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tần số của nhóm</a:t>
              </a:r>
              <a:r>
                <a:rPr kumimoji="0" lang="da-DK"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đó.</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65000"/>
                </a:lnSpc>
                <a:spcBef>
                  <a:spcPts val="0"/>
                </a:spcBef>
                <a:spcAft>
                  <a:spcPts val="0"/>
                </a:spcAft>
                <a:buClrTx/>
                <a:buSzTx/>
                <a:buFont typeface="Courier New" panose="02070309020205020404" pitchFamily="49" charset="0"/>
                <a:buChar char="o"/>
                <a:tabLst>
                  <a:tab pos="105410" algn="l"/>
                </a:tabLst>
                <a:defRPr/>
              </a:pPr>
              <a:r>
                <a:rPr kumimoji="0" lang="da-DK" sz="42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Bảng tần số ghép nhóm biểu diễn tần số của các nhóm số liệu. Bảng gồm hai dòng (hoặc hai cột), dòng (hoặc cột) thứ nhất ghi các nhóm số liệu, dòng (hoặc cột) thứ hai ghi các tần số tương ứng với mỗi nhóm đó.</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5859963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348916" y="342900"/>
            <a:ext cx="17602200" cy="96012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11" name="TextBox 10">
            <a:extLst>
              <a:ext uri="{FF2B5EF4-FFF2-40B4-BE49-F238E27FC236}">
                <a16:creationId xmlns:a16="http://schemas.microsoft.com/office/drawing/2014/main" id="{1C0FDDE4-B345-9CEF-46D5-6288E812B092}"/>
              </a:ext>
            </a:extLst>
          </p:cNvPr>
          <p:cNvSpPr txBox="1"/>
          <p:nvPr/>
        </p:nvSpPr>
        <p:spPr>
          <a:xfrm>
            <a:off x="669956" y="362277"/>
            <a:ext cx="17389444" cy="2723823"/>
          </a:xfrm>
          <a:prstGeom prst="rect">
            <a:avLst/>
          </a:prstGeom>
          <a:noFill/>
        </p:spPr>
        <p:txBody>
          <a:bodyPr wrap="square">
            <a:spAutoFit/>
          </a:bodyPr>
          <a:lstStyle/>
          <a:p>
            <a:pPr lvl="0" algn="just" defTabSz="1828800">
              <a:lnSpc>
                <a:spcPct val="150000"/>
              </a:lnSpc>
              <a:buClr>
                <a:srgbClr val="000000"/>
              </a:buClr>
              <a:defRPr/>
            </a:pPr>
            <a:r>
              <a:rPr lang="vi-VN" sz="4000" b="1" kern="0">
                <a:solidFill>
                  <a:srgbClr val="F6EEE3"/>
                </a:solidFill>
                <a:highlight>
                  <a:srgbClr val="008080"/>
                </a:highlight>
                <a:ea typeface="Malgun Gothic" panose="020B0503020000020004" pitchFamily="34" charset="-127"/>
              </a:rPr>
              <a:t>Ví dụ 1</a:t>
            </a:r>
            <a:r>
              <a:rPr lang="en-US" sz="4000" kern="0">
                <a:solidFill>
                  <a:srgbClr val="F6EEE3"/>
                </a:solidFill>
                <a:highlight>
                  <a:srgbClr val="008080"/>
                </a:highlight>
                <a:cs typeface="Arial"/>
                <a:sym typeface="Arial"/>
              </a:rPr>
              <a:t>:</a:t>
            </a:r>
            <a:r>
              <a:rPr kumimoji="0" lang="en-US" sz="4000" b="0" i="0" u="none" strike="noStrike" kern="0" cap="none" spc="0" normalizeH="0" baseline="0" noProof="0">
                <a:ln>
                  <a:noFill/>
                </a:ln>
                <a:solidFill>
                  <a:srgbClr val="F6EEE3"/>
                </a:solidFill>
                <a:effectLst/>
                <a:uLnTx/>
                <a:uFillTx/>
                <a:cs typeface="Arial"/>
                <a:sym typeface="Arial"/>
              </a:rPr>
              <a:t> </a:t>
            </a:r>
            <a:r>
              <a:rPr lang="vi-VN" sz="4000" kern="0">
                <a:solidFill>
                  <a:srgbClr val="000000"/>
                </a:solidFill>
                <a:latin typeface="Arial"/>
                <a:cs typeface="Arial"/>
                <a:sym typeface="Arial"/>
              </a:rPr>
              <a:t>Xét mẫu số liệu về điểm số ở</a:t>
            </a:r>
            <a:r>
              <a:rPr lang="en-US" sz="4000" kern="0">
                <a:solidFill>
                  <a:srgbClr val="000000"/>
                </a:solidFill>
                <a:latin typeface="Arial"/>
                <a:cs typeface="Arial"/>
                <a:sym typeface="Arial"/>
              </a:rPr>
              <a:t> phần Khởi động (trang 39).</a:t>
            </a:r>
          </a:p>
          <a:p>
            <a:pPr lvl="0" algn="just" defTabSz="1828800">
              <a:lnSpc>
                <a:spcPct val="150000"/>
              </a:lnSpc>
              <a:buClr>
                <a:srgbClr val="000000"/>
              </a:buClr>
              <a:defRPr/>
            </a:pPr>
            <a:r>
              <a:rPr lang="en-US" sz="4000" kern="0">
                <a:solidFill>
                  <a:srgbClr val="000000"/>
                </a:solidFill>
                <a:latin typeface="Arial"/>
                <a:cs typeface="Arial"/>
                <a:sym typeface="Arial"/>
              </a:rPr>
              <a:t>a) Hãy chỉ ra các giá trị thuộc nhóm [0; 2,5) và tần số của nhóm này.</a:t>
            </a:r>
          </a:p>
          <a:p>
            <a:pPr lvl="0" algn="just" defTabSz="1828800">
              <a:lnSpc>
                <a:spcPct val="150000"/>
              </a:lnSpc>
              <a:buClr>
                <a:srgbClr val="000000"/>
              </a:buClr>
              <a:defRPr/>
            </a:pPr>
            <a:r>
              <a:rPr lang="en-US" sz="4000" kern="0">
                <a:solidFill>
                  <a:srgbClr val="000000"/>
                </a:solidFill>
                <a:latin typeface="Arial"/>
                <a:cs typeface="Arial"/>
                <a:sym typeface="Arial"/>
              </a:rPr>
              <a:t>b) Lập bảng tần số ghép nhóm của mẫu số liệu.</a:t>
            </a:r>
            <a:endParaRPr kumimoji="0" lang="en-US" sz="40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roup 12"/>
          <p:cNvGrpSpPr/>
          <p:nvPr/>
        </p:nvGrpSpPr>
        <p:grpSpPr>
          <a:xfrm>
            <a:off x="8011126" y="3695700"/>
            <a:ext cx="2249906" cy="1438331"/>
            <a:chOff x="15550796" y="528267"/>
            <a:chExt cx="2136140" cy="2349754"/>
          </a:xfrm>
        </p:grpSpPr>
        <p:sp>
          <p:nvSpPr>
            <p:cNvPr id="14"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a:blipFill>
          </p:spPr>
        </p:sp>
        <p:grpSp>
          <p:nvGrpSpPr>
            <p:cNvPr id="15" name="Group 40"/>
            <p:cNvGrpSpPr/>
            <p:nvPr/>
          </p:nvGrpSpPr>
          <p:grpSpPr>
            <a:xfrm>
              <a:off x="15601950" y="780999"/>
              <a:ext cx="2016542" cy="1970686"/>
              <a:chOff x="0" y="0"/>
              <a:chExt cx="831713" cy="812800"/>
            </a:xfrm>
          </p:grpSpPr>
          <p:sp>
            <p:nvSpPr>
              <p:cNvPr id="16"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945F"/>
              </a:solidFill>
            </p:spPr>
          </p:sp>
          <p:sp>
            <p:nvSpPr>
              <p:cNvPr id="17" name="TextBox 42"/>
              <p:cNvSpPr txBox="1"/>
              <p:nvPr/>
            </p:nvSpPr>
            <p:spPr>
              <a:xfrm>
                <a:off x="26872" y="77092"/>
                <a:ext cx="804841" cy="631825"/>
              </a:xfrm>
              <a:prstGeom prst="rect">
                <a:avLst/>
              </a:prstGeom>
            </p:spPr>
            <p:txBody>
              <a:bodyPr lIns="50800" tIns="50800" rIns="50800" bIns="50800" rtlCol="0" anchor="ctr"/>
              <a:lstStyle/>
              <a:p>
                <a:pPr algn="ctr"/>
                <a:r>
                  <a:rPr lang="en-US" sz="4000" b="1">
                    <a:solidFill>
                      <a:srgbClr val="F6EEE3"/>
                    </a:solidFill>
                    <a:latin typeface="Arial" panose="020B0604020202020204" pitchFamily="34" charset="0"/>
                    <a:ea typeface="Cabin Bold"/>
                    <a:cs typeface="Arial" panose="020B0604020202020204" pitchFamily="34" charset="0"/>
                    <a:sym typeface="Cabin Bold"/>
                  </a:rPr>
                  <a:t>Trả lời:</a:t>
                </a:r>
              </a:p>
            </p:txBody>
          </p:sp>
        </p:grpSp>
      </p:grpSp>
      <p:sp>
        <p:nvSpPr>
          <p:cNvPr id="18" name="Rectangle 17"/>
          <p:cNvSpPr/>
          <p:nvPr/>
        </p:nvSpPr>
        <p:spPr>
          <a:xfrm>
            <a:off x="669956" y="5651837"/>
            <a:ext cx="16779844" cy="1015663"/>
          </a:xfrm>
          <a:prstGeom prst="rect">
            <a:avLst/>
          </a:prstGeom>
        </p:spPr>
        <p:txBody>
          <a:bodyPr wrap="square">
            <a:spAutoFit/>
          </a:bodyPr>
          <a:lstStyle/>
          <a:p>
            <a:pPr algn="just">
              <a:lnSpc>
                <a:spcPct val="150000"/>
              </a:lnSpc>
              <a:spcBef>
                <a:spcPts val="600"/>
              </a:spcBef>
              <a:spcAft>
                <a:spcPts val="600"/>
              </a:spcAft>
            </a:pPr>
            <a:r>
              <a:rPr lang="vi-VN" sz="4000"/>
              <a:t>a) Nhóm [0; 2,5) gồm hai giá trị là 1,4 và 1,7. Tần số của nhóm này là 2.</a:t>
            </a:r>
            <a:endParaRPr lang="en-US" sz="4000"/>
          </a:p>
        </p:txBody>
      </p:sp>
      <p:sp>
        <p:nvSpPr>
          <p:cNvPr id="5" name="Rectangle 4"/>
          <p:cNvSpPr/>
          <p:nvPr/>
        </p:nvSpPr>
        <p:spPr>
          <a:xfrm>
            <a:off x="669956" y="7026414"/>
            <a:ext cx="10134600" cy="707886"/>
          </a:xfrm>
          <a:prstGeom prst="rect">
            <a:avLst/>
          </a:prstGeom>
        </p:spPr>
        <p:txBody>
          <a:bodyPr wrap="square">
            <a:spAutoFit/>
          </a:bodyPr>
          <a:lstStyle/>
          <a:p>
            <a:pPr lvl="0" algn="just">
              <a:spcBef>
                <a:spcPts val="600"/>
              </a:spcBef>
              <a:spcAft>
                <a:spcPts val="600"/>
              </a:spcAft>
            </a:pPr>
            <a:r>
              <a:rPr lang="vi-VN" sz="4000">
                <a:solidFill>
                  <a:prstClr val="black"/>
                </a:solidFill>
              </a:rPr>
              <a:t>b) Bảng tần số ghép nhóm của mẫu số liệu:</a:t>
            </a:r>
            <a:endParaRPr lang="en-US" sz="4000">
              <a:solidFill>
                <a:prstClr val="black"/>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57" y="8151281"/>
            <a:ext cx="16932244" cy="1488019"/>
          </a:xfrm>
          <a:prstGeom prst="rect">
            <a:avLst/>
          </a:prstGeom>
        </p:spPr>
      </p:pic>
      <p:pic>
        <p:nvPicPr>
          <p:cNvPr id="7" name="Picture 6"/>
          <p:cNvPicPr>
            <a:picLocks noChangeAspect="1"/>
          </p:cNvPicPr>
          <p:nvPr/>
        </p:nvPicPr>
        <p:blipFill>
          <a:blip r:embed="rId5"/>
          <a:stretch>
            <a:fillRect/>
          </a:stretch>
        </p:blipFill>
        <p:spPr>
          <a:xfrm>
            <a:off x="15224580" y="2858442"/>
            <a:ext cx="2225220" cy="2208858"/>
          </a:xfrm>
          <a:prstGeom prst="rect">
            <a:avLst/>
          </a:prstGeom>
        </p:spPr>
      </p:pic>
    </p:spTree>
    <p:extLst>
      <p:ext uri="{BB962C8B-B14F-4D97-AF65-F5344CB8AC3E}">
        <p14:creationId xmlns:p14="http://schemas.microsoft.com/office/powerpoint/2010/main" val="21678102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up)">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884A"/>
        </a:solidFill>
        <a:effectLst/>
      </p:bgPr>
    </p:bg>
    <p:spTree>
      <p:nvGrpSpPr>
        <p:cNvPr id="1" name=""/>
        <p:cNvGrpSpPr/>
        <p:nvPr/>
      </p:nvGrpSpPr>
      <p:grpSpPr>
        <a:xfrm>
          <a:off x="0" y="0"/>
          <a:ext cx="0" cy="0"/>
          <a:chOff x="0" y="0"/>
          <a:chExt cx="0" cy="0"/>
        </a:xfrm>
      </p:grpSpPr>
      <p:grpSp>
        <p:nvGrpSpPr>
          <p:cNvPr id="2" name="Group 2"/>
          <p:cNvGrpSpPr/>
          <p:nvPr/>
        </p:nvGrpSpPr>
        <p:grpSpPr>
          <a:xfrm>
            <a:off x="457200" y="1409700"/>
            <a:ext cx="17297400" cy="8382000"/>
            <a:chOff x="0" y="0"/>
            <a:chExt cx="11307723" cy="4940394"/>
          </a:xfrm>
        </p:grpSpPr>
        <p:sp>
          <p:nvSpPr>
            <p:cNvPr id="3" name="Freeform 3"/>
            <p:cNvSpPr/>
            <p:nvPr/>
          </p:nvSpPr>
          <p:spPr>
            <a:xfrm>
              <a:off x="-10795" y="-1905"/>
              <a:ext cx="11318391" cy="4942172"/>
            </a:xfrm>
            <a:custGeom>
              <a:avLst/>
              <a:gdLst/>
              <a:ahLst/>
              <a:cxnLst/>
              <a:rect l="l" t="t" r="r" b="b"/>
              <a:pathLst>
                <a:path w="11318391" h="4942172">
                  <a:moveTo>
                    <a:pt x="11302262" y="186309"/>
                  </a:moveTo>
                  <a:cubicBezTo>
                    <a:pt x="11301881" y="125349"/>
                    <a:pt x="11311279" y="8509"/>
                    <a:pt x="11311279" y="8509"/>
                  </a:cubicBezTo>
                  <a:lnTo>
                    <a:pt x="11166372" y="6223"/>
                  </a:lnTo>
                  <a:lnTo>
                    <a:pt x="10960886" y="16002"/>
                  </a:lnTo>
                  <a:cubicBezTo>
                    <a:pt x="10960886" y="16002"/>
                    <a:pt x="10627257" y="0"/>
                    <a:pt x="10595380" y="14986"/>
                  </a:cubicBezTo>
                  <a:cubicBezTo>
                    <a:pt x="10563376" y="29972"/>
                    <a:pt x="10497463" y="6223"/>
                    <a:pt x="10497463"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4296504"/>
                  </a:lnTo>
                  <a:lnTo>
                    <a:pt x="25019" y="4475320"/>
                  </a:lnTo>
                  <a:cubicBezTo>
                    <a:pt x="25019" y="4475320"/>
                    <a:pt x="0" y="4516468"/>
                    <a:pt x="16002" y="4676488"/>
                  </a:cubicBezTo>
                  <a:cubicBezTo>
                    <a:pt x="32004" y="4836508"/>
                    <a:pt x="49276" y="4931758"/>
                    <a:pt x="49276" y="4931758"/>
                  </a:cubicBezTo>
                  <a:lnTo>
                    <a:pt x="132842" y="4932012"/>
                  </a:lnTo>
                  <a:lnTo>
                    <a:pt x="305562" y="4915502"/>
                  </a:lnTo>
                  <a:lnTo>
                    <a:pt x="532511" y="4933028"/>
                  </a:lnTo>
                  <a:lnTo>
                    <a:pt x="771144" y="4942172"/>
                  </a:lnTo>
                  <a:lnTo>
                    <a:pt x="906526" y="4917026"/>
                  </a:lnTo>
                  <a:lnTo>
                    <a:pt x="1008761" y="4934298"/>
                  </a:lnTo>
                  <a:lnTo>
                    <a:pt x="10562233" y="4936203"/>
                  </a:lnTo>
                  <a:lnTo>
                    <a:pt x="10805184" y="4936838"/>
                  </a:lnTo>
                  <a:lnTo>
                    <a:pt x="11042039" y="4927186"/>
                  </a:lnTo>
                  <a:lnTo>
                    <a:pt x="11228348" y="4937981"/>
                  </a:lnTo>
                  <a:lnTo>
                    <a:pt x="11305818" y="4938235"/>
                  </a:lnTo>
                  <a:lnTo>
                    <a:pt x="11306199" y="4790280"/>
                  </a:lnTo>
                  <a:lnTo>
                    <a:pt x="11306453" y="4676615"/>
                  </a:lnTo>
                  <a:lnTo>
                    <a:pt x="11298579" y="4471129"/>
                  </a:lnTo>
                  <a:lnTo>
                    <a:pt x="11307469" y="4302981"/>
                  </a:lnTo>
                  <a:lnTo>
                    <a:pt x="11309247" y="671576"/>
                  </a:lnTo>
                  <a:lnTo>
                    <a:pt x="11318391" y="424561"/>
                  </a:lnTo>
                  <a:cubicBezTo>
                    <a:pt x="11318391" y="424561"/>
                    <a:pt x="11302389" y="247015"/>
                    <a:pt x="11302008" y="186055"/>
                  </a:cubicBezTo>
                  <a:close/>
                </a:path>
              </a:pathLst>
            </a:custGeom>
            <a:solidFill>
              <a:srgbClr val="F6EEE3"/>
            </a:solidFill>
          </p:spPr>
        </p:sp>
      </p:grpSp>
      <p:sp>
        <p:nvSpPr>
          <p:cNvPr id="4" name="Freeform 4"/>
          <p:cNvSpPr/>
          <p:nvPr/>
        </p:nvSpPr>
        <p:spPr>
          <a:xfrm>
            <a:off x="15927201" y="1028700"/>
            <a:ext cx="1827205" cy="906750"/>
          </a:xfrm>
          <a:custGeom>
            <a:avLst/>
            <a:gdLst/>
            <a:ahLst/>
            <a:cxnLst/>
            <a:rect l="l" t="t" r="r" b="b"/>
            <a:pathLst>
              <a:path w="1827205" h="906750">
                <a:moveTo>
                  <a:pt x="0" y="0"/>
                </a:moveTo>
                <a:lnTo>
                  <a:pt x="1827205" y="0"/>
                </a:lnTo>
                <a:lnTo>
                  <a:pt x="1827205" y="906750"/>
                </a:lnTo>
                <a:lnTo>
                  <a:pt x="0" y="906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Rectangle 11"/>
          <p:cNvSpPr/>
          <p:nvPr/>
        </p:nvSpPr>
        <p:spPr>
          <a:xfrm>
            <a:off x="936125" y="2857500"/>
            <a:ext cx="16322842" cy="6093976"/>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4000">
                <a:latin typeface="Arial" panose="020B0604020202020204" pitchFamily="34" charset="0"/>
                <a:ea typeface="Malgun Gothic" panose="020B0503020000020004" pitchFamily="34" charset="-127"/>
                <a:cs typeface="Arial" panose="020B0604020202020204" pitchFamily="34" charset="0"/>
              </a:rPr>
              <a:t>Trong các ví dụ trên, các nhóm dữ liệu đều có độ rộng là 2,5 điểm.</a:t>
            </a:r>
            <a:endParaRPr lang="en-US" sz="40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tabLst>
                <a:tab pos="105410" algn="l"/>
              </a:tabLst>
            </a:pPr>
            <a:r>
              <a:rPr lang="da-DK" sz="4000">
                <a:latin typeface="Arial" panose="020B0604020202020204" pitchFamily="34" charset="0"/>
                <a:ea typeface="Malgun Gothic" panose="020B0503020000020004" pitchFamily="34" charset="-127"/>
                <a:cs typeface="Arial" panose="020B0604020202020204" pitchFamily="34" charset="0"/>
              </a:rPr>
              <a:t>Các nhóm số liệu phải chứa tất cả các giá trị của mẫu số liệu.</a:t>
            </a:r>
            <a:endParaRPr lang="en-US" sz="40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tabLst>
                <a:tab pos="105410" algn="l"/>
              </a:tabLst>
            </a:pPr>
            <a:r>
              <a:rPr lang="da-DK" sz="4000">
                <a:latin typeface="Arial" panose="020B0604020202020204" pitchFamily="34" charset="0"/>
                <a:ea typeface="Malgun Gothic" panose="020B0503020000020004" pitchFamily="34" charset="-127"/>
                <a:cs typeface="Arial" panose="020B0604020202020204" pitchFamily="34" charset="0"/>
              </a:rPr>
              <a:t>Các nhóm số liệu thường được chọn sao cho có độ rộng bằng nhau, thuận tiện cho việc tính toán và phù hợp với mục đích của việc   thống kê.</a:t>
            </a:r>
            <a:endParaRPr lang="en-US" sz="40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tabLst>
                <a:tab pos="105410" algn="l"/>
              </a:tabLst>
            </a:pPr>
            <a:r>
              <a:rPr lang="da-DK" sz="4000">
                <a:latin typeface="Arial" panose="020B0604020202020204" pitchFamily="34" charset="0"/>
                <a:ea typeface="Malgun Gothic" panose="020B0503020000020004" pitchFamily="34" charset="-127"/>
                <a:cs typeface="Arial" panose="020B0604020202020204" pitchFamily="34" charset="0"/>
              </a:rPr>
              <a:t>Trong chương này, ta luôn sử dụng các nhóm có độ rộng bằng nhau.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928104" y="692023"/>
            <a:ext cx="2581107" cy="1708277"/>
            <a:chOff x="15550796" y="528267"/>
            <a:chExt cx="2136140" cy="2349754"/>
          </a:xfrm>
        </p:grpSpPr>
        <p:sp>
          <p:nvSpPr>
            <p:cNvPr id="21" name="Freeform 39"/>
            <p:cNvSpPr/>
            <p:nvPr/>
          </p:nvSpPr>
          <p:spPr>
            <a:xfrm>
              <a:off x="15550796" y="528267"/>
              <a:ext cx="2136140" cy="2349754"/>
            </a:xfrm>
            <a:custGeom>
              <a:avLst/>
              <a:gdLst/>
              <a:ahLst/>
              <a:cxnLst/>
              <a:rect l="l" t="t" r="r" b="b"/>
              <a:pathLst>
                <a:path w="2136140" h="2349754">
                  <a:moveTo>
                    <a:pt x="0" y="0"/>
                  </a:moveTo>
                  <a:lnTo>
                    <a:pt x="2136140" y="0"/>
                  </a:lnTo>
                  <a:lnTo>
                    <a:pt x="2136140" y="2349754"/>
                  </a:lnTo>
                  <a:lnTo>
                    <a:pt x="0" y="2349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Group 40"/>
            <p:cNvGrpSpPr/>
            <p:nvPr/>
          </p:nvGrpSpPr>
          <p:grpSpPr>
            <a:xfrm>
              <a:off x="15601950" y="780999"/>
              <a:ext cx="1970686" cy="1970686"/>
              <a:chOff x="0" y="0"/>
              <a:chExt cx="812800" cy="812800"/>
            </a:xfrm>
          </p:grpSpPr>
          <p:sp>
            <p:nvSpPr>
              <p:cNvPr id="23"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AEBB"/>
              </a:solidFill>
            </p:spPr>
          </p:sp>
          <p:sp>
            <p:nvSpPr>
              <p:cNvPr id="24" name="TextBox 42"/>
              <p:cNvSpPr txBox="1"/>
              <p:nvPr/>
            </p:nvSpPr>
            <p:spPr>
              <a:xfrm>
                <a:off x="3275" y="43324"/>
                <a:ext cx="804841" cy="631825"/>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Chú</a:t>
                </a:r>
                <a:r>
                  <a:rPr kumimoji="0" lang="en-US" sz="4700" b="1" i="0" u="none" strike="noStrike" kern="1200" cap="none" spc="0" normalizeH="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rPr>
                  <a:t> ý:</a:t>
                </a:r>
                <a:endParaRPr kumimoji="0" lang="en-US" sz="4700" b="1" i="0" u="none" strike="noStrike" kern="1200" cap="none" spc="0" normalizeH="0" baseline="0" noProof="0">
                  <a:ln>
                    <a:noFill/>
                  </a:ln>
                  <a:solidFill>
                    <a:srgbClr val="F6EEE3"/>
                  </a:solidFill>
                  <a:effectLst/>
                  <a:uLnTx/>
                  <a:uFillTx/>
                  <a:latin typeface="Arial" panose="020B0604020202020204" pitchFamily="34" charset="0"/>
                  <a:ea typeface="Cabin Bold"/>
                  <a:cs typeface="Arial" panose="020B0604020202020204" pitchFamily="34" charset="0"/>
                  <a:sym typeface="Cabin Bold"/>
                </a:endParaRPr>
              </a:p>
            </p:txBody>
          </p:sp>
        </p:grpSp>
      </p:grpSp>
      <p:pic>
        <p:nvPicPr>
          <p:cNvPr id="15"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200000">
            <a:off x="15621482" y="7788792"/>
            <a:ext cx="611438" cy="3851577"/>
          </a:xfrm>
          <a:prstGeom prst="rect">
            <a:avLst/>
          </a:prstGeom>
        </p:spPr>
      </p:pic>
    </p:spTree>
    <p:extLst>
      <p:ext uri="{BB962C8B-B14F-4D97-AF65-F5344CB8AC3E}">
        <p14:creationId xmlns:p14="http://schemas.microsoft.com/office/powerpoint/2010/main" val="223753667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6081</TotalTime>
  <Words>4188</Words>
  <Application>Microsoft Office PowerPoint</Application>
  <PresentationFormat>Custom</PresentationFormat>
  <Paragraphs>571</Paragraphs>
  <Slides>69</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KG Primary Penmanship</vt:lpstr>
      <vt:lpstr>Jua</vt:lpstr>
      <vt:lpstr>Calibri</vt:lpstr>
      <vt:lpstr>Malgun Gothic</vt:lpstr>
      <vt:lpstr>Cambria Math</vt:lpstr>
      <vt:lpstr>Arial</vt:lpstr>
      <vt:lpstr>Cabin Bold</vt:lpstr>
      <vt:lpstr>Courier New</vt:lpstr>
      <vt:lpstr>Asap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PC</cp:lastModifiedBy>
  <cp:revision>2</cp:revision>
  <dcterms:created xsi:type="dcterms:W3CDTF">2006-08-16T00:00:00Z</dcterms:created>
  <dcterms:modified xsi:type="dcterms:W3CDTF">2025-05-01T02:02:58Z</dcterms:modified>
  <dc:identifier>DAGXE33CLaI</dc:identifier>
</cp:coreProperties>
</file>