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4" r:id="rId2"/>
  </p:sldMasterIdLst>
  <p:notesMasterIdLst>
    <p:notesMasterId r:id="rId55"/>
  </p:notesMasterIdLst>
  <p:sldIdLst>
    <p:sldId id="257" r:id="rId3"/>
    <p:sldId id="260" r:id="rId4"/>
    <p:sldId id="318" r:id="rId5"/>
    <p:sldId id="259" r:id="rId6"/>
    <p:sldId id="261" r:id="rId7"/>
    <p:sldId id="422" r:id="rId8"/>
    <p:sldId id="262" r:id="rId9"/>
    <p:sldId id="263" r:id="rId10"/>
    <p:sldId id="399" r:id="rId11"/>
    <p:sldId id="425" r:id="rId12"/>
    <p:sldId id="426" r:id="rId13"/>
    <p:sldId id="427" r:id="rId14"/>
    <p:sldId id="400" r:id="rId15"/>
    <p:sldId id="319" r:id="rId16"/>
    <p:sldId id="402" r:id="rId17"/>
    <p:sldId id="428" r:id="rId18"/>
    <p:sldId id="429" r:id="rId19"/>
    <p:sldId id="430" r:id="rId20"/>
    <p:sldId id="267" r:id="rId21"/>
    <p:sldId id="411" r:id="rId22"/>
    <p:sldId id="431" r:id="rId23"/>
    <p:sldId id="432" r:id="rId24"/>
    <p:sldId id="433" r:id="rId25"/>
    <p:sldId id="434" r:id="rId26"/>
    <p:sldId id="436" r:id="rId27"/>
    <p:sldId id="435" r:id="rId28"/>
    <p:sldId id="323" r:id="rId29"/>
    <p:sldId id="357" r:id="rId30"/>
    <p:sldId id="437" r:id="rId31"/>
    <p:sldId id="438" r:id="rId32"/>
    <p:sldId id="440" r:id="rId33"/>
    <p:sldId id="266" r:id="rId34"/>
    <p:sldId id="332" r:id="rId35"/>
    <p:sldId id="333" r:id="rId36"/>
    <p:sldId id="334" r:id="rId37"/>
    <p:sldId id="335" r:id="rId38"/>
    <p:sldId id="336" r:id="rId39"/>
    <p:sldId id="282" r:id="rId40"/>
    <p:sldId id="442" r:id="rId41"/>
    <p:sldId id="441" r:id="rId42"/>
    <p:sldId id="283" r:id="rId43"/>
    <p:sldId id="443" r:id="rId44"/>
    <p:sldId id="339" r:id="rId45"/>
    <p:sldId id="444" r:id="rId46"/>
    <p:sldId id="445" r:id="rId47"/>
    <p:sldId id="396" r:id="rId48"/>
    <p:sldId id="446" r:id="rId49"/>
    <p:sldId id="447" r:id="rId50"/>
    <p:sldId id="288" r:id="rId51"/>
    <p:sldId id="340" r:id="rId52"/>
    <p:sldId id="342" r:id="rId53"/>
    <p:sldId id="290" r:id="rId54"/>
  </p:sldIdLst>
  <p:sldSz cx="9144000" cy="5143500" type="screen16x9"/>
  <p:notesSz cx="6858000" cy="9144000"/>
  <p:embeddedFontLst>
    <p:embeddedFont>
      <p:font typeface="Pacifico" panose="020B0604020202020204" charset="0"/>
      <p:regular r:id="rId56"/>
    </p:embeddedFont>
    <p:embeddedFont>
      <p:font typeface="Calibri Light" panose="020F0302020204030204" pitchFamily="34" charset="0"/>
      <p:regular r:id="rId57"/>
      <p:italic r:id="rId58"/>
    </p:embeddedFont>
    <p:embeddedFont>
      <p:font typeface="Open Sans" panose="020B0604020202020204" charset="0"/>
      <p:regular r:id="rId59"/>
      <p:bold r:id="rId60"/>
      <p:italic r:id="rId61"/>
      <p:boldItalic r:id="rId62"/>
    </p:embeddedFont>
    <p:embeddedFont>
      <p:font typeface="Calibri" panose="020F0502020204030204" pitchFamily="34" charset="0"/>
      <p:regular r:id="rId63"/>
      <p:bold r:id="rId64"/>
      <p:italic r:id="rId65"/>
      <p:boldItalic r:id="rId66"/>
    </p:embeddedFont>
    <p:embeddedFont>
      <p:font typeface="Cambria Math" panose="02040503050406030204" pitchFamily="18" charset="0"/>
      <p:regular r:id="rId67"/>
    </p:embeddedFont>
    <p:embeddedFont>
      <p:font typeface="Nunito" panose="020B0604020202020204" charset="0"/>
      <p:regular r:id="rId68"/>
      <p:bold r:id="rId69"/>
      <p:italic r:id="rId70"/>
      <p:boldItalic r:id="rId71"/>
    </p:embeddedFont>
    <p:embeddedFont>
      <p:font typeface="DM Sans" panose="020B0604020202020204" charset="0"/>
      <p:regular r:id="rId72"/>
      <p:bold r:id="rId73"/>
      <p:italic r:id="rId74"/>
      <p:boldItalic r:id="rId75"/>
    </p:embeddedFont>
    <p:embeddedFont>
      <p:font typeface="Encode Sans Expanded SemiBold" panose="020B0604020202020204" charset="0"/>
      <p:regular r:id="rId76"/>
      <p:bold r:id="rId77"/>
    </p:embeddedFont>
    <p:embeddedFont>
      <p:font typeface="DengXian" panose="020B0604020202020204" charset="-122"/>
      <p:regular r:id="rId78"/>
      <p:bold r:id="rId79"/>
    </p:embeddedFont>
    <p:embeddedFont>
      <p:font typeface="Malgun Gothic" panose="020B0503020000020004" pitchFamily="34" charset="-127"/>
      <p:regular r:id="rId80"/>
      <p:bold r:id="rId81"/>
    </p:embeddedFont>
    <p:embeddedFont>
      <p:font typeface="Bebas Neue" panose="020B0604020202020204" charset="0"/>
      <p:regular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6821"/>
    <a:srgbClr val="FFD210"/>
    <a:srgbClr val="FFFFFF"/>
    <a:srgbClr val="3A6856"/>
    <a:srgbClr val="1B4338"/>
    <a:srgbClr val="FFFFCD"/>
    <a:srgbClr val="2F5496"/>
    <a:srgbClr val="C99C15"/>
    <a:srgbClr val="FCF6E4"/>
    <a:srgbClr val="FBF2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5A25789-26E0-47BD-9F28-08E63AB04CF7}">
  <a:tblStyle styleId="{45A25789-26E0-47BD-9F28-08E63AB04CF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541" autoAdjust="0"/>
    <p:restoredTop sz="93883" autoAdjust="0"/>
  </p:normalViewPr>
  <p:slideViewPr>
    <p:cSldViewPr snapToGrid="0">
      <p:cViewPr varScale="1">
        <p:scale>
          <a:sx n="84" d="100"/>
          <a:sy n="84" d="100"/>
        </p:scale>
        <p:origin x="36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8.fntdata"/><Relationship Id="rId68" Type="http://schemas.openxmlformats.org/officeDocument/2006/relationships/font" Target="fonts/font13.fntdata"/><Relationship Id="rId84"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font" Target="fonts/font3.fntdata"/><Relationship Id="rId74" Type="http://schemas.openxmlformats.org/officeDocument/2006/relationships/font" Target="fonts/font19.fntdata"/><Relationship Id="rId79" Type="http://schemas.openxmlformats.org/officeDocument/2006/relationships/font" Target="fonts/font24.fntdata"/><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font" Target="fonts/font22.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7.fntdata"/><Relationship Id="rId80" Type="http://schemas.openxmlformats.org/officeDocument/2006/relationships/font" Target="fonts/font25.fntdata"/><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font" Target="fonts/font20.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font" Target="fonts/font23.fntdata"/><Relationship Id="rId81" Type="http://schemas.openxmlformats.org/officeDocument/2006/relationships/font" Target="fonts/font26.fntdata"/><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notesMaster" Target="notesMasters/notesMaster1.xml"/><Relationship Id="rId76" Type="http://schemas.openxmlformats.org/officeDocument/2006/relationships/font" Target="fonts/font21.fntdata"/><Relationship Id="rId7" Type="http://schemas.openxmlformats.org/officeDocument/2006/relationships/slide" Target="slides/slide5.xml"/><Relationship Id="rId71" Type="http://schemas.openxmlformats.org/officeDocument/2006/relationships/font" Target="fonts/font16.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11.fntdata"/><Relationship Id="rId61" Type="http://schemas.openxmlformats.org/officeDocument/2006/relationships/font" Target="fonts/font6.fntdata"/><Relationship Id="rId82" Type="http://schemas.openxmlformats.org/officeDocument/2006/relationships/font" Target="fonts/font2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7"/>
        <p:cNvGrpSpPr/>
        <p:nvPr/>
      </p:nvGrpSpPr>
      <p:grpSpPr>
        <a:xfrm>
          <a:off x="0" y="0"/>
          <a:ext cx="0" cy="0"/>
          <a:chOff x="0" y="0"/>
          <a:chExt cx="0" cy="0"/>
        </a:xfrm>
      </p:grpSpPr>
      <p:sp>
        <p:nvSpPr>
          <p:cNvPr id="3258" name="Google Shape;3258;gd362d286f3_1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9" name="Google Shape;3259;gd362d286f3_1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9"/>
        <p:cNvGrpSpPr/>
        <p:nvPr/>
      </p:nvGrpSpPr>
      <p:grpSpPr>
        <a:xfrm>
          <a:off x="0" y="0"/>
          <a:ext cx="0" cy="0"/>
          <a:chOff x="0" y="0"/>
          <a:chExt cx="0" cy="0"/>
        </a:xfrm>
      </p:grpSpPr>
      <p:sp>
        <p:nvSpPr>
          <p:cNvPr id="3330" name="Google Shape;3330;g142e9ca21e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1" name="Google Shape;3331;g142e9ca21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4321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9"/>
        <p:cNvGrpSpPr/>
        <p:nvPr/>
      </p:nvGrpSpPr>
      <p:grpSpPr>
        <a:xfrm>
          <a:off x="0" y="0"/>
          <a:ext cx="0" cy="0"/>
          <a:chOff x="0" y="0"/>
          <a:chExt cx="0" cy="0"/>
        </a:xfrm>
      </p:grpSpPr>
      <p:sp>
        <p:nvSpPr>
          <p:cNvPr id="3330" name="Google Shape;3330;g142e9ca21e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1" name="Google Shape;3331;g142e9ca21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5513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8"/>
        <p:cNvGrpSpPr/>
        <p:nvPr/>
      </p:nvGrpSpPr>
      <p:grpSpPr>
        <a:xfrm>
          <a:off x="0" y="0"/>
          <a:ext cx="0" cy="0"/>
          <a:chOff x="0" y="0"/>
          <a:chExt cx="0" cy="0"/>
        </a:xfrm>
      </p:grpSpPr>
      <p:sp>
        <p:nvSpPr>
          <p:cNvPr id="3539" name="Google Shape;3539;gd362d286f3_1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0" name="Google Shape;3540;gd362d286f3_1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5142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8"/>
        <p:cNvGrpSpPr/>
        <p:nvPr/>
      </p:nvGrpSpPr>
      <p:grpSpPr>
        <a:xfrm>
          <a:off x="0" y="0"/>
          <a:ext cx="0" cy="0"/>
          <a:chOff x="0" y="0"/>
          <a:chExt cx="0" cy="0"/>
        </a:xfrm>
      </p:grpSpPr>
      <p:sp>
        <p:nvSpPr>
          <p:cNvPr id="3359" name="Google Shape;3359;gd362d286f3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0" name="Google Shape;3360;gd362d286f3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 </a:t>
            </a:r>
            <a:endParaRPr/>
          </a:p>
        </p:txBody>
      </p:sp>
    </p:spTree>
    <p:extLst>
      <p:ext uri="{BB962C8B-B14F-4D97-AF65-F5344CB8AC3E}">
        <p14:creationId xmlns:p14="http://schemas.microsoft.com/office/powerpoint/2010/main" val="1451641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7"/>
        <p:cNvGrpSpPr/>
        <p:nvPr/>
      </p:nvGrpSpPr>
      <p:grpSpPr>
        <a:xfrm>
          <a:off x="0" y="0"/>
          <a:ext cx="0" cy="0"/>
          <a:chOff x="0" y="0"/>
          <a:chExt cx="0" cy="0"/>
        </a:xfrm>
      </p:grpSpPr>
      <p:sp>
        <p:nvSpPr>
          <p:cNvPr id="3308" name="Google Shape;3308;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9" name="Google Shape;3309;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6247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7"/>
        <p:cNvGrpSpPr/>
        <p:nvPr/>
      </p:nvGrpSpPr>
      <p:grpSpPr>
        <a:xfrm>
          <a:off x="0" y="0"/>
          <a:ext cx="0" cy="0"/>
          <a:chOff x="0" y="0"/>
          <a:chExt cx="0" cy="0"/>
        </a:xfrm>
      </p:grpSpPr>
      <p:sp>
        <p:nvSpPr>
          <p:cNvPr id="3308" name="Google Shape;3308;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9" name="Google Shape;3309;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4922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6"/>
        <p:cNvGrpSpPr/>
        <p:nvPr/>
      </p:nvGrpSpPr>
      <p:grpSpPr>
        <a:xfrm>
          <a:off x="0" y="0"/>
          <a:ext cx="0" cy="0"/>
          <a:chOff x="0" y="0"/>
          <a:chExt cx="0" cy="0"/>
        </a:xfrm>
      </p:grpSpPr>
      <p:sp>
        <p:nvSpPr>
          <p:cNvPr id="3287" name="Google Shape;3287;gd362d286f3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8" name="Google Shape;3288;gd362d286f3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2348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7"/>
        <p:cNvGrpSpPr/>
        <p:nvPr/>
      </p:nvGrpSpPr>
      <p:grpSpPr>
        <a:xfrm>
          <a:off x="0" y="0"/>
          <a:ext cx="0" cy="0"/>
          <a:chOff x="0" y="0"/>
          <a:chExt cx="0" cy="0"/>
        </a:xfrm>
      </p:grpSpPr>
      <p:sp>
        <p:nvSpPr>
          <p:cNvPr id="3308" name="Google Shape;3308;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9" name="Google Shape;3309;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2690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5"/>
        <p:cNvGrpSpPr/>
        <p:nvPr/>
      </p:nvGrpSpPr>
      <p:grpSpPr>
        <a:xfrm>
          <a:off x="0" y="0"/>
          <a:ext cx="0" cy="0"/>
          <a:chOff x="0" y="0"/>
          <a:chExt cx="0" cy="0"/>
        </a:xfrm>
      </p:grpSpPr>
      <p:sp>
        <p:nvSpPr>
          <p:cNvPr id="3316" name="Google Shape;3316;gd362d286f3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7" name="Google Shape;3317;gd362d286f3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9463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1"/>
        <p:cNvGrpSpPr/>
        <p:nvPr/>
      </p:nvGrpSpPr>
      <p:grpSpPr>
        <a:xfrm>
          <a:off x="0" y="0"/>
          <a:ext cx="0" cy="0"/>
          <a:chOff x="0" y="0"/>
          <a:chExt cx="0" cy="0"/>
        </a:xfrm>
      </p:grpSpPr>
      <p:sp>
        <p:nvSpPr>
          <p:cNvPr id="3462" name="Google Shape;3462;g14079084044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3" name="Google Shape;3463;g1407908404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6"/>
        <p:cNvGrpSpPr/>
        <p:nvPr/>
      </p:nvGrpSpPr>
      <p:grpSpPr>
        <a:xfrm>
          <a:off x="0" y="0"/>
          <a:ext cx="0" cy="0"/>
          <a:chOff x="0" y="0"/>
          <a:chExt cx="0" cy="0"/>
        </a:xfrm>
      </p:grpSpPr>
      <p:sp>
        <p:nvSpPr>
          <p:cNvPr id="3297" name="Google Shape;3297;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8" name="Google Shape;3298;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1"/>
        <p:cNvGrpSpPr/>
        <p:nvPr/>
      </p:nvGrpSpPr>
      <p:grpSpPr>
        <a:xfrm>
          <a:off x="0" y="0"/>
          <a:ext cx="0" cy="0"/>
          <a:chOff x="0" y="0"/>
          <a:chExt cx="0" cy="0"/>
        </a:xfrm>
      </p:grpSpPr>
      <p:sp>
        <p:nvSpPr>
          <p:cNvPr id="3462" name="Google Shape;3462;g14079084044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3" name="Google Shape;3463;g1407908404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5838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1"/>
        <p:cNvGrpSpPr/>
        <p:nvPr/>
      </p:nvGrpSpPr>
      <p:grpSpPr>
        <a:xfrm>
          <a:off x="0" y="0"/>
          <a:ext cx="0" cy="0"/>
          <a:chOff x="0" y="0"/>
          <a:chExt cx="0" cy="0"/>
        </a:xfrm>
      </p:grpSpPr>
      <p:sp>
        <p:nvSpPr>
          <p:cNvPr id="3462" name="Google Shape;3462;g14079084044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3" name="Google Shape;3463;g1407908404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0704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2"/>
        <p:cNvGrpSpPr/>
        <p:nvPr/>
      </p:nvGrpSpPr>
      <p:grpSpPr>
        <a:xfrm>
          <a:off x="0" y="0"/>
          <a:ext cx="0" cy="0"/>
          <a:chOff x="0" y="0"/>
          <a:chExt cx="0" cy="0"/>
        </a:xfrm>
      </p:grpSpPr>
      <p:sp>
        <p:nvSpPr>
          <p:cNvPr id="3483" name="Google Shape;3483;gd362d286f3_1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4" name="Google Shape;3484;gd362d286f3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19941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2"/>
        <p:cNvGrpSpPr/>
        <p:nvPr/>
      </p:nvGrpSpPr>
      <p:grpSpPr>
        <a:xfrm>
          <a:off x="0" y="0"/>
          <a:ext cx="0" cy="0"/>
          <a:chOff x="0" y="0"/>
          <a:chExt cx="0" cy="0"/>
        </a:xfrm>
      </p:grpSpPr>
      <p:sp>
        <p:nvSpPr>
          <p:cNvPr id="3483" name="Google Shape;3483;gd362d286f3_1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4" name="Google Shape;3484;gd362d286f3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12077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2"/>
        <p:cNvGrpSpPr/>
        <p:nvPr/>
      </p:nvGrpSpPr>
      <p:grpSpPr>
        <a:xfrm>
          <a:off x="0" y="0"/>
          <a:ext cx="0" cy="0"/>
          <a:chOff x="0" y="0"/>
          <a:chExt cx="0" cy="0"/>
        </a:xfrm>
      </p:grpSpPr>
      <p:sp>
        <p:nvSpPr>
          <p:cNvPr id="3483" name="Google Shape;3483;gd362d286f3_1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4" name="Google Shape;3484;gd362d286f3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7611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2"/>
        <p:cNvGrpSpPr/>
        <p:nvPr/>
      </p:nvGrpSpPr>
      <p:grpSpPr>
        <a:xfrm>
          <a:off x="0" y="0"/>
          <a:ext cx="0" cy="0"/>
          <a:chOff x="0" y="0"/>
          <a:chExt cx="0" cy="0"/>
        </a:xfrm>
      </p:grpSpPr>
      <p:sp>
        <p:nvSpPr>
          <p:cNvPr id="3483" name="Google Shape;3483;gd362d286f3_1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4" name="Google Shape;3484;gd362d286f3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7867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2"/>
        <p:cNvGrpSpPr/>
        <p:nvPr/>
      </p:nvGrpSpPr>
      <p:grpSpPr>
        <a:xfrm>
          <a:off x="0" y="0"/>
          <a:ext cx="0" cy="0"/>
          <a:chOff x="0" y="0"/>
          <a:chExt cx="0" cy="0"/>
        </a:xfrm>
      </p:grpSpPr>
      <p:sp>
        <p:nvSpPr>
          <p:cNvPr id="3483" name="Google Shape;3483;gd362d286f3_1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4" name="Google Shape;3484;gd362d286f3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47261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9"/>
        <p:cNvGrpSpPr/>
        <p:nvPr/>
      </p:nvGrpSpPr>
      <p:grpSpPr>
        <a:xfrm>
          <a:off x="0" y="0"/>
          <a:ext cx="0" cy="0"/>
          <a:chOff x="0" y="0"/>
          <a:chExt cx="0" cy="0"/>
        </a:xfrm>
      </p:grpSpPr>
      <p:sp>
        <p:nvSpPr>
          <p:cNvPr id="3400" name="Google Shape;3400;gd362d286f3_1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1" name="Google Shape;3401;gd362d286f3_1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87890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9"/>
        <p:cNvGrpSpPr/>
        <p:nvPr/>
      </p:nvGrpSpPr>
      <p:grpSpPr>
        <a:xfrm>
          <a:off x="0" y="0"/>
          <a:ext cx="0" cy="0"/>
          <a:chOff x="0" y="0"/>
          <a:chExt cx="0" cy="0"/>
        </a:xfrm>
      </p:grpSpPr>
      <p:sp>
        <p:nvSpPr>
          <p:cNvPr id="3400" name="Google Shape;3400;gd362d286f3_1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1" name="Google Shape;3401;gd362d286f3_1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22636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7"/>
        <p:cNvGrpSpPr/>
        <p:nvPr/>
      </p:nvGrpSpPr>
      <p:grpSpPr>
        <a:xfrm>
          <a:off x="0" y="0"/>
          <a:ext cx="0" cy="0"/>
          <a:chOff x="0" y="0"/>
          <a:chExt cx="0" cy="0"/>
        </a:xfrm>
      </p:grpSpPr>
      <p:sp>
        <p:nvSpPr>
          <p:cNvPr id="3308" name="Google Shape;3308;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9" name="Google Shape;3309;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1838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7"/>
        <p:cNvGrpSpPr/>
        <p:nvPr/>
      </p:nvGrpSpPr>
      <p:grpSpPr>
        <a:xfrm>
          <a:off x="0" y="0"/>
          <a:ext cx="0" cy="0"/>
          <a:chOff x="0" y="0"/>
          <a:chExt cx="0" cy="0"/>
        </a:xfrm>
      </p:grpSpPr>
      <p:sp>
        <p:nvSpPr>
          <p:cNvPr id="3268" name="Google Shape;3268;gd362d286f3_1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9" name="Google Shape;3269;gd362d286f3_1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2154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7"/>
        <p:cNvGrpSpPr/>
        <p:nvPr/>
      </p:nvGrpSpPr>
      <p:grpSpPr>
        <a:xfrm>
          <a:off x="0" y="0"/>
          <a:ext cx="0" cy="0"/>
          <a:chOff x="0" y="0"/>
          <a:chExt cx="0" cy="0"/>
        </a:xfrm>
      </p:grpSpPr>
      <p:sp>
        <p:nvSpPr>
          <p:cNvPr id="3308" name="Google Shape;3308;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9" name="Google Shape;3309;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36762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7"/>
        <p:cNvGrpSpPr/>
        <p:nvPr/>
      </p:nvGrpSpPr>
      <p:grpSpPr>
        <a:xfrm>
          <a:off x="0" y="0"/>
          <a:ext cx="0" cy="0"/>
          <a:chOff x="0" y="0"/>
          <a:chExt cx="0" cy="0"/>
        </a:xfrm>
      </p:grpSpPr>
      <p:sp>
        <p:nvSpPr>
          <p:cNvPr id="3308" name="Google Shape;3308;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9" name="Google Shape;3309;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96670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7"/>
        <p:cNvGrpSpPr/>
        <p:nvPr/>
      </p:nvGrpSpPr>
      <p:grpSpPr>
        <a:xfrm>
          <a:off x="0" y="0"/>
          <a:ext cx="0" cy="0"/>
          <a:chOff x="0" y="0"/>
          <a:chExt cx="0" cy="0"/>
        </a:xfrm>
      </p:grpSpPr>
      <p:sp>
        <p:nvSpPr>
          <p:cNvPr id="3448" name="Google Shape;3448;gecc7082a3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9" name="Google Shape;3449;gecc7082a3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g11aaa336351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0" name="Google Shape;1560;g11aaa336351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nhấn</a:t>
            </a:r>
            <a:r>
              <a:rPr lang="en-US" baseline="0"/>
              <a:t> vào nút mũi tên để trở lại slide chọn câu hỏi.</a:t>
            </a:r>
            <a:endParaRPr/>
          </a:p>
        </p:txBody>
      </p:sp>
    </p:spTree>
    <p:extLst>
      <p:ext uri="{BB962C8B-B14F-4D97-AF65-F5344CB8AC3E}">
        <p14:creationId xmlns:p14="http://schemas.microsoft.com/office/powerpoint/2010/main" val="11303873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g11aaa336351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0" name="Google Shape;1560;g11aaa336351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nhấn</a:t>
            </a:r>
            <a:r>
              <a:rPr lang="en-US" baseline="0"/>
              <a:t> vào nút mũi tên để trở lại slide chọn câu hỏi.</a:t>
            </a:r>
            <a:endParaRPr/>
          </a:p>
        </p:txBody>
      </p:sp>
    </p:spTree>
    <p:extLst>
      <p:ext uri="{BB962C8B-B14F-4D97-AF65-F5344CB8AC3E}">
        <p14:creationId xmlns:p14="http://schemas.microsoft.com/office/powerpoint/2010/main" val="4701133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g11aaa336351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0" name="Google Shape;1560;g11aaa336351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nhấn</a:t>
            </a:r>
            <a:r>
              <a:rPr lang="en-US" baseline="0"/>
              <a:t> vào nút mũi tên để trở lại slide chọn câu hỏi.</a:t>
            </a:r>
            <a:endParaRPr/>
          </a:p>
        </p:txBody>
      </p:sp>
    </p:spTree>
    <p:extLst>
      <p:ext uri="{BB962C8B-B14F-4D97-AF65-F5344CB8AC3E}">
        <p14:creationId xmlns:p14="http://schemas.microsoft.com/office/powerpoint/2010/main" val="17568795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g11aaa336351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0" name="Google Shape;1560;g11aaa336351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nhấn</a:t>
            </a:r>
            <a:r>
              <a:rPr lang="en-US" baseline="0"/>
              <a:t> vào nút mũi tên để trở lại slide chọn câu hỏi.</a:t>
            </a:r>
            <a:endParaRPr/>
          </a:p>
        </p:txBody>
      </p:sp>
    </p:spTree>
    <p:extLst>
      <p:ext uri="{BB962C8B-B14F-4D97-AF65-F5344CB8AC3E}">
        <p14:creationId xmlns:p14="http://schemas.microsoft.com/office/powerpoint/2010/main" val="780719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g11aaa336351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0" name="Google Shape;1560;g11aaa336351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nhấn</a:t>
            </a:r>
            <a:r>
              <a:rPr lang="en-US" baseline="0"/>
              <a:t> vào nút mũi tên để trở lại slide chọn câu hỏi.</a:t>
            </a:r>
            <a:endParaRPr/>
          </a:p>
        </p:txBody>
      </p:sp>
    </p:spTree>
    <p:extLst>
      <p:ext uri="{BB962C8B-B14F-4D97-AF65-F5344CB8AC3E}">
        <p14:creationId xmlns:p14="http://schemas.microsoft.com/office/powerpoint/2010/main" val="1198196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6"/>
        <p:cNvGrpSpPr/>
        <p:nvPr/>
      </p:nvGrpSpPr>
      <p:grpSpPr>
        <a:xfrm>
          <a:off x="0" y="0"/>
          <a:ext cx="0" cy="0"/>
          <a:chOff x="0" y="0"/>
          <a:chExt cx="0" cy="0"/>
        </a:xfrm>
      </p:grpSpPr>
      <p:sp>
        <p:nvSpPr>
          <p:cNvPr id="3797" name="Google Shape;3797;gd362d286f3_1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8" name="Google Shape;3798;gd362d286f3_1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6"/>
        <p:cNvGrpSpPr/>
        <p:nvPr/>
      </p:nvGrpSpPr>
      <p:grpSpPr>
        <a:xfrm>
          <a:off x="0" y="0"/>
          <a:ext cx="0" cy="0"/>
          <a:chOff x="0" y="0"/>
          <a:chExt cx="0" cy="0"/>
        </a:xfrm>
      </p:grpSpPr>
      <p:sp>
        <p:nvSpPr>
          <p:cNvPr id="3797" name="Google Shape;3797;gd362d286f3_1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8" name="Google Shape;3798;gd362d286f3_1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4944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6"/>
        <p:cNvGrpSpPr/>
        <p:nvPr/>
      </p:nvGrpSpPr>
      <p:grpSpPr>
        <a:xfrm>
          <a:off x="0" y="0"/>
          <a:ext cx="0" cy="0"/>
          <a:chOff x="0" y="0"/>
          <a:chExt cx="0" cy="0"/>
        </a:xfrm>
      </p:grpSpPr>
      <p:sp>
        <p:nvSpPr>
          <p:cNvPr id="3287" name="Google Shape;3287;gd362d286f3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8" name="Google Shape;3288;gd362d286f3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6"/>
        <p:cNvGrpSpPr/>
        <p:nvPr/>
      </p:nvGrpSpPr>
      <p:grpSpPr>
        <a:xfrm>
          <a:off x="0" y="0"/>
          <a:ext cx="0" cy="0"/>
          <a:chOff x="0" y="0"/>
          <a:chExt cx="0" cy="0"/>
        </a:xfrm>
      </p:grpSpPr>
      <p:sp>
        <p:nvSpPr>
          <p:cNvPr id="3797" name="Google Shape;3797;gd362d286f3_1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8" name="Google Shape;3798;gd362d286f3_1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01911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2"/>
        <p:cNvGrpSpPr/>
        <p:nvPr/>
      </p:nvGrpSpPr>
      <p:grpSpPr>
        <a:xfrm>
          <a:off x="0" y="0"/>
          <a:ext cx="0" cy="0"/>
          <a:chOff x="0" y="0"/>
          <a:chExt cx="0" cy="0"/>
        </a:xfrm>
      </p:grpSpPr>
      <p:sp>
        <p:nvSpPr>
          <p:cNvPr id="3803" name="Google Shape;3803;gd362d286f3_1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4" name="Google Shape;3804;gd362d286f3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7"/>
        <p:cNvGrpSpPr/>
        <p:nvPr/>
      </p:nvGrpSpPr>
      <p:grpSpPr>
        <a:xfrm>
          <a:off x="0" y="0"/>
          <a:ext cx="0" cy="0"/>
          <a:chOff x="0" y="0"/>
          <a:chExt cx="0" cy="0"/>
        </a:xfrm>
      </p:grpSpPr>
      <p:sp>
        <p:nvSpPr>
          <p:cNvPr id="3448" name="Google Shape;3448;gecc7082a3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9" name="Google Shape;3449;gecc7082a3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59628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2"/>
        <p:cNvGrpSpPr/>
        <p:nvPr/>
      </p:nvGrpSpPr>
      <p:grpSpPr>
        <a:xfrm>
          <a:off x="0" y="0"/>
          <a:ext cx="0" cy="0"/>
          <a:chOff x="0" y="0"/>
          <a:chExt cx="0" cy="0"/>
        </a:xfrm>
      </p:grpSpPr>
      <p:sp>
        <p:nvSpPr>
          <p:cNvPr id="3823" name="Google Shape;3823;gd362d286f3_1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4" name="Google Shape;3824;gd362d286f3_1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90350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2"/>
        <p:cNvGrpSpPr/>
        <p:nvPr/>
      </p:nvGrpSpPr>
      <p:grpSpPr>
        <a:xfrm>
          <a:off x="0" y="0"/>
          <a:ext cx="0" cy="0"/>
          <a:chOff x="0" y="0"/>
          <a:chExt cx="0" cy="0"/>
        </a:xfrm>
      </p:grpSpPr>
      <p:sp>
        <p:nvSpPr>
          <p:cNvPr id="3823" name="Google Shape;3823;gd362d286f3_1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4" name="Google Shape;3824;gd362d286f3_1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34074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2"/>
        <p:cNvGrpSpPr/>
        <p:nvPr/>
      </p:nvGrpSpPr>
      <p:grpSpPr>
        <a:xfrm>
          <a:off x="0" y="0"/>
          <a:ext cx="0" cy="0"/>
          <a:chOff x="0" y="0"/>
          <a:chExt cx="0" cy="0"/>
        </a:xfrm>
      </p:grpSpPr>
      <p:sp>
        <p:nvSpPr>
          <p:cNvPr id="3823" name="Google Shape;3823;gd362d286f3_1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4" name="Google Shape;3824;gd362d286f3_1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78886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2"/>
        <p:cNvGrpSpPr/>
        <p:nvPr/>
      </p:nvGrpSpPr>
      <p:grpSpPr>
        <a:xfrm>
          <a:off x="0" y="0"/>
          <a:ext cx="0" cy="0"/>
          <a:chOff x="0" y="0"/>
          <a:chExt cx="0" cy="0"/>
        </a:xfrm>
      </p:grpSpPr>
      <p:sp>
        <p:nvSpPr>
          <p:cNvPr id="3823" name="Google Shape;3823;gd362d286f3_1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4" name="Google Shape;3824;gd362d286f3_1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29207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2"/>
        <p:cNvGrpSpPr/>
        <p:nvPr/>
      </p:nvGrpSpPr>
      <p:grpSpPr>
        <a:xfrm>
          <a:off x="0" y="0"/>
          <a:ext cx="0" cy="0"/>
          <a:chOff x="0" y="0"/>
          <a:chExt cx="0" cy="0"/>
        </a:xfrm>
      </p:grpSpPr>
      <p:sp>
        <p:nvSpPr>
          <p:cNvPr id="3823" name="Google Shape;3823;gd362d286f3_1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4" name="Google Shape;3824;gd362d286f3_1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50149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2"/>
        <p:cNvGrpSpPr/>
        <p:nvPr/>
      </p:nvGrpSpPr>
      <p:grpSpPr>
        <a:xfrm>
          <a:off x="0" y="0"/>
          <a:ext cx="0" cy="0"/>
          <a:chOff x="0" y="0"/>
          <a:chExt cx="0" cy="0"/>
        </a:xfrm>
      </p:grpSpPr>
      <p:sp>
        <p:nvSpPr>
          <p:cNvPr id="3823" name="Google Shape;3823;gd362d286f3_1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4" name="Google Shape;3824;gd362d286f3_1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5614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1"/>
        <p:cNvGrpSpPr/>
        <p:nvPr/>
      </p:nvGrpSpPr>
      <p:grpSpPr>
        <a:xfrm>
          <a:off x="0" y="0"/>
          <a:ext cx="0" cy="0"/>
          <a:chOff x="0" y="0"/>
          <a:chExt cx="0" cy="0"/>
        </a:xfrm>
      </p:grpSpPr>
      <p:sp>
        <p:nvSpPr>
          <p:cNvPr id="3882" name="Google Shape;3882;g142e9ca21e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3" name="Google Shape;3883;g142e9ca21e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7"/>
        <p:cNvGrpSpPr/>
        <p:nvPr/>
      </p:nvGrpSpPr>
      <p:grpSpPr>
        <a:xfrm>
          <a:off x="0" y="0"/>
          <a:ext cx="0" cy="0"/>
          <a:chOff x="0" y="0"/>
          <a:chExt cx="0" cy="0"/>
        </a:xfrm>
      </p:grpSpPr>
      <p:sp>
        <p:nvSpPr>
          <p:cNvPr id="3308" name="Google Shape;3308;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9" name="Google Shape;3309;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1"/>
        <p:cNvGrpSpPr/>
        <p:nvPr/>
      </p:nvGrpSpPr>
      <p:grpSpPr>
        <a:xfrm>
          <a:off x="0" y="0"/>
          <a:ext cx="0" cy="0"/>
          <a:chOff x="0" y="0"/>
          <a:chExt cx="0" cy="0"/>
        </a:xfrm>
      </p:grpSpPr>
      <p:sp>
        <p:nvSpPr>
          <p:cNvPr id="3882" name="Google Shape;3882;g142e9ca21e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3" name="Google Shape;3883;g142e9ca21e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71803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2"/>
        <p:cNvGrpSpPr/>
        <p:nvPr/>
      </p:nvGrpSpPr>
      <p:grpSpPr>
        <a:xfrm>
          <a:off x="0" y="0"/>
          <a:ext cx="0" cy="0"/>
          <a:chOff x="0" y="0"/>
          <a:chExt cx="0" cy="0"/>
        </a:xfrm>
      </p:grpSpPr>
      <p:sp>
        <p:nvSpPr>
          <p:cNvPr id="4293" name="Google Shape;4293;g1215e4c9146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4" name="Google Shape;4294;g1215e4c9146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82098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3"/>
        <p:cNvGrpSpPr/>
        <p:nvPr/>
      </p:nvGrpSpPr>
      <p:grpSpPr>
        <a:xfrm>
          <a:off x="0" y="0"/>
          <a:ext cx="0" cy="0"/>
          <a:chOff x="0" y="0"/>
          <a:chExt cx="0" cy="0"/>
        </a:xfrm>
      </p:grpSpPr>
      <p:sp>
        <p:nvSpPr>
          <p:cNvPr id="3904" name="Google Shape;3904;gd362d286f3_1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5" name="Google Shape;3905;gd362d286f3_1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7"/>
        <p:cNvGrpSpPr/>
        <p:nvPr/>
      </p:nvGrpSpPr>
      <p:grpSpPr>
        <a:xfrm>
          <a:off x="0" y="0"/>
          <a:ext cx="0" cy="0"/>
          <a:chOff x="0" y="0"/>
          <a:chExt cx="0" cy="0"/>
        </a:xfrm>
      </p:grpSpPr>
      <p:sp>
        <p:nvSpPr>
          <p:cNvPr id="3308" name="Google Shape;3308;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9" name="Google Shape;3309;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4117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5"/>
        <p:cNvGrpSpPr/>
        <p:nvPr/>
      </p:nvGrpSpPr>
      <p:grpSpPr>
        <a:xfrm>
          <a:off x="0" y="0"/>
          <a:ext cx="0" cy="0"/>
          <a:chOff x="0" y="0"/>
          <a:chExt cx="0" cy="0"/>
        </a:xfrm>
      </p:grpSpPr>
      <p:sp>
        <p:nvSpPr>
          <p:cNvPr id="3316" name="Google Shape;3316;gd362d286f3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7" name="Google Shape;3317;gd362d286f3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9"/>
        <p:cNvGrpSpPr/>
        <p:nvPr/>
      </p:nvGrpSpPr>
      <p:grpSpPr>
        <a:xfrm>
          <a:off x="0" y="0"/>
          <a:ext cx="0" cy="0"/>
          <a:chOff x="0" y="0"/>
          <a:chExt cx="0" cy="0"/>
        </a:xfrm>
      </p:grpSpPr>
      <p:sp>
        <p:nvSpPr>
          <p:cNvPr id="3330" name="Google Shape;3330;g142e9ca21e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1" name="Google Shape;3331;g142e9ca21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9"/>
        <p:cNvGrpSpPr/>
        <p:nvPr/>
      </p:nvGrpSpPr>
      <p:grpSpPr>
        <a:xfrm>
          <a:off x="0" y="0"/>
          <a:ext cx="0" cy="0"/>
          <a:chOff x="0" y="0"/>
          <a:chExt cx="0" cy="0"/>
        </a:xfrm>
      </p:grpSpPr>
      <p:sp>
        <p:nvSpPr>
          <p:cNvPr id="3330" name="Google Shape;3330;g142e9ca21e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1" name="Google Shape;3331;g142e9ca21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1389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0"/>
        <p:cNvGrpSpPr/>
        <p:nvPr/>
      </p:nvGrpSpPr>
      <p:grpSpPr>
        <a:xfrm>
          <a:off x="0" y="0"/>
          <a:ext cx="0" cy="0"/>
          <a:chOff x="0" y="0"/>
          <a:chExt cx="0" cy="0"/>
        </a:xfrm>
      </p:grpSpPr>
      <p:grpSp>
        <p:nvGrpSpPr>
          <p:cNvPr id="111" name="Google Shape;111;p3"/>
          <p:cNvGrpSpPr/>
          <p:nvPr/>
        </p:nvGrpSpPr>
        <p:grpSpPr>
          <a:xfrm>
            <a:off x="-39150" y="-81300"/>
            <a:ext cx="9222300" cy="5306100"/>
            <a:chOff x="-39150" y="-81300"/>
            <a:chExt cx="9222300" cy="5306100"/>
          </a:xfrm>
        </p:grpSpPr>
        <p:grpSp>
          <p:nvGrpSpPr>
            <p:cNvPr id="112" name="Google Shape;112;p3"/>
            <p:cNvGrpSpPr/>
            <p:nvPr/>
          </p:nvGrpSpPr>
          <p:grpSpPr>
            <a:xfrm>
              <a:off x="108650" y="-81300"/>
              <a:ext cx="8926700" cy="5306100"/>
              <a:chOff x="107725" y="-96875"/>
              <a:chExt cx="8926700" cy="5306100"/>
            </a:xfrm>
          </p:grpSpPr>
          <p:cxnSp>
            <p:nvCxnSpPr>
              <p:cNvPr id="113" name="Google Shape;113;p3"/>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4" name="Google Shape;114;p3"/>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5" name="Google Shape;115;p3"/>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6" name="Google Shape;116;p3"/>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7" name="Google Shape;117;p3"/>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8" name="Google Shape;118;p3"/>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9" name="Google Shape;119;p3"/>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0" name="Google Shape;120;p3"/>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1" name="Google Shape;121;p3"/>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2" name="Google Shape;122;p3"/>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3" name="Google Shape;123;p3"/>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4" name="Google Shape;124;p3"/>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5" name="Google Shape;125;p3"/>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6" name="Google Shape;126;p3"/>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7" name="Google Shape;127;p3"/>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8" name="Google Shape;128;p3"/>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9" name="Google Shape;129;p3"/>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0" name="Google Shape;130;p3"/>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1" name="Google Shape;131;p3"/>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2" name="Google Shape;132;p3"/>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3" name="Google Shape;133;p3"/>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4" name="Google Shape;134;p3"/>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5" name="Google Shape;135;p3"/>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6" name="Google Shape;136;p3"/>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7" name="Google Shape;137;p3"/>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8" name="Google Shape;138;p3"/>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9" name="Google Shape;139;p3"/>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0" name="Google Shape;140;p3"/>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1" name="Google Shape;141;p3"/>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2" name="Google Shape;142;p3"/>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3" name="Google Shape;143;p3"/>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4" name="Google Shape;144;p3"/>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5" name="Google Shape;145;p3"/>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6" name="Google Shape;146;p3"/>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7" name="Google Shape;147;p3"/>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8" name="Google Shape;148;p3"/>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9" name="Google Shape;149;p3"/>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0" name="Google Shape;150;p3"/>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1" name="Google Shape;151;p3"/>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2" name="Google Shape;152;p3"/>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3" name="Google Shape;153;p3"/>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4" name="Google Shape;154;p3"/>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5" name="Google Shape;155;p3"/>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6" name="Google Shape;156;p3"/>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7" name="Google Shape;157;p3"/>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8" name="Google Shape;158;p3"/>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9" name="Google Shape;159;p3"/>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0" name="Google Shape;160;p3"/>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1" name="Google Shape;161;p3"/>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2" name="Google Shape;162;p3"/>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3" name="Google Shape;163;p3"/>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4" name="Google Shape;164;p3"/>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5" name="Google Shape;165;p3"/>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6" name="Google Shape;166;p3"/>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7" name="Google Shape;167;p3"/>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8" name="Google Shape;168;p3"/>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9" name="Google Shape;169;p3"/>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0" name="Google Shape;170;p3"/>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1" name="Google Shape;171;p3"/>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2" name="Google Shape;172;p3"/>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173" name="Google Shape;173;p3"/>
            <p:cNvGrpSpPr/>
            <p:nvPr/>
          </p:nvGrpSpPr>
          <p:grpSpPr>
            <a:xfrm>
              <a:off x="-39150" y="143971"/>
              <a:ext cx="9222300" cy="4855559"/>
              <a:chOff x="-51025" y="146791"/>
              <a:chExt cx="9222300" cy="4855559"/>
            </a:xfrm>
          </p:grpSpPr>
          <p:cxnSp>
            <p:nvCxnSpPr>
              <p:cNvPr id="174" name="Google Shape;174;p3"/>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5" name="Google Shape;175;p3"/>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6" name="Google Shape;176;p3"/>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7" name="Google Shape;177;p3"/>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8" name="Google Shape;178;p3"/>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9" name="Google Shape;179;p3"/>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0" name="Google Shape;180;p3"/>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1" name="Google Shape;181;p3"/>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2" name="Google Shape;182;p3"/>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3" name="Google Shape;183;p3"/>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4" name="Google Shape;184;p3"/>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5" name="Google Shape;185;p3"/>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6" name="Google Shape;186;p3"/>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7" name="Google Shape;187;p3"/>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8" name="Google Shape;188;p3"/>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9" name="Google Shape;189;p3"/>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0" name="Google Shape;190;p3"/>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1" name="Google Shape;191;p3"/>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2" name="Google Shape;192;p3"/>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3" name="Google Shape;193;p3"/>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4" name="Google Shape;194;p3"/>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5" name="Google Shape;195;p3"/>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6" name="Google Shape;196;p3"/>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7" name="Google Shape;197;p3"/>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8" name="Google Shape;198;p3"/>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9" name="Google Shape;199;p3"/>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0" name="Google Shape;200;p3"/>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1" name="Google Shape;201;p3"/>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2" name="Google Shape;202;p3"/>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3" name="Google Shape;203;p3"/>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4" name="Google Shape;204;p3"/>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5" name="Google Shape;205;p3"/>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6" name="Google Shape;206;p3"/>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7" name="Google Shape;207;p3"/>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8" name="Google Shape;208;p3"/>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209" name="Google Shape;209;p3"/>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txBox="1">
            <a:spLocks noGrp="1"/>
          </p:cNvSpPr>
          <p:nvPr>
            <p:ph type="title"/>
          </p:nvPr>
        </p:nvSpPr>
        <p:spPr>
          <a:xfrm>
            <a:off x="1499450" y="2092219"/>
            <a:ext cx="6145200" cy="9144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11" name="Google Shape;211;p3"/>
          <p:cNvSpPr txBox="1">
            <a:spLocks noGrp="1"/>
          </p:cNvSpPr>
          <p:nvPr>
            <p:ph type="title" idx="2" hasCustomPrompt="1"/>
          </p:nvPr>
        </p:nvSpPr>
        <p:spPr>
          <a:xfrm>
            <a:off x="3657600" y="755319"/>
            <a:ext cx="1828800" cy="133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2" name="Google Shape;212;p3"/>
          <p:cNvSpPr txBox="1">
            <a:spLocks noGrp="1"/>
          </p:cNvSpPr>
          <p:nvPr>
            <p:ph type="subTitle" idx="1"/>
          </p:nvPr>
        </p:nvSpPr>
        <p:spPr>
          <a:xfrm>
            <a:off x="2286000" y="3006619"/>
            <a:ext cx="4572000" cy="365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244"/>
        <p:cNvGrpSpPr/>
        <p:nvPr/>
      </p:nvGrpSpPr>
      <p:grpSpPr>
        <a:xfrm>
          <a:off x="0" y="0"/>
          <a:ext cx="0" cy="0"/>
          <a:chOff x="0" y="0"/>
          <a:chExt cx="0" cy="0"/>
        </a:xfrm>
      </p:grpSpPr>
      <p:grpSp>
        <p:nvGrpSpPr>
          <p:cNvPr id="1245" name="Google Shape;1245;p15"/>
          <p:cNvGrpSpPr/>
          <p:nvPr/>
        </p:nvGrpSpPr>
        <p:grpSpPr>
          <a:xfrm>
            <a:off x="-39150" y="-81300"/>
            <a:ext cx="9222300" cy="5306100"/>
            <a:chOff x="-39150" y="-81300"/>
            <a:chExt cx="9222300" cy="5306100"/>
          </a:xfrm>
        </p:grpSpPr>
        <p:grpSp>
          <p:nvGrpSpPr>
            <p:cNvPr id="1246" name="Google Shape;1246;p15"/>
            <p:cNvGrpSpPr/>
            <p:nvPr/>
          </p:nvGrpSpPr>
          <p:grpSpPr>
            <a:xfrm>
              <a:off x="108650" y="-81300"/>
              <a:ext cx="8926700" cy="5306100"/>
              <a:chOff x="107725" y="-96875"/>
              <a:chExt cx="8926700" cy="5306100"/>
            </a:xfrm>
          </p:grpSpPr>
          <p:cxnSp>
            <p:nvCxnSpPr>
              <p:cNvPr id="1247" name="Google Shape;1247;p15"/>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48" name="Google Shape;1248;p15"/>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49" name="Google Shape;1249;p15"/>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50" name="Google Shape;1250;p15"/>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51" name="Google Shape;1251;p15"/>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52" name="Google Shape;1252;p15"/>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53" name="Google Shape;1253;p15"/>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54" name="Google Shape;1254;p15"/>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55" name="Google Shape;1255;p15"/>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56" name="Google Shape;1256;p15"/>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57" name="Google Shape;1257;p15"/>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58" name="Google Shape;1258;p15"/>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59" name="Google Shape;1259;p15"/>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60" name="Google Shape;1260;p15"/>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61" name="Google Shape;1261;p15"/>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62" name="Google Shape;1262;p15"/>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63" name="Google Shape;1263;p15"/>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64" name="Google Shape;1264;p15"/>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65" name="Google Shape;1265;p15"/>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66" name="Google Shape;1266;p15"/>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67" name="Google Shape;1267;p15"/>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68" name="Google Shape;1268;p15"/>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69" name="Google Shape;1269;p15"/>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70" name="Google Shape;1270;p15"/>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71" name="Google Shape;1271;p15"/>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72" name="Google Shape;1272;p15"/>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73" name="Google Shape;1273;p15"/>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74" name="Google Shape;1274;p15"/>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75" name="Google Shape;1275;p15"/>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76" name="Google Shape;1276;p15"/>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77" name="Google Shape;1277;p15"/>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78" name="Google Shape;1278;p15"/>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79" name="Google Shape;1279;p15"/>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80" name="Google Shape;1280;p15"/>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81" name="Google Shape;1281;p15"/>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82" name="Google Shape;1282;p15"/>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83" name="Google Shape;1283;p15"/>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84" name="Google Shape;1284;p15"/>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85" name="Google Shape;1285;p15"/>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86" name="Google Shape;1286;p15"/>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87" name="Google Shape;1287;p15"/>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88" name="Google Shape;1288;p15"/>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89" name="Google Shape;1289;p15"/>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90" name="Google Shape;1290;p15"/>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91" name="Google Shape;1291;p15"/>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92" name="Google Shape;1292;p15"/>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93" name="Google Shape;1293;p15"/>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94" name="Google Shape;1294;p15"/>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95" name="Google Shape;1295;p15"/>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96" name="Google Shape;1296;p15"/>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97" name="Google Shape;1297;p15"/>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98" name="Google Shape;1298;p15"/>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99" name="Google Shape;1299;p15"/>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00" name="Google Shape;1300;p15"/>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01" name="Google Shape;1301;p15"/>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02" name="Google Shape;1302;p15"/>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03" name="Google Shape;1303;p15"/>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04" name="Google Shape;1304;p15"/>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05" name="Google Shape;1305;p15"/>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06" name="Google Shape;1306;p15"/>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1307" name="Google Shape;1307;p15"/>
            <p:cNvGrpSpPr/>
            <p:nvPr/>
          </p:nvGrpSpPr>
          <p:grpSpPr>
            <a:xfrm>
              <a:off x="-39150" y="143971"/>
              <a:ext cx="9222300" cy="4855559"/>
              <a:chOff x="-51025" y="146791"/>
              <a:chExt cx="9222300" cy="4855559"/>
            </a:xfrm>
          </p:grpSpPr>
          <p:cxnSp>
            <p:nvCxnSpPr>
              <p:cNvPr id="1308" name="Google Shape;1308;p15"/>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09" name="Google Shape;1309;p15"/>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10" name="Google Shape;1310;p15"/>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11" name="Google Shape;1311;p15"/>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12" name="Google Shape;1312;p15"/>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13" name="Google Shape;1313;p15"/>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14" name="Google Shape;1314;p15"/>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15" name="Google Shape;1315;p15"/>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16" name="Google Shape;1316;p15"/>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17" name="Google Shape;1317;p15"/>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18" name="Google Shape;1318;p15"/>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19" name="Google Shape;1319;p15"/>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20" name="Google Shape;1320;p15"/>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21" name="Google Shape;1321;p15"/>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22" name="Google Shape;1322;p15"/>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23" name="Google Shape;1323;p15"/>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24" name="Google Shape;1324;p15"/>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25" name="Google Shape;1325;p15"/>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26" name="Google Shape;1326;p15"/>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27" name="Google Shape;1327;p15"/>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28" name="Google Shape;1328;p15"/>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29" name="Google Shape;1329;p15"/>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30" name="Google Shape;1330;p15"/>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31" name="Google Shape;1331;p15"/>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32" name="Google Shape;1332;p15"/>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33" name="Google Shape;1333;p15"/>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34" name="Google Shape;1334;p15"/>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35" name="Google Shape;1335;p15"/>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36" name="Google Shape;1336;p15"/>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37" name="Google Shape;1337;p15"/>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38" name="Google Shape;1338;p15"/>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39" name="Google Shape;1339;p15"/>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40" name="Google Shape;1340;p15"/>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41" name="Google Shape;1341;p15"/>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42" name="Google Shape;1342;p15"/>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1343" name="Google Shape;1343;p15"/>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5"/>
          <p:cNvSpPr txBox="1">
            <a:spLocks noGrp="1"/>
          </p:cNvSpPr>
          <p:nvPr>
            <p:ph type="title"/>
          </p:nvPr>
        </p:nvSpPr>
        <p:spPr>
          <a:xfrm>
            <a:off x="720000" y="4078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345"/>
        <p:cNvGrpSpPr/>
        <p:nvPr/>
      </p:nvGrpSpPr>
      <p:grpSpPr>
        <a:xfrm>
          <a:off x="0" y="0"/>
          <a:ext cx="0" cy="0"/>
          <a:chOff x="0" y="0"/>
          <a:chExt cx="0" cy="0"/>
        </a:xfrm>
      </p:grpSpPr>
      <p:grpSp>
        <p:nvGrpSpPr>
          <p:cNvPr id="1346" name="Google Shape;1346;p16"/>
          <p:cNvGrpSpPr/>
          <p:nvPr/>
        </p:nvGrpSpPr>
        <p:grpSpPr>
          <a:xfrm>
            <a:off x="-39150" y="-81300"/>
            <a:ext cx="9222300" cy="5306100"/>
            <a:chOff x="-39150" y="-81300"/>
            <a:chExt cx="9222300" cy="5306100"/>
          </a:xfrm>
        </p:grpSpPr>
        <p:grpSp>
          <p:nvGrpSpPr>
            <p:cNvPr id="1347" name="Google Shape;1347;p16"/>
            <p:cNvGrpSpPr/>
            <p:nvPr/>
          </p:nvGrpSpPr>
          <p:grpSpPr>
            <a:xfrm>
              <a:off x="108650" y="-81300"/>
              <a:ext cx="8926700" cy="5306100"/>
              <a:chOff x="107725" y="-96875"/>
              <a:chExt cx="8926700" cy="5306100"/>
            </a:xfrm>
          </p:grpSpPr>
          <p:cxnSp>
            <p:nvCxnSpPr>
              <p:cNvPr id="1348" name="Google Shape;1348;p16"/>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49" name="Google Shape;1349;p16"/>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50" name="Google Shape;1350;p16"/>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51" name="Google Shape;1351;p16"/>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52" name="Google Shape;1352;p16"/>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53" name="Google Shape;1353;p16"/>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54" name="Google Shape;1354;p16"/>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55" name="Google Shape;1355;p16"/>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56" name="Google Shape;1356;p16"/>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57" name="Google Shape;1357;p16"/>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58" name="Google Shape;1358;p16"/>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59" name="Google Shape;1359;p16"/>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60" name="Google Shape;1360;p16"/>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61" name="Google Shape;1361;p16"/>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62" name="Google Shape;1362;p16"/>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63" name="Google Shape;1363;p16"/>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64" name="Google Shape;1364;p16"/>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65" name="Google Shape;1365;p16"/>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66" name="Google Shape;1366;p16"/>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67" name="Google Shape;1367;p16"/>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68" name="Google Shape;1368;p16"/>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69" name="Google Shape;1369;p16"/>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70" name="Google Shape;1370;p16"/>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71" name="Google Shape;1371;p16"/>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72" name="Google Shape;1372;p16"/>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73" name="Google Shape;1373;p16"/>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74" name="Google Shape;1374;p16"/>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75" name="Google Shape;1375;p16"/>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76" name="Google Shape;1376;p16"/>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77" name="Google Shape;1377;p16"/>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78" name="Google Shape;1378;p16"/>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79" name="Google Shape;1379;p16"/>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80" name="Google Shape;1380;p16"/>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81" name="Google Shape;1381;p16"/>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82" name="Google Shape;1382;p16"/>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83" name="Google Shape;1383;p16"/>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84" name="Google Shape;1384;p16"/>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85" name="Google Shape;1385;p16"/>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86" name="Google Shape;1386;p16"/>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87" name="Google Shape;1387;p16"/>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88" name="Google Shape;1388;p16"/>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89" name="Google Shape;1389;p16"/>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90" name="Google Shape;1390;p16"/>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91" name="Google Shape;1391;p16"/>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92" name="Google Shape;1392;p16"/>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93" name="Google Shape;1393;p16"/>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94" name="Google Shape;1394;p16"/>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95" name="Google Shape;1395;p16"/>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96" name="Google Shape;1396;p16"/>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97" name="Google Shape;1397;p16"/>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98" name="Google Shape;1398;p16"/>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99" name="Google Shape;1399;p16"/>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00" name="Google Shape;1400;p16"/>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01" name="Google Shape;1401;p16"/>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02" name="Google Shape;1402;p16"/>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03" name="Google Shape;1403;p16"/>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04" name="Google Shape;1404;p16"/>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05" name="Google Shape;1405;p16"/>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06" name="Google Shape;1406;p16"/>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07" name="Google Shape;1407;p16"/>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1408" name="Google Shape;1408;p16"/>
            <p:cNvGrpSpPr/>
            <p:nvPr/>
          </p:nvGrpSpPr>
          <p:grpSpPr>
            <a:xfrm>
              <a:off x="-39150" y="143971"/>
              <a:ext cx="9222300" cy="4855559"/>
              <a:chOff x="-51025" y="146791"/>
              <a:chExt cx="9222300" cy="4855559"/>
            </a:xfrm>
          </p:grpSpPr>
          <p:cxnSp>
            <p:nvCxnSpPr>
              <p:cNvPr id="1409" name="Google Shape;1409;p16"/>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10" name="Google Shape;1410;p16"/>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11" name="Google Shape;1411;p16"/>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12" name="Google Shape;1412;p16"/>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13" name="Google Shape;1413;p16"/>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14" name="Google Shape;1414;p16"/>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15" name="Google Shape;1415;p16"/>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16" name="Google Shape;1416;p16"/>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17" name="Google Shape;1417;p16"/>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18" name="Google Shape;1418;p16"/>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19" name="Google Shape;1419;p16"/>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20" name="Google Shape;1420;p16"/>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21" name="Google Shape;1421;p16"/>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22" name="Google Shape;1422;p16"/>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23" name="Google Shape;1423;p16"/>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24" name="Google Shape;1424;p16"/>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25" name="Google Shape;1425;p16"/>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26" name="Google Shape;1426;p16"/>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27" name="Google Shape;1427;p16"/>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28" name="Google Shape;1428;p16"/>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29" name="Google Shape;1429;p16"/>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30" name="Google Shape;1430;p16"/>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31" name="Google Shape;1431;p16"/>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32" name="Google Shape;1432;p16"/>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33" name="Google Shape;1433;p16"/>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34" name="Google Shape;1434;p16"/>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35" name="Google Shape;1435;p16"/>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36" name="Google Shape;1436;p16"/>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37" name="Google Shape;1437;p16"/>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38" name="Google Shape;1438;p16"/>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39" name="Google Shape;1439;p16"/>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40" name="Google Shape;1440;p16"/>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41" name="Google Shape;1441;p16"/>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42" name="Google Shape;1442;p16"/>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43" name="Google Shape;1443;p16"/>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1444" name="Google Shape;1444;p16"/>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6"/>
          <p:cNvSpPr txBox="1">
            <a:spLocks noGrp="1"/>
          </p:cNvSpPr>
          <p:nvPr>
            <p:ph type="subTitle" idx="1"/>
          </p:nvPr>
        </p:nvSpPr>
        <p:spPr>
          <a:xfrm>
            <a:off x="822925" y="2087075"/>
            <a:ext cx="3451200" cy="1842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6" name="Google Shape;1446;p16"/>
          <p:cNvSpPr txBox="1">
            <a:spLocks noGrp="1"/>
          </p:cNvSpPr>
          <p:nvPr>
            <p:ph type="subTitle" idx="2"/>
          </p:nvPr>
        </p:nvSpPr>
        <p:spPr>
          <a:xfrm>
            <a:off x="4869879" y="2087075"/>
            <a:ext cx="3451200" cy="1842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7" name="Google Shape;1447;p16"/>
          <p:cNvSpPr txBox="1">
            <a:spLocks noGrp="1"/>
          </p:cNvSpPr>
          <p:nvPr>
            <p:ph type="title"/>
          </p:nvPr>
        </p:nvSpPr>
        <p:spPr>
          <a:xfrm>
            <a:off x="720000" y="4078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448"/>
        <p:cNvGrpSpPr/>
        <p:nvPr/>
      </p:nvGrpSpPr>
      <p:grpSpPr>
        <a:xfrm>
          <a:off x="0" y="0"/>
          <a:ext cx="0" cy="0"/>
          <a:chOff x="0" y="0"/>
          <a:chExt cx="0" cy="0"/>
        </a:xfrm>
      </p:grpSpPr>
      <p:grpSp>
        <p:nvGrpSpPr>
          <p:cNvPr id="1449" name="Google Shape;1449;p17"/>
          <p:cNvGrpSpPr/>
          <p:nvPr/>
        </p:nvGrpSpPr>
        <p:grpSpPr>
          <a:xfrm>
            <a:off x="-39150" y="-81300"/>
            <a:ext cx="9222300" cy="5306100"/>
            <a:chOff x="-39150" y="-81300"/>
            <a:chExt cx="9222300" cy="5306100"/>
          </a:xfrm>
        </p:grpSpPr>
        <p:grpSp>
          <p:nvGrpSpPr>
            <p:cNvPr id="1450" name="Google Shape;1450;p17"/>
            <p:cNvGrpSpPr/>
            <p:nvPr/>
          </p:nvGrpSpPr>
          <p:grpSpPr>
            <a:xfrm>
              <a:off x="108650" y="-81300"/>
              <a:ext cx="8926700" cy="5306100"/>
              <a:chOff x="107725" y="-96875"/>
              <a:chExt cx="8926700" cy="5306100"/>
            </a:xfrm>
          </p:grpSpPr>
          <p:cxnSp>
            <p:nvCxnSpPr>
              <p:cNvPr id="1451" name="Google Shape;1451;p17"/>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52" name="Google Shape;1452;p17"/>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53" name="Google Shape;1453;p17"/>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54" name="Google Shape;1454;p17"/>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55" name="Google Shape;1455;p17"/>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56" name="Google Shape;1456;p17"/>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57" name="Google Shape;1457;p17"/>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58" name="Google Shape;1458;p17"/>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59" name="Google Shape;1459;p17"/>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60" name="Google Shape;1460;p17"/>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61" name="Google Shape;1461;p17"/>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62" name="Google Shape;1462;p17"/>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63" name="Google Shape;1463;p17"/>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64" name="Google Shape;1464;p17"/>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65" name="Google Shape;1465;p17"/>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66" name="Google Shape;1466;p17"/>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67" name="Google Shape;1467;p17"/>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68" name="Google Shape;1468;p17"/>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69" name="Google Shape;1469;p17"/>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70" name="Google Shape;1470;p17"/>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71" name="Google Shape;1471;p17"/>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72" name="Google Shape;1472;p17"/>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73" name="Google Shape;1473;p17"/>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74" name="Google Shape;1474;p17"/>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75" name="Google Shape;1475;p17"/>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76" name="Google Shape;1476;p17"/>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77" name="Google Shape;1477;p17"/>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78" name="Google Shape;1478;p17"/>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79" name="Google Shape;1479;p17"/>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80" name="Google Shape;1480;p17"/>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81" name="Google Shape;1481;p17"/>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82" name="Google Shape;1482;p17"/>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83" name="Google Shape;1483;p17"/>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84" name="Google Shape;1484;p17"/>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85" name="Google Shape;1485;p17"/>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86" name="Google Shape;1486;p17"/>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87" name="Google Shape;1487;p17"/>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88" name="Google Shape;1488;p17"/>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89" name="Google Shape;1489;p17"/>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90" name="Google Shape;1490;p17"/>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91" name="Google Shape;1491;p17"/>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92" name="Google Shape;1492;p17"/>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93" name="Google Shape;1493;p17"/>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94" name="Google Shape;1494;p17"/>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95" name="Google Shape;1495;p17"/>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96" name="Google Shape;1496;p17"/>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97" name="Google Shape;1497;p17"/>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98" name="Google Shape;1498;p17"/>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99" name="Google Shape;1499;p17"/>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00" name="Google Shape;1500;p17"/>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01" name="Google Shape;1501;p17"/>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02" name="Google Shape;1502;p17"/>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03" name="Google Shape;1503;p17"/>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04" name="Google Shape;1504;p17"/>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05" name="Google Shape;1505;p17"/>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06" name="Google Shape;1506;p17"/>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07" name="Google Shape;1507;p17"/>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08" name="Google Shape;1508;p17"/>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09" name="Google Shape;1509;p17"/>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10" name="Google Shape;1510;p17"/>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1511" name="Google Shape;1511;p17"/>
            <p:cNvGrpSpPr/>
            <p:nvPr/>
          </p:nvGrpSpPr>
          <p:grpSpPr>
            <a:xfrm>
              <a:off x="-39150" y="143971"/>
              <a:ext cx="9222300" cy="4855559"/>
              <a:chOff x="-51025" y="146791"/>
              <a:chExt cx="9222300" cy="4855559"/>
            </a:xfrm>
          </p:grpSpPr>
          <p:cxnSp>
            <p:nvCxnSpPr>
              <p:cNvPr id="1512" name="Google Shape;1512;p17"/>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13" name="Google Shape;1513;p17"/>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14" name="Google Shape;1514;p17"/>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15" name="Google Shape;1515;p17"/>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16" name="Google Shape;1516;p17"/>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17" name="Google Shape;1517;p17"/>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18" name="Google Shape;1518;p17"/>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19" name="Google Shape;1519;p17"/>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20" name="Google Shape;1520;p17"/>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21" name="Google Shape;1521;p17"/>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22" name="Google Shape;1522;p17"/>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23" name="Google Shape;1523;p17"/>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24" name="Google Shape;1524;p17"/>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25" name="Google Shape;1525;p17"/>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26" name="Google Shape;1526;p17"/>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27" name="Google Shape;1527;p17"/>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28" name="Google Shape;1528;p17"/>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29" name="Google Shape;1529;p17"/>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30" name="Google Shape;1530;p17"/>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31" name="Google Shape;1531;p17"/>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32" name="Google Shape;1532;p17"/>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33" name="Google Shape;1533;p17"/>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34" name="Google Shape;1534;p17"/>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35" name="Google Shape;1535;p17"/>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36" name="Google Shape;1536;p17"/>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37" name="Google Shape;1537;p17"/>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38" name="Google Shape;1538;p17"/>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39" name="Google Shape;1539;p17"/>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40" name="Google Shape;1540;p17"/>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41" name="Google Shape;1541;p17"/>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42" name="Google Shape;1542;p17"/>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43" name="Google Shape;1543;p17"/>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44" name="Google Shape;1544;p17"/>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45" name="Google Shape;1545;p17"/>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46" name="Google Shape;1546;p17"/>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1547" name="Google Shape;1547;p17"/>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7"/>
          <p:cNvSpPr txBox="1">
            <a:spLocks noGrp="1"/>
          </p:cNvSpPr>
          <p:nvPr>
            <p:ph type="title"/>
          </p:nvPr>
        </p:nvSpPr>
        <p:spPr>
          <a:xfrm>
            <a:off x="720000" y="2024330"/>
            <a:ext cx="4572000" cy="15546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549" name="Google Shape;1549;p17"/>
          <p:cNvSpPr txBox="1">
            <a:spLocks noGrp="1"/>
          </p:cNvSpPr>
          <p:nvPr>
            <p:ph type="title" idx="2" hasCustomPrompt="1"/>
          </p:nvPr>
        </p:nvSpPr>
        <p:spPr>
          <a:xfrm>
            <a:off x="720000" y="687424"/>
            <a:ext cx="1828800" cy="1336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6"/>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1550" name="Google Shape;1550;p17"/>
          <p:cNvSpPr txBox="1">
            <a:spLocks noGrp="1"/>
          </p:cNvSpPr>
          <p:nvPr>
            <p:ph type="subTitle" idx="1"/>
          </p:nvPr>
        </p:nvSpPr>
        <p:spPr>
          <a:xfrm>
            <a:off x="720000" y="3502824"/>
            <a:ext cx="4572000" cy="36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2165"/>
        <p:cNvGrpSpPr/>
        <p:nvPr/>
      </p:nvGrpSpPr>
      <p:grpSpPr>
        <a:xfrm>
          <a:off x="0" y="0"/>
          <a:ext cx="0" cy="0"/>
          <a:chOff x="0" y="0"/>
          <a:chExt cx="0" cy="0"/>
        </a:xfrm>
      </p:grpSpPr>
      <p:grpSp>
        <p:nvGrpSpPr>
          <p:cNvPr id="2166" name="Google Shape;2166;p24"/>
          <p:cNvGrpSpPr/>
          <p:nvPr/>
        </p:nvGrpSpPr>
        <p:grpSpPr>
          <a:xfrm>
            <a:off x="-39150" y="-81300"/>
            <a:ext cx="9222300" cy="5306100"/>
            <a:chOff x="-39150" y="-81300"/>
            <a:chExt cx="9222300" cy="5306100"/>
          </a:xfrm>
        </p:grpSpPr>
        <p:grpSp>
          <p:nvGrpSpPr>
            <p:cNvPr id="2167" name="Google Shape;2167;p24"/>
            <p:cNvGrpSpPr/>
            <p:nvPr/>
          </p:nvGrpSpPr>
          <p:grpSpPr>
            <a:xfrm>
              <a:off x="108650" y="-81300"/>
              <a:ext cx="8926700" cy="5306100"/>
              <a:chOff x="107725" y="-96875"/>
              <a:chExt cx="8926700" cy="5306100"/>
            </a:xfrm>
          </p:grpSpPr>
          <p:cxnSp>
            <p:nvCxnSpPr>
              <p:cNvPr id="2168" name="Google Shape;2168;p24"/>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69" name="Google Shape;2169;p24"/>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70" name="Google Shape;2170;p24"/>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71" name="Google Shape;2171;p24"/>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72" name="Google Shape;2172;p24"/>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73" name="Google Shape;2173;p24"/>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74" name="Google Shape;2174;p24"/>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75" name="Google Shape;2175;p24"/>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76" name="Google Shape;2176;p24"/>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77" name="Google Shape;2177;p24"/>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78" name="Google Shape;2178;p24"/>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79" name="Google Shape;2179;p24"/>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80" name="Google Shape;2180;p24"/>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81" name="Google Shape;2181;p24"/>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82" name="Google Shape;2182;p24"/>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83" name="Google Shape;2183;p24"/>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84" name="Google Shape;2184;p24"/>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85" name="Google Shape;2185;p24"/>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86" name="Google Shape;2186;p24"/>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87" name="Google Shape;2187;p24"/>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88" name="Google Shape;2188;p24"/>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89" name="Google Shape;2189;p24"/>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90" name="Google Shape;2190;p24"/>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91" name="Google Shape;2191;p24"/>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92" name="Google Shape;2192;p24"/>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93" name="Google Shape;2193;p24"/>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94" name="Google Shape;2194;p24"/>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95" name="Google Shape;2195;p24"/>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96" name="Google Shape;2196;p24"/>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97" name="Google Shape;2197;p24"/>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98" name="Google Shape;2198;p24"/>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99" name="Google Shape;2199;p24"/>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00" name="Google Shape;2200;p24"/>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01" name="Google Shape;2201;p24"/>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02" name="Google Shape;2202;p24"/>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03" name="Google Shape;2203;p24"/>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04" name="Google Shape;2204;p24"/>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05" name="Google Shape;2205;p24"/>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06" name="Google Shape;2206;p24"/>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07" name="Google Shape;2207;p24"/>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08" name="Google Shape;2208;p24"/>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09" name="Google Shape;2209;p24"/>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10" name="Google Shape;2210;p24"/>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11" name="Google Shape;2211;p24"/>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12" name="Google Shape;2212;p24"/>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13" name="Google Shape;2213;p24"/>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14" name="Google Shape;2214;p24"/>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15" name="Google Shape;2215;p24"/>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16" name="Google Shape;2216;p24"/>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17" name="Google Shape;2217;p24"/>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18" name="Google Shape;2218;p24"/>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19" name="Google Shape;2219;p24"/>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20" name="Google Shape;2220;p24"/>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21" name="Google Shape;2221;p24"/>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22" name="Google Shape;2222;p24"/>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23" name="Google Shape;2223;p24"/>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24" name="Google Shape;2224;p24"/>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25" name="Google Shape;2225;p24"/>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26" name="Google Shape;2226;p24"/>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27" name="Google Shape;2227;p24"/>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2228" name="Google Shape;2228;p24"/>
            <p:cNvGrpSpPr/>
            <p:nvPr/>
          </p:nvGrpSpPr>
          <p:grpSpPr>
            <a:xfrm>
              <a:off x="-39150" y="143971"/>
              <a:ext cx="9222300" cy="4855559"/>
              <a:chOff x="-51025" y="146791"/>
              <a:chExt cx="9222300" cy="4855559"/>
            </a:xfrm>
          </p:grpSpPr>
          <p:cxnSp>
            <p:nvCxnSpPr>
              <p:cNvPr id="2229" name="Google Shape;2229;p24"/>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30" name="Google Shape;2230;p24"/>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31" name="Google Shape;2231;p24"/>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32" name="Google Shape;2232;p24"/>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33" name="Google Shape;2233;p24"/>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34" name="Google Shape;2234;p24"/>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35" name="Google Shape;2235;p24"/>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36" name="Google Shape;2236;p24"/>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37" name="Google Shape;2237;p24"/>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38" name="Google Shape;2238;p24"/>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39" name="Google Shape;2239;p24"/>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40" name="Google Shape;2240;p24"/>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41" name="Google Shape;2241;p24"/>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42" name="Google Shape;2242;p24"/>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43" name="Google Shape;2243;p24"/>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44" name="Google Shape;2244;p24"/>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45" name="Google Shape;2245;p24"/>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46" name="Google Shape;2246;p24"/>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47" name="Google Shape;2247;p24"/>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48" name="Google Shape;2248;p24"/>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49" name="Google Shape;2249;p24"/>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50" name="Google Shape;2250;p24"/>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51" name="Google Shape;2251;p24"/>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52" name="Google Shape;2252;p24"/>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53" name="Google Shape;2253;p24"/>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54" name="Google Shape;2254;p24"/>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55" name="Google Shape;2255;p24"/>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56" name="Google Shape;2256;p24"/>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57" name="Google Shape;2257;p24"/>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58" name="Google Shape;2258;p24"/>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59" name="Google Shape;2259;p24"/>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60" name="Google Shape;2260;p24"/>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61" name="Google Shape;2261;p24"/>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62" name="Google Shape;2262;p24"/>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63" name="Google Shape;2263;p24"/>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2264" name="Google Shape;2264;p24"/>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4"/>
          <p:cNvSpPr txBox="1">
            <a:spLocks noGrp="1"/>
          </p:cNvSpPr>
          <p:nvPr>
            <p:ph type="title"/>
          </p:nvPr>
        </p:nvSpPr>
        <p:spPr>
          <a:xfrm>
            <a:off x="720000" y="2571738"/>
            <a:ext cx="23364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266" name="Google Shape;2266;p24"/>
          <p:cNvSpPr txBox="1">
            <a:spLocks noGrp="1"/>
          </p:cNvSpPr>
          <p:nvPr>
            <p:ph type="subTitle" idx="1"/>
          </p:nvPr>
        </p:nvSpPr>
        <p:spPr>
          <a:xfrm>
            <a:off x="720000" y="2952738"/>
            <a:ext cx="23364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7" name="Google Shape;2267;p24"/>
          <p:cNvSpPr txBox="1">
            <a:spLocks noGrp="1"/>
          </p:cNvSpPr>
          <p:nvPr>
            <p:ph type="title" idx="2"/>
          </p:nvPr>
        </p:nvSpPr>
        <p:spPr>
          <a:xfrm>
            <a:off x="3403800" y="2571738"/>
            <a:ext cx="23364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268" name="Google Shape;2268;p24"/>
          <p:cNvSpPr txBox="1">
            <a:spLocks noGrp="1"/>
          </p:cNvSpPr>
          <p:nvPr>
            <p:ph type="subTitle" idx="3"/>
          </p:nvPr>
        </p:nvSpPr>
        <p:spPr>
          <a:xfrm>
            <a:off x="3403800" y="2952738"/>
            <a:ext cx="23364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9" name="Google Shape;2269;p24"/>
          <p:cNvSpPr txBox="1">
            <a:spLocks noGrp="1"/>
          </p:cNvSpPr>
          <p:nvPr>
            <p:ph type="title" idx="4"/>
          </p:nvPr>
        </p:nvSpPr>
        <p:spPr>
          <a:xfrm>
            <a:off x="6087600" y="2571738"/>
            <a:ext cx="23364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270" name="Google Shape;2270;p24"/>
          <p:cNvSpPr txBox="1">
            <a:spLocks noGrp="1"/>
          </p:cNvSpPr>
          <p:nvPr>
            <p:ph type="subTitle" idx="5"/>
          </p:nvPr>
        </p:nvSpPr>
        <p:spPr>
          <a:xfrm>
            <a:off x="6087600" y="2952738"/>
            <a:ext cx="23364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71" name="Google Shape;2271;p24"/>
          <p:cNvSpPr txBox="1">
            <a:spLocks noGrp="1"/>
          </p:cNvSpPr>
          <p:nvPr>
            <p:ph type="title" idx="6"/>
          </p:nvPr>
        </p:nvSpPr>
        <p:spPr>
          <a:xfrm>
            <a:off x="720000" y="4078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1">
  <p:cSld name="BLANK_1_1_1_2_1">
    <p:spTree>
      <p:nvGrpSpPr>
        <p:cNvPr id="1" name="Shape 2272"/>
        <p:cNvGrpSpPr/>
        <p:nvPr/>
      </p:nvGrpSpPr>
      <p:grpSpPr>
        <a:xfrm>
          <a:off x="0" y="0"/>
          <a:ext cx="0" cy="0"/>
          <a:chOff x="0" y="0"/>
          <a:chExt cx="0" cy="0"/>
        </a:xfrm>
      </p:grpSpPr>
      <p:grpSp>
        <p:nvGrpSpPr>
          <p:cNvPr id="2273" name="Google Shape;2273;p25"/>
          <p:cNvGrpSpPr/>
          <p:nvPr/>
        </p:nvGrpSpPr>
        <p:grpSpPr>
          <a:xfrm>
            <a:off x="-39150" y="-81300"/>
            <a:ext cx="9222300" cy="5306100"/>
            <a:chOff x="-39150" y="-81300"/>
            <a:chExt cx="9222300" cy="5306100"/>
          </a:xfrm>
        </p:grpSpPr>
        <p:grpSp>
          <p:nvGrpSpPr>
            <p:cNvPr id="2274" name="Google Shape;2274;p25"/>
            <p:cNvGrpSpPr/>
            <p:nvPr/>
          </p:nvGrpSpPr>
          <p:grpSpPr>
            <a:xfrm>
              <a:off x="108650" y="-81300"/>
              <a:ext cx="8926700" cy="5306100"/>
              <a:chOff x="107725" y="-96875"/>
              <a:chExt cx="8926700" cy="5306100"/>
            </a:xfrm>
          </p:grpSpPr>
          <p:cxnSp>
            <p:nvCxnSpPr>
              <p:cNvPr id="2275" name="Google Shape;2275;p25"/>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76" name="Google Shape;2276;p25"/>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77" name="Google Shape;2277;p25"/>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78" name="Google Shape;2278;p25"/>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79" name="Google Shape;2279;p25"/>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80" name="Google Shape;2280;p25"/>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81" name="Google Shape;2281;p25"/>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82" name="Google Shape;2282;p25"/>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83" name="Google Shape;2283;p25"/>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84" name="Google Shape;2284;p25"/>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85" name="Google Shape;2285;p25"/>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86" name="Google Shape;2286;p25"/>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87" name="Google Shape;2287;p25"/>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88" name="Google Shape;2288;p25"/>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89" name="Google Shape;2289;p25"/>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90" name="Google Shape;2290;p25"/>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91" name="Google Shape;2291;p25"/>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92" name="Google Shape;2292;p25"/>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93" name="Google Shape;2293;p25"/>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94" name="Google Shape;2294;p25"/>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95" name="Google Shape;2295;p25"/>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96" name="Google Shape;2296;p25"/>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97" name="Google Shape;2297;p25"/>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98" name="Google Shape;2298;p25"/>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99" name="Google Shape;2299;p25"/>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00" name="Google Shape;2300;p25"/>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01" name="Google Shape;2301;p25"/>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02" name="Google Shape;2302;p25"/>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03" name="Google Shape;2303;p25"/>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04" name="Google Shape;2304;p25"/>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05" name="Google Shape;2305;p25"/>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06" name="Google Shape;2306;p25"/>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07" name="Google Shape;2307;p25"/>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08" name="Google Shape;2308;p25"/>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09" name="Google Shape;2309;p25"/>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10" name="Google Shape;2310;p25"/>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11" name="Google Shape;2311;p25"/>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12" name="Google Shape;2312;p25"/>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13" name="Google Shape;2313;p25"/>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14" name="Google Shape;2314;p25"/>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15" name="Google Shape;2315;p25"/>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16" name="Google Shape;2316;p25"/>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17" name="Google Shape;2317;p25"/>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18" name="Google Shape;2318;p25"/>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19" name="Google Shape;2319;p25"/>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20" name="Google Shape;2320;p25"/>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21" name="Google Shape;2321;p25"/>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22" name="Google Shape;2322;p25"/>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23" name="Google Shape;2323;p25"/>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24" name="Google Shape;2324;p25"/>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25" name="Google Shape;2325;p25"/>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26" name="Google Shape;2326;p25"/>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27" name="Google Shape;2327;p25"/>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28" name="Google Shape;2328;p25"/>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29" name="Google Shape;2329;p25"/>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30" name="Google Shape;2330;p25"/>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31" name="Google Shape;2331;p25"/>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32" name="Google Shape;2332;p25"/>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33" name="Google Shape;2333;p25"/>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34" name="Google Shape;2334;p25"/>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2335" name="Google Shape;2335;p25"/>
            <p:cNvGrpSpPr/>
            <p:nvPr/>
          </p:nvGrpSpPr>
          <p:grpSpPr>
            <a:xfrm>
              <a:off x="-39150" y="143971"/>
              <a:ext cx="9222300" cy="4855559"/>
              <a:chOff x="-51025" y="146791"/>
              <a:chExt cx="9222300" cy="4855559"/>
            </a:xfrm>
          </p:grpSpPr>
          <p:cxnSp>
            <p:nvCxnSpPr>
              <p:cNvPr id="2336" name="Google Shape;2336;p25"/>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37" name="Google Shape;2337;p25"/>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38" name="Google Shape;2338;p25"/>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39" name="Google Shape;2339;p25"/>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40" name="Google Shape;2340;p25"/>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41" name="Google Shape;2341;p25"/>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42" name="Google Shape;2342;p25"/>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43" name="Google Shape;2343;p25"/>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44" name="Google Shape;2344;p25"/>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45" name="Google Shape;2345;p25"/>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46" name="Google Shape;2346;p25"/>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47" name="Google Shape;2347;p25"/>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48" name="Google Shape;2348;p25"/>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49" name="Google Shape;2349;p25"/>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50" name="Google Shape;2350;p25"/>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51" name="Google Shape;2351;p25"/>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52" name="Google Shape;2352;p25"/>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53" name="Google Shape;2353;p25"/>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54" name="Google Shape;2354;p25"/>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55" name="Google Shape;2355;p25"/>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56" name="Google Shape;2356;p25"/>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57" name="Google Shape;2357;p25"/>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58" name="Google Shape;2358;p25"/>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59" name="Google Shape;2359;p25"/>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60" name="Google Shape;2360;p25"/>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61" name="Google Shape;2361;p25"/>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62" name="Google Shape;2362;p25"/>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63" name="Google Shape;2363;p25"/>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64" name="Google Shape;2364;p25"/>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65" name="Google Shape;2365;p25"/>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66" name="Google Shape;2366;p25"/>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67" name="Google Shape;2367;p25"/>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68" name="Google Shape;2368;p25"/>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69" name="Google Shape;2369;p25"/>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70" name="Google Shape;2370;p25"/>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2371" name="Google Shape;2371;p25"/>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5"/>
          <p:cNvSpPr txBox="1">
            <a:spLocks noGrp="1"/>
          </p:cNvSpPr>
          <p:nvPr>
            <p:ph type="title"/>
          </p:nvPr>
        </p:nvSpPr>
        <p:spPr>
          <a:xfrm>
            <a:off x="720000" y="3409938"/>
            <a:ext cx="23364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73" name="Google Shape;2373;p25"/>
          <p:cNvSpPr txBox="1">
            <a:spLocks noGrp="1"/>
          </p:cNvSpPr>
          <p:nvPr>
            <p:ph type="subTitle" idx="1"/>
          </p:nvPr>
        </p:nvSpPr>
        <p:spPr>
          <a:xfrm>
            <a:off x="720000" y="3790938"/>
            <a:ext cx="23364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74" name="Google Shape;2374;p25"/>
          <p:cNvSpPr txBox="1">
            <a:spLocks noGrp="1"/>
          </p:cNvSpPr>
          <p:nvPr>
            <p:ph type="title" idx="2"/>
          </p:nvPr>
        </p:nvSpPr>
        <p:spPr>
          <a:xfrm>
            <a:off x="3403800" y="3409938"/>
            <a:ext cx="23364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75" name="Google Shape;2375;p25"/>
          <p:cNvSpPr txBox="1">
            <a:spLocks noGrp="1"/>
          </p:cNvSpPr>
          <p:nvPr>
            <p:ph type="subTitle" idx="3"/>
          </p:nvPr>
        </p:nvSpPr>
        <p:spPr>
          <a:xfrm>
            <a:off x="3403800" y="3790938"/>
            <a:ext cx="23364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76" name="Google Shape;2376;p25"/>
          <p:cNvSpPr txBox="1">
            <a:spLocks noGrp="1"/>
          </p:cNvSpPr>
          <p:nvPr>
            <p:ph type="title" idx="4"/>
          </p:nvPr>
        </p:nvSpPr>
        <p:spPr>
          <a:xfrm>
            <a:off x="6087600" y="3409938"/>
            <a:ext cx="23364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77" name="Google Shape;2377;p25"/>
          <p:cNvSpPr txBox="1">
            <a:spLocks noGrp="1"/>
          </p:cNvSpPr>
          <p:nvPr>
            <p:ph type="subTitle" idx="5"/>
          </p:nvPr>
        </p:nvSpPr>
        <p:spPr>
          <a:xfrm>
            <a:off x="6087600" y="3790938"/>
            <a:ext cx="23364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78" name="Google Shape;2378;p25"/>
          <p:cNvSpPr txBox="1">
            <a:spLocks noGrp="1"/>
          </p:cNvSpPr>
          <p:nvPr>
            <p:ph type="title" idx="6"/>
          </p:nvPr>
        </p:nvSpPr>
        <p:spPr>
          <a:xfrm>
            <a:off x="720000" y="4078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2379"/>
        <p:cNvGrpSpPr/>
        <p:nvPr/>
      </p:nvGrpSpPr>
      <p:grpSpPr>
        <a:xfrm>
          <a:off x="0" y="0"/>
          <a:ext cx="0" cy="0"/>
          <a:chOff x="0" y="0"/>
          <a:chExt cx="0" cy="0"/>
        </a:xfrm>
      </p:grpSpPr>
      <p:grpSp>
        <p:nvGrpSpPr>
          <p:cNvPr id="2380" name="Google Shape;2380;p26"/>
          <p:cNvGrpSpPr/>
          <p:nvPr/>
        </p:nvGrpSpPr>
        <p:grpSpPr>
          <a:xfrm>
            <a:off x="-39150" y="-81300"/>
            <a:ext cx="9222300" cy="5306100"/>
            <a:chOff x="-39150" y="-81300"/>
            <a:chExt cx="9222300" cy="5306100"/>
          </a:xfrm>
        </p:grpSpPr>
        <p:grpSp>
          <p:nvGrpSpPr>
            <p:cNvPr id="2381" name="Google Shape;2381;p26"/>
            <p:cNvGrpSpPr/>
            <p:nvPr/>
          </p:nvGrpSpPr>
          <p:grpSpPr>
            <a:xfrm>
              <a:off x="108650" y="-81300"/>
              <a:ext cx="8926700" cy="5306100"/>
              <a:chOff x="107725" y="-96875"/>
              <a:chExt cx="8926700" cy="5306100"/>
            </a:xfrm>
          </p:grpSpPr>
          <p:cxnSp>
            <p:nvCxnSpPr>
              <p:cNvPr id="2382" name="Google Shape;2382;p26"/>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83" name="Google Shape;2383;p26"/>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84" name="Google Shape;2384;p26"/>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85" name="Google Shape;2385;p26"/>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86" name="Google Shape;2386;p26"/>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87" name="Google Shape;2387;p26"/>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88" name="Google Shape;2388;p26"/>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89" name="Google Shape;2389;p26"/>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90" name="Google Shape;2390;p26"/>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91" name="Google Shape;2391;p26"/>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92" name="Google Shape;2392;p26"/>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93" name="Google Shape;2393;p26"/>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94" name="Google Shape;2394;p26"/>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95" name="Google Shape;2395;p26"/>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96" name="Google Shape;2396;p26"/>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97" name="Google Shape;2397;p26"/>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98" name="Google Shape;2398;p26"/>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99" name="Google Shape;2399;p26"/>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00" name="Google Shape;2400;p26"/>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01" name="Google Shape;2401;p26"/>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02" name="Google Shape;2402;p26"/>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03" name="Google Shape;2403;p26"/>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04" name="Google Shape;2404;p26"/>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05" name="Google Shape;2405;p26"/>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06" name="Google Shape;2406;p26"/>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07" name="Google Shape;2407;p26"/>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08" name="Google Shape;2408;p26"/>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09" name="Google Shape;2409;p26"/>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10" name="Google Shape;2410;p26"/>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11" name="Google Shape;2411;p26"/>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12" name="Google Shape;2412;p26"/>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13" name="Google Shape;2413;p26"/>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14" name="Google Shape;2414;p26"/>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15" name="Google Shape;2415;p26"/>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16" name="Google Shape;2416;p26"/>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17" name="Google Shape;2417;p26"/>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18" name="Google Shape;2418;p26"/>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19" name="Google Shape;2419;p26"/>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20" name="Google Shape;2420;p26"/>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21" name="Google Shape;2421;p26"/>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22" name="Google Shape;2422;p26"/>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23" name="Google Shape;2423;p26"/>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24" name="Google Shape;2424;p26"/>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25" name="Google Shape;2425;p26"/>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26" name="Google Shape;2426;p26"/>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27" name="Google Shape;2427;p26"/>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28" name="Google Shape;2428;p26"/>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29" name="Google Shape;2429;p26"/>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30" name="Google Shape;2430;p26"/>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31" name="Google Shape;2431;p26"/>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32" name="Google Shape;2432;p26"/>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33" name="Google Shape;2433;p26"/>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34" name="Google Shape;2434;p26"/>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35" name="Google Shape;2435;p26"/>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36" name="Google Shape;2436;p26"/>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37" name="Google Shape;2437;p26"/>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38" name="Google Shape;2438;p26"/>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39" name="Google Shape;2439;p26"/>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40" name="Google Shape;2440;p26"/>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41" name="Google Shape;2441;p26"/>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2442" name="Google Shape;2442;p26"/>
            <p:cNvGrpSpPr/>
            <p:nvPr/>
          </p:nvGrpSpPr>
          <p:grpSpPr>
            <a:xfrm>
              <a:off x="-39150" y="143971"/>
              <a:ext cx="9222300" cy="4855559"/>
              <a:chOff x="-51025" y="146791"/>
              <a:chExt cx="9222300" cy="4855559"/>
            </a:xfrm>
          </p:grpSpPr>
          <p:cxnSp>
            <p:nvCxnSpPr>
              <p:cNvPr id="2443" name="Google Shape;2443;p26"/>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44" name="Google Shape;2444;p26"/>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45" name="Google Shape;2445;p26"/>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46" name="Google Shape;2446;p26"/>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47" name="Google Shape;2447;p26"/>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48" name="Google Shape;2448;p26"/>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49" name="Google Shape;2449;p26"/>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50" name="Google Shape;2450;p26"/>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51" name="Google Shape;2451;p26"/>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52" name="Google Shape;2452;p26"/>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53" name="Google Shape;2453;p26"/>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54" name="Google Shape;2454;p26"/>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55" name="Google Shape;2455;p26"/>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56" name="Google Shape;2456;p26"/>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57" name="Google Shape;2457;p26"/>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58" name="Google Shape;2458;p26"/>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59" name="Google Shape;2459;p26"/>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60" name="Google Shape;2460;p26"/>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61" name="Google Shape;2461;p26"/>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62" name="Google Shape;2462;p26"/>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63" name="Google Shape;2463;p26"/>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64" name="Google Shape;2464;p26"/>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65" name="Google Shape;2465;p26"/>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66" name="Google Shape;2466;p26"/>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67" name="Google Shape;2467;p26"/>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68" name="Google Shape;2468;p26"/>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69" name="Google Shape;2469;p26"/>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70" name="Google Shape;2470;p26"/>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71" name="Google Shape;2471;p26"/>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72" name="Google Shape;2472;p26"/>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73" name="Google Shape;2473;p26"/>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74" name="Google Shape;2474;p26"/>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75" name="Google Shape;2475;p26"/>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76" name="Google Shape;2476;p26"/>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77" name="Google Shape;2477;p26"/>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2478" name="Google Shape;2478;p26"/>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6"/>
          <p:cNvSpPr txBox="1">
            <a:spLocks noGrp="1"/>
          </p:cNvSpPr>
          <p:nvPr>
            <p:ph type="title"/>
          </p:nvPr>
        </p:nvSpPr>
        <p:spPr>
          <a:xfrm>
            <a:off x="720009" y="2571750"/>
            <a:ext cx="15630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80" name="Google Shape;2480;p26"/>
          <p:cNvSpPr txBox="1">
            <a:spLocks noGrp="1"/>
          </p:cNvSpPr>
          <p:nvPr>
            <p:ph type="subTitle" idx="1"/>
          </p:nvPr>
        </p:nvSpPr>
        <p:spPr>
          <a:xfrm>
            <a:off x="720009" y="2952750"/>
            <a:ext cx="15630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81" name="Google Shape;2481;p26"/>
          <p:cNvSpPr txBox="1">
            <a:spLocks noGrp="1"/>
          </p:cNvSpPr>
          <p:nvPr>
            <p:ph type="title" idx="2"/>
          </p:nvPr>
        </p:nvSpPr>
        <p:spPr>
          <a:xfrm>
            <a:off x="4814007" y="2571750"/>
            <a:ext cx="15630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82" name="Google Shape;2482;p26"/>
          <p:cNvSpPr txBox="1">
            <a:spLocks noGrp="1"/>
          </p:cNvSpPr>
          <p:nvPr>
            <p:ph type="subTitle" idx="3"/>
          </p:nvPr>
        </p:nvSpPr>
        <p:spPr>
          <a:xfrm>
            <a:off x="4814002" y="2952750"/>
            <a:ext cx="15630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83" name="Google Shape;2483;p26"/>
          <p:cNvSpPr txBox="1">
            <a:spLocks noGrp="1"/>
          </p:cNvSpPr>
          <p:nvPr>
            <p:ph type="title" idx="4"/>
          </p:nvPr>
        </p:nvSpPr>
        <p:spPr>
          <a:xfrm>
            <a:off x="2767008" y="2571750"/>
            <a:ext cx="15630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84" name="Google Shape;2484;p26"/>
          <p:cNvSpPr txBox="1">
            <a:spLocks noGrp="1"/>
          </p:cNvSpPr>
          <p:nvPr>
            <p:ph type="subTitle" idx="5"/>
          </p:nvPr>
        </p:nvSpPr>
        <p:spPr>
          <a:xfrm>
            <a:off x="2767005" y="2952750"/>
            <a:ext cx="15630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85" name="Google Shape;2485;p26"/>
          <p:cNvSpPr txBox="1">
            <a:spLocks noGrp="1"/>
          </p:cNvSpPr>
          <p:nvPr>
            <p:ph type="title" idx="6"/>
          </p:nvPr>
        </p:nvSpPr>
        <p:spPr>
          <a:xfrm>
            <a:off x="6861006" y="2571750"/>
            <a:ext cx="15630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86" name="Google Shape;2486;p26"/>
          <p:cNvSpPr txBox="1">
            <a:spLocks noGrp="1"/>
          </p:cNvSpPr>
          <p:nvPr>
            <p:ph type="subTitle" idx="7"/>
          </p:nvPr>
        </p:nvSpPr>
        <p:spPr>
          <a:xfrm>
            <a:off x="6860999" y="2952750"/>
            <a:ext cx="15630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87" name="Google Shape;2487;p26"/>
          <p:cNvSpPr txBox="1">
            <a:spLocks noGrp="1"/>
          </p:cNvSpPr>
          <p:nvPr>
            <p:ph type="title" idx="8"/>
          </p:nvPr>
        </p:nvSpPr>
        <p:spPr>
          <a:xfrm>
            <a:off x="720000" y="4078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ive columns">
  <p:cSld name="BLANK_1_1_1_1_3">
    <p:spTree>
      <p:nvGrpSpPr>
        <p:cNvPr id="1" name="Shape 2488"/>
        <p:cNvGrpSpPr/>
        <p:nvPr/>
      </p:nvGrpSpPr>
      <p:grpSpPr>
        <a:xfrm>
          <a:off x="0" y="0"/>
          <a:ext cx="0" cy="0"/>
          <a:chOff x="0" y="0"/>
          <a:chExt cx="0" cy="0"/>
        </a:xfrm>
      </p:grpSpPr>
      <p:grpSp>
        <p:nvGrpSpPr>
          <p:cNvPr id="2489" name="Google Shape;2489;p27"/>
          <p:cNvGrpSpPr/>
          <p:nvPr/>
        </p:nvGrpSpPr>
        <p:grpSpPr>
          <a:xfrm>
            <a:off x="-39150" y="-81300"/>
            <a:ext cx="9222300" cy="5306100"/>
            <a:chOff x="-39150" y="-81300"/>
            <a:chExt cx="9222300" cy="5306100"/>
          </a:xfrm>
        </p:grpSpPr>
        <p:grpSp>
          <p:nvGrpSpPr>
            <p:cNvPr id="2490" name="Google Shape;2490;p27"/>
            <p:cNvGrpSpPr/>
            <p:nvPr/>
          </p:nvGrpSpPr>
          <p:grpSpPr>
            <a:xfrm>
              <a:off x="108650" y="-81300"/>
              <a:ext cx="8926700" cy="5306100"/>
              <a:chOff x="107725" y="-96875"/>
              <a:chExt cx="8926700" cy="5306100"/>
            </a:xfrm>
          </p:grpSpPr>
          <p:cxnSp>
            <p:nvCxnSpPr>
              <p:cNvPr id="2491" name="Google Shape;2491;p27"/>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92" name="Google Shape;2492;p27"/>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93" name="Google Shape;2493;p27"/>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94" name="Google Shape;2494;p27"/>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95" name="Google Shape;2495;p27"/>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96" name="Google Shape;2496;p27"/>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97" name="Google Shape;2497;p27"/>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98" name="Google Shape;2498;p27"/>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99" name="Google Shape;2499;p27"/>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00" name="Google Shape;2500;p27"/>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01" name="Google Shape;2501;p27"/>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02" name="Google Shape;2502;p27"/>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03" name="Google Shape;2503;p27"/>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04" name="Google Shape;2504;p27"/>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05" name="Google Shape;2505;p27"/>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06" name="Google Shape;2506;p27"/>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07" name="Google Shape;2507;p27"/>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08" name="Google Shape;2508;p27"/>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09" name="Google Shape;2509;p27"/>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10" name="Google Shape;2510;p27"/>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11" name="Google Shape;2511;p27"/>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12" name="Google Shape;2512;p27"/>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13" name="Google Shape;2513;p27"/>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14" name="Google Shape;2514;p27"/>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15" name="Google Shape;2515;p27"/>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16" name="Google Shape;2516;p27"/>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17" name="Google Shape;2517;p27"/>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18" name="Google Shape;2518;p27"/>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19" name="Google Shape;2519;p27"/>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20" name="Google Shape;2520;p27"/>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21" name="Google Shape;2521;p27"/>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22" name="Google Shape;2522;p27"/>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23" name="Google Shape;2523;p27"/>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24" name="Google Shape;2524;p27"/>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25" name="Google Shape;2525;p27"/>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26" name="Google Shape;2526;p27"/>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27" name="Google Shape;2527;p27"/>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28" name="Google Shape;2528;p27"/>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29" name="Google Shape;2529;p27"/>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30" name="Google Shape;2530;p27"/>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31" name="Google Shape;2531;p27"/>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32" name="Google Shape;2532;p27"/>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33" name="Google Shape;2533;p27"/>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34" name="Google Shape;2534;p27"/>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35" name="Google Shape;2535;p27"/>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36" name="Google Shape;2536;p27"/>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37" name="Google Shape;2537;p27"/>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38" name="Google Shape;2538;p27"/>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39" name="Google Shape;2539;p27"/>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40" name="Google Shape;2540;p27"/>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41" name="Google Shape;2541;p27"/>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42" name="Google Shape;2542;p27"/>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43" name="Google Shape;2543;p27"/>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44" name="Google Shape;2544;p27"/>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45" name="Google Shape;2545;p27"/>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46" name="Google Shape;2546;p27"/>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47" name="Google Shape;2547;p27"/>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48" name="Google Shape;2548;p27"/>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49" name="Google Shape;2549;p27"/>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50" name="Google Shape;2550;p27"/>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2551" name="Google Shape;2551;p27"/>
            <p:cNvGrpSpPr/>
            <p:nvPr/>
          </p:nvGrpSpPr>
          <p:grpSpPr>
            <a:xfrm>
              <a:off x="-39150" y="143971"/>
              <a:ext cx="9222300" cy="4855559"/>
              <a:chOff x="-51025" y="146791"/>
              <a:chExt cx="9222300" cy="4855559"/>
            </a:xfrm>
          </p:grpSpPr>
          <p:cxnSp>
            <p:nvCxnSpPr>
              <p:cNvPr id="2552" name="Google Shape;2552;p27"/>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53" name="Google Shape;2553;p27"/>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54" name="Google Shape;2554;p27"/>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55" name="Google Shape;2555;p27"/>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56" name="Google Shape;2556;p27"/>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57" name="Google Shape;2557;p27"/>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58" name="Google Shape;2558;p27"/>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59" name="Google Shape;2559;p27"/>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60" name="Google Shape;2560;p27"/>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61" name="Google Shape;2561;p27"/>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62" name="Google Shape;2562;p27"/>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63" name="Google Shape;2563;p27"/>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64" name="Google Shape;2564;p27"/>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65" name="Google Shape;2565;p27"/>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66" name="Google Shape;2566;p27"/>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67" name="Google Shape;2567;p27"/>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68" name="Google Shape;2568;p27"/>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69" name="Google Shape;2569;p27"/>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70" name="Google Shape;2570;p27"/>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71" name="Google Shape;2571;p27"/>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72" name="Google Shape;2572;p27"/>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73" name="Google Shape;2573;p27"/>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74" name="Google Shape;2574;p27"/>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75" name="Google Shape;2575;p27"/>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76" name="Google Shape;2576;p27"/>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77" name="Google Shape;2577;p27"/>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78" name="Google Shape;2578;p27"/>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79" name="Google Shape;2579;p27"/>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80" name="Google Shape;2580;p27"/>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81" name="Google Shape;2581;p27"/>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82" name="Google Shape;2582;p27"/>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83" name="Google Shape;2583;p27"/>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84" name="Google Shape;2584;p27"/>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85" name="Google Shape;2585;p27"/>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86" name="Google Shape;2586;p27"/>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2587" name="Google Shape;2587;p27"/>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7"/>
          <p:cNvSpPr txBox="1">
            <a:spLocks noGrp="1"/>
          </p:cNvSpPr>
          <p:nvPr>
            <p:ph type="title"/>
          </p:nvPr>
        </p:nvSpPr>
        <p:spPr>
          <a:xfrm>
            <a:off x="4766395" y="641400"/>
            <a:ext cx="36576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89" name="Google Shape;2589;p27"/>
          <p:cNvSpPr txBox="1">
            <a:spLocks noGrp="1"/>
          </p:cNvSpPr>
          <p:nvPr>
            <p:ph type="subTitle" idx="1"/>
          </p:nvPr>
        </p:nvSpPr>
        <p:spPr>
          <a:xfrm>
            <a:off x="4766395" y="946200"/>
            <a:ext cx="3657600" cy="36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90" name="Google Shape;2590;p27"/>
          <p:cNvSpPr txBox="1">
            <a:spLocks noGrp="1"/>
          </p:cNvSpPr>
          <p:nvPr>
            <p:ph type="title" idx="2"/>
          </p:nvPr>
        </p:nvSpPr>
        <p:spPr>
          <a:xfrm>
            <a:off x="4766410" y="3110100"/>
            <a:ext cx="36576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91" name="Google Shape;2591;p27"/>
          <p:cNvSpPr txBox="1">
            <a:spLocks noGrp="1"/>
          </p:cNvSpPr>
          <p:nvPr>
            <p:ph type="subTitle" idx="3"/>
          </p:nvPr>
        </p:nvSpPr>
        <p:spPr>
          <a:xfrm>
            <a:off x="4766398" y="3414900"/>
            <a:ext cx="3657600" cy="36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92" name="Google Shape;2592;p27"/>
          <p:cNvSpPr txBox="1">
            <a:spLocks noGrp="1"/>
          </p:cNvSpPr>
          <p:nvPr>
            <p:ph type="title" idx="4"/>
          </p:nvPr>
        </p:nvSpPr>
        <p:spPr>
          <a:xfrm>
            <a:off x="4766385" y="1464300"/>
            <a:ext cx="36576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93" name="Google Shape;2593;p27"/>
          <p:cNvSpPr txBox="1">
            <a:spLocks noGrp="1"/>
          </p:cNvSpPr>
          <p:nvPr>
            <p:ph type="subTitle" idx="5"/>
          </p:nvPr>
        </p:nvSpPr>
        <p:spPr>
          <a:xfrm>
            <a:off x="4766381" y="1769100"/>
            <a:ext cx="3657600" cy="36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94" name="Google Shape;2594;p27"/>
          <p:cNvSpPr txBox="1">
            <a:spLocks noGrp="1"/>
          </p:cNvSpPr>
          <p:nvPr>
            <p:ph type="title" idx="6"/>
          </p:nvPr>
        </p:nvSpPr>
        <p:spPr>
          <a:xfrm>
            <a:off x="4766411" y="3933000"/>
            <a:ext cx="36576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95" name="Google Shape;2595;p27"/>
          <p:cNvSpPr txBox="1">
            <a:spLocks noGrp="1"/>
          </p:cNvSpPr>
          <p:nvPr>
            <p:ph type="subTitle" idx="7"/>
          </p:nvPr>
        </p:nvSpPr>
        <p:spPr>
          <a:xfrm>
            <a:off x="4766395" y="4237800"/>
            <a:ext cx="3657600" cy="36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96" name="Google Shape;2596;p27"/>
          <p:cNvSpPr txBox="1">
            <a:spLocks noGrp="1"/>
          </p:cNvSpPr>
          <p:nvPr>
            <p:ph type="title" idx="8"/>
          </p:nvPr>
        </p:nvSpPr>
        <p:spPr>
          <a:xfrm>
            <a:off x="720000" y="407845"/>
            <a:ext cx="2743200" cy="219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597" name="Google Shape;2597;p27"/>
          <p:cNvSpPr txBox="1">
            <a:spLocks noGrp="1"/>
          </p:cNvSpPr>
          <p:nvPr>
            <p:ph type="title" idx="9"/>
          </p:nvPr>
        </p:nvSpPr>
        <p:spPr>
          <a:xfrm>
            <a:off x="4766397" y="2287200"/>
            <a:ext cx="36576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98" name="Google Shape;2598;p27"/>
          <p:cNvSpPr txBox="1">
            <a:spLocks noGrp="1"/>
          </p:cNvSpPr>
          <p:nvPr>
            <p:ph type="subTitle" idx="13"/>
          </p:nvPr>
        </p:nvSpPr>
        <p:spPr>
          <a:xfrm>
            <a:off x="4766389" y="2592000"/>
            <a:ext cx="3657600" cy="36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2599"/>
        <p:cNvGrpSpPr/>
        <p:nvPr/>
      </p:nvGrpSpPr>
      <p:grpSpPr>
        <a:xfrm>
          <a:off x="0" y="0"/>
          <a:ext cx="0" cy="0"/>
          <a:chOff x="0" y="0"/>
          <a:chExt cx="0" cy="0"/>
        </a:xfrm>
      </p:grpSpPr>
      <p:grpSp>
        <p:nvGrpSpPr>
          <p:cNvPr id="2600" name="Google Shape;2600;p28"/>
          <p:cNvGrpSpPr/>
          <p:nvPr/>
        </p:nvGrpSpPr>
        <p:grpSpPr>
          <a:xfrm>
            <a:off x="-39150" y="-81300"/>
            <a:ext cx="9222300" cy="5306100"/>
            <a:chOff x="-39150" y="-81300"/>
            <a:chExt cx="9222300" cy="5306100"/>
          </a:xfrm>
        </p:grpSpPr>
        <p:grpSp>
          <p:nvGrpSpPr>
            <p:cNvPr id="2601" name="Google Shape;2601;p28"/>
            <p:cNvGrpSpPr/>
            <p:nvPr/>
          </p:nvGrpSpPr>
          <p:grpSpPr>
            <a:xfrm>
              <a:off x="108650" y="-81300"/>
              <a:ext cx="8926700" cy="5306100"/>
              <a:chOff x="107725" y="-96875"/>
              <a:chExt cx="8926700" cy="5306100"/>
            </a:xfrm>
          </p:grpSpPr>
          <p:cxnSp>
            <p:nvCxnSpPr>
              <p:cNvPr id="2602" name="Google Shape;2602;p28"/>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03" name="Google Shape;2603;p28"/>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04" name="Google Shape;2604;p28"/>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05" name="Google Shape;2605;p28"/>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06" name="Google Shape;2606;p28"/>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07" name="Google Shape;2607;p28"/>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08" name="Google Shape;2608;p28"/>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09" name="Google Shape;2609;p28"/>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10" name="Google Shape;2610;p28"/>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11" name="Google Shape;2611;p28"/>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12" name="Google Shape;2612;p28"/>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13" name="Google Shape;2613;p28"/>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14" name="Google Shape;2614;p28"/>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15" name="Google Shape;2615;p28"/>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16" name="Google Shape;2616;p28"/>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17" name="Google Shape;2617;p28"/>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18" name="Google Shape;2618;p28"/>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19" name="Google Shape;2619;p28"/>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20" name="Google Shape;2620;p28"/>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21" name="Google Shape;2621;p28"/>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22" name="Google Shape;2622;p28"/>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23" name="Google Shape;2623;p28"/>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24" name="Google Shape;2624;p28"/>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25" name="Google Shape;2625;p28"/>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26" name="Google Shape;2626;p28"/>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27" name="Google Shape;2627;p28"/>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28" name="Google Shape;2628;p28"/>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29" name="Google Shape;2629;p28"/>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30" name="Google Shape;2630;p28"/>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31" name="Google Shape;2631;p28"/>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32" name="Google Shape;2632;p28"/>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33" name="Google Shape;2633;p28"/>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34" name="Google Shape;2634;p28"/>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35" name="Google Shape;2635;p28"/>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36" name="Google Shape;2636;p28"/>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37" name="Google Shape;2637;p28"/>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38" name="Google Shape;2638;p28"/>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39" name="Google Shape;2639;p28"/>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40" name="Google Shape;2640;p28"/>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41" name="Google Shape;2641;p28"/>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42" name="Google Shape;2642;p28"/>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43" name="Google Shape;2643;p28"/>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44" name="Google Shape;2644;p28"/>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45" name="Google Shape;2645;p28"/>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46" name="Google Shape;2646;p28"/>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47" name="Google Shape;2647;p28"/>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48" name="Google Shape;2648;p28"/>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49" name="Google Shape;2649;p28"/>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50" name="Google Shape;2650;p28"/>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51" name="Google Shape;2651;p28"/>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52" name="Google Shape;2652;p28"/>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53" name="Google Shape;2653;p28"/>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54" name="Google Shape;2654;p28"/>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55" name="Google Shape;2655;p28"/>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56" name="Google Shape;2656;p28"/>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57" name="Google Shape;2657;p28"/>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58" name="Google Shape;2658;p28"/>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59" name="Google Shape;2659;p28"/>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60" name="Google Shape;2660;p28"/>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61" name="Google Shape;2661;p28"/>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2662" name="Google Shape;2662;p28"/>
            <p:cNvGrpSpPr/>
            <p:nvPr/>
          </p:nvGrpSpPr>
          <p:grpSpPr>
            <a:xfrm>
              <a:off x="-39150" y="143971"/>
              <a:ext cx="9222300" cy="4855559"/>
              <a:chOff x="-51025" y="146791"/>
              <a:chExt cx="9222300" cy="4855559"/>
            </a:xfrm>
          </p:grpSpPr>
          <p:cxnSp>
            <p:nvCxnSpPr>
              <p:cNvPr id="2663" name="Google Shape;2663;p28"/>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64" name="Google Shape;2664;p28"/>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65" name="Google Shape;2665;p28"/>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66" name="Google Shape;2666;p28"/>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67" name="Google Shape;2667;p28"/>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68" name="Google Shape;2668;p28"/>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69" name="Google Shape;2669;p28"/>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70" name="Google Shape;2670;p28"/>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71" name="Google Shape;2671;p28"/>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72" name="Google Shape;2672;p28"/>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73" name="Google Shape;2673;p28"/>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74" name="Google Shape;2674;p28"/>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75" name="Google Shape;2675;p28"/>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76" name="Google Shape;2676;p28"/>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77" name="Google Shape;2677;p28"/>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78" name="Google Shape;2678;p28"/>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79" name="Google Shape;2679;p28"/>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80" name="Google Shape;2680;p28"/>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81" name="Google Shape;2681;p28"/>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82" name="Google Shape;2682;p28"/>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83" name="Google Shape;2683;p28"/>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84" name="Google Shape;2684;p28"/>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85" name="Google Shape;2685;p28"/>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86" name="Google Shape;2686;p28"/>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87" name="Google Shape;2687;p28"/>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88" name="Google Shape;2688;p28"/>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89" name="Google Shape;2689;p28"/>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90" name="Google Shape;2690;p28"/>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91" name="Google Shape;2691;p28"/>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92" name="Google Shape;2692;p28"/>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93" name="Google Shape;2693;p28"/>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94" name="Google Shape;2694;p28"/>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95" name="Google Shape;2695;p28"/>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96" name="Google Shape;2696;p28"/>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97" name="Google Shape;2697;p28"/>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2698" name="Google Shape;2698;p28"/>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8"/>
          <p:cNvSpPr txBox="1">
            <a:spLocks noGrp="1"/>
          </p:cNvSpPr>
          <p:nvPr>
            <p:ph type="title"/>
          </p:nvPr>
        </p:nvSpPr>
        <p:spPr>
          <a:xfrm>
            <a:off x="720000" y="1841850"/>
            <a:ext cx="21567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00" name="Google Shape;2700;p28"/>
          <p:cNvSpPr txBox="1">
            <a:spLocks noGrp="1"/>
          </p:cNvSpPr>
          <p:nvPr>
            <p:ph type="subTitle" idx="1"/>
          </p:nvPr>
        </p:nvSpPr>
        <p:spPr>
          <a:xfrm>
            <a:off x="720000" y="2222850"/>
            <a:ext cx="21567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01" name="Google Shape;2701;p28"/>
          <p:cNvSpPr txBox="1">
            <a:spLocks noGrp="1"/>
          </p:cNvSpPr>
          <p:nvPr>
            <p:ph type="title" idx="2"/>
          </p:nvPr>
        </p:nvSpPr>
        <p:spPr>
          <a:xfrm>
            <a:off x="3493686" y="1841850"/>
            <a:ext cx="21567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02" name="Google Shape;2702;p28"/>
          <p:cNvSpPr txBox="1">
            <a:spLocks noGrp="1"/>
          </p:cNvSpPr>
          <p:nvPr>
            <p:ph type="subTitle" idx="3"/>
          </p:nvPr>
        </p:nvSpPr>
        <p:spPr>
          <a:xfrm>
            <a:off x="3493686" y="2222850"/>
            <a:ext cx="21567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03" name="Google Shape;2703;p28"/>
          <p:cNvSpPr txBox="1">
            <a:spLocks noGrp="1"/>
          </p:cNvSpPr>
          <p:nvPr>
            <p:ph type="title" idx="4"/>
          </p:nvPr>
        </p:nvSpPr>
        <p:spPr>
          <a:xfrm>
            <a:off x="720000" y="3521400"/>
            <a:ext cx="21567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04" name="Google Shape;2704;p28"/>
          <p:cNvSpPr txBox="1">
            <a:spLocks noGrp="1"/>
          </p:cNvSpPr>
          <p:nvPr>
            <p:ph type="subTitle" idx="5"/>
          </p:nvPr>
        </p:nvSpPr>
        <p:spPr>
          <a:xfrm>
            <a:off x="720000" y="3902400"/>
            <a:ext cx="21567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05" name="Google Shape;2705;p28"/>
          <p:cNvSpPr txBox="1">
            <a:spLocks noGrp="1"/>
          </p:cNvSpPr>
          <p:nvPr>
            <p:ph type="title" idx="6"/>
          </p:nvPr>
        </p:nvSpPr>
        <p:spPr>
          <a:xfrm>
            <a:off x="3493686" y="3521400"/>
            <a:ext cx="21567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06" name="Google Shape;2706;p28"/>
          <p:cNvSpPr txBox="1">
            <a:spLocks noGrp="1"/>
          </p:cNvSpPr>
          <p:nvPr>
            <p:ph type="subTitle" idx="7"/>
          </p:nvPr>
        </p:nvSpPr>
        <p:spPr>
          <a:xfrm>
            <a:off x="3493686" y="3902400"/>
            <a:ext cx="21567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07" name="Google Shape;2707;p28"/>
          <p:cNvSpPr txBox="1">
            <a:spLocks noGrp="1"/>
          </p:cNvSpPr>
          <p:nvPr>
            <p:ph type="title" idx="8"/>
          </p:nvPr>
        </p:nvSpPr>
        <p:spPr>
          <a:xfrm>
            <a:off x="6267366" y="1841850"/>
            <a:ext cx="21567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08" name="Google Shape;2708;p28"/>
          <p:cNvSpPr txBox="1">
            <a:spLocks noGrp="1"/>
          </p:cNvSpPr>
          <p:nvPr>
            <p:ph type="subTitle" idx="9"/>
          </p:nvPr>
        </p:nvSpPr>
        <p:spPr>
          <a:xfrm>
            <a:off x="6267366" y="2222850"/>
            <a:ext cx="21567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09" name="Google Shape;2709;p28"/>
          <p:cNvSpPr txBox="1">
            <a:spLocks noGrp="1"/>
          </p:cNvSpPr>
          <p:nvPr>
            <p:ph type="title" idx="13"/>
          </p:nvPr>
        </p:nvSpPr>
        <p:spPr>
          <a:xfrm>
            <a:off x="6267366" y="3521400"/>
            <a:ext cx="21567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10" name="Google Shape;2710;p28"/>
          <p:cNvSpPr txBox="1">
            <a:spLocks noGrp="1"/>
          </p:cNvSpPr>
          <p:nvPr>
            <p:ph type="subTitle" idx="14"/>
          </p:nvPr>
        </p:nvSpPr>
        <p:spPr>
          <a:xfrm>
            <a:off x="6267366" y="3902400"/>
            <a:ext cx="21567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11" name="Google Shape;2711;p28"/>
          <p:cNvSpPr txBox="1">
            <a:spLocks noGrp="1"/>
          </p:cNvSpPr>
          <p:nvPr>
            <p:ph type="title" idx="15"/>
          </p:nvPr>
        </p:nvSpPr>
        <p:spPr>
          <a:xfrm>
            <a:off x="720000" y="4078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2928"/>
        <p:cNvGrpSpPr/>
        <p:nvPr/>
      </p:nvGrpSpPr>
      <p:grpSpPr>
        <a:xfrm>
          <a:off x="0" y="0"/>
          <a:ext cx="0" cy="0"/>
          <a:chOff x="0" y="0"/>
          <a:chExt cx="0" cy="0"/>
        </a:xfrm>
      </p:grpSpPr>
      <p:grpSp>
        <p:nvGrpSpPr>
          <p:cNvPr id="2929" name="Google Shape;2929;p31"/>
          <p:cNvGrpSpPr/>
          <p:nvPr/>
        </p:nvGrpSpPr>
        <p:grpSpPr>
          <a:xfrm>
            <a:off x="-39150" y="-81300"/>
            <a:ext cx="9222300" cy="5306100"/>
            <a:chOff x="-39150" y="-81300"/>
            <a:chExt cx="9222300" cy="5306100"/>
          </a:xfrm>
        </p:grpSpPr>
        <p:grpSp>
          <p:nvGrpSpPr>
            <p:cNvPr id="2930" name="Google Shape;2930;p31"/>
            <p:cNvGrpSpPr/>
            <p:nvPr/>
          </p:nvGrpSpPr>
          <p:grpSpPr>
            <a:xfrm>
              <a:off x="108650" y="-81300"/>
              <a:ext cx="8926700" cy="5306100"/>
              <a:chOff x="107725" y="-96875"/>
              <a:chExt cx="8926700" cy="5306100"/>
            </a:xfrm>
          </p:grpSpPr>
          <p:cxnSp>
            <p:nvCxnSpPr>
              <p:cNvPr id="2931" name="Google Shape;2931;p31"/>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32" name="Google Shape;2932;p31"/>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33" name="Google Shape;2933;p31"/>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34" name="Google Shape;2934;p31"/>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35" name="Google Shape;2935;p31"/>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36" name="Google Shape;2936;p31"/>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37" name="Google Shape;2937;p31"/>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38" name="Google Shape;2938;p31"/>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39" name="Google Shape;2939;p31"/>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40" name="Google Shape;2940;p31"/>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41" name="Google Shape;2941;p31"/>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42" name="Google Shape;2942;p31"/>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43" name="Google Shape;2943;p31"/>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44" name="Google Shape;2944;p31"/>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45" name="Google Shape;2945;p31"/>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46" name="Google Shape;2946;p31"/>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47" name="Google Shape;2947;p31"/>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48" name="Google Shape;2948;p31"/>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49" name="Google Shape;2949;p31"/>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50" name="Google Shape;2950;p31"/>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51" name="Google Shape;2951;p31"/>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52" name="Google Shape;2952;p31"/>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53" name="Google Shape;2953;p31"/>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54" name="Google Shape;2954;p31"/>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55" name="Google Shape;2955;p31"/>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56" name="Google Shape;2956;p31"/>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57" name="Google Shape;2957;p31"/>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58" name="Google Shape;2958;p31"/>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59" name="Google Shape;2959;p31"/>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60" name="Google Shape;2960;p31"/>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61" name="Google Shape;2961;p31"/>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62" name="Google Shape;2962;p31"/>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63" name="Google Shape;2963;p31"/>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64" name="Google Shape;2964;p31"/>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65" name="Google Shape;2965;p31"/>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66" name="Google Shape;2966;p31"/>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67" name="Google Shape;2967;p31"/>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68" name="Google Shape;2968;p31"/>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69" name="Google Shape;2969;p31"/>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70" name="Google Shape;2970;p31"/>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71" name="Google Shape;2971;p31"/>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72" name="Google Shape;2972;p31"/>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73" name="Google Shape;2973;p31"/>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74" name="Google Shape;2974;p31"/>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75" name="Google Shape;2975;p31"/>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76" name="Google Shape;2976;p31"/>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77" name="Google Shape;2977;p31"/>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78" name="Google Shape;2978;p31"/>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79" name="Google Shape;2979;p31"/>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80" name="Google Shape;2980;p31"/>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81" name="Google Shape;2981;p31"/>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82" name="Google Shape;2982;p31"/>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83" name="Google Shape;2983;p31"/>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84" name="Google Shape;2984;p31"/>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85" name="Google Shape;2985;p31"/>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86" name="Google Shape;2986;p31"/>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87" name="Google Shape;2987;p31"/>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88" name="Google Shape;2988;p31"/>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89" name="Google Shape;2989;p31"/>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90" name="Google Shape;2990;p31"/>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2991" name="Google Shape;2991;p31"/>
            <p:cNvGrpSpPr/>
            <p:nvPr/>
          </p:nvGrpSpPr>
          <p:grpSpPr>
            <a:xfrm>
              <a:off x="-39150" y="143971"/>
              <a:ext cx="9222300" cy="4855559"/>
              <a:chOff x="-51025" y="146791"/>
              <a:chExt cx="9222300" cy="4855559"/>
            </a:xfrm>
          </p:grpSpPr>
          <p:cxnSp>
            <p:nvCxnSpPr>
              <p:cNvPr id="2992" name="Google Shape;2992;p31"/>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93" name="Google Shape;2993;p31"/>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94" name="Google Shape;2994;p31"/>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95" name="Google Shape;2995;p31"/>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96" name="Google Shape;2996;p31"/>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97" name="Google Shape;2997;p31"/>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98" name="Google Shape;2998;p31"/>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99" name="Google Shape;2999;p31"/>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00" name="Google Shape;3000;p31"/>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01" name="Google Shape;3001;p31"/>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02" name="Google Shape;3002;p31"/>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03" name="Google Shape;3003;p31"/>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04" name="Google Shape;3004;p31"/>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05" name="Google Shape;3005;p31"/>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06" name="Google Shape;3006;p31"/>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07" name="Google Shape;3007;p31"/>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08" name="Google Shape;3008;p31"/>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09" name="Google Shape;3009;p31"/>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10" name="Google Shape;3010;p31"/>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11" name="Google Shape;3011;p31"/>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12" name="Google Shape;3012;p31"/>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13" name="Google Shape;3013;p31"/>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14" name="Google Shape;3014;p31"/>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15" name="Google Shape;3015;p31"/>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16" name="Google Shape;3016;p31"/>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17" name="Google Shape;3017;p31"/>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18" name="Google Shape;3018;p31"/>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19" name="Google Shape;3019;p31"/>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20" name="Google Shape;3020;p31"/>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21" name="Google Shape;3021;p31"/>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22" name="Google Shape;3022;p31"/>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23" name="Google Shape;3023;p31"/>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24" name="Google Shape;3024;p31"/>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25" name="Google Shape;3025;p31"/>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26" name="Google Shape;3026;p31"/>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3027" name="Google Shape;3027;p31"/>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1"/>
          <p:cNvSpPr txBox="1">
            <a:spLocks noGrp="1"/>
          </p:cNvSpPr>
          <p:nvPr>
            <p:ph type="ctrTitle"/>
          </p:nvPr>
        </p:nvSpPr>
        <p:spPr>
          <a:xfrm>
            <a:off x="2429950" y="540000"/>
            <a:ext cx="4284000" cy="109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7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029" name="Google Shape;3029;p31"/>
          <p:cNvSpPr txBox="1">
            <a:spLocks noGrp="1"/>
          </p:cNvSpPr>
          <p:nvPr>
            <p:ph type="subTitle" idx="1"/>
          </p:nvPr>
        </p:nvSpPr>
        <p:spPr>
          <a:xfrm>
            <a:off x="2425075" y="1537800"/>
            <a:ext cx="4293900" cy="118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3030" name="Google Shape;3030;p31"/>
          <p:cNvSpPr txBox="1"/>
          <p:nvPr/>
        </p:nvSpPr>
        <p:spPr>
          <a:xfrm>
            <a:off x="2126375" y="3872100"/>
            <a:ext cx="4891200" cy="3657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None/>
            </a:pPr>
            <a:r>
              <a:rPr lang="en" sz="1200">
                <a:solidFill>
                  <a:schemeClr val="dk1"/>
                </a:solidFill>
                <a:latin typeface="DM Sans"/>
                <a:ea typeface="DM Sans"/>
                <a:cs typeface="DM Sans"/>
                <a:sym typeface="DM Sans"/>
              </a:rPr>
              <a:t>CREDITS: This presentation template was created by </a:t>
            </a:r>
            <a:r>
              <a:rPr lang="en" sz="1200" b="1" u="sng">
                <a:solidFill>
                  <a:schemeClr val="hlink"/>
                </a:solidFill>
                <a:latin typeface="DM Sans"/>
                <a:ea typeface="DM Sans"/>
                <a:cs typeface="DM Sans"/>
                <a:sym typeface="DM Sans"/>
                <a:hlinkClick r:id="rId2"/>
              </a:rPr>
              <a:t>Slidesgo</a:t>
            </a:r>
            <a:r>
              <a:rPr lang="en" sz="1200">
                <a:solidFill>
                  <a:schemeClr val="dk1"/>
                </a:solidFill>
                <a:latin typeface="DM Sans"/>
                <a:ea typeface="DM Sans"/>
                <a:cs typeface="DM Sans"/>
                <a:sym typeface="DM Sans"/>
              </a:rPr>
              <a:t>, including icons by </a:t>
            </a:r>
            <a:r>
              <a:rPr lang="en" sz="1200" b="1" u="sng">
                <a:solidFill>
                  <a:schemeClr val="dk1"/>
                </a:solidFill>
                <a:latin typeface="DM Sans"/>
                <a:ea typeface="DM Sans"/>
                <a:cs typeface="DM Sans"/>
                <a:sym typeface="DM Sans"/>
                <a:hlinkClick r:id="rId3">
                  <a:extLst>
                    <a:ext uri="{A12FA001-AC4F-418D-AE19-62706E023703}">
                      <ahyp:hlinkClr xmlns:ahyp="http://schemas.microsoft.com/office/drawing/2018/hyperlinkcolor" xmlns="" val="tx"/>
                    </a:ext>
                  </a:extLst>
                </a:hlinkClick>
              </a:rPr>
              <a:t>Flaticon</a:t>
            </a:r>
            <a:r>
              <a:rPr lang="en" sz="1200">
                <a:solidFill>
                  <a:schemeClr val="dk1"/>
                </a:solidFill>
                <a:latin typeface="DM Sans"/>
                <a:ea typeface="DM Sans"/>
                <a:cs typeface="DM Sans"/>
                <a:sym typeface="DM Sans"/>
              </a:rPr>
              <a:t>, infographics &amp; images by </a:t>
            </a:r>
            <a:r>
              <a:rPr lang="en" sz="1200" b="1" u="sng">
                <a:solidFill>
                  <a:schemeClr val="dk1"/>
                </a:solidFill>
                <a:latin typeface="DM Sans"/>
                <a:ea typeface="DM Sans"/>
                <a:cs typeface="DM Sans"/>
                <a:sym typeface="DM Sans"/>
                <a:hlinkClick r:id="rId4">
                  <a:extLst>
                    <a:ext uri="{A12FA001-AC4F-418D-AE19-62706E023703}">
                      <ahyp:hlinkClr xmlns:ahyp="http://schemas.microsoft.com/office/drawing/2018/hyperlinkcolor" xmlns="" val="tx"/>
                    </a:ext>
                  </a:extLst>
                </a:hlinkClick>
              </a:rPr>
              <a:t>Freepik</a:t>
            </a:r>
            <a:endParaRPr sz="1200" b="1" u="sng">
              <a:solidFill>
                <a:schemeClr val="dk1"/>
              </a:solidFill>
              <a:latin typeface="DM Sans"/>
              <a:ea typeface="DM Sans"/>
              <a:cs typeface="DM Sans"/>
              <a:sym typeface="DM San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031"/>
        <p:cNvGrpSpPr/>
        <p:nvPr/>
      </p:nvGrpSpPr>
      <p:grpSpPr>
        <a:xfrm>
          <a:off x="0" y="0"/>
          <a:ext cx="0" cy="0"/>
          <a:chOff x="0" y="0"/>
          <a:chExt cx="0" cy="0"/>
        </a:xfrm>
      </p:grpSpPr>
      <p:grpSp>
        <p:nvGrpSpPr>
          <p:cNvPr id="3032" name="Google Shape;3032;p32"/>
          <p:cNvGrpSpPr/>
          <p:nvPr/>
        </p:nvGrpSpPr>
        <p:grpSpPr>
          <a:xfrm>
            <a:off x="-39150" y="-81300"/>
            <a:ext cx="9222300" cy="5306100"/>
            <a:chOff x="-39150" y="-81300"/>
            <a:chExt cx="9222300" cy="5306100"/>
          </a:xfrm>
        </p:grpSpPr>
        <p:grpSp>
          <p:nvGrpSpPr>
            <p:cNvPr id="3033" name="Google Shape;3033;p32"/>
            <p:cNvGrpSpPr/>
            <p:nvPr/>
          </p:nvGrpSpPr>
          <p:grpSpPr>
            <a:xfrm>
              <a:off x="108650" y="-81300"/>
              <a:ext cx="8926700" cy="5306100"/>
              <a:chOff x="107725" y="-96875"/>
              <a:chExt cx="8926700" cy="5306100"/>
            </a:xfrm>
          </p:grpSpPr>
          <p:cxnSp>
            <p:nvCxnSpPr>
              <p:cNvPr id="3034" name="Google Shape;3034;p32"/>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35" name="Google Shape;3035;p32"/>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36" name="Google Shape;3036;p32"/>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37" name="Google Shape;3037;p32"/>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38" name="Google Shape;3038;p32"/>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39" name="Google Shape;3039;p32"/>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40" name="Google Shape;3040;p32"/>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41" name="Google Shape;3041;p32"/>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42" name="Google Shape;3042;p32"/>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43" name="Google Shape;3043;p32"/>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44" name="Google Shape;3044;p32"/>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45" name="Google Shape;3045;p32"/>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46" name="Google Shape;3046;p32"/>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47" name="Google Shape;3047;p32"/>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48" name="Google Shape;3048;p32"/>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49" name="Google Shape;3049;p32"/>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50" name="Google Shape;3050;p32"/>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51" name="Google Shape;3051;p32"/>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52" name="Google Shape;3052;p32"/>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53" name="Google Shape;3053;p32"/>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54" name="Google Shape;3054;p32"/>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55" name="Google Shape;3055;p32"/>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56" name="Google Shape;3056;p32"/>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57" name="Google Shape;3057;p32"/>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58" name="Google Shape;3058;p32"/>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59" name="Google Shape;3059;p32"/>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60" name="Google Shape;3060;p32"/>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61" name="Google Shape;3061;p32"/>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62" name="Google Shape;3062;p32"/>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63" name="Google Shape;3063;p32"/>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64" name="Google Shape;3064;p32"/>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65" name="Google Shape;3065;p32"/>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66" name="Google Shape;3066;p32"/>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67" name="Google Shape;3067;p32"/>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68" name="Google Shape;3068;p32"/>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69" name="Google Shape;3069;p32"/>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70" name="Google Shape;3070;p32"/>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71" name="Google Shape;3071;p32"/>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72" name="Google Shape;3072;p32"/>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73" name="Google Shape;3073;p32"/>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74" name="Google Shape;3074;p32"/>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75" name="Google Shape;3075;p32"/>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76" name="Google Shape;3076;p32"/>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77" name="Google Shape;3077;p32"/>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78" name="Google Shape;3078;p32"/>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79" name="Google Shape;3079;p32"/>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80" name="Google Shape;3080;p32"/>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81" name="Google Shape;3081;p32"/>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82" name="Google Shape;3082;p32"/>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83" name="Google Shape;3083;p32"/>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84" name="Google Shape;3084;p32"/>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85" name="Google Shape;3085;p32"/>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86" name="Google Shape;3086;p32"/>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87" name="Google Shape;3087;p32"/>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88" name="Google Shape;3088;p32"/>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89" name="Google Shape;3089;p32"/>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90" name="Google Shape;3090;p32"/>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91" name="Google Shape;3091;p32"/>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92" name="Google Shape;3092;p32"/>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93" name="Google Shape;3093;p32"/>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3094" name="Google Shape;3094;p32"/>
            <p:cNvGrpSpPr/>
            <p:nvPr/>
          </p:nvGrpSpPr>
          <p:grpSpPr>
            <a:xfrm>
              <a:off x="-39150" y="143971"/>
              <a:ext cx="9222300" cy="4855559"/>
              <a:chOff x="-51025" y="146791"/>
              <a:chExt cx="9222300" cy="4855559"/>
            </a:xfrm>
          </p:grpSpPr>
          <p:cxnSp>
            <p:nvCxnSpPr>
              <p:cNvPr id="3095" name="Google Shape;3095;p32"/>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96" name="Google Shape;3096;p32"/>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97" name="Google Shape;3097;p32"/>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98" name="Google Shape;3098;p32"/>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99" name="Google Shape;3099;p32"/>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00" name="Google Shape;3100;p32"/>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01" name="Google Shape;3101;p32"/>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02" name="Google Shape;3102;p32"/>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03" name="Google Shape;3103;p32"/>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04" name="Google Shape;3104;p32"/>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05" name="Google Shape;3105;p32"/>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06" name="Google Shape;3106;p32"/>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07" name="Google Shape;3107;p32"/>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08" name="Google Shape;3108;p32"/>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09" name="Google Shape;3109;p32"/>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10" name="Google Shape;3110;p32"/>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11" name="Google Shape;3111;p32"/>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12" name="Google Shape;3112;p32"/>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13" name="Google Shape;3113;p32"/>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14" name="Google Shape;3114;p32"/>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15" name="Google Shape;3115;p32"/>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16" name="Google Shape;3116;p32"/>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17" name="Google Shape;3117;p32"/>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18" name="Google Shape;3118;p32"/>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19" name="Google Shape;3119;p32"/>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20" name="Google Shape;3120;p32"/>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21" name="Google Shape;3121;p32"/>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22" name="Google Shape;3122;p32"/>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23" name="Google Shape;3123;p32"/>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24" name="Google Shape;3124;p32"/>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25" name="Google Shape;3125;p32"/>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26" name="Google Shape;3126;p32"/>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27" name="Google Shape;3127;p32"/>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28" name="Google Shape;3128;p32"/>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29" name="Google Shape;3129;p32"/>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3130" name="Google Shape;3130;p32"/>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31" name="Google Shape;3131;p32"/>
          <p:cNvPicPr preferRelativeResize="0"/>
          <p:nvPr/>
        </p:nvPicPr>
        <p:blipFill>
          <a:blip r:embed="rId2">
            <a:alphaModFix/>
          </a:blip>
          <a:stretch>
            <a:fillRect/>
          </a:stretch>
        </p:blipFill>
        <p:spPr>
          <a:xfrm rot="-705914" flipH="1">
            <a:off x="183825" y="249200"/>
            <a:ext cx="1755747" cy="905450"/>
          </a:xfrm>
          <a:prstGeom prst="rect">
            <a:avLst/>
          </a:prstGeom>
          <a:noFill/>
          <a:ln>
            <a:noFill/>
          </a:ln>
          <a:effectLst>
            <a:outerShdw blurRad="114300" dist="76200" dir="2640000" algn="bl" rotWithShape="0">
              <a:schemeClr val="dk1">
                <a:alpha val="29000"/>
              </a:schemeClr>
            </a:outerShdw>
          </a:effectLst>
        </p:spPr>
      </p:pic>
      <p:pic>
        <p:nvPicPr>
          <p:cNvPr id="3132" name="Google Shape;3132;p32"/>
          <p:cNvPicPr preferRelativeResize="0"/>
          <p:nvPr/>
        </p:nvPicPr>
        <p:blipFill>
          <a:blip r:embed="rId3">
            <a:alphaModFix/>
          </a:blip>
          <a:stretch>
            <a:fillRect/>
          </a:stretch>
        </p:blipFill>
        <p:spPr>
          <a:xfrm flipH="1">
            <a:off x="109959" y="692394"/>
            <a:ext cx="1341121" cy="914400"/>
          </a:xfrm>
          <a:prstGeom prst="rect">
            <a:avLst/>
          </a:prstGeom>
          <a:noFill/>
          <a:ln>
            <a:noFill/>
          </a:ln>
          <a:effectLst>
            <a:outerShdw blurRad="114300" dist="76200" dir="2640000" algn="bl" rotWithShape="0">
              <a:schemeClr val="dk1">
                <a:alpha val="29000"/>
              </a:schemeClr>
            </a:outerShdw>
          </a:effec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5"/>
        <p:cNvGrpSpPr/>
        <p:nvPr/>
      </p:nvGrpSpPr>
      <p:grpSpPr>
        <a:xfrm>
          <a:off x="0" y="0"/>
          <a:ext cx="0" cy="0"/>
          <a:chOff x="0" y="0"/>
          <a:chExt cx="0" cy="0"/>
        </a:xfrm>
      </p:grpSpPr>
      <p:grpSp>
        <p:nvGrpSpPr>
          <p:cNvPr id="316" name="Google Shape;316;p5"/>
          <p:cNvGrpSpPr/>
          <p:nvPr/>
        </p:nvGrpSpPr>
        <p:grpSpPr>
          <a:xfrm>
            <a:off x="-39150" y="-81300"/>
            <a:ext cx="9222300" cy="5306100"/>
            <a:chOff x="-39150" y="-81300"/>
            <a:chExt cx="9222300" cy="5306100"/>
          </a:xfrm>
        </p:grpSpPr>
        <p:grpSp>
          <p:nvGrpSpPr>
            <p:cNvPr id="317" name="Google Shape;317;p5"/>
            <p:cNvGrpSpPr/>
            <p:nvPr/>
          </p:nvGrpSpPr>
          <p:grpSpPr>
            <a:xfrm>
              <a:off x="108650" y="-81300"/>
              <a:ext cx="8926700" cy="5306100"/>
              <a:chOff x="107725" y="-96875"/>
              <a:chExt cx="8926700" cy="5306100"/>
            </a:xfrm>
          </p:grpSpPr>
          <p:cxnSp>
            <p:nvCxnSpPr>
              <p:cNvPr id="318" name="Google Shape;318;p5"/>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9" name="Google Shape;319;p5"/>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20" name="Google Shape;320;p5"/>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21" name="Google Shape;321;p5"/>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22" name="Google Shape;322;p5"/>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23" name="Google Shape;323;p5"/>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24" name="Google Shape;324;p5"/>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25" name="Google Shape;325;p5"/>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26" name="Google Shape;326;p5"/>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27" name="Google Shape;327;p5"/>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28" name="Google Shape;328;p5"/>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29" name="Google Shape;329;p5"/>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30" name="Google Shape;330;p5"/>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31" name="Google Shape;331;p5"/>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32" name="Google Shape;332;p5"/>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33" name="Google Shape;333;p5"/>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34" name="Google Shape;334;p5"/>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35" name="Google Shape;335;p5"/>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36" name="Google Shape;336;p5"/>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37" name="Google Shape;337;p5"/>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38" name="Google Shape;338;p5"/>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39" name="Google Shape;339;p5"/>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40" name="Google Shape;340;p5"/>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41" name="Google Shape;341;p5"/>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42" name="Google Shape;342;p5"/>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43" name="Google Shape;343;p5"/>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44" name="Google Shape;344;p5"/>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45" name="Google Shape;345;p5"/>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46" name="Google Shape;346;p5"/>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47" name="Google Shape;347;p5"/>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48" name="Google Shape;348;p5"/>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49" name="Google Shape;349;p5"/>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50" name="Google Shape;350;p5"/>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51" name="Google Shape;351;p5"/>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52" name="Google Shape;352;p5"/>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53" name="Google Shape;353;p5"/>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54" name="Google Shape;354;p5"/>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55" name="Google Shape;355;p5"/>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56" name="Google Shape;356;p5"/>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57" name="Google Shape;357;p5"/>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58" name="Google Shape;358;p5"/>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59" name="Google Shape;359;p5"/>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60" name="Google Shape;360;p5"/>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61" name="Google Shape;361;p5"/>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62" name="Google Shape;362;p5"/>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63" name="Google Shape;363;p5"/>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64" name="Google Shape;364;p5"/>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65" name="Google Shape;365;p5"/>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66" name="Google Shape;366;p5"/>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67" name="Google Shape;367;p5"/>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68" name="Google Shape;368;p5"/>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69" name="Google Shape;369;p5"/>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70" name="Google Shape;370;p5"/>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71" name="Google Shape;371;p5"/>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72" name="Google Shape;372;p5"/>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73" name="Google Shape;373;p5"/>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74" name="Google Shape;374;p5"/>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75" name="Google Shape;375;p5"/>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76" name="Google Shape;376;p5"/>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77" name="Google Shape;377;p5"/>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378" name="Google Shape;378;p5"/>
            <p:cNvGrpSpPr/>
            <p:nvPr/>
          </p:nvGrpSpPr>
          <p:grpSpPr>
            <a:xfrm>
              <a:off x="-39150" y="143971"/>
              <a:ext cx="9222300" cy="4855559"/>
              <a:chOff x="-51025" y="146791"/>
              <a:chExt cx="9222300" cy="4855559"/>
            </a:xfrm>
          </p:grpSpPr>
          <p:cxnSp>
            <p:nvCxnSpPr>
              <p:cNvPr id="379" name="Google Shape;379;p5"/>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80" name="Google Shape;380;p5"/>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81" name="Google Shape;381;p5"/>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82" name="Google Shape;382;p5"/>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83" name="Google Shape;383;p5"/>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84" name="Google Shape;384;p5"/>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85" name="Google Shape;385;p5"/>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86" name="Google Shape;386;p5"/>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87" name="Google Shape;387;p5"/>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88" name="Google Shape;388;p5"/>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89" name="Google Shape;389;p5"/>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90" name="Google Shape;390;p5"/>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91" name="Google Shape;391;p5"/>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92" name="Google Shape;392;p5"/>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93" name="Google Shape;393;p5"/>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94" name="Google Shape;394;p5"/>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95" name="Google Shape;395;p5"/>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96" name="Google Shape;396;p5"/>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97" name="Google Shape;397;p5"/>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98" name="Google Shape;398;p5"/>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99" name="Google Shape;399;p5"/>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00" name="Google Shape;400;p5"/>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01" name="Google Shape;401;p5"/>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02" name="Google Shape;402;p5"/>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03" name="Google Shape;403;p5"/>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04" name="Google Shape;404;p5"/>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05" name="Google Shape;405;p5"/>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06" name="Google Shape;406;p5"/>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07" name="Google Shape;407;p5"/>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08" name="Google Shape;408;p5"/>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09" name="Google Shape;409;p5"/>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10" name="Google Shape;410;p5"/>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11" name="Google Shape;411;p5"/>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12" name="Google Shape;412;p5"/>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13" name="Google Shape;413;p5"/>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414" name="Google Shape;414;p5"/>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
          <p:cNvSpPr txBox="1">
            <a:spLocks noGrp="1"/>
          </p:cNvSpPr>
          <p:nvPr>
            <p:ph type="subTitle" idx="1"/>
          </p:nvPr>
        </p:nvSpPr>
        <p:spPr>
          <a:xfrm>
            <a:off x="1272282" y="2952750"/>
            <a:ext cx="28347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6" name="Google Shape;416;p5"/>
          <p:cNvSpPr txBox="1">
            <a:spLocks noGrp="1"/>
          </p:cNvSpPr>
          <p:nvPr>
            <p:ph type="subTitle" idx="2"/>
          </p:nvPr>
        </p:nvSpPr>
        <p:spPr>
          <a:xfrm>
            <a:off x="5037018" y="2952750"/>
            <a:ext cx="28347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7" name="Google Shape;417;p5"/>
          <p:cNvSpPr txBox="1">
            <a:spLocks noGrp="1"/>
          </p:cNvSpPr>
          <p:nvPr>
            <p:ph type="title"/>
          </p:nvPr>
        </p:nvSpPr>
        <p:spPr>
          <a:xfrm>
            <a:off x="720000" y="4078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8" name="Google Shape;418;p5"/>
          <p:cNvSpPr txBox="1">
            <a:spLocks noGrp="1"/>
          </p:cNvSpPr>
          <p:nvPr>
            <p:ph type="title" idx="3"/>
          </p:nvPr>
        </p:nvSpPr>
        <p:spPr>
          <a:xfrm>
            <a:off x="1272282" y="2571750"/>
            <a:ext cx="28347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19" name="Google Shape;419;p5"/>
          <p:cNvSpPr txBox="1">
            <a:spLocks noGrp="1"/>
          </p:cNvSpPr>
          <p:nvPr>
            <p:ph type="title" idx="4"/>
          </p:nvPr>
        </p:nvSpPr>
        <p:spPr>
          <a:xfrm>
            <a:off x="5037018" y="2571750"/>
            <a:ext cx="28347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3133"/>
        <p:cNvGrpSpPr/>
        <p:nvPr/>
      </p:nvGrpSpPr>
      <p:grpSpPr>
        <a:xfrm>
          <a:off x="0" y="0"/>
          <a:ext cx="0" cy="0"/>
          <a:chOff x="0" y="0"/>
          <a:chExt cx="0" cy="0"/>
        </a:xfrm>
      </p:grpSpPr>
      <p:grpSp>
        <p:nvGrpSpPr>
          <p:cNvPr id="3134" name="Google Shape;3134;p33"/>
          <p:cNvGrpSpPr/>
          <p:nvPr/>
        </p:nvGrpSpPr>
        <p:grpSpPr>
          <a:xfrm>
            <a:off x="-39150" y="-81300"/>
            <a:ext cx="9222300" cy="5306100"/>
            <a:chOff x="-39150" y="-81300"/>
            <a:chExt cx="9222300" cy="5306100"/>
          </a:xfrm>
        </p:grpSpPr>
        <p:grpSp>
          <p:nvGrpSpPr>
            <p:cNvPr id="3135" name="Google Shape;3135;p33"/>
            <p:cNvGrpSpPr/>
            <p:nvPr/>
          </p:nvGrpSpPr>
          <p:grpSpPr>
            <a:xfrm>
              <a:off x="108650" y="-81300"/>
              <a:ext cx="8926700" cy="5306100"/>
              <a:chOff x="107725" y="-96875"/>
              <a:chExt cx="8926700" cy="5306100"/>
            </a:xfrm>
          </p:grpSpPr>
          <p:cxnSp>
            <p:nvCxnSpPr>
              <p:cNvPr id="3136" name="Google Shape;3136;p33"/>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37" name="Google Shape;3137;p33"/>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38" name="Google Shape;3138;p33"/>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39" name="Google Shape;3139;p33"/>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40" name="Google Shape;3140;p33"/>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41" name="Google Shape;3141;p33"/>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42" name="Google Shape;3142;p33"/>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43" name="Google Shape;3143;p33"/>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44" name="Google Shape;3144;p33"/>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45" name="Google Shape;3145;p33"/>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46" name="Google Shape;3146;p33"/>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47" name="Google Shape;3147;p33"/>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48" name="Google Shape;3148;p33"/>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49" name="Google Shape;3149;p33"/>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50" name="Google Shape;3150;p33"/>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51" name="Google Shape;3151;p33"/>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52" name="Google Shape;3152;p33"/>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53" name="Google Shape;3153;p33"/>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54" name="Google Shape;3154;p33"/>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55" name="Google Shape;3155;p33"/>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56" name="Google Shape;3156;p33"/>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57" name="Google Shape;3157;p33"/>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58" name="Google Shape;3158;p33"/>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59" name="Google Shape;3159;p33"/>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60" name="Google Shape;3160;p33"/>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61" name="Google Shape;3161;p33"/>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62" name="Google Shape;3162;p33"/>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63" name="Google Shape;3163;p33"/>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64" name="Google Shape;3164;p33"/>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65" name="Google Shape;3165;p33"/>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66" name="Google Shape;3166;p33"/>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67" name="Google Shape;3167;p33"/>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68" name="Google Shape;3168;p33"/>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69" name="Google Shape;3169;p33"/>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70" name="Google Shape;3170;p33"/>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71" name="Google Shape;3171;p33"/>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72" name="Google Shape;3172;p33"/>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73" name="Google Shape;3173;p33"/>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74" name="Google Shape;3174;p33"/>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75" name="Google Shape;3175;p33"/>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76" name="Google Shape;3176;p33"/>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77" name="Google Shape;3177;p33"/>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78" name="Google Shape;3178;p33"/>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79" name="Google Shape;3179;p33"/>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80" name="Google Shape;3180;p33"/>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81" name="Google Shape;3181;p33"/>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82" name="Google Shape;3182;p33"/>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83" name="Google Shape;3183;p33"/>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84" name="Google Shape;3184;p33"/>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85" name="Google Shape;3185;p33"/>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86" name="Google Shape;3186;p33"/>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87" name="Google Shape;3187;p33"/>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88" name="Google Shape;3188;p33"/>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89" name="Google Shape;3189;p33"/>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90" name="Google Shape;3190;p33"/>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91" name="Google Shape;3191;p33"/>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92" name="Google Shape;3192;p33"/>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93" name="Google Shape;3193;p33"/>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94" name="Google Shape;3194;p33"/>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95" name="Google Shape;3195;p33"/>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3196" name="Google Shape;3196;p33"/>
            <p:cNvGrpSpPr/>
            <p:nvPr/>
          </p:nvGrpSpPr>
          <p:grpSpPr>
            <a:xfrm>
              <a:off x="-39150" y="143971"/>
              <a:ext cx="9222300" cy="4855559"/>
              <a:chOff x="-51025" y="146791"/>
              <a:chExt cx="9222300" cy="4855559"/>
            </a:xfrm>
          </p:grpSpPr>
          <p:cxnSp>
            <p:nvCxnSpPr>
              <p:cNvPr id="3197" name="Google Shape;3197;p33"/>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98" name="Google Shape;3198;p33"/>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99" name="Google Shape;3199;p33"/>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00" name="Google Shape;3200;p33"/>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01" name="Google Shape;3201;p33"/>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02" name="Google Shape;3202;p33"/>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03" name="Google Shape;3203;p33"/>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04" name="Google Shape;3204;p33"/>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05" name="Google Shape;3205;p33"/>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06" name="Google Shape;3206;p33"/>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07" name="Google Shape;3207;p33"/>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08" name="Google Shape;3208;p33"/>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09" name="Google Shape;3209;p33"/>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10" name="Google Shape;3210;p33"/>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11" name="Google Shape;3211;p33"/>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12" name="Google Shape;3212;p33"/>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13" name="Google Shape;3213;p33"/>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14" name="Google Shape;3214;p33"/>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15" name="Google Shape;3215;p33"/>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16" name="Google Shape;3216;p33"/>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17" name="Google Shape;3217;p33"/>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18" name="Google Shape;3218;p33"/>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19" name="Google Shape;3219;p33"/>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20" name="Google Shape;3220;p33"/>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21" name="Google Shape;3221;p33"/>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22" name="Google Shape;3222;p33"/>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23" name="Google Shape;3223;p33"/>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24" name="Google Shape;3224;p33"/>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25" name="Google Shape;3225;p33"/>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26" name="Google Shape;3226;p33"/>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27" name="Google Shape;3227;p33"/>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28" name="Google Shape;3228;p33"/>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29" name="Google Shape;3229;p33"/>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30" name="Google Shape;3230;p33"/>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31" name="Google Shape;3231;p33"/>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3232" name="Google Shape;3232;p33"/>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33" name="Google Shape;3233;p33"/>
          <p:cNvPicPr preferRelativeResize="0"/>
          <p:nvPr/>
        </p:nvPicPr>
        <p:blipFill>
          <a:blip r:embed="rId2">
            <a:alphaModFix/>
          </a:blip>
          <a:stretch>
            <a:fillRect/>
          </a:stretch>
        </p:blipFill>
        <p:spPr>
          <a:xfrm>
            <a:off x="7781781" y="2702313"/>
            <a:ext cx="1275587" cy="1700785"/>
          </a:xfrm>
          <a:prstGeom prst="rect">
            <a:avLst/>
          </a:prstGeom>
          <a:noFill/>
          <a:ln>
            <a:noFill/>
          </a:ln>
          <a:effectLst>
            <a:outerShdw blurRad="114300" dist="76200" dir="2640000" algn="bl" rotWithShape="0">
              <a:schemeClr val="dk1">
                <a:alpha val="29000"/>
              </a:schemeClr>
            </a:outerShdw>
          </a:effectLst>
        </p:spPr>
      </p:pic>
      <p:pic>
        <p:nvPicPr>
          <p:cNvPr id="3234" name="Google Shape;3234;p33"/>
          <p:cNvPicPr preferRelativeResize="0"/>
          <p:nvPr/>
        </p:nvPicPr>
        <p:blipFill>
          <a:blip r:embed="rId3">
            <a:alphaModFix/>
          </a:blip>
          <a:stretch>
            <a:fillRect/>
          </a:stretch>
        </p:blipFill>
        <p:spPr>
          <a:xfrm flipH="1">
            <a:off x="6756754" y="3758575"/>
            <a:ext cx="1843431" cy="1280160"/>
          </a:xfrm>
          <a:prstGeom prst="rect">
            <a:avLst/>
          </a:prstGeom>
          <a:noFill/>
          <a:ln>
            <a:noFill/>
          </a:ln>
          <a:effectLst>
            <a:outerShdw blurRad="114300" dist="76200" dir="2640000" algn="bl" rotWithShape="0">
              <a:schemeClr val="dk1">
                <a:alpha val="29000"/>
              </a:schemeClr>
            </a:outerShdw>
          </a:effectLst>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5"/>
        <p:cNvGrpSpPr/>
        <p:nvPr/>
      </p:nvGrpSpPr>
      <p:grpSpPr>
        <a:xfrm>
          <a:off x="0" y="0"/>
          <a:ext cx="0" cy="0"/>
          <a:chOff x="0" y="0"/>
          <a:chExt cx="0" cy="0"/>
        </a:xfrm>
      </p:grpSpPr>
    </p:spTree>
    <p:extLst>
      <p:ext uri="{BB962C8B-B14F-4D97-AF65-F5344CB8AC3E}">
        <p14:creationId xmlns:p14="http://schemas.microsoft.com/office/powerpoint/2010/main" val="30946923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24"/>
        <p:cNvGrpSpPr/>
        <p:nvPr/>
      </p:nvGrpSpPr>
      <p:grpSpPr>
        <a:xfrm>
          <a:off x="0" y="0"/>
          <a:ext cx="0" cy="0"/>
          <a:chOff x="0" y="0"/>
          <a:chExt cx="0" cy="0"/>
        </a:xfrm>
      </p:grpSpPr>
      <p:grpSp>
        <p:nvGrpSpPr>
          <p:cNvPr id="525" name="Google Shape;525;p14"/>
          <p:cNvGrpSpPr/>
          <p:nvPr/>
        </p:nvGrpSpPr>
        <p:grpSpPr>
          <a:xfrm>
            <a:off x="0" y="0"/>
            <a:ext cx="9144289" cy="5150375"/>
            <a:chOff x="0" y="0"/>
            <a:chExt cx="9144289" cy="5150375"/>
          </a:xfrm>
        </p:grpSpPr>
        <p:sp>
          <p:nvSpPr>
            <p:cNvPr id="526" name="Google Shape;526;p14"/>
            <p:cNvSpPr/>
            <p:nvPr/>
          </p:nvSpPr>
          <p:spPr>
            <a:xfrm>
              <a:off x="2073876" y="631775"/>
              <a:ext cx="7070125" cy="4518600"/>
            </a:xfrm>
            <a:custGeom>
              <a:avLst/>
              <a:gdLst/>
              <a:ahLst/>
              <a:cxnLst/>
              <a:rect l="l" t="t" r="r" b="b"/>
              <a:pathLst>
                <a:path w="282805" h="180744" extrusionOk="0">
                  <a:moveTo>
                    <a:pt x="282378" y="0"/>
                  </a:moveTo>
                  <a:lnTo>
                    <a:pt x="282805" y="180469"/>
                  </a:lnTo>
                  <a:lnTo>
                    <a:pt x="27469" y="180744"/>
                  </a:lnTo>
                  <a:lnTo>
                    <a:pt x="0" y="77462"/>
                  </a:lnTo>
                  <a:close/>
                </a:path>
              </a:pathLst>
            </a:custGeom>
            <a:solidFill>
              <a:schemeClr val="dk2"/>
            </a:solidFill>
            <a:ln>
              <a:noFill/>
            </a:ln>
            <a:effectLst>
              <a:outerShdw blurRad="128588" dist="57150" dir="11460000" algn="bl" rotWithShape="0">
                <a:schemeClr val="dk1">
                  <a:alpha val="30000"/>
                </a:schemeClr>
              </a:outerShdw>
            </a:effectLst>
          </p:spPr>
        </p:sp>
        <p:sp>
          <p:nvSpPr>
            <p:cNvPr id="527" name="Google Shape;527;p14"/>
            <p:cNvSpPr/>
            <p:nvPr/>
          </p:nvSpPr>
          <p:spPr>
            <a:xfrm>
              <a:off x="0" y="0"/>
              <a:ext cx="4880700" cy="4285125"/>
            </a:xfrm>
            <a:custGeom>
              <a:avLst/>
              <a:gdLst/>
              <a:ahLst/>
              <a:cxnLst/>
              <a:rect l="l" t="t" r="r" b="b"/>
              <a:pathLst>
                <a:path w="195228" h="171405" extrusionOk="0">
                  <a:moveTo>
                    <a:pt x="160187" y="250"/>
                  </a:moveTo>
                  <a:lnTo>
                    <a:pt x="0" y="0"/>
                  </a:lnTo>
                  <a:lnTo>
                    <a:pt x="0" y="171405"/>
                  </a:lnTo>
                  <a:lnTo>
                    <a:pt x="195228" y="69331"/>
                  </a:lnTo>
                  <a:close/>
                </a:path>
              </a:pathLst>
            </a:custGeom>
            <a:solidFill>
              <a:schemeClr val="accent2"/>
            </a:solidFill>
            <a:ln>
              <a:noFill/>
            </a:ln>
            <a:effectLst>
              <a:outerShdw blurRad="128588" dist="57150" dir="6660000" algn="bl" rotWithShape="0">
                <a:schemeClr val="dk1">
                  <a:alpha val="30000"/>
                </a:schemeClr>
              </a:outerShdw>
            </a:effectLst>
          </p:spPr>
        </p:sp>
        <p:sp>
          <p:nvSpPr>
            <p:cNvPr id="528" name="Google Shape;528;p14"/>
            <p:cNvSpPr/>
            <p:nvPr/>
          </p:nvSpPr>
          <p:spPr>
            <a:xfrm>
              <a:off x="3166200" y="0"/>
              <a:ext cx="5978089" cy="3062750"/>
            </a:xfrm>
            <a:custGeom>
              <a:avLst/>
              <a:gdLst/>
              <a:ahLst/>
              <a:cxnLst/>
              <a:rect l="l" t="t" r="r" b="b"/>
              <a:pathLst>
                <a:path w="312948" h="122510" extrusionOk="0">
                  <a:moveTo>
                    <a:pt x="39910" y="0"/>
                  </a:moveTo>
                  <a:lnTo>
                    <a:pt x="312948" y="0"/>
                  </a:lnTo>
                  <a:lnTo>
                    <a:pt x="312948" y="122510"/>
                  </a:lnTo>
                  <a:lnTo>
                    <a:pt x="0" y="57067"/>
                  </a:lnTo>
                  <a:close/>
                </a:path>
              </a:pathLst>
            </a:custGeom>
            <a:solidFill>
              <a:schemeClr val="lt2"/>
            </a:solidFill>
            <a:ln>
              <a:noFill/>
            </a:ln>
            <a:effectLst>
              <a:outerShdw blurRad="128588" dist="57150" dir="5400000" algn="bl" rotWithShape="0">
                <a:schemeClr val="dk1">
                  <a:alpha val="30000"/>
                </a:schemeClr>
              </a:outerShdw>
            </a:effectLst>
          </p:spPr>
        </p:sp>
        <p:sp>
          <p:nvSpPr>
            <p:cNvPr id="529" name="Google Shape;529;p14"/>
            <p:cNvSpPr/>
            <p:nvPr/>
          </p:nvSpPr>
          <p:spPr>
            <a:xfrm>
              <a:off x="0" y="1819800"/>
              <a:ext cx="4436425" cy="3323700"/>
            </a:xfrm>
            <a:custGeom>
              <a:avLst/>
              <a:gdLst/>
              <a:ahLst/>
              <a:cxnLst/>
              <a:rect l="l" t="t" r="r" b="b"/>
              <a:pathLst>
                <a:path w="177457" h="132948" extrusionOk="0">
                  <a:moveTo>
                    <a:pt x="0" y="0"/>
                  </a:moveTo>
                  <a:lnTo>
                    <a:pt x="0" y="132948"/>
                  </a:lnTo>
                  <a:lnTo>
                    <a:pt x="149429" y="132948"/>
                  </a:lnTo>
                  <a:lnTo>
                    <a:pt x="177457" y="86644"/>
                  </a:lnTo>
                  <a:close/>
                </a:path>
              </a:pathLst>
            </a:custGeom>
            <a:solidFill>
              <a:schemeClr val="accent1"/>
            </a:solidFill>
            <a:ln>
              <a:noFill/>
            </a:ln>
            <a:effectLst>
              <a:outerShdw blurRad="128588" dist="57150" dir="5400000" algn="bl" rotWithShape="0">
                <a:schemeClr val="dk1">
                  <a:alpha val="30000"/>
                </a:schemeClr>
              </a:outerShdw>
            </a:effectLst>
          </p:spPr>
        </p:sp>
      </p:grpSp>
      <p:pic>
        <p:nvPicPr>
          <p:cNvPr id="530" name="Google Shape;530;p14"/>
          <p:cNvPicPr preferRelativeResize="0"/>
          <p:nvPr/>
        </p:nvPicPr>
        <p:blipFill>
          <a:blip r:embed="rId2">
            <a:alphaModFix/>
          </a:blip>
          <a:stretch>
            <a:fillRect/>
          </a:stretch>
        </p:blipFill>
        <p:spPr>
          <a:xfrm>
            <a:off x="0" y="0"/>
            <a:ext cx="9144001" cy="5143500"/>
          </a:xfrm>
          <a:prstGeom prst="rect">
            <a:avLst/>
          </a:prstGeom>
          <a:noFill/>
          <a:ln>
            <a:noFill/>
          </a:ln>
        </p:spPr>
      </p:pic>
      <p:grpSp>
        <p:nvGrpSpPr>
          <p:cNvPr id="531" name="Google Shape;531;p14"/>
          <p:cNvGrpSpPr/>
          <p:nvPr/>
        </p:nvGrpSpPr>
        <p:grpSpPr>
          <a:xfrm>
            <a:off x="290430" y="412029"/>
            <a:ext cx="8322887" cy="4319479"/>
            <a:chOff x="624867" y="585600"/>
            <a:chExt cx="7653933" cy="3972300"/>
          </a:xfrm>
        </p:grpSpPr>
        <p:sp>
          <p:nvSpPr>
            <p:cNvPr id="532" name="Google Shape;532;p14"/>
            <p:cNvSpPr/>
            <p:nvPr/>
          </p:nvSpPr>
          <p:spPr>
            <a:xfrm>
              <a:off x="865200" y="585600"/>
              <a:ext cx="7413600" cy="3972300"/>
            </a:xfrm>
            <a:prstGeom prst="roundRect">
              <a:avLst>
                <a:gd name="adj" fmla="val 5094"/>
              </a:avLst>
            </a:prstGeom>
            <a:solidFill>
              <a:srgbClr val="FF6E80"/>
            </a:solidFill>
            <a:ln>
              <a:noFill/>
            </a:ln>
            <a:effectLst>
              <a:outerShdw blurRad="200025" dist="57150" dir="3000000" algn="bl" rotWithShape="0">
                <a:srgbClr val="000000">
                  <a:alpha val="3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4"/>
            <p:cNvSpPr/>
            <p:nvPr/>
          </p:nvSpPr>
          <p:spPr>
            <a:xfrm>
              <a:off x="1120432" y="836981"/>
              <a:ext cx="7032600" cy="3567000"/>
            </a:xfrm>
            <a:prstGeom prst="roundRect">
              <a:avLst>
                <a:gd name="adj" fmla="val 4622"/>
              </a:avLst>
            </a:prstGeom>
            <a:solidFill>
              <a:schemeClr val="lt1"/>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4"/>
            <p:cNvSpPr/>
            <p:nvPr/>
          </p:nvSpPr>
          <p:spPr>
            <a:xfrm>
              <a:off x="1071275" y="788250"/>
              <a:ext cx="7032600" cy="3567000"/>
            </a:xfrm>
            <a:prstGeom prst="roundRect">
              <a:avLst>
                <a:gd name="adj" fmla="val 4622"/>
              </a:avLst>
            </a:prstGeom>
            <a:solidFill>
              <a:srgbClr val="F3F3F3"/>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5" name="Google Shape;535;p14"/>
            <p:cNvGrpSpPr/>
            <p:nvPr/>
          </p:nvGrpSpPr>
          <p:grpSpPr>
            <a:xfrm>
              <a:off x="1186013" y="982710"/>
              <a:ext cx="175800" cy="3178080"/>
              <a:chOff x="1186013" y="982710"/>
              <a:chExt cx="175800" cy="3178080"/>
            </a:xfrm>
          </p:grpSpPr>
          <p:sp>
            <p:nvSpPr>
              <p:cNvPr id="536" name="Google Shape;536;p14"/>
              <p:cNvSpPr/>
              <p:nvPr/>
            </p:nvSpPr>
            <p:spPr>
              <a:xfrm>
                <a:off x="1186013" y="98271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4"/>
              <p:cNvSpPr/>
              <p:nvPr/>
            </p:nvSpPr>
            <p:spPr>
              <a:xfrm>
                <a:off x="1186013" y="140943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4"/>
              <p:cNvSpPr/>
              <p:nvPr/>
            </p:nvSpPr>
            <p:spPr>
              <a:xfrm>
                <a:off x="1186013" y="183615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4"/>
              <p:cNvSpPr/>
              <p:nvPr/>
            </p:nvSpPr>
            <p:spPr>
              <a:xfrm>
                <a:off x="1186013" y="226287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4"/>
              <p:cNvSpPr/>
              <p:nvPr/>
            </p:nvSpPr>
            <p:spPr>
              <a:xfrm>
                <a:off x="1186013" y="268959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4"/>
              <p:cNvSpPr/>
              <p:nvPr/>
            </p:nvSpPr>
            <p:spPr>
              <a:xfrm>
                <a:off x="1186013" y="311631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4"/>
              <p:cNvSpPr/>
              <p:nvPr/>
            </p:nvSpPr>
            <p:spPr>
              <a:xfrm>
                <a:off x="1186013" y="355827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4"/>
              <p:cNvSpPr/>
              <p:nvPr/>
            </p:nvSpPr>
            <p:spPr>
              <a:xfrm>
                <a:off x="1186013" y="398499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14"/>
            <p:cNvGrpSpPr/>
            <p:nvPr/>
          </p:nvGrpSpPr>
          <p:grpSpPr>
            <a:xfrm>
              <a:off x="624867" y="1009244"/>
              <a:ext cx="668624" cy="3124980"/>
              <a:chOff x="758938" y="1009260"/>
              <a:chExt cx="534600" cy="3124980"/>
            </a:xfrm>
          </p:grpSpPr>
          <p:sp>
            <p:nvSpPr>
              <p:cNvPr id="545" name="Google Shape;545;p14"/>
              <p:cNvSpPr/>
              <p:nvPr/>
            </p:nvSpPr>
            <p:spPr>
              <a:xfrm>
                <a:off x="758938" y="100926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4"/>
              <p:cNvSpPr/>
              <p:nvPr/>
            </p:nvSpPr>
            <p:spPr>
              <a:xfrm>
                <a:off x="758938" y="143598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4"/>
              <p:cNvSpPr/>
              <p:nvPr/>
            </p:nvSpPr>
            <p:spPr>
              <a:xfrm>
                <a:off x="758938" y="186270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4"/>
              <p:cNvSpPr/>
              <p:nvPr/>
            </p:nvSpPr>
            <p:spPr>
              <a:xfrm>
                <a:off x="758938" y="228942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4"/>
              <p:cNvSpPr/>
              <p:nvPr/>
            </p:nvSpPr>
            <p:spPr>
              <a:xfrm>
                <a:off x="758938" y="271614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4"/>
              <p:cNvSpPr/>
              <p:nvPr/>
            </p:nvSpPr>
            <p:spPr>
              <a:xfrm>
                <a:off x="758938" y="314286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4"/>
              <p:cNvSpPr/>
              <p:nvPr/>
            </p:nvSpPr>
            <p:spPr>
              <a:xfrm>
                <a:off x="758938" y="358482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4"/>
              <p:cNvSpPr/>
              <p:nvPr/>
            </p:nvSpPr>
            <p:spPr>
              <a:xfrm>
                <a:off x="758938" y="401154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3" name="Google Shape;553;p14"/>
            <p:cNvGrpSpPr/>
            <p:nvPr/>
          </p:nvGrpSpPr>
          <p:grpSpPr>
            <a:xfrm>
              <a:off x="1503449" y="1115591"/>
              <a:ext cx="6230159" cy="2912318"/>
              <a:chOff x="3262150" y="1031125"/>
              <a:chExt cx="6053400" cy="2590800"/>
            </a:xfrm>
          </p:grpSpPr>
          <p:cxnSp>
            <p:nvCxnSpPr>
              <p:cNvPr id="554" name="Google Shape;554;p14"/>
              <p:cNvCxnSpPr/>
              <p:nvPr/>
            </p:nvCxnSpPr>
            <p:spPr>
              <a:xfrm>
                <a:off x="3262150" y="10311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55" name="Google Shape;555;p14"/>
              <p:cNvCxnSpPr/>
              <p:nvPr/>
            </p:nvCxnSpPr>
            <p:spPr>
              <a:xfrm>
                <a:off x="3262150" y="11835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56" name="Google Shape;556;p14"/>
              <p:cNvCxnSpPr/>
              <p:nvPr/>
            </p:nvCxnSpPr>
            <p:spPr>
              <a:xfrm>
                <a:off x="3262150" y="13359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57" name="Google Shape;557;p14"/>
              <p:cNvCxnSpPr/>
              <p:nvPr/>
            </p:nvCxnSpPr>
            <p:spPr>
              <a:xfrm>
                <a:off x="3262150" y="14883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58" name="Google Shape;558;p14"/>
              <p:cNvCxnSpPr/>
              <p:nvPr/>
            </p:nvCxnSpPr>
            <p:spPr>
              <a:xfrm>
                <a:off x="3262150" y="16407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59" name="Google Shape;559;p14"/>
              <p:cNvCxnSpPr/>
              <p:nvPr/>
            </p:nvCxnSpPr>
            <p:spPr>
              <a:xfrm>
                <a:off x="3262150" y="17931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60" name="Google Shape;560;p14"/>
              <p:cNvCxnSpPr/>
              <p:nvPr/>
            </p:nvCxnSpPr>
            <p:spPr>
              <a:xfrm>
                <a:off x="3262150" y="19455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61" name="Google Shape;561;p14"/>
              <p:cNvCxnSpPr/>
              <p:nvPr/>
            </p:nvCxnSpPr>
            <p:spPr>
              <a:xfrm>
                <a:off x="3262150" y="20979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62" name="Google Shape;562;p14"/>
              <p:cNvCxnSpPr/>
              <p:nvPr/>
            </p:nvCxnSpPr>
            <p:spPr>
              <a:xfrm>
                <a:off x="3262150" y="22503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63" name="Google Shape;563;p14"/>
              <p:cNvCxnSpPr/>
              <p:nvPr/>
            </p:nvCxnSpPr>
            <p:spPr>
              <a:xfrm>
                <a:off x="3262150" y="24027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64" name="Google Shape;564;p14"/>
              <p:cNvCxnSpPr/>
              <p:nvPr/>
            </p:nvCxnSpPr>
            <p:spPr>
              <a:xfrm>
                <a:off x="3262150" y="25551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65" name="Google Shape;565;p14"/>
              <p:cNvCxnSpPr/>
              <p:nvPr/>
            </p:nvCxnSpPr>
            <p:spPr>
              <a:xfrm>
                <a:off x="3262150" y="27075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66" name="Google Shape;566;p14"/>
              <p:cNvCxnSpPr/>
              <p:nvPr/>
            </p:nvCxnSpPr>
            <p:spPr>
              <a:xfrm>
                <a:off x="3262150" y="28599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67" name="Google Shape;567;p14"/>
              <p:cNvCxnSpPr/>
              <p:nvPr/>
            </p:nvCxnSpPr>
            <p:spPr>
              <a:xfrm>
                <a:off x="3262150" y="30123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68" name="Google Shape;568;p14"/>
              <p:cNvCxnSpPr/>
              <p:nvPr/>
            </p:nvCxnSpPr>
            <p:spPr>
              <a:xfrm>
                <a:off x="3262150" y="31647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69" name="Google Shape;569;p14"/>
              <p:cNvCxnSpPr/>
              <p:nvPr/>
            </p:nvCxnSpPr>
            <p:spPr>
              <a:xfrm>
                <a:off x="3262150" y="33171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70" name="Google Shape;570;p14"/>
              <p:cNvCxnSpPr/>
              <p:nvPr/>
            </p:nvCxnSpPr>
            <p:spPr>
              <a:xfrm>
                <a:off x="3262150" y="34695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71" name="Google Shape;571;p14"/>
              <p:cNvCxnSpPr/>
              <p:nvPr/>
            </p:nvCxnSpPr>
            <p:spPr>
              <a:xfrm>
                <a:off x="3262150" y="3621925"/>
                <a:ext cx="6053400" cy="0"/>
              </a:xfrm>
              <a:prstGeom prst="straightConnector1">
                <a:avLst/>
              </a:prstGeom>
              <a:noFill/>
              <a:ln w="19050" cap="rnd" cmpd="sng">
                <a:solidFill>
                  <a:schemeClr val="accent5"/>
                </a:solidFill>
                <a:prstDash val="dot"/>
                <a:round/>
                <a:headEnd type="none" w="med" len="med"/>
                <a:tailEnd type="none" w="med" len="med"/>
              </a:ln>
            </p:spPr>
          </p:cxnSp>
        </p:grpSp>
      </p:grpSp>
      <p:sp>
        <p:nvSpPr>
          <p:cNvPr id="572" name="Google Shape;572;p14"/>
          <p:cNvSpPr txBox="1">
            <a:spLocks noGrp="1"/>
          </p:cNvSpPr>
          <p:nvPr>
            <p:ph type="subTitle" idx="1"/>
          </p:nvPr>
        </p:nvSpPr>
        <p:spPr>
          <a:xfrm>
            <a:off x="2209750" y="3214700"/>
            <a:ext cx="5113200" cy="679800"/>
          </a:xfrm>
          <a:prstGeom prst="rect">
            <a:avLst/>
          </a:prstGeom>
          <a:solidFill>
            <a:schemeClr val="accen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Arial" panose="020B0604020202020204" pitchFamily="34" charset="0"/>
                <a:ea typeface="Arial" panose="020B0604020202020204" pitchFamily="34" charset="0"/>
                <a:cs typeface="Arial" panose="020B0604020202020204" pitchFamily="34" charset="0"/>
                <a:sym typeface="Poppins"/>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73" name="Google Shape;573;p14"/>
          <p:cNvSpPr txBox="1">
            <a:spLocks noGrp="1"/>
          </p:cNvSpPr>
          <p:nvPr>
            <p:ph type="title"/>
          </p:nvPr>
        </p:nvSpPr>
        <p:spPr>
          <a:xfrm>
            <a:off x="2209750" y="1234100"/>
            <a:ext cx="5113200" cy="146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0000">
                <a:latin typeface="Arial" panose="020B0604020202020204" pitchFamily="34" charset="0"/>
                <a:cs typeface="Arial" panose="020B0604020202020204" pitchFamily="34"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0209292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320"/>
        <p:cNvGrpSpPr/>
        <p:nvPr/>
      </p:nvGrpSpPr>
      <p:grpSpPr>
        <a:xfrm>
          <a:off x="0" y="0"/>
          <a:ext cx="0" cy="0"/>
          <a:chOff x="0" y="0"/>
          <a:chExt cx="0" cy="0"/>
        </a:xfrm>
      </p:grpSpPr>
      <p:grpSp>
        <p:nvGrpSpPr>
          <p:cNvPr id="1321" name="Google Shape;1321;p29"/>
          <p:cNvGrpSpPr/>
          <p:nvPr/>
        </p:nvGrpSpPr>
        <p:grpSpPr>
          <a:xfrm>
            <a:off x="-6075" y="-1225"/>
            <a:ext cx="9150076" cy="5151600"/>
            <a:chOff x="70125" y="-1225"/>
            <a:chExt cx="9150076" cy="5151600"/>
          </a:xfrm>
        </p:grpSpPr>
        <p:sp>
          <p:nvSpPr>
            <p:cNvPr id="1322" name="Google Shape;1322;p29"/>
            <p:cNvSpPr/>
            <p:nvPr/>
          </p:nvSpPr>
          <p:spPr>
            <a:xfrm flipH="1">
              <a:off x="70125" y="0"/>
              <a:ext cx="6825950" cy="3062750"/>
            </a:xfrm>
            <a:custGeom>
              <a:avLst/>
              <a:gdLst/>
              <a:ahLst/>
              <a:cxnLst/>
              <a:rect l="l" t="t" r="r" b="b"/>
              <a:pathLst>
                <a:path w="273038" h="122510" extrusionOk="0">
                  <a:moveTo>
                    <a:pt x="0" y="0"/>
                  </a:moveTo>
                  <a:lnTo>
                    <a:pt x="273038" y="0"/>
                  </a:lnTo>
                  <a:lnTo>
                    <a:pt x="273038" y="122510"/>
                  </a:lnTo>
                  <a:lnTo>
                    <a:pt x="8240" y="122510"/>
                  </a:lnTo>
                  <a:close/>
                </a:path>
              </a:pathLst>
            </a:custGeom>
            <a:solidFill>
              <a:schemeClr val="lt2"/>
            </a:solidFill>
            <a:ln>
              <a:noFill/>
            </a:ln>
            <a:effectLst>
              <a:outerShdw blurRad="128588" dist="57150" dir="5400000" algn="bl" rotWithShape="0">
                <a:srgbClr val="000000">
                  <a:alpha val="30000"/>
                </a:srgbClr>
              </a:outerShdw>
            </a:effectLst>
          </p:spPr>
        </p:sp>
        <p:sp>
          <p:nvSpPr>
            <p:cNvPr id="1323" name="Google Shape;1323;p29"/>
            <p:cNvSpPr/>
            <p:nvPr/>
          </p:nvSpPr>
          <p:spPr>
            <a:xfrm flipH="1">
              <a:off x="5004711" y="1466625"/>
              <a:ext cx="4209415" cy="3677009"/>
            </a:xfrm>
            <a:custGeom>
              <a:avLst/>
              <a:gdLst/>
              <a:ahLst/>
              <a:cxnLst/>
              <a:rect l="l" t="t" r="r" b="b"/>
              <a:pathLst>
                <a:path w="149429" h="132948" extrusionOk="0">
                  <a:moveTo>
                    <a:pt x="0" y="0"/>
                  </a:moveTo>
                  <a:lnTo>
                    <a:pt x="0" y="132948"/>
                  </a:lnTo>
                  <a:lnTo>
                    <a:pt x="149429" y="132948"/>
                  </a:lnTo>
                  <a:lnTo>
                    <a:pt x="119799" y="22368"/>
                  </a:lnTo>
                  <a:close/>
                </a:path>
              </a:pathLst>
            </a:custGeom>
            <a:solidFill>
              <a:schemeClr val="accent1"/>
            </a:solidFill>
            <a:ln>
              <a:noFill/>
            </a:ln>
            <a:effectLst>
              <a:outerShdw blurRad="128588" dist="57150" dir="5400000" algn="bl" rotWithShape="0">
                <a:srgbClr val="000000">
                  <a:alpha val="30000"/>
                </a:srgbClr>
              </a:outerShdw>
            </a:effectLst>
          </p:spPr>
        </p:sp>
        <p:sp>
          <p:nvSpPr>
            <p:cNvPr id="1324" name="Google Shape;1324;p29"/>
            <p:cNvSpPr/>
            <p:nvPr/>
          </p:nvSpPr>
          <p:spPr>
            <a:xfrm flipH="1">
              <a:off x="4786351" y="-1225"/>
              <a:ext cx="4433850" cy="1971275"/>
            </a:xfrm>
            <a:custGeom>
              <a:avLst/>
              <a:gdLst/>
              <a:ahLst/>
              <a:cxnLst/>
              <a:rect l="l" t="t" r="r" b="b"/>
              <a:pathLst>
                <a:path w="177354" h="78851" extrusionOk="0">
                  <a:moveTo>
                    <a:pt x="142417" y="0"/>
                  </a:moveTo>
                  <a:lnTo>
                    <a:pt x="243" y="49"/>
                  </a:lnTo>
                  <a:lnTo>
                    <a:pt x="0" y="78851"/>
                  </a:lnTo>
                  <a:lnTo>
                    <a:pt x="177354" y="28629"/>
                  </a:lnTo>
                  <a:close/>
                </a:path>
              </a:pathLst>
            </a:custGeom>
            <a:solidFill>
              <a:schemeClr val="dk2"/>
            </a:solidFill>
            <a:ln>
              <a:noFill/>
            </a:ln>
            <a:effectLst>
              <a:outerShdw blurRad="128588" dist="57150" dir="6660000" algn="bl" rotWithShape="0">
                <a:srgbClr val="000000">
                  <a:alpha val="30000"/>
                </a:srgbClr>
              </a:outerShdw>
            </a:effectLst>
          </p:spPr>
        </p:sp>
        <p:sp>
          <p:nvSpPr>
            <p:cNvPr id="1325" name="Google Shape;1325;p29"/>
            <p:cNvSpPr/>
            <p:nvPr/>
          </p:nvSpPr>
          <p:spPr>
            <a:xfrm flipH="1">
              <a:off x="70125" y="631775"/>
              <a:ext cx="7070125" cy="4518600"/>
            </a:xfrm>
            <a:custGeom>
              <a:avLst/>
              <a:gdLst/>
              <a:ahLst/>
              <a:cxnLst/>
              <a:rect l="l" t="t" r="r" b="b"/>
              <a:pathLst>
                <a:path w="282805" h="180744" extrusionOk="0">
                  <a:moveTo>
                    <a:pt x="282378" y="0"/>
                  </a:moveTo>
                  <a:lnTo>
                    <a:pt x="282805" y="180469"/>
                  </a:lnTo>
                  <a:lnTo>
                    <a:pt x="27469" y="180744"/>
                  </a:lnTo>
                  <a:lnTo>
                    <a:pt x="0" y="77462"/>
                  </a:lnTo>
                  <a:close/>
                </a:path>
              </a:pathLst>
            </a:custGeom>
            <a:solidFill>
              <a:schemeClr val="accent4"/>
            </a:solidFill>
            <a:ln>
              <a:noFill/>
            </a:ln>
            <a:effectLst>
              <a:outerShdw blurRad="128588" dist="57150" dir="11460000" algn="bl" rotWithShape="0">
                <a:srgbClr val="000000">
                  <a:alpha val="30000"/>
                </a:srgbClr>
              </a:outerShdw>
            </a:effectLst>
          </p:spPr>
        </p:sp>
      </p:grpSp>
      <p:pic>
        <p:nvPicPr>
          <p:cNvPr id="1326" name="Google Shape;1326;p29"/>
          <p:cNvPicPr preferRelativeResize="0"/>
          <p:nvPr/>
        </p:nvPicPr>
        <p:blipFill>
          <a:blip r:embed="rId2">
            <a:alphaModFix/>
          </a:blip>
          <a:stretch>
            <a:fillRect/>
          </a:stretch>
        </p:blipFill>
        <p:spPr>
          <a:xfrm flipH="1">
            <a:off x="-6075" y="0"/>
            <a:ext cx="9144001" cy="5143500"/>
          </a:xfrm>
          <a:prstGeom prst="rect">
            <a:avLst/>
          </a:prstGeom>
          <a:noFill/>
          <a:ln>
            <a:noFill/>
          </a:ln>
        </p:spPr>
      </p:pic>
      <p:grpSp>
        <p:nvGrpSpPr>
          <p:cNvPr id="1327" name="Google Shape;1327;p29"/>
          <p:cNvGrpSpPr/>
          <p:nvPr/>
        </p:nvGrpSpPr>
        <p:grpSpPr>
          <a:xfrm>
            <a:off x="290430" y="412029"/>
            <a:ext cx="8322887" cy="4319479"/>
            <a:chOff x="624867" y="585600"/>
            <a:chExt cx="7653933" cy="3972300"/>
          </a:xfrm>
        </p:grpSpPr>
        <p:sp>
          <p:nvSpPr>
            <p:cNvPr id="1328" name="Google Shape;1328;p29"/>
            <p:cNvSpPr/>
            <p:nvPr/>
          </p:nvSpPr>
          <p:spPr>
            <a:xfrm>
              <a:off x="865200" y="585600"/>
              <a:ext cx="7413600" cy="3972300"/>
            </a:xfrm>
            <a:prstGeom prst="roundRect">
              <a:avLst>
                <a:gd name="adj" fmla="val 5094"/>
              </a:avLst>
            </a:prstGeom>
            <a:solidFill>
              <a:srgbClr val="FF6E80"/>
            </a:solidFill>
            <a:ln>
              <a:noFill/>
            </a:ln>
            <a:effectLst>
              <a:outerShdw blurRad="200025" dist="57150" dir="3000000" algn="bl" rotWithShape="0">
                <a:srgbClr val="000000">
                  <a:alpha val="3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9"/>
            <p:cNvSpPr/>
            <p:nvPr/>
          </p:nvSpPr>
          <p:spPr>
            <a:xfrm>
              <a:off x="1120432" y="836981"/>
              <a:ext cx="7032600" cy="3567000"/>
            </a:xfrm>
            <a:prstGeom prst="roundRect">
              <a:avLst>
                <a:gd name="adj" fmla="val 4622"/>
              </a:avLst>
            </a:prstGeom>
            <a:solidFill>
              <a:schemeClr val="lt1"/>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9"/>
            <p:cNvSpPr/>
            <p:nvPr/>
          </p:nvSpPr>
          <p:spPr>
            <a:xfrm>
              <a:off x="1071275" y="788250"/>
              <a:ext cx="7032600" cy="3567000"/>
            </a:xfrm>
            <a:prstGeom prst="roundRect">
              <a:avLst>
                <a:gd name="adj" fmla="val 4622"/>
              </a:avLst>
            </a:prstGeom>
            <a:solidFill>
              <a:srgbClr val="F3F3F3"/>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1" name="Google Shape;1331;p29"/>
            <p:cNvGrpSpPr/>
            <p:nvPr/>
          </p:nvGrpSpPr>
          <p:grpSpPr>
            <a:xfrm>
              <a:off x="1186013" y="982710"/>
              <a:ext cx="175800" cy="3178080"/>
              <a:chOff x="1186013" y="982710"/>
              <a:chExt cx="175800" cy="3178080"/>
            </a:xfrm>
          </p:grpSpPr>
          <p:sp>
            <p:nvSpPr>
              <p:cNvPr id="1332" name="Google Shape;1332;p29"/>
              <p:cNvSpPr/>
              <p:nvPr/>
            </p:nvSpPr>
            <p:spPr>
              <a:xfrm>
                <a:off x="1186013" y="98271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9"/>
              <p:cNvSpPr/>
              <p:nvPr/>
            </p:nvSpPr>
            <p:spPr>
              <a:xfrm>
                <a:off x="1186013" y="140943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9"/>
              <p:cNvSpPr/>
              <p:nvPr/>
            </p:nvSpPr>
            <p:spPr>
              <a:xfrm>
                <a:off x="1186013" y="183615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9"/>
              <p:cNvSpPr/>
              <p:nvPr/>
            </p:nvSpPr>
            <p:spPr>
              <a:xfrm>
                <a:off x="1186013" y="226287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9"/>
              <p:cNvSpPr/>
              <p:nvPr/>
            </p:nvSpPr>
            <p:spPr>
              <a:xfrm>
                <a:off x="1186013" y="268959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9"/>
              <p:cNvSpPr/>
              <p:nvPr/>
            </p:nvSpPr>
            <p:spPr>
              <a:xfrm>
                <a:off x="1186013" y="311631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9"/>
              <p:cNvSpPr/>
              <p:nvPr/>
            </p:nvSpPr>
            <p:spPr>
              <a:xfrm>
                <a:off x="1186013" y="355827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9"/>
              <p:cNvSpPr/>
              <p:nvPr/>
            </p:nvSpPr>
            <p:spPr>
              <a:xfrm>
                <a:off x="1186013" y="398499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0" name="Google Shape;1340;p29"/>
            <p:cNvGrpSpPr/>
            <p:nvPr/>
          </p:nvGrpSpPr>
          <p:grpSpPr>
            <a:xfrm>
              <a:off x="624867" y="1009244"/>
              <a:ext cx="668624" cy="3124980"/>
              <a:chOff x="758938" y="1009260"/>
              <a:chExt cx="534600" cy="3124980"/>
            </a:xfrm>
          </p:grpSpPr>
          <p:sp>
            <p:nvSpPr>
              <p:cNvPr id="1341" name="Google Shape;1341;p29"/>
              <p:cNvSpPr/>
              <p:nvPr/>
            </p:nvSpPr>
            <p:spPr>
              <a:xfrm>
                <a:off x="758938" y="100926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9"/>
              <p:cNvSpPr/>
              <p:nvPr/>
            </p:nvSpPr>
            <p:spPr>
              <a:xfrm>
                <a:off x="758938" y="143598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9"/>
              <p:cNvSpPr/>
              <p:nvPr/>
            </p:nvSpPr>
            <p:spPr>
              <a:xfrm>
                <a:off x="758938" y="186270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9"/>
              <p:cNvSpPr/>
              <p:nvPr/>
            </p:nvSpPr>
            <p:spPr>
              <a:xfrm>
                <a:off x="758938" y="228942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9"/>
              <p:cNvSpPr/>
              <p:nvPr/>
            </p:nvSpPr>
            <p:spPr>
              <a:xfrm>
                <a:off x="758938" y="271614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9"/>
              <p:cNvSpPr/>
              <p:nvPr/>
            </p:nvSpPr>
            <p:spPr>
              <a:xfrm>
                <a:off x="758938" y="314286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9"/>
              <p:cNvSpPr/>
              <p:nvPr/>
            </p:nvSpPr>
            <p:spPr>
              <a:xfrm>
                <a:off x="758938" y="358482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9"/>
              <p:cNvSpPr/>
              <p:nvPr/>
            </p:nvSpPr>
            <p:spPr>
              <a:xfrm>
                <a:off x="758938" y="401154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9" name="Google Shape;1349;p29"/>
            <p:cNvGrpSpPr/>
            <p:nvPr/>
          </p:nvGrpSpPr>
          <p:grpSpPr>
            <a:xfrm>
              <a:off x="1503449" y="1115591"/>
              <a:ext cx="6230159" cy="2912318"/>
              <a:chOff x="3262150" y="1031125"/>
              <a:chExt cx="6053400" cy="2590800"/>
            </a:xfrm>
          </p:grpSpPr>
          <p:cxnSp>
            <p:nvCxnSpPr>
              <p:cNvPr id="1350" name="Google Shape;1350;p29"/>
              <p:cNvCxnSpPr/>
              <p:nvPr/>
            </p:nvCxnSpPr>
            <p:spPr>
              <a:xfrm>
                <a:off x="3262150" y="10311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51" name="Google Shape;1351;p29"/>
              <p:cNvCxnSpPr/>
              <p:nvPr/>
            </p:nvCxnSpPr>
            <p:spPr>
              <a:xfrm>
                <a:off x="3262150" y="11835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52" name="Google Shape;1352;p29"/>
              <p:cNvCxnSpPr/>
              <p:nvPr/>
            </p:nvCxnSpPr>
            <p:spPr>
              <a:xfrm>
                <a:off x="3262150" y="13359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53" name="Google Shape;1353;p29"/>
              <p:cNvCxnSpPr/>
              <p:nvPr/>
            </p:nvCxnSpPr>
            <p:spPr>
              <a:xfrm>
                <a:off x="3262150" y="14883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54" name="Google Shape;1354;p29"/>
              <p:cNvCxnSpPr/>
              <p:nvPr/>
            </p:nvCxnSpPr>
            <p:spPr>
              <a:xfrm>
                <a:off x="3262150" y="16407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55" name="Google Shape;1355;p29"/>
              <p:cNvCxnSpPr/>
              <p:nvPr/>
            </p:nvCxnSpPr>
            <p:spPr>
              <a:xfrm>
                <a:off x="3262150" y="17931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56" name="Google Shape;1356;p29"/>
              <p:cNvCxnSpPr/>
              <p:nvPr/>
            </p:nvCxnSpPr>
            <p:spPr>
              <a:xfrm>
                <a:off x="3262150" y="19455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57" name="Google Shape;1357;p29"/>
              <p:cNvCxnSpPr/>
              <p:nvPr/>
            </p:nvCxnSpPr>
            <p:spPr>
              <a:xfrm>
                <a:off x="3262150" y="20979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58" name="Google Shape;1358;p29"/>
              <p:cNvCxnSpPr/>
              <p:nvPr/>
            </p:nvCxnSpPr>
            <p:spPr>
              <a:xfrm>
                <a:off x="3262150" y="22503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59" name="Google Shape;1359;p29"/>
              <p:cNvCxnSpPr/>
              <p:nvPr/>
            </p:nvCxnSpPr>
            <p:spPr>
              <a:xfrm>
                <a:off x="3262150" y="24027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60" name="Google Shape;1360;p29"/>
              <p:cNvCxnSpPr/>
              <p:nvPr/>
            </p:nvCxnSpPr>
            <p:spPr>
              <a:xfrm>
                <a:off x="3262150" y="25551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61" name="Google Shape;1361;p29"/>
              <p:cNvCxnSpPr/>
              <p:nvPr/>
            </p:nvCxnSpPr>
            <p:spPr>
              <a:xfrm>
                <a:off x="3262150" y="27075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62" name="Google Shape;1362;p29"/>
              <p:cNvCxnSpPr/>
              <p:nvPr/>
            </p:nvCxnSpPr>
            <p:spPr>
              <a:xfrm>
                <a:off x="3262150" y="28599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63" name="Google Shape;1363;p29"/>
              <p:cNvCxnSpPr/>
              <p:nvPr/>
            </p:nvCxnSpPr>
            <p:spPr>
              <a:xfrm>
                <a:off x="3262150" y="30123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64" name="Google Shape;1364;p29"/>
              <p:cNvCxnSpPr/>
              <p:nvPr/>
            </p:nvCxnSpPr>
            <p:spPr>
              <a:xfrm>
                <a:off x="3262150" y="31647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65" name="Google Shape;1365;p29"/>
              <p:cNvCxnSpPr/>
              <p:nvPr/>
            </p:nvCxnSpPr>
            <p:spPr>
              <a:xfrm>
                <a:off x="3262150" y="33171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66" name="Google Shape;1366;p29"/>
              <p:cNvCxnSpPr/>
              <p:nvPr/>
            </p:nvCxnSpPr>
            <p:spPr>
              <a:xfrm>
                <a:off x="3262150" y="34695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67" name="Google Shape;1367;p29"/>
              <p:cNvCxnSpPr/>
              <p:nvPr/>
            </p:nvCxnSpPr>
            <p:spPr>
              <a:xfrm>
                <a:off x="3262150" y="3621925"/>
                <a:ext cx="6053400" cy="0"/>
              </a:xfrm>
              <a:prstGeom prst="straightConnector1">
                <a:avLst/>
              </a:prstGeom>
              <a:noFill/>
              <a:ln w="19050" cap="rnd" cmpd="sng">
                <a:solidFill>
                  <a:schemeClr val="accent5"/>
                </a:solidFill>
                <a:prstDash val="dot"/>
                <a:round/>
                <a:headEnd type="none" w="med" len="med"/>
                <a:tailEnd type="none" w="med" len="med"/>
              </a:ln>
            </p:spPr>
          </p:cxnSp>
        </p:grpSp>
      </p:grpSp>
    </p:spTree>
    <p:extLst>
      <p:ext uri="{BB962C8B-B14F-4D97-AF65-F5344CB8AC3E}">
        <p14:creationId xmlns:p14="http://schemas.microsoft.com/office/powerpoint/2010/main" val="939377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68"/>
        <p:cNvGrpSpPr/>
        <p:nvPr/>
      </p:nvGrpSpPr>
      <p:grpSpPr>
        <a:xfrm>
          <a:off x="0" y="0"/>
          <a:ext cx="0" cy="0"/>
          <a:chOff x="0" y="0"/>
          <a:chExt cx="0" cy="0"/>
        </a:xfrm>
      </p:grpSpPr>
      <p:grpSp>
        <p:nvGrpSpPr>
          <p:cNvPr id="1369" name="Google Shape;1369;p30"/>
          <p:cNvGrpSpPr/>
          <p:nvPr/>
        </p:nvGrpSpPr>
        <p:grpSpPr>
          <a:xfrm rot="10800000">
            <a:off x="-6075" y="-1225"/>
            <a:ext cx="9150076" cy="5151600"/>
            <a:chOff x="70125" y="-1225"/>
            <a:chExt cx="9150076" cy="5151600"/>
          </a:xfrm>
        </p:grpSpPr>
        <p:sp>
          <p:nvSpPr>
            <p:cNvPr id="1370" name="Google Shape;1370;p30"/>
            <p:cNvSpPr/>
            <p:nvPr/>
          </p:nvSpPr>
          <p:spPr>
            <a:xfrm flipH="1">
              <a:off x="70125" y="0"/>
              <a:ext cx="6825950" cy="3062750"/>
            </a:xfrm>
            <a:custGeom>
              <a:avLst/>
              <a:gdLst/>
              <a:ahLst/>
              <a:cxnLst/>
              <a:rect l="l" t="t" r="r" b="b"/>
              <a:pathLst>
                <a:path w="273038" h="122510" extrusionOk="0">
                  <a:moveTo>
                    <a:pt x="0" y="0"/>
                  </a:moveTo>
                  <a:lnTo>
                    <a:pt x="273038" y="0"/>
                  </a:lnTo>
                  <a:lnTo>
                    <a:pt x="273038" y="122510"/>
                  </a:lnTo>
                  <a:lnTo>
                    <a:pt x="8240" y="122510"/>
                  </a:lnTo>
                  <a:close/>
                </a:path>
              </a:pathLst>
            </a:custGeom>
            <a:solidFill>
              <a:schemeClr val="lt2"/>
            </a:solidFill>
            <a:ln>
              <a:noFill/>
            </a:ln>
            <a:effectLst>
              <a:outerShdw blurRad="128588" dist="57150" dir="5400000" algn="bl" rotWithShape="0">
                <a:srgbClr val="000000">
                  <a:alpha val="30000"/>
                </a:srgbClr>
              </a:outerShdw>
            </a:effectLst>
          </p:spPr>
        </p:sp>
        <p:sp>
          <p:nvSpPr>
            <p:cNvPr id="1371" name="Google Shape;1371;p30"/>
            <p:cNvSpPr/>
            <p:nvPr/>
          </p:nvSpPr>
          <p:spPr>
            <a:xfrm flipH="1">
              <a:off x="5004711" y="1466625"/>
              <a:ext cx="4209415" cy="3677009"/>
            </a:xfrm>
            <a:custGeom>
              <a:avLst/>
              <a:gdLst/>
              <a:ahLst/>
              <a:cxnLst/>
              <a:rect l="l" t="t" r="r" b="b"/>
              <a:pathLst>
                <a:path w="149429" h="132948" extrusionOk="0">
                  <a:moveTo>
                    <a:pt x="0" y="0"/>
                  </a:moveTo>
                  <a:lnTo>
                    <a:pt x="0" y="132948"/>
                  </a:lnTo>
                  <a:lnTo>
                    <a:pt x="149429" y="132948"/>
                  </a:lnTo>
                  <a:lnTo>
                    <a:pt x="119799" y="22368"/>
                  </a:lnTo>
                  <a:close/>
                </a:path>
              </a:pathLst>
            </a:custGeom>
            <a:solidFill>
              <a:schemeClr val="accent1"/>
            </a:solidFill>
            <a:ln>
              <a:noFill/>
            </a:ln>
            <a:effectLst>
              <a:outerShdw blurRad="128588" dist="57150" dir="5400000" algn="bl" rotWithShape="0">
                <a:srgbClr val="000000">
                  <a:alpha val="30000"/>
                </a:srgbClr>
              </a:outerShdw>
            </a:effectLst>
          </p:spPr>
        </p:sp>
        <p:sp>
          <p:nvSpPr>
            <p:cNvPr id="1372" name="Google Shape;1372;p30"/>
            <p:cNvSpPr/>
            <p:nvPr/>
          </p:nvSpPr>
          <p:spPr>
            <a:xfrm flipH="1">
              <a:off x="4786351" y="-1225"/>
              <a:ext cx="4433850" cy="1971275"/>
            </a:xfrm>
            <a:custGeom>
              <a:avLst/>
              <a:gdLst/>
              <a:ahLst/>
              <a:cxnLst/>
              <a:rect l="l" t="t" r="r" b="b"/>
              <a:pathLst>
                <a:path w="177354" h="78851" extrusionOk="0">
                  <a:moveTo>
                    <a:pt x="142417" y="0"/>
                  </a:moveTo>
                  <a:lnTo>
                    <a:pt x="243" y="49"/>
                  </a:lnTo>
                  <a:lnTo>
                    <a:pt x="0" y="78851"/>
                  </a:lnTo>
                  <a:lnTo>
                    <a:pt x="177354" y="28629"/>
                  </a:lnTo>
                  <a:close/>
                </a:path>
              </a:pathLst>
            </a:custGeom>
            <a:solidFill>
              <a:schemeClr val="dk2"/>
            </a:solidFill>
            <a:ln>
              <a:noFill/>
            </a:ln>
            <a:effectLst>
              <a:outerShdw blurRad="128588" dist="57150" dir="6660000" algn="bl" rotWithShape="0">
                <a:srgbClr val="000000">
                  <a:alpha val="30000"/>
                </a:srgbClr>
              </a:outerShdw>
            </a:effectLst>
          </p:spPr>
        </p:sp>
        <p:sp>
          <p:nvSpPr>
            <p:cNvPr id="1373" name="Google Shape;1373;p30"/>
            <p:cNvSpPr/>
            <p:nvPr/>
          </p:nvSpPr>
          <p:spPr>
            <a:xfrm flipH="1">
              <a:off x="70125" y="631775"/>
              <a:ext cx="7070125" cy="4518600"/>
            </a:xfrm>
            <a:custGeom>
              <a:avLst/>
              <a:gdLst/>
              <a:ahLst/>
              <a:cxnLst/>
              <a:rect l="l" t="t" r="r" b="b"/>
              <a:pathLst>
                <a:path w="282805" h="180744" extrusionOk="0">
                  <a:moveTo>
                    <a:pt x="282378" y="0"/>
                  </a:moveTo>
                  <a:lnTo>
                    <a:pt x="282805" y="180469"/>
                  </a:lnTo>
                  <a:lnTo>
                    <a:pt x="27469" y="180744"/>
                  </a:lnTo>
                  <a:lnTo>
                    <a:pt x="0" y="77462"/>
                  </a:lnTo>
                  <a:close/>
                </a:path>
              </a:pathLst>
            </a:custGeom>
            <a:solidFill>
              <a:schemeClr val="accent4"/>
            </a:solidFill>
            <a:ln>
              <a:noFill/>
            </a:ln>
            <a:effectLst>
              <a:outerShdw blurRad="128588" dist="57150" dir="11460000" algn="bl" rotWithShape="0">
                <a:srgbClr val="000000">
                  <a:alpha val="30000"/>
                </a:srgbClr>
              </a:outerShdw>
            </a:effectLst>
          </p:spPr>
        </p:sp>
      </p:grpSp>
      <p:pic>
        <p:nvPicPr>
          <p:cNvPr id="1374" name="Google Shape;1374;p30"/>
          <p:cNvPicPr preferRelativeResize="0"/>
          <p:nvPr/>
        </p:nvPicPr>
        <p:blipFill>
          <a:blip r:embed="rId2">
            <a:alphaModFix/>
          </a:blip>
          <a:stretch>
            <a:fillRect/>
          </a:stretch>
        </p:blipFill>
        <p:spPr>
          <a:xfrm rot="10800000" flipH="1">
            <a:off x="0" y="5650"/>
            <a:ext cx="9144001" cy="5143500"/>
          </a:xfrm>
          <a:prstGeom prst="rect">
            <a:avLst/>
          </a:prstGeom>
          <a:noFill/>
          <a:ln>
            <a:noFill/>
          </a:ln>
        </p:spPr>
      </p:pic>
      <p:grpSp>
        <p:nvGrpSpPr>
          <p:cNvPr id="1375" name="Google Shape;1375;p30"/>
          <p:cNvGrpSpPr/>
          <p:nvPr/>
        </p:nvGrpSpPr>
        <p:grpSpPr>
          <a:xfrm>
            <a:off x="290430" y="412029"/>
            <a:ext cx="8322887" cy="4319479"/>
            <a:chOff x="624867" y="585600"/>
            <a:chExt cx="7653933" cy="3972300"/>
          </a:xfrm>
        </p:grpSpPr>
        <p:sp>
          <p:nvSpPr>
            <p:cNvPr id="1376" name="Google Shape;1376;p30"/>
            <p:cNvSpPr/>
            <p:nvPr/>
          </p:nvSpPr>
          <p:spPr>
            <a:xfrm>
              <a:off x="865200" y="585600"/>
              <a:ext cx="7413600" cy="3972300"/>
            </a:xfrm>
            <a:prstGeom prst="roundRect">
              <a:avLst>
                <a:gd name="adj" fmla="val 5094"/>
              </a:avLst>
            </a:prstGeom>
            <a:solidFill>
              <a:srgbClr val="FF6E80"/>
            </a:solidFill>
            <a:ln>
              <a:noFill/>
            </a:ln>
            <a:effectLst>
              <a:outerShdw blurRad="200025" dist="57150" dir="3000000" algn="bl" rotWithShape="0">
                <a:srgbClr val="000000">
                  <a:alpha val="3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0"/>
            <p:cNvSpPr/>
            <p:nvPr/>
          </p:nvSpPr>
          <p:spPr>
            <a:xfrm>
              <a:off x="1120432" y="836981"/>
              <a:ext cx="7032600" cy="3567000"/>
            </a:xfrm>
            <a:prstGeom prst="roundRect">
              <a:avLst>
                <a:gd name="adj" fmla="val 4622"/>
              </a:avLst>
            </a:prstGeom>
            <a:solidFill>
              <a:schemeClr val="lt1"/>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0"/>
            <p:cNvSpPr/>
            <p:nvPr/>
          </p:nvSpPr>
          <p:spPr>
            <a:xfrm>
              <a:off x="1071275" y="788250"/>
              <a:ext cx="7032600" cy="3567000"/>
            </a:xfrm>
            <a:prstGeom prst="roundRect">
              <a:avLst>
                <a:gd name="adj" fmla="val 4622"/>
              </a:avLst>
            </a:prstGeom>
            <a:solidFill>
              <a:srgbClr val="F3F3F3"/>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9" name="Google Shape;1379;p30"/>
            <p:cNvGrpSpPr/>
            <p:nvPr/>
          </p:nvGrpSpPr>
          <p:grpSpPr>
            <a:xfrm>
              <a:off x="1186013" y="982710"/>
              <a:ext cx="175800" cy="3178080"/>
              <a:chOff x="1186013" y="982710"/>
              <a:chExt cx="175800" cy="3178080"/>
            </a:xfrm>
          </p:grpSpPr>
          <p:sp>
            <p:nvSpPr>
              <p:cNvPr id="1380" name="Google Shape;1380;p30"/>
              <p:cNvSpPr/>
              <p:nvPr/>
            </p:nvSpPr>
            <p:spPr>
              <a:xfrm>
                <a:off x="1186013" y="98271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0"/>
              <p:cNvSpPr/>
              <p:nvPr/>
            </p:nvSpPr>
            <p:spPr>
              <a:xfrm>
                <a:off x="1186013" y="140943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0"/>
              <p:cNvSpPr/>
              <p:nvPr/>
            </p:nvSpPr>
            <p:spPr>
              <a:xfrm>
                <a:off x="1186013" y="183615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0"/>
              <p:cNvSpPr/>
              <p:nvPr/>
            </p:nvSpPr>
            <p:spPr>
              <a:xfrm>
                <a:off x="1186013" y="226287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0"/>
              <p:cNvSpPr/>
              <p:nvPr/>
            </p:nvSpPr>
            <p:spPr>
              <a:xfrm>
                <a:off x="1186013" y="268959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0"/>
              <p:cNvSpPr/>
              <p:nvPr/>
            </p:nvSpPr>
            <p:spPr>
              <a:xfrm>
                <a:off x="1186013" y="311631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0"/>
              <p:cNvSpPr/>
              <p:nvPr/>
            </p:nvSpPr>
            <p:spPr>
              <a:xfrm>
                <a:off x="1186013" y="355827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0"/>
              <p:cNvSpPr/>
              <p:nvPr/>
            </p:nvSpPr>
            <p:spPr>
              <a:xfrm>
                <a:off x="1186013" y="398499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8" name="Google Shape;1388;p30"/>
            <p:cNvGrpSpPr/>
            <p:nvPr/>
          </p:nvGrpSpPr>
          <p:grpSpPr>
            <a:xfrm>
              <a:off x="624867" y="1009244"/>
              <a:ext cx="668624" cy="3124980"/>
              <a:chOff x="758938" y="1009260"/>
              <a:chExt cx="534600" cy="3124980"/>
            </a:xfrm>
          </p:grpSpPr>
          <p:sp>
            <p:nvSpPr>
              <p:cNvPr id="1389" name="Google Shape;1389;p30"/>
              <p:cNvSpPr/>
              <p:nvPr/>
            </p:nvSpPr>
            <p:spPr>
              <a:xfrm>
                <a:off x="758938" y="100926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0"/>
              <p:cNvSpPr/>
              <p:nvPr/>
            </p:nvSpPr>
            <p:spPr>
              <a:xfrm>
                <a:off x="758938" y="143598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0"/>
              <p:cNvSpPr/>
              <p:nvPr/>
            </p:nvSpPr>
            <p:spPr>
              <a:xfrm>
                <a:off x="758938" y="186270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0"/>
              <p:cNvSpPr/>
              <p:nvPr/>
            </p:nvSpPr>
            <p:spPr>
              <a:xfrm>
                <a:off x="758938" y="228942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0"/>
              <p:cNvSpPr/>
              <p:nvPr/>
            </p:nvSpPr>
            <p:spPr>
              <a:xfrm>
                <a:off x="758938" y="271614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0"/>
              <p:cNvSpPr/>
              <p:nvPr/>
            </p:nvSpPr>
            <p:spPr>
              <a:xfrm>
                <a:off x="758938" y="314286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0"/>
              <p:cNvSpPr/>
              <p:nvPr/>
            </p:nvSpPr>
            <p:spPr>
              <a:xfrm>
                <a:off x="758938" y="358482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0"/>
              <p:cNvSpPr/>
              <p:nvPr/>
            </p:nvSpPr>
            <p:spPr>
              <a:xfrm>
                <a:off x="758938" y="401154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7" name="Google Shape;1397;p30"/>
            <p:cNvGrpSpPr/>
            <p:nvPr/>
          </p:nvGrpSpPr>
          <p:grpSpPr>
            <a:xfrm>
              <a:off x="1503449" y="1115591"/>
              <a:ext cx="6230159" cy="2912318"/>
              <a:chOff x="3262150" y="1031125"/>
              <a:chExt cx="6053400" cy="2590800"/>
            </a:xfrm>
          </p:grpSpPr>
          <p:cxnSp>
            <p:nvCxnSpPr>
              <p:cNvPr id="1398" name="Google Shape;1398;p30"/>
              <p:cNvCxnSpPr/>
              <p:nvPr/>
            </p:nvCxnSpPr>
            <p:spPr>
              <a:xfrm>
                <a:off x="3262150" y="10311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99" name="Google Shape;1399;p30"/>
              <p:cNvCxnSpPr/>
              <p:nvPr/>
            </p:nvCxnSpPr>
            <p:spPr>
              <a:xfrm>
                <a:off x="3262150" y="11835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00" name="Google Shape;1400;p30"/>
              <p:cNvCxnSpPr/>
              <p:nvPr/>
            </p:nvCxnSpPr>
            <p:spPr>
              <a:xfrm>
                <a:off x="3262150" y="13359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01" name="Google Shape;1401;p30"/>
              <p:cNvCxnSpPr/>
              <p:nvPr/>
            </p:nvCxnSpPr>
            <p:spPr>
              <a:xfrm>
                <a:off x="3262150" y="14883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02" name="Google Shape;1402;p30"/>
              <p:cNvCxnSpPr/>
              <p:nvPr/>
            </p:nvCxnSpPr>
            <p:spPr>
              <a:xfrm>
                <a:off x="3262150" y="16407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03" name="Google Shape;1403;p30"/>
              <p:cNvCxnSpPr/>
              <p:nvPr/>
            </p:nvCxnSpPr>
            <p:spPr>
              <a:xfrm>
                <a:off x="3262150" y="17931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04" name="Google Shape;1404;p30"/>
              <p:cNvCxnSpPr/>
              <p:nvPr/>
            </p:nvCxnSpPr>
            <p:spPr>
              <a:xfrm>
                <a:off x="3262150" y="19455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05" name="Google Shape;1405;p30"/>
              <p:cNvCxnSpPr/>
              <p:nvPr/>
            </p:nvCxnSpPr>
            <p:spPr>
              <a:xfrm>
                <a:off x="3262150" y="20979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06" name="Google Shape;1406;p30"/>
              <p:cNvCxnSpPr/>
              <p:nvPr/>
            </p:nvCxnSpPr>
            <p:spPr>
              <a:xfrm>
                <a:off x="3262150" y="22503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07" name="Google Shape;1407;p30"/>
              <p:cNvCxnSpPr/>
              <p:nvPr/>
            </p:nvCxnSpPr>
            <p:spPr>
              <a:xfrm>
                <a:off x="3262150" y="24027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08" name="Google Shape;1408;p30"/>
              <p:cNvCxnSpPr/>
              <p:nvPr/>
            </p:nvCxnSpPr>
            <p:spPr>
              <a:xfrm>
                <a:off x="3262150" y="25551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09" name="Google Shape;1409;p30"/>
              <p:cNvCxnSpPr/>
              <p:nvPr/>
            </p:nvCxnSpPr>
            <p:spPr>
              <a:xfrm>
                <a:off x="3262150" y="27075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10" name="Google Shape;1410;p30"/>
              <p:cNvCxnSpPr/>
              <p:nvPr/>
            </p:nvCxnSpPr>
            <p:spPr>
              <a:xfrm>
                <a:off x="3262150" y="28599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11" name="Google Shape;1411;p30"/>
              <p:cNvCxnSpPr/>
              <p:nvPr/>
            </p:nvCxnSpPr>
            <p:spPr>
              <a:xfrm>
                <a:off x="3262150" y="30123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12" name="Google Shape;1412;p30"/>
              <p:cNvCxnSpPr/>
              <p:nvPr/>
            </p:nvCxnSpPr>
            <p:spPr>
              <a:xfrm>
                <a:off x="3262150" y="31647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13" name="Google Shape;1413;p30"/>
              <p:cNvCxnSpPr/>
              <p:nvPr/>
            </p:nvCxnSpPr>
            <p:spPr>
              <a:xfrm>
                <a:off x="3262150" y="33171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14" name="Google Shape;1414;p30"/>
              <p:cNvCxnSpPr/>
              <p:nvPr/>
            </p:nvCxnSpPr>
            <p:spPr>
              <a:xfrm>
                <a:off x="3262150" y="34695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15" name="Google Shape;1415;p30"/>
              <p:cNvCxnSpPr/>
              <p:nvPr/>
            </p:nvCxnSpPr>
            <p:spPr>
              <a:xfrm>
                <a:off x="3262150" y="3621925"/>
                <a:ext cx="6053400" cy="0"/>
              </a:xfrm>
              <a:prstGeom prst="straightConnector1">
                <a:avLst/>
              </a:prstGeom>
              <a:noFill/>
              <a:ln w="19050" cap="rnd" cmpd="sng">
                <a:solidFill>
                  <a:schemeClr val="accent5"/>
                </a:solidFill>
                <a:prstDash val="dot"/>
                <a:round/>
                <a:headEnd type="none" w="med" len="med"/>
                <a:tailEnd type="none" w="med" len="med"/>
              </a:ln>
            </p:spPr>
          </p:cxnSp>
        </p:grpSp>
      </p:grpSp>
    </p:spTree>
    <p:extLst>
      <p:ext uri="{BB962C8B-B14F-4D97-AF65-F5344CB8AC3E}">
        <p14:creationId xmlns:p14="http://schemas.microsoft.com/office/powerpoint/2010/main" val="2677581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0"/>
        <p:cNvGrpSpPr/>
        <p:nvPr/>
      </p:nvGrpSpPr>
      <p:grpSpPr>
        <a:xfrm>
          <a:off x="0" y="0"/>
          <a:ext cx="0" cy="0"/>
          <a:chOff x="0" y="0"/>
          <a:chExt cx="0" cy="0"/>
        </a:xfrm>
      </p:grpSpPr>
      <p:grpSp>
        <p:nvGrpSpPr>
          <p:cNvPr id="421" name="Google Shape;421;p6"/>
          <p:cNvGrpSpPr/>
          <p:nvPr/>
        </p:nvGrpSpPr>
        <p:grpSpPr>
          <a:xfrm>
            <a:off x="-39150" y="-81300"/>
            <a:ext cx="9222300" cy="5306100"/>
            <a:chOff x="-39150" y="-81300"/>
            <a:chExt cx="9222300" cy="5306100"/>
          </a:xfrm>
        </p:grpSpPr>
        <p:grpSp>
          <p:nvGrpSpPr>
            <p:cNvPr id="422" name="Google Shape;422;p6"/>
            <p:cNvGrpSpPr/>
            <p:nvPr/>
          </p:nvGrpSpPr>
          <p:grpSpPr>
            <a:xfrm>
              <a:off x="108650" y="-81300"/>
              <a:ext cx="8926700" cy="5306100"/>
              <a:chOff x="107725" y="-96875"/>
              <a:chExt cx="8926700" cy="5306100"/>
            </a:xfrm>
          </p:grpSpPr>
          <p:cxnSp>
            <p:nvCxnSpPr>
              <p:cNvPr id="423" name="Google Shape;423;p6"/>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24" name="Google Shape;424;p6"/>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25" name="Google Shape;425;p6"/>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26" name="Google Shape;426;p6"/>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27" name="Google Shape;427;p6"/>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28" name="Google Shape;428;p6"/>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29" name="Google Shape;429;p6"/>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30" name="Google Shape;430;p6"/>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31" name="Google Shape;431;p6"/>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32" name="Google Shape;432;p6"/>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33" name="Google Shape;433;p6"/>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34" name="Google Shape;434;p6"/>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35" name="Google Shape;435;p6"/>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36" name="Google Shape;436;p6"/>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37" name="Google Shape;437;p6"/>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38" name="Google Shape;438;p6"/>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39" name="Google Shape;439;p6"/>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40" name="Google Shape;440;p6"/>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41" name="Google Shape;441;p6"/>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42" name="Google Shape;442;p6"/>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43" name="Google Shape;443;p6"/>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44" name="Google Shape;444;p6"/>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45" name="Google Shape;445;p6"/>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46" name="Google Shape;446;p6"/>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47" name="Google Shape;447;p6"/>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48" name="Google Shape;448;p6"/>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49" name="Google Shape;449;p6"/>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50" name="Google Shape;450;p6"/>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51" name="Google Shape;451;p6"/>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52" name="Google Shape;452;p6"/>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53" name="Google Shape;453;p6"/>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54" name="Google Shape;454;p6"/>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55" name="Google Shape;455;p6"/>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56" name="Google Shape;456;p6"/>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57" name="Google Shape;457;p6"/>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58" name="Google Shape;458;p6"/>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59" name="Google Shape;459;p6"/>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60" name="Google Shape;460;p6"/>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61" name="Google Shape;461;p6"/>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62" name="Google Shape;462;p6"/>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63" name="Google Shape;463;p6"/>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64" name="Google Shape;464;p6"/>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65" name="Google Shape;465;p6"/>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66" name="Google Shape;466;p6"/>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67" name="Google Shape;467;p6"/>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68" name="Google Shape;468;p6"/>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69" name="Google Shape;469;p6"/>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70" name="Google Shape;470;p6"/>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71" name="Google Shape;471;p6"/>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72" name="Google Shape;472;p6"/>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73" name="Google Shape;473;p6"/>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74" name="Google Shape;474;p6"/>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75" name="Google Shape;475;p6"/>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76" name="Google Shape;476;p6"/>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77" name="Google Shape;477;p6"/>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78" name="Google Shape;478;p6"/>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79" name="Google Shape;479;p6"/>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80" name="Google Shape;480;p6"/>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81" name="Google Shape;481;p6"/>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82" name="Google Shape;482;p6"/>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483" name="Google Shape;483;p6"/>
            <p:cNvGrpSpPr/>
            <p:nvPr/>
          </p:nvGrpSpPr>
          <p:grpSpPr>
            <a:xfrm>
              <a:off x="-39150" y="143971"/>
              <a:ext cx="9222300" cy="4855559"/>
              <a:chOff x="-51025" y="146791"/>
              <a:chExt cx="9222300" cy="4855559"/>
            </a:xfrm>
          </p:grpSpPr>
          <p:cxnSp>
            <p:nvCxnSpPr>
              <p:cNvPr id="484" name="Google Shape;484;p6"/>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85" name="Google Shape;485;p6"/>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86" name="Google Shape;486;p6"/>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87" name="Google Shape;487;p6"/>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88" name="Google Shape;488;p6"/>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89" name="Google Shape;489;p6"/>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90" name="Google Shape;490;p6"/>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91" name="Google Shape;491;p6"/>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92" name="Google Shape;492;p6"/>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93" name="Google Shape;493;p6"/>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94" name="Google Shape;494;p6"/>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95" name="Google Shape;495;p6"/>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96" name="Google Shape;496;p6"/>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97" name="Google Shape;497;p6"/>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98" name="Google Shape;498;p6"/>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99" name="Google Shape;499;p6"/>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00" name="Google Shape;500;p6"/>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01" name="Google Shape;501;p6"/>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02" name="Google Shape;502;p6"/>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03" name="Google Shape;503;p6"/>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04" name="Google Shape;504;p6"/>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05" name="Google Shape;505;p6"/>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06" name="Google Shape;506;p6"/>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07" name="Google Shape;507;p6"/>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08" name="Google Shape;508;p6"/>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09" name="Google Shape;509;p6"/>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10" name="Google Shape;510;p6"/>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11" name="Google Shape;511;p6"/>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12" name="Google Shape;512;p6"/>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13" name="Google Shape;513;p6"/>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14" name="Google Shape;514;p6"/>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15" name="Google Shape;515;p6"/>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16" name="Google Shape;516;p6"/>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17" name="Google Shape;517;p6"/>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18" name="Google Shape;518;p6"/>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519" name="Google Shape;519;p6"/>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6"/>
          <p:cNvSpPr txBox="1">
            <a:spLocks noGrp="1"/>
          </p:cNvSpPr>
          <p:nvPr>
            <p:ph type="title"/>
          </p:nvPr>
        </p:nvSpPr>
        <p:spPr>
          <a:xfrm>
            <a:off x="720000" y="4078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21"/>
        <p:cNvGrpSpPr/>
        <p:nvPr/>
      </p:nvGrpSpPr>
      <p:grpSpPr>
        <a:xfrm>
          <a:off x="0" y="0"/>
          <a:ext cx="0" cy="0"/>
          <a:chOff x="0" y="0"/>
          <a:chExt cx="0" cy="0"/>
        </a:xfrm>
      </p:grpSpPr>
      <p:grpSp>
        <p:nvGrpSpPr>
          <p:cNvPr id="522" name="Google Shape;522;p7"/>
          <p:cNvGrpSpPr/>
          <p:nvPr/>
        </p:nvGrpSpPr>
        <p:grpSpPr>
          <a:xfrm>
            <a:off x="-39150" y="-81300"/>
            <a:ext cx="9222300" cy="5306100"/>
            <a:chOff x="-39150" y="-81300"/>
            <a:chExt cx="9222300" cy="5306100"/>
          </a:xfrm>
        </p:grpSpPr>
        <p:grpSp>
          <p:nvGrpSpPr>
            <p:cNvPr id="523" name="Google Shape;523;p7"/>
            <p:cNvGrpSpPr/>
            <p:nvPr/>
          </p:nvGrpSpPr>
          <p:grpSpPr>
            <a:xfrm>
              <a:off x="108650" y="-81300"/>
              <a:ext cx="8926700" cy="5306100"/>
              <a:chOff x="107725" y="-96875"/>
              <a:chExt cx="8926700" cy="5306100"/>
            </a:xfrm>
          </p:grpSpPr>
          <p:cxnSp>
            <p:nvCxnSpPr>
              <p:cNvPr id="524" name="Google Shape;524;p7"/>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25" name="Google Shape;525;p7"/>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26" name="Google Shape;526;p7"/>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27" name="Google Shape;527;p7"/>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28" name="Google Shape;528;p7"/>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29" name="Google Shape;529;p7"/>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30" name="Google Shape;530;p7"/>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31" name="Google Shape;531;p7"/>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32" name="Google Shape;532;p7"/>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33" name="Google Shape;533;p7"/>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34" name="Google Shape;534;p7"/>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35" name="Google Shape;535;p7"/>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36" name="Google Shape;536;p7"/>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37" name="Google Shape;537;p7"/>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38" name="Google Shape;538;p7"/>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39" name="Google Shape;539;p7"/>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40" name="Google Shape;540;p7"/>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41" name="Google Shape;541;p7"/>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42" name="Google Shape;542;p7"/>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43" name="Google Shape;543;p7"/>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44" name="Google Shape;544;p7"/>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45" name="Google Shape;545;p7"/>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46" name="Google Shape;546;p7"/>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47" name="Google Shape;547;p7"/>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48" name="Google Shape;548;p7"/>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49" name="Google Shape;549;p7"/>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50" name="Google Shape;550;p7"/>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51" name="Google Shape;551;p7"/>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52" name="Google Shape;552;p7"/>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53" name="Google Shape;553;p7"/>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54" name="Google Shape;554;p7"/>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55" name="Google Shape;555;p7"/>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56" name="Google Shape;556;p7"/>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57" name="Google Shape;557;p7"/>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58" name="Google Shape;558;p7"/>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59" name="Google Shape;559;p7"/>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60" name="Google Shape;560;p7"/>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61" name="Google Shape;561;p7"/>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62" name="Google Shape;562;p7"/>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63" name="Google Shape;563;p7"/>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64" name="Google Shape;564;p7"/>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65" name="Google Shape;565;p7"/>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66" name="Google Shape;566;p7"/>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67" name="Google Shape;567;p7"/>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68" name="Google Shape;568;p7"/>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69" name="Google Shape;569;p7"/>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70" name="Google Shape;570;p7"/>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71" name="Google Shape;571;p7"/>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72" name="Google Shape;572;p7"/>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73" name="Google Shape;573;p7"/>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74" name="Google Shape;574;p7"/>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75" name="Google Shape;575;p7"/>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76" name="Google Shape;576;p7"/>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77" name="Google Shape;577;p7"/>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78" name="Google Shape;578;p7"/>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79" name="Google Shape;579;p7"/>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80" name="Google Shape;580;p7"/>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81" name="Google Shape;581;p7"/>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82" name="Google Shape;582;p7"/>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83" name="Google Shape;583;p7"/>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584" name="Google Shape;584;p7"/>
            <p:cNvGrpSpPr/>
            <p:nvPr/>
          </p:nvGrpSpPr>
          <p:grpSpPr>
            <a:xfrm>
              <a:off x="-39150" y="143971"/>
              <a:ext cx="9222300" cy="4855559"/>
              <a:chOff x="-51025" y="146791"/>
              <a:chExt cx="9222300" cy="4855559"/>
            </a:xfrm>
          </p:grpSpPr>
          <p:cxnSp>
            <p:nvCxnSpPr>
              <p:cNvPr id="585" name="Google Shape;585;p7"/>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86" name="Google Shape;586;p7"/>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87" name="Google Shape;587;p7"/>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88" name="Google Shape;588;p7"/>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89" name="Google Shape;589;p7"/>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90" name="Google Shape;590;p7"/>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91" name="Google Shape;591;p7"/>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92" name="Google Shape;592;p7"/>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93" name="Google Shape;593;p7"/>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94" name="Google Shape;594;p7"/>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95" name="Google Shape;595;p7"/>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96" name="Google Shape;596;p7"/>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97" name="Google Shape;597;p7"/>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98" name="Google Shape;598;p7"/>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99" name="Google Shape;599;p7"/>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00" name="Google Shape;600;p7"/>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01" name="Google Shape;601;p7"/>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02" name="Google Shape;602;p7"/>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03" name="Google Shape;603;p7"/>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04" name="Google Shape;604;p7"/>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05" name="Google Shape;605;p7"/>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06" name="Google Shape;606;p7"/>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07" name="Google Shape;607;p7"/>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08" name="Google Shape;608;p7"/>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09" name="Google Shape;609;p7"/>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10" name="Google Shape;610;p7"/>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11" name="Google Shape;611;p7"/>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12" name="Google Shape;612;p7"/>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13" name="Google Shape;613;p7"/>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14" name="Google Shape;614;p7"/>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15" name="Google Shape;615;p7"/>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16" name="Google Shape;616;p7"/>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17" name="Google Shape;617;p7"/>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18" name="Google Shape;618;p7"/>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19" name="Google Shape;619;p7"/>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620" name="Google Shape;620;p7"/>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7"/>
          <p:cNvSpPr txBox="1">
            <a:spLocks noGrp="1"/>
          </p:cNvSpPr>
          <p:nvPr>
            <p:ph type="title"/>
          </p:nvPr>
        </p:nvSpPr>
        <p:spPr>
          <a:xfrm>
            <a:off x="3943500" y="1192500"/>
            <a:ext cx="4480500" cy="548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22" name="Google Shape;622;p7"/>
          <p:cNvSpPr txBox="1">
            <a:spLocks noGrp="1"/>
          </p:cNvSpPr>
          <p:nvPr>
            <p:ph type="body" idx="1"/>
          </p:nvPr>
        </p:nvSpPr>
        <p:spPr>
          <a:xfrm>
            <a:off x="3943500" y="1665000"/>
            <a:ext cx="4480500" cy="2377500"/>
          </a:xfrm>
          <a:prstGeom prst="rect">
            <a:avLst/>
          </a:prstGeom>
        </p:spPr>
        <p:txBody>
          <a:bodyPr spcFirstLastPara="1" wrap="square" lIns="91425" tIns="91425" rIns="91425" bIns="91425" anchor="t" anchorCtr="0">
            <a:noAutofit/>
          </a:bodyPr>
          <a:lstStyle>
            <a:lvl1pPr marL="457200" lvl="0" indent="-279400" rtl="0">
              <a:spcBef>
                <a:spcPts val="0"/>
              </a:spcBef>
              <a:spcAft>
                <a:spcPts val="0"/>
              </a:spcAft>
              <a:buClr>
                <a:schemeClr val="accent6"/>
              </a:buClr>
              <a:buSzPts val="800"/>
              <a:buFont typeface="Open Sans"/>
              <a:buChar char="●"/>
              <a:defRPr sz="1400">
                <a:solidFill>
                  <a:srgbClr val="434343"/>
                </a:solidFill>
              </a:defRPr>
            </a:lvl1pPr>
            <a:lvl2pPr marL="914400" lvl="1" indent="-279400" rtl="0">
              <a:lnSpc>
                <a:spcPct val="100000"/>
              </a:lnSpc>
              <a:spcBef>
                <a:spcPts val="0"/>
              </a:spcBef>
              <a:spcAft>
                <a:spcPts val="0"/>
              </a:spcAft>
              <a:buClr>
                <a:srgbClr val="999999"/>
              </a:buClr>
              <a:buSzPts val="800"/>
              <a:buFont typeface="Open Sans"/>
              <a:buChar char="○"/>
              <a:defRPr>
                <a:solidFill>
                  <a:srgbClr val="434343"/>
                </a:solidFill>
              </a:defRPr>
            </a:lvl2pPr>
            <a:lvl3pPr marL="1371600" lvl="2" indent="-279400" rtl="0">
              <a:lnSpc>
                <a:spcPct val="100000"/>
              </a:lnSpc>
              <a:spcBef>
                <a:spcPts val="0"/>
              </a:spcBef>
              <a:spcAft>
                <a:spcPts val="0"/>
              </a:spcAft>
              <a:buClr>
                <a:srgbClr val="999999"/>
              </a:buClr>
              <a:buSzPts val="800"/>
              <a:buFont typeface="Open Sans"/>
              <a:buChar char="■"/>
              <a:defRPr>
                <a:solidFill>
                  <a:srgbClr val="434343"/>
                </a:solidFill>
              </a:defRPr>
            </a:lvl3pPr>
            <a:lvl4pPr marL="1828800" lvl="3" indent="-279400" rtl="0">
              <a:lnSpc>
                <a:spcPct val="100000"/>
              </a:lnSpc>
              <a:spcBef>
                <a:spcPts val="0"/>
              </a:spcBef>
              <a:spcAft>
                <a:spcPts val="0"/>
              </a:spcAft>
              <a:buClr>
                <a:srgbClr val="999999"/>
              </a:buClr>
              <a:buSzPts val="800"/>
              <a:buFont typeface="Open Sans"/>
              <a:buChar char="●"/>
              <a:defRPr>
                <a:solidFill>
                  <a:srgbClr val="434343"/>
                </a:solidFill>
              </a:defRPr>
            </a:lvl4pPr>
            <a:lvl5pPr marL="2286000" lvl="4" indent="-304800" rtl="0">
              <a:lnSpc>
                <a:spcPct val="100000"/>
              </a:lnSpc>
              <a:spcBef>
                <a:spcPts val="0"/>
              </a:spcBef>
              <a:spcAft>
                <a:spcPts val="0"/>
              </a:spcAft>
              <a:buClr>
                <a:srgbClr val="999999"/>
              </a:buClr>
              <a:buSzPts val="1200"/>
              <a:buFont typeface="Open Sans"/>
              <a:buChar char="○"/>
              <a:defRPr>
                <a:solidFill>
                  <a:srgbClr val="434343"/>
                </a:solidFill>
              </a:defRPr>
            </a:lvl5pPr>
            <a:lvl6pPr marL="2743200" lvl="5" indent="-304800" rtl="0">
              <a:lnSpc>
                <a:spcPct val="100000"/>
              </a:lnSpc>
              <a:spcBef>
                <a:spcPts val="0"/>
              </a:spcBef>
              <a:spcAft>
                <a:spcPts val="0"/>
              </a:spcAft>
              <a:buClr>
                <a:srgbClr val="999999"/>
              </a:buClr>
              <a:buSzPts val="1200"/>
              <a:buFont typeface="Open Sans"/>
              <a:buChar char="■"/>
              <a:defRPr>
                <a:solidFill>
                  <a:srgbClr val="434343"/>
                </a:solidFill>
              </a:defRPr>
            </a:lvl6pPr>
            <a:lvl7pPr marL="3200400" lvl="6" indent="-273050" rtl="0">
              <a:lnSpc>
                <a:spcPct val="100000"/>
              </a:lnSpc>
              <a:spcBef>
                <a:spcPts val="0"/>
              </a:spcBef>
              <a:spcAft>
                <a:spcPts val="0"/>
              </a:spcAft>
              <a:buClr>
                <a:srgbClr val="999999"/>
              </a:buClr>
              <a:buSzPts val="700"/>
              <a:buFont typeface="Open Sans"/>
              <a:buChar char="●"/>
              <a:defRPr>
                <a:solidFill>
                  <a:srgbClr val="434343"/>
                </a:solidFill>
              </a:defRPr>
            </a:lvl7pPr>
            <a:lvl8pPr marL="3657600" lvl="7" indent="-273050" rtl="0">
              <a:lnSpc>
                <a:spcPct val="100000"/>
              </a:lnSpc>
              <a:spcBef>
                <a:spcPts val="0"/>
              </a:spcBef>
              <a:spcAft>
                <a:spcPts val="0"/>
              </a:spcAft>
              <a:buClr>
                <a:srgbClr val="999999"/>
              </a:buClr>
              <a:buSzPts val="700"/>
              <a:buFont typeface="Open Sans"/>
              <a:buChar char="○"/>
              <a:defRPr>
                <a:solidFill>
                  <a:srgbClr val="434343"/>
                </a:solidFill>
              </a:defRPr>
            </a:lvl8pPr>
            <a:lvl9pPr marL="4114800" lvl="8" indent="-266700" rtl="0">
              <a:lnSpc>
                <a:spcPct val="100000"/>
              </a:lnSpc>
              <a:spcBef>
                <a:spcPts val="0"/>
              </a:spcBef>
              <a:spcAft>
                <a:spcPts val="0"/>
              </a:spcAft>
              <a:buClr>
                <a:srgbClr val="999999"/>
              </a:buClr>
              <a:buSzPts val="600"/>
              <a:buFont typeface="Open Sans"/>
              <a:buChar char="■"/>
              <a:defRPr>
                <a:solidFill>
                  <a:srgbClr val="434343"/>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23"/>
        <p:cNvGrpSpPr/>
        <p:nvPr/>
      </p:nvGrpSpPr>
      <p:grpSpPr>
        <a:xfrm>
          <a:off x="0" y="0"/>
          <a:ext cx="0" cy="0"/>
          <a:chOff x="0" y="0"/>
          <a:chExt cx="0" cy="0"/>
        </a:xfrm>
      </p:grpSpPr>
      <p:grpSp>
        <p:nvGrpSpPr>
          <p:cNvPr id="624" name="Google Shape;624;p8"/>
          <p:cNvGrpSpPr/>
          <p:nvPr/>
        </p:nvGrpSpPr>
        <p:grpSpPr>
          <a:xfrm>
            <a:off x="-39150" y="-81300"/>
            <a:ext cx="9222300" cy="5306100"/>
            <a:chOff x="-39150" y="-81300"/>
            <a:chExt cx="9222300" cy="5306100"/>
          </a:xfrm>
        </p:grpSpPr>
        <p:grpSp>
          <p:nvGrpSpPr>
            <p:cNvPr id="625" name="Google Shape;625;p8"/>
            <p:cNvGrpSpPr/>
            <p:nvPr/>
          </p:nvGrpSpPr>
          <p:grpSpPr>
            <a:xfrm>
              <a:off x="108650" y="-81300"/>
              <a:ext cx="8926700" cy="5306100"/>
              <a:chOff x="107725" y="-96875"/>
              <a:chExt cx="8926700" cy="5306100"/>
            </a:xfrm>
          </p:grpSpPr>
          <p:cxnSp>
            <p:nvCxnSpPr>
              <p:cNvPr id="626" name="Google Shape;626;p8"/>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27" name="Google Shape;627;p8"/>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28" name="Google Shape;628;p8"/>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29" name="Google Shape;629;p8"/>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30" name="Google Shape;630;p8"/>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31" name="Google Shape;631;p8"/>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32" name="Google Shape;632;p8"/>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33" name="Google Shape;633;p8"/>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34" name="Google Shape;634;p8"/>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35" name="Google Shape;635;p8"/>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36" name="Google Shape;636;p8"/>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37" name="Google Shape;637;p8"/>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38" name="Google Shape;638;p8"/>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39" name="Google Shape;639;p8"/>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40" name="Google Shape;640;p8"/>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41" name="Google Shape;641;p8"/>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42" name="Google Shape;642;p8"/>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43" name="Google Shape;643;p8"/>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44" name="Google Shape;644;p8"/>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45" name="Google Shape;645;p8"/>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46" name="Google Shape;646;p8"/>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47" name="Google Shape;647;p8"/>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48" name="Google Shape;648;p8"/>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49" name="Google Shape;649;p8"/>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50" name="Google Shape;650;p8"/>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51" name="Google Shape;651;p8"/>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52" name="Google Shape;652;p8"/>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53" name="Google Shape;653;p8"/>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54" name="Google Shape;654;p8"/>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55" name="Google Shape;655;p8"/>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56" name="Google Shape;656;p8"/>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57" name="Google Shape;657;p8"/>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58" name="Google Shape;658;p8"/>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59" name="Google Shape;659;p8"/>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60" name="Google Shape;660;p8"/>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61" name="Google Shape;661;p8"/>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62" name="Google Shape;662;p8"/>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63" name="Google Shape;663;p8"/>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64" name="Google Shape;664;p8"/>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65" name="Google Shape;665;p8"/>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66" name="Google Shape;666;p8"/>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67" name="Google Shape;667;p8"/>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68" name="Google Shape;668;p8"/>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69" name="Google Shape;669;p8"/>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70" name="Google Shape;670;p8"/>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71" name="Google Shape;671;p8"/>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72" name="Google Shape;672;p8"/>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73" name="Google Shape;673;p8"/>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74" name="Google Shape;674;p8"/>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75" name="Google Shape;675;p8"/>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76" name="Google Shape;676;p8"/>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77" name="Google Shape;677;p8"/>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78" name="Google Shape;678;p8"/>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79" name="Google Shape;679;p8"/>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80" name="Google Shape;680;p8"/>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81" name="Google Shape;681;p8"/>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82" name="Google Shape;682;p8"/>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83" name="Google Shape;683;p8"/>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84" name="Google Shape;684;p8"/>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85" name="Google Shape;685;p8"/>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686" name="Google Shape;686;p8"/>
            <p:cNvGrpSpPr/>
            <p:nvPr/>
          </p:nvGrpSpPr>
          <p:grpSpPr>
            <a:xfrm>
              <a:off x="-39150" y="143971"/>
              <a:ext cx="9222300" cy="4855559"/>
              <a:chOff x="-51025" y="146791"/>
              <a:chExt cx="9222300" cy="4855559"/>
            </a:xfrm>
          </p:grpSpPr>
          <p:cxnSp>
            <p:nvCxnSpPr>
              <p:cNvPr id="687" name="Google Shape;687;p8"/>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88" name="Google Shape;688;p8"/>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89" name="Google Shape;689;p8"/>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90" name="Google Shape;690;p8"/>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91" name="Google Shape;691;p8"/>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92" name="Google Shape;692;p8"/>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93" name="Google Shape;693;p8"/>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94" name="Google Shape;694;p8"/>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95" name="Google Shape;695;p8"/>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96" name="Google Shape;696;p8"/>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97" name="Google Shape;697;p8"/>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98" name="Google Shape;698;p8"/>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99" name="Google Shape;699;p8"/>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00" name="Google Shape;700;p8"/>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01" name="Google Shape;701;p8"/>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02" name="Google Shape;702;p8"/>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03" name="Google Shape;703;p8"/>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04" name="Google Shape;704;p8"/>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05" name="Google Shape;705;p8"/>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06" name="Google Shape;706;p8"/>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07" name="Google Shape;707;p8"/>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08" name="Google Shape;708;p8"/>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09" name="Google Shape;709;p8"/>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10" name="Google Shape;710;p8"/>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11" name="Google Shape;711;p8"/>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12" name="Google Shape;712;p8"/>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13" name="Google Shape;713;p8"/>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14" name="Google Shape;714;p8"/>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15" name="Google Shape;715;p8"/>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16" name="Google Shape;716;p8"/>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17" name="Google Shape;717;p8"/>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18" name="Google Shape;718;p8"/>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19" name="Google Shape;719;p8"/>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20" name="Google Shape;720;p8"/>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21" name="Google Shape;721;p8"/>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722" name="Google Shape;722;p8"/>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8"/>
          <p:cNvSpPr txBox="1">
            <a:spLocks noGrp="1"/>
          </p:cNvSpPr>
          <p:nvPr>
            <p:ph type="title"/>
          </p:nvPr>
        </p:nvSpPr>
        <p:spPr>
          <a:xfrm>
            <a:off x="1828800" y="1200150"/>
            <a:ext cx="5486400" cy="274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24"/>
        <p:cNvGrpSpPr/>
        <p:nvPr/>
      </p:nvGrpSpPr>
      <p:grpSpPr>
        <a:xfrm>
          <a:off x="0" y="0"/>
          <a:ext cx="0" cy="0"/>
          <a:chOff x="0" y="0"/>
          <a:chExt cx="0" cy="0"/>
        </a:xfrm>
      </p:grpSpPr>
      <p:grpSp>
        <p:nvGrpSpPr>
          <p:cNvPr id="725" name="Google Shape;725;p9"/>
          <p:cNvGrpSpPr/>
          <p:nvPr/>
        </p:nvGrpSpPr>
        <p:grpSpPr>
          <a:xfrm>
            <a:off x="-39150" y="-81300"/>
            <a:ext cx="9222300" cy="5306100"/>
            <a:chOff x="-39150" y="-81300"/>
            <a:chExt cx="9222300" cy="5306100"/>
          </a:xfrm>
        </p:grpSpPr>
        <p:grpSp>
          <p:nvGrpSpPr>
            <p:cNvPr id="726" name="Google Shape;726;p9"/>
            <p:cNvGrpSpPr/>
            <p:nvPr/>
          </p:nvGrpSpPr>
          <p:grpSpPr>
            <a:xfrm>
              <a:off x="108650" y="-81300"/>
              <a:ext cx="8926700" cy="5306100"/>
              <a:chOff x="107725" y="-96875"/>
              <a:chExt cx="8926700" cy="5306100"/>
            </a:xfrm>
          </p:grpSpPr>
          <p:cxnSp>
            <p:nvCxnSpPr>
              <p:cNvPr id="727" name="Google Shape;727;p9"/>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28" name="Google Shape;728;p9"/>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29" name="Google Shape;729;p9"/>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30" name="Google Shape;730;p9"/>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31" name="Google Shape;731;p9"/>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32" name="Google Shape;732;p9"/>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33" name="Google Shape;733;p9"/>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34" name="Google Shape;734;p9"/>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35" name="Google Shape;735;p9"/>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36" name="Google Shape;736;p9"/>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37" name="Google Shape;737;p9"/>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38" name="Google Shape;738;p9"/>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39" name="Google Shape;739;p9"/>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40" name="Google Shape;740;p9"/>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41" name="Google Shape;741;p9"/>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42" name="Google Shape;742;p9"/>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43" name="Google Shape;743;p9"/>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44" name="Google Shape;744;p9"/>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45" name="Google Shape;745;p9"/>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46" name="Google Shape;746;p9"/>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47" name="Google Shape;747;p9"/>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48" name="Google Shape;748;p9"/>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49" name="Google Shape;749;p9"/>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50" name="Google Shape;750;p9"/>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51" name="Google Shape;751;p9"/>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52" name="Google Shape;752;p9"/>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53" name="Google Shape;753;p9"/>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54" name="Google Shape;754;p9"/>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55" name="Google Shape;755;p9"/>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56" name="Google Shape;756;p9"/>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57" name="Google Shape;757;p9"/>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58" name="Google Shape;758;p9"/>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59" name="Google Shape;759;p9"/>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60" name="Google Shape;760;p9"/>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61" name="Google Shape;761;p9"/>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62" name="Google Shape;762;p9"/>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63" name="Google Shape;763;p9"/>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64" name="Google Shape;764;p9"/>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65" name="Google Shape;765;p9"/>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66" name="Google Shape;766;p9"/>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67" name="Google Shape;767;p9"/>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68" name="Google Shape;768;p9"/>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69" name="Google Shape;769;p9"/>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70" name="Google Shape;770;p9"/>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71" name="Google Shape;771;p9"/>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72" name="Google Shape;772;p9"/>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73" name="Google Shape;773;p9"/>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74" name="Google Shape;774;p9"/>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75" name="Google Shape;775;p9"/>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76" name="Google Shape;776;p9"/>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77" name="Google Shape;777;p9"/>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78" name="Google Shape;778;p9"/>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79" name="Google Shape;779;p9"/>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80" name="Google Shape;780;p9"/>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81" name="Google Shape;781;p9"/>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82" name="Google Shape;782;p9"/>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83" name="Google Shape;783;p9"/>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84" name="Google Shape;784;p9"/>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85" name="Google Shape;785;p9"/>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86" name="Google Shape;786;p9"/>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787" name="Google Shape;787;p9"/>
            <p:cNvGrpSpPr/>
            <p:nvPr/>
          </p:nvGrpSpPr>
          <p:grpSpPr>
            <a:xfrm>
              <a:off x="-39150" y="143971"/>
              <a:ext cx="9222300" cy="4855559"/>
              <a:chOff x="-51025" y="146791"/>
              <a:chExt cx="9222300" cy="4855559"/>
            </a:xfrm>
          </p:grpSpPr>
          <p:cxnSp>
            <p:nvCxnSpPr>
              <p:cNvPr id="788" name="Google Shape;788;p9"/>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89" name="Google Shape;789;p9"/>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90" name="Google Shape;790;p9"/>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91" name="Google Shape;791;p9"/>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92" name="Google Shape;792;p9"/>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93" name="Google Shape;793;p9"/>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94" name="Google Shape;794;p9"/>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95" name="Google Shape;795;p9"/>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96" name="Google Shape;796;p9"/>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97" name="Google Shape;797;p9"/>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98" name="Google Shape;798;p9"/>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99" name="Google Shape;799;p9"/>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00" name="Google Shape;800;p9"/>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01" name="Google Shape;801;p9"/>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02" name="Google Shape;802;p9"/>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03" name="Google Shape;803;p9"/>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04" name="Google Shape;804;p9"/>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05" name="Google Shape;805;p9"/>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06" name="Google Shape;806;p9"/>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07" name="Google Shape;807;p9"/>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08" name="Google Shape;808;p9"/>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09" name="Google Shape;809;p9"/>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10" name="Google Shape;810;p9"/>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11" name="Google Shape;811;p9"/>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12" name="Google Shape;812;p9"/>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13" name="Google Shape;813;p9"/>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14" name="Google Shape;814;p9"/>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15" name="Google Shape;815;p9"/>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16" name="Google Shape;816;p9"/>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17" name="Google Shape;817;p9"/>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18" name="Google Shape;818;p9"/>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19" name="Google Shape;819;p9"/>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20" name="Google Shape;820;p9"/>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21" name="Google Shape;821;p9"/>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22" name="Google Shape;822;p9"/>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823" name="Google Shape;823;p9"/>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9"/>
          <p:cNvSpPr txBox="1">
            <a:spLocks noGrp="1"/>
          </p:cNvSpPr>
          <p:nvPr>
            <p:ph type="title"/>
          </p:nvPr>
        </p:nvSpPr>
        <p:spPr>
          <a:xfrm>
            <a:off x="720000" y="1651200"/>
            <a:ext cx="3538800" cy="10059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25" name="Google Shape;825;p9"/>
          <p:cNvSpPr txBox="1">
            <a:spLocks noGrp="1"/>
          </p:cNvSpPr>
          <p:nvPr>
            <p:ph type="subTitle" idx="1"/>
          </p:nvPr>
        </p:nvSpPr>
        <p:spPr>
          <a:xfrm>
            <a:off x="720041" y="2504700"/>
            <a:ext cx="3538800" cy="98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29"/>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2">
    <p:spTree>
      <p:nvGrpSpPr>
        <p:cNvPr id="1" name="Shape 1030"/>
        <p:cNvGrpSpPr/>
        <p:nvPr/>
      </p:nvGrpSpPr>
      <p:grpSpPr>
        <a:xfrm>
          <a:off x="0" y="0"/>
          <a:ext cx="0" cy="0"/>
          <a:chOff x="0" y="0"/>
          <a:chExt cx="0" cy="0"/>
        </a:xfrm>
      </p:grpSpPr>
      <p:grpSp>
        <p:nvGrpSpPr>
          <p:cNvPr id="1031" name="Google Shape;1031;p13"/>
          <p:cNvGrpSpPr/>
          <p:nvPr/>
        </p:nvGrpSpPr>
        <p:grpSpPr>
          <a:xfrm>
            <a:off x="-39150" y="-81300"/>
            <a:ext cx="9222300" cy="5306100"/>
            <a:chOff x="-39150" y="-81300"/>
            <a:chExt cx="9222300" cy="5306100"/>
          </a:xfrm>
        </p:grpSpPr>
        <p:grpSp>
          <p:nvGrpSpPr>
            <p:cNvPr id="1032" name="Google Shape;1032;p13"/>
            <p:cNvGrpSpPr/>
            <p:nvPr/>
          </p:nvGrpSpPr>
          <p:grpSpPr>
            <a:xfrm>
              <a:off x="108650" y="-81300"/>
              <a:ext cx="8926700" cy="5306100"/>
              <a:chOff x="107725" y="-96875"/>
              <a:chExt cx="8926700" cy="5306100"/>
            </a:xfrm>
          </p:grpSpPr>
          <p:cxnSp>
            <p:nvCxnSpPr>
              <p:cNvPr id="1033" name="Google Shape;1033;p13"/>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34" name="Google Shape;1034;p13"/>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35" name="Google Shape;1035;p13"/>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36" name="Google Shape;1036;p13"/>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37" name="Google Shape;1037;p13"/>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38" name="Google Shape;1038;p13"/>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39" name="Google Shape;1039;p13"/>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40" name="Google Shape;1040;p13"/>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41" name="Google Shape;1041;p13"/>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42" name="Google Shape;1042;p13"/>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43" name="Google Shape;1043;p13"/>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44" name="Google Shape;1044;p13"/>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45" name="Google Shape;1045;p13"/>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46" name="Google Shape;1046;p13"/>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47" name="Google Shape;1047;p13"/>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48" name="Google Shape;1048;p13"/>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49" name="Google Shape;1049;p13"/>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50" name="Google Shape;1050;p13"/>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51" name="Google Shape;1051;p13"/>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52" name="Google Shape;1052;p13"/>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53" name="Google Shape;1053;p13"/>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54" name="Google Shape;1054;p13"/>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55" name="Google Shape;1055;p13"/>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56" name="Google Shape;1056;p13"/>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57" name="Google Shape;1057;p13"/>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58" name="Google Shape;1058;p13"/>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59" name="Google Shape;1059;p13"/>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60" name="Google Shape;1060;p13"/>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61" name="Google Shape;1061;p13"/>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62" name="Google Shape;1062;p13"/>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63" name="Google Shape;1063;p13"/>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64" name="Google Shape;1064;p13"/>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65" name="Google Shape;1065;p13"/>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66" name="Google Shape;1066;p13"/>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67" name="Google Shape;1067;p13"/>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68" name="Google Shape;1068;p13"/>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69" name="Google Shape;1069;p13"/>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70" name="Google Shape;1070;p13"/>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71" name="Google Shape;1071;p13"/>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72" name="Google Shape;1072;p13"/>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73" name="Google Shape;1073;p13"/>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74" name="Google Shape;1074;p13"/>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75" name="Google Shape;1075;p13"/>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76" name="Google Shape;1076;p13"/>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77" name="Google Shape;1077;p13"/>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78" name="Google Shape;1078;p13"/>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79" name="Google Shape;1079;p13"/>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80" name="Google Shape;1080;p13"/>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81" name="Google Shape;1081;p13"/>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82" name="Google Shape;1082;p13"/>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83" name="Google Shape;1083;p13"/>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84" name="Google Shape;1084;p13"/>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85" name="Google Shape;1085;p13"/>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86" name="Google Shape;1086;p13"/>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87" name="Google Shape;1087;p13"/>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88" name="Google Shape;1088;p13"/>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89" name="Google Shape;1089;p13"/>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90" name="Google Shape;1090;p13"/>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91" name="Google Shape;1091;p13"/>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92" name="Google Shape;1092;p13"/>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1093" name="Google Shape;1093;p13"/>
            <p:cNvGrpSpPr/>
            <p:nvPr/>
          </p:nvGrpSpPr>
          <p:grpSpPr>
            <a:xfrm>
              <a:off x="-39150" y="143971"/>
              <a:ext cx="9222300" cy="4855559"/>
              <a:chOff x="-51025" y="146791"/>
              <a:chExt cx="9222300" cy="4855559"/>
            </a:xfrm>
          </p:grpSpPr>
          <p:cxnSp>
            <p:nvCxnSpPr>
              <p:cNvPr id="1094" name="Google Shape;1094;p13"/>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95" name="Google Shape;1095;p13"/>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96" name="Google Shape;1096;p13"/>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97" name="Google Shape;1097;p13"/>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98" name="Google Shape;1098;p13"/>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99" name="Google Shape;1099;p13"/>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00" name="Google Shape;1100;p13"/>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01" name="Google Shape;1101;p13"/>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02" name="Google Shape;1102;p13"/>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03" name="Google Shape;1103;p13"/>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04" name="Google Shape;1104;p13"/>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05" name="Google Shape;1105;p13"/>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06" name="Google Shape;1106;p13"/>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07" name="Google Shape;1107;p13"/>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08" name="Google Shape;1108;p13"/>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09" name="Google Shape;1109;p13"/>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10" name="Google Shape;1110;p13"/>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11" name="Google Shape;1111;p13"/>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12" name="Google Shape;1112;p13"/>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13" name="Google Shape;1113;p13"/>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14" name="Google Shape;1114;p13"/>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15" name="Google Shape;1115;p13"/>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16" name="Google Shape;1116;p13"/>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17" name="Google Shape;1117;p13"/>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18" name="Google Shape;1118;p13"/>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19" name="Google Shape;1119;p13"/>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20" name="Google Shape;1120;p13"/>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21" name="Google Shape;1121;p13"/>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22" name="Google Shape;1122;p13"/>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23" name="Google Shape;1123;p13"/>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24" name="Google Shape;1124;p13"/>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25" name="Google Shape;1125;p13"/>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26" name="Google Shape;1126;p13"/>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27" name="Google Shape;1127;p13"/>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28" name="Google Shape;1128;p13"/>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1129" name="Google Shape;1129;p13"/>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3"/>
          <p:cNvSpPr txBox="1">
            <a:spLocks noGrp="1"/>
          </p:cNvSpPr>
          <p:nvPr>
            <p:ph type="title"/>
          </p:nvPr>
        </p:nvSpPr>
        <p:spPr>
          <a:xfrm>
            <a:off x="2836900" y="1757375"/>
            <a:ext cx="24888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31" name="Google Shape;1131;p13"/>
          <p:cNvSpPr txBox="1">
            <a:spLocks noGrp="1"/>
          </p:cNvSpPr>
          <p:nvPr>
            <p:ph type="title" idx="2" hasCustomPrompt="1"/>
          </p:nvPr>
        </p:nvSpPr>
        <p:spPr>
          <a:xfrm>
            <a:off x="2836900" y="1225575"/>
            <a:ext cx="11955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32" name="Google Shape;1132;p13"/>
          <p:cNvSpPr txBox="1">
            <a:spLocks noGrp="1"/>
          </p:cNvSpPr>
          <p:nvPr>
            <p:ph type="subTitle" idx="1"/>
          </p:nvPr>
        </p:nvSpPr>
        <p:spPr>
          <a:xfrm>
            <a:off x="2836900" y="2208875"/>
            <a:ext cx="24888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33" name="Google Shape;1133;p13"/>
          <p:cNvSpPr txBox="1">
            <a:spLocks noGrp="1"/>
          </p:cNvSpPr>
          <p:nvPr>
            <p:ph type="title" idx="3"/>
          </p:nvPr>
        </p:nvSpPr>
        <p:spPr>
          <a:xfrm>
            <a:off x="5935200" y="1757375"/>
            <a:ext cx="24888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34" name="Google Shape;1134;p13"/>
          <p:cNvSpPr txBox="1">
            <a:spLocks noGrp="1"/>
          </p:cNvSpPr>
          <p:nvPr>
            <p:ph type="title" idx="4" hasCustomPrompt="1"/>
          </p:nvPr>
        </p:nvSpPr>
        <p:spPr>
          <a:xfrm>
            <a:off x="5935200" y="1225575"/>
            <a:ext cx="11955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35" name="Google Shape;1135;p13"/>
          <p:cNvSpPr txBox="1">
            <a:spLocks noGrp="1"/>
          </p:cNvSpPr>
          <p:nvPr>
            <p:ph type="subTitle" idx="5"/>
          </p:nvPr>
        </p:nvSpPr>
        <p:spPr>
          <a:xfrm>
            <a:off x="5935200" y="2208875"/>
            <a:ext cx="24888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36" name="Google Shape;1136;p13"/>
          <p:cNvSpPr txBox="1">
            <a:spLocks noGrp="1"/>
          </p:cNvSpPr>
          <p:nvPr>
            <p:ph type="title" idx="6"/>
          </p:nvPr>
        </p:nvSpPr>
        <p:spPr>
          <a:xfrm>
            <a:off x="2836900" y="3603300"/>
            <a:ext cx="24888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37" name="Google Shape;1137;p13"/>
          <p:cNvSpPr txBox="1">
            <a:spLocks noGrp="1"/>
          </p:cNvSpPr>
          <p:nvPr>
            <p:ph type="title" idx="7" hasCustomPrompt="1"/>
          </p:nvPr>
        </p:nvSpPr>
        <p:spPr>
          <a:xfrm>
            <a:off x="2836900" y="3071725"/>
            <a:ext cx="11955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38" name="Google Shape;1138;p13"/>
          <p:cNvSpPr txBox="1">
            <a:spLocks noGrp="1"/>
          </p:cNvSpPr>
          <p:nvPr>
            <p:ph type="subTitle" idx="8"/>
          </p:nvPr>
        </p:nvSpPr>
        <p:spPr>
          <a:xfrm>
            <a:off x="2836900" y="4054800"/>
            <a:ext cx="24888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39" name="Google Shape;1139;p13"/>
          <p:cNvSpPr txBox="1">
            <a:spLocks noGrp="1"/>
          </p:cNvSpPr>
          <p:nvPr>
            <p:ph type="title" idx="9"/>
          </p:nvPr>
        </p:nvSpPr>
        <p:spPr>
          <a:xfrm>
            <a:off x="5935200" y="3603300"/>
            <a:ext cx="24888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40" name="Google Shape;1140;p13"/>
          <p:cNvSpPr txBox="1">
            <a:spLocks noGrp="1"/>
          </p:cNvSpPr>
          <p:nvPr>
            <p:ph type="title" idx="13" hasCustomPrompt="1"/>
          </p:nvPr>
        </p:nvSpPr>
        <p:spPr>
          <a:xfrm>
            <a:off x="5935200" y="3071725"/>
            <a:ext cx="11955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41" name="Google Shape;1141;p13"/>
          <p:cNvSpPr txBox="1">
            <a:spLocks noGrp="1"/>
          </p:cNvSpPr>
          <p:nvPr>
            <p:ph type="subTitle" idx="14"/>
          </p:nvPr>
        </p:nvSpPr>
        <p:spPr>
          <a:xfrm>
            <a:off x="5935200" y="4054800"/>
            <a:ext cx="24888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42" name="Google Shape;1142;p13"/>
          <p:cNvSpPr txBox="1">
            <a:spLocks noGrp="1"/>
          </p:cNvSpPr>
          <p:nvPr>
            <p:ph type="title" idx="15"/>
          </p:nvPr>
        </p:nvSpPr>
        <p:spPr>
          <a:xfrm>
            <a:off x="720000" y="4087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143"/>
        <p:cNvGrpSpPr/>
        <p:nvPr/>
      </p:nvGrpSpPr>
      <p:grpSpPr>
        <a:xfrm>
          <a:off x="0" y="0"/>
          <a:ext cx="0" cy="0"/>
          <a:chOff x="0" y="0"/>
          <a:chExt cx="0" cy="0"/>
        </a:xfrm>
      </p:grpSpPr>
      <p:grpSp>
        <p:nvGrpSpPr>
          <p:cNvPr id="1144" name="Google Shape;1144;p14"/>
          <p:cNvGrpSpPr/>
          <p:nvPr/>
        </p:nvGrpSpPr>
        <p:grpSpPr>
          <a:xfrm>
            <a:off x="-39150" y="-81300"/>
            <a:ext cx="9222300" cy="5306100"/>
            <a:chOff x="-39150" y="-81300"/>
            <a:chExt cx="9222300" cy="5306100"/>
          </a:xfrm>
        </p:grpSpPr>
        <p:grpSp>
          <p:nvGrpSpPr>
            <p:cNvPr id="1145" name="Google Shape;1145;p14"/>
            <p:cNvGrpSpPr/>
            <p:nvPr/>
          </p:nvGrpSpPr>
          <p:grpSpPr>
            <a:xfrm>
              <a:off x="108650" y="-81300"/>
              <a:ext cx="8926700" cy="5306100"/>
              <a:chOff x="107725" y="-96875"/>
              <a:chExt cx="8926700" cy="5306100"/>
            </a:xfrm>
          </p:grpSpPr>
          <p:cxnSp>
            <p:nvCxnSpPr>
              <p:cNvPr id="1146" name="Google Shape;1146;p14"/>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47" name="Google Shape;1147;p14"/>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48" name="Google Shape;1148;p14"/>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49" name="Google Shape;1149;p14"/>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50" name="Google Shape;1150;p14"/>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51" name="Google Shape;1151;p14"/>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52" name="Google Shape;1152;p14"/>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53" name="Google Shape;1153;p14"/>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54" name="Google Shape;1154;p14"/>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55" name="Google Shape;1155;p14"/>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56" name="Google Shape;1156;p14"/>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57" name="Google Shape;1157;p14"/>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58" name="Google Shape;1158;p14"/>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59" name="Google Shape;1159;p14"/>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60" name="Google Shape;1160;p14"/>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61" name="Google Shape;1161;p14"/>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62" name="Google Shape;1162;p14"/>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63" name="Google Shape;1163;p14"/>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64" name="Google Shape;1164;p14"/>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65" name="Google Shape;1165;p14"/>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66" name="Google Shape;1166;p14"/>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67" name="Google Shape;1167;p14"/>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68" name="Google Shape;1168;p14"/>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69" name="Google Shape;1169;p14"/>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70" name="Google Shape;1170;p14"/>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71" name="Google Shape;1171;p14"/>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72" name="Google Shape;1172;p14"/>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73" name="Google Shape;1173;p14"/>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74" name="Google Shape;1174;p14"/>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75" name="Google Shape;1175;p14"/>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76" name="Google Shape;1176;p14"/>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77" name="Google Shape;1177;p14"/>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78" name="Google Shape;1178;p14"/>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79" name="Google Shape;1179;p14"/>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80" name="Google Shape;1180;p14"/>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81" name="Google Shape;1181;p14"/>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82" name="Google Shape;1182;p14"/>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83" name="Google Shape;1183;p14"/>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84" name="Google Shape;1184;p14"/>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85" name="Google Shape;1185;p14"/>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86" name="Google Shape;1186;p14"/>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87" name="Google Shape;1187;p14"/>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88" name="Google Shape;1188;p14"/>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89" name="Google Shape;1189;p14"/>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90" name="Google Shape;1190;p14"/>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91" name="Google Shape;1191;p14"/>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92" name="Google Shape;1192;p14"/>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93" name="Google Shape;1193;p14"/>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94" name="Google Shape;1194;p14"/>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95" name="Google Shape;1195;p14"/>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96" name="Google Shape;1196;p14"/>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97" name="Google Shape;1197;p14"/>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98" name="Google Shape;1198;p14"/>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99" name="Google Shape;1199;p14"/>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00" name="Google Shape;1200;p14"/>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01" name="Google Shape;1201;p14"/>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02" name="Google Shape;1202;p14"/>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03" name="Google Shape;1203;p14"/>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04" name="Google Shape;1204;p14"/>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05" name="Google Shape;1205;p14"/>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1206" name="Google Shape;1206;p14"/>
            <p:cNvGrpSpPr/>
            <p:nvPr/>
          </p:nvGrpSpPr>
          <p:grpSpPr>
            <a:xfrm>
              <a:off x="-39150" y="143971"/>
              <a:ext cx="9222300" cy="4855559"/>
              <a:chOff x="-51025" y="146791"/>
              <a:chExt cx="9222300" cy="4855559"/>
            </a:xfrm>
          </p:grpSpPr>
          <p:cxnSp>
            <p:nvCxnSpPr>
              <p:cNvPr id="1207" name="Google Shape;1207;p14"/>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08" name="Google Shape;1208;p14"/>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09" name="Google Shape;1209;p14"/>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10" name="Google Shape;1210;p14"/>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11" name="Google Shape;1211;p14"/>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12" name="Google Shape;1212;p14"/>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13" name="Google Shape;1213;p14"/>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14" name="Google Shape;1214;p14"/>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15" name="Google Shape;1215;p14"/>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16" name="Google Shape;1216;p14"/>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17" name="Google Shape;1217;p14"/>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18" name="Google Shape;1218;p14"/>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19" name="Google Shape;1219;p14"/>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20" name="Google Shape;1220;p14"/>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21" name="Google Shape;1221;p14"/>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22" name="Google Shape;1222;p14"/>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23" name="Google Shape;1223;p14"/>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24" name="Google Shape;1224;p14"/>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25" name="Google Shape;1225;p14"/>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26" name="Google Shape;1226;p14"/>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27" name="Google Shape;1227;p14"/>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28" name="Google Shape;1228;p14"/>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29" name="Google Shape;1229;p14"/>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30" name="Google Shape;1230;p14"/>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31" name="Google Shape;1231;p14"/>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32" name="Google Shape;1232;p14"/>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33" name="Google Shape;1233;p14"/>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34" name="Google Shape;1234;p14"/>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35" name="Google Shape;1235;p14"/>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36" name="Google Shape;1236;p14"/>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37" name="Google Shape;1237;p14"/>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38" name="Google Shape;1238;p14"/>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39" name="Google Shape;1239;p14"/>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40" name="Google Shape;1240;p14"/>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41" name="Google Shape;1241;p14"/>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1242" name="Google Shape;1242;p14"/>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4"/>
          <p:cNvSpPr txBox="1">
            <a:spLocks noGrp="1"/>
          </p:cNvSpPr>
          <p:nvPr>
            <p:ph type="title"/>
          </p:nvPr>
        </p:nvSpPr>
        <p:spPr>
          <a:xfrm>
            <a:off x="720000" y="4078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theme" Target="../theme/theme2.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07845"/>
            <a:ext cx="7704000" cy="640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000"/>
              <a:buFont typeface="Encode Sans Expanded SemiBold"/>
              <a:buNone/>
              <a:defRPr sz="3000">
                <a:solidFill>
                  <a:schemeClr val="dk1"/>
                </a:solidFill>
                <a:latin typeface="Encode Sans Expanded SemiBold"/>
                <a:ea typeface="Encode Sans Expanded SemiBold"/>
                <a:cs typeface="Encode Sans Expanded SemiBold"/>
                <a:sym typeface="Encode Sans Expanded SemiBold"/>
              </a:defRPr>
            </a:lvl1pPr>
            <a:lvl2pPr lvl="1" rtl="0">
              <a:lnSpc>
                <a:spcPct val="100000"/>
              </a:lnSpc>
              <a:spcBef>
                <a:spcPts val="0"/>
              </a:spcBef>
              <a:spcAft>
                <a:spcPts val="0"/>
              </a:spcAft>
              <a:buClr>
                <a:schemeClr val="dk1"/>
              </a:buClr>
              <a:buSzPts val="3000"/>
              <a:buFont typeface="Encode Sans Expanded SemiBold"/>
              <a:buNone/>
              <a:defRPr sz="3000">
                <a:solidFill>
                  <a:schemeClr val="dk1"/>
                </a:solidFill>
                <a:latin typeface="Encode Sans Expanded SemiBold"/>
                <a:ea typeface="Encode Sans Expanded SemiBold"/>
                <a:cs typeface="Encode Sans Expanded SemiBold"/>
                <a:sym typeface="Encode Sans Expanded SemiBold"/>
              </a:defRPr>
            </a:lvl2pPr>
            <a:lvl3pPr lvl="2" rtl="0">
              <a:lnSpc>
                <a:spcPct val="100000"/>
              </a:lnSpc>
              <a:spcBef>
                <a:spcPts val="0"/>
              </a:spcBef>
              <a:spcAft>
                <a:spcPts val="0"/>
              </a:spcAft>
              <a:buClr>
                <a:schemeClr val="dk1"/>
              </a:buClr>
              <a:buSzPts val="3000"/>
              <a:buFont typeface="Encode Sans Expanded SemiBold"/>
              <a:buNone/>
              <a:defRPr sz="3000">
                <a:solidFill>
                  <a:schemeClr val="dk1"/>
                </a:solidFill>
                <a:latin typeface="Encode Sans Expanded SemiBold"/>
                <a:ea typeface="Encode Sans Expanded SemiBold"/>
                <a:cs typeface="Encode Sans Expanded SemiBold"/>
                <a:sym typeface="Encode Sans Expanded SemiBold"/>
              </a:defRPr>
            </a:lvl3pPr>
            <a:lvl4pPr lvl="3" rtl="0">
              <a:lnSpc>
                <a:spcPct val="100000"/>
              </a:lnSpc>
              <a:spcBef>
                <a:spcPts val="0"/>
              </a:spcBef>
              <a:spcAft>
                <a:spcPts val="0"/>
              </a:spcAft>
              <a:buClr>
                <a:schemeClr val="dk1"/>
              </a:buClr>
              <a:buSzPts val="3000"/>
              <a:buFont typeface="Encode Sans Expanded SemiBold"/>
              <a:buNone/>
              <a:defRPr sz="3000">
                <a:solidFill>
                  <a:schemeClr val="dk1"/>
                </a:solidFill>
                <a:latin typeface="Encode Sans Expanded SemiBold"/>
                <a:ea typeface="Encode Sans Expanded SemiBold"/>
                <a:cs typeface="Encode Sans Expanded SemiBold"/>
                <a:sym typeface="Encode Sans Expanded SemiBold"/>
              </a:defRPr>
            </a:lvl4pPr>
            <a:lvl5pPr lvl="4" rtl="0">
              <a:lnSpc>
                <a:spcPct val="100000"/>
              </a:lnSpc>
              <a:spcBef>
                <a:spcPts val="0"/>
              </a:spcBef>
              <a:spcAft>
                <a:spcPts val="0"/>
              </a:spcAft>
              <a:buClr>
                <a:schemeClr val="dk1"/>
              </a:buClr>
              <a:buSzPts val="3000"/>
              <a:buFont typeface="Encode Sans Expanded SemiBold"/>
              <a:buNone/>
              <a:defRPr sz="3000">
                <a:solidFill>
                  <a:schemeClr val="dk1"/>
                </a:solidFill>
                <a:latin typeface="Encode Sans Expanded SemiBold"/>
                <a:ea typeface="Encode Sans Expanded SemiBold"/>
                <a:cs typeface="Encode Sans Expanded SemiBold"/>
                <a:sym typeface="Encode Sans Expanded SemiBold"/>
              </a:defRPr>
            </a:lvl5pPr>
            <a:lvl6pPr lvl="5" rtl="0">
              <a:lnSpc>
                <a:spcPct val="100000"/>
              </a:lnSpc>
              <a:spcBef>
                <a:spcPts val="0"/>
              </a:spcBef>
              <a:spcAft>
                <a:spcPts val="0"/>
              </a:spcAft>
              <a:buClr>
                <a:schemeClr val="dk1"/>
              </a:buClr>
              <a:buSzPts val="3000"/>
              <a:buFont typeface="Encode Sans Expanded SemiBold"/>
              <a:buNone/>
              <a:defRPr sz="3000">
                <a:solidFill>
                  <a:schemeClr val="dk1"/>
                </a:solidFill>
                <a:latin typeface="Encode Sans Expanded SemiBold"/>
                <a:ea typeface="Encode Sans Expanded SemiBold"/>
                <a:cs typeface="Encode Sans Expanded SemiBold"/>
                <a:sym typeface="Encode Sans Expanded SemiBold"/>
              </a:defRPr>
            </a:lvl6pPr>
            <a:lvl7pPr lvl="6" rtl="0">
              <a:lnSpc>
                <a:spcPct val="100000"/>
              </a:lnSpc>
              <a:spcBef>
                <a:spcPts val="0"/>
              </a:spcBef>
              <a:spcAft>
                <a:spcPts val="0"/>
              </a:spcAft>
              <a:buClr>
                <a:schemeClr val="dk1"/>
              </a:buClr>
              <a:buSzPts val="3000"/>
              <a:buFont typeface="Encode Sans Expanded SemiBold"/>
              <a:buNone/>
              <a:defRPr sz="3000">
                <a:solidFill>
                  <a:schemeClr val="dk1"/>
                </a:solidFill>
                <a:latin typeface="Encode Sans Expanded SemiBold"/>
                <a:ea typeface="Encode Sans Expanded SemiBold"/>
                <a:cs typeface="Encode Sans Expanded SemiBold"/>
                <a:sym typeface="Encode Sans Expanded SemiBold"/>
              </a:defRPr>
            </a:lvl7pPr>
            <a:lvl8pPr lvl="7" rtl="0">
              <a:lnSpc>
                <a:spcPct val="100000"/>
              </a:lnSpc>
              <a:spcBef>
                <a:spcPts val="0"/>
              </a:spcBef>
              <a:spcAft>
                <a:spcPts val="0"/>
              </a:spcAft>
              <a:buClr>
                <a:schemeClr val="dk1"/>
              </a:buClr>
              <a:buSzPts val="3000"/>
              <a:buFont typeface="Encode Sans Expanded SemiBold"/>
              <a:buNone/>
              <a:defRPr sz="3000">
                <a:solidFill>
                  <a:schemeClr val="dk1"/>
                </a:solidFill>
                <a:latin typeface="Encode Sans Expanded SemiBold"/>
                <a:ea typeface="Encode Sans Expanded SemiBold"/>
                <a:cs typeface="Encode Sans Expanded SemiBold"/>
                <a:sym typeface="Encode Sans Expanded SemiBold"/>
              </a:defRPr>
            </a:lvl8pPr>
            <a:lvl9pPr lvl="8" rtl="0">
              <a:lnSpc>
                <a:spcPct val="100000"/>
              </a:lnSpc>
              <a:spcBef>
                <a:spcPts val="0"/>
              </a:spcBef>
              <a:spcAft>
                <a:spcPts val="0"/>
              </a:spcAft>
              <a:buClr>
                <a:schemeClr val="dk1"/>
              </a:buClr>
              <a:buSzPts val="3000"/>
              <a:buFont typeface="Encode Sans Expanded SemiBold"/>
              <a:buNone/>
              <a:defRPr sz="3000">
                <a:solidFill>
                  <a:schemeClr val="dk1"/>
                </a:solidFill>
                <a:latin typeface="Encode Sans Expanded SemiBold"/>
                <a:ea typeface="Encode Sans Expanded SemiBold"/>
                <a:cs typeface="Encode Sans Expanded SemiBold"/>
                <a:sym typeface="Encode Sans Expanded SemiBold"/>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15000"/>
              </a:lnSpc>
              <a:spcBef>
                <a:spcPts val="1600"/>
              </a:spcBef>
              <a:spcAft>
                <a:spcPts val="160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8" r:id="rId7"/>
    <p:sldLayoutId id="2147483659" r:id="rId8"/>
    <p:sldLayoutId id="2147483660" r:id="rId9"/>
    <p:sldLayoutId id="2147483661" r:id="rId10"/>
    <p:sldLayoutId id="2147483662" r:id="rId11"/>
    <p:sldLayoutId id="2147483663" r:id="rId12"/>
    <p:sldLayoutId id="2147483670" r:id="rId13"/>
    <p:sldLayoutId id="2147483671" r:id="rId14"/>
    <p:sldLayoutId id="2147483672" r:id="rId15"/>
    <p:sldLayoutId id="2147483673" r:id="rId16"/>
    <p:sldLayoutId id="2147483674" r:id="rId17"/>
    <p:sldLayoutId id="2147483677" r:id="rId18"/>
    <p:sldLayoutId id="2147483678" r:id="rId19"/>
    <p:sldLayoutId id="2147483679"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Pacifico"/>
              <a:buNone/>
              <a:defRPr sz="3000">
                <a:solidFill>
                  <a:schemeClr val="dk1"/>
                </a:solidFill>
                <a:latin typeface="Pacifico"/>
                <a:ea typeface="Pacifico"/>
                <a:cs typeface="Pacifico"/>
                <a:sym typeface="Pacifico"/>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2989446973"/>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1.sv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40.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image" Target="../media/image49.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2.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22.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22.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5.xml"/><Relationship Id="rId1" Type="http://schemas.openxmlformats.org/officeDocument/2006/relationships/slideLayout" Target="../slideLayouts/slideLayout14.xml"/><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10.xml"/><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10.xml"/><Relationship Id="rId4" Type="http://schemas.openxmlformats.org/officeDocument/2006/relationships/image" Target="../media/image66.sv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65.png"/><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60"/>
        <p:cNvGrpSpPr/>
        <p:nvPr/>
      </p:nvGrpSpPr>
      <p:grpSpPr>
        <a:xfrm>
          <a:off x="0" y="0"/>
          <a:ext cx="0" cy="0"/>
          <a:chOff x="0" y="0"/>
          <a:chExt cx="0" cy="0"/>
        </a:xfrm>
      </p:grpSpPr>
      <p:sp>
        <p:nvSpPr>
          <p:cNvPr id="3" name="Title 2">
            <a:extLst>
              <a:ext uri="{FF2B5EF4-FFF2-40B4-BE49-F238E27FC236}">
                <a16:creationId xmlns:a16="http://schemas.microsoft.com/office/drawing/2014/main" id="{1F66EC9F-8367-1E84-144B-82D166CAF2B1}"/>
              </a:ext>
            </a:extLst>
          </p:cNvPr>
          <p:cNvSpPr>
            <a:spLocks noGrp="1"/>
          </p:cNvSpPr>
          <p:nvPr>
            <p:ph type="title"/>
          </p:nvPr>
        </p:nvSpPr>
        <p:spPr>
          <a:xfrm>
            <a:off x="2888781" y="400453"/>
            <a:ext cx="3366432" cy="640200"/>
          </a:xfrm>
        </p:spPr>
        <p:txBody>
          <a:bodyPr/>
          <a:lstStyle/>
          <a:p>
            <a:pPr algn="ctr"/>
            <a:r>
              <a:rPr lang="en-US" sz="3600" b="1" dirty="0">
                <a:solidFill>
                  <a:srgbClr val="2F5496"/>
                </a:solidFill>
                <a:latin typeface="+mj-lt"/>
              </a:rPr>
              <a:t>KHỞI ĐỘNG</a:t>
            </a:r>
          </a:p>
        </p:txBody>
      </p:sp>
      <p:pic>
        <p:nvPicPr>
          <p:cNvPr id="6" name="Picture 5"/>
          <p:cNvPicPr>
            <a:picLocks noChangeAspect="1"/>
          </p:cNvPicPr>
          <p:nvPr/>
        </p:nvPicPr>
        <p:blipFill>
          <a:blip r:embed="rId3"/>
          <a:stretch>
            <a:fillRect/>
          </a:stretch>
        </p:blipFill>
        <p:spPr>
          <a:xfrm>
            <a:off x="-299406" y="125189"/>
            <a:ext cx="1926708" cy="894543"/>
          </a:xfrm>
          <a:prstGeom prst="rect">
            <a:avLst/>
          </a:prstGeom>
        </p:spPr>
      </p:pic>
      <p:grpSp>
        <p:nvGrpSpPr>
          <p:cNvPr id="10" name="Group 9"/>
          <p:cNvGrpSpPr/>
          <p:nvPr/>
        </p:nvGrpSpPr>
        <p:grpSpPr>
          <a:xfrm>
            <a:off x="520958" y="1333103"/>
            <a:ext cx="8102078" cy="3327484"/>
            <a:chOff x="682444" y="1279602"/>
            <a:chExt cx="8102078" cy="3327484"/>
          </a:xfrm>
        </p:grpSpPr>
        <p:sp>
          <p:nvSpPr>
            <p:cNvPr id="5" name="TextBox 4">
              <a:extLst>
                <a:ext uri="{FF2B5EF4-FFF2-40B4-BE49-F238E27FC236}">
                  <a16:creationId xmlns:a16="http://schemas.microsoft.com/office/drawing/2014/main" id="{45E30A97-1680-0C74-AC47-9FCD3B08B85E}"/>
                </a:ext>
              </a:extLst>
            </p:cNvPr>
            <p:cNvSpPr txBox="1"/>
            <p:nvPr/>
          </p:nvSpPr>
          <p:spPr>
            <a:xfrm>
              <a:off x="682446" y="1279602"/>
              <a:ext cx="8102076" cy="1477328"/>
            </a:xfrm>
            <a:prstGeom prst="rect">
              <a:avLst/>
            </a:prstGeom>
            <a:noFill/>
          </p:spPr>
          <p:txBody>
            <a:bodyPr wrap="square">
              <a:spAutoFit/>
            </a:bodyPr>
            <a:lstStyle/>
            <a:p>
              <a:pPr algn="just">
                <a:lnSpc>
                  <a:spcPct val="150000"/>
                </a:lnSpc>
              </a:pPr>
              <a:r>
                <a:rPr lang="vi-VN" sz="2000" kern="100">
                  <a:latin typeface="+mn-lt"/>
                  <a:ea typeface="Aptos"/>
                  <a:cs typeface="Times New Roman" panose="02020603050405020304" pitchFamily="18" charset="0"/>
                </a:rPr>
                <a:t>Tại một trại hè thanh thiếu niên quốc tế, người ta tìm hiểu xem mỗi đại biểu tham dự có thể sử dụng được bao nhiêu ngoại ngữ. Kết quả được biểu diễn như bảng sau:</a:t>
              </a:r>
              <a:endParaRPr lang="en-US" sz="2000" kern="100">
                <a:latin typeface="+mn-lt"/>
                <a:ea typeface="Aptos"/>
                <a:cs typeface="Times New Roman" panose="02020603050405020304" pitchFamily="18" charset="0"/>
              </a:endParaRPr>
            </a:p>
          </p:txBody>
        </p:sp>
        <p:sp>
          <p:nvSpPr>
            <p:cNvPr id="8" name="Rectangle 7"/>
            <p:cNvSpPr/>
            <p:nvPr/>
          </p:nvSpPr>
          <p:spPr>
            <a:xfrm>
              <a:off x="682444" y="4053088"/>
              <a:ext cx="8102077" cy="553998"/>
            </a:xfrm>
            <a:prstGeom prst="rect">
              <a:avLst/>
            </a:prstGeom>
          </p:spPr>
          <p:txBody>
            <a:bodyPr wrap="square">
              <a:spAutoFit/>
            </a:bodyPr>
            <a:lstStyle/>
            <a:p>
              <a:pPr lvl="0" algn="just">
                <a:lnSpc>
                  <a:spcPct val="150000"/>
                </a:lnSpc>
              </a:pPr>
              <a:r>
                <a:rPr lang="vi-VN" sz="2000" kern="100">
                  <a:latin typeface="Arial" panose="020B0604020202020204" pitchFamily="34" charset="0"/>
                  <a:ea typeface="Aptos"/>
                  <a:cs typeface="Times New Roman" panose="02020603050405020304" pitchFamily="18" charset="0"/>
                </a:rPr>
                <a:t>Hãy tính tỉ lệ phần trăm đại biểu sử dụng được ít nhất hai ngoại ngữ.</a:t>
              </a:r>
              <a:endParaRPr lang="en-US" sz="2000" kern="100">
                <a:ea typeface="Aptos"/>
                <a:cs typeface="Times New Roman" panose="02020603050405020304" pitchFamily="18" charset="0"/>
              </a:endParaRPr>
            </a:p>
          </p:txBody>
        </p:sp>
      </p:grpSp>
      <p:pic>
        <p:nvPicPr>
          <p:cNvPr id="11" name="Picture 10"/>
          <p:cNvPicPr>
            <a:picLocks noChangeAspect="1"/>
          </p:cNvPicPr>
          <p:nvPr/>
        </p:nvPicPr>
        <p:blipFill>
          <a:blip r:embed="rId4"/>
          <a:stretch>
            <a:fillRect/>
          </a:stretch>
        </p:blipFill>
        <p:spPr>
          <a:xfrm>
            <a:off x="7773598" y="400453"/>
            <a:ext cx="849437" cy="803039"/>
          </a:xfrm>
          <a:prstGeom prst="rect">
            <a:avLst/>
          </a:prstGeom>
        </p:spPr>
      </p:pic>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1106933369"/>
                  </p:ext>
                </p:extLst>
              </p:nvPr>
            </p:nvGraphicFramePr>
            <p:xfrm>
              <a:off x="584436" y="2923648"/>
              <a:ext cx="5227966" cy="1069724"/>
            </p:xfrm>
            <a:graphic>
              <a:graphicData uri="http://schemas.openxmlformats.org/drawingml/2006/table">
                <a:tbl>
                  <a:tblPr firstRow="1" bandRow="1">
                    <a:tableStyleId>{45A25789-26E0-47BD-9F28-08E63AB04CF7}</a:tableStyleId>
                  </a:tblPr>
                  <a:tblGrid>
                    <a:gridCol w="1785333">
                      <a:extLst>
                        <a:ext uri="{9D8B030D-6E8A-4147-A177-3AD203B41FA5}">
                          <a16:colId xmlns:a16="http://schemas.microsoft.com/office/drawing/2014/main" val="2134496754"/>
                        </a:ext>
                      </a:extLst>
                    </a:gridCol>
                    <a:gridCol w="689948">
                      <a:extLst>
                        <a:ext uri="{9D8B030D-6E8A-4147-A177-3AD203B41FA5}">
                          <a16:colId xmlns:a16="http://schemas.microsoft.com/office/drawing/2014/main" val="103326860"/>
                        </a:ext>
                      </a:extLst>
                    </a:gridCol>
                    <a:gridCol w="675724">
                      <a:extLst>
                        <a:ext uri="{9D8B030D-6E8A-4147-A177-3AD203B41FA5}">
                          <a16:colId xmlns:a16="http://schemas.microsoft.com/office/drawing/2014/main" val="4220765594"/>
                        </a:ext>
                      </a:extLst>
                    </a:gridCol>
                    <a:gridCol w="697063">
                      <a:extLst>
                        <a:ext uri="{9D8B030D-6E8A-4147-A177-3AD203B41FA5}">
                          <a16:colId xmlns:a16="http://schemas.microsoft.com/office/drawing/2014/main" val="1276477236"/>
                        </a:ext>
                      </a:extLst>
                    </a:gridCol>
                    <a:gridCol w="675724">
                      <a:extLst>
                        <a:ext uri="{9D8B030D-6E8A-4147-A177-3AD203B41FA5}">
                          <a16:colId xmlns:a16="http://schemas.microsoft.com/office/drawing/2014/main" val="3005414270"/>
                        </a:ext>
                      </a:extLst>
                    </a:gridCol>
                    <a:gridCol w="704174">
                      <a:extLst>
                        <a:ext uri="{9D8B030D-6E8A-4147-A177-3AD203B41FA5}">
                          <a16:colId xmlns:a16="http://schemas.microsoft.com/office/drawing/2014/main" val="1969741051"/>
                        </a:ext>
                      </a:extLst>
                    </a:gridCol>
                  </a:tblGrid>
                  <a:tr h="534862">
                    <a:tc>
                      <a:txBody>
                        <a:bodyPr/>
                        <a:lstStyle/>
                        <a:p>
                          <a:pPr algn="ctr"/>
                          <a:r>
                            <a:rPr lang="en-US" sz="2000">
                              <a:latin typeface="+mn-lt"/>
                            </a:rPr>
                            <a:t>Số ngoại ngữ</a:t>
                          </a:r>
                        </a:p>
                      </a:txBody>
                      <a:tcPr anchor="ctr">
                        <a:solidFill>
                          <a:srgbClr val="FFFFCD"/>
                        </a:solidFill>
                      </a:tcPr>
                    </a:tc>
                    <a:tc>
                      <a:txBody>
                        <a:bodyPr/>
                        <a:lstStyle/>
                        <a:p>
                          <a:pPr algn="ctr"/>
                          <a:r>
                            <a:rPr lang="en-US" sz="2000">
                              <a:latin typeface="+mn-lt"/>
                            </a:rPr>
                            <a:t>1</a:t>
                          </a:r>
                        </a:p>
                      </a:txBody>
                      <a:tcPr anchor="ctr"/>
                    </a:tc>
                    <a:tc>
                      <a:txBody>
                        <a:bodyPr/>
                        <a:lstStyle/>
                        <a:p>
                          <a:pPr algn="ctr"/>
                          <a:r>
                            <a:rPr lang="en-US" sz="2000">
                              <a:latin typeface="+mn-lt"/>
                            </a:rPr>
                            <a:t>2</a:t>
                          </a:r>
                        </a:p>
                      </a:txBody>
                      <a:tcPr anchor="ctr"/>
                    </a:tc>
                    <a:tc>
                      <a:txBody>
                        <a:bodyPr/>
                        <a:lstStyle/>
                        <a:p>
                          <a:pPr algn="ctr"/>
                          <a:r>
                            <a:rPr lang="en-US" sz="2000">
                              <a:latin typeface="+mn-lt"/>
                            </a:rPr>
                            <a:t>3</a:t>
                          </a:r>
                        </a:p>
                      </a:txBody>
                      <a:tcPr anchor="ctr"/>
                    </a:tc>
                    <a:tc>
                      <a:txBody>
                        <a:bodyPr/>
                        <a:lstStyle/>
                        <a:p>
                          <a:pPr algn="ctr"/>
                          <a:r>
                            <a:rPr lang="en-US" sz="2000">
                              <a:latin typeface="+mn-lt"/>
                            </a:rPr>
                            <a:t>4</a:t>
                          </a:r>
                        </a:p>
                      </a:txBody>
                      <a:tcPr anchor="ctr"/>
                    </a:tc>
                    <a:tc>
                      <a:txBody>
                        <a:bodyPr/>
                        <a:lstStyle/>
                        <a:p>
                          <a:pPr algn="ctr"/>
                          <a14:m>
                            <m:oMath xmlns:m="http://schemas.openxmlformats.org/officeDocument/2006/math">
                              <m:r>
                                <a:rPr lang="en-US" sz="2000" i="1" smtClean="0">
                                  <a:latin typeface="Cambria Math" panose="02040503050406030204" pitchFamily="18" charset="0"/>
                                  <a:ea typeface="Cambria Math" panose="02040503050406030204" pitchFamily="18" charset="0"/>
                                </a:rPr>
                                <m:t>≥</m:t>
                              </m:r>
                            </m:oMath>
                          </a14:m>
                          <a:r>
                            <a:rPr lang="en-US" sz="2000">
                              <a:latin typeface="+mn-lt"/>
                            </a:rPr>
                            <a:t> 5</a:t>
                          </a:r>
                        </a:p>
                      </a:txBody>
                      <a:tcPr anchor="ctr"/>
                    </a:tc>
                    <a:extLst>
                      <a:ext uri="{0D108BD9-81ED-4DB2-BD59-A6C34878D82A}">
                        <a16:rowId xmlns:a16="http://schemas.microsoft.com/office/drawing/2014/main" val="1595196399"/>
                      </a:ext>
                    </a:extLst>
                  </a:tr>
                  <a:tr h="534862">
                    <a:tc>
                      <a:txBody>
                        <a:bodyPr/>
                        <a:lstStyle/>
                        <a:p>
                          <a:pPr algn="ctr"/>
                          <a:r>
                            <a:rPr lang="en-US" sz="2000">
                              <a:latin typeface="+mn-lt"/>
                            </a:rPr>
                            <a:t>Số đại biểu</a:t>
                          </a:r>
                        </a:p>
                      </a:txBody>
                      <a:tcPr anchor="ctr">
                        <a:solidFill>
                          <a:srgbClr val="FFFFCD"/>
                        </a:solidFill>
                      </a:tcPr>
                    </a:tc>
                    <a:tc>
                      <a:txBody>
                        <a:bodyPr/>
                        <a:lstStyle/>
                        <a:p>
                          <a:pPr algn="ctr"/>
                          <a:r>
                            <a:rPr lang="en-US" sz="2000">
                              <a:latin typeface="+mn-lt"/>
                            </a:rPr>
                            <a:t>84</a:t>
                          </a:r>
                        </a:p>
                      </a:txBody>
                      <a:tcPr anchor="ctr"/>
                    </a:tc>
                    <a:tc>
                      <a:txBody>
                        <a:bodyPr/>
                        <a:lstStyle/>
                        <a:p>
                          <a:pPr algn="ctr"/>
                          <a:r>
                            <a:rPr lang="en-US" sz="2000">
                              <a:latin typeface="+mn-lt"/>
                            </a:rPr>
                            <a:t>64</a:t>
                          </a:r>
                        </a:p>
                      </a:txBody>
                      <a:tcPr anchor="ctr"/>
                    </a:tc>
                    <a:tc>
                      <a:txBody>
                        <a:bodyPr/>
                        <a:lstStyle/>
                        <a:p>
                          <a:pPr algn="ctr"/>
                          <a:r>
                            <a:rPr lang="en-US" sz="2000">
                              <a:latin typeface="+mn-lt"/>
                            </a:rPr>
                            <a:t>24</a:t>
                          </a:r>
                        </a:p>
                      </a:txBody>
                      <a:tcPr anchor="ctr"/>
                    </a:tc>
                    <a:tc>
                      <a:txBody>
                        <a:bodyPr/>
                        <a:lstStyle/>
                        <a:p>
                          <a:pPr algn="ctr"/>
                          <a:r>
                            <a:rPr lang="en-US" sz="2000">
                              <a:latin typeface="+mn-lt"/>
                            </a:rPr>
                            <a:t>16</a:t>
                          </a:r>
                        </a:p>
                      </a:txBody>
                      <a:tcPr anchor="ctr"/>
                    </a:tc>
                    <a:tc>
                      <a:txBody>
                        <a:bodyPr/>
                        <a:lstStyle/>
                        <a:p>
                          <a:pPr algn="ctr"/>
                          <a:r>
                            <a:rPr lang="en-US" sz="2000">
                              <a:latin typeface="+mn-lt"/>
                            </a:rPr>
                            <a:t>12</a:t>
                          </a:r>
                        </a:p>
                      </a:txBody>
                      <a:tcPr anchor="ctr"/>
                    </a:tc>
                    <a:extLst>
                      <a:ext uri="{0D108BD9-81ED-4DB2-BD59-A6C34878D82A}">
                        <a16:rowId xmlns:a16="http://schemas.microsoft.com/office/drawing/2014/main" val="1214970795"/>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1106933369"/>
                  </p:ext>
                </p:extLst>
              </p:nvPr>
            </p:nvGraphicFramePr>
            <p:xfrm>
              <a:off x="584436" y="2923648"/>
              <a:ext cx="5227966" cy="1069724"/>
            </p:xfrm>
            <a:graphic>
              <a:graphicData uri="http://schemas.openxmlformats.org/drawingml/2006/table">
                <a:tbl>
                  <a:tblPr firstRow="1" bandRow="1">
                    <a:tableStyleId>{45A25789-26E0-47BD-9F28-08E63AB04CF7}</a:tableStyleId>
                  </a:tblPr>
                  <a:tblGrid>
                    <a:gridCol w="1785333">
                      <a:extLst>
                        <a:ext uri="{9D8B030D-6E8A-4147-A177-3AD203B41FA5}">
                          <a16:colId xmlns:a16="http://schemas.microsoft.com/office/drawing/2014/main" val="2134496754"/>
                        </a:ext>
                      </a:extLst>
                    </a:gridCol>
                    <a:gridCol w="689948">
                      <a:extLst>
                        <a:ext uri="{9D8B030D-6E8A-4147-A177-3AD203B41FA5}">
                          <a16:colId xmlns:a16="http://schemas.microsoft.com/office/drawing/2014/main" val="103326860"/>
                        </a:ext>
                      </a:extLst>
                    </a:gridCol>
                    <a:gridCol w="675724">
                      <a:extLst>
                        <a:ext uri="{9D8B030D-6E8A-4147-A177-3AD203B41FA5}">
                          <a16:colId xmlns:a16="http://schemas.microsoft.com/office/drawing/2014/main" val="4220765594"/>
                        </a:ext>
                      </a:extLst>
                    </a:gridCol>
                    <a:gridCol w="697063">
                      <a:extLst>
                        <a:ext uri="{9D8B030D-6E8A-4147-A177-3AD203B41FA5}">
                          <a16:colId xmlns:a16="http://schemas.microsoft.com/office/drawing/2014/main" val="1276477236"/>
                        </a:ext>
                      </a:extLst>
                    </a:gridCol>
                    <a:gridCol w="675724">
                      <a:extLst>
                        <a:ext uri="{9D8B030D-6E8A-4147-A177-3AD203B41FA5}">
                          <a16:colId xmlns:a16="http://schemas.microsoft.com/office/drawing/2014/main" val="3005414270"/>
                        </a:ext>
                      </a:extLst>
                    </a:gridCol>
                    <a:gridCol w="704174">
                      <a:extLst>
                        <a:ext uri="{9D8B030D-6E8A-4147-A177-3AD203B41FA5}">
                          <a16:colId xmlns:a16="http://schemas.microsoft.com/office/drawing/2014/main" val="1969741051"/>
                        </a:ext>
                      </a:extLst>
                    </a:gridCol>
                  </a:tblGrid>
                  <a:tr h="534862">
                    <a:tc>
                      <a:txBody>
                        <a:bodyPr/>
                        <a:lstStyle/>
                        <a:p>
                          <a:pPr algn="ctr"/>
                          <a:r>
                            <a:rPr lang="en-US" sz="2000" smtClean="0">
                              <a:latin typeface="+mn-lt"/>
                            </a:rPr>
                            <a:t>Số ngoại ngữ</a:t>
                          </a:r>
                          <a:endParaRPr lang="en-US" sz="2000">
                            <a:latin typeface="+mn-lt"/>
                          </a:endParaRPr>
                        </a:p>
                      </a:txBody>
                      <a:tcPr anchor="ctr">
                        <a:solidFill>
                          <a:srgbClr val="FFFFCD"/>
                        </a:solidFill>
                      </a:tcPr>
                    </a:tc>
                    <a:tc>
                      <a:txBody>
                        <a:bodyPr/>
                        <a:lstStyle/>
                        <a:p>
                          <a:pPr algn="ctr"/>
                          <a:r>
                            <a:rPr lang="en-US" sz="2000" smtClean="0">
                              <a:latin typeface="+mn-lt"/>
                            </a:rPr>
                            <a:t>1</a:t>
                          </a:r>
                          <a:endParaRPr lang="en-US" sz="2000">
                            <a:latin typeface="+mn-lt"/>
                          </a:endParaRPr>
                        </a:p>
                      </a:txBody>
                      <a:tcPr anchor="ctr"/>
                    </a:tc>
                    <a:tc>
                      <a:txBody>
                        <a:bodyPr/>
                        <a:lstStyle/>
                        <a:p>
                          <a:pPr algn="ctr"/>
                          <a:r>
                            <a:rPr lang="en-US" sz="2000" smtClean="0">
                              <a:latin typeface="+mn-lt"/>
                            </a:rPr>
                            <a:t>2</a:t>
                          </a:r>
                          <a:endParaRPr lang="en-US" sz="2000">
                            <a:latin typeface="+mn-lt"/>
                          </a:endParaRPr>
                        </a:p>
                      </a:txBody>
                      <a:tcPr anchor="ctr"/>
                    </a:tc>
                    <a:tc>
                      <a:txBody>
                        <a:bodyPr/>
                        <a:lstStyle/>
                        <a:p>
                          <a:pPr algn="ctr"/>
                          <a:r>
                            <a:rPr lang="en-US" sz="2000" smtClean="0">
                              <a:latin typeface="+mn-lt"/>
                            </a:rPr>
                            <a:t>3</a:t>
                          </a:r>
                          <a:endParaRPr lang="en-US" sz="2000">
                            <a:latin typeface="+mn-lt"/>
                          </a:endParaRPr>
                        </a:p>
                      </a:txBody>
                      <a:tcPr anchor="ctr"/>
                    </a:tc>
                    <a:tc>
                      <a:txBody>
                        <a:bodyPr/>
                        <a:lstStyle/>
                        <a:p>
                          <a:pPr algn="ctr"/>
                          <a:r>
                            <a:rPr lang="en-US" sz="2000" smtClean="0">
                              <a:latin typeface="+mn-lt"/>
                            </a:rPr>
                            <a:t>4</a:t>
                          </a:r>
                          <a:endParaRPr lang="en-US" sz="2000">
                            <a:latin typeface="+mn-lt"/>
                          </a:endParaRPr>
                        </a:p>
                      </a:txBody>
                      <a:tcPr anchor="ctr"/>
                    </a:tc>
                    <a:tc>
                      <a:txBody>
                        <a:bodyPr/>
                        <a:lstStyle/>
                        <a:p>
                          <a:endParaRPr lang="en-US"/>
                        </a:p>
                      </a:txBody>
                      <a:tcPr anchor="ctr">
                        <a:blipFill>
                          <a:blip r:embed="rId5"/>
                          <a:stretch>
                            <a:fillRect l="-640517" t="-1124" r="-1724" b="-106742"/>
                          </a:stretch>
                        </a:blipFill>
                      </a:tcPr>
                    </a:tc>
                    <a:extLst>
                      <a:ext uri="{0D108BD9-81ED-4DB2-BD59-A6C34878D82A}">
                        <a16:rowId xmlns:a16="http://schemas.microsoft.com/office/drawing/2014/main" val="1595196399"/>
                      </a:ext>
                    </a:extLst>
                  </a:tr>
                  <a:tr h="534862">
                    <a:tc>
                      <a:txBody>
                        <a:bodyPr/>
                        <a:lstStyle/>
                        <a:p>
                          <a:pPr algn="ctr"/>
                          <a:r>
                            <a:rPr lang="en-US" sz="2000" smtClean="0">
                              <a:latin typeface="+mn-lt"/>
                            </a:rPr>
                            <a:t>Số đại biểu</a:t>
                          </a:r>
                          <a:endParaRPr lang="en-US" sz="2000">
                            <a:latin typeface="+mn-lt"/>
                          </a:endParaRPr>
                        </a:p>
                      </a:txBody>
                      <a:tcPr anchor="ctr">
                        <a:solidFill>
                          <a:srgbClr val="FFFFCD"/>
                        </a:solidFill>
                      </a:tcPr>
                    </a:tc>
                    <a:tc>
                      <a:txBody>
                        <a:bodyPr/>
                        <a:lstStyle/>
                        <a:p>
                          <a:pPr algn="ctr"/>
                          <a:r>
                            <a:rPr lang="en-US" sz="2000" smtClean="0">
                              <a:latin typeface="+mn-lt"/>
                            </a:rPr>
                            <a:t>84</a:t>
                          </a:r>
                          <a:endParaRPr lang="en-US" sz="2000">
                            <a:latin typeface="+mn-lt"/>
                          </a:endParaRPr>
                        </a:p>
                      </a:txBody>
                      <a:tcPr anchor="ctr"/>
                    </a:tc>
                    <a:tc>
                      <a:txBody>
                        <a:bodyPr/>
                        <a:lstStyle/>
                        <a:p>
                          <a:pPr algn="ctr"/>
                          <a:r>
                            <a:rPr lang="en-US" sz="2000" smtClean="0">
                              <a:latin typeface="+mn-lt"/>
                            </a:rPr>
                            <a:t>64</a:t>
                          </a:r>
                          <a:endParaRPr lang="en-US" sz="2000">
                            <a:latin typeface="+mn-lt"/>
                          </a:endParaRPr>
                        </a:p>
                      </a:txBody>
                      <a:tcPr anchor="ctr"/>
                    </a:tc>
                    <a:tc>
                      <a:txBody>
                        <a:bodyPr/>
                        <a:lstStyle/>
                        <a:p>
                          <a:pPr algn="ctr"/>
                          <a:r>
                            <a:rPr lang="en-US" sz="2000" smtClean="0">
                              <a:latin typeface="+mn-lt"/>
                            </a:rPr>
                            <a:t>24</a:t>
                          </a:r>
                          <a:endParaRPr lang="en-US" sz="2000">
                            <a:latin typeface="+mn-lt"/>
                          </a:endParaRPr>
                        </a:p>
                      </a:txBody>
                      <a:tcPr anchor="ctr"/>
                    </a:tc>
                    <a:tc>
                      <a:txBody>
                        <a:bodyPr/>
                        <a:lstStyle/>
                        <a:p>
                          <a:pPr algn="ctr"/>
                          <a:r>
                            <a:rPr lang="en-US" sz="2000" smtClean="0">
                              <a:latin typeface="+mn-lt"/>
                            </a:rPr>
                            <a:t>16</a:t>
                          </a:r>
                          <a:endParaRPr lang="en-US" sz="2000">
                            <a:latin typeface="+mn-lt"/>
                          </a:endParaRPr>
                        </a:p>
                      </a:txBody>
                      <a:tcPr anchor="ctr"/>
                    </a:tc>
                    <a:tc>
                      <a:txBody>
                        <a:bodyPr/>
                        <a:lstStyle/>
                        <a:p>
                          <a:pPr algn="ctr"/>
                          <a:r>
                            <a:rPr lang="en-US" sz="2000" smtClean="0">
                              <a:latin typeface="+mn-lt"/>
                            </a:rPr>
                            <a:t>12</a:t>
                          </a:r>
                          <a:endParaRPr lang="en-US" sz="2000">
                            <a:latin typeface="+mn-lt"/>
                          </a:endParaRPr>
                        </a:p>
                      </a:txBody>
                      <a:tcPr anchor="ctr"/>
                    </a:tc>
                    <a:extLst>
                      <a:ext uri="{0D108BD9-81ED-4DB2-BD59-A6C34878D82A}">
                        <a16:rowId xmlns:a16="http://schemas.microsoft.com/office/drawing/2014/main" val="1214970795"/>
                      </a:ext>
                    </a:extLst>
                  </a:tr>
                </a:tbl>
              </a:graphicData>
            </a:graphic>
          </p:graphicFrame>
        </mc:Fallback>
      </mc:AlternateContent>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5213" y="2587484"/>
            <a:ext cx="2277895" cy="14058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3332"/>
        <p:cNvGrpSpPr/>
        <p:nvPr/>
      </p:nvGrpSpPr>
      <p:grpSpPr>
        <a:xfrm>
          <a:off x="0" y="0"/>
          <a:ext cx="0" cy="0"/>
          <a:chOff x="0" y="0"/>
          <a:chExt cx="0" cy="0"/>
        </a:xfrm>
      </p:grpSpPr>
      <p:sp>
        <p:nvSpPr>
          <p:cNvPr id="3" name="Rectangle 2"/>
          <p:cNvSpPr/>
          <p:nvPr/>
        </p:nvSpPr>
        <p:spPr>
          <a:xfrm>
            <a:off x="1094339" y="978903"/>
            <a:ext cx="4572000" cy="496996"/>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195841" y="755459"/>
                <a:ext cx="8715898" cy="1477328"/>
              </a:xfrm>
              <a:prstGeom prst="rect">
                <a:avLst/>
              </a:prstGeom>
            </p:spPr>
            <p:txBody>
              <a:bodyPr wrap="square">
                <a:spAutoFit/>
              </a:bodyPr>
              <a:lstStyle/>
              <a:p>
                <a:pPr lvl="0" algn="just">
                  <a:lnSpc>
                    <a:spcPct val="150000"/>
                  </a:lnSpc>
                  <a:spcBef>
                    <a:spcPts val="200"/>
                  </a:spcBef>
                  <a:spcAft>
                    <a:spcPts val="200"/>
                  </a:spcAft>
                </a:pPr>
                <a:r>
                  <a:rPr lang="vi-VN" sz="2000"/>
                  <a:t>Tương tự, ta tính được tần số tương đối của các giá trị </a:t>
                </a:r>
                <a14:m>
                  <m:oMath xmlns:m="http://schemas.openxmlformats.org/officeDocument/2006/math">
                    <m:r>
                      <a:rPr lang="vi-VN" sz="2000" i="1">
                        <a:latin typeface="Cambria Math" panose="02040503050406030204" pitchFamily="18" charset="0"/>
                      </a:rPr>
                      <m:t>2; 3; 4; 5</m:t>
                    </m:r>
                  </m:oMath>
                </a14:m>
                <a:r>
                  <a:rPr lang="en-US" sz="2000"/>
                  <a:t> </a:t>
                </a:r>
                <a:r>
                  <a:rPr lang="vi-VN" sz="2000"/>
                  <a:t>lần lượt là </a:t>
                </a:r>
                <a14:m>
                  <m:oMath xmlns:m="http://schemas.openxmlformats.org/officeDocument/2006/math">
                    <m:r>
                      <a:rPr lang="vi-VN" sz="2000" i="1">
                        <a:latin typeface="Cambria Math" panose="02040503050406030204" pitchFamily="18" charset="0"/>
                      </a:rPr>
                      <m:t>17,5%;12,5%; 20,0%; 15,0%.</m:t>
                    </m:r>
                  </m:oMath>
                </a14:m>
                <a:endParaRPr lang="en-US" sz="2000"/>
              </a:p>
              <a:p>
                <a:pPr lvl="0" algn="just">
                  <a:lnSpc>
                    <a:spcPct val="150000"/>
                  </a:lnSpc>
                  <a:spcBef>
                    <a:spcPts val="200"/>
                  </a:spcBef>
                  <a:spcAft>
                    <a:spcPts val="200"/>
                  </a:spcAft>
                </a:pPr>
                <a:r>
                  <a:rPr lang="vi-VN" sz="2000"/>
                  <a:t>Ta thu được bảng tần số tương đối như sau:</a:t>
                </a:r>
                <a:endParaRPr lang="en-US" sz="2000"/>
              </a:p>
            </p:txBody>
          </p:sp>
        </mc:Choice>
        <mc:Fallback xmlns="">
          <p:sp>
            <p:nvSpPr>
              <p:cNvPr id="4" name="Rectangle 3"/>
              <p:cNvSpPr>
                <a:spLocks noRot="1" noChangeAspect="1" noMove="1" noResize="1" noEditPoints="1" noAdjustHandles="1" noChangeArrowheads="1" noChangeShapeType="1" noTextEdit="1"/>
              </p:cNvSpPr>
              <p:nvPr/>
            </p:nvSpPr>
            <p:spPr>
              <a:xfrm>
                <a:off x="195841" y="755459"/>
                <a:ext cx="8715898" cy="1477328"/>
              </a:xfrm>
              <a:prstGeom prst="rect">
                <a:avLst/>
              </a:prstGeom>
              <a:blipFill>
                <a:blip r:embed="rId3"/>
                <a:stretch>
                  <a:fillRect l="-699" r="-769" b="-6612"/>
                </a:stretch>
              </a:blipFill>
            </p:spPr>
            <p:txBody>
              <a:bodyPr/>
              <a:lstStyle/>
              <a:p>
                <a:r>
                  <a:rPr lang="en-US">
                    <a:noFill/>
                  </a:rPr>
                  <a:t> </a:t>
                </a:r>
              </a:p>
            </p:txBody>
          </p:sp>
        </mc:Fallback>
      </mc:AlternateContent>
      <p:sp>
        <p:nvSpPr>
          <p:cNvPr id="17" name="Rectangle 16"/>
          <p:cNvSpPr/>
          <p:nvPr/>
        </p:nvSpPr>
        <p:spPr>
          <a:xfrm>
            <a:off x="211743" y="231642"/>
            <a:ext cx="75212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0" cap="none" spc="0" normalizeH="0" baseline="0" noProof="0">
                <a:ln>
                  <a:noFill/>
                </a:ln>
                <a:solidFill>
                  <a:srgbClr val="C00000"/>
                </a:solidFill>
                <a:effectLst/>
                <a:uLnTx/>
                <a:uFillTx/>
                <a:latin typeface="Arial"/>
                <a:cs typeface="Arial"/>
                <a:sym typeface="Arial"/>
              </a:rPr>
              <a:t>Giải:</a:t>
            </a:r>
            <a:endParaRPr kumimoji="0" lang="en-US" sz="2000" b="1" i="1" u="sng" strike="noStrike" kern="0" cap="none" spc="0" normalizeH="0" baseline="0" noProof="0" dirty="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graphicFrame>
            <p:nvGraphicFramePr>
              <p:cNvPr id="9" name="Table 8"/>
              <p:cNvGraphicFramePr>
                <a:graphicFrameLocks noGrp="1"/>
              </p:cNvGraphicFramePr>
              <p:nvPr>
                <p:extLst>
                  <p:ext uri="{D42A27DB-BD31-4B8C-83A1-F6EECF244321}">
                    <p14:modId xmlns:p14="http://schemas.microsoft.com/office/powerpoint/2010/main" val="4223063190"/>
                  </p:ext>
                </p:extLst>
              </p:nvPr>
            </p:nvGraphicFramePr>
            <p:xfrm>
              <a:off x="318055" y="2446276"/>
              <a:ext cx="8499945" cy="984251"/>
            </p:xfrm>
            <a:graphic>
              <a:graphicData uri="http://schemas.openxmlformats.org/drawingml/2006/table">
                <a:tbl>
                  <a:tblPr firstRow="1" bandRow="1">
                    <a:tableStyleId>{45A25789-26E0-47BD-9F28-08E63AB04CF7}</a:tableStyleId>
                  </a:tblPr>
                  <a:tblGrid>
                    <a:gridCol w="2509768">
                      <a:extLst>
                        <a:ext uri="{9D8B030D-6E8A-4147-A177-3AD203B41FA5}">
                          <a16:colId xmlns:a16="http://schemas.microsoft.com/office/drawing/2014/main" val="3615377327"/>
                        </a:ext>
                      </a:extLst>
                    </a:gridCol>
                    <a:gridCol w="931207">
                      <a:extLst>
                        <a:ext uri="{9D8B030D-6E8A-4147-A177-3AD203B41FA5}">
                          <a16:colId xmlns:a16="http://schemas.microsoft.com/office/drawing/2014/main" val="3129280889"/>
                        </a:ext>
                      </a:extLst>
                    </a:gridCol>
                    <a:gridCol w="1011794">
                      <a:extLst>
                        <a:ext uri="{9D8B030D-6E8A-4147-A177-3AD203B41FA5}">
                          <a16:colId xmlns:a16="http://schemas.microsoft.com/office/drawing/2014/main" val="1726096188"/>
                        </a:ext>
                      </a:extLst>
                    </a:gridCol>
                    <a:gridCol w="1011794">
                      <a:extLst>
                        <a:ext uri="{9D8B030D-6E8A-4147-A177-3AD203B41FA5}">
                          <a16:colId xmlns:a16="http://schemas.microsoft.com/office/drawing/2014/main" val="1564382858"/>
                        </a:ext>
                      </a:extLst>
                    </a:gridCol>
                    <a:gridCol w="1011794">
                      <a:extLst>
                        <a:ext uri="{9D8B030D-6E8A-4147-A177-3AD203B41FA5}">
                          <a16:colId xmlns:a16="http://schemas.microsoft.com/office/drawing/2014/main" val="2513055548"/>
                        </a:ext>
                      </a:extLst>
                    </a:gridCol>
                    <a:gridCol w="1011794">
                      <a:extLst>
                        <a:ext uri="{9D8B030D-6E8A-4147-A177-3AD203B41FA5}">
                          <a16:colId xmlns:a16="http://schemas.microsoft.com/office/drawing/2014/main" val="170751633"/>
                        </a:ext>
                      </a:extLst>
                    </a:gridCol>
                    <a:gridCol w="1011794">
                      <a:extLst>
                        <a:ext uri="{9D8B030D-6E8A-4147-A177-3AD203B41FA5}">
                          <a16:colId xmlns:a16="http://schemas.microsoft.com/office/drawing/2014/main" val="1649494503"/>
                        </a:ext>
                      </a:extLst>
                    </a:gridCol>
                  </a:tblGrid>
                  <a:tr h="496790">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rPr>
                            <a:t>Số lỗi chính tả</a:t>
                          </a:r>
                          <a:endParaRPr lang="en-US" sz="2000" b="0">
                            <a:effectLst/>
                            <a:latin typeface="+mj-lt"/>
                            <a:ea typeface="Calibri" panose="020F0502020204030204" pitchFamily="34" charset="0"/>
                            <a:cs typeface="Times New Roman" panose="02020603050405020304" pitchFamily="18" charset="0"/>
                          </a:endParaRPr>
                        </a:p>
                      </a:txBody>
                      <a:tcPr anchor="ctr">
                        <a:solidFill>
                          <a:srgbClr val="FFFFCD"/>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rPr>
                                  <m:t>0</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rPr>
                                  <m:t>1</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3</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5</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652040874"/>
                      </a:ext>
                    </a:extLst>
                  </a:tr>
                  <a:tr h="487461">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000" b="0">
                              <a:effectLst/>
                              <a:latin typeface="+mn-lt"/>
                            </a:rPr>
                            <a:t>Tần số tương đối</a:t>
                          </a:r>
                          <a:endParaRPr lang="en-US" sz="2000" b="0">
                            <a:effectLst/>
                            <a:latin typeface="+mn-lt"/>
                            <a:ea typeface="Calibri" panose="020F0502020204030204" pitchFamily="34" charset="0"/>
                            <a:cs typeface="Times New Roman" panose="02020603050405020304" pitchFamily="18" charset="0"/>
                          </a:endParaRPr>
                        </a:p>
                      </a:txBody>
                      <a:tcPr anchor="ctr">
                        <a:solidFill>
                          <a:srgbClr val="FFFFCD"/>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rPr>
                                  <m:t>10,0%</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rPr>
                                  <m:t>25,0%</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17,5%</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12,5%</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20,0%</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15,0%</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397461541"/>
                      </a:ext>
                    </a:extLst>
                  </a:tr>
                </a:tbl>
              </a:graphicData>
            </a:graphic>
          </p:graphicFrame>
        </mc:Choice>
        <mc:Fallback xmlns="">
          <p:graphicFrame>
            <p:nvGraphicFramePr>
              <p:cNvPr id="9" name="Table 8"/>
              <p:cNvGraphicFramePr>
                <a:graphicFrameLocks noGrp="1"/>
              </p:cNvGraphicFramePr>
              <p:nvPr>
                <p:extLst>
                  <p:ext uri="{D42A27DB-BD31-4B8C-83A1-F6EECF244321}">
                    <p14:modId xmlns:p14="http://schemas.microsoft.com/office/powerpoint/2010/main" val="4223063190"/>
                  </p:ext>
                </p:extLst>
              </p:nvPr>
            </p:nvGraphicFramePr>
            <p:xfrm>
              <a:off x="318055" y="2446276"/>
              <a:ext cx="8499945" cy="984251"/>
            </p:xfrm>
            <a:graphic>
              <a:graphicData uri="http://schemas.openxmlformats.org/drawingml/2006/table">
                <a:tbl>
                  <a:tblPr firstRow="1" bandRow="1">
                    <a:tableStyleId>{45A25789-26E0-47BD-9F28-08E63AB04CF7}</a:tableStyleId>
                  </a:tblPr>
                  <a:tblGrid>
                    <a:gridCol w="2509768">
                      <a:extLst>
                        <a:ext uri="{9D8B030D-6E8A-4147-A177-3AD203B41FA5}">
                          <a16:colId xmlns:a16="http://schemas.microsoft.com/office/drawing/2014/main" val="3615377327"/>
                        </a:ext>
                      </a:extLst>
                    </a:gridCol>
                    <a:gridCol w="931207">
                      <a:extLst>
                        <a:ext uri="{9D8B030D-6E8A-4147-A177-3AD203B41FA5}">
                          <a16:colId xmlns:a16="http://schemas.microsoft.com/office/drawing/2014/main" val="3129280889"/>
                        </a:ext>
                      </a:extLst>
                    </a:gridCol>
                    <a:gridCol w="1011794">
                      <a:extLst>
                        <a:ext uri="{9D8B030D-6E8A-4147-A177-3AD203B41FA5}">
                          <a16:colId xmlns:a16="http://schemas.microsoft.com/office/drawing/2014/main" val="1726096188"/>
                        </a:ext>
                      </a:extLst>
                    </a:gridCol>
                    <a:gridCol w="1011794">
                      <a:extLst>
                        <a:ext uri="{9D8B030D-6E8A-4147-A177-3AD203B41FA5}">
                          <a16:colId xmlns:a16="http://schemas.microsoft.com/office/drawing/2014/main" val="1564382858"/>
                        </a:ext>
                      </a:extLst>
                    </a:gridCol>
                    <a:gridCol w="1011794">
                      <a:extLst>
                        <a:ext uri="{9D8B030D-6E8A-4147-A177-3AD203B41FA5}">
                          <a16:colId xmlns:a16="http://schemas.microsoft.com/office/drawing/2014/main" val="2513055548"/>
                        </a:ext>
                      </a:extLst>
                    </a:gridCol>
                    <a:gridCol w="1011794">
                      <a:extLst>
                        <a:ext uri="{9D8B030D-6E8A-4147-A177-3AD203B41FA5}">
                          <a16:colId xmlns:a16="http://schemas.microsoft.com/office/drawing/2014/main" val="170751633"/>
                        </a:ext>
                      </a:extLst>
                    </a:gridCol>
                    <a:gridCol w="1011794">
                      <a:extLst>
                        <a:ext uri="{9D8B030D-6E8A-4147-A177-3AD203B41FA5}">
                          <a16:colId xmlns:a16="http://schemas.microsoft.com/office/drawing/2014/main" val="1649494503"/>
                        </a:ext>
                      </a:extLst>
                    </a:gridCol>
                  </a:tblGrid>
                  <a:tr h="496790">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smtClean="0">
                              <a:effectLst/>
                              <a:latin typeface="+mj-lt"/>
                            </a:rPr>
                            <a:t>Số lỗi chính tả</a:t>
                          </a:r>
                          <a:endParaRPr lang="en-US" sz="2000" b="0" smtClean="0">
                            <a:effectLst/>
                            <a:latin typeface="+mj-lt"/>
                            <a:ea typeface="Calibri" panose="020F0502020204030204" pitchFamily="34" charset="0"/>
                            <a:cs typeface="Times New Roman" panose="02020603050405020304" pitchFamily="18" charset="0"/>
                          </a:endParaRPr>
                        </a:p>
                      </a:txBody>
                      <a:tcPr anchor="ctr">
                        <a:solidFill>
                          <a:srgbClr val="FFFFCD"/>
                        </a:solidFill>
                      </a:tcPr>
                    </a:tc>
                    <a:tc>
                      <a:txBody>
                        <a:bodyPr/>
                        <a:lstStyle/>
                        <a:p>
                          <a:endParaRPr lang="en-US"/>
                        </a:p>
                      </a:txBody>
                      <a:tcPr anchor="ctr">
                        <a:blipFill>
                          <a:blip r:embed="rId4"/>
                          <a:stretch>
                            <a:fillRect l="-269935" t="-1220" r="-543791" b="-110976"/>
                          </a:stretch>
                        </a:blipFill>
                      </a:tcPr>
                    </a:tc>
                    <a:tc>
                      <a:txBody>
                        <a:bodyPr/>
                        <a:lstStyle/>
                        <a:p>
                          <a:endParaRPr lang="en-US"/>
                        </a:p>
                      </a:txBody>
                      <a:tcPr anchor="ctr">
                        <a:blipFill>
                          <a:blip r:embed="rId4"/>
                          <a:stretch>
                            <a:fillRect l="-340964" t="-1220" r="-401205" b="-110976"/>
                          </a:stretch>
                        </a:blipFill>
                      </a:tcPr>
                    </a:tc>
                    <a:tc>
                      <a:txBody>
                        <a:bodyPr/>
                        <a:lstStyle/>
                        <a:p>
                          <a:endParaRPr lang="en-US"/>
                        </a:p>
                      </a:txBody>
                      <a:tcPr anchor="ctr">
                        <a:blipFill>
                          <a:blip r:embed="rId4"/>
                          <a:stretch>
                            <a:fillRect l="-440964" t="-1220" r="-301205" b="-110976"/>
                          </a:stretch>
                        </a:blipFill>
                      </a:tcPr>
                    </a:tc>
                    <a:tc>
                      <a:txBody>
                        <a:bodyPr/>
                        <a:lstStyle/>
                        <a:p>
                          <a:endParaRPr lang="en-US"/>
                        </a:p>
                      </a:txBody>
                      <a:tcPr anchor="ctr">
                        <a:blipFill>
                          <a:blip r:embed="rId4"/>
                          <a:stretch>
                            <a:fillRect l="-540964" t="-1220" r="-201205" b="-110976"/>
                          </a:stretch>
                        </a:blipFill>
                      </a:tcPr>
                    </a:tc>
                    <a:tc>
                      <a:txBody>
                        <a:bodyPr/>
                        <a:lstStyle/>
                        <a:p>
                          <a:endParaRPr lang="en-US"/>
                        </a:p>
                      </a:txBody>
                      <a:tcPr anchor="ctr">
                        <a:blipFill>
                          <a:blip r:embed="rId4"/>
                          <a:stretch>
                            <a:fillRect l="-640964" t="-1220" r="-101205" b="-110976"/>
                          </a:stretch>
                        </a:blipFill>
                      </a:tcPr>
                    </a:tc>
                    <a:tc>
                      <a:txBody>
                        <a:bodyPr/>
                        <a:lstStyle/>
                        <a:p>
                          <a:endParaRPr lang="en-US"/>
                        </a:p>
                      </a:txBody>
                      <a:tcPr anchor="ctr">
                        <a:blipFill>
                          <a:blip r:embed="rId4"/>
                          <a:stretch>
                            <a:fillRect l="-740964" t="-1220" r="-1205" b="-110976"/>
                          </a:stretch>
                        </a:blipFill>
                      </a:tcPr>
                    </a:tc>
                    <a:extLst>
                      <a:ext uri="{0D108BD9-81ED-4DB2-BD59-A6C34878D82A}">
                        <a16:rowId xmlns:a16="http://schemas.microsoft.com/office/drawing/2014/main" val="2652040874"/>
                      </a:ext>
                    </a:extLst>
                  </a:tr>
                  <a:tr h="487461">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000" b="0" smtClean="0">
                              <a:effectLst/>
                              <a:latin typeface="+mn-lt"/>
                            </a:rPr>
                            <a:t>Tần số tương đối</a:t>
                          </a:r>
                          <a:endParaRPr lang="en-US" sz="2000" b="0" smtClean="0">
                            <a:effectLst/>
                            <a:latin typeface="+mn-lt"/>
                            <a:ea typeface="Calibri" panose="020F0502020204030204" pitchFamily="34" charset="0"/>
                            <a:cs typeface="Times New Roman" panose="02020603050405020304" pitchFamily="18" charset="0"/>
                          </a:endParaRPr>
                        </a:p>
                      </a:txBody>
                      <a:tcPr anchor="ctr">
                        <a:solidFill>
                          <a:srgbClr val="FFFFCD"/>
                        </a:solidFill>
                      </a:tcPr>
                    </a:tc>
                    <a:tc>
                      <a:txBody>
                        <a:bodyPr/>
                        <a:lstStyle/>
                        <a:p>
                          <a:endParaRPr lang="en-US"/>
                        </a:p>
                      </a:txBody>
                      <a:tcPr anchor="ctr">
                        <a:blipFill>
                          <a:blip r:embed="rId4"/>
                          <a:stretch>
                            <a:fillRect l="-269935" t="-103750" r="-543791" b="-13750"/>
                          </a:stretch>
                        </a:blipFill>
                      </a:tcPr>
                    </a:tc>
                    <a:tc>
                      <a:txBody>
                        <a:bodyPr/>
                        <a:lstStyle/>
                        <a:p>
                          <a:endParaRPr lang="en-US"/>
                        </a:p>
                      </a:txBody>
                      <a:tcPr anchor="ctr">
                        <a:blipFill>
                          <a:blip r:embed="rId4"/>
                          <a:stretch>
                            <a:fillRect l="-340964" t="-103750" r="-401205" b="-13750"/>
                          </a:stretch>
                        </a:blipFill>
                      </a:tcPr>
                    </a:tc>
                    <a:tc>
                      <a:txBody>
                        <a:bodyPr/>
                        <a:lstStyle/>
                        <a:p>
                          <a:endParaRPr lang="en-US"/>
                        </a:p>
                      </a:txBody>
                      <a:tcPr anchor="ctr">
                        <a:blipFill>
                          <a:blip r:embed="rId4"/>
                          <a:stretch>
                            <a:fillRect l="-440964" t="-103750" r="-301205" b="-13750"/>
                          </a:stretch>
                        </a:blipFill>
                      </a:tcPr>
                    </a:tc>
                    <a:tc>
                      <a:txBody>
                        <a:bodyPr/>
                        <a:lstStyle/>
                        <a:p>
                          <a:endParaRPr lang="en-US"/>
                        </a:p>
                      </a:txBody>
                      <a:tcPr anchor="ctr">
                        <a:blipFill>
                          <a:blip r:embed="rId4"/>
                          <a:stretch>
                            <a:fillRect l="-540964" t="-103750" r="-201205" b="-13750"/>
                          </a:stretch>
                        </a:blipFill>
                      </a:tcPr>
                    </a:tc>
                    <a:tc>
                      <a:txBody>
                        <a:bodyPr/>
                        <a:lstStyle/>
                        <a:p>
                          <a:endParaRPr lang="en-US"/>
                        </a:p>
                      </a:txBody>
                      <a:tcPr anchor="ctr">
                        <a:blipFill>
                          <a:blip r:embed="rId4"/>
                          <a:stretch>
                            <a:fillRect l="-640964" t="-103750" r="-101205" b="-13750"/>
                          </a:stretch>
                        </a:blipFill>
                      </a:tcPr>
                    </a:tc>
                    <a:tc>
                      <a:txBody>
                        <a:bodyPr/>
                        <a:lstStyle/>
                        <a:p>
                          <a:endParaRPr lang="en-US"/>
                        </a:p>
                      </a:txBody>
                      <a:tcPr anchor="ctr">
                        <a:blipFill>
                          <a:blip r:embed="rId4"/>
                          <a:stretch>
                            <a:fillRect l="-740964" t="-103750" r="-1205" b="-13750"/>
                          </a:stretch>
                        </a:blipFill>
                      </a:tcPr>
                    </a:tc>
                    <a:extLst>
                      <a:ext uri="{0D108BD9-81ED-4DB2-BD59-A6C34878D82A}">
                        <a16:rowId xmlns:a16="http://schemas.microsoft.com/office/drawing/2014/main" val="2397461541"/>
                      </a:ext>
                    </a:extLst>
                  </a:tr>
                </a:tbl>
              </a:graphicData>
            </a:graphic>
          </p:graphicFrame>
        </mc:Fallback>
      </mc:AlternateContent>
      <mc:AlternateContent xmlns:mc="http://schemas.openxmlformats.org/markup-compatibility/2006" xmlns:a14="http://schemas.microsoft.com/office/drawing/2010/main">
        <mc:Choice Requires="a14">
          <p:sp>
            <p:nvSpPr>
              <p:cNvPr id="12" name="Rectangle 11"/>
              <p:cNvSpPr/>
              <p:nvPr/>
            </p:nvSpPr>
            <p:spPr>
              <a:xfrm>
                <a:off x="211743" y="3582398"/>
                <a:ext cx="7469217" cy="1015663"/>
              </a:xfrm>
              <a:prstGeom prst="rect">
                <a:avLst/>
              </a:prstGeom>
            </p:spPr>
            <p:txBody>
              <a:bodyPr wrap="square">
                <a:spAutoFit/>
              </a:bodyPr>
              <a:lstStyle/>
              <a:p>
                <a:pPr lvl="0" algn="just">
                  <a:lnSpc>
                    <a:spcPct val="150000"/>
                  </a:lnSpc>
                </a:pPr>
                <a:r>
                  <a:rPr lang="en-US" sz="2000"/>
                  <a:t>c) Vì </a:t>
                </a:r>
                <a14:m>
                  <m:oMath xmlns:m="http://schemas.openxmlformats.org/officeDocument/2006/math">
                    <m:r>
                      <a:rPr lang="en-US" sz="2000" i="1" smtClean="0">
                        <a:latin typeface="Cambria Math" panose="02040503050406030204" pitchFamily="18" charset="0"/>
                      </a:rPr>
                      <m:t>20,0% + 15,0% = 35%</m:t>
                    </m:r>
                  </m:oMath>
                </a14:m>
                <a:r>
                  <a:rPr lang="en-US" sz="2000"/>
                  <a:t> nên cô giáo cần chọn các bạn mắc </a:t>
                </a:r>
                <a14:m>
                  <m:oMath xmlns:m="http://schemas.openxmlformats.org/officeDocument/2006/math">
                    <m:r>
                      <a:rPr lang="en-US" sz="2000" i="1" smtClean="0">
                        <a:latin typeface="Cambria Math" panose="02040503050406030204" pitchFamily="18" charset="0"/>
                      </a:rPr>
                      <m:t>4</m:t>
                    </m:r>
                  </m:oMath>
                </a14:m>
                <a:r>
                  <a:rPr lang="en-US" sz="2000"/>
                  <a:t> lỗi hoặc </a:t>
                </a:r>
                <a14:m>
                  <m:oMath xmlns:m="http://schemas.openxmlformats.org/officeDocument/2006/math">
                    <m:r>
                      <a:rPr lang="en-US" sz="2000" i="1" smtClean="0">
                        <a:latin typeface="Cambria Math" panose="02040503050406030204" pitchFamily="18" charset="0"/>
                      </a:rPr>
                      <m:t>5</m:t>
                    </m:r>
                  </m:oMath>
                </a14:m>
                <a:r>
                  <a:rPr lang="en-US" sz="2000"/>
                  <a:t> lỗi.</a:t>
                </a:r>
              </a:p>
            </p:txBody>
          </p:sp>
        </mc:Choice>
        <mc:Fallback xmlns="">
          <p:sp>
            <p:nvSpPr>
              <p:cNvPr id="12" name="Rectangle 11"/>
              <p:cNvSpPr>
                <a:spLocks noRot="1" noChangeAspect="1" noMove="1" noResize="1" noEditPoints="1" noAdjustHandles="1" noChangeArrowheads="1" noChangeShapeType="1" noTextEdit="1"/>
              </p:cNvSpPr>
              <p:nvPr/>
            </p:nvSpPr>
            <p:spPr>
              <a:xfrm>
                <a:off x="211743" y="3582398"/>
                <a:ext cx="7469217" cy="1015663"/>
              </a:xfrm>
              <a:prstGeom prst="rect">
                <a:avLst/>
              </a:prstGeom>
              <a:blipFill>
                <a:blip r:embed="rId5"/>
                <a:stretch>
                  <a:fillRect l="-898" r="-816" b="-4819"/>
                </a:stretch>
              </a:blipFill>
            </p:spPr>
            <p:txBody>
              <a:bodyPr/>
              <a:lstStyle/>
              <a:p>
                <a:r>
                  <a:rPr lang="en-US">
                    <a:noFill/>
                  </a:rPr>
                  <a:t> </a:t>
                </a:r>
              </a:p>
            </p:txBody>
          </p:sp>
        </mc:Fallback>
      </mc:AlternateContent>
      <p:pic>
        <p:nvPicPr>
          <p:cNvPr id="7" name="Picture 6"/>
          <p:cNvPicPr>
            <a:picLocks noChangeAspect="1"/>
          </p:cNvPicPr>
          <p:nvPr/>
        </p:nvPicPr>
        <p:blipFill>
          <a:blip r:embed="rId6"/>
          <a:stretch>
            <a:fillRect/>
          </a:stretch>
        </p:blipFill>
        <p:spPr>
          <a:xfrm>
            <a:off x="8131550" y="3665548"/>
            <a:ext cx="796091" cy="1474417"/>
          </a:xfrm>
          <a:prstGeom prst="rect">
            <a:avLst/>
          </a:prstGeom>
        </p:spPr>
      </p:pic>
    </p:spTree>
    <p:extLst>
      <p:ext uri="{BB962C8B-B14F-4D97-AF65-F5344CB8AC3E}">
        <p14:creationId xmlns:p14="http://schemas.microsoft.com/office/powerpoint/2010/main" val="245827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32"/>
        <p:cNvGrpSpPr/>
        <p:nvPr/>
      </p:nvGrpSpPr>
      <p:grpSpPr>
        <a:xfrm>
          <a:off x="0" y="0"/>
          <a:ext cx="0" cy="0"/>
          <a:chOff x="0" y="0"/>
          <a:chExt cx="0" cy="0"/>
        </a:xfrm>
      </p:grpSpPr>
      <p:sp>
        <p:nvSpPr>
          <p:cNvPr id="3" name="Rectangle 2"/>
          <p:cNvSpPr/>
          <p:nvPr/>
        </p:nvSpPr>
        <p:spPr>
          <a:xfrm>
            <a:off x="350340" y="3295241"/>
            <a:ext cx="8558323" cy="1638910"/>
          </a:xfrm>
          <a:prstGeom prst="rect">
            <a:avLst/>
          </a:prstGeom>
        </p:spPr>
        <p:txBody>
          <a:bodyPr wrap="square">
            <a:spAutoFit/>
          </a:bodyPr>
          <a:lstStyle/>
          <a:p>
            <a:pPr lvl="0" algn="just">
              <a:lnSpc>
                <a:spcPct val="150000"/>
              </a:lnSpc>
              <a:tabLst>
                <a:tab pos="201930" algn="l"/>
              </a:tabLst>
            </a:pPr>
            <a:r>
              <a:rPr kumimoji="0" lang="en-US" sz="2500" b="1" i="0" u="none" strike="noStrike" kern="100" cap="none" spc="0" normalizeH="0" baseline="0" noProof="0">
                <a:ln>
                  <a:noFill/>
                </a:ln>
                <a:solidFill>
                  <a:srgbClr val="C00000"/>
                </a:solidFill>
                <a:effectLst/>
                <a:uLnTx/>
                <a:uFillTx/>
                <a:latin typeface="Arial"/>
                <a:ea typeface="Aptos"/>
                <a:cs typeface="Times New Roman" panose="02020603050405020304" pitchFamily="18" charset="0"/>
                <a:sym typeface="Arial"/>
              </a:rPr>
              <a:t>Chú ý: </a:t>
            </a:r>
          </a:p>
          <a:p>
            <a:pPr lvl="0" algn="just">
              <a:lnSpc>
                <a:spcPct val="150000"/>
              </a:lnSpc>
              <a:tabLst>
                <a:tab pos="201930" algn="l"/>
              </a:tabLst>
            </a:pPr>
            <a:r>
              <a:rPr lang="en-US" sz="2000">
                <a:ea typeface="Calibri" panose="020F0502020204030204" pitchFamily="34" charset="0"/>
                <a:cs typeface="Times New Roman" panose="02020603050405020304" pitchFamily="18" charset="0"/>
              </a:rPr>
              <a:t>- </a:t>
            </a:r>
            <a:r>
              <a:rPr lang="vi-VN" sz="2000">
                <a:ea typeface="Calibri" panose="020F0502020204030204" pitchFamily="34" charset="0"/>
                <a:cs typeface="Times New Roman" panose="02020603050405020304" pitchFamily="18" charset="0"/>
              </a:rPr>
              <a:t>Tổng tần số tương đối của tất cả các giá trị luôn bằng 100%.</a:t>
            </a:r>
            <a:endParaRPr lang="en-US" sz="2000">
              <a:ea typeface="Calibri" panose="020F0502020204030204" pitchFamily="34" charset="0"/>
              <a:cs typeface="Times New Roman" panose="02020603050405020304" pitchFamily="18" charset="0"/>
            </a:endParaRPr>
          </a:p>
          <a:p>
            <a:pPr lvl="0" algn="just">
              <a:lnSpc>
                <a:spcPct val="150000"/>
              </a:lnSpc>
              <a:tabLst>
                <a:tab pos="201930" algn="l"/>
              </a:tabLst>
            </a:pPr>
            <a:r>
              <a:rPr lang="en-US" sz="2000">
                <a:ea typeface="Calibri" panose="020F0502020204030204" pitchFamily="34" charset="0"/>
                <a:cs typeface="Times New Roman" panose="02020603050405020304" pitchFamily="18" charset="0"/>
              </a:rPr>
              <a:t>- </a:t>
            </a:r>
            <a:r>
              <a:rPr lang="vi-VN" sz="2000">
                <a:ea typeface="Calibri" panose="020F0502020204030204" pitchFamily="34" charset="0"/>
                <a:cs typeface="Times New Roman" panose="02020603050405020304" pitchFamily="18" charset="0"/>
              </a:rPr>
              <a:t>Có thể ghép bảng tần số tương đối thành </a:t>
            </a:r>
            <a:r>
              <a:rPr lang="vi-VN" sz="2000" i="1">
                <a:ea typeface="Calibri" panose="020F0502020204030204" pitchFamily="34" charset="0"/>
                <a:cs typeface="Times New Roman" panose="02020603050405020304" pitchFamily="18" charset="0"/>
              </a:rPr>
              <a:t>bảng tần số - tần số tương đối</a:t>
            </a:r>
            <a:r>
              <a:rPr lang="en-US" sz="2000" i="1">
                <a:ea typeface="Calibri" panose="020F0502020204030204" pitchFamily="34" charset="0"/>
                <a:cs typeface="Times New Roman" panose="02020603050405020304" pitchFamily="18" charset="0"/>
              </a:rPr>
              <a:t>.</a:t>
            </a:r>
            <a:endParaRPr lang="vi-VN" sz="2000" i="1">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rot="21420067">
            <a:off x="8760962" y="3025664"/>
            <a:ext cx="193578" cy="1217198"/>
          </a:xfrm>
          <a:prstGeom prst="rect">
            <a:avLst/>
          </a:prstGeom>
        </p:spPr>
      </p:pic>
      <p:grpSp>
        <p:nvGrpSpPr>
          <p:cNvPr id="7" name="Group 6"/>
          <p:cNvGrpSpPr/>
          <p:nvPr/>
        </p:nvGrpSpPr>
        <p:grpSpPr>
          <a:xfrm>
            <a:off x="350340" y="335970"/>
            <a:ext cx="8451754" cy="2919516"/>
            <a:chOff x="575698" y="334454"/>
            <a:chExt cx="8451754" cy="2919516"/>
          </a:xfrm>
        </p:grpSpPr>
        <p:sp>
          <p:nvSpPr>
            <p:cNvPr id="2" name="Rectangle 1"/>
            <p:cNvSpPr/>
            <p:nvPr/>
          </p:nvSpPr>
          <p:spPr>
            <a:xfrm>
              <a:off x="575698" y="853313"/>
              <a:ext cx="8451754" cy="2400657"/>
            </a:xfrm>
            <a:prstGeom prst="rect">
              <a:avLst/>
            </a:prstGeom>
          </p:spPr>
          <p:txBody>
            <a:bodyPr wrap="square">
              <a:spAutoFit/>
            </a:bodyPr>
            <a:lstStyle/>
            <a:p>
              <a:pPr lvl="0" algn="just">
                <a:lnSpc>
                  <a:spcPct val="150000"/>
                </a:lnSpc>
                <a:tabLst>
                  <a:tab pos="201930" algn="l"/>
                </a:tabLst>
              </a:pPr>
              <a:r>
                <a:rPr lang="vi-VN" sz="2000">
                  <a:ea typeface="Calibri" panose="020F0502020204030204" pitchFamily="34" charset="0"/>
                  <a:cs typeface="Times New Roman" panose="02020603050405020304" pitchFamily="18" charset="0"/>
                </a:rPr>
                <a:t>Bảng tần số tương đối giúp chúng ta nhanh chóng quan sát được đặc điểm của mẫu dữ liệu như tần số tương đối của mỗi giá trị, giá trị xuất hiện thường xuyên nhất, giá trị xuất hiện ít thường xuyên nhất, … Bảng tần số tương đối cũng giúp chúng ta so sánh mức độ xuất hiện thường xuyên của một giá trị trong nhiều mẫu số liệu khác nhau.</a:t>
              </a:r>
              <a:endParaRPr kumimoji="0" lang="en-US" sz="20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grpSp>
          <p:nvGrpSpPr>
            <p:cNvPr id="5" name="Group 4"/>
            <p:cNvGrpSpPr/>
            <p:nvPr/>
          </p:nvGrpSpPr>
          <p:grpSpPr>
            <a:xfrm>
              <a:off x="642310" y="334454"/>
              <a:ext cx="2504336" cy="477054"/>
              <a:chOff x="642310" y="302650"/>
              <a:chExt cx="2504336" cy="477054"/>
            </a:xfrm>
          </p:grpSpPr>
          <p:sp>
            <p:nvSpPr>
              <p:cNvPr id="8" name="Rectangle 7"/>
              <p:cNvSpPr/>
              <p:nvPr/>
            </p:nvSpPr>
            <p:spPr>
              <a:xfrm>
                <a:off x="1501644" y="302650"/>
                <a:ext cx="1645002" cy="477054"/>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100" cap="none" spc="0" normalizeH="0" baseline="0" noProof="0">
                    <a:ln>
                      <a:noFill/>
                    </a:ln>
                    <a:solidFill>
                      <a:srgbClr val="2F5496"/>
                    </a:solidFill>
                    <a:effectLst/>
                    <a:uLnTx/>
                    <a:uFillTx/>
                    <a:latin typeface="Arial"/>
                    <a:ea typeface="Aptos"/>
                    <a:cs typeface="Times New Roman" panose="02020603050405020304" pitchFamily="18" charset="0"/>
                    <a:sym typeface="Arial"/>
                  </a:rPr>
                  <a:t>Nhận xét:</a:t>
                </a:r>
                <a:endParaRPr kumimoji="0" lang="en-US" sz="2500" b="0" i="0" u="none" strike="noStrike" kern="100" cap="none" spc="0" normalizeH="0" baseline="0" noProof="0">
                  <a:ln>
                    <a:noFill/>
                  </a:ln>
                  <a:solidFill>
                    <a:srgbClr val="2F5496"/>
                  </a:solidFill>
                  <a:effectLst/>
                  <a:uLnTx/>
                  <a:uFillTx/>
                  <a:latin typeface="Arial"/>
                  <a:ea typeface="Aptos"/>
                  <a:cs typeface="Times New Roman" panose="02020603050405020304" pitchFamily="18" charset="0"/>
                  <a:sym typeface="Arial"/>
                </a:endParaRPr>
              </a:p>
            </p:txBody>
          </p:sp>
          <p:pic>
            <p:nvPicPr>
              <p:cNvPr id="12" name="Picture 19">
                <a:extLst>
                  <a:ext uri="{FF2B5EF4-FFF2-40B4-BE49-F238E27FC236}">
                    <a16:creationId xmlns:a16="http://schemas.microsoft.com/office/drawing/2014/main" id="{E3F04667-C1D8-7792-7990-C038FA8774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42310" y="334915"/>
                <a:ext cx="771471" cy="435881"/>
              </a:xfrm>
              <a:prstGeom prst="rect">
                <a:avLst/>
              </a:prstGeom>
            </p:spPr>
          </p:pic>
        </p:grpSp>
      </p:grpSp>
    </p:spTree>
    <p:extLst>
      <p:ext uri="{BB962C8B-B14F-4D97-AF65-F5344CB8AC3E}">
        <p14:creationId xmlns:p14="http://schemas.microsoft.com/office/powerpoint/2010/main" val="326482349"/>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14" presetClass="entr" presetSubtype="1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3541"/>
        <p:cNvGrpSpPr/>
        <p:nvPr/>
      </p:nvGrpSpPr>
      <p:grpSpPr>
        <a:xfrm>
          <a:off x="0" y="0"/>
          <a:ext cx="0" cy="0"/>
          <a:chOff x="0" y="0"/>
          <a:chExt cx="0" cy="0"/>
        </a:xfrm>
      </p:grpSpPr>
      <p:sp>
        <p:nvSpPr>
          <p:cNvPr id="14" name="TextBox 13">
            <a:extLst>
              <a:ext uri="{FF2B5EF4-FFF2-40B4-BE49-F238E27FC236}">
                <a16:creationId xmlns:a16="http://schemas.microsoft.com/office/drawing/2014/main" id="{1C0FDDE4-B345-9CEF-46D5-6288E812B092}"/>
              </a:ext>
            </a:extLst>
          </p:cNvPr>
          <p:cNvSpPr txBox="1"/>
          <p:nvPr/>
        </p:nvSpPr>
        <p:spPr>
          <a:xfrm>
            <a:off x="101432" y="89866"/>
            <a:ext cx="8955103" cy="1015663"/>
          </a:xfrm>
          <a:prstGeom prst="rect">
            <a:avLst/>
          </a:prstGeom>
          <a:noFill/>
        </p:spPr>
        <p:txBody>
          <a:bodyPr wrap="square">
            <a:spAutoFit/>
          </a:bodyPr>
          <a:lstStyle/>
          <a:p>
            <a:pPr lvl="0" algn="just">
              <a:lnSpc>
                <a:spcPct val="150000"/>
              </a:lnSpc>
            </a:pPr>
            <a:r>
              <a:rPr kumimoji="0" lang="vi-VN" sz="2000" b="1" i="0" u="none" strike="noStrike" kern="0" cap="none" spc="0" normalizeH="0" baseline="0" noProof="0" dirty="0">
                <a:ln>
                  <a:noFill/>
                </a:ln>
                <a:solidFill>
                  <a:srgbClr val="FFFFFF"/>
                </a:solidFill>
                <a:effectLst/>
                <a:highlight>
                  <a:srgbClr val="008080"/>
                </a:highlight>
                <a:uLnTx/>
                <a:uFillTx/>
                <a:latin typeface="Arial" panose="020B0604020202020204" pitchFamily="34" charset="0"/>
                <a:ea typeface="Times New Roman" panose="02020603050405020304" pitchFamily="18" charset="0"/>
                <a:cs typeface="Arial"/>
                <a:sym typeface="Arial"/>
              </a:rPr>
              <a:t>Ví </a:t>
            </a:r>
            <a:r>
              <a:rPr kumimoji="0" lang="vi-VN" sz="2000" b="1" i="0" u="none" strike="noStrike" kern="0" cap="none" spc="0" normalizeH="0" baseline="0" noProof="0">
                <a:ln>
                  <a:noFill/>
                </a:ln>
                <a:solidFill>
                  <a:srgbClr val="FFFFFF"/>
                </a:solidFill>
                <a:effectLst/>
                <a:highlight>
                  <a:srgbClr val="008080"/>
                </a:highlight>
                <a:uLnTx/>
                <a:uFillTx/>
                <a:latin typeface="Arial" panose="020B0604020202020204" pitchFamily="34" charset="0"/>
                <a:ea typeface="Times New Roman" panose="02020603050405020304" pitchFamily="18" charset="0"/>
                <a:cs typeface="Arial"/>
                <a:sym typeface="Arial"/>
              </a:rPr>
              <a:t>dụ </a:t>
            </a:r>
            <a:r>
              <a:rPr kumimoji="0" lang="en-US" sz="2000" b="1" i="0" u="none" strike="noStrike" kern="0" cap="none" spc="0" normalizeH="0" baseline="0" noProof="0">
                <a:ln>
                  <a:noFill/>
                </a:ln>
                <a:solidFill>
                  <a:srgbClr val="FFFFFF"/>
                </a:solidFill>
                <a:effectLst/>
                <a:highlight>
                  <a:srgbClr val="008080"/>
                </a:highlight>
                <a:uLnTx/>
                <a:uFillTx/>
                <a:latin typeface="Arial" panose="020B0604020202020204" pitchFamily="34" charset="0"/>
                <a:ea typeface="Times New Roman" panose="02020603050405020304" pitchFamily="18" charset="0"/>
                <a:cs typeface="Arial"/>
                <a:sym typeface="Arial"/>
              </a:rPr>
              <a:t>2:</a:t>
            </a:r>
            <a:r>
              <a:rPr kumimoji="0" lang="en-US" sz="2000" b="0" i="0" u="none" strike="noStrike" kern="0" cap="none" spc="0" normalizeH="0" baseline="0" noProof="0">
                <a:ln>
                  <a:noFill/>
                </a:ln>
                <a:solidFill>
                  <a:srgbClr val="000000"/>
                </a:solidFill>
                <a:effectLst/>
                <a:uLnTx/>
                <a:uFillTx/>
                <a:latin typeface="Arial"/>
                <a:cs typeface="Arial"/>
                <a:sym typeface="Arial"/>
              </a:rPr>
              <a:t> </a:t>
            </a:r>
            <a:r>
              <a:rPr lang="vi-VN" sz="2000"/>
              <a:t>Bạn Linh gieo một con xúc xắc cân đối và đồng chất một số lần và ghi lại tần số</a:t>
            </a:r>
            <a:r>
              <a:rPr lang="en-US" sz="2000"/>
              <a:t> </a:t>
            </a:r>
            <a:r>
              <a:rPr lang="vi-VN" sz="2000"/>
              <a:t>tương đối số lần xuất hiện của mỗi mặt trong bảng thống kê sau:</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13" name="Rectangle 12"/>
          <p:cNvSpPr/>
          <p:nvPr/>
        </p:nvSpPr>
        <p:spPr>
          <a:xfrm>
            <a:off x="553268" y="2956848"/>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0" cap="none" spc="0" normalizeH="0" baseline="0" noProof="0">
                <a:ln>
                  <a:noFill/>
                </a:ln>
                <a:solidFill>
                  <a:srgbClr val="C00000"/>
                </a:solidFill>
                <a:effectLst/>
                <a:uLnTx/>
                <a:uFillTx/>
                <a:latin typeface="Arial"/>
                <a:cs typeface="Arial"/>
                <a:sym typeface="Arial"/>
              </a:rPr>
              <a:t>Giải:</a:t>
            </a:r>
            <a:endParaRPr kumimoji="0" lang="en-US" sz="2000" b="1" i="1" u="sng" strike="noStrike" kern="0" cap="none" spc="0" normalizeH="0" baseline="0" noProof="0" dirty="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101432" y="3562803"/>
                <a:ext cx="7062694" cy="1477328"/>
              </a:xfrm>
              <a:prstGeom prst="rect">
                <a:avLst/>
              </a:prstGeom>
            </p:spPr>
            <p:txBody>
              <a:bodyPr wrap="square">
                <a:spAutoFit/>
              </a:bodyPr>
              <a:lstStyle/>
              <a:p>
                <a:pPr lvl="0" algn="just">
                  <a:lnSpc>
                    <a:spcPct val="150000"/>
                  </a:lnSpc>
                </a:pPr>
                <a:r>
                  <a:rPr lang="vi-VN" sz="2000"/>
                  <a:t>Ta có: </a:t>
                </a:r>
                <a14:m>
                  <m:oMath xmlns:m="http://schemas.openxmlformats.org/officeDocument/2006/math">
                    <m:r>
                      <a:rPr lang="vi-VN" sz="2000" i="1" smtClean="0">
                        <a:latin typeface="Cambria Math" panose="02040503050406030204" pitchFamily="18" charset="0"/>
                      </a:rPr>
                      <m:t>15%+ 18%+ 12%+ 21% + 16% + 13% = </m:t>
                    </m:r>
                    <m:r>
                      <a:rPr lang="vi-VN" sz="2000" i="1">
                        <a:latin typeface="Cambria Math" panose="02040503050406030204" pitchFamily="18" charset="0"/>
                      </a:rPr>
                      <m:t>95</m:t>
                    </m:r>
                    <m:r>
                      <a:rPr lang="vi-VN" sz="2000" i="1" smtClean="0">
                        <a:latin typeface="Cambria Math" panose="02040503050406030204" pitchFamily="18" charset="0"/>
                      </a:rPr>
                      <m:t>%.</m:t>
                    </m:r>
                  </m:oMath>
                </a14:m>
                <a:endParaRPr lang="en-US" sz="2000"/>
              </a:p>
              <a:p>
                <a:pPr lvl="0" algn="just">
                  <a:lnSpc>
                    <a:spcPct val="150000"/>
                  </a:lnSpc>
                </a:pPr>
                <a:r>
                  <a:rPr lang="vi-VN" sz="2000"/>
                  <a:t>Như vậy, số liệu trong bảng tần số tương đối là không hợp lí vì tổng tần số tương đối của</a:t>
                </a:r>
                <a:r>
                  <a:rPr lang="en-US" sz="2000"/>
                  <a:t> </a:t>
                </a:r>
                <a:r>
                  <a:rPr lang="vi-VN" sz="2000"/>
                  <a:t>tất cả các giá trị nhỏ hơn </a:t>
                </a:r>
                <a14:m>
                  <m:oMath xmlns:m="http://schemas.openxmlformats.org/officeDocument/2006/math">
                    <m:r>
                      <a:rPr lang="vi-VN" sz="2000" i="1" smtClean="0">
                        <a:latin typeface="Cambria Math" panose="02040503050406030204" pitchFamily="18" charset="0"/>
                      </a:rPr>
                      <m:t>100%.</m:t>
                    </m:r>
                  </m:oMath>
                </a14:m>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4" name="Rectangle 3"/>
              <p:cNvSpPr>
                <a:spLocks noRot="1" noChangeAspect="1" noMove="1" noResize="1" noEditPoints="1" noAdjustHandles="1" noChangeArrowheads="1" noChangeShapeType="1" noTextEdit="1"/>
              </p:cNvSpPr>
              <p:nvPr/>
            </p:nvSpPr>
            <p:spPr>
              <a:xfrm>
                <a:off x="101432" y="3562803"/>
                <a:ext cx="7062694" cy="1477328"/>
              </a:xfrm>
              <a:prstGeom prst="rect">
                <a:avLst/>
              </a:prstGeom>
              <a:blipFill>
                <a:blip r:embed="rId3"/>
                <a:stretch>
                  <a:fillRect l="-950" r="-864" b="-24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8" name="Table 7"/>
              <p:cNvGraphicFramePr>
                <a:graphicFrameLocks noGrp="1"/>
              </p:cNvGraphicFramePr>
              <p:nvPr>
                <p:extLst>
                  <p:ext uri="{D42A27DB-BD31-4B8C-83A1-F6EECF244321}">
                    <p14:modId xmlns:p14="http://schemas.microsoft.com/office/powerpoint/2010/main" val="289851246"/>
                  </p:ext>
                </p:extLst>
              </p:nvPr>
            </p:nvGraphicFramePr>
            <p:xfrm>
              <a:off x="196850" y="1210076"/>
              <a:ext cx="8750585" cy="936776"/>
            </p:xfrm>
            <a:graphic>
              <a:graphicData uri="http://schemas.openxmlformats.org/drawingml/2006/table">
                <a:tbl>
                  <a:tblPr firstRow="1" bandRow="1">
                    <a:tableStyleId>{45A25789-26E0-47BD-9F28-08E63AB04CF7}</a:tableStyleId>
                  </a:tblPr>
                  <a:tblGrid>
                    <a:gridCol w="2204444">
                      <a:extLst>
                        <a:ext uri="{9D8B030D-6E8A-4147-A177-3AD203B41FA5}">
                          <a16:colId xmlns:a16="http://schemas.microsoft.com/office/drawing/2014/main" val="3615377327"/>
                        </a:ext>
                      </a:extLst>
                    </a:gridCol>
                    <a:gridCol w="1095166">
                      <a:extLst>
                        <a:ext uri="{9D8B030D-6E8A-4147-A177-3AD203B41FA5}">
                          <a16:colId xmlns:a16="http://schemas.microsoft.com/office/drawing/2014/main" val="3129280889"/>
                        </a:ext>
                      </a:extLst>
                    </a:gridCol>
                    <a:gridCol w="1090195">
                      <a:extLst>
                        <a:ext uri="{9D8B030D-6E8A-4147-A177-3AD203B41FA5}">
                          <a16:colId xmlns:a16="http://schemas.microsoft.com/office/drawing/2014/main" val="1726096188"/>
                        </a:ext>
                      </a:extLst>
                    </a:gridCol>
                    <a:gridCol w="1090195">
                      <a:extLst>
                        <a:ext uri="{9D8B030D-6E8A-4147-A177-3AD203B41FA5}">
                          <a16:colId xmlns:a16="http://schemas.microsoft.com/office/drawing/2014/main" val="1564382858"/>
                        </a:ext>
                      </a:extLst>
                    </a:gridCol>
                    <a:gridCol w="1090195">
                      <a:extLst>
                        <a:ext uri="{9D8B030D-6E8A-4147-A177-3AD203B41FA5}">
                          <a16:colId xmlns:a16="http://schemas.microsoft.com/office/drawing/2014/main" val="2513055548"/>
                        </a:ext>
                      </a:extLst>
                    </a:gridCol>
                    <a:gridCol w="1090195">
                      <a:extLst>
                        <a:ext uri="{9D8B030D-6E8A-4147-A177-3AD203B41FA5}">
                          <a16:colId xmlns:a16="http://schemas.microsoft.com/office/drawing/2014/main" val="170751633"/>
                        </a:ext>
                      </a:extLst>
                    </a:gridCol>
                    <a:gridCol w="1090195">
                      <a:extLst>
                        <a:ext uri="{9D8B030D-6E8A-4147-A177-3AD203B41FA5}">
                          <a16:colId xmlns:a16="http://schemas.microsoft.com/office/drawing/2014/main" val="1649494503"/>
                        </a:ext>
                      </a:extLst>
                    </a:gridCol>
                  </a:tblGrid>
                  <a:tr h="472828">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rPr>
                            <a:t>Mặt</a:t>
                          </a:r>
                          <a:endParaRPr lang="en-US" sz="2000" b="0">
                            <a:effectLst/>
                            <a:latin typeface="+mj-lt"/>
                            <a:ea typeface="Calibri" panose="020F0502020204030204" pitchFamily="34" charset="0"/>
                            <a:cs typeface="Times New Roman" panose="02020603050405020304" pitchFamily="18" charset="0"/>
                          </a:endParaRPr>
                        </a:p>
                      </a:txBody>
                      <a:tcPr anchor="ctr">
                        <a:solidFill>
                          <a:srgbClr val="FFFFCD"/>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1</a:t>
                          </a:r>
                          <a:r>
                            <a:rPr lang="en-US" sz="2000" b="0" baseline="0">
                              <a:effectLst/>
                              <a:latin typeface="+mj-lt"/>
                              <a:ea typeface="Calibri" panose="020F0502020204030204" pitchFamily="34" charset="0"/>
                              <a:cs typeface="Times New Roman" panose="02020603050405020304" pitchFamily="18" charset="0"/>
                            </a:rPr>
                            <a:t> chấm</a:t>
                          </a:r>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lang="en-US" sz="2000" b="0" i="0" u="none" strike="noStrike" cap="none" smtClean="0">
                                    <a:solidFill>
                                      <a:srgbClr val="000000"/>
                                    </a:solidFill>
                                    <a:effectLst/>
                                    <a:latin typeface="Arial"/>
                                    <a:ea typeface="Calibri" panose="020F0502020204030204" pitchFamily="34" charset="0"/>
                                    <a:cs typeface="Times New Roman" panose="02020603050405020304" pitchFamily="18" charset="0"/>
                                    <a:sym typeface="Arial"/>
                                  </a:rPr>
                                  <m:t>2</m:t>
                                </m:r>
                                <m:r>
                                  <m:rPr>
                                    <m:nor/>
                                  </m:rPr>
                                  <a:rPr lang="en-US" sz="2000" b="0" i="0" u="none" strike="noStrike" cap="none" baseline="0" smtClean="0">
                                    <a:solidFill>
                                      <a:srgbClr val="000000"/>
                                    </a:solidFill>
                                    <a:effectLst/>
                                    <a:latin typeface="Arial"/>
                                    <a:ea typeface="Calibri" panose="020F0502020204030204" pitchFamily="34" charset="0"/>
                                    <a:cs typeface="Times New Roman" panose="02020603050405020304" pitchFamily="18" charset="0"/>
                                    <a:sym typeface="Arial"/>
                                  </a:rPr>
                                  <m:t> </m:t>
                                </m:r>
                                <m:r>
                                  <m:rPr>
                                    <m:nor/>
                                  </m:rPr>
                                  <a:rPr lang="en-US" sz="2000" b="0" i="0" u="none" strike="noStrike" cap="none" baseline="0" smtClean="0">
                                    <a:solidFill>
                                      <a:srgbClr val="000000"/>
                                    </a:solidFill>
                                    <a:effectLst/>
                                    <a:latin typeface="Arial"/>
                                    <a:ea typeface="Calibri" panose="020F0502020204030204" pitchFamily="34" charset="0"/>
                                    <a:cs typeface="Times New Roman" panose="02020603050405020304" pitchFamily="18" charset="0"/>
                                    <a:sym typeface="Arial"/>
                                  </a:rPr>
                                  <m:t>ch</m:t>
                                </m:r>
                                <m:r>
                                  <m:rPr>
                                    <m:nor/>
                                  </m:rPr>
                                  <a:rPr lang="en-US" sz="2000" b="0" i="0" u="none" strike="noStrike" cap="none" baseline="0" smtClean="0">
                                    <a:solidFill>
                                      <a:srgbClr val="000000"/>
                                    </a:solidFill>
                                    <a:effectLst/>
                                    <a:latin typeface="Arial"/>
                                    <a:ea typeface="Calibri" panose="020F0502020204030204" pitchFamily="34" charset="0"/>
                                    <a:cs typeface="Times New Roman" panose="02020603050405020304" pitchFamily="18" charset="0"/>
                                    <a:sym typeface="Arial"/>
                                  </a:rPr>
                                  <m:t>ấ</m:t>
                                </m:r>
                                <m:r>
                                  <m:rPr>
                                    <m:nor/>
                                  </m:rPr>
                                  <a:rPr lang="en-US" sz="2000" b="0" i="0" u="none" strike="noStrike" cap="none" baseline="0" smtClean="0">
                                    <a:solidFill>
                                      <a:srgbClr val="000000"/>
                                    </a:solidFill>
                                    <a:effectLst/>
                                    <a:latin typeface="Arial"/>
                                    <a:ea typeface="Calibri" panose="020F0502020204030204" pitchFamily="34" charset="0"/>
                                    <a:cs typeface="Times New Roman" panose="02020603050405020304" pitchFamily="18" charset="0"/>
                                    <a:sym typeface="Arial"/>
                                  </a:rPr>
                                  <m:t>m</m:t>
                                </m:r>
                              </m:oMath>
                            </m:oMathPara>
                          </a14:m>
                          <a:endParaRPr lang="en-US" sz="2000" b="0" i="0" u="none" strike="noStrike" cap="none">
                            <a:solidFill>
                              <a:srgbClr val="000000"/>
                            </a:solidFill>
                            <a:effectLst/>
                            <a:latin typeface="Arial"/>
                            <a:ea typeface="Calibri" panose="020F0502020204030204" pitchFamily="34" charset="0"/>
                            <a:cs typeface="Times New Roman" panose="02020603050405020304" pitchFamily="18" charset="0"/>
                            <a:sym typeface="Arial"/>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lang="en-US" sz="2000" b="0" i="0" u="none" strike="noStrike" cap="none" smtClean="0">
                                    <a:solidFill>
                                      <a:srgbClr val="000000"/>
                                    </a:solidFill>
                                    <a:effectLst/>
                                    <a:latin typeface="Arial"/>
                                    <a:ea typeface="Calibri" panose="020F0502020204030204" pitchFamily="34" charset="0"/>
                                    <a:cs typeface="Times New Roman" panose="02020603050405020304" pitchFamily="18" charset="0"/>
                                    <a:sym typeface="Arial"/>
                                  </a:rPr>
                                  <m:t>3</m:t>
                                </m:r>
                                <m:r>
                                  <m:rPr>
                                    <m:nor/>
                                  </m:rPr>
                                  <a:rPr lang="en-US" sz="2000" b="0" i="0" u="none" strike="noStrike" cap="none" baseline="0" smtClean="0">
                                    <a:solidFill>
                                      <a:srgbClr val="000000"/>
                                    </a:solidFill>
                                    <a:effectLst/>
                                    <a:latin typeface="Arial"/>
                                    <a:ea typeface="Calibri" panose="020F0502020204030204" pitchFamily="34" charset="0"/>
                                    <a:cs typeface="Times New Roman" panose="02020603050405020304" pitchFamily="18" charset="0"/>
                                    <a:sym typeface="Arial"/>
                                  </a:rPr>
                                  <m:t> </m:t>
                                </m:r>
                                <m:r>
                                  <m:rPr>
                                    <m:nor/>
                                  </m:rPr>
                                  <a:rPr lang="en-US" sz="2000" b="0" i="0" u="none" strike="noStrike" cap="none" baseline="0" smtClean="0">
                                    <a:solidFill>
                                      <a:srgbClr val="000000"/>
                                    </a:solidFill>
                                    <a:effectLst/>
                                    <a:latin typeface="Arial"/>
                                    <a:ea typeface="Calibri" panose="020F0502020204030204" pitchFamily="34" charset="0"/>
                                    <a:cs typeface="Times New Roman" panose="02020603050405020304" pitchFamily="18" charset="0"/>
                                    <a:sym typeface="Arial"/>
                                  </a:rPr>
                                  <m:t>ch</m:t>
                                </m:r>
                                <m:r>
                                  <m:rPr>
                                    <m:nor/>
                                  </m:rPr>
                                  <a:rPr lang="en-US" sz="2000" b="0" i="0" u="none" strike="noStrike" cap="none" baseline="0" smtClean="0">
                                    <a:solidFill>
                                      <a:srgbClr val="000000"/>
                                    </a:solidFill>
                                    <a:effectLst/>
                                    <a:latin typeface="Arial"/>
                                    <a:ea typeface="Calibri" panose="020F0502020204030204" pitchFamily="34" charset="0"/>
                                    <a:cs typeface="Times New Roman" panose="02020603050405020304" pitchFamily="18" charset="0"/>
                                    <a:sym typeface="Arial"/>
                                  </a:rPr>
                                  <m:t>ấ</m:t>
                                </m:r>
                                <m:r>
                                  <m:rPr>
                                    <m:nor/>
                                  </m:rPr>
                                  <a:rPr lang="en-US" sz="2000" b="0" i="0" u="none" strike="noStrike" cap="none" baseline="0" smtClean="0">
                                    <a:solidFill>
                                      <a:srgbClr val="000000"/>
                                    </a:solidFill>
                                    <a:effectLst/>
                                    <a:latin typeface="Arial"/>
                                    <a:ea typeface="Calibri" panose="020F0502020204030204" pitchFamily="34" charset="0"/>
                                    <a:cs typeface="Times New Roman" panose="02020603050405020304" pitchFamily="18" charset="0"/>
                                    <a:sym typeface="Arial"/>
                                  </a:rPr>
                                  <m:t>m</m:t>
                                </m:r>
                              </m:oMath>
                            </m:oMathPara>
                          </a14:m>
                          <a:endParaRPr lang="en-US" sz="2000" b="0" i="0" u="none" strike="noStrike" cap="none">
                            <a:solidFill>
                              <a:srgbClr val="000000"/>
                            </a:solidFill>
                            <a:effectLst/>
                            <a:latin typeface="Arial"/>
                            <a:ea typeface="Calibri" panose="020F0502020204030204" pitchFamily="34" charset="0"/>
                            <a:cs typeface="Times New Roman" panose="02020603050405020304" pitchFamily="18" charset="0"/>
                            <a:sym typeface="Arial"/>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lang="en-US" sz="2000" b="0" i="0" u="none" strike="noStrike" cap="none" smtClean="0">
                                    <a:solidFill>
                                      <a:srgbClr val="000000"/>
                                    </a:solidFill>
                                    <a:effectLst/>
                                    <a:latin typeface="Arial"/>
                                    <a:ea typeface="Calibri" panose="020F0502020204030204" pitchFamily="34" charset="0"/>
                                    <a:cs typeface="Times New Roman" panose="02020603050405020304" pitchFamily="18" charset="0"/>
                                    <a:sym typeface="Arial"/>
                                  </a:rPr>
                                  <m:t>4</m:t>
                                </m:r>
                                <m:r>
                                  <m:rPr>
                                    <m:nor/>
                                  </m:rPr>
                                  <a:rPr lang="en-US" sz="2000" b="0" i="0" u="none" strike="noStrike" cap="none" baseline="0" smtClean="0">
                                    <a:solidFill>
                                      <a:srgbClr val="000000"/>
                                    </a:solidFill>
                                    <a:effectLst/>
                                    <a:latin typeface="Arial"/>
                                    <a:ea typeface="Calibri" panose="020F0502020204030204" pitchFamily="34" charset="0"/>
                                    <a:cs typeface="Times New Roman" panose="02020603050405020304" pitchFamily="18" charset="0"/>
                                    <a:sym typeface="Arial"/>
                                  </a:rPr>
                                  <m:t> </m:t>
                                </m:r>
                                <m:r>
                                  <m:rPr>
                                    <m:nor/>
                                  </m:rPr>
                                  <a:rPr lang="en-US" sz="2000" b="0" i="0" u="none" strike="noStrike" cap="none" baseline="0" smtClean="0">
                                    <a:solidFill>
                                      <a:srgbClr val="000000"/>
                                    </a:solidFill>
                                    <a:effectLst/>
                                    <a:latin typeface="Arial"/>
                                    <a:ea typeface="Calibri" panose="020F0502020204030204" pitchFamily="34" charset="0"/>
                                    <a:cs typeface="Times New Roman" panose="02020603050405020304" pitchFamily="18" charset="0"/>
                                    <a:sym typeface="Arial"/>
                                  </a:rPr>
                                  <m:t>ch</m:t>
                                </m:r>
                                <m:r>
                                  <m:rPr>
                                    <m:nor/>
                                  </m:rPr>
                                  <a:rPr lang="en-US" sz="2000" b="0" i="0" u="none" strike="noStrike" cap="none" baseline="0" smtClean="0">
                                    <a:solidFill>
                                      <a:srgbClr val="000000"/>
                                    </a:solidFill>
                                    <a:effectLst/>
                                    <a:latin typeface="Arial"/>
                                    <a:ea typeface="Calibri" panose="020F0502020204030204" pitchFamily="34" charset="0"/>
                                    <a:cs typeface="Times New Roman" panose="02020603050405020304" pitchFamily="18" charset="0"/>
                                    <a:sym typeface="Arial"/>
                                  </a:rPr>
                                  <m:t>ấ</m:t>
                                </m:r>
                                <m:r>
                                  <m:rPr>
                                    <m:nor/>
                                  </m:rPr>
                                  <a:rPr lang="en-US" sz="2000" b="0" i="0" u="none" strike="noStrike" cap="none" baseline="0" smtClean="0">
                                    <a:solidFill>
                                      <a:srgbClr val="000000"/>
                                    </a:solidFill>
                                    <a:effectLst/>
                                    <a:latin typeface="Arial"/>
                                    <a:ea typeface="Calibri" panose="020F0502020204030204" pitchFamily="34" charset="0"/>
                                    <a:cs typeface="Times New Roman" panose="02020603050405020304" pitchFamily="18" charset="0"/>
                                    <a:sym typeface="Arial"/>
                                  </a:rPr>
                                  <m:t>m</m:t>
                                </m:r>
                              </m:oMath>
                            </m:oMathPara>
                          </a14:m>
                          <a:endParaRPr lang="en-US" sz="2000" b="0" i="0" u="none" strike="noStrike" cap="none">
                            <a:solidFill>
                              <a:srgbClr val="000000"/>
                            </a:solidFill>
                            <a:effectLst/>
                            <a:latin typeface="Arial"/>
                            <a:ea typeface="Calibri" panose="020F0502020204030204" pitchFamily="34" charset="0"/>
                            <a:cs typeface="Times New Roman" panose="02020603050405020304" pitchFamily="18" charset="0"/>
                            <a:sym typeface="Arial"/>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lang="en-US" sz="2000" b="0" i="0" u="none" strike="noStrike" cap="none" smtClean="0">
                                    <a:solidFill>
                                      <a:srgbClr val="000000"/>
                                    </a:solidFill>
                                    <a:effectLst/>
                                    <a:latin typeface="Arial"/>
                                    <a:ea typeface="Calibri" panose="020F0502020204030204" pitchFamily="34" charset="0"/>
                                    <a:cs typeface="Times New Roman" panose="02020603050405020304" pitchFamily="18" charset="0"/>
                                    <a:sym typeface="Arial"/>
                                  </a:rPr>
                                  <m:t>5</m:t>
                                </m:r>
                                <m:r>
                                  <m:rPr>
                                    <m:nor/>
                                  </m:rPr>
                                  <a:rPr lang="en-US" sz="2000" b="0" i="0" u="none" strike="noStrike" cap="none" baseline="0" smtClean="0">
                                    <a:solidFill>
                                      <a:srgbClr val="000000"/>
                                    </a:solidFill>
                                    <a:effectLst/>
                                    <a:latin typeface="Arial"/>
                                    <a:ea typeface="Calibri" panose="020F0502020204030204" pitchFamily="34" charset="0"/>
                                    <a:cs typeface="Times New Roman" panose="02020603050405020304" pitchFamily="18" charset="0"/>
                                    <a:sym typeface="Arial"/>
                                  </a:rPr>
                                  <m:t> </m:t>
                                </m:r>
                                <m:r>
                                  <m:rPr>
                                    <m:nor/>
                                  </m:rPr>
                                  <a:rPr lang="en-US" sz="2000" b="0" i="0" u="none" strike="noStrike" cap="none" baseline="0" smtClean="0">
                                    <a:solidFill>
                                      <a:srgbClr val="000000"/>
                                    </a:solidFill>
                                    <a:effectLst/>
                                    <a:latin typeface="Arial"/>
                                    <a:ea typeface="Calibri" panose="020F0502020204030204" pitchFamily="34" charset="0"/>
                                    <a:cs typeface="Times New Roman" panose="02020603050405020304" pitchFamily="18" charset="0"/>
                                    <a:sym typeface="Arial"/>
                                  </a:rPr>
                                  <m:t>ch</m:t>
                                </m:r>
                                <m:r>
                                  <m:rPr>
                                    <m:nor/>
                                  </m:rPr>
                                  <a:rPr lang="en-US" sz="2000" b="0" i="0" u="none" strike="noStrike" cap="none" baseline="0" smtClean="0">
                                    <a:solidFill>
                                      <a:srgbClr val="000000"/>
                                    </a:solidFill>
                                    <a:effectLst/>
                                    <a:latin typeface="Arial"/>
                                    <a:ea typeface="Calibri" panose="020F0502020204030204" pitchFamily="34" charset="0"/>
                                    <a:cs typeface="Times New Roman" panose="02020603050405020304" pitchFamily="18" charset="0"/>
                                    <a:sym typeface="Arial"/>
                                  </a:rPr>
                                  <m:t>ấ</m:t>
                                </m:r>
                                <m:r>
                                  <m:rPr>
                                    <m:nor/>
                                  </m:rPr>
                                  <a:rPr lang="en-US" sz="2000" b="0" i="0" u="none" strike="noStrike" cap="none" baseline="0" smtClean="0">
                                    <a:solidFill>
                                      <a:srgbClr val="000000"/>
                                    </a:solidFill>
                                    <a:effectLst/>
                                    <a:latin typeface="Arial"/>
                                    <a:ea typeface="Calibri" panose="020F0502020204030204" pitchFamily="34" charset="0"/>
                                    <a:cs typeface="Times New Roman" panose="02020603050405020304" pitchFamily="18" charset="0"/>
                                    <a:sym typeface="Arial"/>
                                  </a:rPr>
                                  <m:t>m</m:t>
                                </m:r>
                              </m:oMath>
                            </m:oMathPara>
                          </a14:m>
                          <a:endParaRPr lang="en-US" sz="2000" b="0" i="0" u="none" strike="noStrike" cap="none">
                            <a:solidFill>
                              <a:srgbClr val="000000"/>
                            </a:solidFill>
                            <a:effectLst/>
                            <a:latin typeface="Arial"/>
                            <a:ea typeface="Calibri" panose="020F0502020204030204" pitchFamily="34" charset="0"/>
                            <a:cs typeface="Times New Roman" panose="02020603050405020304" pitchFamily="18" charset="0"/>
                            <a:sym typeface="Arial"/>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lang="en-US" sz="2000" b="0" i="0" u="none" strike="noStrike" cap="none" smtClean="0">
                                    <a:solidFill>
                                      <a:srgbClr val="000000"/>
                                    </a:solidFill>
                                    <a:effectLst/>
                                    <a:latin typeface="Arial"/>
                                    <a:ea typeface="Calibri" panose="020F0502020204030204" pitchFamily="34" charset="0"/>
                                    <a:cs typeface="Times New Roman" panose="02020603050405020304" pitchFamily="18" charset="0"/>
                                    <a:sym typeface="Arial"/>
                                  </a:rPr>
                                  <m:t>6</m:t>
                                </m:r>
                                <m:r>
                                  <m:rPr>
                                    <m:nor/>
                                  </m:rPr>
                                  <a:rPr lang="en-US" sz="2000" b="0" i="0" u="none" strike="noStrike" cap="none" baseline="0" smtClean="0">
                                    <a:solidFill>
                                      <a:srgbClr val="000000"/>
                                    </a:solidFill>
                                    <a:effectLst/>
                                    <a:latin typeface="Arial"/>
                                    <a:ea typeface="Calibri" panose="020F0502020204030204" pitchFamily="34" charset="0"/>
                                    <a:cs typeface="Times New Roman" panose="02020603050405020304" pitchFamily="18" charset="0"/>
                                    <a:sym typeface="Arial"/>
                                  </a:rPr>
                                  <m:t> </m:t>
                                </m:r>
                                <m:r>
                                  <m:rPr>
                                    <m:nor/>
                                  </m:rPr>
                                  <a:rPr lang="en-US" sz="2000" b="0" i="0" u="none" strike="noStrike" cap="none" baseline="0" smtClean="0">
                                    <a:solidFill>
                                      <a:srgbClr val="000000"/>
                                    </a:solidFill>
                                    <a:effectLst/>
                                    <a:latin typeface="Arial"/>
                                    <a:ea typeface="Calibri" panose="020F0502020204030204" pitchFamily="34" charset="0"/>
                                    <a:cs typeface="Times New Roman" panose="02020603050405020304" pitchFamily="18" charset="0"/>
                                    <a:sym typeface="Arial"/>
                                  </a:rPr>
                                  <m:t>ch</m:t>
                                </m:r>
                                <m:r>
                                  <m:rPr>
                                    <m:nor/>
                                  </m:rPr>
                                  <a:rPr lang="en-US" sz="2000" b="0" i="0" u="none" strike="noStrike" cap="none" baseline="0" smtClean="0">
                                    <a:solidFill>
                                      <a:srgbClr val="000000"/>
                                    </a:solidFill>
                                    <a:effectLst/>
                                    <a:latin typeface="Arial"/>
                                    <a:ea typeface="Calibri" panose="020F0502020204030204" pitchFamily="34" charset="0"/>
                                    <a:cs typeface="Times New Roman" panose="02020603050405020304" pitchFamily="18" charset="0"/>
                                    <a:sym typeface="Arial"/>
                                  </a:rPr>
                                  <m:t>ấ</m:t>
                                </m:r>
                                <m:r>
                                  <m:rPr>
                                    <m:nor/>
                                  </m:rPr>
                                  <a:rPr lang="en-US" sz="2000" b="0" i="0" u="none" strike="noStrike" cap="none" baseline="0" smtClean="0">
                                    <a:solidFill>
                                      <a:srgbClr val="000000"/>
                                    </a:solidFill>
                                    <a:effectLst/>
                                    <a:latin typeface="Arial"/>
                                    <a:ea typeface="Calibri" panose="020F0502020204030204" pitchFamily="34" charset="0"/>
                                    <a:cs typeface="Times New Roman" panose="02020603050405020304" pitchFamily="18" charset="0"/>
                                    <a:sym typeface="Arial"/>
                                  </a:rPr>
                                  <m:t>m</m:t>
                                </m:r>
                              </m:oMath>
                            </m:oMathPara>
                          </a14:m>
                          <a:endParaRPr lang="en-US" sz="2000" b="0" i="0" u="none" strike="noStrike" cap="none">
                            <a:solidFill>
                              <a:srgbClr val="000000"/>
                            </a:solidFill>
                            <a:effectLst/>
                            <a:latin typeface="Arial"/>
                            <a:ea typeface="Calibri" panose="020F0502020204030204" pitchFamily="34" charset="0"/>
                            <a:cs typeface="Times New Roman" panose="02020603050405020304" pitchFamily="18" charset="0"/>
                            <a:sym typeface="Arial"/>
                          </a:endParaRPr>
                        </a:p>
                      </a:txBody>
                      <a:tcPr anchor="ctr"/>
                    </a:tc>
                    <a:extLst>
                      <a:ext uri="{0D108BD9-81ED-4DB2-BD59-A6C34878D82A}">
                        <a16:rowId xmlns:a16="http://schemas.microsoft.com/office/drawing/2014/main" val="2652040874"/>
                      </a:ext>
                    </a:extLst>
                  </a:tr>
                  <a:tr h="463948">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000" b="0">
                              <a:effectLst/>
                              <a:latin typeface="+mn-lt"/>
                            </a:rPr>
                            <a:t>Tần số tương đối</a:t>
                          </a:r>
                          <a:endParaRPr lang="en-US" sz="2000" b="0">
                            <a:effectLst/>
                            <a:latin typeface="+mn-lt"/>
                            <a:ea typeface="Calibri" panose="020F0502020204030204" pitchFamily="34" charset="0"/>
                            <a:cs typeface="Times New Roman" panose="02020603050405020304" pitchFamily="18" charset="0"/>
                          </a:endParaRPr>
                        </a:p>
                      </a:txBody>
                      <a:tcPr anchor="ctr">
                        <a:solidFill>
                          <a:srgbClr val="FFFFCD"/>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rPr>
                                  <m:t>15%</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rPr>
                                  <m:t>18%</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12%</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21%</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16%</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13%</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397461541"/>
                      </a:ext>
                    </a:extLst>
                  </a:tr>
                </a:tbl>
              </a:graphicData>
            </a:graphic>
          </p:graphicFrame>
        </mc:Choice>
        <mc:Fallback xmlns="">
          <p:graphicFrame>
            <p:nvGraphicFramePr>
              <p:cNvPr id="8" name="Table 7"/>
              <p:cNvGraphicFramePr>
                <a:graphicFrameLocks noGrp="1"/>
              </p:cNvGraphicFramePr>
              <p:nvPr>
                <p:extLst>
                  <p:ext uri="{D42A27DB-BD31-4B8C-83A1-F6EECF244321}">
                    <p14:modId xmlns:p14="http://schemas.microsoft.com/office/powerpoint/2010/main" val="289851246"/>
                  </p:ext>
                </p:extLst>
              </p:nvPr>
            </p:nvGraphicFramePr>
            <p:xfrm>
              <a:off x="196850" y="1210076"/>
              <a:ext cx="8750585" cy="936776"/>
            </p:xfrm>
            <a:graphic>
              <a:graphicData uri="http://schemas.openxmlformats.org/drawingml/2006/table">
                <a:tbl>
                  <a:tblPr firstRow="1" bandRow="1">
                    <a:tableStyleId>{45A25789-26E0-47BD-9F28-08E63AB04CF7}</a:tableStyleId>
                  </a:tblPr>
                  <a:tblGrid>
                    <a:gridCol w="2204444">
                      <a:extLst>
                        <a:ext uri="{9D8B030D-6E8A-4147-A177-3AD203B41FA5}">
                          <a16:colId xmlns:a16="http://schemas.microsoft.com/office/drawing/2014/main" val="3615377327"/>
                        </a:ext>
                      </a:extLst>
                    </a:gridCol>
                    <a:gridCol w="1095166">
                      <a:extLst>
                        <a:ext uri="{9D8B030D-6E8A-4147-A177-3AD203B41FA5}">
                          <a16:colId xmlns:a16="http://schemas.microsoft.com/office/drawing/2014/main" val="3129280889"/>
                        </a:ext>
                      </a:extLst>
                    </a:gridCol>
                    <a:gridCol w="1090195">
                      <a:extLst>
                        <a:ext uri="{9D8B030D-6E8A-4147-A177-3AD203B41FA5}">
                          <a16:colId xmlns:a16="http://schemas.microsoft.com/office/drawing/2014/main" val="1726096188"/>
                        </a:ext>
                      </a:extLst>
                    </a:gridCol>
                    <a:gridCol w="1090195">
                      <a:extLst>
                        <a:ext uri="{9D8B030D-6E8A-4147-A177-3AD203B41FA5}">
                          <a16:colId xmlns:a16="http://schemas.microsoft.com/office/drawing/2014/main" val="1564382858"/>
                        </a:ext>
                      </a:extLst>
                    </a:gridCol>
                    <a:gridCol w="1090195">
                      <a:extLst>
                        <a:ext uri="{9D8B030D-6E8A-4147-A177-3AD203B41FA5}">
                          <a16:colId xmlns:a16="http://schemas.microsoft.com/office/drawing/2014/main" val="2513055548"/>
                        </a:ext>
                      </a:extLst>
                    </a:gridCol>
                    <a:gridCol w="1090195">
                      <a:extLst>
                        <a:ext uri="{9D8B030D-6E8A-4147-A177-3AD203B41FA5}">
                          <a16:colId xmlns:a16="http://schemas.microsoft.com/office/drawing/2014/main" val="170751633"/>
                        </a:ext>
                      </a:extLst>
                    </a:gridCol>
                    <a:gridCol w="1090195">
                      <a:extLst>
                        <a:ext uri="{9D8B030D-6E8A-4147-A177-3AD203B41FA5}">
                          <a16:colId xmlns:a16="http://schemas.microsoft.com/office/drawing/2014/main" val="1649494503"/>
                        </a:ext>
                      </a:extLst>
                    </a:gridCol>
                  </a:tblGrid>
                  <a:tr h="472828">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smtClean="0">
                              <a:effectLst/>
                              <a:latin typeface="+mj-lt"/>
                            </a:rPr>
                            <a:t>Mặt</a:t>
                          </a:r>
                          <a:endParaRPr lang="en-US" sz="2000" b="0" smtClean="0">
                            <a:effectLst/>
                            <a:latin typeface="+mj-lt"/>
                            <a:ea typeface="Calibri" panose="020F0502020204030204" pitchFamily="34" charset="0"/>
                            <a:cs typeface="Times New Roman" panose="02020603050405020304" pitchFamily="18" charset="0"/>
                          </a:endParaRPr>
                        </a:p>
                      </a:txBody>
                      <a:tcPr anchor="ctr">
                        <a:solidFill>
                          <a:srgbClr val="FFFFCD"/>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smtClean="0">
                              <a:effectLst/>
                              <a:latin typeface="+mj-lt"/>
                              <a:ea typeface="Calibri" panose="020F0502020204030204" pitchFamily="34" charset="0"/>
                              <a:cs typeface="Times New Roman" panose="02020603050405020304" pitchFamily="18" charset="0"/>
                            </a:rPr>
                            <a:t>1</a:t>
                          </a:r>
                          <a:r>
                            <a:rPr lang="en-US" sz="2000" b="0" baseline="0" smtClean="0">
                              <a:effectLst/>
                              <a:latin typeface="+mj-lt"/>
                              <a:ea typeface="Calibri" panose="020F0502020204030204" pitchFamily="34" charset="0"/>
                              <a:cs typeface="Times New Roman" panose="02020603050405020304" pitchFamily="18" charset="0"/>
                            </a:rPr>
                            <a:t> chấm</a:t>
                          </a:r>
                          <a:endParaRPr lang="en-US" sz="2000" b="0" smtClean="0">
                            <a:effectLst/>
                            <a:latin typeface="+mj-lt"/>
                            <a:ea typeface="Calibri" panose="020F0502020204030204" pitchFamily="34" charset="0"/>
                            <a:cs typeface="Times New Roman" panose="02020603050405020304" pitchFamily="18" charset="0"/>
                          </a:endParaRPr>
                        </a:p>
                      </a:txBody>
                      <a:tcPr anchor="ctr"/>
                    </a:tc>
                    <a:tc>
                      <a:txBody>
                        <a:bodyPr/>
                        <a:lstStyle/>
                        <a:p>
                          <a:endParaRPr lang="en-US"/>
                        </a:p>
                      </a:txBody>
                      <a:tcPr anchor="ctr">
                        <a:blipFill>
                          <a:blip r:embed="rId4"/>
                          <a:stretch>
                            <a:fillRect l="-302793" t="-1282" r="-401117" b="-115385"/>
                          </a:stretch>
                        </a:blipFill>
                      </a:tcPr>
                    </a:tc>
                    <a:tc>
                      <a:txBody>
                        <a:bodyPr/>
                        <a:lstStyle/>
                        <a:p>
                          <a:endParaRPr lang="en-US"/>
                        </a:p>
                      </a:txBody>
                      <a:tcPr anchor="ctr">
                        <a:blipFill>
                          <a:blip r:embed="rId4"/>
                          <a:stretch>
                            <a:fillRect l="-402793" t="-1282" r="-301117" b="-115385"/>
                          </a:stretch>
                        </a:blipFill>
                      </a:tcPr>
                    </a:tc>
                    <a:tc>
                      <a:txBody>
                        <a:bodyPr/>
                        <a:lstStyle/>
                        <a:p>
                          <a:endParaRPr lang="en-US"/>
                        </a:p>
                      </a:txBody>
                      <a:tcPr anchor="ctr">
                        <a:blipFill>
                          <a:blip r:embed="rId4"/>
                          <a:stretch>
                            <a:fillRect l="-502793" t="-1282" r="-201117" b="-115385"/>
                          </a:stretch>
                        </a:blipFill>
                      </a:tcPr>
                    </a:tc>
                    <a:tc>
                      <a:txBody>
                        <a:bodyPr/>
                        <a:lstStyle/>
                        <a:p>
                          <a:endParaRPr lang="en-US"/>
                        </a:p>
                      </a:txBody>
                      <a:tcPr anchor="ctr">
                        <a:blipFill>
                          <a:blip r:embed="rId4"/>
                          <a:stretch>
                            <a:fillRect l="-602793" t="-1282" r="-101117" b="-115385"/>
                          </a:stretch>
                        </a:blipFill>
                      </a:tcPr>
                    </a:tc>
                    <a:tc>
                      <a:txBody>
                        <a:bodyPr/>
                        <a:lstStyle/>
                        <a:p>
                          <a:endParaRPr lang="en-US"/>
                        </a:p>
                      </a:txBody>
                      <a:tcPr anchor="ctr">
                        <a:blipFill>
                          <a:blip r:embed="rId4"/>
                          <a:stretch>
                            <a:fillRect l="-702793" t="-1282" r="-1117" b="-115385"/>
                          </a:stretch>
                        </a:blipFill>
                      </a:tcPr>
                    </a:tc>
                    <a:extLst>
                      <a:ext uri="{0D108BD9-81ED-4DB2-BD59-A6C34878D82A}">
                        <a16:rowId xmlns:a16="http://schemas.microsoft.com/office/drawing/2014/main" val="2652040874"/>
                      </a:ext>
                    </a:extLst>
                  </a:tr>
                  <a:tr h="463948">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000" b="0" smtClean="0">
                              <a:effectLst/>
                              <a:latin typeface="+mn-lt"/>
                            </a:rPr>
                            <a:t>Tần số tương đối</a:t>
                          </a:r>
                          <a:endParaRPr lang="en-US" sz="2000" b="0" smtClean="0">
                            <a:effectLst/>
                            <a:latin typeface="+mn-lt"/>
                            <a:ea typeface="Calibri" panose="020F0502020204030204" pitchFamily="34" charset="0"/>
                            <a:cs typeface="Times New Roman" panose="02020603050405020304" pitchFamily="18" charset="0"/>
                          </a:endParaRPr>
                        </a:p>
                      </a:txBody>
                      <a:tcPr anchor="ctr">
                        <a:solidFill>
                          <a:srgbClr val="FFFFCD"/>
                        </a:solidFill>
                      </a:tcPr>
                    </a:tc>
                    <a:tc>
                      <a:txBody>
                        <a:bodyPr/>
                        <a:lstStyle/>
                        <a:p>
                          <a:endParaRPr lang="en-US"/>
                        </a:p>
                      </a:txBody>
                      <a:tcPr anchor="ctr">
                        <a:blipFill>
                          <a:blip r:embed="rId4"/>
                          <a:stretch>
                            <a:fillRect l="-202793" t="-102597" r="-501117" b="-16883"/>
                          </a:stretch>
                        </a:blipFill>
                      </a:tcPr>
                    </a:tc>
                    <a:tc>
                      <a:txBody>
                        <a:bodyPr/>
                        <a:lstStyle/>
                        <a:p>
                          <a:endParaRPr lang="en-US"/>
                        </a:p>
                      </a:txBody>
                      <a:tcPr anchor="ctr">
                        <a:blipFill>
                          <a:blip r:embed="rId4"/>
                          <a:stretch>
                            <a:fillRect l="-302793" t="-102597" r="-401117" b="-16883"/>
                          </a:stretch>
                        </a:blipFill>
                      </a:tcPr>
                    </a:tc>
                    <a:tc>
                      <a:txBody>
                        <a:bodyPr/>
                        <a:lstStyle/>
                        <a:p>
                          <a:endParaRPr lang="en-US"/>
                        </a:p>
                      </a:txBody>
                      <a:tcPr anchor="ctr">
                        <a:blipFill>
                          <a:blip r:embed="rId4"/>
                          <a:stretch>
                            <a:fillRect l="-402793" t="-102597" r="-301117" b="-16883"/>
                          </a:stretch>
                        </a:blipFill>
                      </a:tcPr>
                    </a:tc>
                    <a:tc>
                      <a:txBody>
                        <a:bodyPr/>
                        <a:lstStyle/>
                        <a:p>
                          <a:endParaRPr lang="en-US"/>
                        </a:p>
                      </a:txBody>
                      <a:tcPr anchor="ctr">
                        <a:blipFill>
                          <a:blip r:embed="rId4"/>
                          <a:stretch>
                            <a:fillRect l="-502793" t="-102597" r="-201117" b="-16883"/>
                          </a:stretch>
                        </a:blipFill>
                      </a:tcPr>
                    </a:tc>
                    <a:tc>
                      <a:txBody>
                        <a:bodyPr/>
                        <a:lstStyle/>
                        <a:p>
                          <a:endParaRPr lang="en-US"/>
                        </a:p>
                      </a:txBody>
                      <a:tcPr anchor="ctr">
                        <a:blipFill>
                          <a:blip r:embed="rId4"/>
                          <a:stretch>
                            <a:fillRect l="-602793" t="-102597" r="-101117" b="-16883"/>
                          </a:stretch>
                        </a:blipFill>
                      </a:tcPr>
                    </a:tc>
                    <a:tc>
                      <a:txBody>
                        <a:bodyPr/>
                        <a:lstStyle/>
                        <a:p>
                          <a:endParaRPr lang="en-US"/>
                        </a:p>
                      </a:txBody>
                      <a:tcPr anchor="ctr">
                        <a:blipFill>
                          <a:blip r:embed="rId4"/>
                          <a:stretch>
                            <a:fillRect l="-702793" t="-102597" r="-1117" b="-16883"/>
                          </a:stretch>
                        </a:blipFill>
                      </a:tcPr>
                    </a:tc>
                    <a:extLst>
                      <a:ext uri="{0D108BD9-81ED-4DB2-BD59-A6C34878D82A}">
                        <a16:rowId xmlns:a16="http://schemas.microsoft.com/office/drawing/2014/main" val="2397461541"/>
                      </a:ext>
                    </a:extLst>
                  </a:tr>
                </a:tbl>
              </a:graphicData>
            </a:graphic>
          </p:graphicFrame>
        </mc:Fallback>
      </mc:AlternateContent>
      <p:sp>
        <p:nvSpPr>
          <p:cNvPr id="3" name="Rectangle 2"/>
          <p:cNvSpPr/>
          <p:nvPr/>
        </p:nvSpPr>
        <p:spPr>
          <a:xfrm>
            <a:off x="101431" y="2329376"/>
            <a:ext cx="8080460" cy="400110"/>
          </a:xfrm>
          <a:prstGeom prst="rect">
            <a:avLst/>
          </a:prstGeom>
        </p:spPr>
        <p:txBody>
          <a:bodyPr wrap="square">
            <a:spAutoFit/>
          </a:bodyPr>
          <a:lstStyle/>
          <a:p>
            <a:r>
              <a:rPr lang="vi-VN" sz="2000"/>
              <a:t>Số liệu trong bảng tần số tương đối trên có hợp lí không? Tại sao?</a:t>
            </a:r>
            <a:endParaRPr lang="en-US" sz="2000"/>
          </a:p>
        </p:txBody>
      </p:sp>
      <p:pic>
        <p:nvPicPr>
          <p:cNvPr id="5" name="Picture 4"/>
          <p:cNvPicPr>
            <a:picLocks noChangeAspect="1"/>
          </p:cNvPicPr>
          <p:nvPr/>
        </p:nvPicPr>
        <p:blipFill>
          <a:blip r:embed="rId5"/>
          <a:stretch>
            <a:fillRect/>
          </a:stretch>
        </p:blipFill>
        <p:spPr>
          <a:xfrm>
            <a:off x="7546466" y="3737949"/>
            <a:ext cx="1400969" cy="1302182"/>
          </a:xfrm>
          <a:prstGeom prst="rect">
            <a:avLst/>
          </a:prstGeom>
        </p:spPr>
      </p:pic>
    </p:spTree>
    <p:extLst>
      <p:ext uri="{BB962C8B-B14F-4D97-AF65-F5344CB8AC3E}">
        <p14:creationId xmlns:p14="http://schemas.microsoft.com/office/powerpoint/2010/main" val="3156724274"/>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wipe(up)">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wipe(up)">
                                      <p:cBhvr>
                                        <p:cTn id="3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3361"/>
        <p:cNvGrpSpPr/>
        <p:nvPr/>
      </p:nvGrpSpPr>
      <p:grpSpPr>
        <a:xfrm>
          <a:off x="0" y="0"/>
          <a:ext cx="0" cy="0"/>
          <a:chOff x="0" y="0"/>
          <a:chExt cx="0" cy="0"/>
        </a:xfrm>
      </p:grpSpPr>
      <p:sp>
        <p:nvSpPr>
          <p:cNvPr id="7" name="Rounded Rectangle 65">
            <a:extLst>
              <a:ext uri="{FF2B5EF4-FFF2-40B4-BE49-F238E27FC236}">
                <a16:creationId xmlns:a16="http://schemas.microsoft.com/office/drawing/2014/main" id="{E2F0AC9E-9DB0-2F3F-2ED3-ECEEB17CEA72}"/>
              </a:ext>
            </a:extLst>
          </p:cNvPr>
          <p:cNvSpPr/>
          <p:nvPr/>
        </p:nvSpPr>
        <p:spPr>
          <a:xfrm>
            <a:off x="135679" y="206405"/>
            <a:ext cx="2297419" cy="66646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lvl="0" algn="ctr" defTabSz="457200">
              <a:buClrTx/>
              <a:defRPr/>
            </a:pPr>
            <a:r>
              <a:rPr lang="en-US" sz="2500" b="1" kern="1200">
                <a:solidFill>
                  <a:srgbClr val="BBCFCC">
                    <a:lumMod val="20000"/>
                    <a:lumOff val="80000"/>
                  </a:srgbClr>
                </a:solidFill>
                <a:cs typeface="Arial" panose="020B0604020202020204" pitchFamily="34" charset="0"/>
              </a:rPr>
              <a:t>Thực hành 1</a:t>
            </a:r>
            <a:endParaRPr kumimoji="0" lang="en-US" sz="2500" b="1" i="0" u="none" strike="noStrike" kern="1200" cap="none" spc="0" normalizeH="0" baseline="0" noProof="0">
              <a:ln>
                <a:noFill/>
              </a:ln>
              <a:solidFill>
                <a:srgbClr val="BBCFCC">
                  <a:lumMod val="20000"/>
                  <a:lumOff val="80000"/>
                </a:srgbClr>
              </a:solidFill>
              <a:effectLst/>
              <a:uLnTx/>
              <a:uFillTx/>
              <a:latin typeface="Arial"/>
              <a:ea typeface="+mn-ea"/>
              <a:cs typeface="Arial" panose="020B0604020202020204" pitchFamily="34" charset="0"/>
              <a:sym typeface="Arial"/>
            </a:endParaRPr>
          </a:p>
        </p:txBody>
      </p:sp>
      <p:sp>
        <p:nvSpPr>
          <p:cNvPr id="10" name="Rectangle 9"/>
          <p:cNvSpPr/>
          <p:nvPr/>
        </p:nvSpPr>
        <p:spPr>
          <a:xfrm>
            <a:off x="4188236" y="2166267"/>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0" cap="none" spc="0" normalizeH="0" baseline="0" noProof="0">
                <a:ln>
                  <a:noFill/>
                </a:ln>
                <a:solidFill>
                  <a:srgbClr val="C00000"/>
                </a:solidFill>
                <a:effectLst/>
                <a:uLnTx/>
                <a:uFillTx/>
                <a:latin typeface="Arial"/>
                <a:cs typeface="Arial"/>
                <a:sym typeface="Arial"/>
              </a:rPr>
              <a:t>Giải:</a:t>
            </a:r>
            <a:endParaRPr kumimoji="0" lang="en-US" sz="2000" b="1" i="1" u="sng" strike="noStrike" kern="0" cap="none" spc="0" normalizeH="0" baseline="0" noProof="0" dirty="0">
              <a:ln>
                <a:noFill/>
              </a:ln>
              <a:solidFill>
                <a:srgbClr val="C00000"/>
              </a:solidFill>
              <a:effectLst/>
              <a:uLnTx/>
              <a:uFillTx/>
              <a:latin typeface="Arial"/>
              <a:cs typeface="Arial"/>
              <a:sym typeface="Arial"/>
            </a:endParaRPr>
          </a:p>
        </p:txBody>
      </p:sp>
      <p:sp>
        <p:nvSpPr>
          <p:cNvPr id="8" name="Rectangle 7"/>
          <p:cNvSpPr/>
          <p:nvPr/>
        </p:nvSpPr>
        <p:spPr>
          <a:xfrm>
            <a:off x="2560319" y="39755"/>
            <a:ext cx="6520070" cy="1015663"/>
          </a:xfrm>
          <a:prstGeom prst="rect">
            <a:avLst/>
          </a:prstGeom>
        </p:spPr>
        <p:txBody>
          <a:bodyPr wrap="square">
            <a:spAutoFit/>
          </a:bodyPr>
          <a:lstStyle/>
          <a:p>
            <a:pPr algn="just">
              <a:lnSpc>
                <a:spcPct val="150000"/>
              </a:lnSpc>
            </a:pPr>
            <a:r>
              <a:rPr lang="en-US" sz="2000"/>
              <a:t>Trong bảng số liệu sau có một số liệu không chính xác. Hãy tìm số liệu đó và sửa lại cho đúng.</a:t>
            </a:r>
          </a:p>
        </p:txBody>
      </p:sp>
      <mc:AlternateContent xmlns:mc="http://schemas.openxmlformats.org/markup-compatibility/2006" xmlns:a14="http://schemas.microsoft.com/office/drawing/2010/main">
        <mc:Choice Requires="a14">
          <p:graphicFrame>
            <p:nvGraphicFramePr>
              <p:cNvPr id="11" name="Table 10"/>
              <p:cNvGraphicFramePr>
                <a:graphicFrameLocks noGrp="1"/>
              </p:cNvGraphicFramePr>
              <p:nvPr>
                <p:extLst>
                  <p:ext uri="{D42A27DB-BD31-4B8C-83A1-F6EECF244321}">
                    <p14:modId xmlns:p14="http://schemas.microsoft.com/office/powerpoint/2010/main" val="1836563049"/>
                  </p:ext>
                </p:extLst>
              </p:nvPr>
            </p:nvGraphicFramePr>
            <p:xfrm>
              <a:off x="135678" y="1109899"/>
              <a:ext cx="8857249" cy="830222"/>
            </p:xfrm>
            <a:graphic>
              <a:graphicData uri="http://schemas.openxmlformats.org/drawingml/2006/table">
                <a:tbl>
                  <a:tblPr firstRow="1" bandRow="1">
                    <a:tableStyleId>{45A25789-26E0-47BD-9F28-08E63AB04CF7}</a:tableStyleId>
                  </a:tblPr>
                  <a:tblGrid>
                    <a:gridCol w="2971800">
                      <a:extLst>
                        <a:ext uri="{9D8B030D-6E8A-4147-A177-3AD203B41FA5}">
                          <a16:colId xmlns:a16="http://schemas.microsoft.com/office/drawing/2014/main" val="3615377327"/>
                        </a:ext>
                      </a:extLst>
                    </a:gridCol>
                    <a:gridCol w="1476388">
                      <a:extLst>
                        <a:ext uri="{9D8B030D-6E8A-4147-A177-3AD203B41FA5}">
                          <a16:colId xmlns:a16="http://schemas.microsoft.com/office/drawing/2014/main" val="3129280889"/>
                        </a:ext>
                      </a:extLst>
                    </a:gridCol>
                    <a:gridCol w="1469687">
                      <a:extLst>
                        <a:ext uri="{9D8B030D-6E8A-4147-A177-3AD203B41FA5}">
                          <a16:colId xmlns:a16="http://schemas.microsoft.com/office/drawing/2014/main" val="1726096188"/>
                        </a:ext>
                      </a:extLst>
                    </a:gridCol>
                    <a:gridCol w="1469687">
                      <a:extLst>
                        <a:ext uri="{9D8B030D-6E8A-4147-A177-3AD203B41FA5}">
                          <a16:colId xmlns:a16="http://schemas.microsoft.com/office/drawing/2014/main" val="1564382858"/>
                        </a:ext>
                      </a:extLst>
                    </a:gridCol>
                    <a:gridCol w="1469687">
                      <a:extLst>
                        <a:ext uri="{9D8B030D-6E8A-4147-A177-3AD203B41FA5}">
                          <a16:colId xmlns:a16="http://schemas.microsoft.com/office/drawing/2014/main" val="2513055548"/>
                        </a:ext>
                      </a:extLst>
                    </a:gridCol>
                  </a:tblGrid>
                  <a:tr h="416541">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000" b="0" i="0" u="none" strike="noStrike" cap="none">
                              <a:solidFill>
                                <a:srgbClr val="000000"/>
                              </a:solidFill>
                              <a:effectLst/>
                              <a:latin typeface="Arial"/>
                              <a:ea typeface="Arial"/>
                              <a:cs typeface="Arial"/>
                              <a:sym typeface="Arial"/>
                            </a:rPr>
                            <a:t>Tần số</a:t>
                          </a:r>
                          <a:endParaRPr lang="en-US" sz="2000" b="0">
                            <a:effectLst/>
                            <a:latin typeface="+mj-lt"/>
                            <a:ea typeface="Calibri" panose="020F0502020204030204" pitchFamily="34" charset="0"/>
                            <a:cs typeface="Times New Roman" panose="02020603050405020304" pitchFamily="18" charset="0"/>
                          </a:endParaRPr>
                        </a:p>
                      </a:txBody>
                      <a:tcPr anchor="ctr">
                        <a:solidFill>
                          <a:srgbClr val="FFFFCD"/>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9</m:t>
                                </m:r>
                              </m:oMath>
                            </m:oMathPara>
                          </a14:m>
                          <a:endParaRPr lang="en-US" sz="2000" b="0" i="0" u="none" strike="noStrike" cap="none">
                            <a:solidFill>
                              <a:srgbClr val="000000"/>
                            </a:solidFill>
                            <a:effectLst/>
                            <a:latin typeface="Arial"/>
                            <a:ea typeface="Calibri" panose="020F0502020204030204" pitchFamily="34" charset="0"/>
                            <a:cs typeface="Times New Roman" panose="02020603050405020304" pitchFamily="18" charset="0"/>
                            <a:sym typeface="Arial"/>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7</m:t>
                                </m:r>
                              </m:oMath>
                            </m:oMathPara>
                          </a14:m>
                          <a:endParaRPr lang="en-US" sz="2000" b="0" i="0" u="none" strike="noStrike" cap="none">
                            <a:solidFill>
                              <a:srgbClr val="000000"/>
                            </a:solidFill>
                            <a:effectLst/>
                            <a:latin typeface="Arial"/>
                            <a:ea typeface="Calibri" panose="020F0502020204030204" pitchFamily="34" charset="0"/>
                            <a:cs typeface="Times New Roman" panose="02020603050405020304" pitchFamily="18" charset="0"/>
                            <a:sym typeface="Arial"/>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5</m:t>
                                </m:r>
                              </m:oMath>
                            </m:oMathPara>
                          </a14:m>
                          <a:endParaRPr lang="en-US" sz="2000" b="0" i="0" u="none" strike="noStrike" cap="none">
                            <a:solidFill>
                              <a:srgbClr val="000000"/>
                            </a:solidFill>
                            <a:effectLst/>
                            <a:latin typeface="Arial"/>
                            <a:ea typeface="Calibri" panose="020F0502020204030204" pitchFamily="34" charset="0"/>
                            <a:cs typeface="Times New Roman" panose="02020603050405020304" pitchFamily="18" charset="0"/>
                            <a:sym typeface="Arial"/>
                          </a:endParaRPr>
                        </a:p>
                      </a:txBody>
                      <a:tcPr anchor="ctr"/>
                    </a:tc>
                    <a:extLst>
                      <a:ext uri="{0D108BD9-81ED-4DB2-BD59-A6C34878D82A}">
                        <a16:rowId xmlns:a16="http://schemas.microsoft.com/office/drawing/2014/main" val="2652040874"/>
                      </a:ext>
                    </a:extLst>
                  </a:tr>
                  <a:tr h="413681">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000" b="0">
                              <a:effectLst/>
                              <a:latin typeface="+mn-lt"/>
                            </a:rPr>
                            <a:t>Tần số tương đối</a:t>
                          </a:r>
                          <a:endParaRPr lang="en-US" sz="2000" b="0">
                            <a:effectLst/>
                            <a:latin typeface="+mn-lt"/>
                            <a:ea typeface="Calibri" panose="020F0502020204030204" pitchFamily="34" charset="0"/>
                            <a:cs typeface="Times New Roman" panose="02020603050405020304" pitchFamily="18" charset="0"/>
                          </a:endParaRPr>
                        </a:p>
                      </a:txBody>
                      <a:tcPr anchor="ctr">
                        <a:solidFill>
                          <a:srgbClr val="FFFFCD"/>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rPr>
                                  <m:t>16%</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rPr>
                                  <m:t>46%</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28%</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20%</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397461541"/>
                      </a:ext>
                    </a:extLst>
                  </a:tr>
                </a:tbl>
              </a:graphicData>
            </a:graphic>
          </p:graphicFrame>
        </mc:Choice>
        <mc:Fallback xmlns="">
          <p:graphicFrame>
            <p:nvGraphicFramePr>
              <p:cNvPr id="11" name="Table 10"/>
              <p:cNvGraphicFramePr>
                <a:graphicFrameLocks noGrp="1"/>
              </p:cNvGraphicFramePr>
              <p:nvPr>
                <p:extLst>
                  <p:ext uri="{D42A27DB-BD31-4B8C-83A1-F6EECF244321}">
                    <p14:modId xmlns:p14="http://schemas.microsoft.com/office/powerpoint/2010/main" val="1836563049"/>
                  </p:ext>
                </p:extLst>
              </p:nvPr>
            </p:nvGraphicFramePr>
            <p:xfrm>
              <a:off x="135678" y="1109899"/>
              <a:ext cx="8857249" cy="830222"/>
            </p:xfrm>
            <a:graphic>
              <a:graphicData uri="http://schemas.openxmlformats.org/drawingml/2006/table">
                <a:tbl>
                  <a:tblPr firstRow="1" bandRow="1">
                    <a:tableStyleId>{45A25789-26E0-47BD-9F28-08E63AB04CF7}</a:tableStyleId>
                  </a:tblPr>
                  <a:tblGrid>
                    <a:gridCol w="2971800">
                      <a:extLst>
                        <a:ext uri="{9D8B030D-6E8A-4147-A177-3AD203B41FA5}">
                          <a16:colId xmlns:a16="http://schemas.microsoft.com/office/drawing/2014/main" val="3615377327"/>
                        </a:ext>
                      </a:extLst>
                    </a:gridCol>
                    <a:gridCol w="1476388">
                      <a:extLst>
                        <a:ext uri="{9D8B030D-6E8A-4147-A177-3AD203B41FA5}">
                          <a16:colId xmlns:a16="http://schemas.microsoft.com/office/drawing/2014/main" val="3129280889"/>
                        </a:ext>
                      </a:extLst>
                    </a:gridCol>
                    <a:gridCol w="1469687">
                      <a:extLst>
                        <a:ext uri="{9D8B030D-6E8A-4147-A177-3AD203B41FA5}">
                          <a16:colId xmlns:a16="http://schemas.microsoft.com/office/drawing/2014/main" val="1726096188"/>
                        </a:ext>
                      </a:extLst>
                    </a:gridCol>
                    <a:gridCol w="1469687">
                      <a:extLst>
                        <a:ext uri="{9D8B030D-6E8A-4147-A177-3AD203B41FA5}">
                          <a16:colId xmlns:a16="http://schemas.microsoft.com/office/drawing/2014/main" val="1564382858"/>
                        </a:ext>
                      </a:extLst>
                    </a:gridCol>
                    <a:gridCol w="1469687">
                      <a:extLst>
                        <a:ext uri="{9D8B030D-6E8A-4147-A177-3AD203B41FA5}">
                          <a16:colId xmlns:a16="http://schemas.microsoft.com/office/drawing/2014/main" val="2513055548"/>
                        </a:ext>
                      </a:extLst>
                    </a:gridCol>
                  </a:tblGrid>
                  <a:tr h="416541">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000" b="0" i="0" u="none" strike="noStrike" cap="none" smtClean="0">
                              <a:solidFill>
                                <a:srgbClr val="000000"/>
                              </a:solidFill>
                              <a:effectLst/>
                              <a:latin typeface="Arial"/>
                              <a:ea typeface="Arial"/>
                              <a:cs typeface="Arial"/>
                              <a:sym typeface="Arial"/>
                            </a:rPr>
                            <a:t>Tần số</a:t>
                          </a:r>
                          <a:endParaRPr lang="en-US" sz="2000" b="0" smtClean="0">
                            <a:effectLst/>
                            <a:latin typeface="+mj-lt"/>
                            <a:ea typeface="Calibri" panose="020F0502020204030204" pitchFamily="34" charset="0"/>
                            <a:cs typeface="Times New Roman" panose="02020603050405020304" pitchFamily="18" charset="0"/>
                          </a:endParaRPr>
                        </a:p>
                      </a:txBody>
                      <a:tcPr anchor="ctr">
                        <a:solidFill>
                          <a:srgbClr val="FFFFCD"/>
                        </a:solidFill>
                      </a:tcPr>
                    </a:tc>
                    <a:tc>
                      <a:txBody>
                        <a:bodyPr/>
                        <a:lstStyle/>
                        <a:p>
                          <a:endParaRPr lang="en-US"/>
                        </a:p>
                      </a:txBody>
                      <a:tcPr anchor="ctr">
                        <a:blipFill>
                          <a:blip r:embed="rId3"/>
                          <a:stretch>
                            <a:fillRect l="-202066" t="-4348" r="-299587" b="-123188"/>
                          </a:stretch>
                        </a:blipFill>
                      </a:tcPr>
                    </a:tc>
                    <a:tc>
                      <a:txBody>
                        <a:bodyPr/>
                        <a:lstStyle/>
                        <a:p>
                          <a:endParaRPr lang="en-US"/>
                        </a:p>
                      </a:txBody>
                      <a:tcPr anchor="ctr">
                        <a:blipFill>
                          <a:blip r:embed="rId3"/>
                          <a:stretch>
                            <a:fillRect l="-303320" t="-4348" r="-200830" b="-123188"/>
                          </a:stretch>
                        </a:blipFill>
                      </a:tcPr>
                    </a:tc>
                    <a:tc>
                      <a:txBody>
                        <a:bodyPr/>
                        <a:lstStyle/>
                        <a:p>
                          <a:endParaRPr lang="en-US"/>
                        </a:p>
                      </a:txBody>
                      <a:tcPr anchor="ctr">
                        <a:blipFill>
                          <a:blip r:embed="rId3"/>
                          <a:stretch>
                            <a:fillRect l="-401653" t="-4348" r="-100000" b="-123188"/>
                          </a:stretch>
                        </a:blipFill>
                      </a:tcPr>
                    </a:tc>
                    <a:tc>
                      <a:txBody>
                        <a:bodyPr/>
                        <a:lstStyle/>
                        <a:p>
                          <a:endParaRPr lang="en-US"/>
                        </a:p>
                      </a:txBody>
                      <a:tcPr anchor="ctr">
                        <a:blipFill>
                          <a:blip r:embed="rId3"/>
                          <a:stretch>
                            <a:fillRect l="-503734" t="-4348" r="-415" b="-123188"/>
                          </a:stretch>
                        </a:blipFill>
                      </a:tcPr>
                    </a:tc>
                    <a:extLst>
                      <a:ext uri="{0D108BD9-81ED-4DB2-BD59-A6C34878D82A}">
                        <a16:rowId xmlns:a16="http://schemas.microsoft.com/office/drawing/2014/main" val="2652040874"/>
                      </a:ext>
                    </a:extLst>
                  </a:tr>
                  <a:tr h="413681">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000" b="0" smtClean="0">
                              <a:effectLst/>
                              <a:latin typeface="+mn-lt"/>
                            </a:rPr>
                            <a:t>Tần số tương đối</a:t>
                          </a:r>
                          <a:endParaRPr lang="en-US" sz="2000" b="0" smtClean="0">
                            <a:effectLst/>
                            <a:latin typeface="+mn-lt"/>
                            <a:ea typeface="Calibri" panose="020F0502020204030204" pitchFamily="34" charset="0"/>
                            <a:cs typeface="Times New Roman" panose="02020603050405020304" pitchFamily="18" charset="0"/>
                          </a:endParaRPr>
                        </a:p>
                      </a:txBody>
                      <a:tcPr anchor="ctr">
                        <a:solidFill>
                          <a:srgbClr val="FFFFCD"/>
                        </a:solidFill>
                      </a:tcPr>
                    </a:tc>
                    <a:tc>
                      <a:txBody>
                        <a:bodyPr/>
                        <a:lstStyle/>
                        <a:p>
                          <a:endParaRPr lang="en-US"/>
                        </a:p>
                      </a:txBody>
                      <a:tcPr anchor="ctr">
                        <a:blipFill>
                          <a:blip r:embed="rId3"/>
                          <a:stretch>
                            <a:fillRect l="-202066" t="-105882" r="-299587" b="-25000"/>
                          </a:stretch>
                        </a:blipFill>
                      </a:tcPr>
                    </a:tc>
                    <a:tc>
                      <a:txBody>
                        <a:bodyPr/>
                        <a:lstStyle/>
                        <a:p>
                          <a:endParaRPr lang="en-US"/>
                        </a:p>
                      </a:txBody>
                      <a:tcPr anchor="ctr">
                        <a:blipFill>
                          <a:blip r:embed="rId3"/>
                          <a:stretch>
                            <a:fillRect l="-303320" t="-105882" r="-200830" b="-25000"/>
                          </a:stretch>
                        </a:blipFill>
                      </a:tcPr>
                    </a:tc>
                    <a:tc>
                      <a:txBody>
                        <a:bodyPr/>
                        <a:lstStyle/>
                        <a:p>
                          <a:endParaRPr lang="en-US"/>
                        </a:p>
                      </a:txBody>
                      <a:tcPr anchor="ctr">
                        <a:blipFill>
                          <a:blip r:embed="rId3"/>
                          <a:stretch>
                            <a:fillRect l="-401653" t="-105882" r="-100000" b="-25000"/>
                          </a:stretch>
                        </a:blipFill>
                      </a:tcPr>
                    </a:tc>
                    <a:tc>
                      <a:txBody>
                        <a:bodyPr/>
                        <a:lstStyle/>
                        <a:p>
                          <a:endParaRPr lang="en-US"/>
                        </a:p>
                      </a:txBody>
                      <a:tcPr anchor="ctr">
                        <a:blipFill>
                          <a:blip r:embed="rId3"/>
                          <a:stretch>
                            <a:fillRect l="-503734" t="-105882" r="-415" b="-25000"/>
                          </a:stretch>
                        </a:blipFill>
                      </a:tcPr>
                    </a:tc>
                    <a:extLst>
                      <a:ext uri="{0D108BD9-81ED-4DB2-BD59-A6C34878D82A}">
                        <a16:rowId xmlns:a16="http://schemas.microsoft.com/office/drawing/2014/main" val="2397461541"/>
                      </a:ext>
                    </a:extLst>
                  </a:tr>
                </a:tbl>
              </a:graphicData>
            </a:graphic>
          </p:graphicFrame>
        </mc:Fallback>
      </mc:AlternateContent>
      <mc:AlternateContent xmlns:mc="http://schemas.openxmlformats.org/markup-compatibility/2006" xmlns:a14="http://schemas.microsoft.com/office/drawing/2010/main">
        <mc:Choice Requires="a14">
          <p:sp>
            <p:nvSpPr>
              <p:cNvPr id="9" name="Rectangle 8"/>
              <p:cNvSpPr/>
              <p:nvPr/>
            </p:nvSpPr>
            <p:spPr>
              <a:xfrm>
                <a:off x="135677" y="2710930"/>
                <a:ext cx="8857249" cy="2400657"/>
              </a:xfrm>
              <a:prstGeom prst="rect">
                <a:avLst/>
              </a:prstGeom>
            </p:spPr>
            <p:txBody>
              <a:bodyPr wrap="square">
                <a:spAutoFit/>
              </a:bodyPr>
              <a:lstStyle/>
              <a:p>
                <a:pPr algn="just">
                  <a:lnSpc>
                    <a:spcPct val="150000"/>
                  </a:lnSpc>
                </a:pPr>
                <a:r>
                  <a:rPr lang="en-US" sz="2000">
                    <a:solidFill>
                      <a:srgbClr val="333333"/>
                    </a:solidFill>
                    <a:latin typeface="+mj-lt"/>
                    <a:ea typeface="Times New Roman" panose="02020603050405020304" pitchFamily="18" charset="0"/>
                    <a:cs typeface="Times New Roman" panose="02020603050405020304" pitchFamily="18" charset="0"/>
                  </a:rPr>
                  <a:t>Vì </a:t>
                </a:r>
                <a14:m>
                  <m:oMath xmlns:m="http://schemas.openxmlformats.org/officeDocument/2006/math">
                    <m:r>
                      <a:rPr lang="en-US" sz="2000" i="1" smtClean="0">
                        <a:solidFill>
                          <a:srgbClr val="333333"/>
                        </a:solidFill>
                        <a:latin typeface="Cambria Math" panose="02040503050406030204" pitchFamily="18" charset="0"/>
                        <a:ea typeface="Times New Roman" panose="02020603050405020304" pitchFamily="18" charset="0"/>
                        <a:cs typeface="Times New Roman" panose="02020603050405020304" pitchFamily="18" charset="0"/>
                      </a:rPr>
                      <m:t>16% + 46% + 28% + 20% = 110% &gt; 100%</m:t>
                    </m:r>
                  </m:oMath>
                </a14:m>
                <a:r>
                  <a:rPr lang="en-US" sz="2000">
                    <a:solidFill>
                      <a:srgbClr val="333333"/>
                    </a:solidFill>
                    <a:latin typeface="+mj-lt"/>
                    <a:ea typeface="Times New Roman" panose="02020603050405020304" pitchFamily="18" charset="0"/>
                    <a:cs typeface="Times New Roman" panose="02020603050405020304" pitchFamily="18" charset="0"/>
                  </a:rPr>
                  <a:t> nên một trong các số liệu về tần số tương đối không chính xác. </a:t>
                </a:r>
              </a:p>
              <a:p>
                <a:pPr algn="just">
                  <a:lnSpc>
                    <a:spcPct val="150000"/>
                  </a:lnSpc>
                </a:pPr>
                <a:r>
                  <a:rPr lang="en-US" sz="2000">
                    <a:solidFill>
                      <a:srgbClr val="333333"/>
                    </a:solidFill>
                    <a:latin typeface="+mj-lt"/>
                    <a:ea typeface="Times New Roman" panose="02020603050405020304" pitchFamily="18" charset="0"/>
                    <a:cs typeface="Times New Roman" panose="02020603050405020304" pitchFamily="18" charset="0"/>
                  </a:rPr>
                  <a:t>Do chỉ có một số liệu không chính xác nên các tần số là chính xác. </a:t>
                </a:r>
                <a:endParaRPr lang="en-US" sz="2000">
                  <a:latin typeface="+mj-lt"/>
                  <a:ea typeface="Calibri" panose="020F0502020204030204" pitchFamily="34" charset="0"/>
                  <a:cs typeface="Times New Roman" panose="02020603050405020304" pitchFamily="18" charset="0"/>
                </a:endParaRPr>
              </a:p>
              <a:p>
                <a:pPr algn="just">
                  <a:lnSpc>
                    <a:spcPct val="150000"/>
                  </a:lnSpc>
                </a:pPr>
                <a:r>
                  <a:rPr lang="en-US" sz="2000">
                    <a:solidFill>
                      <a:srgbClr val="333333"/>
                    </a:solidFill>
                    <a:latin typeface="+mj-lt"/>
                    <a:ea typeface="Times New Roman" panose="02020603050405020304" pitchFamily="18" charset="0"/>
                    <a:cs typeface="Times New Roman" panose="02020603050405020304" pitchFamily="18" charset="0"/>
                  </a:rPr>
                  <a:t>Tính lại các tần số tương đối theo tần số đã có ở trên thì số liệu </a:t>
                </a:r>
                <a14:m>
                  <m:oMath xmlns:m="http://schemas.openxmlformats.org/officeDocument/2006/math">
                    <m:r>
                      <a:rPr lang="en-US" sz="2000" i="1" smtClean="0">
                        <a:solidFill>
                          <a:srgbClr val="333333"/>
                        </a:solidFill>
                        <a:latin typeface="Cambria Math" panose="02040503050406030204" pitchFamily="18" charset="0"/>
                        <a:ea typeface="Times New Roman" panose="02020603050405020304" pitchFamily="18" charset="0"/>
                        <a:cs typeface="Times New Roman" panose="02020603050405020304" pitchFamily="18" charset="0"/>
                      </a:rPr>
                      <m:t>46%</m:t>
                    </m:r>
                  </m:oMath>
                </a14:m>
                <a:r>
                  <a:rPr lang="en-US" sz="2000">
                    <a:solidFill>
                      <a:srgbClr val="333333"/>
                    </a:solidFill>
                    <a:latin typeface="+mj-lt"/>
                    <a:ea typeface="Times New Roman" panose="02020603050405020304" pitchFamily="18" charset="0"/>
                    <a:cs typeface="Times New Roman" panose="02020603050405020304" pitchFamily="18" charset="0"/>
                  </a:rPr>
                  <a:t> là sai. Số liệu đúng phải là </a:t>
                </a:r>
                <a14:m>
                  <m:oMath xmlns:m="http://schemas.openxmlformats.org/officeDocument/2006/math">
                    <m:r>
                      <a:rPr lang="en-US" sz="2000" i="1" smtClean="0">
                        <a:solidFill>
                          <a:srgbClr val="333333"/>
                        </a:solidFill>
                        <a:latin typeface="Cambria Math" panose="02040503050406030204" pitchFamily="18" charset="0"/>
                        <a:ea typeface="Times New Roman" panose="02020603050405020304" pitchFamily="18" charset="0"/>
                        <a:cs typeface="Times New Roman" panose="02020603050405020304" pitchFamily="18" charset="0"/>
                      </a:rPr>
                      <m:t>36%.</m:t>
                    </m:r>
                  </m:oMath>
                </a14:m>
                <a:endParaRPr lang="en-US" sz="2000">
                  <a:effectLst/>
                  <a:latin typeface="+mj-lt"/>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35677" y="2710930"/>
                <a:ext cx="8857249" cy="2400657"/>
              </a:xfrm>
              <a:prstGeom prst="rect">
                <a:avLst/>
              </a:prstGeom>
              <a:blipFill>
                <a:blip r:embed="rId4"/>
                <a:stretch>
                  <a:fillRect l="-688" r="-757" b="-1269"/>
                </a:stretch>
              </a:blipFill>
            </p:spPr>
            <p:txBody>
              <a:bodyPr/>
              <a:lstStyle/>
              <a:p>
                <a:r>
                  <a:rPr lang="en-US">
                    <a:noFill/>
                  </a:rPr>
                  <a:t> </a:t>
                </a:r>
              </a:p>
            </p:txBody>
          </p:sp>
        </mc:Fallback>
      </mc:AlternateContent>
    </p:spTree>
    <p:extLst>
      <p:ext uri="{BB962C8B-B14F-4D97-AF65-F5344CB8AC3E}">
        <p14:creationId xmlns:p14="http://schemas.microsoft.com/office/powerpoint/2010/main" val="238179187"/>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9">
                                            <p:txEl>
                                              <p:pRg st="1" end="1"/>
                                            </p:txEl>
                                          </p:spTgt>
                                        </p:tgtEl>
                                        <p:attrNameLst>
                                          <p:attrName>style.visibility</p:attrName>
                                        </p:attrNameLst>
                                      </p:cBhvr>
                                      <p:to>
                                        <p:strVal val="visible"/>
                                      </p:to>
                                    </p:set>
                                    <p:animEffect transition="in" filter="randombar(horizontal)">
                                      <p:cBhvr>
                                        <p:cTn id="34" dur="500"/>
                                        <p:tgtEl>
                                          <p:spTgt spid="9">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9">
                                            <p:txEl>
                                              <p:pRg st="2" end="2"/>
                                            </p:txEl>
                                          </p:spTgt>
                                        </p:tgtEl>
                                        <p:attrNameLst>
                                          <p:attrName>style.visibility</p:attrName>
                                        </p:attrNameLst>
                                      </p:cBhvr>
                                      <p:to>
                                        <p:strVal val="visible"/>
                                      </p:to>
                                    </p:set>
                                    <p:animEffect transition="in" filter="randombar(horizontal)">
                                      <p:cBhvr>
                                        <p:cTn id="39"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10"/>
        <p:cNvGrpSpPr/>
        <p:nvPr/>
      </p:nvGrpSpPr>
      <p:grpSpPr>
        <a:xfrm>
          <a:off x="0" y="0"/>
          <a:ext cx="0" cy="0"/>
          <a:chOff x="0" y="0"/>
          <a:chExt cx="0" cy="0"/>
        </a:xfrm>
      </p:grpSpPr>
      <p:sp>
        <p:nvSpPr>
          <p:cNvPr id="9" name="Rounded Rectangle 65">
            <a:extLst>
              <a:ext uri="{FF2B5EF4-FFF2-40B4-BE49-F238E27FC236}">
                <a16:creationId xmlns:a16="http://schemas.microsoft.com/office/drawing/2014/main" id="{E2F0AC9E-9DB0-2F3F-2ED3-ECEEB17CEA72}"/>
              </a:ext>
            </a:extLst>
          </p:cNvPr>
          <p:cNvSpPr/>
          <p:nvPr/>
        </p:nvSpPr>
        <p:spPr>
          <a:xfrm>
            <a:off x="3397450" y="485032"/>
            <a:ext cx="2368981" cy="680809"/>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pPr lvl="0" algn="ctr" defTabSz="457200">
              <a:buClrTx/>
              <a:defRPr/>
            </a:pPr>
            <a:r>
              <a:rPr lang="en-US" sz="2500" b="1" kern="1200">
                <a:solidFill>
                  <a:srgbClr val="BBCFCC">
                    <a:lumMod val="20000"/>
                    <a:lumOff val="80000"/>
                  </a:srgbClr>
                </a:solidFill>
                <a:cs typeface="Arial" panose="020B0604020202020204" pitchFamily="34" charset="0"/>
              </a:rPr>
              <a:t>VẬN DỤNG 1</a:t>
            </a:r>
            <a:endParaRPr kumimoji="0" lang="en-US" sz="2500" b="1" i="0" u="none" strike="noStrike" kern="1200" cap="none" spc="0" normalizeH="0" baseline="0" noProof="0">
              <a:ln>
                <a:noFill/>
              </a:ln>
              <a:solidFill>
                <a:srgbClr val="BBCFCC">
                  <a:lumMod val="20000"/>
                  <a:lumOff val="80000"/>
                </a:srgbClr>
              </a:solidFill>
              <a:effectLst/>
              <a:uLnTx/>
              <a:uFillTx/>
              <a:latin typeface="Arial"/>
              <a:ea typeface="+mn-ea"/>
              <a:cs typeface="Arial" panose="020B0604020202020204" pitchFamily="34" charset="0"/>
              <a:sym typeface="Arial"/>
            </a:endParaRPr>
          </a:p>
        </p:txBody>
      </p:sp>
      <p:sp>
        <p:nvSpPr>
          <p:cNvPr id="2" name="Rectangle 1"/>
          <p:cNvSpPr/>
          <p:nvPr/>
        </p:nvSpPr>
        <p:spPr>
          <a:xfrm>
            <a:off x="600325" y="1364619"/>
            <a:ext cx="7963232" cy="3046988"/>
          </a:xfrm>
          <a:prstGeom prst="rect">
            <a:avLst/>
          </a:prstGeom>
        </p:spPr>
        <p:txBody>
          <a:bodyPr wrap="square">
            <a:spAutoFit/>
          </a:bodyPr>
          <a:lstStyle/>
          <a:p>
            <a:pPr algn="just">
              <a:lnSpc>
                <a:spcPct val="160000"/>
              </a:lnSpc>
            </a:pPr>
            <a:r>
              <a:rPr lang="en-US" sz="2000">
                <a:latin typeface="+mj-lt"/>
                <a:ea typeface="Calibri" panose="020F0502020204030204" pitchFamily="34" charset="0"/>
                <a:cs typeface="Times New Roman" panose="02020603050405020304" pitchFamily="18" charset="0"/>
              </a:rPr>
              <a:t>a) Hãy lập bảng tần số tương đối cho bài toán ở HĐKĐ (trang 31)</a:t>
            </a:r>
          </a:p>
          <a:p>
            <a:pPr algn="just">
              <a:lnSpc>
                <a:spcPct val="160000"/>
              </a:lnSpc>
            </a:pPr>
            <a:r>
              <a:rPr lang="en-US" sz="2000">
                <a:latin typeface="+mj-lt"/>
                <a:ea typeface="Calibri" panose="020F0502020204030204" pitchFamily="34" charset="0"/>
                <a:cs typeface="Times New Roman" panose="02020603050405020304" pitchFamily="18" charset="0"/>
              </a:rPr>
              <a:t>b) Tại trại hè thanh thiếu niên quốc tế tổ chức 1 năm trước đó, có 54 trong tổng số 220 đại biểu tham dự có thể sử dụng được từ 3 ngoại ngữ trở lên. Có ý kiến cho rằng: “Tỉ lệ đại biểu sử dụng được từ 3 ngoại ngữ trở lên có tăng giữa hai năm đó”.  Ý kiến đó đúng hay sai? Giải thích.</a:t>
            </a:r>
            <a:endParaRPr lang="en-US" sz="2000">
              <a:effectLst/>
              <a:latin typeface="+mj-lt"/>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7391487" y="31804"/>
            <a:ext cx="1302134" cy="1014766"/>
          </a:xfrm>
          <a:prstGeom prst="rect">
            <a:avLst/>
          </a:prstGeom>
        </p:spPr>
      </p:pic>
    </p:spTree>
    <p:extLst>
      <p:ext uri="{BB962C8B-B14F-4D97-AF65-F5344CB8AC3E}">
        <p14:creationId xmlns:p14="http://schemas.microsoft.com/office/powerpoint/2010/main" val="347544885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10"/>
        <p:cNvGrpSpPr/>
        <p:nvPr/>
      </p:nvGrpSpPr>
      <p:grpSpPr>
        <a:xfrm>
          <a:off x="0" y="0"/>
          <a:ext cx="0" cy="0"/>
          <a:chOff x="0" y="0"/>
          <a:chExt cx="0" cy="0"/>
        </a:xfrm>
      </p:grpSpPr>
      <p:sp>
        <p:nvSpPr>
          <p:cNvPr id="9" name="Rectangle 8"/>
          <p:cNvSpPr/>
          <p:nvPr/>
        </p:nvSpPr>
        <p:spPr>
          <a:xfrm>
            <a:off x="378609" y="287301"/>
            <a:ext cx="75212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0" cap="none" spc="0" normalizeH="0" baseline="0" noProof="0">
                <a:ln>
                  <a:noFill/>
                </a:ln>
                <a:solidFill>
                  <a:srgbClr val="C00000"/>
                </a:solidFill>
                <a:effectLst/>
                <a:uLnTx/>
                <a:uFillTx/>
                <a:latin typeface="Arial"/>
                <a:cs typeface="Arial"/>
                <a:sym typeface="Arial"/>
              </a:rPr>
              <a:t>Giải:</a:t>
            </a:r>
            <a:endParaRPr kumimoji="0" lang="en-US" sz="2000" b="1" i="1" u="sng" strike="noStrike" kern="0" cap="none" spc="0" normalizeH="0" baseline="0" noProof="0" dirty="0">
              <a:ln>
                <a:noFill/>
              </a:ln>
              <a:solidFill>
                <a:srgbClr val="C00000"/>
              </a:solidFill>
              <a:effectLst/>
              <a:uLnTx/>
              <a:uFillTx/>
              <a:latin typeface="Arial"/>
              <a:cs typeface="Arial"/>
              <a:sym typeface="Arial"/>
            </a:endParaRPr>
          </a:p>
        </p:txBody>
      </p:sp>
      <p:sp>
        <p:nvSpPr>
          <p:cNvPr id="2" name="Rectangle 1"/>
          <p:cNvSpPr/>
          <p:nvPr/>
        </p:nvSpPr>
        <p:spPr>
          <a:xfrm>
            <a:off x="1245301" y="287301"/>
            <a:ext cx="3029997" cy="400110"/>
          </a:xfrm>
          <a:prstGeom prst="rect">
            <a:avLst/>
          </a:prstGeom>
        </p:spPr>
        <p:txBody>
          <a:bodyPr wrap="none">
            <a:spAutoFit/>
          </a:bodyPr>
          <a:lstStyle/>
          <a:p>
            <a:pPr>
              <a:spcAft>
                <a:spcPts val="800"/>
              </a:spcAft>
            </a:pPr>
            <a:r>
              <a:rPr lang="en-US" sz="2000">
                <a:solidFill>
                  <a:srgbClr val="333333"/>
                </a:solidFill>
                <a:latin typeface="+mj-lt"/>
                <a:ea typeface="Times New Roman" panose="02020603050405020304" pitchFamily="18" charset="0"/>
                <a:cs typeface="Times New Roman" panose="02020603050405020304" pitchFamily="18" charset="0"/>
              </a:rPr>
              <a:t>a) Bảng tần số tương đối</a:t>
            </a:r>
            <a:endParaRPr lang="en-US" sz="200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13" name="Table 12"/>
              <p:cNvGraphicFramePr>
                <a:graphicFrameLocks noGrp="1"/>
              </p:cNvGraphicFramePr>
              <p:nvPr>
                <p:extLst>
                  <p:ext uri="{D42A27DB-BD31-4B8C-83A1-F6EECF244321}">
                    <p14:modId xmlns:p14="http://schemas.microsoft.com/office/powerpoint/2010/main" val="258298359"/>
                  </p:ext>
                </p:extLst>
              </p:nvPr>
            </p:nvGraphicFramePr>
            <p:xfrm>
              <a:off x="858201" y="834036"/>
              <a:ext cx="7488151" cy="835738"/>
            </p:xfrm>
            <a:graphic>
              <a:graphicData uri="http://schemas.openxmlformats.org/drawingml/2006/table">
                <a:tbl>
                  <a:tblPr firstRow="1" bandRow="1">
                    <a:tableStyleId>{45A25789-26E0-47BD-9F28-08E63AB04CF7}</a:tableStyleId>
                  </a:tblPr>
                  <a:tblGrid>
                    <a:gridCol w="2509768">
                      <a:extLst>
                        <a:ext uri="{9D8B030D-6E8A-4147-A177-3AD203B41FA5}">
                          <a16:colId xmlns:a16="http://schemas.microsoft.com/office/drawing/2014/main" val="3615377327"/>
                        </a:ext>
                      </a:extLst>
                    </a:gridCol>
                    <a:gridCol w="931207">
                      <a:extLst>
                        <a:ext uri="{9D8B030D-6E8A-4147-A177-3AD203B41FA5}">
                          <a16:colId xmlns:a16="http://schemas.microsoft.com/office/drawing/2014/main" val="3129280889"/>
                        </a:ext>
                      </a:extLst>
                    </a:gridCol>
                    <a:gridCol w="1011794">
                      <a:extLst>
                        <a:ext uri="{9D8B030D-6E8A-4147-A177-3AD203B41FA5}">
                          <a16:colId xmlns:a16="http://schemas.microsoft.com/office/drawing/2014/main" val="1726096188"/>
                        </a:ext>
                      </a:extLst>
                    </a:gridCol>
                    <a:gridCol w="1011794">
                      <a:extLst>
                        <a:ext uri="{9D8B030D-6E8A-4147-A177-3AD203B41FA5}">
                          <a16:colId xmlns:a16="http://schemas.microsoft.com/office/drawing/2014/main" val="1564382858"/>
                        </a:ext>
                      </a:extLst>
                    </a:gridCol>
                    <a:gridCol w="1011794">
                      <a:extLst>
                        <a:ext uri="{9D8B030D-6E8A-4147-A177-3AD203B41FA5}">
                          <a16:colId xmlns:a16="http://schemas.microsoft.com/office/drawing/2014/main" val="2513055548"/>
                        </a:ext>
                      </a:extLst>
                    </a:gridCol>
                    <a:gridCol w="1011794">
                      <a:extLst>
                        <a:ext uri="{9D8B030D-6E8A-4147-A177-3AD203B41FA5}">
                          <a16:colId xmlns:a16="http://schemas.microsoft.com/office/drawing/2014/main" val="170751633"/>
                        </a:ext>
                      </a:extLst>
                    </a:gridCol>
                  </a:tblGrid>
                  <a:tr h="417869">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rPr>
                            <a:t>Số ngoại ngữ</a:t>
                          </a:r>
                        </a:p>
                      </a:txBody>
                      <a:tcPr anchor="ctr">
                        <a:solidFill>
                          <a:srgbClr val="FFFFCD"/>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rPr>
                                  <m:t>1</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rPr>
                                  <m:t>2</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3</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mbria Math" panose="02040503050406030204" pitchFamily="18" charset="0"/>
                                    <a:cs typeface="Times New Roman" panose="02020603050405020304" pitchFamily="18" charset="0"/>
                                  </a:rPr>
                                  <m:t>≥5</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652040874"/>
                      </a:ext>
                    </a:extLst>
                  </a:tr>
                  <a:tr h="417869">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000" b="0">
                              <a:effectLst/>
                              <a:latin typeface="+mn-lt"/>
                            </a:rPr>
                            <a:t>Tần số tương đối</a:t>
                          </a:r>
                          <a:endParaRPr lang="en-US" sz="2000" b="0">
                            <a:effectLst/>
                            <a:latin typeface="+mn-lt"/>
                            <a:ea typeface="Calibri" panose="020F0502020204030204" pitchFamily="34" charset="0"/>
                            <a:cs typeface="Times New Roman" panose="02020603050405020304" pitchFamily="18" charset="0"/>
                          </a:endParaRPr>
                        </a:p>
                      </a:txBody>
                      <a:tcPr anchor="ctr">
                        <a:solidFill>
                          <a:srgbClr val="FFFFCD"/>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rPr>
                                  <m:t>42%</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rPr>
                                  <m:t>32%</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12%</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8%</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6%</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397461541"/>
                      </a:ext>
                    </a:extLst>
                  </a:tr>
                </a:tbl>
              </a:graphicData>
            </a:graphic>
          </p:graphicFrame>
        </mc:Choice>
        <mc:Fallback xmlns="">
          <p:graphicFrame>
            <p:nvGraphicFramePr>
              <p:cNvPr id="13" name="Table 12"/>
              <p:cNvGraphicFramePr>
                <a:graphicFrameLocks noGrp="1"/>
              </p:cNvGraphicFramePr>
              <p:nvPr>
                <p:extLst>
                  <p:ext uri="{D42A27DB-BD31-4B8C-83A1-F6EECF244321}">
                    <p14:modId xmlns:p14="http://schemas.microsoft.com/office/powerpoint/2010/main" val="258298359"/>
                  </p:ext>
                </p:extLst>
              </p:nvPr>
            </p:nvGraphicFramePr>
            <p:xfrm>
              <a:off x="858201" y="834036"/>
              <a:ext cx="7488151" cy="835738"/>
            </p:xfrm>
            <a:graphic>
              <a:graphicData uri="http://schemas.openxmlformats.org/drawingml/2006/table">
                <a:tbl>
                  <a:tblPr firstRow="1" bandRow="1">
                    <a:tableStyleId>{45A25789-26E0-47BD-9F28-08E63AB04CF7}</a:tableStyleId>
                  </a:tblPr>
                  <a:tblGrid>
                    <a:gridCol w="2509768">
                      <a:extLst>
                        <a:ext uri="{9D8B030D-6E8A-4147-A177-3AD203B41FA5}">
                          <a16:colId xmlns:a16="http://schemas.microsoft.com/office/drawing/2014/main" val="3615377327"/>
                        </a:ext>
                      </a:extLst>
                    </a:gridCol>
                    <a:gridCol w="931207">
                      <a:extLst>
                        <a:ext uri="{9D8B030D-6E8A-4147-A177-3AD203B41FA5}">
                          <a16:colId xmlns:a16="http://schemas.microsoft.com/office/drawing/2014/main" val="3129280889"/>
                        </a:ext>
                      </a:extLst>
                    </a:gridCol>
                    <a:gridCol w="1011794">
                      <a:extLst>
                        <a:ext uri="{9D8B030D-6E8A-4147-A177-3AD203B41FA5}">
                          <a16:colId xmlns:a16="http://schemas.microsoft.com/office/drawing/2014/main" val="1726096188"/>
                        </a:ext>
                      </a:extLst>
                    </a:gridCol>
                    <a:gridCol w="1011794">
                      <a:extLst>
                        <a:ext uri="{9D8B030D-6E8A-4147-A177-3AD203B41FA5}">
                          <a16:colId xmlns:a16="http://schemas.microsoft.com/office/drawing/2014/main" val="1564382858"/>
                        </a:ext>
                      </a:extLst>
                    </a:gridCol>
                    <a:gridCol w="1011794">
                      <a:extLst>
                        <a:ext uri="{9D8B030D-6E8A-4147-A177-3AD203B41FA5}">
                          <a16:colId xmlns:a16="http://schemas.microsoft.com/office/drawing/2014/main" val="2513055548"/>
                        </a:ext>
                      </a:extLst>
                    </a:gridCol>
                    <a:gridCol w="1011794">
                      <a:extLst>
                        <a:ext uri="{9D8B030D-6E8A-4147-A177-3AD203B41FA5}">
                          <a16:colId xmlns:a16="http://schemas.microsoft.com/office/drawing/2014/main" val="170751633"/>
                        </a:ext>
                      </a:extLst>
                    </a:gridCol>
                  </a:tblGrid>
                  <a:tr h="417869">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smtClean="0">
                              <a:effectLst/>
                              <a:latin typeface="+mj-lt"/>
                            </a:rPr>
                            <a:t>Số ngoại ngữ</a:t>
                          </a:r>
                        </a:p>
                      </a:txBody>
                      <a:tcPr anchor="ctr">
                        <a:solidFill>
                          <a:srgbClr val="FFFFCD"/>
                        </a:solidFill>
                      </a:tcPr>
                    </a:tc>
                    <a:tc>
                      <a:txBody>
                        <a:bodyPr/>
                        <a:lstStyle/>
                        <a:p>
                          <a:endParaRPr lang="en-US"/>
                        </a:p>
                      </a:txBody>
                      <a:tcPr anchor="ctr">
                        <a:blipFill>
                          <a:blip r:embed="rId3"/>
                          <a:stretch>
                            <a:fillRect l="-269281" t="-2899" r="-435294" b="-124638"/>
                          </a:stretch>
                        </a:blipFill>
                      </a:tcPr>
                    </a:tc>
                    <a:tc>
                      <a:txBody>
                        <a:bodyPr/>
                        <a:lstStyle/>
                        <a:p>
                          <a:endParaRPr lang="en-US"/>
                        </a:p>
                      </a:txBody>
                      <a:tcPr anchor="ctr">
                        <a:blipFill>
                          <a:blip r:embed="rId3"/>
                          <a:stretch>
                            <a:fillRect l="-340361" t="-2899" r="-301205" b="-124638"/>
                          </a:stretch>
                        </a:blipFill>
                      </a:tcPr>
                    </a:tc>
                    <a:tc>
                      <a:txBody>
                        <a:bodyPr/>
                        <a:lstStyle/>
                        <a:p>
                          <a:endParaRPr lang="en-US"/>
                        </a:p>
                      </a:txBody>
                      <a:tcPr anchor="ctr">
                        <a:blipFill>
                          <a:blip r:embed="rId3"/>
                          <a:stretch>
                            <a:fillRect l="-437725" t="-2899" r="-199401" b="-124638"/>
                          </a:stretch>
                        </a:blipFill>
                      </a:tcPr>
                    </a:tc>
                    <a:tc>
                      <a:txBody>
                        <a:bodyPr/>
                        <a:lstStyle/>
                        <a:p>
                          <a:endParaRPr lang="en-US"/>
                        </a:p>
                      </a:txBody>
                      <a:tcPr anchor="ctr">
                        <a:blipFill>
                          <a:blip r:embed="rId3"/>
                          <a:stretch>
                            <a:fillRect l="-540964" t="-2899" r="-100602" b="-124638"/>
                          </a:stretch>
                        </a:blipFill>
                      </a:tcPr>
                    </a:tc>
                    <a:tc>
                      <a:txBody>
                        <a:bodyPr/>
                        <a:lstStyle/>
                        <a:p>
                          <a:endParaRPr lang="en-US"/>
                        </a:p>
                      </a:txBody>
                      <a:tcPr anchor="ctr">
                        <a:blipFill>
                          <a:blip r:embed="rId3"/>
                          <a:stretch>
                            <a:fillRect l="-640964" t="-2899" r="-602" b="-124638"/>
                          </a:stretch>
                        </a:blipFill>
                      </a:tcPr>
                    </a:tc>
                    <a:extLst>
                      <a:ext uri="{0D108BD9-81ED-4DB2-BD59-A6C34878D82A}">
                        <a16:rowId xmlns:a16="http://schemas.microsoft.com/office/drawing/2014/main" val="2652040874"/>
                      </a:ext>
                    </a:extLst>
                  </a:tr>
                  <a:tr h="417869">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000" b="0" smtClean="0">
                              <a:effectLst/>
                              <a:latin typeface="+mn-lt"/>
                            </a:rPr>
                            <a:t>Tần số tương đối</a:t>
                          </a:r>
                          <a:endParaRPr lang="en-US" sz="2000" b="0" smtClean="0">
                            <a:effectLst/>
                            <a:latin typeface="+mn-lt"/>
                            <a:ea typeface="Calibri" panose="020F0502020204030204" pitchFamily="34" charset="0"/>
                            <a:cs typeface="Times New Roman" panose="02020603050405020304" pitchFamily="18" charset="0"/>
                          </a:endParaRPr>
                        </a:p>
                      </a:txBody>
                      <a:tcPr anchor="ctr">
                        <a:solidFill>
                          <a:srgbClr val="FFFFCD"/>
                        </a:solidFill>
                      </a:tcPr>
                    </a:tc>
                    <a:tc>
                      <a:txBody>
                        <a:bodyPr/>
                        <a:lstStyle/>
                        <a:p>
                          <a:endParaRPr lang="en-US"/>
                        </a:p>
                      </a:txBody>
                      <a:tcPr anchor="ctr">
                        <a:blipFill>
                          <a:blip r:embed="rId3"/>
                          <a:stretch>
                            <a:fillRect l="-269281" t="-102899" r="-435294" b="-24638"/>
                          </a:stretch>
                        </a:blipFill>
                      </a:tcPr>
                    </a:tc>
                    <a:tc>
                      <a:txBody>
                        <a:bodyPr/>
                        <a:lstStyle/>
                        <a:p>
                          <a:endParaRPr lang="en-US"/>
                        </a:p>
                      </a:txBody>
                      <a:tcPr anchor="ctr">
                        <a:blipFill>
                          <a:blip r:embed="rId3"/>
                          <a:stretch>
                            <a:fillRect l="-340361" t="-102899" r="-301205" b="-24638"/>
                          </a:stretch>
                        </a:blipFill>
                      </a:tcPr>
                    </a:tc>
                    <a:tc>
                      <a:txBody>
                        <a:bodyPr/>
                        <a:lstStyle/>
                        <a:p>
                          <a:endParaRPr lang="en-US"/>
                        </a:p>
                      </a:txBody>
                      <a:tcPr anchor="ctr">
                        <a:blipFill>
                          <a:blip r:embed="rId3"/>
                          <a:stretch>
                            <a:fillRect l="-437725" t="-102899" r="-199401" b="-24638"/>
                          </a:stretch>
                        </a:blipFill>
                      </a:tcPr>
                    </a:tc>
                    <a:tc>
                      <a:txBody>
                        <a:bodyPr/>
                        <a:lstStyle/>
                        <a:p>
                          <a:endParaRPr lang="en-US"/>
                        </a:p>
                      </a:txBody>
                      <a:tcPr anchor="ctr">
                        <a:blipFill>
                          <a:blip r:embed="rId3"/>
                          <a:stretch>
                            <a:fillRect l="-540964" t="-102899" r="-100602" b="-24638"/>
                          </a:stretch>
                        </a:blipFill>
                      </a:tcPr>
                    </a:tc>
                    <a:tc>
                      <a:txBody>
                        <a:bodyPr/>
                        <a:lstStyle/>
                        <a:p>
                          <a:endParaRPr lang="en-US"/>
                        </a:p>
                      </a:txBody>
                      <a:tcPr anchor="ctr">
                        <a:blipFill>
                          <a:blip r:embed="rId3"/>
                          <a:stretch>
                            <a:fillRect l="-640964" t="-102899" r="-602" b="-24638"/>
                          </a:stretch>
                        </a:blipFill>
                      </a:tcPr>
                    </a:tc>
                    <a:extLst>
                      <a:ext uri="{0D108BD9-81ED-4DB2-BD59-A6C34878D82A}">
                        <a16:rowId xmlns:a16="http://schemas.microsoft.com/office/drawing/2014/main" val="2397461541"/>
                      </a:ext>
                    </a:extLst>
                  </a:tr>
                </a:tbl>
              </a:graphicData>
            </a:graphic>
          </p:graphicFrame>
        </mc:Fallback>
      </mc:AlternateContent>
      <mc:AlternateContent xmlns:mc="http://schemas.openxmlformats.org/markup-compatibility/2006" xmlns:a14="http://schemas.microsoft.com/office/drawing/2010/main">
        <mc:Choice Requires="a14">
          <p:sp>
            <p:nvSpPr>
              <p:cNvPr id="11" name="Rectangle 10"/>
              <p:cNvSpPr/>
              <p:nvPr/>
            </p:nvSpPr>
            <p:spPr>
              <a:xfrm>
                <a:off x="378609" y="1757239"/>
                <a:ext cx="8447337" cy="3103542"/>
              </a:xfrm>
              <a:prstGeom prst="rect">
                <a:avLst/>
              </a:prstGeom>
            </p:spPr>
            <p:txBody>
              <a:bodyPr wrap="square">
                <a:spAutoFit/>
              </a:bodyPr>
              <a:lstStyle/>
              <a:p>
                <a:pPr algn="just">
                  <a:lnSpc>
                    <a:spcPct val="150000"/>
                  </a:lnSpc>
                </a:pPr>
                <a:r>
                  <a:rPr lang="en-US" sz="2000">
                    <a:solidFill>
                      <a:srgbClr val="333333"/>
                    </a:solidFill>
                    <a:latin typeface="+mj-lt"/>
                    <a:ea typeface="Times New Roman" panose="02020603050405020304" pitchFamily="18" charset="0"/>
                    <a:cs typeface="Times New Roman" panose="02020603050405020304" pitchFamily="18" charset="0"/>
                  </a:rPr>
                  <a:t>b) Tỉ lệ đại biểu sử dụng được từ 3 ngoại ngữ trở lên ở trại hè năm trước </a:t>
                </a:r>
              </a:p>
              <a:p>
                <a:pPr algn="just">
                  <a:lnSpc>
                    <a:spcPct val="130000"/>
                  </a:lnSpc>
                </a:pPr>
                <a14:m>
                  <m:oMathPara xmlns:m="http://schemas.openxmlformats.org/officeDocument/2006/math">
                    <m:oMathParaPr>
                      <m:jc m:val="left"/>
                    </m:oMathParaPr>
                    <m:oMath xmlns:m="http://schemas.openxmlformats.org/officeDocument/2006/math">
                      <m:r>
                        <m:rPr>
                          <m:nor/>
                        </m:rPr>
                        <a:rPr lang="en-US" sz="2000">
                          <a:solidFill>
                            <a:srgbClr val="333333"/>
                          </a:solidFill>
                          <a:ea typeface="Times New Roman" panose="02020603050405020304" pitchFamily="18" charset="0"/>
                          <a:cs typeface="Times New Roman" panose="02020603050405020304" pitchFamily="18" charset="0"/>
                        </a:rPr>
                        <m:t>l</m:t>
                      </m:r>
                      <m:r>
                        <m:rPr>
                          <m:nor/>
                        </m:rPr>
                        <a:rPr lang="en-US" sz="2000">
                          <a:solidFill>
                            <a:srgbClr val="333333"/>
                          </a:solidFill>
                          <a:ea typeface="Times New Roman" panose="02020603050405020304" pitchFamily="18" charset="0"/>
                          <a:cs typeface="Times New Roman" panose="02020603050405020304" pitchFamily="18" charset="0"/>
                        </a:rPr>
                        <m:t>à:</m:t>
                      </m:r>
                      <m:r>
                        <a:rPr lang="en-US" sz="2000" b="0" i="1" smtClean="0">
                          <a:solidFill>
                            <a:srgbClr val="333333"/>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0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54</m:t>
                          </m:r>
                        </m:num>
                        <m:den>
                          <m:r>
                            <a:rPr lang="en-US" sz="20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220</m:t>
                          </m:r>
                        </m:den>
                      </m:f>
                      <m:r>
                        <a:rPr lang="en-US" sz="2000" i="1">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 . 100%≈24,55%</m:t>
                      </m:r>
                    </m:oMath>
                  </m:oMathPara>
                </a14:m>
                <a:endParaRPr lang="en-US" sz="2000">
                  <a:effectLst/>
                  <a:latin typeface="+mj-lt"/>
                  <a:ea typeface="Calibri" panose="020F0502020204030204" pitchFamily="34" charset="0"/>
                  <a:cs typeface="Times New Roman" panose="02020603050405020304" pitchFamily="18" charset="0"/>
                </a:endParaRPr>
              </a:p>
              <a:p>
                <a:pPr algn="just">
                  <a:lnSpc>
                    <a:spcPct val="150000"/>
                  </a:lnSpc>
                </a:pPr>
                <a:r>
                  <a:rPr lang="en-US" sz="2000">
                    <a:solidFill>
                      <a:srgbClr val="333333"/>
                    </a:solidFill>
                    <a:effectLst/>
                    <a:latin typeface="+mj-lt"/>
                    <a:ea typeface="Times New Roman" panose="02020603050405020304" pitchFamily="18" charset="0"/>
                    <a:cs typeface="Times New Roman" panose="02020603050405020304" pitchFamily="18" charset="0"/>
                  </a:rPr>
                  <a:t>Tỉ lệ đại biểu sử dụng được từ 3 ngoại ngữ trở lên ở trại hè năm nay là:</a:t>
                </a:r>
                <a:endParaRPr lang="en-US" sz="2000">
                  <a:effectLst/>
                  <a:latin typeface="+mj-lt"/>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2000" i="1" smtClean="0">
                          <a:solidFill>
                            <a:srgbClr val="333333"/>
                          </a:solidFill>
                          <a:effectLst/>
                          <a:latin typeface="Cambria Math" panose="02040503050406030204" pitchFamily="18" charset="0"/>
                          <a:ea typeface="Times New Roman" panose="02020603050405020304" pitchFamily="18" charset="0"/>
                          <a:cs typeface="Times New Roman" panose="02020603050405020304" pitchFamily="18" charset="0"/>
                        </a:rPr>
                        <m:t>12% + 8% + 6% = 26%</m:t>
                      </m:r>
                    </m:oMath>
                  </m:oMathPara>
                </a14:m>
                <a:endParaRPr lang="en-US" sz="2000">
                  <a:effectLst/>
                  <a:latin typeface="+mj-lt"/>
                  <a:ea typeface="Calibri" panose="020F0502020204030204" pitchFamily="34" charset="0"/>
                  <a:cs typeface="Times New Roman" panose="02020603050405020304" pitchFamily="18" charset="0"/>
                </a:endParaRPr>
              </a:p>
              <a:p>
                <a:pPr algn="just">
                  <a:lnSpc>
                    <a:spcPct val="150000"/>
                  </a:lnSpc>
                </a:pPr>
                <a:r>
                  <a:rPr lang="en-US" sz="2000">
                    <a:solidFill>
                      <a:srgbClr val="333333"/>
                    </a:solidFill>
                    <a:effectLst/>
                    <a:latin typeface="+mj-lt"/>
                    <a:ea typeface="Times New Roman" panose="02020603050405020304" pitchFamily="18" charset="0"/>
                  </a:rPr>
                  <a:t>Vậy ý kiến cho rằng “Tỉ lệ đại biểu sử dụng được từ 3 ngoại ngữ trở lên có tăng giữa hai năm đó” là đúng.</a:t>
                </a:r>
                <a:endParaRPr lang="en-US" sz="2000">
                  <a:latin typeface="+mj-lt"/>
                </a:endParaRPr>
              </a:p>
            </p:txBody>
          </p:sp>
        </mc:Choice>
        <mc:Fallback xmlns="">
          <p:sp>
            <p:nvSpPr>
              <p:cNvPr id="11" name="Rectangle 10"/>
              <p:cNvSpPr>
                <a:spLocks noRot="1" noChangeAspect="1" noMove="1" noResize="1" noEditPoints="1" noAdjustHandles="1" noChangeArrowheads="1" noChangeShapeType="1" noTextEdit="1"/>
              </p:cNvSpPr>
              <p:nvPr/>
            </p:nvSpPr>
            <p:spPr>
              <a:xfrm>
                <a:off x="378609" y="1757239"/>
                <a:ext cx="8447337" cy="3103542"/>
              </a:xfrm>
              <a:prstGeom prst="rect">
                <a:avLst/>
              </a:prstGeom>
              <a:blipFill>
                <a:blip r:embed="rId4"/>
                <a:stretch>
                  <a:fillRect l="-722" r="-722" b="-2750"/>
                </a:stretch>
              </a:blipFill>
            </p:spPr>
            <p:txBody>
              <a:bodyPr/>
              <a:lstStyle/>
              <a:p>
                <a:r>
                  <a:rPr lang="en-US">
                    <a:noFill/>
                  </a:rPr>
                  <a:t> </a:t>
                </a:r>
              </a:p>
            </p:txBody>
          </p:sp>
        </mc:Fallback>
      </mc:AlternateContent>
    </p:spTree>
    <p:extLst>
      <p:ext uri="{BB962C8B-B14F-4D97-AF65-F5344CB8AC3E}">
        <p14:creationId xmlns:p14="http://schemas.microsoft.com/office/powerpoint/2010/main" val="2295143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wipe(up)">
                                      <p:cBhvr>
                                        <p:cTn id="20" dur="500"/>
                                        <p:tgtEl>
                                          <p:spTgt spid="11">
                                            <p:txEl>
                                              <p:pRg st="0" end="0"/>
                                            </p:txEl>
                                          </p:spTgt>
                                        </p:tgtEl>
                                      </p:cBhvr>
                                    </p:animEffect>
                                  </p:childTnLst>
                                </p:cTn>
                              </p:par>
                              <p:par>
                                <p:cTn id="21" presetID="22" presetClass="entr" presetSubtype="1" fill="hold" nodeType="with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wipe(up)">
                                      <p:cBhvr>
                                        <p:cTn id="23" dur="500"/>
                                        <p:tgtEl>
                                          <p:spTgt spid="11">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wipe(up)">
                                      <p:cBhvr>
                                        <p:cTn id="28" dur="500"/>
                                        <p:tgtEl>
                                          <p:spTgt spid="11">
                                            <p:txEl>
                                              <p:pRg st="2" end="2"/>
                                            </p:txEl>
                                          </p:spTgt>
                                        </p:tgtEl>
                                      </p:cBhvr>
                                    </p:animEffect>
                                  </p:childTnLst>
                                </p:cTn>
                              </p:par>
                              <p:par>
                                <p:cTn id="29" presetID="22" presetClass="entr" presetSubtype="1" fill="hold" nodeType="with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Effect transition="in" filter="wipe(up)">
                                      <p:cBhvr>
                                        <p:cTn id="31" dur="500"/>
                                        <p:tgtEl>
                                          <p:spTgt spid="11">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1">
                                            <p:txEl>
                                              <p:pRg st="4" end="4"/>
                                            </p:txEl>
                                          </p:spTgt>
                                        </p:tgtEl>
                                        <p:attrNameLst>
                                          <p:attrName>style.visibility</p:attrName>
                                        </p:attrNameLst>
                                      </p:cBhvr>
                                      <p:to>
                                        <p:strVal val="visible"/>
                                      </p:to>
                                    </p:set>
                                    <p:animEffect transition="in" filter="wipe(up)">
                                      <p:cBhvr>
                                        <p:cTn id="36"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89"/>
        <p:cNvGrpSpPr/>
        <p:nvPr/>
      </p:nvGrpSpPr>
      <p:grpSpPr>
        <a:xfrm>
          <a:off x="0" y="0"/>
          <a:ext cx="0" cy="0"/>
          <a:chOff x="0" y="0"/>
          <a:chExt cx="0" cy="0"/>
        </a:xfrm>
      </p:grpSpPr>
      <p:sp>
        <p:nvSpPr>
          <p:cNvPr id="7" name="TextBox 6">
            <a:extLst>
              <a:ext uri="{FF2B5EF4-FFF2-40B4-BE49-F238E27FC236}">
                <a16:creationId xmlns:a16="http://schemas.microsoft.com/office/drawing/2014/main" id="{715D6E37-9E0B-3CD6-5A76-EF0BE281BDC7}"/>
              </a:ext>
            </a:extLst>
          </p:cNvPr>
          <p:cNvSpPr txBox="1"/>
          <p:nvPr/>
        </p:nvSpPr>
        <p:spPr>
          <a:xfrm>
            <a:off x="216874" y="1111093"/>
            <a:ext cx="4116584" cy="2881045"/>
          </a:xfrm>
          <a:prstGeom prst="rect">
            <a:avLst/>
          </a:prstGeom>
          <a:noFill/>
        </p:spPr>
        <p:txBody>
          <a:bodyPr wrap="square">
            <a:spAutoFit/>
          </a:bodyPr>
          <a:lstStyle/>
          <a:p>
            <a:pPr lvl="0" algn="ctr">
              <a:lnSpc>
                <a:spcPct val="150000"/>
              </a:lnSpc>
              <a:defRPr/>
            </a:pPr>
            <a:r>
              <a:rPr lang="vi-VN" sz="4200" b="1">
                <a:solidFill>
                  <a:srgbClr val="2F5496"/>
                </a:solidFill>
                <a:latin typeface="Arial" panose="020B0604020202020204" pitchFamily="34" charset="0"/>
                <a:ea typeface="+mn-ea"/>
                <a:cs typeface="Arial" panose="020B0604020202020204" pitchFamily="34" charset="0"/>
              </a:rPr>
              <a:t>2. BIỂU ĐỒ TẦN SỐ TƯƠNG ĐỐI</a:t>
            </a:r>
          </a:p>
        </p:txBody>
      </p:sp>
      <p:pic>
        <p:nvPicPr>
          <p:cNvPr id="6" name="Picture 5"/>
          <p:cNvPicPr>
            <a:picLocks noChangeAspect="1"/>
          </p:cNvPicPr>
          <p:nvPr/>
        </p:nvPicPr>
        <p:blipFill>
          <a:blip r:embed="rId3"/>
          <a:stretch>
            <a:fillRect/>
          </a:stretch>
        </p:blipFill>
        <p:spPr>
          <a:xfrm>
            <a:off x="4449674" y="472678"/>
            <a:ext cx="4129783" cy="4157877"/>
          </a:xfrm>
          <a:prstGeom prst="ellipse">
            <a:avLst/>
          </a:prstGeom>
          <a:ln>
            <a:noFill/>
          </a:ln>
          <a:effectLst>
            <a:softEdge rad="112500"/>
          </a:effectLst>
        </p:spPr>
      </p:pic>
    </p:spTree>
    <p:extLst>
      <p:ext uri="{BB962C8B-B14F-4D97-AF65-F5344CB8AC3E}">
        <p14:creationId xmlns:p14="http://schemas.microsoft.com/office/powerpoint/2010/main" val="2122840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3310"/>
        <p:cNvGrpSpPr/>
        <p:nvPr/>
      </p:nvGrpSpPr>
      <p:grpSpPr>
        <a:xfrm>
          <a:off x="0" y="0"/>
          <a:ext cx="0" cy="0"/>
          <a:chOff x="0" y="0"/>
          <a:chExt cx="0" cy="0"/>
        </a:xfrm>
      </p:grpSpPr>
      <p:sp>
        <p:nvSpPr>
          <p:cNvPr id="8" name="Rounded Rectangle 8">
            <a:extLst>
              <a:ext uri="{FF2B5EF4-FFF2-40B4-BE49-F238E27FC236}">
                <a16:creationId xmlns:a16="http://schemas.microsoft.com/office/drawing/2014/main" id="{189B6FDD-96BD-39CA-C741-410950779E3D}"/>
              </a:ext>
            </a:extLst>
          </p:cNvPr>
          <p:cNvSpPr/>
          <p:nvPr/>
        </p:nvSpPr>
        <p:spPr>
          <a:xfrm>
            <a:off x="415692" y="213328"/>
            <a:ext cx="1266011" cy="438972"/>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a:ln>
                  <a:noFill/>
                </a:ln>
                <a:solidFill>
                  <a:srgbClr val="00487E"/>
                </a:solidFill>
                <a:effectLst/>
                <a:uLnTx/>
                <a:uFillTx/>
                <a:latin typeface="Arial" panose="020B0604020202020204" pitchFamily="34" charset="0"/>
                <a:ea typeface="+mn-ea"/>
                <a:cs typeface="Arial" panose="020B0604020202020204" pitchFamily="34" charset="0"/>
                <a:sym typeface="Arial"/>
              </a:rPr>
              <a:t>HĐKP 2</a:t>
            </a:r>
          </a:p>
        </p:txBody>
      </p:sp>
      <p:sp>
        <p:nvSpPr>
          <p:cNvPr id="10" name="TextBox 9">
            <a:extLst>
              <a:ext uri="{FF2B5EF4-FFF2-40B4-BE49-F238E27FC236}">
                <a16:creationId xmlns:a16="http://schemas.microsoft.com/office/drawing/2014/main" id="{7FF98CC1-1904-266B-7008-A086567AF564}"/>
              </a:ext>
            </a:extLst>
          </p:cNvPr>
          <p:cNvSpPr txBox="1"/>
          <p:nvPr/>
        </p:nvSpPr>
        <p:spPr>
          <a:xfrm>
            <a:off x="288473" y="724433"/>
            <a:ext cx="8537474" cy="1477328"/>
          </a:xfrm>
          <a:prstGeom prst="rect">
            <a:avLst/>
          </a:prstGeom>
          <a:noFill/>
        </p:spPr>
        <p:txBody>
          <a:bodyPr wrap="square">
            <a:spAutoFit/>
          </a:bodyPr>
          <a:lstStyle/>
          <a:p>
            <a:pPr lvl="0" algn="just">
              <a:lnSpc>
                <a:spcPct val="150000"/>
              </a:lnSpc>
            </a:pPr>
            <a:r>
              <a:rPr lang="vi-VN" sz="2000" kern="100">
                <a:latin typeface="Arial" panose="020B0604020202020204" pitchFamily="34" charset="0"/>
                <a:ea typeface="Calibri" panose="020F0502020204030204" pitchFamily="34" charset="0"/>
                <a:cs typeface="Times New Roman" panose="02020603050405020304" pitchFamily="18" charset="0"/>
              </a:rPr>
              <a:t>Khảo sát ngẫu nhiên 200 người về nhóm máu của họ. Kết quả thu được thể hiện ở biểu đồ hình quạt tròn như hình bên. Hãy cho biết nhóm máu nào phổ biến nhất, nhóm máu nào hiếm nhất.</a:t>
            </a:r>
            <a:endParaRPr kumimoji="0" lang="en-US" sz="20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pic>
        <p:nvPicPr>
          <p:cNvPr id="4" name="Picture 3"/>
          <p:cNvPicPr>
            <a:picLocks noChangeAspect="1"/>
          </p:cNvPicPr>
          <p:nvPr/>
        </p:nvPicPr>
        <p:blipFill>
          <a:blip r:embed="rId3"/>
          <a:stretch>
            <a:fillRect/>
          </a:stretch>
        </p:blipFill>
        <p:spPr>
          <a:xfrm>
            <a:off x="8324917" y="102688"/>
            <a:ext cx="660251" cy="66025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885" y="2289796"/>
            <a:ext cx="4041220" cy="2718352"/>
          </a:xfrm>
          <a:prstGeom prst="rect">
            <a:avLst/>
          </a:prstGeom>
        </p:spPr>
      </p:pic>
      <p:sp>
        <p:nvSpPr>
          <p:cNvPr id="6" name="Rectangle 5"/>
          <p:cNvSpPr/>
          <p:nvPr/>
        </p:nvSpPr>
        <p:spPr>
          <a:xfrm>
            <a:off x="5416176" y="2982621"/>
            <a:ext cx="3473381" cy="1015663"/>
          </a:xfrm>
          <a:prstGeom prst="rect">
            <a:avLst/>
          </a:prstGeom>
        </p:spPr>
        <p:txBody>
          <a:bodyPr wrap="square">
            <a:spAutoFit/>
          </a:bodyPr>
          <a:lstStyle/>
          <a:p>
            <a:pPr algn="just">
              <a:lnSpc>
                <a:spcPct val="150000"/>
              </a:lnSpc>
              <a:spcAft>
                <a:spcPts val="800"/>
              </a:spcAft>
            </a:pPr>
            <a:r>
              <a:rPr lang="en-US" sz="2000">
                <a:latin typeface="+mj-lt"/>
                <a:ea typeface="Calibri" panose="020F0502020204030204" pitchFamily="34" charset="0"/>
                <a:cs typeface="Times New Roman" panose="02020603050405020304" pitchFamily="18" charset="0"/>
              </a:rPr>
              <a:t>Nhóm máu O phổ biến nhất, nhóm máu AB hiếm nhất.</a:t>
            </a:r>
            <a:endParaRPr lang="en-US" sz="2000">
              <a:effectLst/>
              <a:latin typeface="+mj-lt"/>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5"/>
          <a:stretch>
            <a:fillRect/>
          </a:stretch>
        </p:blipFill>
        <p:spPr>
          <a:xfrm>
            <a:off x="4661088" y="3228546"/>
            <a:ext cx="617165" cy="523812"/>
          </a:xfrm>
          <a:prstGeom prst="rect">
            <a:avLst/>
          </a:prstGeom>
        </p:spPr>
      </p:pic>
    </p:spTree>
    <p:extLst>
      <p:ext uri="{BB962C8B-B14F-4D97-AF65-F5344CB8AC3E}">
        <p14:creationId xmlns:p14="http://schemas.microsoft.com/office/powerpoint/2010/main" val="413584480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18"/>
        <p:cNvGrpSpPr/>
        <p:nvPr/>
      </p:nvGrpSpPr>
      <p:grpSpPr>
        <a:xfrm>
          <a:off x="0" y="0"/>
          <a:ext cx="0" cy="0"/>
          <a:chOff x="0" y="0"/>
          <a:chExt cx="0" cy="0"/>
        </a:xfrm>
      </p:grpSpPr>
      <p:sp>
        <p:nvSpPr>
          <p:cNvPr id="7" name="Google Shape;1339;p43">
            <a:extLst>
              <a:ext uri="{FF2B5EF4-FFF2-40B4-BE49-F238E27FC236}">
                <a16:creationId xmlns:a16="http://schemas.microsoft.com/office/drawing/2014/main" id="{8FA8A61B-8099-A7AF-9137-316BAC1C9676}"/>
              </a:ext>
            </a:extLst>
          </p:cNvPr>
          <p:cNvSpPr txBox="1">
            <a:spLocks noGrp="1"/>
          </p:cNvSpPr>
          <p:nvPr>
            <p:ph type="title"/>
          </p:nvPr>
        </p:nvSpPr>
        <p:spPr>
          <a:xfrm>
            <a:off x="2896090" y="255706"/>
            <a:ext cx="2702663" cy="606104"/>
          </a:xfrm>
          <a:prstGeom prst="rect">
            <a:avLst/>
          </a:prstGeom>
        </p:spPr>
        <p:txBody>
          <a:bodyPr spcFirstLastPara="1" wrap="square" lIns="90000" tIns="91425" rIns="90000" bIns="91425" anchor="ctr" anchorCtr="0">
            <a:noAutofit/>
          </a:bodyPr>
          <a:lstStyle/>
          <a:p>
            <a:pPr lvl="0" algn="ctr"/>
            <a:r>
              <a:rPr lang="en-US" sz="3400" b="1">
                <a:solidFill>
                  <a:srgbClr val="C00000"/>
                </a:solidFill>
                <a:latin typeface="+mj-lt"/>
              </a:rPr>
              <a:t>Định nghĩa</a:t>
            </a:r>
            <a:endParaRPr sz="3400" b="1" dirty="0">
              <a:solidFill>
                <a:srgbClr val="C00000"/>
              </a:solidFill>
              <a:latin typeface="+mj-lt"/>
            </a:endParaRPr>
          </a:p>
        </p:txBody>
      </p:sp>
      <mc:AlternateContent xmlns:mc="http://schemas.openxmlformats.org/markup-compatibility/2006" xmlns:a14="http://schemas.microsoft.com/office/drawing/2010/main">
        <mc:Choice Requires="a14">
          <p:sp>
            <p:nvSpPr>
              <p:cNvPr id="6" name="Rectangle 5"/>
              <p:cNvSpPr/>
              <p:nvPr/>
            </p:nvSpPr>
            <p:spPr>
              <a:xfrm>
                <a:off x="400416" y="997641"/>
                <a:ext cx="7694012" cy="3785652"/>
              </a:xfrm>
              <a:prstGeom prst="rect">
                <a:avLst/>
              </a:prstGeom>
              <a:solidFill>
                <a:srgbClr val="FCF6E4"/>
              </a:solidFill>
              <a:ln w="28575">
                <a:solidFill>
                  <a:srgbClr val="C99C15"/>
                </a:solidFill>
              </a:ln>
            </p:spPr>
            <p:txBody>
              <a:bodyPr wrap="square">
                <a:spAutoFit/>
              </a:bodyPr>
              <a:lstStyle/>
              <a:p>
                <a:pPr lvl="0" algn="just">
                  <a:lnSpc>
                    <a:spcPct val="150000"/>
                  </a:lnSpc>
                </a:pPr>
                <a:r>
                  <a:rPr lang="vi-VN" sz="2000">
                    <a:solidFill>
                      <a:srgbClr val="333333"/>
                    </a:solidFill>
                    <a:ea typeface="Times New Roman" panose="02020603050405020304" pitchFamily="18" charset="0"/>
                    <a:cs typeface="Times New Roman" panose="02020603050405020304" pitchFamily="18" charset="0"/>
                  </a:rPr>
                  <a:t>Biểu đồ biểu diễn tần số tương đối của các giá trị trong mẫu dữ liệu gọi là </a:t>
                </a:r>
                <a:r>
                  <a:rPr lang="vi-VN" sz="2000" i="1">
                    <a:solidFill>
                      <a:srgbClr val="333333"/>
                    </a:solidFill>
                    <a:ea typeface="Times New Roman" panose="02020603050405020304" pitchFamily="18" charset="0"/>
                    <a:cs typeface="Times New Roman" panose="02020603050405020304" pitchFamily="18" charset="0"/>
                  </a:rPr>
                  <a:t>biểu đồ tần số tương đối.</a:t>
                </a:r>
              </a:p>
              <a:p>
                <a:pPr lvl="0" algn="just">
                  <a:lnSpc>
                    <a:spcPct val="150000"/>
                  </a:lnSpc>
                </a:pPr>
                <a:r>
                  <a:rPr lang="vi-VN" sz="2000">
                    <a:solidFill>
                      <a:srgbClr val="333333"/>
                    </a:solidFill>
                    <a:ea typeface="Times New Roman" panose="02020603050405020304" pitchFamily="18" charset="0"/>
                    <a:cs typeface="Times New Roman" panose="02020603050405020304" pitchFamily="18" charset="0"/>
                  </a:rPr>
                  <a:t>Biểu đồ tần số tương đối thường có dạng hình quạt tròn hoặc dạng cột.</a:t>
                </a:r>
              </a:p>
              <a:p>
                <a:pPr lvl="0" algn="just">
                  <a:lnSpc>
                    <a:spcPct val="150000"/>
                  </a:lnSpc>
                </a:pPr>
                <a:r>
                  <a:rPr lang="vi-VN" sz="2000">
                    <a:solidFill>
                      <a:srgbClr val="333333"/>
                    </a:solidFill>
                    <a:ea typeface="Times New Roman" panose="02020603050405020304" pitchFamily="18" charset="0"/>
                    <a:cs typeface="Times New Roman" panose="02020603050405020304" pitchFamily="18" charset="0"/>
                  </a:rPr>
                  <a:t>Trong biểu đồ hình quạt tròn, hình quạt tròn biểu thị tần số tương đối a% có số đo cung tương ứng là a% .360</a:t>
                </a:r>
                <a14:m>
                  <m:oMath xmlns:m="http://schemas.openxmlformats.org/officeDocument/2006/math">
                    <m:r>
                      <a:rPr lang="vi-VN" sz="2000" i="1">
                        <a:solidFill>
                          <a:srgbClr val="333333"/>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000">
                    <a:solidFill>
                      <a:srgbClr val="333333"/>
                    </a:solidFill>
                    <a:ea typeface="Times New Roman" panose="02020603050405020304" pitchFamily="18" charset="0"/>
                    <a:cs typeface="Times New Roman" panose="02020603050405020304" pitchFamily="18" charset="0"/>
                  </a:rPr>
                  <a:t> </a:t>
                </a:r>
                <a:r>
                  <a:rPr lang="vi-VN" sz="2000">
                    <a:solidFill>
                      <a:srgbClr val="333333"/>
                    </a:solidFill>
                    <a:ea typeface="Times New Roman" panose="02020603050405020304" pitchFamily="18" charset="0"/>
                    <a:cs typeface="Times New Roman" panose="02020603050405020304" pitchFamily="18" charset="0"/>
                  </a:rPr>
                  <a:t>=</a:t>
                </a:r>
                <a:r>
                  <a:rPr lang="en-US" sz="2000">
                    <a:solidFill>
                      <a:srgbClr val="333333"/>
                    </a:solidFill>
                    <a:ea typeface="Times New Roman" panose="02020603050405020304" pitchFamily="18" charset="0"/>
                    <a:cs typeface="Times New Roman" panose="02020603050405020304" pitchFamily="18" charset="0"/>
                  </a:rPr>
                  <a:t> </a:t>
                </a:r>
                <a:r>
                  <a:rPr lang="vi-VN" sz="2000">
                    <a:solidFill>
                      <a:srgbClr val="333333"/>
                    </a:solidFill>
                    <a:ea typeface="Times New Roman" panose="02020603050405020304" pitchFamily="18" charset="0"/>
                    <a:cs typeface="Times New Roman" panose="02020603050405020304" pitchFamily="18" charset="0"/>
                  </a:rPr>
                  <a:t>3,6a</a:t>
                </a:r>
                <a14:m>
                  <m:oMath xmlns:m="http://schemas.openxmlformats.org/officeDocument/2006/math">
                    <m:r>
                      <a:rPr lang="vi-VN" sz="2000" i="1">
                        <a:solidFill>
                          <a:srgbClr val="333333"/>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vi-VN" sz="2000">
                    <a:solidFill>
                      <a:srgbClr val="333333"/>
                    </a:solidFill>
                    <a:ea typeface="Times New Roman" panose="02020603050405020304" pitchFamily="18" charset="0"/>
                    <a:cs typeface="Times New Roman" panose="02020603050405020304" pitchFamily="18" charset="0"/>
                  </a:rPr>
                  <a:t>.</a:t>
                </a:r>
              </a:p>
              <a:p>
                <a:pPr lvl="0" algn="just">
                  <a:lnSpc>
                    <a:spcPct val="150000"/>
                  </a:lnSpc>
                </a:pPr>
                <a:r>
                  <a:rPr lang="vi-VN" sz="2000">
                    <a:solidFill>
                      <a:srgbClr val="333333"/>
                    </a:solidFill>
                    <a:ea typeface="Times New Roman" panose="02020603050405020304" pitchFamily="18" charset="0"/>
                    <a:cs typeface="Times New Roman" panose="02020603050405020304" pitchFamily="18" charset="0"/>
                  </a:rPr>
                  <a:t>Trong biểu đồ cột, độ cao của mỗi cột tương ứng với tần số tương đối của từng giá trị.</a:t>
                </a:r>
              </a:p>
            </p:txBody>
          </p:sp>
        </mc:Choice>
        <mc:Fallback xmlns="">
          <p:sp>
            <p:nvSpPr>
              <p:cNvPr id="6" name="Rectangle 5"/>
              <p:cNvSpPr>
                <a:spLocks noRot="1" noChangeAspect="1" noMove="1" noResize="1" noEditPoints="1" noAdjustHandles="1" noChangeArrowheads="1" noChangeShapeType="1" noTextEdit="1"/>
              </p:cNvSpPr>
              <p:nvPr/>
            </p:nvSpPr>
            <p:spPr>
              <a:xfrm>
                <a:off x="400416" y="997641"/>
                <a:ext cx="7694012" cy="3785652"/>
              </a:xfrm>
              <a:prstGeom prst="rect">
                <a:avLst/>
              </a:prstGeom>
              <a:blipFill>
                <a:blip r:embed="rId3"/>
                <a:stretch>
                  <a:fillRect l="-710" r="-552"/>
                </a:stretch>
              </a:blipFill>
              <a:ln w="28575">
                <a:solidFill>
                  <a:srgbClr val="C99C15"/>
                </a:solidFill>
              </a:ln>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rot="3708378">
            <a:off x="7881786" y="3670183"/>
            <a:ext cx="1078061" cy="1345085"/>
          </a:xfrm>
          <a:prstGeom prst="rect">
            <a:avLst/>
          </a:prstGeom>
        </p:spPr>
      </p:pic>
    </p:spTree>
    <p:extLst>
      <p:ext uri="{BB962C8B-B14F-4D97-AF65-F5344CB8AC3E}">
        <p14:creationId xmlns:p14="http://schemas.microsoft.com/office/powerpoint/2010/main" val="2999419810"/>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6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C0FDDE4-B345-9CEF-46D5-6288E812B092}"/>
                  </a:ext>
                </a:extLst>
              </p:cNvPr>
              <p:cNvSpPr txBox="1"/>
              <p:nvPr/>
            </p:nvSpPr>
            <p:spPr>
              <a:xfrm>
                <a:off x="415636" y="326326"/>
                <a:ext cx="8330918" cy="958660"/>
              </a:xfrm>
              <a:prstGeom prst="rect">
                <a:avLst/>
              </a:prstGeom>
              <a:noFill/>
            </p:spPr>
            <p:txBody>
              <a:bodyPr wrap="square">
                <a:spAutoFit/>
              </a:bodyPr>
              <a:lstStyle/>
              <a:p>
                <a:pPr lvl="0" algn="just">
                  <a:lnSpc>
                    <a:spcPct val="150000"/>
                  </a:lnSpc>
                </a:pPr>
                <a14:m>
                  <m:oMath xmlns:m="http://schemas.openxmlformats.org/officeDocument/2006/math">
                    <m:r>
                      <m:rPr>
                        <m:nor/>
                      </m:rPr>
                      <a:rPr lang="vi-VN" sz="2000" b="1" dirty="0" smtClean="0">
                        <a:solidFill>
                          <a:srgbClr val="FFFFFF"/>
                        </a:solidFill>
                        <a:highlight>
                          <a:srgbClr val="008080"/>
                        </a:highlight>
                        <a:latin typeface="Arial" panose="020B0604020202020204" pitchFamily="34" charset="0"/>
                        <a:ea typeface="Times New Roman" panose="02020603050405020304" pitchFamily="18" charset="0"/>
                      </a:rPr>
                      <m:t>V</m:t>
                    </m:r>
                    <m:r>
                      <m:rPr>
                        <m:nor/>
                      </m:rPr>
                      <a:rPr lang="vi-VN" sz="2000" b="1" dirty="0" smtClean="0">
                        <a:solidFill>
                          <a:srgbClr val="FFFFFF"/>
                        </a:solidFill>
                        <a:highlight>
                          <a:srgbClr val="008080"/>
                        </a:highlight>
                        <a:latin typeface="Arial" panose="020B0604020202020204" pitchFamily="34" charset="0"/>
                        <a:ea typeface="Times New Roman" panose="02020603050405020304" pitchFamily="18" charset="0"/>
                      </a:rPr>
                      <m:t>í </m:t>
                    </m:r>
                    <m:r>
                      <m:rPr>
                        <m:nor/>
                      </m:rPr>
                      <a:rPr lang="vi-VN" sz="2000" b="1" smtClean="0">
                        <a:solidFill>
                          <a:srgbClr val="FFFFFF"/>
                        </a:solidFill>
                        <a:highlight>
                          <a:srgbClr val="008080"/>
                        </a:highlight>
                        <a:latin typeface="Arial" panose="020B0604020202020204" pitchFamily="34" charset="0"/>
                        <a:ea typeface="Times New Roman" panose="02020603050405020304" pitchFamily="18" charset="0"/>
                      </a:rPr>
                      <m:t>d</m:t>
                    </m:r>
                    <m:r>
                      <m:rPr>
                        <m:nor/>
                      </m:rPr>
                      <a:rPr lang="vi-VN" sz="2000" b="1" smtClean="0">
                        <a:solidFill>
                          <a:srgbClr val="FFFFFF"/>
                        </a:solidFill>
                        <a:highlight>
                          <a:srgbClr val="008080"/>
                        </a:highlight>
                        <a:latin typeface="Arial" panose="020B0604020202020204" pitchFamily="34" charset="0"/>
                        <a:ea typeface="Times New Roman" panose="02020603050405020304" pitchFamily="18" charset="0"/>
                      </a:rPr>
                      <m:t>ụ </m:t>
                    </m:r>
                    <m:r>
                      <m:rPr>
                        <m:nor/>
                      </m:rPr>
                      <a:rPr lang="en-US" sz="2000" b="1" i="0" smtClean="0">
                        <a:solidFill>
                          <a:srgbClr val="FFFFFF"/>
                        </a:solidFill>
                        <a:highlight>
                          <a:srgbClr val="008080"/>
                        </a:highlight>
                        <a:latin typeface="Arial" panose="020B0604020202020204" pitchFamily="34" charset="0"/>
                        <a:ea typeface="Times New Roman" panose="02020603050405020304" pitchFamily="18" charset="0"/>
                      </a:rPr>
                      <m:t>3</m:t>
                    </m:r>
                    <m:r>
                      <m:rPr>
                        <m:nor/>
                      </m:rPr>
                      <a:rPr lang="en-US" sz="2000" b="1" smtClean="0">
                        <a:solidFill>
                          <a:srgbClr val="FFFFFF"/>
                        </a:solidFill>
                        <a:highlight>
                          <a:srgbClr val="008080"/>
                        </a:highlight>
                        <a:latin typeface="Arial" panose="020B0604020202020204" pitchFamily="34" charset="0"/>
                        <a:ea typeface="Times New Roman" panose="02020603050405020304" pitchFamily="18" charset="0"/>
                      </a:rPr>
                      <m:t>:</m:t>
                    </m:r>
                  </m:oMath>
                </a14:m>
                <a:r>
                  <a:rPr lang="en-US" sz="2000" kern="100">
                    <a:ea typeface="Aptos"/>
                    <a:cs typeface="Times New Roman" panose="02020603050405020304" pitchFamily="18" charset="0"/>
                  </a:rPr>
                  <a:t> </a:t>
                </a:r>
                <a:r>
                  <a:rPr lang="vi-VN" sz="2000" kern="100">
                    <a:ea typeface="Aptos"/>
                    <a:cs typeface="Times New Roman" panose="02020603050405020304" pitchFamily="18" charset="0"/>
                  </a:rPr>
                  <a:t>Bạn Minh thống kê lại số quyển sách mà mỗi bạn trong lớp đã đọc sau</a:t>
                </a:r>
                <a:r>
                  <a:rPr lang="en-US" sz="2000" kern="100">
                    <a:ea typeface="Aptos"/>
                    <a:cs typeface="Times New Roman" panose="02020603050405020304" pitchFamily="18" charset="0"/>
                  </a:rPr>
                  <a:t> </a:t>
                </a:r>
                <a:r>
                  <a:rPr lang="vi-VN" sz="2000" kern="100">
                    <a:ea typeface="Aptos"/>
                    <a:cs typeface="Times New Roman" panose="02020603050405020304" pitchFamily="18" charset="0"/>
                  </a:rPr>
                  <a:t>tuần lễ đọc sách và ghi lại trong bảng dưới đây:</a:t>
                </a:r>
                <a:endParaRPr lang="en-US" sz="2000" kern="100">
                  <a:ea typeface="Aptos"/>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1C0FDDE4-B345-9CEF-46D5-6288E812B092}"/>
                  </a:ext>
                </a:extLst>
              </p:cNvPr>
              <p:cNvSpPr txBox="1">
                <a:spLocks noRot="1" noChangeAspect="1" noMove="1" noResize="1" noEditPoints="1" noAdjustHandles="1" noChangeArrowheads="1" noChangeShapeType="1" noTextEdit="1"/>
              </p:cNvSpPr>
              <p:nvPr/>
            </p:nvSpPr>
            <p:spPr>
              <a:xfrm>
                <a:off x="415636" y="326326"/>
                <a:ext cx="8330918" cy="958660"/>
              </a:xfrm>
              <a:prstGeom prst="rect">
                <a:avLst/>
              </a:prstGeom>
              <a:blipFill>
                <a:blip r:embed="rId3"/>
                <a:stretch>
                  <a:fillRect l="-732" r="-732" b="-10828"/>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rot="20864578">
            <a:off x="7677401" y="3859695"/>
            <a:ext cx="1250612" cy="1197394"/>
          </a:xfrm>
          <a:prstGeom prst="rect">
            <a:avLst/>
          </a:prstGeom>
        </p:spPr>
      </p:pic>
      <p:sp>
        <p:nvSpPr>
          <p:cNvPr id="3" name="Rectangle 2"/>
          <p:cNvSpPr/>
          <p:nvPr/>
        </p:nvSpPr>
        <p:spPr>
          <a:xfrm>
            <a:off x="415636" y="2716309"/>
            <a:ext cx="8458020" cy="1015663"/>
          </a:xfrm>
          <a:prstGeom prst="rect">
            <a:avLst/>
          </a:prstGeom>
        </p:spPr>
        <p:txBody>
          <a:bodyPr wrap="square">
            <a:spAutoFit/>
          </a:bodyPr>
          <a:lstStyle/>
          <a:p>
            <a:pPr lvl="0" algn="just">
              <a:lnSpc>
                <a:spcPct val="150000"/>
              </a:lnSpc>
            </a:pPr>
            <a:r>
              <a:rPr lang="vi-VN" sz="2000" kern="100">
                <a:ea typeface="Aptos"/>
                <a:cs typeface="Times New Roman" panose="02020603050405020304" pitchFamily="18" charset="0"/>
              </a:rPr>
              <a:t>a) Lập bảng tần số tương đối biểu diễn số liệu trên.</a:t>
            </a:r>
            <a:endParaRPr lang="en-US" sz="2000" kern="100">
              <a:ea typeface="Aptos"/>
              <a:cs typeface="Times New Roman" panose="02020603050405020304" pitchFamily="18" charset="0"/>
            </a:endParaRPr>
          </a:p>
          <a:p>
            <a:pPr lvl="0" algn="just">
              <a:lnSpc>
                <a:spcPct val="150000"/>
              </a:lnSpc>
            </a:pPr>
            <a:r>
              <a:rPr lang="vi-VN" sz="2000" kern="100">
                <a:ea typeface="Aptos"/>
                <a:cs typeface="Times New Roman" panose="02020603050405020304" pitchFamily="18" charset="0"/>
              </a:rPr>
              <a:t>b) Vẽ biểu đồ tần số tương đối dạng hình quạt tròn biểu diễn số liệu trên.</a:t>
            </a:r>
            <a:endParaRPr lang="en-US" sz="2000" kern="100">
              <a:ea typeface="Aptos"/>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8" name="Table 7"/>
              <p:cNvGraphicFramePr>
                <a:graphicFrameLocks noGrp="1"/>
              </p:cNvGraphicFramePr>
              <p:nvPr>
                <p:extLst>
                  <p:ext uri="{D42A27DB-BD31-4B8C-83A1-F6EECF244321}">
                    <p14:modId xmlns:p14="http://schemas.microsoft.com/office/powerpoint/2010/main" val="419822176"/>
                  </p:ext>
                </p:extLst>
              </p:nvPr>
            </p:nvGraphicFramePr>
            <p:xfrm>
              <a:off x="837019" y="1518272"/>
              <a:ext cx="7488151" cy="1012457"/>
            </p:xfrm>
            <a:graphic>
              <a:graphicData uri="http://schemas.openxmlformats.org/drawingml/2006/table">
                <a:tbl>
                  <a:tblPr firstRow="1" bandRow="1">
                    <a:tableStyleId>{45A25789-26E0-47BD-9F28-08E63AB04CF7}</a:tableStyleId>
                  </a:tblPr>
                  <a:tblGrid>
                    <a:gridCol w="2509768">
                      <a:extLst>
                        <a:ext uri="{9D8B030D-6E8A-4147-A177-3AD203B41FA5}">
                          <a16:colId xmlns:a16="http://schemas.microsoft.com/office/drawing/2014/main" val="3615377327"/>
                        </a:ext>
                      </a:extLst>
                    </a:gridCol>
                    <a:gridCol w="931207">
                      <a:extLst>
                        <a:ext uri="{9D8B030D-6E8A-4147-A177-3AD203B41FA5}">
                          <a16:colId xmlns:a16="http://schemas.microsoft.com/office/drawing/2014/main" val="3129280889"/>
                        </a:ext>
                      </a:extLst>
                    </a:gridCol>
                    <a:gridCol w="1011794">
                      <a:extLst>
                        <a:ext uri="{9D8B030D-6E8A-4147-A177-3AD203B41FA5}">
                          <a16:colId xmlns:a16="http://schemas.microsoft.com/office/drawing/2014/main" val="1726096188"/>
                        </a:ext>
                      </a:extLst>
                    </a:gridCol>
                    <a:gridCol w="1011794">
                      <a:extLst>
                        <a:ext uri="{9D8B030D-6E8A-4147-A177-3AD203B41FA5}">
                          <a16:colId xmlns:a16="http://schemas.microsoft.com/office/drawing/2014/main" val="1564382858"/>
                        </a:ext>
                      </a:extLst>
                    </a:gridCol>
                    <a:gridCol w="1011794">
                      <a:extLst>
                        <a:ext uri="{9D8B030D-6E8A-4147-A177-3AD203B41FA5}">
                          <a16:colId xmlns:a16="http://schemas.microsoft.com/office/drawing/2014/main" val="2513055548"/>
                        </a:ext>
                      </a:extLst>
                    </a:gridCol>
                    <a:gridCol w="1011794">
                      <a:extLst>
                        <a:ext uri="{9D8B030D-6E8A-4147-A177-3AD203B41FA5}">
                          <a16:colId xmlns:a16="http://schemas.microsoft.com/office/drawing/2014/main" val="170751633"/>
                        </a:ext>
                      </a:extLst>
                    </a:gridCol>
                  </a:tblGrid>
                  <a:tr h="511027">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rPr>
                            <a:t>Số quyển sách</a:t>
                          </a:r>
                          <a:endParaRPr lang="en-US" sz="2000" b="0">
                            <a:effectLst/>
                            <a:latin typeface="+mj-lt"/>
                            <a:ea typeface="Calibri" panose="020F0502020204030204" pitchFamily="34" charset="0"/>
                            <a:cs typeface="Times New Roman" panose="02020603050405020304" pitchFamily="18" charset="0"/>
                          </a:endParaRPr>
                        </a:p>
                      </a:txBody>
                      <a:tcPr anchor="ctr">
                        <a:solidFill>
                          <a:srgbClr val="FFFFCD"/>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rPr>
                                  <m:t>0</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rPr>
                                  <m:t>1</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3</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652040874"/>
                      </a:ext>
                    </a:extLst>
                  </a:tr>
                  <a:tr h="501430">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000" b="0">
                              <a:effectLst/>
                              <a:latin typeface="+mn-lt"/>
                            </a:rPr>
                            <a:t>Số học sinh</a:t>
                          </a:r>
                          <a:endParaRPr lang="en-US" sz="2000" b="0">
                            <a:effectLst/>
                            <a:latin typeface="+mn-lt"/>
                            <a:ea typeface="Calibri" panose="020F0502020204030204" pitchFamily="34" charset="0"/>
                            <a:cs typeface="Times New Roman" panose="02020603050405020304" pitchFamily="18" charset="0"/>
                          </a:endParaRPr>
                        </a:p>
                      </a:txBody>
                      <a:tcPr anchor="ctr">
                        <a:solidFill>
                          <a:srgbClr val="FFFFCD"/>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rPr>
                                  <m:t>2</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rPr>
                                  <m:t>8</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16</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397461541"/>
                      </a:ext>
                    </a:extLst>
                  </a:tr>
                </a:tbl>
              </a:graphicData>
            </a:graphic>
          </p:graphicFrame>
        </mc:Choice>
        <mc:Fallback xmlns="">
          <p:graphicFrame>
            <p:nvGraphicFramePr>
              <p:cNvPr id="8" name="Table 7"/>
              <p:cNvGraphicFramePr>
                <a:graphicFrameLocks noGrp="1"/>
              </p:cNvGraphicFramePr>
              <p:nvPr>
                <p:extLst>
                  <p:ext uri="{D42A27DB-BD31-4B8C-83A1-F6EECF244321}">
                    <p14:modId xmlns:p14="http://schemas.microsoft.com/office/powerpoint/2010/main" val="419822176"/>
                  </p:ext>
                </p:extLst>
              </p:nvPr>
            </p:nvGraphicFramePr>
            <p:xfrm>
              <a:off x="837019" y="1518272"/>
              <a:ext cx="7488151" cy="1012457"/>
            </p:xfrm>
            <a:graphic>
              <a:graphicData uri="http://schemas.openxmlformats.org/drawingml/2006/table">
                <a:tbl>
                  <a:tblPr firstRow="1" bandRow="1">
                    <a:tableStyleId>{45A25789-26E0-47BD-9F28-08E63AB04CF7}</a:tableStyleId>
                  </a:tblPr>
                  <a:tblGrid>
                    <a:gridCol w="2509768">
                      <a:extLst>
                        <a:ext uri="{9D8B030D-6E8A-4147-A177-3AD203B41FA5}">
                          <a16:colId xmlns:a16="http://schemas.microsoft.com/office/drawing/2014/main" val="3615377327"/>
                        </a:ext>
                      </a:extLst>
                    </a:gridCol>
                    <a:gridCol w="931207">
                      <a:extLst>
                        <a:ext uri="{9D8B030D-6E8A-4147-A177-3AD203B41FA5}">
                          <a16:colId xmlns:a16="http://schemas.microsoft.com/office/drawing/2014/main" val="3129280889"/>
                        </a:ext>
                      </a:extLst>
                    </a:gridCol>
                    <a:gridCol w="1011794">
                      <a:extLst>
                        <a:ext uri="{9D8B030D-6E8A-4147-A177-3AD203B41FA5}">
                          <a16:colId xmlns:a16="http://schemas.microsoft.com/office/drawing/2014/main" val="1726096188"/>
                        </a:ext>
                      </a:extLst>
                    </a:gridCol>
                    <a:gridCol w="1011794">
                      <a:extLst>
                        <a:ext uri="{9D8B030D-6E8A-4147-A177-3AD203B41FA5}">
                          <a16:colId xmlns:a16="http://schemas.microsoft.com/office/drawing/2014/main" val="1564382858"/>
                        </a:ext>
                      </a:extLst>
                    </a:gridCol>
                    <a:gridCol w="1011794">
                      <a:extLst>
                        <a:ext uri="{9D8B030D-6E8A-4147-A177-3AD203B41FA5}">
                          <a16:colId xmlns:a16="http://schemas.microsoft.com/office/drawing/2014/main" val="2513055548"/>
                        </a:ext>
                      </a:extLst>
                    </a:gridCol>
                    <a:gridCol w="1011794">
                      <a:extLst>
                        <a:ext uri="{9D8B030D-6E8A-4147-A177-3AD203B41FA5}">
                          <a16:colId xmlns:a16="http://schemas.microsoft.com/office/drawing/2014/main" val="170751633"/>
                        </a:ext>
                      </a:extLst>
                    </a:gridCol>
                  </a:tblGrid>
                  <a:tr h="511027">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smtClean="0">
                              <a:effectLst/>
                              <a:latin typeface="+mj-lt"/>
                            </a:rPr>
                            <a:t>Số quyển sách</a:t>
                          </a:r>
                          <a:endParaRPr lang="en-US" sz="2000" b="0" smtClean="0">
                            <a:effectLst/>
                            <a:latin typeface="+mj-lt"/>
                            <a:ea typeface="Calibri" panose="020F0502020204030204" pitchFamily="34" charset="0"/>
                            <a:cs typeface="Times New Roman" panose="02020603050405020304" pitchFamily="18" charset="0"/>
                          </a:endParaRPr>
                        </a:p>
                      </a:txBody>
                      <a:tcPr anchor="ctr">
                        <a:solidFill>
                          <a:srgbClr val="FFFFCD"/>
                        </a:solidFill>
                      </a:tcPr>
                    </a:tc>
                    <a:tc>
                      <a:txBody>
                        <a:bodyPr/>
                        <a:lstStyle/>
                        <a:p>
                          <a:endParaRPr lang="en-US"/>
                        </a:p>
                      </a:txBody>
                      <a:tcPr anchor="ctr">
                        <a:blipFill>
                          <a:blip r:embed="rId5"/>
                          <a:stretch>
                            <a:fillRect l="-269935" t="-1190" r="-435294" b="-110714"/>
                          </a:stretch>
                        </a:blipFill>
                      </a:tcPr>
                    </a:tc>
                    <a:tc>
                      <a:txBody>
                        <a:bodyPr/>
                        <a:lstStyle/>
                        <a:p>
                          <a:endParaRPr lang="en-US"/>
                        </a:p>
                      </a:txBody>
                      <a:tcPr anchor="ctr">
                        <a:blipFill>
                          <a:blip r:embed="rId5"/>
                          <a:stretch>
                            <a:fillRect l="-340964" t="-1190" r="-301205" b="-110714"/>
                          </a:stretch>
                        </a:blipFill>
                      </a:tcPr>
                    </a:tc>
                    <a:tc>
                      <a:txBody>
                        <a:bodyPr/>
                        <a:lstStyle/>
                        <a:p>
                          <a:endParaRPr lang="en-US"/>
                        </a:p>
                      </a:txBody>
                      <a:tcPr anchor="ctr">
                        <a:blipFill>
                          <a:blip r:embed="rId5"/>
                          <a:stretch>
                            <a:fillRect l="-440964" t="-1190" r="-201205" b="-110714"/>
                          </a:stretch>
                        </a:blipFill>
                      </a:tcPr>
                    </a:tc>
                    <a:tc>
                      <a:txBody>
                        <a:bodyPr/>
                        <a:lstStyle/>
                        <a:p>
                          <a:endParaRPr lang="en-US"/>
                        </a:p>
                      </a:txBody>
                      <a:tcPr anchor="ctr">
                        <a:blipFill>
                          <a:blip r:embed="rId5"/>
                          <a:stretch>
                            <a:fillRect l="-540964" t="-1190" r="-101205" b="-110714"/>
                          </a:stretch>
                        </a:blipFill>
                      </a:tcPr>
                    </a:tc>
                    <a:tc>
                      <a:txBody>
                        <a:bodyPr/>
                        <a:lstStyle/>
                        <a:p>
                          <a:endParaRPr lang="en-US"/>
                        </a:p>
                      </a:txBody>
                      <a:tcPr anchor="ctr">
                        <a:blipFill>
                          <a:blip r:embed="rId5"/>
                          <a:stretch>
                            <a:fillRect l="-640964" t="-1190" r="-1205" b="-110714"/>
                          </a:stretch>
                        </a:blipFill>
                      </a:tcPr>
                    </a:tc>
                    <a:extLst>
                      <a:ext uri="{0D108BD9-81ED-4DB2-BD59-A6C34878D82A}">
                        <a16:rowId xmlns:a16="http://schemas.microsoft.com/office/drawing/2014/main" val="2652040874"/>
                      </a:ext>
                    </a:extLst>
                  </a:tr>
                  <a:tr h="501430">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000" b="0" smtClean="0">
                              <a:effectLst/>
                              <a:latin typeface="+mn-lt"/>
                            </a:rPr>
                            <a:t>Số học sinh</a:t>
                          </a:r>
                          <a:endParaRPr lang="en-US" sz="2000" b="0" smtClean="0">
                            <a:effectLst/>
                            <a:latin typeface="+mn-lt"/>
                            <a:ea typeface="Calibri" panose="020F0502020204030204" pitchFamily="34" charset="0"/>
                            <a:cs typeface="Times New Roman" panose="02020603050405020304" pitchFamily="18" charset="0"/>
                          </a:endParaRPr>
                        </a:p>
                      </a:txBody>
                      <a:tcPr anchor="ctr">
                        <a:solidFill>
                          <a:srgbClr val="FFFFCD"/>
                        </a:solidFill>
                      </a:tcPr>
                    </a:tc>
                    <a:tc>
                      <a:txBody>
                        <a:bodyPr/>
                        <a:lstStyle/>
                        <a:p>
                          <a:endParaRPr lang="en-US"/>
                        </a:p>
                      </a:txBody>
                      <a:tcPr anchor="ctr">
                        <a:blipFill>
                          <a:blip r:embed="rId5"/>
                          <a:stretch>
                            <a:fillRect l="-269935" t="-102410" r="-435294" b="-12048"/>
                          </a:stretch>
                        </a:blipFill>
                      </a:tcPr>
                    </a:tc>
                    <a:tc>
                      <a:txBody>
                        <a:bodyPr/>
                        <a:lstStyle/>
                        <a:p>
                          <a:endParaRPr lang="en-US"/>
                        </a:p>
                      </a:txBody>
                      <a:tcPr anchor="ctr">
                        <a:blipFill>
                          <a:blip r:embed="rId5"/>
                          <a:stretch>
                            <a:fillRect l="-340964" t="-102410" r="-301205" b="-12048"/>
                          </a:stretch>
                        </a:blipFill>
                      </a:tcPr>
                    </a:tc>
                    <a:tc>
                      <a:txBody>
                        <a:bodyPr/>
                        <a:lstStyle/>
                        <a:p>
                          <a:endParaRPr lang="en-US"/>
                        </a:p>
                      </a:txBody>
                      <a:tcPr anchor="ctr">
                        <a:blipFill>
                          <a:blip r:embed="rId5"/>
                          <a:stretch>
                            <a:fillRect l="-440964" t="-102410" r="-201205" b="-12048"/>
                          </a:stretch>
                        </a:blipFill>
                      </a:tcPr>
                    </a:tc>
                    <a:tc>
                      <a:txBody>
                        <a:bodyPr/>
                        <a:lstStyle/>
                        <a:p>
                          <a:endParaRPr lang="en-US"/>
                        </a:p>
                      </a:txBody>
                      <a:tcPr anchor="ctr">
                        <a:blipFill>
                          <a:blip r:embed="rId5"/>
                          <a:stretch>
                            <a:fillRect l="-540964" t="-102410" r="-101205" b="-12048"/>
                          </a:stretch>
                        </a:blipFill>
                      </a:tcPr>
                    </a:tc>
                    <a:tc>
                      <a:txBody>
                        <a:bodyPr/>
                        <a:lstStyle/>
                        <a:p>
                          <a:endParaRPr lang="en-US"/>
                        </a:p>
                      </a:txBody>
                      <a:tcPr anchor="ctr">
                        <a:blipFill>
                          <a:blip r:embed="rId5"/>
                          <a:stretch>
                            <a:fillRect l="-640964" t="-102410" r="-1205" b="-12048"/>
                          </a:stretch>
                        </a:blipFill>
                      </a:tcPr>
                    </a:tc>
                    <a:extLst>
                      <a:ext uri="{0D108BD9-81ED-4DB2-BD59-A6C34878D82A}">
                        <a16:rowId xmlns:a16="http://schemas.microsoft.com/office/drawing/2014/main" val="2397461541"/>
                      </a:ext>
                    </a:extLst>
                  </a:tr>
                </a:tbl>
              </a:graphicData>
            </a:graphic>
          </p:graphicFrame>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99"/>
        <p:cNvGrpSpPr/>
        <p:nvPr/>
      </p:nvGrpSpPr>
      <p:grpSpPr>
        <a:xfrm>
          <a:off x="0" y="0"/>
          <a:ext cx="0" cy="0"/>
          <a:chOff x="0" y="0"/>
          <a:chExt cx="0" cy="0"/>
        </a:xfrm>
      </p:grpSpPr>
      <p:sp>
        <p:nvSpPr>
          <p:cNvPr id="9" name="TextBox 8">
            <a:extLst>
              <a:ext uri="{FF2B5EF4-FFF2-40B4-BE49-F238E27FC236}">
                <a16:creationId xmlns:a16="http://schemas.microsoft.com/office/drawing/2014/main" id="{C46C2293-43AE-7CDC-D96B-489EEC205F98}"/>
              </a:ext>
            </a:extLst>
          </p:cNvPr>
          <p:cNvSpPr txBox="1"/>
          <p:nvPr/>
        </p:nvSpPr>
        <p:spPr>
          <a:xfrm>
            <a:off x="513967" y="301813"/>
            <a:ext cx="8120384" cy="1927002"/>
          </a:xfrm>
          <a:prstGeom prst="rect">
            <a:avLst/>
          </a:prstGeom>
          <a:noFill/>
        </p:spPr>
        <p:txBody>
          <a:bodyPr wrap="square">
            <a:spAutoFit/>
          </a:bodyPr>
          <a:lstStyle/>
          <a:p>
            <a:pPr algn="ctr">
              <a:lnSpc>
                <a:spcPct val="150000"/>
              </a:lnSpc>
              <a:tabLst>
                <a:tab pos="2514600" algn="l"/>
              </a:tabLst>
            </a:pPr>
            <a:r>
              <a:rPr lang="vi-VN" sz="4200" b="1">
                <a:solidFill>
                  <a:srgbClr val="2F5496"/>
                </a:solidFill>
                <a:latin typeface="Arial" panose="020B0604020202020204" pitchFamily="34" charset="0"/>
                <a:ea typeface="Times New Roman" panose="02020603050405020304" pitchFamily="18" charset="0"/>
                <a:cs typeface="Times New Roman" panose="02020603050405020304" pitchFamily="18" charset="0"/>
              </a:rPr>
              <a:t>CHƯƠNG 7. </a:t>
            </a:r>
            <a:endParaRPr lang="en-US" sz="4200" b="1">
              <a:solidFill>
                <a:srgbClr val="2F5496"/>
              </a:solidFill>
              <a:latin typeface="Arial" panose="020B0604020202020204" pitchFamily="34" charset="0"/>
              <a:ea typeface="Times New Roman" panose="02020603050405020304" pitchFamily="18" charset="0"/>
              <a:cs typeface="Times New Roman" panose="02020603050405020304" pitchFamily="18" charset="0"/>
            </a:endParaRPr>
          </a:p>
          <a:p>
            <a:pPr algn="ctr">
              <a:lnSpc>
                <a:spcPct val="150000"/>
              </a:lnSpc>
              <a:tabLst>
                <a:tab pos="2514600" algn="l"/>
              </a:tabLst>
            </a:pPr>
            <a:r>
              <a:rPr lang="vi-VN" sz="4200" b="1">
                <a:solidFill>
                  <a:srgbClr val="2F5496"/>
                </a:solidFill>
                <a:latin typeface="Arial" panose="020B0604020202020204" pitchFamily="34" charset="0"/>
                <a:ea typeface="Times New Roman" panose="02020603050405020304" pitchFamily="18" charset="0"/>
                <a:cs typeface="Times New Roman" panose="02020603050405020304" pitchFamily="18" charset="0"/>
              </a:rPr>
              <a:t>MỘT SỐ YẾU TỐ THỐNG KÊ </a:t>
            </a:r>
            <a:endParaRPr lang="en-US" sz="42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E4AE46F-3C9A-E6D0-D158-CD5D036C02BC}"/>
              </a:ext>
            </a:extLst>
          </p:cNvPr>
          <p:cNvSpPr txBox="1"/>
          <p:nvPr/>
        </p:nvSpPr>
        <p:spPr>
          <a:xfrm>
            <a:off x="332323" y="2425030"/>
            <a:ext cx="8483673" cy="1938992"/>
          </a:xfrm>
          <a:prstGeom prst="rect">
            <a:avLst/>
          </a:prstGeom>
          <a:noFill/>
        </p:spPr>
        <p:txBody>
          <a:bodyPr wrap="square">
            <a:spAutoFit/>
          </a:bodyPr>
          <a:lstStyle/>
          <a:p>
            <a:pPr algn="ctr">
              <a:lnSpc>
                <a:spcPct val="150000"/>
              </a:lnSpc>
            </a:pPr>
            <a:r>
              <a:rPr lang="vi-VN" sz="4000" b="1">
                <a:solidFill>
                  <a:srgbClr val="C00000"/>
                </a:solidFill>
                <a:latin typeface="Arial" panose="020B0604020202020204" pitchFamily="34" charset="0"/>
                <a:ea typeface="Calibri" panose="020F0502020204030204" pitchFamily="34" charset="0"/>
              </a:rPr>
              <a:t>BÀI 2. BẢNG TẦN SỐ TƯƠNG ĐỐI VÀ BIỂU ĐỒ TẦN SỐ TƯƠNG ĐỐI</a:t>
            </a:r>
            <a:endParaRPr lang="en-US" sz="4000" dirty="0">
              <a:solidFill>
                <a:srgbClr val="C00000"/>
              </a:solidFill>
            </a:endParaRPr>
          </a:p>
        </p:txBody>
      </p:sp>
      <p:pic>
        <p:nvPicPr>
          <p:cNvPr id="5" name="Picture 4"/>
          <p:cNvPicPr>
            <a:picLocks noChangeAspect="1"/>
          </p:cNvPicPr>
          <p:nvPr/>
        </p:nvPicPr>
        <p:blipFill>
          <a:blip r:embed="rId3"/>
          <a:stretch>
            <a:fillRect/>
          </a:stretch>
        </p:blipFill>
        <p:spPr>
          <a:xfrm>
            <a:off x="7839986" y="4284512"/>
            <a:ext cx="1304014" cy="1079042"/>
          </a:xfrm>
          <a:prstGeom prst="rect">
            <a:avLst/>
          </a:prstGeom>
        </p:spPr>
      </p:pic>
      <p:sp>
        <p:nvSpPr>
          <p:cNvPr id="10" name="Freeform 5"/>
          <p:cNvSpPr/>
          <p:nvPr/>
        </p:nvSpPr>
        <p:spPr>
          <a:xfrm>
            <a:off x="-120901" y="134842"/>
            <a:ext cx="1905000" cy="1423194"/>
          </a:xfrm>
          <a:custGeom>
            <a:avLst/>
            <a:gdLst/>
            <a:ahLst/>
            <a:cxnLst/>
            <a:rect l="l" t="t" r="r" b="b"/>
            <a:pathLst>
              <a:path w="1905000" h="1423194">
                <a:moveTo>
                  <a:pt x="0" y="0"/>
                </a:moveTo>
                <a:lnTo>
                  <a:pt x="1905000" y="0"/>
                </a:lnTo>
                <a:lnTo>
                  <a:pt x="1905000" y="1423194"/>
                </a:lnTo>
                <a:lnTo>
                  <a:pt x="0" y="1423194"/>
                </a:lnTo>
                <a:lnTo>
                  <a:pt x="0" y="0"/>
                </a:lnTo>
                <a:close/>
              </a:path>
            </a:pathLst>
          </a:custGeom>
          <a:blipFill>
            <a:blip r:embed="rId4"/>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6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rot="20864578">
            <a:off x="7780541" y="119103"/>
            <a:ext cx="1250612" cy="1197394"/>
          </a:xfrm>
          <a:prstGeom prst="rect">
            <a:avLst/>
          </a:prstGeom>
        </p:spPr>
      </p:pic>
      <p:sp>
        <p:nvSpPr>
          <p:cNvPr id="9" name="Rectangle 8"/>
          <p:cNvSpPr/>
          <p:nvPr/>
        </p:nvSpPr>
        <p:spPr>
          <a:xfrm>
            <a:off x="510932" y="410097"/>
            <a:ext cx="75212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0" cap="none" spc="0" normalizeH="0" baseline="0" noProof="0">
                <a:ln>
                  <a:noFill/>
                </a:ln>
                <a:solidFill>
                  <a:srgbClr val="C00000"/>
                </a:solidFill>
                <a:effectLst/>
                <a:uLnTx/>
                <a:uFillTx/>
                <a:latin typeface="Arial"/>
                <a:cs typeface="Arial"/>
                <a:sym typeface="Arial"/>
              </a:rPr>
              <a:t>Giải:</a:t>
            </a:r>
            <a:endParaRPr kumimoji="0" lang="en-US" sz="2000" b="1" i="1" u="sng" strike="noStrike" kern="0" cap="none" spc="0" normalizeH="0" baseline="0" noProof="0" dirty="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8" name="Rectangle 7"/>
              <p:cNvSpPr/>
              <p:nvPr/>
            </p:nvSpPr>
            <p:spPr>
              <a:xfrm>
                <a:off x="510932" y="894760"/>
                <a:ext cx="8458020" cy="553998"/>
              </a:xfrm>
              <a:prstGeom prst="rect">
                <a:avLst/>
              </a:prstGeom>
            </p:spPr>
            <p:txBody>
              <a:bodyPr wrap="square">
                <a:spAutoFit/>
              </a:bodyPr>
              <a:lstStyle/>
              <a:p>
                <a:pPr lvl="0" algn="just">
                  <a:lnSpc>
                    <a:spcPct val="150000"/>
                  </a:lnSpc>
                </a:pPr>
                <a:r>
                  <a:rPr lang="vi-VN" sz="2000" kern="100">
                    <a:ea typeface="Aptos"/>
                    <a:cs typeface="Times New Roman" panose="02020603050405020304" pitchFamily="18" charset="0"/>
                  </a:rPr>
                  <a:t>a) Tổng số học sinh là: </a:t>
                </a:r>
                <a14:m>
                  <m:oMath xmlns:m="http://schemas.openxmlformats.org/officeDocument/2006/math">
                    <m:r>
                      <a:rPr lang="vi-VN" sz="2000" i="1" kern="100" smtClean="0">
                        <a:latin typeface="Cambria Math" panose="02040503050406030204" pitchFamily="18" charset="0"/>
                        <a:ea typeface="Aptos"/>
                        <a:cs typeface="Times New Roman" panose="02020603050405020304" pitchFamily="18" charset="0"/>
                      </a:rPr>
                      <m:t>2 +8+16+4+2=32.</m:t>
                    </m:r>
                  </m:oMath>
                </a14:m>
                <a:endParaRPr lang="en-US" sz="2000" kern="100">
                  <a:ea typeface="Aptos"/>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10932" y="894760"/>
                <a:ext cx="8458020" cy="553998"/>
              </a:xfrm>
              <a:prstGeom prst="rect">
                <a:avLst/>
              </a:prstGeom>
              <a:blipFill>
                <a:blip r:embed="rId4"/>
                <a:stretch>
                  <a:fillRect l="-793" b="-87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1" name="Table 10"/>
              <p:cNvGraphicFramePr>
                <a:graphicFrameLocks noGrp="1"/>
              </p:cNvGraphicFramePr>
              <p:nvPr>
                <p:extLst>
                  <p:ext uri="{D42A27DB-BD31-4B8C-83A1-F6EECF244321}">
                    <p14:modId xmlns:p14="http://schemas.microsoft.com/office/powerpoint/2010/main" val="3367518098"/>
                  </p:ext>
                </p:extLst>
              </p:nvPr>
            </p:nvGraphicFramePr>
            <p:xfrm>
              <a:off x="828887" y="1601963"/>
              <a:ext cx="7488151" cy="936244"/>
            </p:xfrm>
            <a:graphic>
              <a:graphicData uri="http://schemas.openxmlformats.org/drawingml/2006/table">
                <a:tbl>
                  <a:tblPr firstRow="1" bandRow="1">
                    <a:tableStyleId>{45A25789-26E0-47BD-9F28-08E63AB04CF7}</a:tableStyleId>
                  </a:tblPr>
                  <a:tblGrid>
                    <a:gridCol w="2509768">
                      <a:extLst>
                        <a:ext uri="{9D8B030D-6E8A-4147-A177-3AD203B41FA5}">
                          <a16:colId xmlns:a16="http://schemas.microsoft.com/office/drawing/2014/main" val="3615377327"/>
                        </a:ext>
                      </a:extLst>
                    </a:gridCol>
                    <a:gridCol w="931207">
                      <a:extLst>
                        <a:ext uri="{9D8B030D-6E8A-4147-A177-3AD203B41FA5}">
                          <a16:colId xmlns:a16="http://schemas.microsoft.com/office/drawing/2014/main" val="3129280889"/>
                        </a:ext>
                      </a:extLst>
                    </a:gridCol>
                    <a:gridCol w="1011794">
                      <a:extLst>
                        <a:ext uri="{9D8B030D-6E8A-4147-A177-3AD203B41FA5}">
                          <a16:colId xmlns:a16="http://schemas.microsoft.com/office/drawing/2014/main" val="1726096188"/>
                        </a:ext>
                      </a:extLst>
                    </a:gridCol>
                    <a:gridCol w="1011794">
                      <a:extLst>
                        <a:ext uri="{9D8B030D-6E8A-4147-A177-3AD203B41FA5}">
                          <a16:colId xmlns:a16="http://schemas.microsoft.com/office/drawing/2014/main" val="1564382858"/>
                        </a:ext>
                      </a:extLst>
                    </a:gridCol>
                    <a:gridCol w="1011794">
                      <a:extLst>
                        <a:ext uri="{9D8B030D-6E8A-4147-A177-3AD203B41FA5}">
                          <a16:colId xmlns:a16="http://schemas.microsoft.com/office/drawing/2014/main" val="2513055548"/>
                        </a:ext>
                      </a:extLst>
                    </a:gridCol>
                    <a:gridCol w="1011794">
                      <a:extLst>
                        <a:ext uri="{9D8B030D-6E8A-4147-A177-3AD203B41FA5}">
                          <a16:colId xmlns:a16="http://schemas.microsoft.com/office/drawing/2014/main" val="170751633"/>
                        </a:ext>
                      </a:extLst>
                    </a:gridCol>
                  </a:tblGrid>
                  <a:tr h="472559">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rPr>
                            <a:t>Số quyển sách</a:t>
                          </a:r>
                          <a:endParaRPr lang="en-US" sz="2000" b="0">
                            <a:effectLst/>
                            <a:latin typeface="+mj-lt"/>
                            <a:ea typeface="Calibri" panose="020F0502020204030204" pitchFamily="34" charset="0"/>
                            <a:cs typeface="Times New Roman" panose="02020603050405020304" pitchFamily="18" charset="0"/>
                          </a:endParaRPr>
                        </a:p>
                      </a:txBody>
                      <a:tcPr anchor="ctr">
                        <a:solidFill>
                          <a:srgbClr val="FFFFCD"/>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rPr>
                                  <m:t>0</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rPr>
                                  <m:t>1</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3</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652040874"/>
                      </a:ext>
                    </a:extLst>
                  </a:tr>
                  <a:tr h="463685">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000" b="0">
                              <a:effectLst/>
                              <a:latin typeface="+mn-lt"/>
                            </a:rPr>
                            <a:t>Tần số tương đối</a:t>
                          </a:r>
                          <a:endParaRPr lang="en-US" sz="2000" b="0">
                            <a:effectLst/>
                            <a:latin typeface="+mn-lt"/>
                            <a:ea typeface="Calibri" panose="020F0502020204030204" pitchFamily="34" charset="0"/>
                            <a:cs typeface="Times New Roman" panose="02020603050405020304" pitchFamily="18" charset="0"/>
                          </a:endParaRPr>
                        </a:p>
                      </a:txBody>
                      <a:tcPr anchor="ctr">
                        <a:solidFill>
                          <a:srgbClr val="FFFFCD"/>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rPr>
                                  <m:t>6,25%</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rPr>
                                  <m:t>25%</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50%</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12,5%</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6,25%</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397461541"/>
                      </a:ext>
                    </a:extLst>
                  </a:tr>
                </a:tbl>
              </a:graphicData>
            </a:graphic>
          </p:graphicFrame>
        </mc:Choice>
        <mc:Fallback xmlns="">
          <p:graphicFrame>
            <p:nvGraphicFramePr>
              <p:cNvPr id="11" name="Table 10"/>
              <p:cNvGraphicFramePr>
                <a:graphicFrameLocks noGrp="1"/>
              </p:cNvGraphicFramePr>
              <p:nvPr>
                <p:extLst>
                  <p:ext uri="{D42A27DB-BD31-4B8C-83A1-F6EECF244321}">
                    <p14:modId xmlns:p14="http://schemas.microsoft.com/office/powerpoint/2010/main" val="3367518098"/>
                  </p:ext>
                </p:extLst>
              </p:nvPr>
            </p:nvGraphicFramePr>
            <p:xfrm>
              <a:off x="828887" y="1601963"/>
              <a:ext cx="7488151" cy="936244"/>
            </p:xfrm>
            <a:graphic>
              <a:graphicData uri="http://schemas.openxmlformats.org/drawingml/2006/table">
                <a:tbl>
                  <a:tblPr firstRow="1" bandRow="1">
                    <a:tableStyleId>{45A25789-26E0-47BD-9F28-08E63AB04CF7}</a:tableStyleId>
                  </a:tblPr>
                  <a:tblGrid>
                    <a:gridCol w="2509768">
                      <a:extLst>
                        <a:ext uri="{9D8B030D-6E8A-4147-A177-3AD203B41FA5}">
                          <a16:colId xmlns:a16="http://schemas.microsoft.com/office/drawing/2014/main" val="3615377327"/>
                        </a:ext>
                      </a:extLst>
                    </a:gridCol>
                    <a:gridCol w="931207">
                      <a:extLst>
                        <a:ext uri="{9D8B030D-6E8A-4147-A177-3AD203B41FA5}">
                          <a16:colId xmlns:a16="http://schemas.microsoft.com/office/drawing/2014/main" val="3129280889"/>
                        </a:ext>
                      </a:extLst>
                    </a:gridCol>
                    <a:gridCol w="1011794">
                      <a:extLst>
                        <a:ext uri="{9D8B030D-6E8A-4147-A177-3AD203B41FA5}">
                          <a16:colId xmlns:a16="http://schemas.microsoft.com/office/drawing/2014/main" val="1726096188"/>
                        </a:ext>
                      </a:extLst>
                    </a:gridCol>
                    <a:gridCol w="1011794">
                      <a:extLst>
                        <a:ext uri="{9D8B030D-6E8A-4147-A177-3AD203B41FA5}">
                          <a16:colId xmlns:a16="http://schemas.microsoft.com/office/drawing/2014/main" val="1564382858"/>
                        </a:ext>
                      </a:extLst>
                    </a:gridCol>
                    <a:gridCol w="1011794">
                      <a:extLst>
                        <a:ext uri="{9D8B030D-6E8A-4147-A177-3AD203B41FA5}">
                          <a16:colId xmlns:a16="http://schemas.microsoft.com/office/drawing/2014/main" val="2513055548"/>
                        </a:ext>
                      </a:extLst>
                    </a:gridCol>
                    <a:gridCol w="1011794">
                      <a:extLst>
                        <a:ext uri="{9D8B030D-6E8A-4147-A177-3AD203B41FA5}">
                          <a16:colId xmlns:a16="http://schemas.microsoft.com/office/drawing/2014/main" val="170751633"/>
                        </a:ext>
                      </a:extLst>
                    </a:gridCol>
                  </a:tblGrid>
                  <a:tr h="472559">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smtClean="0">
                              <a:effectLst/>
                              <a:latin typeface="+mj-lt"/>
                            </a:rPr>
                            <a:t>Số quyển sách</a:t>
                          </a:r>
                          <a:endParaRPr lang="en-US" sz="2000" b="0" smtClean="0">
                            <a:effectLst/>
                            <a:latin typeface="+mj-lt"/>
                            <a:ea typeface="Calibri" panose="020F0502020204030204" pitchFamily="34" charset="0"/>
                            <a:cs typeface="Times New Roman" panose="02020603050405020304" pitchFamily="18" charset="0"/>
                          </a:endParaRPr>
                        </a:p>
                      </a:txBody>
                      <a:tcPr anchor="ctr">
                        <a:solidFill>
                          <a:srgbClr val="FFFFCD"/>
                        </a:solidFill>
                      </a:tcPr>
                    </a:tc>
                    <a:tc>
                      <a:txBody>
                        <a:bodyPr/>
                        <a:lstStyle/>
                        <a:p>
                          <a:endParaRPr lang="en-US"/>
                        </a:p>
                      </a:txBody>
                      <a:tcPr anchor="ctr">
                        <a:blipFill>
                          <a:blip r:embed="rId5"/>
                          <a:stretch>
                            <a:fillRect l="-269281" r="-435294" b="-115385"/>
                          </a:stretch>
                        </a:blipFill>
                      </a:tcPr>
                    </a:tc>
                    <a:tc>
                      <a:txBody>
                        <a:bodyPr/>
                        <a:lstStyle/>
                        <a:p>
                          <a:endParaRPr lang="en-US"/>
                        </a:p>
                      </a:txBody>
                      <a:tcPr anchor="ctr">
                        <a:blipFill>
                          <a:blip r:embed="rId5"/>
                          <a:stretch>
                            <a:fillRect l="-340361" r="-301205" b="-115385"/>
                          </a:stretch>
                        </a:blipFill>
                      </a:tcPr>
                    </a:tc>
                    <a:tc>
                      <a:txBody>
                        <a:bodyPr/>
                        <a:lstStyle/>
                        <a:p>
                          <a:endParaRPr lang="en-US"/>
                        </a:p>
                      </a:txBody>
                      <a:tcPr anchor="ctr">
                        <a:blipFill>
                          <a:blip r:embed="rId5"/>
                          <a:stretch>
                            <a:fillRect l="-437725" r="-199401" b="-115385"/>
                          </a:stretch>
                        </a:blipFill>
                      </a:tcPr>
                    </a:tc>
                    <a:tc>
                      <a:txBody>
                        <a:bodyPr/>
                        <a:lstStyle/>
                        <a:p>
                          <a:endParaRPr lang="en-US"/>
                        </a:p>
                      </a:txBody>
                      <a:tcPr anchor="ctr">
                        <a:blipFill>
                          <a:blip r:embed="rId5"/>
                          <a:stretch>
                            <a:fillRect l="-540964" r="-100602" b="-115385"/>
                          </a:stretch>
                        </a:blipFill>
                      </a:tcPr>
                    </a:tc>
                    <a:tc>
                      <a:txBody>
                        <a:bodyPr/>
                        <a:lstStyle/>
                        <a:p>
                          <a:endParaRPr lang="en-US"/>
                        </a:p>
                      </a:txBody>
                      <a:tcPr anchor="ctr">
                        <a:blipFill>
                          <a:blip r:embed="rId5"/>
                          <a:stretch>
                            <a:fillRect l="-640964" r="-602" b="-115385"/>
                          </a:stretch>
                        </a:blipFill>
                      </a:tcPr>
                    </a:tc>
                    <a:extLst>
                      <a:ext uri="{0D108BD9-81ED-4DB2-BD59-A6C34878D82A}">
                        <a16:rowId xmlns:a16="http://schemas.microsoft.com/office/drawing/2014/main" val="2652040874"/>
                      </a:ext>
                    </a:extLst>
                  </a:tr>
                  <a:tr h="463685">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000" b="0" smtClean="0">
                              <a:effectLst/>
                              <a:latin typeface="+mn-lt"/>
                            </a:rPr>
                            <a:t>Tần số tương đối</a:t>
                          </a:r>
                          <a:endParaRPr lang="en-US" sz="2000" b="0" smtClean="0">
                            <a:effectLst/>
                            <a:latin typeface="+mn-lt"/>
                            <a:ea typeface="Calibri" panose="020F0502020204030204" pitchFamily="34" charset="0"/>
                            <a:cs typeface="Times New Roman" panose="02020603050405020304" pitchFamily="18" charset="0"/>
                          </a:endParaRPr>
                        </a:p>
                      </a:txBody>
                      <a:tcPr anchor="ctr">
                        <a:solidFill>
                          <a:srgbClr val="FFFFCD"/>
                        </a:solidFill>
                      </a:tcPr>
                    </a:tc>
                    <a:tc>
                      <a:txBody>
                        <a:bodyPr/>
                        <a:lstStyle/>
                        <a:p>
                          <a:endParaRPr lang="en-US"/>
                        </a:p>
                      </a:txBody>
                      <a:tcPr anchor="ctr">
                        <a:blipFill>
                          <a:blip r:embed="rId5"/>
                          <a:stretch>
                            <a:fillRect l="-269281" t="-101299" r="-435294" b="-16883"/>
                          </a:stretch>
                        </a:blipFill>
                      </a:tcPr>
                    </a:tc>
                    <a:tc>
                      <a:txBody>
                        <a:bodyPr/>
                        <a:lstStyle/>
                        <a:p>
                          <a:endParaRPr lang="en-US"/>
                        </a:p>
                      </a:txBody>
                      <a:tcPr anchor="ctr">
                        <a:blipFill>
                          <a:blip r:embed="rId5"/>
                          <a:stretch>
                            <a:fillRect l="-340361" t="-101299" r="-301205" b="-16883"/>
                          </a:stretch>
                        </a:blipFill>
                      </a:tcPr>
                    </a:tc>
                    <a:tc>
                      <a:txBody>
                        <a:bodyPr/>
                        <a:lstStyle/>
                        <a:p>
                          <a:endParaRPr lang="en-US"/>
                        </a:p>
                      </a:txBody>
                      <a:tcPr anchor="ctr">
                        <a:blipFill>
                          <a:blip r:embed="rId5"/>
                          <a:stretch>
                            <a:fillRect l="-437725" t="-101299" r="-199401" b="-16883"/>
                          </a:stretch>
                        </a:blipFill>
                      </a:tcPr>
                    </a:tc>
                    <a:tc>
                      <a:txBody>
                        <a:bodyPr/>
                        <a:lstStyle/>
                        <a:p>
                          <a:endParaRPr lang="en-US"/>
                        </a:p>
                      </a:txBody>
                      <a:tcPr anchor="ctr">
                        <a:blipFill>
                          <a:blip r:embed="rId5"/>
                          <a:stretch>
                            <a:fillRect l="-540964" t="-101299" r="-100602" b="-16883"/>
                          </a:stretch>
                        </a:blipFill>
                      </a:tcPr>
                    </a:tc>
                    <a:tc>
                      <a:txBody>
                        <a:bodyPr/>
                        <a:lstStyle/>
                        <a:p>
                          <a:endParaRPr lang="en-US"/>
                        </a:p>
                      </a:txBody>
                      <a:tcPr anchor="ctr">
                        <a:blipFill>
                          <a:blip r:embed="rId5"/>
                          <a:stretch>
                            <a:fillRect l="-640964" t="-101299" r="-602" b="-16883"/>
                          </a:stretch>
                        </a:blipFill>
                      </a:tcPr>
                    </a:tc>
                    <a:extLst>
                      <a:ext uri="{0D108BD9-81ED-4DB2-BD59-A6C34878D82A}">
                        <a16:rowId xmlns:a16="http://schemas.microsoft.com/office/drawing/2014/main" val="2397461541"/>
                      </a:ext>
                    </a:extLst>
                  </a:tr>
                </a:tbl>
              </a:graphicData>
            </a:graphic>
          </p:graphicFrame>
        </mc:Fallback>
      </mc:AlternateContent>
      <p:sp>
        <p:nvSpPr>
          <p:cNvPr id="12" name="Rectangle 11"/>
          <p:cNvSpPr/>
          <p:nvPr/>
        </p:nvSpPr>
        <p:spPr>
          <a:xfrm>
            <a:off x="510932" y="2683461"/>
            <a:ext cx="8124065" cy="1015663"/>
          </a:xfrm>
          <a:prstGeom prst="rect">
            <a:avLst/>
          </a:prstGeom>
        </p:spPr>
        <p:txBody>
          <a:bodyPr wrap="square">
            <a:spAutoFit/>
          </a:bodyPr>
          <a:lstStyle/>
          <a:p>
            <a:pPr lvl="0" algn="just">
              <a:lnSpc>
                <a:spcPct val="150000"/>
              </a:lnSpc>
            </a:pPr>
            <a:r>
              <a:rPr lang="vi-VN" sz="2000" kern="100">
                <a:ea typeface="Aptos"/>
                <a:cs typeface="Times New Roman" panose="02020603050405020304" pitchFamily="18" charset="0"/>
              </a:rPr>
              <a:t>b) Số đo cung tròn tương ứng với các hình quạt tròn biểu diễn tần số tương đối của các</a:t>
            </a:r>
            <a:r>
              <a:rPr lang="en-US" sz="2000" kern="100">
                <a:ea typeface="Aptos"/>
                <a:cs typeface="Times New Roman" panose="02020603050405020304" pitchFamily="18" charset="0"/>
              </a:rPr>
              <a:t> </a:t>
            </a:r>
            <a:r>
              <a:rPr lang="vi-VN" sz="2000" kern="100">
                <a:ea typeface="Aptos"/>
                <a:cs typeface="Times New Roman" panose="02020603050405020304" pitchFamily="18" charset="0"/>
              </a:rPr>
              <a:t>giá trị như sau:</a:t>
            </a:r>
            <a:endParaRPr lang="en-US" sz="2000" kern="100">
              <a:ea typeface="Aptos"/>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13" name="Table 12"/>
              <p:cNvGraphicFramePr>
                <a:graphicFrameLocks noGrp="1"/>
              </p:cNvGraphicFramePr>
              <p:nvPr>
                <p:extLst>
                  <p:ext uri="{D42A27DB-BD31-4B8C-83A1-F6EECF244321}">
                    <p14:modId xmlns:p14="http://schemas.microsoft.com/office/powerpoint/2010/main" val="1285203494"/>
                  </p:ext>
                </p:extLst>
              </p:nvPr>
            </p:nvGraphicFramePr>
            <p:xfrm>
              <a:off x="828888" y="3827954"/>
              <a:ext cx="7488151" cy="936244"/>
            </p:xfrm>
            <a:graphic>
              <a:graphicData uri="http://schemas.openxmlformats.org/drawingml/2006/table">
                <a:tbl>
                  <a:tblPr firstRow="1" bandRow="1">
                    <a:tableStyleId>{45A25789-26E0-47BD-9F28-08E63AB04CF7}</a:tableStyleId>
                  </a:tblPr>
                  <a:tblGrid>
                    <a:gridCol w="2509768">
                      <a:extLst>
                        <a:ext uri="{9D8B030D-6E8A-4147-A177-3AD203B41FA5}">
                          <a16:colId xmlns:a16="http://schemas.microsoft.com/office/drawing/2014/main" val="3615377327"/>
                        </a:ext>
                      </a:extLst>
                    </a:gridCol>
                    <a:gridCol w="931207">
                      <a:extLst>
                        <a:ext uri="{9D8B030D-6E8A-4147-A177-3AD203B41FA5}">
                          <a16:colId xmlns:a16="http://schemas.microsoft.com/office/drawing/2014/main" val="3129280889"/>
                        </a:ext>
                      </a:extLst>
                    </a:gridCol>
                    <a:gridCol w="1011794">
                      <a:extLst>
                        <a:ext uri="{9D8B030D-6E8A-4147-A177-3AD203B41FA5}">
                          <a16:colId xmlns:a16="http://schemas.microsoft.com/office/drawing/2014/main" val="1726096188"/>
                        </a:ext>
                      </a:extLst>
                    </a:gridCol>
                    <a:gridCol w="1011794">
                      <a:extLst>
                        <a:ext uri="{9D8B030D-6E8A-4147-A177-3AD203B41FA5}">
                          <a16:colId xmlns:a16="http://schemas.microsoft.com/office/drawing/2014/main" val="1564382858"/>
                        </a:ext>
                      </a:extLst>
                    </a:gridCol>
                    <a:gridCol w="1011794">
                      <a:extLst>
                        <a:ext uri="{9D8B030D-6E8A-4147-A177-3AD203B41FA5}">
                          <a16:colId xmlns:a16="http://schemas.microsoft.com/office/drawing/2014/main" val="2513055548"/>
                        </a:ext>
                      </a:extLst>
                    </a:gridCol>
                    <a:gridCol w="1011794">
                      <a:extLst>
                        <a:ext uri="{9D8B030D-6E8A-4147-A177-3AD203B41FA5}">
                          <a16:colId xmlns:a16="http://schemas.microsoft.com/office/drawing/2014/main" val="170751633"/>
                        </a:ext>
                      </a:extLst>
                    </a:gridCol>
                  </a:tblGrid>
                  <a:tr h="472559">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rPr>
                            <a:t>Số quyển sách</a:t>
                          </a:r>
                          <a:endParaRPr lang="en-US" sz="2000" b="0">
                            <a:effectLst/>
                            <a:latin typeface="+mj-lt"/>
                            <a:ea typeface="Calibri" panose="020F0502020204030204" pitchFamily="34" charset="0"/>
                            <a:cs typeface="Times New Roman" panose="02020603050405020304" pitchFamily="18" charset="0"/>
                          </a:endParaRPr>
                        </a:p>
                      </a:txBody>
                      <a:tcPr anchor="ctr">
                        <a:solidFill>
                          <a:srgbClr val="FFFFCD"/>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rPr>
                                  <m:t>0</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rPr>
                                  <m:t>1</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3</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652040874"/>
                      </a:ext>
                    </a:extLst>
                  </a:tr>
                  <a:tr h="463685">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000" b="0">
                              <a:effectLst/>
                              <a:latin typeface="+mn-lt"/>
                            </a:rPr>
                            <a:t>Số đo cung</a:t>
                          </a:r>
                          <a:endParaRPr lang="en-US" sz="2000" b="0">
                            <a:effectLst/>
                            <a:latin typeface="+mn-lt"/>
                            <a:ea typeface="Calibri" panose="020F0502020204030204" pitchFamily="34" charset="0"/>
                            <a:cs typeface="Times New Roman" panose="02020603050405020304" pitchFamily="18" charset="0"/>
                          </a:endParaRPr>
                        </a:p>
                      </a:txBody>
                      <a:tcPr anchor="ctr">
                        <a:solidFill>
                          <a:srgbClr val="FFFFCD"/>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rPr>
                                  <m:t>22,5</m:t>
                                </m:r>
                                <m:r>
                                  <a:rPr lang="en-US" sz="2000" b="0" i="1" smtClean="0">
                                    <a:effectLst/>
                                    <a:latin typeface="Cambria Math" panose="02040503050406030204" pitchFamily="18" charset="0"/>
                                    <a:ea typeface="Cambria Math" panose="02040503050406030204" pitchFamily="18" charset="0"/>
                                  </a:rPr>
                                  <m:t>°</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rPr>
                                  <m:t>90</m:t>
                                </m:r>
                                <m:r>
                                  <a:rPr lang="en-US" sz="2000" b="0" i="1" smtClean="0">
                                    <a:effectLst/>
                                    <a:latin typeface="Cambria Math" panose="02040503050406030204" pitchFamily="18" charset="0"/>
                                    <a:ea typeface="Cambria Math" panose="02040503050406030204" pitchFamily="18" charset="0"/>
                                  </a:rPr>
                                  <m:t>°</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180</m:t>
                                </m:r>
                                <m:r>
                                  <a:rPr lang="en-US" sz="2000" b="0" i="1" smtClean="0">
                                    <a:effectLst/>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45</m:t>
                                </m:r>
                                <m:r>
                                  <a:rPr lang="en-US" sz="2000" b="0" i="1" smtClean="0">
                                    <a:effectLst/>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22,5</m:t>
                                </m:r>
                                <m:r>
                                  <a:rPr lang="en-US" sz="2000" b="0" i="1" smtClean="0">
                                    <a:effectLst/>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397461541"/>
                      </a:ext>
                    </a:extLst>
                  </a:tr>
                </a:tbl>
              </a:graphicData>
            </a:graphic>
          </p:graphicFrame>
        </mc:Choice>
        <mc:Fallback xmlns="">
          <p:graphicFrame>
            <p:nvGraphicFramePr>
              <p:cNvPr id="13" name="Table 12"/>
              <p:cNvGraphicFramePr>
                <a:graphicFrameLocks noGrp="1"/>
              </p:cNvGraphicFramePr>
              <p:nvPr>
                <p:extLst>
                  <p:ext uri="{D42A27DB-BD31-4B8C-83A1-F6EECF244321}">
                    <p14:modId xmlns:p14="http://schemas.microsoft.com/office/powerpoint/2010/main" val="1285203494"/>
                  </p:ext>
                </p:extLst>
              </p:nvPr>
            </p:nvGraphicFramePr>
            <p:xfrm>
              <a:off x="828888" y="3827954"/>
              <a:ext cx="7488151" cy="936244"/>
            </p:xfrm>
            <a:graphic>
              <a:graphicData uri="http://schemas.openxmlformats.org/drawingml/2006/table">
                <a:tbl>
                  <a:tblPr firstRow="1" bandRow="1">
                    <a:tableStyleId>{45A25789-26E0-47BD-9F28-08E63AB04CF7}</a:tableStyleId>
                  </a:tblPr>
                  <a:tblGrid>
                    <a:gridCol w="2509768">
                      <a:extLst>
                        <a:ext uri="{9D8B030D-6E8A-4147-A177-3AD203B41FA5}">
                          <a16:colId xmlns:a16="http://schemas.microsoft.com/office/drawing/2014/main" val="3615377327"/>
                        </a:ext>
                      </a:extLst>
                    </a:gridCol>
                    <a:gridCol w="931207">
                      <a:extLst>
                        <a:ext uri="{9D8B030D-6E8A-4147-A177-3AD203B41FA5}">
                          <a16:colId xmlns:a16="http://schemas.microsoft.com/office/drawing/2014/main" val="3129280889"/>
                        </a:ext>
                      </a:extLst>
                    </a:gridCol>
                    <a:gridCol w="1011794">
                      <a:extLst>
                        <a:ext uri="{9D8B030D-6E8A-4147-A177-3AD203B41FA5}">
                          <a16:colId xmlns:a16="http://schemas.microsoft.com/office/drawing/2014/main" val="1726096188"/>
                        </a:ext>
                      </a:extLst>
                    </a:gridCol>
                    <a:gridCol w="1011794">
                      <a:extLst>
                        <a:ext uri="{9D8B030D-6E8A-4147-A177-3AD203B41FA5}">
                          <a16:colId xmlns:a16="http://schemas.microsoft.com/office/drawing/2014/main" val="1564382858"/>
                        </a:ext>
                      </a:extLst>
                    </a:gridCol>
                    <a:gridCol w="1011794">
                      <a:extLst>
                        <a:ext uri="{9D8B030D-6E8A-4147-A177-3AD203B41FA5}">
                          <a16:colId xmlns:a16="http://schemas.microsoft.com/office/drawing/2014/main" val="2513055548"/>
                        </a:ext>
                      </a:extLst>
                    </a:gridCol>
                    <a:gridCol w="1011794">
                      <a:extLst>
                        <a:ext uri="{9D8B030D-6E8A-4147-A177-3AD203B41FA5}">
                          <a16:colId xmlns:a16="http://schemas.microsoft.com/office/drawing/2014/main" val="170751633"/>
                        </a:ext>
                      </a:extLst>
                    </a:gridCol>
                  </a:tblGrid>
                  <a:tr h="472559">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smtClean="0">
                              <a:effectLst/>
                              <a:latin typeface="+mj-lt"/>
                            </a:rPr>
                            <a:t>Số quyển sách</a:t>
                          </a:r>
                          <a:endParaRPr lang="en-US" sz="2000" b="0" smtClean="0">
                            <a:effectLst/>
                            <a:latin typeface="+mj-lt"/>
                            <a:ea typeface="Calibri" panose="020F0502020204030204" pitchFamily="34" charset="0"/>
                            <a:cs typeface="Times New Roman" panose="02020603050405020304" pitchFamily="18" charset="0"/>
                          </a:endParaRPr>
                        </a:p>
                      </a:txBody>
                      <a:tcPr anchor="ctr">
                        <a:solidFill>
                          <a:srgbClr val="FFFFCD"/>
                        </a:solidFill>
                      </a:tcPr>
                    </a:tc>
                    <a:tc>
                      <a:txBody>
                        <a:bodyPr/>
                        <a:lstStyle/>
                        <a:p>
                          <a:endParaRPr lang="en-US"/>
                        </a:p>
                      </a:txBody>
                      <a:tcPr anchor="ctr">
                        <a:blipFill>
                          <a:blip r:embed="rId6"/>
                          <a:stretch>
                            <a:fillRect l="-269281" r="-435294" b="-115385"/>
                          </a:stretch>
                        </a:blipFill>
                      </a:tcPr>
                    </a:tc>
                    <a:tc>
                      <a:txBody>
                        <a:bodyPr/>
                        <a:lstStyle/>
                        <a:p>
                          <a:endParaRPr lang="en-US"/>
                        </a:p>
                      </a:txBody>
                      <a:tcPr anchor="ctr">
                        <a:blipFill>
                          <a:blip r:embed="rId6"/>
                          <a:stretch>
                            <a:fillRect l="-340361" r="-301205" b="-115385"/>
                          </a:stretch>
                        </a:blipFill>
                      </a:tcPr>
                    </a:tc>
                    <a:tc>
                      <a:txBody>
                        <a:bodyPr/>
                        <a:lstStyle/>
                        <a:p>
                          <a:endParaRPr lang="en-US"/>
                        </a:p>
                      </a:txBody>
                      <a:tcPr anchor="ctr">
                        <a:blipFill>
                          <a:blip r:embed="rId6"/>
                          <a:stretch>
                            <a:fillRect l="-437725" r="-199401" b="-115385"/>
                          </a:stretch>
                        </a:blipFill>
                      </a:tcPr>
                    </a:tc>
                    <a:tc>
                      <a:txBody>
                        <a:bodyPr/>
                        <a:lstStyle/>
                        <a:p>
                          <a:endParaRPr lang="en-US"/>
                        </a:p>
                      </a:txBody>
                      <a:tcPr anchor="ctr">
                        <a:blipFill>
                          <a:blip r:embed="rId6"/>
                          <a:stretch>
                            <a:fillRect l="-540964" r="-100602" b="-115385"/>
                          </a:stretch>
                        </a:blipFill>
                      </a:tcPr>
                    </a:tc>
                    <a:tc>
                      <a:txBody>
                        <a:bodyPr/>
                        <a:lstStyle/>
                        <a:p>
                          <a:endParaRPr lang="en-US"/>
                        </a:p>
                      </a:txBody>
                      <a:tcPr anchor="ctr">
                        <a:blipFill>
                          <a:blip r:embed="rId6"/>
                          <a:stretch>
                            <a:fillRect l="-640964" r="-602" b="-115385"/>
                          </a:stretch>
                        </a:blipFill>
                      </a:tcPr>
                    </a:tc>
                    <a:extLst>
                      <a:ext uri="{0D108BD9-81ED-4DB2-BD59-A6C34878D82A}">
                        <a16:rowId xmlns:a16="http://schemas.microsoft.com/office/drawing/2014/main" val="2652040874"/>
                      </a:ext>
                    </a:extLst>
                  </a:tr>
                  <a:tr h="463685">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000" b="0" smtClean="0">
                              <a:effectLst/>
                              <a:latin typeface="+mn-lt"/>
                            </a:rPr>
                            <a:t>Số đo cung</a:t>
                          </a:r>
                          <a:endParaRPr lang="en-US" sz="2000" b="0" smtClean="0">
                            <a:effectLst/>
                            <a:latin typeface="+mn-lt"/>
                            <a:ea typeface="Calibri" panose="020F0502020204030204" pitchFamily="34" charset="0"/>
                            <a:cs typeface="Times New Roman" panose="02020603050405020304" pitchFamily="18" charset="0"/>
                          </a:endParaRPr>
                        </a:p>
                      </a:txBody>
                      <a:tcPr anchor="ctr">
                        <a:solidFill>
                          <a:srgbClr val="FFFFCD"/>
                        </a:solidFill>
                      </a:tcPr>
                    </a:tc>
                    <a:tc>
                      <a:txBody>
                        <a:bodyPr/>
                        <a:lstStyle/>
                        <a:p>
                          <a:endParaRPr lang="en-US"/>
                        </a:p>
                      </a:txBody>
                      <a:tcPr anchor="ctr">
                        <a:blipFill>
                          <a:blip r:embed="rId6"/>
                          <a:stretch>
                            <a:fillRect l="-269281" t="-101299" r="-435294" b="-16883"/>
                          </a:stretch>
                        </a:blipFill>
                      </a:tcPr>
                    </a:tc>
                    <a:tc>
                      <a:txBody>
                        <a:bodyPr/>
                        <a:lstStyle/>
                        <a:p>
                          <a:endParaRPr lang="en-US"/>
                        </a:p>
                      </a:txBody>
                      <a:tcPr anchor="ctr">
                        <a:blipFill>
                          <a:blip r:embed="rId6"/>
                          <a:stretch>
                            <a:fillRect l="-340361" t="-101299" r="-301205" b="-16883"/>
                          </a:stretch>
                        </a:blipFill>
                      </a:tcPr>
                    </a:tc>
                    <a:tc>
                      <a:txBody>
                        <a:bodyPr/>
                        <a:lstStyle/>
                        <a:p>
                          <a:endParaRPr lang="en-US"/>
                        </a:p>
                      </a:txBody>
                      <a:tcPr anchor="ctr">
                        <a:blipFill>
                          <a:blip r:embed="rId6"/>
                          <a:stretch>
                            <a:fillRect l="-437725" t="-101299" r="-199401" b="-16883"/>
                          </a:stretch>
                        </a:blipFill>
                      </a:tcPr>
                    </a:tc>
                    <a:tc>
                      <a:txBody>
                        <a:bodyPr/>
                        <a:lstStyle/>
                        <a:p>
                          <a:endParaRPr lang="en-US"/>
                        </a:p>
                      </a:txBody>
                      <a:tcPr anchor="ctr">
                        <a:blipFill>
                          <a:blip r:embed="rId6"/>
                          <a:stretch>
                            <a:fillRect l="-540964" t="-101299" r="-100602" b="-16883"/>
                          </a:stretch>
                        </a:blipFill>
                      </a:tcPr>
                    </a:tc>
                    <a:tc>
                      <a:txBody>
                        <a:bodyPr/>
                        <a:lstStyle/>
                        <a:p>
                          <a:endParaRPr lang="en-US"/>
                        </a:p>
                      </a:txBody>
                      <a:tcPr anchor="ctr">
                        <a:blipFill>
                          <a:blip r:embed="rId6"/>
                          <a:stretch>
                            <a:fillRect l="-640964" t="-101299" r="-602" b="-16883"/>
                          </a:stretch>
                        </a:blipFill>
                      </a:tcPr>
                    </a:tc>
                    <a:extLst>
                      <a:ext uri="{0D108BD9-81ED-4DB2-BD59-A6C34878D82A}">
                        <a16:rowId xmlns:a16="http://schemas.microsoft.com/office/drawing/2014/main" val="2397461541"/>
                      </a:ext>
                    </a:extLst>
                  </a:tr>
                </a:tbl>
              </a:graphicData>
            </a:graphic>
          </p:graphicFrame>
        </mc:Fallback>
      </mc:AlternateContent>
    </p:spTree>
    <p:extLst>
      <p:ext uri="{BB962C8B-B14F-4D97-AF65-F5344CB8AC3E}">
        <p14:creationId xmlns:p14="http://schemas.microsoft.com/office/powerpoint/2010/main" val="41961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6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rot="20864578">
            <a:off x="7780541" y="119103"/>
            <a:ext cx="1250612" cy="1197394"/>
          </a:xfrm>
          <a:prstGeom prst="rect">
            <a:avLst/>
          </a:prstGeom>
        </p:spPr>
      </p:pic>
      <p:sp>
        <p:nvSpPr>
          <p:cNvPr id="9" name="Rectangle 8"/>
          <p:cNvSpPr/>
          <p:nvPr/>
        </p:nvSpPr>
        <p:spPr>
          <a:xfrm>
            <a:off x="510932" y="410097"/>
            <a:ext cx="75212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0" cap="none" spc="0" normalizeH="0" baseline="0" noProof="0">
                <a:ln>
                  <a:noFill/>
                </a:ln>
                <a:solidFill>
                  <a:srgbClr val="C00000"/>
                </a:solidFill>
                <a:effectLst/>
                <a:uLnTx/>
                <a:uFillTx/>
                <a:latin typeface="Arial"/>
                <a:cs typeface="Arial"/>
                <a:sym typeface="Arial"/>
              </a:rPr>
              <a:t>Giải:</a:t>
            </a:r>
            <a:endParaRPr kumimoji="0" lang="en-US" sz="2000" b="1" i="1" u="sng" strike="noStrike" kern="0" cap="none" spc="0" normalizeH="0" baseline="0" noProof="0" dirty="0">
              <a:ln>
                <a:noFill/>
              </a:ln>
              <a:solidFill>
                <a:srgbClr val="C00000"/>
              </a:solidFill>
              <a:effectLst/>
              <a:uLnTx/>
              <a:uFillTx/>
              <a:latin typeface="Arial"/>
              <a:cs typeface="Arial"/>
              <a:sym typeface="Arial"/>
            </a:endParaRPr>
          </a:p>
        </p:txBody>
      </p:sp>
      <p:sp>
        <p:nvSpPr>
          <p:cNvPr id="8" name="Rectangle 7"/>
          <p:cNvSpPr/>
          <p:nvPr/>
        </p:nvSpPr>
        <p:spPr>
          <a:xfrm>
            <a:off x="510932" y="920071"/>
            <a:ext cx="8458020" cy="400110"/>
          </a:xfrm>
          <a:prstGeom prst="rect">
            <a:avLst/>
          </a:prstGeom>
        </p:spPr>
        <p:txBody>
          <a:bodyPr wrap="square">
            <a:spAutoFit/>
          </a:bodyPr>
          <a:lstStyle/>
          <a:p>
            <a:pPr lvl="0" algn="just"/>
            <a:r>
              <a:rPr lang="vi-VN" sz="2000" kern="100">
                <a:ea typeface="Aptos"/>
                <a:cs typeface="Times New Roman" panose="02020603050405020304" pitchFamily="18" charset="0"/>
              </a:rPr>
              <a:t>Ta vẽ được biểu đồ hình quạt tròn như sau:</a:t>
            </a:r>
            <a:endParaRPr kumimoji="0" lang="en-US" sz="2000" b="0" i="0" u="none" strike="noStrike" kern="100" cap="none" spc="0" normalizeH="0" baseline="0" noProof="0">
              <a:ln>
                <a:noFill/>
              </a:ln>
              <a:solidFill>
                <a:srgbClr val="000000"/>
              </a:solidFill>
              <a:effectLst/>
              <a:uLnTx/>
              <a:uFillTx/>
              <a:latin typeface="Arial"/>
              <a:ea typeface="Aptos"/>
              <a:cs typeface="Times New Roman" panose="02020603050405020304" pitchFamily="18" charset="0"/>
              <a:sym typeface="Aria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6793" y="1573066"/>
            <a:ext cx="6726298" cy="3242286"/>
          </a:xfrm>
          <a:prstGeom prst="rect">
            <a:avLst/>
          </a:prstGeom>
        </p:spPr>
      </p:pic>
    </p:spTree>
    <p:extLst>
      <p:ext uri="{BB962C8B-B14F-4D97-AF65-F5344CB8AC3E}">
        <p14:creationId xmlns:p14="http://schemas.microsoft.com/office/powerpoint/2010/main" val="354507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85"/>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C0FDDE4-B345-9CEF-46D5-6288E812B092}"/>
                  </a:ext>
                </a:extLst>
              </p:cNvPr>
              <p:cNvSpPr txBox="1"/>
              <p:nvPr/>
            </p:nvSpPr>
            <p:spPr>
              <a:xfrm>
                <a:off x="426485" y="193829"/>
                <a:ext cx="8304048" cy="2862322"/>
              </a:xfrm>
              <a:prstGeom prst="rect">
                <a:avLst/>
              </a:prstGeom>
              <a:noFill/>
            </p:spPr>
            <p:txBody>
              <a:bodyPr wrap="square">
                <a:spAutoFit/>
              </a:bodyPr>
              <a:lstStyle/>
              <a:p>
                <a:pPr lvl="0" algn="just">
                  <a:lnSpc>
                    <a:spcPct val="150000"/>
                  </a:lnSpc>
                  <a:defRPr/>
                </a:pPr>
                <a14:m>
                  <m:oMath xmlns:m="http://schemas.openxmlformats.org/officeDocument/2006/math">
                    <m:r>
                      <m:rPr>
                        <m:nor/>
                      </m:rPr>
                      <a:rPr kumimoji="0" lang="vi-VN" sz="2000" b="1" i="0" u="none" strike="noStrike" kern="0" cap="none" spc="0" normalizeH="0" baseline="0" noProof="0" dirty="0" smtClean="0">
                        <a:ln>
                          <a:noFill/>
                        </a:ln>
                        <a:solidFill>
                          <a:srgbClr val="FFFFFF"/>
                        </a:solidFill>
                        <a:effectLst/>
                        <a:highlight>
                          <a:srgbClr val="008080"/>
                        </a:highlight>
                        <a:uLnTx/>
                        <a:uFillTx/>
                        <a:latin typeface="Arial" panose="020B0604020202020204" pitchFamily="34" charset="0"/>
                        <a:ea typeface="Times New Roman" panose="02020603050405020304" pitchFamily="18" charset="0"/>
                        <a:sym typeface="Arial"/>
                      </a:rPr>
                      <m:t>V</m:t>
                    </m:r>
                    <m:r>
                      <m:rPr>
                        <m:nor/>
                      </m:rPr>
                      <a:rPr kumimoji="0" lang="vi-VN" sz="2000" b="1" i="0" u="none" strike="noStrike" kern="0" cap="none" spc="0" normalizeH="0" baseline="0" noProof="0" dirty="0" smtClean="0">
                        <a:ln>
                          <a:noFill/>
                        </a:ln>
                        <a:solidFill>
                          <a:srgbClr val="FFFFFF"/>
                        </a:solidFill>
                        <a:effectLst/>
                        <a:highlight>
                          <a:srgbClr val="008080"/>
                        </a:highlight>
                        <a:uLnTx/>
                        <a:uFillTx/>
                        <a:latin typeface="Arial" panose="020B0604020202020204" pitchFamily="34" charset="0"/>
                        <a:ea typeface="Times New Roman" panose="02020603050405020304" pitchFamily="18" charset="0"/>
                        <a:sym typeface="Arial"/>
                      </a:rPr>
                      <m:t>í </m:t>
                    </m:r>
                    <m:r>
                      <m:rPr>
                        <m:nor/>
                      </m:rPr>
                      <a:rPr kumimoji="0" lang="vi-VN" sz="2000" b="1" i="0" u="none" strike="noStrike" kern="0" cap="none" spc="0" normalizeH="0" baseline="0" noProof="0" smtClean="0">
                        <a:ln>
                          <a:noFill/>
                        </a:ln>
                        <a:solidFill>
                          <a:srgbClr val="FFFFFF"/>
                        </a:solidFill>
                        <a:effectLst/>
                        <a:highlight>
                          <a:srgbClr val="008080"/>
                        </a:highlight>
                        <a:uLnTx/>
                        <a:uFillTx/>
                        <a:latin typeface="Arial" panose="020B0604020202020204" pitchFamily="34" charset="0"/>
                        <a:ea typeface="Times New Roman" panose="02020603050405020304" pitchFamily="18" charset="0"/>
                        <a:sym typeface="Arial"/>
                      </a:rPr>
                      <m:t>d</m:t>
                    </m:r>
                    <m:r>
                      <m:rPr>
                        <m:nor/>
                      </m:rPr>
                      <a:rPr kumimoji="0" lang="vi-VN" sz="2000" b="1" i="0" u="none" strike="noStrike" kern="0" cap="none" spc="0" normalizeH="0" baseline="0" noProof="0" smtClean="0">
                        <a:ln>
                          <a:noFill/>
                        </a:ln>
                        <a:solidFill>
                          <a:srgbClr val="FFFFFF"/>
                        </a:solidFill>
                        <a:effectLst/>
                        <a:highlight>
                          <a:srgbClr val="008080"/>
                        </a:highlight>
                        <a:uLnTx/>
                        <a:uFillTx/>
                        <a:latin typeface="Arial" panose="020B0604020202020204" pitchFamily="34" charset="0"/>
                        <a:ea typeface="Times New Roman" panose="02020603050405020304" pitchFamily="18" charset="0"/>
                        <a:sym typeface="Arial"/>
                      </a:rPr>
                      <m:t>ụ </m:t>
                    </m:r>
                    <m:r>
                      <m:rPr>
                        <m:nor/>
                      </m:rPr>
                      <a:rPr kumimoji="0" lang="en-US" sz="2000" b="1" i="0" u="none" strike="noStrike" kern="0" cap="none" spc="0" normalizeH="0" baseline="0" noProof="0" smtClean="0">
                        <a:ln>
                          <a:noFill/>
                        </a:ln>
                        <a:solidFill>
                          <a:srgbClr val="FFFFFF"/>
                        </a:solidFill>
                        <a:effectLst/>
                        <a:highlight>
                          <a:srgbClr val="008080"/>
                        </a:highlight>
                        <a:uLnTx/>
                        <a:uFillTx/>
                        <a:latin typeface="Arial" panose="020B0604020202020204" pitchFamily="34" charset="0"/>
                        <a:ea typeface="Times New Roman" panose="02020603050405020304" pitchFamily="18" charset="0"/>
                        <a:sym typeface="Arial"/>
                      </a:rPr>
                      <m:t>4:</m:t>
                    </m:r>
                  </m:oMath>
                </a14:m>
                <a:r>
                  <a:rPr kumimoji="0" lang="en-US" sz="2000" b="0" i="0" u="none" strike="noStrike" kern="0" cap="none" spc="0" normalizeH="0" baseline="0" noProof="0">
                    <a:ln>
                      <a:noFill/>
                    </a:ln>
                    <a:solidFill>
                      <a:srgbClr val="000000"/>
                    </a:solidFill>
                    <a:effectLst/>
                    <a:uLnTx/>
                    <a:uFillTx/>
                    <a:sym typeface="Arial"/>
                  </a:rPr>
                  <a:t> </a:t>
                </a:r>
                <a:r>
                  <a:rPr lang="vi-VN" sz="2000"/>
                  <a:t>Đầu năm 2022, một công ty vận tải khảo sát ngẫu nhiên một số khách hàng về</a:t>
                </a:r>
                <a:r>
                  <a:rPr lang="en-US" sz="2000"/>
                  <a:t> </a:t>
                </a:r>
                <a:r>
                  <a:rPr lang="vi-VN" sz="2000"/>
                  <a:t>mức độ hài lòng khi sử dụng dịch vụ của công ty. Trong năm 2022, công ty đã tiến hành</a:t>
                </a:r>
                <a:r>
                  <a:rPr lang="en-US" sz="2000"/>
                  <a:t> </a:t>
                </a:r>
                <a:r>
                  <a:rPr lang="vi-VN" sz="2000"/>
                  <a:t>một số cải tiến và đến cuối năm 2022, công ty lại tiến hành khảo sát.</a:t>
                </a:r>
                <a:r>
                  <a:rPr lang="en-US" sz="2000"/>
                  <a:t> </a:t>
                </a:r>
              </a:p>
              <a:p>
                <a:pPr lvl="0" algn="just">
                  <a:lnSpc>
                    <a:spcPct val="150000"/>
                  </a:lnSpc>
                  <a:defRPr/>
                </a:pPr>
                <a:r>
                  <a:rPr lang="vi-VN" sz="2000"/>
                  <a:t>Dữ liệu về số lượng phản hồi theo các mức độ của khách hàng trong hai đợt khảo sát</a:t>
                </a:r>
                <a:r>
                  <a:rPr lang="en-US" sz="2000"/>
                  <a:t> </a:t>
                </a:r>
                <a:r>
                  <a:rPr lang="vi-VN" sz="2000"/>
                  <a:t>được thống kê lại ở bảng sau:</a:t>
                </a:r>
                <a:r>
                  <a:rPr kumimoji="0" lang="en-US" sz="2000" b="0" i="0" u="none" strike="noStrike" kern="0" cap="none" spc="0" normalizeH="0" baseline="0" noProof="0">
                    <a:ln>
                      <a:noFill/>
                    </a:ln>
                    <a:solidFill>
                      <a:srgbClr val="000000"/>
                    </a:solidFill>
                    <a:effectLst/>
                    <a:uLnTx/>
                    <a:uFillTx/>
                    <a:sym typeface="Arial"/>
                  </a:rPr>
                  <a:t> </a:t>
                </a:r>
              </a:p>
            </p:txBody>
          </p:sp>
        </mc:Choice>
        <mc:Fallback xmlns="">
          <p:sp>
            <p:nvSpPr>
              <p:cNvPr id="9" name="TextBox 8">
                <a:extLst>
                  <a:ext uri="{FF2B5EF4-FFF2-40B4-BE49-F238E27FC236}">
                    <a16:creationId xmlns:a16="http://schemas.microsoft.com/office/drawing/2014/main" id="{1C0FDDE4-B345-9CEF-46D5-6288E812B092}"/>
                  </a:ext>
                </a:extLst>
              </p:cNvPr>
              <p:cNvSpPr txBox="1">
                <a:spLocks noRot="1" noChangeAspect="1" noMove="1" noResize="1" noEditPoints="1" noAdjustHandles="1" noChangeArrowheads="1" noChangeShapeType="1" noTextEdit="1"/>
              </p:cNvSpPr>
              <p:nvPr/>
            </p:nvSpPr>
            <p:spPr>
              <a:xfrm>
                <a:off x="426485" y="193829"/>
                <a:ext cx="8304048" cy="2862322"/>
              </a:xfrm>
              <a:prstGeom prst="rect">
                <a:avLst/>
              </a:prstGeom>
              <a:blipFill>
                <a:blip r:embed="rId3"/>
                <a:stretch>
                  <a:fillRect l="-808" r="-734" b="-1066"/>
                </a:stretch>
              </a:blipFill>
            </p:spPr>
            <p:txBody>
              <a:bodyPr/>
              <a:lstStyle/>
              <a:p>
                <a:r>
                  <a:rPr lang="en-US">
                    <a:noFill/>
                  </a:rPr>
                  <a:t> </a:t>
                </a:r>
              </a:p>
            </p:txBody>
          </p:sp>
        </mc:Fallback>
      </mc:AlternateContent>
      <p:graphicFrame>
        <p:nvGraphicFramePr>
          <p:cNvPr id="6" name="Table 5"/>
          <p:cNvGraphicFramePr>
            <a:graphicFrameLocks noGrp="1"/>
          </p:cNvGraphicFramePr>
          <p:nvPr>
            <p:extLst>
              <p:ext uri="{D42A27DB-BD31-4B8C-83A1-F6EECF244321}">
                <p14:modId xmlns:p14="http://schemas.microsoft.com/office/powerpoint/2010/main" val="86468770"/>
              </p:ext>
            </p:extLst>
          </p:nvPr>
        </p:nvGraphicFramePr>
        <p:xfrm>
          <a:off x="426485" y="3084449"/>
          <a:ext cx="8304048" cy="1741869"/>
        </p:xfrm>
        <a:graphic>
          <a:graphicData uri="http://schemas.openxmlformats.org/drawingml/2006/table">
            <a:tbl>
              <a:tblPr firstRow="1" bandRow="1">
                <a:tableStyleId>{45A25789-26E0-47BD-9F28-08E63AB04CF7}</a:tableStyleId>
              </a:tblPr>
              <a:tblGrid>
                <a:gridCol w="3374238">
                  <a:extLst>
                    <a:ext uri="{9D8B030D-6E8A-4147-A177-3AD203B41FA5}">
                      <a16:colId xmlns:a16="http://schemas.microsoft.com/office/drawing/2014/main" val="3497130398"/>
                    </a:ext>
                  </a:extLst>
                </a:gridCol>
                <a:gridCol w="2059388">
                  <a:extLst>
                    <a:ext uri="{9D8B030D-6E8A-4147-A177-3AD203B41FA5}">
                      <a16:colId xmlns:a16="http://schemas.microsoft.com/office/drawing/2014/main" val="3293705591"/>
                    </a:ext>
                  </a:extLst>
                </a:gridCol>
                <a:gridCol w="1264258">
                  <a:extLst>
                    <a:ext uri="{9D8B030D-6E8A-4147-A177-3AD203B41FA5}">
                      <a16:colId xmlns:a16="http://schemas.microsoft.com/office/drawing/2014/main" val="1140156579"/>
                    </a:ext>
                  </a:extLst>
                </a:gridCol>
                <a:gridCol w="1606164">
                  <a:extLst>
                    <a:ext uri="{9D8B030D-6E8A-4147-A177-3AD203B41FA5}">
                      <a16:colId xmlns:a16="http://schemas.microsoft.com/office/drawing/2014/main" val="1998471528"/>
                    </a:ext>
                  </a:extLst>
                </a:gridCol>
              </a:tblGrid>
              <a:tr h="741680">
                <a:tc>
                  <a:txBody>
                    <a:bodyPr/>
                    <a:lstStyle/>
                    <a:p>
                      <a:pPr algn="r">
                        <a:lnSpc>
                          <a:spcPct val="150000"/>
                        </a:lnSpc>
                      </a:pPr>
                      <a:r>
                        <a:rPr lang="en-US" sz="2000"/>
                        <a:t>Mức độ hài lòng</a:t>
                      </a:r>
                    </a:p>
                    <a:p>
                      <a:pPr algn="l">
                        <a:lnSpc>
                          <a:spcPct val="150000"/>
                        </a:lnSpc>
                      </a:pPr>
                      <a:r>
                        <a:rPr lang="en-US" sz="2000"/>
                        <a:t>Đợt khảo sát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000"/>
                        <a:t>Không hài lòng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t>Hài lòng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t>Rất hài lòng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4778703"/>
                  </a:ext>
                </a:extLst>
              </a:tr>
              <a:tr h="370840">
                <a:tc>
                  <a:txBody>
                    <a:bodyPr/>
                    <a:lstStyle/>
                    <a:p>
                      <a:pPr algn="ctr"/>
                      <a:r>
                        <a:rPr lang="en-US" sz="2000"/>
                        <a:t>Đầu năm 2022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000"/>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4926910"/>
                  </a:ext>
                </a:extLst>
              </a:tr>
              <a:tr h="370840">
                <a:tc>
                  <a:txBody>
                    <a:bodyPr/>
                    <a:lstStyle/>
                    <a:p>
                      <a:pPr algn="ctr"/>
                      <a:r>
                        <a:rPr lang="en-US" sz="2000"/>
                        <a:t>Cuối năm 2022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000"/>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t>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t>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7453684"/>
                  </a:ext>
                </a:extLst>
              </a:tr>
            </a:tbl>
          </a:graphicData>
        </a:graphic>
      </p:graphicFrame>
      <p:cxnSp>
        <p:nvCxnSpPr>
          <p:cNvPr id="8" name="Straight Connector 7"/>
          <p:cNvCxnSpPr/>
          <p:nvPr/>
        </p:nvCxnSpPr>
        <p:spPr>
          <a:xfrm>
            <a:off x="426485" y="3084449"/>
            <a:ext cx="3366287" cy="9389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9302168"/>
      </p:ext>
    </p:extLst>
  </p:cSld>
  <p:clrMapOvr>
    <a:masterClrMapping/>
  </p:clrMapOvr>
  <mc:AlternateContent xmlns:mc="http://schemas.openxmlformats.org/markup-compatibility/2006" xmlns:p14="http://schemas.microsoft.com/office/powerpoint/2010/main">
    <mc:Choice Requires="p14">
      <p:transition spd="med" p14:dur="700">
        <p14:pan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85"/>
        <p:cNvGrpSpPr/>
        <p:nvPr/>
      </p:nvGrpSpPr>
      <p:grpSpPr>
        <a:xfrm>
          <a:off x="0" y="0"/>
          <a:ext cx="0" cy="0"/>
          <a:chOff x="0" y="0"/>
          <a:chExt cx="0" cy="0"/>
        </a:xfrm>
      </p:grpSpPr>
      <p:sp>
        <p:nvSpPr>
          <p:cNvPr id="9" name="TextBox 8">
            <a:extLst>
              <a:ext uri="{FF2B5EF4-FFF2-40B4-BE49-F238E27FC236}">
                <a16:creationId xmlns:a16="http://schemas.microsoft.com/office/drawing/2014/main" id="{1C0FDDE4-B345-9CEF-46D5-6288E812B092}"/>
              </a:ext>
            </a:extLst>
          </p:cNvPr>
          <p:cNvSpPr txBox="1"/>
          <p:nvPr/>
        </p:nvSpPr>
        <p:spPr>
          <a:xfrm>
            <a:off x="386729" y="400559"/>
            <a:ext cx="8383559" cy="2400657"/>
          </a:xfrm>
          <a:prstGeom prst="rect">
            <a:avLst/>
          </a:prstGeom>
          <a:noFill/>
        </p:spPr>
        <p:txBody>
          <a:bodyPr wrap="square">
            <a:spAutoFit/>
          </a:bodyPr>
          <a:lstStyle/>
          <a:p>
            <a:pPr lvl="0" algn="just">
              <a:lnSpc>
                <a:spcPct val="150000"/>
              </a:lnSpc>
              <a:defRPr/>
            </a:pPr>
            <a:r>
              <a:rPr lang="vi-VN" sz="2000"/>
              <a:t>a) Hãy lựa chọn và vẽ biểu đồ phù hợp để so sánh mức độ hài lòng của khách hàng trong</a:t>
            </a:r>
            <a:r>
              <a:rPr lang="en-US" sz="2000"/>
              <a:t> </a:t>
            </a:r>
            <a:r>
              <a:rPr lang="vi-VN" sz="2000"/>
              <a:t>hai đợt khảo sát.</a:t>
            </a:r>
            <a:endParaRPr lang="en-US" sz="2000"/>
          </a:p>
          <a:p>
            <a:pPr lvl="0" algn="just">
              <a:lnSpc>
                <a:spcPct val="150000"/>
              </a:lnSpc>
              <a:defRPr/>
            </a:pPr>
            <a:r>
              <a:rPr lang="vi-VN" sz="2000"/>
              <a:t>b) Có người cho rằng các cải tiến của công ty không hiệu quả do tỉ lệ khách h</a:t>
            </a:r>
            <a:r>
              <a:rPr lang="en-US" sz="2000"/>
              <a:t>à</a:t>
            </a:r>
            <a:r>
              <a:rPr lang="vi-VN" sz="2000"/>
              <a:t>ng</a:t>
            </a:r>
            <a:r>
              <a:rPr lang="en-US" sz="2000"/>
              <a:t> </a:t>
            </a:r>
            <a:r>
              <a:rPr lang="vi-VN" sz="2000"/>
              <a:t>đánh giá ở mức “Hài lòng” giảm. Theo em nhận định đó có chính xác không? Tại sao?</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p:cNvPicPr>
            <a:picLocks noChangeAspect="1"/>
          </p:cNvPicPr>
          <p:nvPr/>
        </p:nvPicPr>
        <p:blipFill>
          <a:blip r:embed="rId3"/>
          <a:stretch>
            <a:fillRect/>
          </a:stretch>
        </p:blipFill>
        <p:spPr>
          <a:xfrm>
            <a:off x="6209923" y="2613252"/>
            <a:ext cx="2631927" cy="2530248"/>
          </a:xfrm>
          <a:prstGeom prst="rect">
            <a:avLst/>
          </a:prstGeom>
        </p:spPr>
      </p:pic>
    </p:spTree>
    <p:extLst>
      <p:ext uri="{BB962C8B-B14F-4D97-AF65-F5344CB8AC3E}">
        <p14:creationId xmlns:p14="http://schemas.microsoft.com/office/powerpoint/2010/main" val="425369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85"/>
        <p:cNvGrpSpPr/>
        <p:nvPr/>
      </p:nvGrpSpPr>
      <p:grpSpPr>
        <a:xfrm>
          <a:off x="0" y="0"/>
          <a:ext cx="0" cy="0"/>
          <a:chOff x="0" y="0"/>
          <a:chExt cx="0" cy="0"/>
        </a:xfrm>
      </p:grpSpPr>
      <p:sp>
        <p:nvSpPr>
          <p:cNvPr id="7" name="Rectangle 6"/>
          <p:cNvSpPr/>
          <p:nvPr/>
        </p:nvSpPr>
        <p:spPr>
          <a:xfrm>
            <a:off x="402635" y="400380"/>
            <a:ext cx="752129" cy="400110"/>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0" cap="none" spc="0" normalizeH="0" baseline="0" noProof="0">
                <a:ln>
                  <a:noFill/>
                </a:ln>
                <a:solidFill>
                  <a:srgbClr val="C00000"/>
                </a:solidFill>
                <a:effectLst/>
                <a:uLnTx/>
                <a:uFillTx/>
                <a:latin typeface="Arial"/>
                <a:cs typeface="Arial"/>
                <a:sym typeface="Arial"/>
              </a:rPr>
              <a:t>Giải:</a:t>
            </a:r>
            <a:endParaRPr kumimoji="0" lang="en-US" sz="2000" b="1" i="1" u="sng" strike="noStrike" kern="0" cap="none" spc="0" normalizeH="0" baseline="0" noProof="0" dirty="0">
              <a:ln>
                <a:noFill/>
              </a:ln>
              <a:solidFill>
                <a:srgbClr val="C00000"/>
              </a:solidFill>
              <a:effectLst/>
              <a:uLnTx/>
              <a:uFillTx/>
              <a:latin typeface="Arial"/>
              <a:cs typeface="Arial"/>
              <a:sym typeface="Arial"/>
            </a:endParaRPr>
          </a:p>
        </p:txBody>
      </p:sp>
      <p:graphicFrame>
        <p:nvGraphicFramePr>
          <p:cNvPr id="6" name="Table 5"/>
          <p:cNvGraphicFramePr>
            <a:graphicFrameLocks noGrp="1"/>
          </p:cNvGraphicFramePr>
          <p:nvPr>
            <p:extLst>
              <p:ext uri="{D42A27DB-BD31-4B8C-83A1-F6EECF244321}">
                <p14:modId xmlns:p14="http://schemas.microsoft.com/office/powerpoint/2010/main" val="291291291"/>
              </p:ext>
            </p:extLst>
          </p:nvPr>
        </p:nvGraphicFramePr>
        <p:xfrm>
          <a:off x="426488" y="2965186"/>
          <a:ext cx="8304048" cy="1798320"/>
        </p:xfrm>
        <a:graphic>
          <a:graphicData uri="http://schemas.openxmlformats.org/drawingml/2006/table">
            <a:tbl>
              <a:tblPr firstRow="1" bandRow="1">
                <a:tableStyleId>{45A25789-26E0-47BD-9F28-08E63AB04CF7}</a:tableStyleId>
              </a:tblPr>
              <a:tblGrid>
                <a:gridCol w="3374238">
                  <a:extLst>
                    <a:ext uri="{9D8B030D-6E8A-4147-A177-3AD203B41FA5}">
                      <a16:colId xmlns:a16="http://schemas.microsoft.com/office/drawing/2014/main" val="3497130398"/>
                    </a:ext>
                  </a:extLst>
                </a:gridCol>
                <a:gridCol w="2059388">
                  <a:extLst>
                    <a:ext uri="{9D8B030D-6E8A-4147-A177-3AD203B41FA5}">
                      <a16:colId xmlns:a16="http://schemas.microsoft.com/office/drawing/2014/main" val="3293705591"/>
                    </a:ext>
                  </a:extLst>
                </a:gridCol>
                <a:gridCol w="1264258">
                  <a:extLst>
                    <a:ext uri="{9D8B030D-6E8A-4147-A177-3AD203B41FA5}">
                      <a16:colId xmlns:a16="http://schemas.microsoft.com/office/drawing/2014/main" val="1140156579"/>
                    </a:ext>
                  </a:extLst>
                </a:gridCol>
                <a:gridCol w="1606164">
                  <a:extLst>
                    <a:ext uri="{9D8B030D-6E8A-4147-A177-3AD203B41FA5}">
                      <a16:colId xmlns:a16="http://schemas.microsoft.com/office/drawing/2014/main" val="1998471528"/>
                    </a:ext>
                  </a:extLst>
                </a:gridCol>
              </a:tblGrid>
              <a:tr h="741680">
                <a:tc>
                  <a:txBody>
                    <a:bodyPr/>
                    <a:lstStyle/>
                    <a:p>
                      <a:pPr algn="r">
                        <a:lnSpc>
                          <a:spcPct val="150000"/>
                        </a:lnSpc>
                      </a:pPr>
                      <a:r>
                        <a:rPr lang="en-US" sz="2000"/>
                        <a:t>Mức độ hài lòng</a:t>
                      </a:r>
                    </a:p>
                    <a:p>
                      <a:pPr algn="l">
                        <a:lnSpc>
                          <a:spcPct val="150000"/>
                        </a:lnSpc>
                      </a:pPr>
                      <a:r>
                        <a:rPr lang="en-US" sz="2000"/>
                        <a:t>Đợt khảo sát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000"/>
                        <a:t>Không hài lòng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t>Hài lòng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t>Rất hài lòng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4778703"/>
                  </a:ext>
                </a:extLst>
              </a:tr>
              <a:tr h="370840">
                <a:tc>
                  <a:txBody>
                    <a:bodyPr/>
                    <a:lstStyle/>
                    <a:p>
                      <a:pPr algn="ctr"/>
                      <a:r>
                        <a:rPr lang="en-US" sz="2000"/>
                        <a:t>Đầu năm 2022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000"/>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4926910"/>
                  </a:ext>
                </a:extLst>
              </a:tr>
              <a:tr h="370840">
                <a:tc>
                  <a:txBody>
                    <a:bodyPr/>
                    <a:lstStyle/>
                    <a:p>
                      <a:pPr algn="ctr"/>
                      <a:r>
                        <a:rPr lang="en-US" sz="2000"/>
                        <a:t>Cuối năm 2022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200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t>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7453684"/>
                  </a:ext>
                </a:extLst>
              </a:tr>
            </a:tbl>
          </a:graphicData>
        </a:graphic>
      </p:graphicFrame>
      <p:cxnSp>
        <p:nvCxnSpPr>
          <p:cNvPr id="8" name="Straight Connector 7"/>
          <p:cNvCxnSpPr/>
          <p:nvPr/>
        </p:nvCxnSpPr>
        <p:spPr>
          <a:xfrm>
            <a:off x="426488" y="2965186"/>
            <a:ext cx="3366287" cy="9389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02635" y="884124"/>
            <a:ext cx="8327901" cy="1938992"/>
          </a:xfrm>
          <a:prstGeom prst="rect">
            <a:avLst/>
          </a:prstGeom>
        </p:spPr>
        <p:txBody>
          <a:bodyPr wrap="square">
            <a:spAutoFit/>
          </a:bodyPr>
          <a:lstStyle/>
          <a:p>
            <a:pPr algn="just">
              <a:lnSpc>
                <a:spcPct val="150000"/>
              </a:lnSpc>
            </a:pPr>
            <a:r>
              <a:rPr lang="vi-VN" sz="2000"/>
              <a:t>a) Để so sánh mức độ hài lòng của khách hàng trong hai đợt khảo sát, ta sẽ sử dụng</a:t>
            </a:r>
            <a:r>
              <a:rPr lang="en-US" sz="2000"/>
              <a:t> </a:t>
            </a:r>
            <a:r>
              <a:rPr lang="vi-VN" sz="2000"/>
              <a:t>biểu đồ cột kép mô tả tần số tương đối của các mức độ hài lòng sau hai cuộc khảo sát.</a:t>
            </a:r>
            <a:r>
              <a:rPr lang="en-US" sz="2000"/>
              <a:t> </a:t>
            </a:r>
          </a:p>
          <a:p>
            <a:pPr algn="just">
              <a:lnSpc>
                <a:spcPct val="150000"/>
              </a:lnSpc>
            </a:pPr>
            <a:r>
              <a:rPr lang="vi-VN" sz="2000"/>
              <a:t>Trước tiên, ta lập bảng tần số tương đối:</a:t>
            </a:r>
            <a:endParaRPr lang="en-US" sz="2000"/>
          </a:p>
        </p:txBody>
      </p:sp>
    </p:spTree>
    <p:extLst>
      <p:ext uri="{BB962C8B-B14F-4D97-AF65-F5344CB8AC3E}">
        <p14:creationId xmlns:p14="http://schemas.microsoft.com/office/powerpoint/2010/main" val="322014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barn(inVertical)">
                                      <p:cBhvr>
                                        <p:cTn id="17" dur="500"/>
                                        <p:tgtEl>
                                          <p:spTgt spid="10">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85"/>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70989" y="848196"/>
            <a:ext cx="6332711" cy="3948983"/>
          </a:xfrm>
          <a:prstGeom prst="rect">
            <a:avLst/>
          </a:prstGeom>
        </p:spPr>
      </p:pic>
      <p:sp>
        <p:nvSpPr>
          <p:cNvPr id="9" name="Rectangle 8"/>
          <p:cNvSpPr/>
          <p:nvPr/>
        </p:nvSpPr>
        <p:spPr>
          <a:xfrm>
            <a:off x="545756" y="400380"/>
            <a:ext cx="75212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0" cap="none" spc="0" normalizeH="0" baseline="0" noProof="0">
                <a:ln>
                  <a:noFill/>
                </a:ln>
                <a:solidFill>
                  <a:srgbClr val="C00000"/>
                </a:solidFill>
                <a:effectLst/>
                <a:uLnTx/>
                <a:uFillTx/>
                <a:latin typeface="Arial"/>
                <a:cs typeface="Arial"/>
                <a:sym typeface="Arial"/>
              </a:rPr>
              <a:t>Giải:</a:t>
            </a:r>
            <a:endParaRPr kumimoji="0" lang="en-US" sz="2000" b="1" i="1" u="sng" strike="noStrike" kern="0" cap="none" spc="0" normalizeH="0" baseline="0" noProof="0" dirty="0">
              <a:ln>
                <a:noFill/>
              </a:ln>
              <a:solidFill>
                <a:srgbClr val="C00000"/>
              </a:solidFill>
              <a:effectLst/>
              <a:uLnTx/>
              <a:uFillTx/>
              <a:latin typeface="Arial"/>
              <a:cs typeface="Arial"/>
              <a:sym typeface="Arial"/>
            </a:endParaRPr>
          </a:p>
        </p:txBody>
      </p:sp>
    </p:spTree>
    <p:extLst>
      <p:ext uri="{BB962C8B-B14F-4D97-AF65-F5344CB8AC3E}">
        <p14:creationId xmlns:p14="http://schemas.microsoft.com/office/powerpoint/2010/main" val="927687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85"/>
        <p:cNvGrpSpPr/>
        <p:nvPr/>
      </p:nvGrpSpPr>
      <p:grpSpPr>
        <a:xfrm>
          <a:off x="0" y="0"/>
          <a:ext cx="0" cy="0"/>
          <a:chOff x="0" y="0"/>
          <a:chExt cx="0" cy="0"/>
        </a:xfrm>
      </p:grpSpPr>
      <p:sp>
        <p:nvSpPr>
          <p:cNvPr id="9" name="Rectangle 8"/>
          <p:cNvSpPr/>
          <p:nvPr/>
        </p:nvSpPr>
        <p:spPr>
          <a:xfrm>
            <a:off x="593464" y="456041"/>
            <a:ext cx="752129" cy="400110"/>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0" cap="none" spc="0" normalizeH="0" baseline="0" noProof="0">
                <a:ln>
                  <a:noFill/>
                </a:ln>
                <a:solidFill>
                  <a:srgbClr val="C00000"/>
                </a:solidFill>
                <a:effectLst/>
                <a:uLnTx/>
                <a:uFillTx/>
                <a:latin typeface="Arial"/>
                <a:cs typeface="Arial"/>
                <a:sym typeface="Arial"/>
              </a:rPr>
              <a:t>Giải:</a:t>
            </a:r>
            <a:endParaRPr kumimoji="0" lang="en-US" sz="2000" b="1" i="1" u="sng" strike="noStrike" kern="0" cap="none" spc="0" normalizeH="0" baseline="0" noProof="0" dirty="0">
              <a:ln>
                <a:noFill/>
              </a:ln>
              <a:solidFill>
                <a:srgbClr val="C00000"/>
              </a:solidFill>
              <a:effectLst/>
              <a:uLnTx/>
              <a:uFillTx/>
              <a:latin typeface="Arial"/>
              <a:cs typeface="Arial"/>
              <a:sym typeface="Arial"/>
            </a:endParaRPr>
          </a:p>
        </p:txBody>
      </p:sp>
      <p:sp>
        <p:nvSpPr>
          <p:cNvPr id="3" name="Rectangle 2"/>
          <p:cNvSpPr/>
          <p:nvPr/>
        </p:nvSpPr>
        <p:spPr>
          <a:xfrm>
            <a:off x="593464" y="1028467"/>
            <a:ext cx="7930334" cy="2400657"/>
          </a:xfrm>
          <a:prstGeom prst="rect">
            <a:avLst/>
          </a:prstGeom>
        </p:spPr>
        <p:txBody>
          <a:bodyPr wrap="square">
            <a:spAutoFit/>
          </a:bodyPr>
          <a:lstStyle/>
          <a:p>
            <a:pPr algn="just">
              <a:lnSpc>
                <a:spcPct val="150000"/>
              </a:lnSpc>
            </a:pPr>
            <a:r>
              <a:rPr lang="vi-VN" sz="2000"/>
              <a:t>b) Nhận định trên là không chính xác vì tỉ lệ khách hàng đánh giá ở mức "Hài lòng”</a:t>
            </a:r>
            <a:r>
              <a:rPr lang="en-US" sz="2000"/>
              <a:t> </a:t>
            </a:r>
            <a:r>
              <a:rPr lang="vi-VN" sz="2000"/>
              <a:t>giảm 4% nhưng tỉ lệ khách hàng đánh giá ở mức “Không hài lòng” giảm một nửa,</a:t>
            </a:r>
            <a:r>
              <a:rPr lang="en-US" sz="2000"/>
              <a:t> </a:t>
            </a:r>
            <a:r>
              <a:rPr lang="vi-VN" sz="2000"/>
              <a:t>từ 24% xuống còn 12% và tỉ lệ khách hàng đánh giá ở mức “Rất hài lòng” tăng gấp đôi,</a:t>
            </a:r>
            <a:r>
              <a:rPr lang="en-US" sz="2000"/>
              <a:t> </a:t>
            </a:r>
            <a:r>
              <a:rPr lang="vi-VN" sz="2000"/>
              <a:t>từ 16% lên đến 32%.</a:t>
            </a:r>
            <a:endParaRPr lang="en-US" sz="2000"/>
          </a:p>
        </p:txBody>
      </p:sp>
      <p:pic>
        <p:nvPicPr>
          <p:cNvPr id="10" name="Picture 9"/>
          <p:cNvPicPr>
            <a:picLocks noChangeAspect="1"/>
          </p:cNvPicPr>
          <p:nvPr/>
        </p:nvPicPr>
        <p:blipFill>
          <a:blip r:embed="rId3"/>
          <a:stretch>
            <a:fillRect/>
          </a:stretch>
        </p:blipFill>
        <p:spPr>
          <a:xfrm>
            <a:off x="6718852" y="3287206"/>
            <a:ext cx="1963972" cy="1888098"/>
          </a:xfrm>
          <a:prstGeom prst="rect">
            <a:avLst/>
          </a:prstGeom>
        </p:spPr>
      </p:pic>
    </p:spTree>
    <p:extLst>
      <p:ext uri="{BB962C8B-B14F-4D97-AF65-F5344CB8AC3E}">
        <p14:creationId xmlns:p14="http://schemas.microsoft.com/office/powerpoint/2010/main" val="616557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02"/>
        <p:cNvGrpSpPr/>
        <p:nvPr/>
      </p:nvGrpSpPr>
      <p:grpSpPr>
        <a:xfrm>
          <a:off x="0" y="0"/>
          <a:ext cx="0" cy="0"/>
          <a:chOff x="0" y="0"/>
          <a:chExt cx="0" cy="0"/>
        </a:xfrm>
      </p:grpSpPr>
      <p:sp>
        <p:nvSpPr>
          <p:cNvPr id="3" name="Rectangle 2"/>
          <p:cNvSpPr/>
          <p:nvPr/>
        </p:nvSpPr>
        <p:spPr>
          <a:xfrm>
            <a:off x="611773" y="1341362"/>
            <a:ext cx="7923474" cy="958660"/>
          </a:xfrm>
          <a:prstGeom prst="rect">
            <a:avLst/>
          </a:prstGeom>
        </p:spPr>
        <p:txBody>
          <a:bodyPr wrap="square">
            <a:spAutoFit/>
          </a:bodyPr>
          <a:lstStyle/>
          <a:p>
            <a:pPr algn="just">
              <a:lnSpc>
                <a:spcPct val="150000"/>
              </a:lnSpc>
            </a:pPr>
            <a:r>
              <a:rPr lang="vi-VN" sz="2000"/>
              <a:t>Bạn Mai phỏng vấn một số bạn học sinh cùng trường về màu mực</a:t>
            </a:r>
            <a:r>
              <a:rPr lang="en-US" sz="2000"/>
              <a:t> </a:t>
            </a:r>
            <a:r>
              <a:rPr lang="vi-VN" sz="2000"/>
              <a:t>mỗi bạn yêu thích nhất. Kết quả được cho ở bảng sau:</a:t>
            </a:r>
            <a:endParaRPr lang="en-US" sz="2000"/>
          </a:p>
        </p:txBody>
      </p:sp>
      <p:sp>
        <p:nvSpPr>
          <p:cNvPr id="7" name="Rounded Rectangle 65">
            <a:extLst>
              <a:ext uri="{FF2B5EF4-FFF2-40B4-BE49-F238E27FC236}">
                <a16:creationId xmlns:a16="http://schemas.microsoft.com/office/drawing/2014/main" id="{E2F0AC9E-9DB0-2F3F-2ED3-ECEEB17CEA72}"/>
              </a:ext>
            </a:extLst>
          </p:cNvPr>
          <p:cNvSpPr/>
          <p:nvPr/>
        </p:nvSpPr>
        <p:spPr>
          <a:xfrm>
            <a:off x="3379706" y="468206"/>
            <a:ext cx="2387604" cy="65347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lvl="0" algn="ctr" defTabSz="457200">
              <a:buClrTx/>
              <a:defRPr/>
            </a:pPr>
            <a:r>
              <a:rPr lang="en-US" sz="2500" b="1" kern="1200">
                <a:solidFill>
                  <a:srgbClr val="BBCFCC">
                    <a:lumMod val="20000"/>
                    <a:lumOff val="80000"/>
                  </a:srgbClr>
                </a:solidFill>
                <a:cs typeface="Arial" panose="020B0604020202020204" pitchFamily="34" charset="0"/>
              </a:rPr>
              <a:t>Thực hành 2</a:t>
            </a:r>
            <a:endParaRPr kumimoji="0" lang="en-US" sz="2500" b="1" i="0" u="none" strike="noStrike" kern="1200" cap="none" spc="0" normalizeH="0" baseline="0" noProof="0">
              <a:ln>
                <a:noFill/>
              </a:ln>
              <a:solidFill>
                <a:srgbClr val="BBCFCC">
                  <a:lumMod val="20000"/>
                  <a:lumOff val="80000"/>
                </a:srgbClr>
              </a:solidFill>
              <a:effectLst/>
              <a:uLnTx/>
              <a:uFillTx/>
              <a:latin typeface="Arial"/>
              <a:ea typeface="+mn-ea"/>
              <a:cs typeface="Arial" panose="020B0604020202020204" pitchFamily="34" charset="0"/>
              <a:sym typeface="Arial"/>
            </a:endParaRPr>
          </a:p>
        </p:txBody>
      </p:sp>
      <p:sp>
        <p:nvSpPr>
          <p:cNvPr id="4" name="Rectangle 3"/>
          <p:cNvSpPr/>
          <p:nvPr/>
        </p:nvSpPr>
        <p:spPr>
          <a:xfrm>
            <a:off x="611772" y="3635873"/>
            <a:ext cx="7923474" cy="1015663"/>
          </a:xfrm>
          <a:prstGeom prst="rect">
            <a:avLst/>
          </a:prstGeom>
        </p:spPr>
        <p:txBody>
          <a:bodyPr wrap="square">
            <a:spAutoFit/>
          </a:bodyPr>
          <a:lstStyle/>
          <a:p>
            <a:pPr lvl="0" algn="just">
              <a:lnSpc>
                <a:spcPct val="150000"/>
              </a:lnSpc>
            </a:pPr>
            <a:r>
              <a:rPr lang="vi-VN" sz="2000"/>
              <a:t>Hãy vẽ biểu đồ tần số tương đối dạng hình quạt tròn để biểu diễn mẫu số liệu điều tracủa bạn Mai.</a:t>
            </a:r>
            <a:endParaRPr lang="en-US" sz="2000"/>
          </a:p>
        </p:txBody>
      </p:sp>
      <mc:AlternateContent xmlns:mc="http://schemas.openxmlformats.org/markup-compatibility/2006" xmlns:a14="http://schemas.microsoft.com/office/drawing/2010/main">
        <mc:Choice Requires="a14">
          <p:graphicFrame>
            <p:nvGraphicFramePr>
              <p:cNvPr id="10" name="Table 9"/>
              <p:cNvGraphicFramePr>
                <a:graphicFrameLocks noGrp="1"/>
              </p:cNvGraphicFramePr>
              <p:nvPr>
                <p:extLst>
                  <p:ext uri="{D42A27DB-BD31-4B8C-83A1-F6EECF244321}">
                    <p14:modId xmlns:p14="http://schemas.microsoft.com/office/powerpoint/2010/main" val="1634266316"/>
                  </p:ext>
                </p:extLst>
              </p:nvPr>
            </p:nvGraphicFramePr>
            <p:xfrm>
              <a:off x="816756" y="2551509"/>
              <a:ext cx="7513505" cy="936244"/>
            </p:xfrm>
            <a:graphic>
              <a:graphicData uri="http://schemas.openxmlformats.org/drawingml/2006/table">
                <a:tbl>
                  <a:tblPr firstRow="1" bandRow="1">
                    <a:tableStyleId>{45A25789-26E0-47BD-9F28-08E63AB04CF7}</a:tableStyleId>
                  </a:tblPr>
                  <a:tblGrid>
                    <a:gridCol w="1968673">
                      <a:extLst>
                        <a:ext uri="{9D8B030D-6E8A-4147-A177-3AD203B41FA5}">
                          <a16:colId xmlns:a16="http://schemas.microsoft.com/office/drawing/2014/main" val="3615377327"/>
                        </a:ext>
                      </a:extLst>
                    </a:gridCol>
                    <a:gridCol w="1301719">
                      <a:extLst>
                        <a:ext uri="{9D8B030D-6E8A-4147-A177-3AD203B41FA5}">
                          <a16:colId xmlns:a16="http://schemas.microsoft.com/office/drawing/2014/main" val="3129280889"/>
                        </a:ext>
                      </a:extLst>
                    </a:gridCol>
                    <a:gridCol w="1414371">
                      <a:extLst>
                        <a:ext uri="{9D8B030D-6E8A-4147-A177-3AD203B41FA5}">
                          <a16:colId xmlns:a16="http://schemas.microsoft.com/office/drawing/2014/main" val="1726096188"/>
                        </a:ext>
                      </a:extLst>
                    </a:gridCol>
                    <a:gridCol w="1414371">
                      <a:extLst>
                        <a:ext uri="{9D8B030D-6E8A-4147-A177-3AD203B41FA5}">
                          <a16:colId xmlns:a16="http://schemas.microsoft.com/office/drawing/2014/main" val="1564382858"/>
                        </a:ext>
                      </a:extLst>
                    </a:gridCol>
                    <a:gridCol w="1414371">
                      <a:extLst>
                        <a:ext uri="{9D8B030D-6E8A-4147-A177-3AD203B41FA5}">
                          <a16:colId xmlns:a16="http://schemas.microsoft.com/office/drawing/2014/main" val="2513055548"/>
                        </a:ext>
                      </a:extLst>
                    </a:gridCol>
                  </a:tblGrid>
                  <a:tr h="472559">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rPr>
                            <a:t>Màu mực</a:t>
                          </a:r>
                          <a:endParaRPr lang="en-US" sz="2000" b="0">
                            <a:effectLst/>
                            <a:latin typeface="+mj-lt"/>
                            <a:ea typeface="Calibri" panose="020F0502020204030204" pitchFamily="34" charset="0"/>
                            <a:cs typeface="Times New Roman" panose="02020603050405020304" pitchFamily="18" charset="0"/>
                          </a:endParaRPr>
                        </a:p>
                      </a:txBody>
                      <a:tcPr anchor="ctr">
                        <a:solidFill>
                          <a:srgbClr val="FFFFCD"/>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Xanh đen</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Đen</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Tím đậm</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Tím hồng</a:t>
                          </a:r>
                        </a:p>
                      </a:txBody>
                      <a:tcPr anchor="ctr"/>
                    </a:tc>
                    <a:extLst>
                      <a:ext uri="{0D108BD9-81ED-4DB2-BD59-A6C34878D82A}">
                        <a16:rowId xmlns:a16="http://schemas.microsoft.com/office/drawing/2014/main" val="2652040874"/>
                      </a:ext>
                    </a:extLst>
                  </a:tr>
                  <a:tr h="463685">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000" b="0">
                              <a:effectLst/>
                              <a:latin typeface="+mn-lt"/>
                            </a:rPr>
                            <a:t>Tần số</a:t>
                          </a:r>
                          <a:endParaRPr lang="en-US" sz="2000" b="0">
                            <a:effectLst/>
                            <a:latin typeface="+mn-lt"/>
                            <a:ea typeface="Calibri" panose="020F0502020204030204" pitchFamily="34" charset="0"/>
                            <a:cs typeface="Times New Roman" panose="02020603050405020304" pitchFamily="18" charset="0"/>
                          </a:endParaRPr>
                        </a:p>
                      </a:txBody>
                      <a:tcPr anchor="ctr">
                        <a:solidFill>
                          <a:srgbClr val="FFFFCD"/>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rPr>
                                  <m:t>18</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rPr>
                                  <m:t>6</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16</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10</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397461541"/>
                      </a:ext>
                    </a:extLst>
                  </a:tr>
                </a:tbl>
              </a:graphicData>
            </a:graphic>
          </p:graphicFrame>
        </mc:Choice>
        <mc:Fallback xmlns="">
          <p:graphicFrame>
            <p:nvGraphicFramePr>
              <p:cNvPr id="10" name="Table 9"/>
              <p:cNvGraphicFramePr>
                <a:graphicFrameLocks noGrp="1"/>
              </p:cNvGraphicFramePr>
              <p:nvPr>
                <p:extLst>
                  <p:ext uri="{D42A27DB-BD31-4B8C-83A1-F6EECF244321}">
                    <p14:modId xmlns:p14="http://schemas.microsoft.com/office/powerpoint/2010/main" val="1634266316"/>
                  </p:ext>
                </p:extLst>
              </p:nvPr>
            </p:nvGraphicFramePr>
            <p:xfrm>
              <a:off x="816756" y="2551509"/>
              <a:ext cx="7513505" cy="936244"/>
            </p:xfrm>
            <a:graphic>
              <a:graphicData uri="http://schemas.openxmlformats.org/drawingml/2006/table">
                <a:tbl>
                  <a:tblPr firstRow="1" bandRow="1">
                    <a:tableStyleId>{45A25789-26E0-47BD-9F28-08E63AB04CF7}</a:tableStyleId>
                  </a:tblPr>
                  <a:tblGrid>
                    <a:gridCol w="1968673">
                      <a:extLst>
                        <a:ext uri="{9D8B030D-6E8A-4147-A177-3AD203B41FA5}">
                          <a16:colId xmlns:a16="http://schemas.microsoft.com/office/drawing/2014/main" val="3615377327"/>
                        </a:ext>
                      </a:extLst>
                    </a:gridCol>
                    <a:gridCol w="1301719">
                      <a:extLst>
                        <a:ext uri="{9D8B030D-6E8A-4147-A177-3AD203B41FA5}">
                          <a16:colId xmlns:a16="http://schemas.microsoft.com/office/drawing/2014/main" val="3129280889"/>
                        </a:ext>
                      </a:extLst>
                    </a:gridCol>
                    <a:gridCol w="1414371">
                      <a:extLst>
                        <a:ext uri="{9D8B030D-6E8A-4147-A177-3AD203B41FA5}">
                          <a16:colId xmlns:a16="http://schemas.microsoft.com/office/drawing/2014/main" val="1726096188"/>
                        </a:ext>
                      </a:extLst>
                    </a:gridCol>
                    <a:gridCol w="1414371">
                      <a:extLst>
                        <a:ext uri="{9D8B030D-6E8A-4147-A177-3AD203B41FA5}">
                          <a16:colId xmlns:a16="http://schemas.microsoft.com/office/drawing/2014/main" val="1564382858"/>
                        </a:ext>
                      </a:extLst>
                    </a:gridCol>
                    <a:gridCol w="1414371">
                      <a:extLst>
                        <a:ext uri="{9D8B030D-6E8A-4147-A177-3AD203B41FA5}">
                          <a16:colId xmlns:a16="http://schemas.microsoft.com/office/drawing/2014/main" val="2513055548"/>
                        </a:ext>
                      </a:extLst>
                    </a:gridCol>
                  </a:tblGrid>
                  <a:tr h="472559">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smtClean="0">
                              <a:effectLst/>
                              <a:latin typeface="+mj-lt"/>
                            </a:rPr>
                            <a:t>Màu mực</a:t>
                          </a:r>
                          <a:endParaRPr lang="en-US" sz="2000" b="0" smtClean="0">
                            <a:effectLst/>
                            <a:latin typeface="+mj-lt"/>
                            <a:ea typeface="Calibri" panose="020F0502020204030204" pitchFamily="34" charset="0"/>
                            <a:cs typeface="Times New Roman" panose="02020603050405020304" pitchFamily="18" charset="0"/>
                          </a:endParaRPr>
                        </a:p>
                      </a:txBody>
                      <a:tcPr anchor="ctr">
                        <a:solidFill>
                          <a:srgbClr val="FFFFCD"/>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smtClean="0">
                              <a:effectLst/>
                              <a:latin typeface="+mj-lt"/>
                              <a:ea typeface="Calibri" panose="020F0502020204030204" pitchFamily="34" charset="0"/>
                              <a:cs typeface="Times New Roman" panose="02020603050405020304" pitchFamily="18" charset="0"/>
                            </a:rPr>
                            <a:t>Xanh đen</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smtClean="0">
                              <a:effectLst/>
                              <a:latin typeface="+mj-lt"/>
                              <a:ea typeface="Calibri" panose="020F0502020204030204" pitchFamily="34" charset="0"/>
                              <a:cs typeface="Times New Roman" panose="02020603050405020304" pitchFamily="18" charset="0"/>
                            </a:rPr>
                            <a:t>Đen</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smtClean="0">
                              <a:effectLst/>
                              <a:latin typeface="+mj-lt"/>
                              <a:ea typeface="Calibri" panose="020F0502020204030204" pitchFamily="34" charset="0"/>
                              <a:cs typeface="Times New Roman" panose="02020603050405020304" pitchFamily="18" charset="0"/>
                            </a:rPr>
                            <a:t>Tím đậm</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smtClean="0">
                              <a:effectLst/>
                              <a:latin typeface="+mj-lt"/>
                              <a:ea typeface="Calibri" panose="020F0502020204030204" pitchFamily="34" charset="0"/>
                              <a:cs typeface="Times New Roman" panose="02020603050405020304" pitchFamily="18" charset="0"/>
                            </a:rPr>
                            <a:t>Tím hồng</a:t>
                          </a:r>
                        </a:p>
                      </a:txBody>
                      <a:tcPr anchor="ctr"/>
                    </a:tc>
                    <a:extLst>
                      <a:ext uri="{0D108BD9-81ED-4DB2-BD59-A6C34878D82A}">
                        <a16:rowId xmlns:a16="http://schemas.microsoft.com/office/drawing/2014/main" val="2652040874"/>
                      </a:ext>
                    </a:extLst>
                  </a:tr>
                  <a:tr h="463685">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000" b="0" smtClean="0">
                              <a:effectLst/>
                              <a:latin typeface="+mn-lt"/>
                            </a:rPr>
                            <a:t>Tần số</a:t>
                          </a:r>
                          <a:endParaRPr lang="en-US" sz="2000" b="0" smtClean="0">
                            <a:effectLst/>
                            <a:latin typeface="+mn-lt"/>
                            <a:ea typeface="Calibri" panose="020F0502020204030204" pitchFamily="34" charset="0"/>
                            <a:cs typeface="Times New Roman" panose="02020603050405020304" pitchFamily="18" charset="0"/>
                          </a:endParaRPr>
                        </a:p>
                      </a:txBody>
                      <a:tcPr anchor="ctr">
                        <a:solidFill>
                          <a:srgbClr val="FFFFCD"/>
                        </a:solidFill>
                      </a:tcPr>
                    </a:tc>
                    <a:tc>
                      <a:txBody>
                        <a:bodyPr/>
                        <a:lstStyle/>
                        <a:p>
                          <a:endParaRPr lang="en-US"/>
                        </a:p>
                      </a:txBody>
                      <a:tcPr anchor="ctr">
                        <a:blipFill>
                          <a:blip r:embed="rId3"/>
                          <a:stretch>
                            <a:fillRect l="-150935" t="-102597" r="-326636" b="-16883"/>
                          </a:stretch>
                        </a:blipFill>
                      </a:tcPr>
                    </a:tc>
                    <a:tc>
                      <a:txBody>
                        <a:bodyPr/>
                        <a:lstStyle/>
                        <a:p>
                          <a:endParaRPr lang="en-US"/>
                        </a:p>
                      </a:txBody>
                      <a:tcPr anchor="ctr">
                        <a:blipFill>
                          <a:blip r:embed="rId3"/>
                          <a:stretch>
                            <a:fillRect l="-231466" t="-102597" r="-201293" b="-16883"/>
                          </a:stretch>
                        </a:blipFill>
                      </a:tcPr>
                    </a:tc>
                    <a:tc>
                      <a:txBody>
                        <a:bodyPr/>
                        <a:lstStyle/>
                        <a:p>
                          <a:endParaRPr lang="en-US"/>
                        </a:p>
                      </a:txBody>
                      <a:tcPr anchor="ctr">
                        <a:blipFill>
                          <a:blip r:embed="rId3"/>
                          <a:stretch>
                            <a:fillRect l="-330043" t="-102597" r="-100429" b="-16883"/>
                          </a:stretch>
                        </a:blipFill>
                      </a:tcPr>
                    </a:tc>
                    <a:tc>
                      <a:txBody>
                        <a:bodyPr/>
                        <a:lstStyle/>
                        <a:p>
                          <a:endParaRPr lang="en-US"/>
                        </a:p>
                      </a:txBody>
                      <a:tcPr anchor="ctr">
                        <a:blipFill>
                          <a:blip r:embed="rId3"/>
                          <a:stretch>
                            <a:fillRect l="-431897" t="-102597" r="-862" b="-16883"/>
                          </a:stretch>
                        </a:blipFill>
                      </a:tcPr>
                    </a:tc>
                    <a:extLst>
                      <a:ext uri="{0D108BD9-81ED-4DB2-BD59-A6C34878D82A}">
                        <a16:rowId xmlns:a16="http://schemas.microsoft.com/office/drawing/2014/main" val="2397461541"/>
                      </a:ext>
                    </a:extLst>
                  </a:tr>
                </a:tbl>
              </a:graphicData>
            </a:graphic>
          </p:graphicFrame>
        </mc:Fallback>
      </mc:AlternateContent>
    </p:spTree>
    <p:extLst>
      <p:ext uri="{BB962C8B-B14F-4D97-AF65-F5344CB8AC3E}">
        <p14:creationId xmlns:p14="http://schemas.microsoft.com/office/powerpoint/2010/main" val="12115197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02"/>
        <p:cNvGrpSpPr/>
        <p:nvPr/>
      </p:nvGrpSpPr>
      <p:grpSpPr>
        <a:xfrm>
          <a:off x="0" y="0"/>
          <a:ext cx="0" cy="0"/>
          <a:chOff x="0" y="0"/>
          <a:chExt cx="0" cy="0"/>
        </a:xfrm>
      </p:grpSpPr>
      <p:sp>
        <p:nvSpPr>
          <p:cNvPr id="13" name="Rectangle 12"/>
          <p:cNvSpPr/>
          <p:nvPr/>
        </p:nvSpPr>
        <p:spPr>
          <a:xfrm>
            <a:off x="565102" y="385852"/>
            <a:ext cx="752129" cy="400110"/>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0" cap="none" spc="0" normalizeH="0" baseline="0" noProof="0">
                <a:ln>
                  <a:noFill/>
                </a:ln>
                <a:solidFill>
                  <a:srgbClr val="C00000"/>
                </a:solidFill>
                <a:effectLst/>
                <a:uLnTx/>
                <a:uFillTx/>
                <a:latin typeface="Arial"/>
                <a:cs typeface="Arial"/>
                <a:sym typeface="Arial"/>
              </a:rPr>
              <a:t>Giải:</a:t>
            </a:r>
            <a:endParaRPr kumimoji="0" lang="en-US" sz="2000" b="1" i="1" u="sng" strike="noStrike" kern="0" cap="none" spc="0" normalizeH="0" baseline="0" noProof="0" dirty="0">
              <a:ln>
                <a:noFill/>
              </a:ln>
              <a:solidFill>
                <a:srgbClr val="C00000"/>
              </a:solidFill>
              <a:effectLst/>
              <a:uLnTx/>
              <a:uFillTx/>
              <a:latin typeface="Arial"/>
              <a:cs typeface="Arial"/>
              <a:sym typeface="Arial"/>
            </a:endParaRPr>
          </a:p>
        </p:txBody>
      </p:sp>
      <p:sp>
        <p:nvSpPr>
          <p:cNvPr id="3" name="Rectangle 2"/>
          <p:cNvSpPr/>
          <p:nvPr/>
        </p:nvSpPr>
        <p:spPr>
          <a:xfrm>
            <a:off x="565102" y="929085"/>
            <a:ext cx="8101819" cy="400110"/>
          </a:xfrm>
          <a:prstGeom prst="rect">
            <a:avLst/>
          </a:prstGeom>
        </p:spPr>
        <p:txBody>
          <a:bodyPr wrap="square">
            <a:spAutoFit/>
          </a:bodyPr>
          <a:lstStyle/>
          <a:p>
            <a:pPr>
              <a:spcBef>
                <a:spcPts val="300"/>
              </a:spcBef>
              <a:spcAft>
                <a:spcPts val="300"/>
              </a:spcAft>
            </a:pPr>
            <a:r>
              <a:rPr lang="vi-VN" sz="2000">
                <a:latin typeface="+mn-lt"/>
                <a:ea typeface="Malgun Gothic" panose="020B0503020000020004" pitchFamily="34" charset="-127"/>
                <a:cs typeface="Times New Roman" panose="02020603050405020304" pitchFamily="18" charset="0"/>
              </a:rPr>
              <a:t>Bảng tần số tương đối của số học sinh phân theo màu mực yêu thích</a:t>
            </a:r>
            <a:endParaRPr lang="en-US" sz="2000">
              <a:latin typeface="+mn-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4150555505"/>
                  </p:ext>
                </p:extLst>
              </p:nvPr>
            </p:nvGraphicFramePr>
            <p:xfrm>
              <a:off x="859258" y="1549649"/>
              <a:ext cx="7513505" cy="867551"/>
            </p:xfrm>
            <a:graphic>
              <a:graphicData uri="http://schemas.openxmlformats.org/drawingml/2006/table">
                <a:tbl>
                  <a:tblPr firstRow="1" bandRow="1">
                    <a:tableStyleId>{45A25789-26E0-47BD-9F28-08E63AB04CF7}</a:tableStyleId>
                  </a:tblPr>
                  <a:tblGrid>
                    <a:gridCol w="1968673">
                      <a:extLst>
                        <a:ext uri="{9D8B030D-6E8A-4147-A177-3AD203B41FA5}">
                          <a16:colId xmlns:a16="http://schemas.microsoft.com/office/drawing/2014/main" val="3615377327"/>
                        </a:ext>
                      </a:extLst>
                    </a:gridCol>
                    <a:gridCol w="1301719">
                      <a:extLst>
                        <a:ext uri="{9D8B030D-6E8A-4147-A177-3AD203B41FA5}">
                          <a16:colId xmlns:a16="http://schemas.microsoft.com/office/drawing/2014/main" val="3129280889"/>
                        </a:ext>
                      </a:extLst>
                    </a:gridCol>
                    <a:gridCol w="1414371">
                      <a:extLst>
                        <a:ext uri="{9D8B030D-6E8A-4147-A177-3AD203B41FA5}">
                          <a16:colId xmlns:a16="http://schemas.microsoft.com/office/drawing/2014/main" val="1726096188"/>
                        </a:ext>
                      </a:extLst>
                    </a:gridCol>
                    <a:gridCol w="1414371">
                      <a:extLst>
                        <a:ext uri="{9D8B030D-6E8A-4147-A177-3AD203B41FA5}">
                          <a16:colId xmlns:a16="http://schemas.microsoft.com/office/drawing/2014/main" val="1564382858"/>
                        </a:ext>
                      </a:extLst>
                    </a:gridCol>
                    <a:gridCol w="1414371">
                      <a:extLst>
                        <a:ext uri="{9D8B030D-6E8A-4147-A177-3AD203B41FA5}">
                          <a16:colId xmlns:a16="http://schemas.microsoft.com/office/drawing/2014/main" val="2513055548"/>
                        </a:ext>
                      </a:extLst>
                    </a:gridCol>
                  </a:tblGrid>
                  <a:tr h="436780">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rPr>
                            <a:t>Màu mực</a:t>
                          </a:r>
                          <a:endParaRPr lang="en-US" sz="2000" b="0">
                            <a:effectLst/>
                            <a:latin typeface="+mj-lt"/>
                            <a:ea typeface="Calibri" panose="020F0502020204030204" pitchFamily="34" charset="0"/>
                            <a:cs typeface="Times New Roman" panose="02020603050405020304" pitchFamily="18" charset="0"/>
                          </a:endParaRPr>
                        </a:p>
                      </a:txBody>
                      <a:tcPr anchor="ctr">
                        <a:solidFill>
                          <a:srgbClr val="FFFFCD"/>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Xanh đen</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Đen</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Tím đậm</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Tím hồng</a:t>
                          </a:r>
                        </a:p>
                      </a:txBody>
                      <a:tcPr anchor="ctr"/>
                    </a:tc>
                    <a:extLst>
                      <a:ext uri="{0D108BD9-81ED-4DB2-BD59-A6C34878D82A}">
                        <a16:rowId xmlns:a16="http://schemas.microsoft.com/office/drawing/2014/main" val="2652040874"/>
                      </a:ext>
                    </a:extLst>
                  </a:tr>
                  <a:tr h="430771">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000" b="0">
                              <a:effectLst/>
                              <a:latin typeface="+mn-lt"/>
                            </a:rPr>
                            <a:t>Tần số</a:t>
                          </a:r>
                          <a:endParaRPr lang="en-US" sz="2000" b="0">
                            <a:effectLst/>
                            <a:latin typeface="+mn-lt"/>
                            <a:ea typeface="Calibri" panose="020F0502020204030204" pitchFamily="34" charset="0"/>
                            <a:cs typeface="Times New Roman" panose="02020603050405020304" pitchFamily="18" charset="0"/>
                          </a:endParaRPr>
                        </a:p>
                      </a:txBody>
                      <a:tcPr anchor="ctr">
                        <a:solidFill>
                          <a:srgbClr val="FFFFCD"/>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rPr>
                                  <m:t>36%</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rPr>
                                  <m:t>12%</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32%</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20%</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397461541"/>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4150555505"/>
                  </p:ext>
                </p:extLst>
              </p:nvPr>
            </p:nvGraphicFramePr>
            <p:xfrm>
              <a:off x="859258" y="1549649"/>
              <a:ext cx="7513505" cy="867551"/>
            </p:xfrm>
            <a:graphic>
              <a:graphicData uri="http://schemas.openxmlformats.org/drawingml/2006/table">
                <a:tbl>
                  <a:tblPr firstRow="1" bandRow="1">
                    <a:tableStyleId>{45A25789-26E0-47BD-9F28-08E63AB04CF7}</a:tableStyleId>
                  </a:tblPr>
                  <a:tblGrid>
                    <a:gridCol w="1968673">
                      <a:extLst>
                        <a:ext uri="{9D8B030D-6E8A-4147-A177-3AD203B41FA5}">
                          <a16:colId xmlns:a16="http://schemas.microsoft.com/office/drawing/2014/main" val="3615377327"/>
                        </a:ext>
                      </a:extLst>
                    </a:gridCol>
                    <a:gridCol w="1301719">
                      <a:extLst>
                        <a:ext uri="{9D8B030D-6E8A-4147-A177-3AD203B41FA5}">
                          <a16:colId xmlns:a16="http://schemas.microsoft.com/office/drawing/2014/main" val="3129280889"/>
                        </a:ext>
                      </a:extLst>
                    </a:gridCol>
                    <a:gridCol w="1414371">
                      <a:extLst>
                        <a:ext uri="{9D8B030D-6E8A-4147-A177-3AD203B41FA5}">
                          <a16:colId xmlns:a16="http://schemas.microsoft.com/office/drawing/2014/main" val="1726096188"/>
                        </a:ext>
                      </a:extLst>
                    </a:gridCol>
                    <a:gridCol w="1414371">
                      <a:extLst>
                        <a:ext uri="{9D8B030D-6E8A-4147-A177-3AD203B41FA5}">
                          <a16:colId xmlns:a16="http://schemas.microsoft.com/office/drawing/2014/main" val="1564382858"/>
                        </a:ext>
                      </a:extLst>
                    </a:gridCol>
                    <a:gridCol w="1414371">
                      <a:extLst>
                        <a:ext uri="{9D8B030D-6E8A-4147-A177-3AD203B41FA5}">
                          <a16:colId xmlns:a16="http://schemas.microsoft.com/office/drawing/2014/main" val="2513055548"/>
                        </a:ext>
                      </a:extLst>
                    </a:gridCol>
                  </a:tblGrid>
                  <a:tr h="436780">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smtClean="0">
                              <a:effectLst/>
                              <a:latin typeface="+mj-lt"/>
                            </a:rPr>
                            <a:t>Màu mực</a:t>
                          </a:r>
                          <a:endParaRPr lang="en-US" sz="2000" b="0" smtClean="0">
                            <a:effectLst/>
                            <a:latin typeface="+mj-lt"/>
                            <a:ea typeface="Calibri" panose="020F0502020204030204" pitchFamily="34" charset="0"/>
                            <a:cs typeface="Times New Roman" panose="02020603050405020304" pitchFamily="18" charset="0"/>
                          </a:endParaRPr>
                        </a:p>
                      </a:txBody>
                      <a:tcPr anchor="ctr">
                        <a:solidFill>
                          <a:srgbClr val="FFFFCD"/>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smtClean="0">
                              <a:effectLst/>
                              <a:latin typeface="+mj-lt"/>
                              <a:ea typeface="Calibri" panose="020F0502020204030204" pitchFamily="34" charset="0"/>
                              <a:cs typeface="Times New Roman" panose="02020603050405020304" pitchFamily="18" charset="0"/>
                            </a:rPr>
                            <a:t>Xanh đen</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smtClean="0">
                              <a:effectLst/>
                              <a:latin typeface="+mj-lt"/>
                              <a:ea typeface="Calibri" panose="020F0502020204030204" pitchFamily="34" charset="0"/>
                              <a:cs typeface="Times New Roman" panose="02020603050405020304" pitchFamily="18" charset="0"/>
                            </a:rPr>
                            <a:t>Đen</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smtClean="0">
                              <a:effectLst/>
                              <a:latin typeface="+mj-lt"/>
                              <a:ea typeface="Calibri" panose="020F0502020204030204" pitchFamily="34" charset="0"/>
                              <a:cs typeface="Times New Roman" panose="02020603050405020304" pitchFamily="18" charset="0"/>
                            </a:rPr>
                            <a:t>Tím đậm</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smtClean="0">
                              <a:effectLst/>
                              <a:latin typeface="+mj-lt"/>
                              <a:ea typeface="Calibri" panose="020F0502020204030204" pitchFamily="34" charset="0"/>
                              <a:cs typeface="Times New Roman" panose="02020603050405020304" pitchFamily="18" charset="0"/>
                            </a:rPr>
                            <a:t>Tím hồng</a:t>
                          </a:r>
                        </a:p>
                      </a:txBody>
                      <a:tcPr anchor="ctr"/>
                    </a:tc>
                    <a:extLst>
                      <a:ext uri="{0D108BD9-81ED-4DB2-BD59-A6C34878D82A}">
                        <a16:rowId xmlns:a16="http://schemas.microsoft.com/office/drawing/2014/main" val="2652040874"/>
                      </a:ext>
                    </a:extLst>
                  </a:tr>
                  <a:tr h="430771">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000" b="0" smtClean="0">
                              <a:effectLst/>
                              <a:latin typeface="+mn-lt"/>
                            </a:rPr>
                            <a:t>Tần số</a:t>
                          </a:r>
                          <a:endParaRPr lang="en-US" sz="2000" b="0" smtClean="0">
                            <a:effectLst/>
                            <a:latin typeface="+mn-lt"/>
                            <a:ea typeface="Calibri" panose="020F0502020204030204" pitchFamily="34" charset="0"/>
                            <a:cs typeface="Times New Roman" panose="02020603050405020304" pitchFamily="18" charset="0"/>
                          </a:endParaRPr>
                        </a:p>
                      </a:txBody>
                      <a:tcPr anchor="ctr">
                        <a:solidFill>
                          <a:srgbClr val="FFFFCD"/>
                        </a:solidFill>
                      </a:tcPr>
                    </a:tc>
                    <a:tc>
                      <a:txBody>
                        <a:bodyPr/>
                        <a:lstStyle/>
                        <a:p>
                          <a:endParaRPr lang="en-US"/>
                        </a:p>
                      </a:txBody>
                      <a:tcPr anchor="ctr">
                        <a:blipFill>
                          <a:blip r:embed="rId3"/>
                          <a:stretch>
                            <a:fillRect l="-150935" t="-102817" r="-326636" b="-22535"/>
                          </a:stretch>
                        </a:blipFill>
                      </a:tcPr>
                    </a:tc>
                    <a:tc>
                      <a:txBody>
                        <a:bodyPr/>
                        <a:lstStyle/>
                        <a:p>
                          <a:endParaRPr lang="en-US"/>
                        </a:p>
                      </a:txBody>
                      <a:tcPr anchor="ctr">
                        <a:blipFill>
                          <a:blip r:embed="rId3"/>
                          <a:stretch>
                            <a:fillRect l="-231466" t="-102817" r="-201293" b="-22535"/>
                          </a:stretch>
                        </a:blipFill>
                      </a:tcPr>
                    </a:tc>
                    <a:tc>
                      <a:txBody>
                        <a:bodyPr/>
                        <a:lstStyle/>
                        <a:p>
                          <a:endParaRPr lang="en-US"/>
                        </a:p>
                      </a:txBody>
                      <a:tcPr anchor="ctr">
                        <a:blipFill>
                          <a:blip r:embed="rId3"/>
                          <a:stretch>
                            <a:fillRect l="-330043" t="-102817" r="-100429" b="-22535"/>
                          </a:stretch>
                        </a:blipFill>
                      </a:tcPr>
                    </a:tc>
                    <a:tc>
                      <a:txBody>
                        <a:bodyPr/>
                        <a:lstStyle/>
                        <a:p>
                          <a:endParaRPr lang="en-US"/>
                        </a:p>
                      </a:txBody>
                      <a:tcPr anchor="ctr">
                        <a:blipFill>
                          <a:blip r:embed="rId3"/>
                          <a:stretch>
                            <a:fillRect l="-431897" t="-102817" r="-862" b="-22535"/>
                          </a:stretch>
                        </a:blipFill>
                      </a:tcPr>
                    </a:tc>
                    <a:extLst>
                      <a:ext uri="{0D108BD9-81ED-4DB2-BD59-A6C34878D82A}">
                        <a16:rowId xmlns:a16="http://schemas.microsoft.com/office/drawing/2014/main" val="2397461541"/>
                      </a:ext>
                    </a:extLst>
                  </a:tr>
                </a:tbl>
              </a:graphicData>
            </a:graphic>
          </p:graphicFrame>
        </mc:Fallback>
      </mc:AlternateContent>
      <p:sp>
        <p:nvSpPr>
          <p:cNvPr id="4" name="Rectangle 3"/>
          <p:cNvSpPr/>
          <p:nvPr/>
        </p:nvSpPr>
        <p:spPr>
          <a:xfrm>
            <a:off x="565102" y="2637654"/>
            <a:ext cx="3641138" cy="1477328"/>
          </a:xfrm>
          <a:prstGeom prst="rect">
            <a:avLst/>
          </a:prstGeom>
        </p:spPr>
        <p:txBody>
          <a:bodyPr wrap="square">
            <a:spAutoFit/>
          </a:bodyPr>
          <a:lstStyle/>
          <a:p>
            <a:pPr algn="just">
              <a:lnSpc>
                <a:spcPct val="150000"/>
              </a:lnSpc>
              <a:spcBef>
                <a:spcPts val="300"/>
              </a:spcBef>
              <a:spcAft>
                <a:spcPts val="300"/>
              </a:spcAft>
            </a:pPr>
            <a:r>
              <a:rPr lang="en-US" sz="2000">
                <a:latin typeface="+mj-lt"/>
                <a:ea typeface="Malgun Gothic" panose="020B0503020000020004" pitchFamily="34" charset="-127"/>
                <a:cs typeface="Times New Roman" panose="02020603050405020304" pitchFamily="18" charset="0"/>
              </a:rPr>
              <a:t>Biểu đồ tần số tương đối của số học sinh phân theo màu mực yêu thích</a:t>
            </a:r>
            <a:endParaRPr lang="en-US" sz="2000">
              <a:effectLst/>
              <a:latin typeface="+mj-lt"/>
              <a:ea typeface="Calibri" panose="020F0502020204030204" pitchFamily="34" charset="0"/>
              <a:cs typeface="Times New Roman" panose="02020603050405020304" pitchFamily="18" charset="0"/>
            </a:endParaRPr>
          </a:p>
        </p:txBody>
      </p:sp>
      <p:grpSp>
        <p:nvGrpSpPr>
          <p:cNvPr id="7" name="Group 6"/>
          <p:cNvGrpSpPr/>
          <p:nvPr/>
        </p:nvGrpSpPr>
        <p:grpSpPr>
          <a:xfrm>
            <a:off x="4654881" y="2806811"/>
            <a:ext cx="3717882" cy="1957698"/>
            <a:chOff x="4654881" y="2806811"/>
            <a:chExt cx="3717882" cy="1957698"/>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4881" y="2806811"/>
              <a:ext cx="3717882" cy="1957698"/>
            </a:xfrm>
            <a:prstGeom prst="rect">
              <a:avLst/>
            </a:prstGeom>
          </p:spPr>
        </p:pic>
        <p:sp>
          <p:nvSpPr>
            <p:cNvPr id="2" name="Rectangle 1"/>
            <p:cNvSpPr/>
            <p:nvPr/>
          </p:nvSpPr>
          <p:spPr>
            <a:xfrm>
              <a:off x="7394713" y="3705308"/>
              <a:ext cx="143124" cy="131700"/>
            </a:xfrm>
            <a:prstGeom prst="rect">
              <a:avLst/>
            </a:prstGeom>
            <a:solidFill>
              <a:srgbClr val="F06821"/>
            </a:solidFill>
            <a:ln>
              <a:solidFill>
                <a:srgbClr val="F06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394713" y="4153936"/>
              <a:ext cx="143124" cy="128697"/>
            </a:xfrm>
            <a:prstGeom prst="rect">
              <a:avLst/>
            </a:prstGeom>
            <a:solidFill>
              <a:srgbClr val="FFD210"/>
            </a:solidFill>
            <a:ln>
              <a:solidFill>
                <a:srgbClr val="FFD2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7553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3310"/>
        <p:cNvGrpSpPr/>
        <p:nvPr/>
      </p:nvGrpSpPr>
      <p:grpSpPr>
        <a:xfrm>
          <a:off x="0" y="0"/>
          <a:ext cx="0" cy="0"/>
          <a:chOff x="0" y="0"/>
          <a:chExt cx="0" cy="0"/>
        </a:xfrm>
      </p:grpSpPr>
      <p:sp>
        <p:nvSpPr>
          <p:cNvPr id="9" name="Rounded Rectangle 65">
            <a:extLst>
              <a:ext uri="{FF2B5EF4-FFF2-40B4-BE49-F238E27FC236}">
                <a16:creationId xmlns:a16="http://schemas.microsoft.com/office/drawing/2014/main" id="{E2F0AC9E-9DB0-2F3F-2ED3-ECEEB17CEA72}"/>
              </a:ext>
            </a:extLst>
          </p:cNvPr>
          <p:cNvSpPr/>
          <p:nvPr/>
        </p:nvSpPr>
        <p:spPr>
          <a:xfrm>
            <a:off x="161272" y="245910"/>
            <a:ext cx="2368981" cy="680809"/>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500" b="1" i="0" u="none" strike="noStrike" kern="1200" cap="none" spc="0" normalizeH="0" baseline="0" noProof="0">
                <a:ln>
                  <a:noFill/>
                </a:ln>
                <a:solidFill>
                  <a:srgbClr val="BBCFCC">
                    <a:lumMod val="20000"/>
                    <a:lumOff val="80000"/>
                  </a:srgbClr>
                </a:solidFill>
                <a:effectLst/>
                <a:uLnTx/>
                <a:uFillTx/>
                <a:latin typeface="Arial"/>
                <a:ea typeface="+mn-ea"/>
                <a:cs typeface="Arial" panose="020B0604020202020204" pitchFamily="34" charset="0"/>
                <a:sym typeface="Arial"/>
              </a:rPr>
              <a:t>VẬN DỤNG 2</a:t>
            </a:r>
          </a:p>
        </p:txBody>
      </p:sp>
      <p:sp>
        <p:nvSpPr>
          <p:cNvPr id="2" name="Rectangle 1"/>
          <p:cNvSpPr/>
          <p:nvPr/>
        </p:nvSpPr>
        <p:spPr>
          <a:xfrm>
            <a:off x="2691523" y="47706"/>
            <a:ext cx="6309356" cy="1077218"/>
          </a:xfrm>
          <a:prstGeom prst="rect">
            <a:avLst/>
          </a:prstGeom>
        </p:spPr>
        <p:txBody>
          <a:bodyPr wrap="square">
            <a:spAutoFit/>
          </a:bodyPr>
          <a:lstStyle/>
          <a:p>
            <a:pPr lvl="0" algn="just">
              <a:lnSpc>
                <a:spcPct val="160000"/>
              </a:lnSpc>
            </a:pPr>
            <a:r>
              <a:rPr lang="vi-VN" sz="2000">
                <a:ea typeface="Calibri" panose="020F0502020204030204" pitchFamily="34" charset="0"/>
                <a:cs typeface="Times New Roman" panose="02020603050405020304" pitchFamily="18" charset="0"/>
              </a:rPr>
              <a:t>Một cửa hàng thống kê lại số điện thoại di động bán được trong tháng</a:t>
            </a:r>
            <a:r>
              <a:rPr lang="en-US" sz="2000">
                <a:ea typeface="Calibri" panose="020F0502020204030204" pitchFamily="34" charset="0"/>
                <a:cs typeface="Times New Roman" panose="02020603050405020304" pitchFamily="18" charset="0"/>
              </a:rPr>
              <a:t> </a:t>
            </a:r>
            <a:r>
              <a:rPr lang="vi-VN" sz="2000">
                <a:ea typeface="Calibri" panose="020F0502020204030204" pitchFamily="34" charset="0"/>
                <a:cs typeface="Times New Roman" panose="02020603050405020304" pitchFamily="18" charset="0"/>
              </a:rPr>
              <a:t>4/2022 và tháng 4/2023 ở bảng sau:</a:t>
            </a:r>
            <a:endParaRPr kumimoji="0" lang="en-US" sz="20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4" name="Rectangle 3"/>
          <p:cNvSpPr/>
          <p:nvPr/>
        </p:nvSpPr>
        <p:spPr>
          <a:xfrm>
            <a:off x="161272" y="3147102"/>
            <a:ext cx="8839607" cy="1938992"/>
          </a:xfrm>
          <a:prstGeom prst="rect">
            <a:avLst/>
          </a:prstGeom>
        </p:spPr>
        <p:txBody>
          <a:bodyPr wrap="square">
            <a:spAutoFit/>
          </a:bodyPr>
          <a:lstStyle/>
          <a:p>
            <a:pPr algn="just">
              <a:lnSpc>
                <a:spcPct val="150000"/>
              </a:lnSpc>
            </a:pPr>
            <a:r>
              <a:rPr lang="vi-VN" sz="2000"/>
              <a:t>a) Hãy lựa chọn và vẽ biểu đồ phù hợp để thấy được xu thế thay đổi lựa chọn thương hiệuđiện thoại giữa hai đợt thống kê.</a:t>
            </a:r>
            <a:endParaRPr lang="en-US" sz="2000"/>
          </a:p>
          <a:p>
            <a:pPr algn="just">
              <a:lnSpc>
                <a:spcPct val="150000"/>
              </a:lnSpc>
            </a:pPr>
            <a:r>
              <a:rPr lang="vi-VN" sz="2000"/>
              <a:t>b) Hãy cho biết trong các thương hiệu điện thoại A, B, C, D, thương hiệu nào tăng trưởngcao nhất, thương hiệu nào tăng trưởng thấp nhất.</a:t>
            </a:r>
            <a:endParaRPr lang="en-US" sz="2000"/>
          </a:p>
        </p:txBody>
      </p:sp>
      <p:graphicFrame>
        <p:nvGraphicFramePr>
          <p:cNvPr id="5" name="Table 4"/>
          <p:cNvGraphicFramePr>
            <a:graphicFrameLocks noGrp="1"/>
          </p:cNvGraphicFramePr>
          <p:nvPr>
            <p:extLst>
              <p:ext uri="{D42A27DB-BD31-4B8C-83A1-F6EECF244321}">
                <p14:modId xmlns:p14="http://schemas.microsoft.com/office/powerpoint/2010/main" val="1009794522"/>
              </p:ext>
            </p:extLst>
          </p:nvPr>
        </p:nvGraphicFramePr>
        <p:xfrm>
          <a:off x="832035" y="1267570"/>
          <a:ext cx="7498079" cy="1768689"/>
        </p:xfrm>
        <a:graphic>
          <a:graphicData uri="http://schemas.openxmlformats.org/drawingml/2006/table">
            <a:tbl>
              <a:tblPr firstRow="1" bandRow="1">
                <a:tableStyleId>{45A25789-26E0-47BD-9F28-08E63AB04CF7}</a:tableStyleId>
              </a:tblPr>
              <a:tblGrid>
                <a:gridCol w="1952826">
                  <a:extLst>
                    <a:ext uri="{9D8B030D-6E8A-4147-A177-3AD203B41FA5}">
                      <a16:colId xmlns:a16="http://schemas.microsoft.com/office/drawing/2014/main" val="704578180"/>
                    </a:ext>
                  </a:extLst>
                </a:gridCol>
                <a:gridCol w="654847">
                  <a:extLst>
                    <a:ext uri="{9D8B030D-6E8A-4147-A177-3AD203B41FA5}">
                      <a16:colId xmlns:a16="http://schemas.microsoft.com/office/drawing/2014/main" val="2698657217"/>
                    </a:ext>
                  </a:extLst>
                </a:gridCol>
                <a:gridCol w="654847">
                  <a:extLst>
                    <a:ext uri="{9D8B030D-6E8A-4147-A177-3AD203B41FA5}">
                      <a16:colId xmlns:a16="http://schemas.microsoft.com/office/drawing/2014/main" val="2574353498"/>
                    </a:ext>
                  </a:extLst>
                </a:gridCol>
                <a:gridCol w="654847">
                  <a:extLst>
                    <a:ext uri="{9D8B030D-6E8A-4147-A177-3AD203B41FA5}">
                      <a16:colId xmlns:a16="http://schemas.microsoft.com/office/drawing/2014/main" val="1281408343"/>
                    </a:ext>
                  </a:extLst>
                </a:gridCol>
                <a:gridCol w="654847">
                  <a:extLst>
                    <a:ext uri="{9D8B030D-6E8A-4147-A177-3AD203B41FA5}">
                      <a16:colId xmlns:a16="http://schemas.microsoft.com/office/drawing/2014/main" val="3721405944"/>
                    </a:ext>
                  </a:extLst>
                </a:gridCol>
                <a:gridCol w="2925865">
                  <a:extLst>
                    <a:ext uri="{9D8B030D-6E8A-4147-A177-3AD203B41FA5}">
                      <a16:colId xmlns:a16="http://schemas.microsoft.com/office/drawing/2014/main" val="763407647"/>
                    </a:ext>
                  </a:extLst>
                </a:gridCol>
              </a:tblGrid>
              <a:tr h="589563">
                <a:tc>
                  <a:txBody>
                    <a:bodyPr/>
                    <a:lstStyle/>
                    <a:p>
                      <a:pPr algn="ctr"/>
                      <a:r>
                        <a:rPr lang="vi-VN" sz="2000"/>
                        <a:t>Thương hiệu</a:t>
                      </a:r>
                      <a:endParaRPr lang="en-US" sz="2000"/>
                    </a:p>
                  </a:txBody>
                  <a:tcPr anchor="ctr">
                    <a:solidFill>
                      <a:schemeClr val="accent5">
                        <a:lumMod val="20000"/>
                        <a:lumOff val="80000"/>
                      </a:schemeClr>
                    </a:solidFill>
                  </a:tcPr>
                </a:tc>
                <a:tc>
                  <a:txBody>
                    <a:bodyPr/>
                    <a:lstStyle/>
                    <a:p>
                      <a:pPr algn="ctr"/>
                      <a:r>
                        <a:rPr lang="en-US" sz="2000"/>
                        <a:t>A</a:t>
                      </a:r>
                    </a:p>
                  </a:txBody>
                  <a:tcPr anchor="ctr"/>
                </a:tc>
                <a:tc>
                  <a:txBody>
                    <a:bodyPr/>
                    <a:lstStyle/>
                    <a:p>
                      <a:pPr algn="ctr"/>
                      <a:r>
                        <a:rPr lang="en-US" sz="2000"/>
                        <a:t>B</a:t>
                      </a:r>
                    </a:p>
                  </a:txBody>
                  <a:tcPr anchor="ctr"/>
                </a:tc>
                <a:tc>
                  <a:txBody>
                    <a:bodyPr/>
                    <a:lstStyle/>
                    <a:p>
                      <a:pPr algn="ctr"/>
                      <a:r>
                        <a:rPr lang="en-US" sz="2000"/>
                        <a:t>C</a:t>
                      </a:r>
                    </a:p>
                  </a:txBody>
                  <a:tcPr anchor="ctr"/>
                </a:tc>
                <a:tc>
                  <a:txBody>
                    <a:bodyPr/>
                    <a:lstStyle/>
                    <a:p>
                      <a:pPr algn="ctr"/>
                      <a:r>
                        <a:rPr lang="en-US" sz="2000"/>
                        <a:t>D</a:t>
                      </a:r>
                    </a:p>
                  </a:txBody>
                  <a:tcPr anchor="ctr"/>
                </a:tc>
                <a:tc>
                  <a:txBody>
                    <a:bodyPr/>
                    <a:lstStyle/>
                    <a:p>
                      <a:pPr algn="ctr"/>
                      <a:r>
                        <a:rPr lang="vi-VN" sz="2000"/>
                        <a:t>Các thương hiệu khác</a:t>
                      </a:r>
                      <a:endParaRPr lang="en-US" sz="2000"/>
                    </a:p>
                  </a:txBody>
                  <a:tcPr anchor="ctr"/>
                </a:tc>
                <a:extLst>
                  <a:ext uri="{0D108BD9-81ED-4DB2-BD59-A6C34878D82A}">
                    <a16:rowId xmlns:a16="http://schemas.microsoft.com/office/drawing/2014/main" val="3377810037"/>
                  </a:ext>
                </a:extLst>
              </a:tr>
              <a:tr h="589563">
                <a:tc>
                  <a:txBody>
                    <a:bodyPr/>
                    <a:lstStyle/>
                    <a:p>
                      <a:pPr algn="ctr"/>
                      <a:r>
                        <a:rPr lang="en-US" sz="2000"/>
                        <a:t>Tháng 4/2022</a:t>
                      </a:r>
                    </a:p>
                  </a:txBody>
                  <a:tcPr anchor="ctr">
                    <a:solidFill>
                      <a:schemeClr val="accent5">
                        <a:lumMod val="20000"/>
                        <a:lumOff val="80000"/>
                      </a:schemeClr>
                    </a:solidFill>
                  </a:tcPr>
                </a:tc>
                <a:tc>
                  <a:txBody>
                    <a:bodyPr/>
                    <a:lstStyle/>
                    <a:p>
                      <a:pPr algn="ctr"/>
                      <a:r>
                        <a:rPr lang="en-US" sz="2000"/>
                        <a:t>54</a:t>
                      </a:r>
                    </a:p>
                  </a:txBody>
                  <a:tcPr anchor="ctr"/>
                </a:tc>
                <a:tc>
                  <a:txBody>
                    <a:bodyPr/>
                    <a:lstStyle/>
                    <a:p>
                      <a:pPr algn="ctr"/>
                      <a:r>
                        <a:rPr lang="en-US" sz="2000"/>
                        <a:t>48</a:t>
                      </a:r>
                    </a:p>
                  </a:txBody>
                  <a:tcPr anchor="ctr"/>
                </a:tc>
                <a:tc>
                  <a:txBody>
                    <a:bodyPr/>
                    <a:lstStyle/>
                    <a:p>
                      <a:pPr algn="ctr"/>
                      <a:r>
                        <a:rPr lang="en-US" sz="2000"/>
                        <a:t>32</a:t>
                      </a:r>
                    </a:p>
                  </a:txBody>
                  <a:tcPr anchor="ctr"/>
                </a:tc>
                <a:tc>
                  <a:txBody>
                    <a:bodyPr/>
                    <a:lstStyle/>
                    <a:p>
                      <a:pPr algn="ctr"/>
                      <a:r>
                        <a:rPr lang="en-US" sz="2000"/>
                        <a:t>96</a:t>
                      </a:r>
                    </a:p>
                  </a:txBody>
                  <a:tcPr anchor="ctr"/>
                </a:tc>
                <a:tc>
                  <a:txBody>
                    <a:bodyPr/>
                    <a:lstStyle/>
                    <a:p>
                      <a:pPr algn="ctr"/>
                      <a:r>
                        <a:rPr lang="en-US" sz="2000"/>
                        <a:t>20</a:t>
                      </a:r>
                    </a:p>
                  </a:txBody>
                  <a:tcPr anchor="ctr"/>
                </a:tc>
                <a:extLst>
                  <a:ext uri="{0D108BD9-81ED-4DB2-BD59-A6C34878D82A}">
                    <a16:rowId xmlns:a16="http://schemas.microsoft.com/office/drawing/2014/main" val="3720951322"/>
                  </a:ext>
                </a:extLst>
              </a:tr>
              <a:tr h="589563">
                <a:tc>
                  <a:txBody>
                    <a:bodyPr/>
                    <a:lstStyle/>
                    <a:p>
                      <a:pPr algn="ctr"/>
                      <a:r>
                        <a:rPr lang="en-US" sz="2000"/>
                        <a:t>Tháng 4/2023</a:t>
                      </a:r>
                    </a:p>
                  </a:txBody>
                  <a:tcPr anchor="ctr">
                    <a:solidFill>
                      <a:schemeClr val="accent5">
                        <a:lumMod val="20000"/>
                        <a:lumOff val="80000"/>
                      </a:schemeClr>
                    </a:solidFill>
                  </a:tcPr>
                </a:tc>
                <a:tc>
                  <a:txBody>
                    <a:bodyPr/>
                    <a:lstStyle/>
                    <a:p>
                      <a:pPr algn="ctr"/>
                      <a:r>
                        <a:rPr lang="en-US" sz="2000"/>
                        <a:t>60</a:t>
                      </a:r>
                    </a:p>
                  </a:txBody>
                  <a:tcPr anchor="ctr"/>
                </a:tc>
                <a:tc>
                  <a:txBody>
                    <a:bodyPr/>
                    <a:lstStyle/>
                    <a:p>
                      <a:pPr algn="ctr"/>
                      <a:r>
                        <a:rPr lang="en-US" sz="2000"/>
                        <a:t>56</a:t>
                      </a:r>
                    </a:p>
                  </a:txBody>
                  <a:tcPr anchor="ctr"/>
                </a:tc>
                <a:tc>
                  <a:txBody>
                    <a:bodyPr/>
                    <a:lstStyle/>
                    <a:p>
                      <a:pPr algn="ctr"/>
                      <a:r>
                        <a:rPr lang="en-US" sz="2000"/>
                        <a:t>60</a:t>
                      </a:r>
                    </a:p>
                  </a:txBody>
                  <a:tcPr anchor="ctr"/>
                </a:tc>
                <a:tc>
                  <a:txBody>
                    <a:bodyPr/>
                    <a:lstStyle/>
                    <a:p>
                      <a:pPr algn="ctr"/>
                      <a:r>
                        <a:rPr lang="en-US" sz="2000"/>
                        <a:t>120</a:t>
                      </a:r>
                    </a:p>
                  </a:txBody>
                  <a:tcPr anchor="ctr"/>
                </a:tc>
                <a:tc>
                  <a:txBody>
                    <a:bodyPr/>
                    <a:lstStyle/>
                    <a:p>
                      <a:pPr algn="ctr"/>
                      <a:r>
                        <a:rPr lang="en-US" sz="2000"/>
                        <a:t>24</a:t>
                      </a:r>
                    </a:p>
                  </a:txBody>
                  <a:tcPr anchor="ctr"/>
                </a:tc>
                <a:extLst>
                  <a:ext uri="{0D108BD9-81ED-4DB2-BD59-A6C34878D82A}">
                    <a16:rowId xmlns:a16="http://schemas.microsoft.com/office/drawing/2014/main" val="2988857900"/>
                  </a:ext>
                </a:extLst>
              </a:tr>
            </a:tbl>
          </a:graphicData>
        </a:graphic>
      </p:graphicFrame>
    </p:spTree>
    <p:extLst>
      <p:ext uri="{BB962C8B-B14F-4D97-AF65-F5344CB8AC3E}">
        <p14:creationId xmlns:p14="http://schemas.microsoft.com/office/powerpoint/2010/main" val="259745752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70"/>
        <p:cNvGrpSpPr/>
        <p:nvPr/>
      </p:nvGrpSpPr>
      <p:grpSpPr>
        <a:xfrm>
          <a:off x="0" y="0"/>
          <a:ext cx="0" cy="0"/>
          <a:chOff x="0" y="0"/>
          <a:chExt cx="0" cy="0"/>
        </a:xfrm>
      </p:grpSpPr>
      <p:sp>
        <p:nvSpPr>
          <p:cNvPr id="14" name="TextBox 13">
            <a:extLst>
              <a:ext uri="{FF2B5EF4-FFF2-40B4-BE49-F238E27FC236}">
                <a16:creationId xmlns:a16="http://schemas.microsoft.com/office/drawing/2014/main" id="{90E57042-F3A5-0402-5C41-9B0388477C0D}"/>
              </a:ext>
            </a:extLst>
          </p:cNvPr>
          <p:cNvSpPr txBox="1"/>
          <p:nvPr/>
        </p:nvSpPr>
        <p:spPr>
          <a:xfrm>
            <a:off x="3916804" y="1814958"/>
            <a:ext cx="3758879" cy="446276"/>
          </a:xfrm>
          <a:prstGeom prst="rect">
            <a:avLst/>
          </a:prstGeom>
          <a:noFill/>
        </p:spPr>
        <p:txBody>
          <a:bodyPr wrap="square">
            <a:spAutoFit/>
          </a:bodyPr>
          <a:lstStyle/>
          <a:p>
            <a:pPr lvl="0" algn="just">
              <a:defRPr/>
            </a:pPr>
            <a:r>
              <a:rPr lang="vi-VN" sz="2300" b="1">
                <a:solidFill>
                  <a:srgbClr val="191919"/>
                </a:solidFill>
                <a:latin typeface="Arial" panose="020B0604020202020204" pitchFamily="34" charset="0"/>
                <a:ea typeface="+mn-ea"/>
                <a:cs typeface="Arial" panose="020B0604020202020204" pitchFamily="34" charset="0"/>
              </a:rPr>
              <a:t>1. Bảng tần số tương đối</a:t>
            </a:r>
            <a:endParaRPr kumimoji="0" lang="en-US" sz="2300" b="1" u="none" strike="noStrike" kern="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endParaRPr>
          </a:p>
        </p:txBody>
      </p:sp>
      <p:sp>
        <p:nvSpPr>
          <p:cNvPr id="17" name="TextBox 16">
            <a:extLst>
              <a:ext uri="{FF2B5EF4-FFF2-40B4-BE49-F238E27FC236}">
                <a16:creationId xmlns:a16="http://schemas.microsoft.com/office/drawing/2014/main" id="{100FE95B-8450-C195-8346-B4B2DA808361}"/>
              </a:ext>
            </a:extLst>
          </p:cNvPr>
          <p:cNvSpPr txBox="1"/>
          <p:nvPr/>
        </p:nvSpPr>
        <p:spPr>
          <a:xfrm>
            <a:off x="3916804" y="3251583"/>
            <a:ext cx="4198934" cy="446276"/>
          </a:xfrm>
          <a:prstGeom prst="rect">
            <a:avLst/>
          </a:prstGeom>
          <a:noFill/>
        </p:spPr>
        <p:txBody>
          <a:bodyPr wrap="square">
            <a:spAutoFit/>
          </a:bodyPr>
          <a:lstStyle/>
          <a:p>
            <a:pPr lvl="0" algn="just">
              <a:defRPr/>
            </a:pPr>
            <a:r>
              <a:rPr lang="vi-VN" sz="2300" b="1">
                <a:solidFill>
                  <a:srgbClr val="191919"/>
                </a:solidFill>
                <a:latin typeface="Arial" panose="020B0604020202020204" pitchFamily="34" charset="0"/>
                <a:ea typeface="+mn-ea"/>
                <a:cs typeface="Arial" panose="020B0604020202020204" pitchFamily="34" charset="0"/>
              </a:rPr>
              <a:t>2. Biểu đồ tần số tương đối</a:t>
            </a:r>
            <a:endParaRPr kumimoji="0" lang="en-US" sz="2300" b="1" u="none" strike="noStrike" kern="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endParaRPr>
          </a:p>
        </p:txBody>
      </p:sp>
      <p:pic>
        <p:nvPicPr>
          <p:cNvPr id="21" name="Google Shape;3284;p39">
            <a:extLst>
              <a:ext uri="{FF2B5EF4-FFF2-40B4-BE49-F238E27FC236}">
                <a16:creationId xmlns:a16="http://schemas.microsoft.com/office/drawing/2014/main" id="{A64EA577-0B8F-4468-D077-5D3AFA4E4C17}"/>
              </a:ext>
            </a:extLst>
          </p:cNvPr>
          <p:cNvPicPr preferRelativeResize="0"/>
          <p:nvPr/>
        </p:nvPicPr>
        <p:blipFill>
          <a:blip r:embed="rId3">
            <a:alphaModFix/>
          </a:blip>
          <a:stretch>
            <a:fillRect/>
          </a:stretch>
        </p:blipFill>
        <p:spPr>
          <a:xfrm>
            <a:off x="1041621" y="2059388"/>
            <a:ext cx="1391478" cy="2734315"/>
          </a:xfrm>
          <a:prstGeom prst="rect">
            <a:avLst/>
          </a:prstGeom>
          <a:noFill/>
          <a:ln>
            <a:noFill/>
          </a:ln>
          <a:effectLst>
            <a:outerShdw blurRad="114300" dist="76200" dir="2640000" algn="bl" rotWithShape="0">
              <a:schemeClr val="dk1">
                <a:alpha val="29000"/>
              </a:schemeClr>
            </a:outerShdw>
          </a:effectLst>
        </p:spPr>
      </p:pic>
      <p:sp>
        <p:nvSpPr>
          <p:cNvPr id="11" name="Title 2">
            <a:extLst>
              <a:ext uri="{FF2B5EF4-FFF2-40B4-BE49-F238E27FC236}">
                <a16:creationId xmlns:a16="http://schemas.microsoft.com/office/drawing/2014/main" id="{1F66EC9F-8367-1E84-144B-82D166CAF2B1}"/>
              </a:ext>
            </a:extLst>
          </p:cNvPr>
          <p:cNvSpPr>
            <a:spLocks noGrp="1"/>
          </p:cNvSpPr>
          <p:nvPr>
            <p:ph type="title"/>
          </p:nvPr>
        </p:nvSpPr>
        <p:spPr>
          <a:xfrm>
            <a:off x="1952419" y="568624"/>
            <a:ext cx="5267990" cy="640200"/>
          </a:xfrm>
        </p:spPr>
        <p:txBody>
          <a:bodyPr/>
          <a:lstStyle/>
          <a:p>
            <a:pPr algn="ctr"/>
            <a:r>
              <a:rPr lang="en-US" sz="3700" b="1">
                <a:solidFill>
                  <a:srgbClr val="2F5496"/>
                </a:solidFill>
                <a:latin typeface="+mj-lt"/>
              </a:rPr>
              <a:t>NỘI DUNG BÀI HỌC </a:t>
            </a:r>
            <a:endParaRPr lang="en-US" sz="3700" b="1" dirty="0">
              <a:solidFill>
                <a:srgbClr val="2F5496"/>
              </a:solidFill>
              <a:latin typeface="+mj-lt"/>
            </a:endParaRPr>
          </a:p>
        </p:txBody>
      </p:sp>
      <p:cxnSp>
        <p:nvCxnSpPr>
          <p:cNvPr id="13" name="Straight Connector 12"/>
          <p:cNvCxnSpPr/>
          <p:nvPr/>
        </p:nvCxnSpPr>
        <p:spPr>
          <a:xfrm flipV="1">
            <a:off x="1550504" y="2059388"/>
            <a:ext cx="2130950" cy="1413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304553" y="3474721"/>
            <a:ext cx="1376901" cy="7067"/>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012466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par>
                                <p:cTn id="15" presetID="22" presetClass="entr" presetSubtype="8"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3310"/>
        <p:cNvGrpSpPr/>
        <p:nvPr/>
      </p:nvGrpSpPr>
      <p:grpSpPr>
        <a:xfrm>
          <a:off x="0" y="0"/>
          <a:ext cx="0" cy="0"/>
          <a:chOff x="0" y="0"/>
          <a:chExt cx="0" cy="0"/>
        </a:xfrm>
      </p:grpSpPr>
      <p:sp>
        <p:nvSpPr>
          <p:cNvPr id="9" name="Rectangle 8"/>
          <p:cNvSpPr/>
          <p:nvPr/>
        </p:nvSpPr>
        <p:spPr>
          <a:xfrm>
            <a:off x="4183877" y="294091"/>
            <a:ext cx="784189"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0" cap="none" spc="0" normalizeH="0" baseline="0" noProof="0">
                <a:ln>
                  <a:noFill/>
                </a:ln>
                <a:solidFill>
                  <a:srgbClr val="C00000"/>
                </a:solidFill>
                <a:effectLst/>
                <a:uLnTx/>
                <a:uFillTx/>
                <a:latin typeface="Arial"/>
                <a:cs typeface="Arial"/>
                <a:sym typeface="Arial"/>
              </a:rPr>
              <a:t>Giải:</a:t>
            </a:r>
            <a:endParaRPr kumimoji="0" lang="en-US" sz="2100" b="1" i="1" u="sng" strike="noStrike" kern="0" cap="none" spc="0" normalizeH="0" baseline="0" noProof="0" dirty="0">
              <a:ln>
                <a:noFill/>
              </a:ln>
              <a:solidFill>
                <a:srgbClr val="C00000"/>
              </a:solidFill>
              <a:effectLst/>
              <a:uLnTx/>
              <a:uFillTx/>
              <a:latin typeface="Arial"/>
              <a:cs typeface="Arial"/>
              <a:sym typeface="Arial"/>
            </a:endParaRPr>
          </a:p>
        </p:txBody>
      </p:sp>
      <p:sp>
        <p:nvSpPr>
          <p:cNvPr id="3" name="Rectangle 2"/>
          <p:cNvSpPr/>
          <p:nvPr/>
        </p:nvSpPr>
        <p:spPr>
          <a:xfrm>
            <a:off x="119266" y="949901"/>
            <a:ext cx="8913413" cy="1640577"/>
          </a:xfrm>
          <a:prstGeom prst="rect">
            <a:avLst/>
          </a:prstGeom>
        </p:spPr>
        <p:txBody>
          <a:bodyPr wrap="square">
            <a:spAutoFit/>
          </a:bodyPr>
          <a:lstStyle/>
          <a:p>
            <a:pPr algn="just">
              <a:lnSpc>
                <a:spcPct val="150000"/>
              </a:lnSpc>
              <a:spcBef>
                <a:spcPts val="600"/>
              </a:spcBef>
              <a:spcAft>
                <a:spcPts val="600"/>
              </a:spcAft>
            </a:pPr>
            <a:r>
              <a:rPr lang="en-US" sz="2100">
                <a:latin typeface="+mj-lt"/>
                <a:ea typeface="Calibri" panose="020F0502020204030204" pitchFamily="34" charset="0"/>
                <a:cs typeface="Times New Roman" panose="02020603050405020304" pitchFamily="18" charset="0"/>
              </a:rPr>
              <a:t>a) Do ta cần so sánh số lượng điện thoại bán được trong hai tháng giữa bốn thương hiệu điện thoại nên biểu đồ tần số dạng cột kép là phù hợp.</a:t>
            </a:r>
          </a:p>
          <a:p>
            <a:pPr algn="just">
              <a:lnSpc>
                <a:spcPct val="150000"/>
              </a:lnSpc>
              <a:spcBef>
                <a:spcPts val="600"/>
              </a:spcBef>
              <a:spcAft>
                <a:spcPts val="600"/>
              </a:spcAft>
            </a:pPr>
            <a:r>
              <a:rPr lang="en-US" sz="2100">
                <a:latin typeface="+mj-lt"/>
                <a:ea typeface="Calibri" panose="020F0502020204030204" pitchFamily="34" charset="0"/>
                <a:cs typeface="Times New Roman" panose="02020603050405020304" pitchFamily="18" charset="0"/>
              </a:rPr>
              <a:t>Bảng tần số tương đối dạng cột kép</a:t>
            </a:r>
            <a:endParaRPr lang="en-US" sz="2100">
              <a:effectLst/>
              <a:latin typeface="+mj-lt"/>
              <a:ea typeface="Calibri" panose="020F0502020204030204" pitchFamily="34"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081513725"/>
              </p:ext>
            </p:extLst>
          </p:nvPr>
        </p:nvGraphicFramePr>
        <p:xfrm>
          <a:off x="119264" y="2857832"/>
          <a:ext cx="8913413" cy="1905000"/>
        </p:xfrm>
        <a:graphic>
          <a:graphicData uri="http://schemas.openxmlformats.org/drawingml/2006/table">
            <a:tbl>
              <a:tblPr firstRow="1" bandRow="1">
                <a:tableStyleId>{45A25789-26E0-47BD-9F28-08E63AB04CF7}</a:tableStyleId>
              </a:tblPr>
              <a:tblGrid>
                <a:gridCol w="1893478">
                  <a:extLst>
                    <a:ext uri="{9D8B030D-6E8A-4147-A177-3AD203B41FA5}">
                      <a16:colId xmlns:a16="http://schemas.microsoft.com/office/drawing/2014/main" val="704578180"/>
                    </a:ext>
                  </a:extLst>
                </a:gridCol>
                <a:gridCol w="1056227">
                  <a:extLst>
                    <a:ext uri="{9D8B030D-6E8A-4147-A177-3AD203B41FA5}">
                      <a16:colId xmlns:a16="http://schemas.microsoft.com/office/drawing/2014/main" val="2698657217"/>
                    </a:ext>
                  </a:extLst>
                </a:gridCol>
                <a:gridCol w="1056227">
                  <a:extLst>
                    <a:ext uri="{9D8B030D-6E8A-4147-A177-3AD203B41FA5}">
                      <a16:colId xmlns:a16="http://schemas.microsoft.com/office/drawing/2014/main" val="2574353498"/>
                    </a:ext>
                  </a:extLst>
                </a:gridCol>
                <a:gridCol w="1056227">
                  <a:extLst>
                    <a:ext uri="{9D8B030D-6E8A-4147-A177-3AD203B41FA5}">
                      <a16:colId xmlns:a16="http://schemas.microsoft.com/office/drawing/2014/main" val="1281408343"/>
                    </a:ext>
                  </a:extLst>
                </a:gridCol>
                <a:gridCol w="1056227">
                  <a:extLst>
                    <a:ext uri="{9D8B030D-6E8A-4147-A177-3AD203B41FA5}">
                      <a16:colId xmlns:a16="http://schemas.microsoft.com/office/drawing/2014/main" val="3721405944"/>
                    </a:ext>
                  </a:extLst>
                </a:gridCol>
                <a:gridCol w="2795027">
                  <a:extLst>
                    <a:ext uri="{9D8B030D-6E8A-4147-A177-3AD203B41FA5}">
                      <a16:colId xmlns:a16="http://schemas.microsoft.com/office/drawing/2014/main" val="763407647"/>
                    </a:ext>
                  </a:extLst>
                </a:gridCol>
              </a:tblGrid>
              <a:tr h="635000">
                <a:tc>
                  <a:txBody>
                    <a:bodyPr/>
                    <a:lstStyle/>
                    <a:p>
                      <a:pPr algn="ctr"/>
                      <a:r>
                        <a:rPr lang="vi-VN" sz="2000"/>
                        <a:t>Thương hiệu</a:t>
                      </a:r>
                      <a:endParaRPr lang="en-US" sz="2000"/>
                    </a:p>
                  </a:txBody>
                  <a:tcPr anchor="ctr">
                    <a:solidFill>
                      <a:schemeClr val="accent5">
                        <a:lumMod val="20000"/>
                        <a:lumOff val="80000"/>
                      </a:schemeClr>
                    </a:solidFill>
                  </a:tcPr>
                </a:tc>
                <a:tc>
                  <a:txBody>
                    <a:bodyPr/>
                    <a:lstStyle/>
                    <a:p>
                      <a:pPr algn="ctr"/>
                      <a:r>
                        <a:rPr lang="en-US" sz="2000"/>
                        <a:t>A</a:t>
                      </a:r>
                    </a:p>
                  </a:txBody>
                  <a:tcPr anchor="ctr"/>
                </a:tc>
                <a:tc>
                  <a:txBody>
                    <a:bodyPr/>
                    <a:lstStyle/>
                    <a:p>
                      <a:pPr algn="ctr"/>
                      <a:r>
                        <a:rPr lang="en-US" sz="2000"/>
                        <a:t>B</a:t>
                      </a:r>
                    </a:p>
                  </a:txBody>
                  <a:tcPr anchor="ctr"/>
                </a:tc>
                <a:tc>
                  <a:txBody>
                    <a:bodyPr/>
                    <a:lstStyle/>
                    <a:p>
                      <a:pPr algn="ctr"/>
                      <a:r>
                        <a:rPr lang="en-US" sz="2000"/>
                        <a:t>C</a:t>
                      </a:r>
                    </a:p>
                  </a:txBody>
                  <a:tcPr anchor="ctr"/>
                </a:tc>
                <a:tc>
                  <a:txBody>
                    <a:bodyPr/>
                    <a:lstStyle/>
                    <a:p>
                      <a:pPr algn="ctr"/>
                      <a:r>
                        <a:rPr lang="en-US" sz="2000"/>
                        <a:t>D</a:t>
                      </a:r>
                    </a:p>
                  </a:txBody>
                  <a:tcPr anchor="ctr"/>
                </a:tc>
                <a:tc>
                  <a:txBody>
                    <a:bodyPr/>
                    <a:lstStyle/>
                    <a:p>
                      <a:pPr algn="ctr"/>
                      <a:r>
                        <a:rPr lang="vi-VN" sz="2000"/>
                        <a:t>Các thương hiệu khác</a:t>
                      </a:r>
                      <a:endParaRPr lang="en-US" sz="2000"/>
                    </a:p>
                  </a:txBody>
                  <a:tcPr anchor="ctr"/>
                </a:tc>
                <a:extLst>
                  <a:ext uri="{0D108BD9-81ED-4DB2-BD59-A6C34878D82A}">
                    <a16:rowId xmlns:a16="http://schemas.microsoft.com/office/drawing/2014/main" val="3377810037"/>
                  </a:ext>
                </a:extLst>
              </a:tr>
              <a:tr h="635000">
                <a:tc>
                  <a:txBody>
                    <a:bodyPr/>
                    <a:lstStyle/>
                    <a:p>
                      <a:pPr algn="ctr"/>
                      <a:r>
                        <a:rPr lang="en-US" sz="2000"/>
                        <a:t>Tháng 4/2022</a:t>
                      </a:r>
                    </a:p>
                  </a:txBody>
                  <a:tcPr anchor="ctr">
                    <a:solidFill>
                      <a:schemeClr val="accent5">
                        <a:lumMod val="20000"/>
                        <a:lumOff val="80000"/>
                      </a:schemeClr>
                    </a:solidFill>
                  </a:tcPr>
                </a:tc>
                <a:tc>
                  <a:txBody>
                    <a:bodyPr/>
                    <a:lstStyle/>
                    <a:p>
                      <a:pPr algn="ctr">
                        <a:lnSpc>
                          <a:spcPct val="150000"/>
                        </a:lnSpc>
                        <a:spcAft>
                          <a:spcPts val="0"/>
                        </a:spcAft>
                      </a:pPr>
                      <a:r>
                        <a:rPr lang="en-US" sz="2000" b="0" i="0" u="none" strike="noStrike" cap="none">
                          <a:solidFill>
                            <a:srgbClr val="000000"/>
                          </a:solidFill>
                          <a:effectLst/>
                          <a:latin typeface="Arial"/>
                          <a:ea typeface="Calibri" panose="020F0502020204030204" pitchFamily="34" charset="0"/>
                          <a:cs typeface="Times New Roman" panose="02020603050405020304" pitchFamily="18" charset="0"/>
                          <a:sym typeface="Arial"/>
                        </a:rPr>
                        <a:t>21,6%</a:t>
                      </a:r>
                    </a:p>
                  </a:txBody>
                  <a:tcPr anchor="ctr"/>
                </a:tc>
                <a:tc>
                  <a:txBody>
                    <a:bodyPr/>
                    <a:lstStyle/>
                    <a:p>
                      <a:pPr algn="ctr">
                        <a:lnSpc>
                          <a:spcPct val="150000"/>
                        </a:lnSpc>
                        <a:spcAft>
                          <a:spcPts val="0"/>
                        </a:spcAft>
                      </a:pPr>
                      <a:r>
                        <a:rPr lang="en-US" sz="2000" b="0" i="0" u="none" strike="noStrike" cap="none">
                          <a:solidFill>
                            <a:srgbClr val="000000"/>
                          </a:solidFill>
                          <a:effectLst/>
                          <a:latin typeface="Arial"/>
                          <a:ea typeface="Calibri" panose="020F0502020204030204" pitchFamily="34" charset="0"/>
                          <a:cs typeface="Times New Roman" panose="02020603050405020304" pitchFamily="18" charset="0"/>
                          <a:sym typeface="Arial"/>
                        </a:rPr>
                        <a:t>19,2%</a:t>
                      </a:r>
                    </a:p>
                  </a:txBody>
                  <a:tcPr anchor="ctr"/>
                </a:tc>
                <a:tc>
                  <a:txBody>
                    <a:bodyPr/>
                    <a:lstStyle/>
                    <a:p>
                      <a:pPr algn="ctr">
                        <a:lnSpc>
                          <a:spcPct val="150000"/>
                        </a:lnSpc>
                        <a:spcAft>
                          <a:spcPts val="0"/>
                        </a:spcAft>
                      </a:pPr>
                      <a:r>
                        <a:rPr lang="en-US" sz="2000" b="0" i="0" u="none" strike="noStrike" cap="none">
                          <a:solidFill>
                            <a:srgbClr val="000000"/>
                          </a:solidFill>
                          <a:effectLst/>
                          <a:latin typeface="Arial"/>
                          <a:ea typeface="Calibri" panose="020F0502020204030204" pitchFamily="34" charset="0"/>
                          <a:cs typeface="Times New Roman" panose="02020603050405020304" pitchFamily="18" charset="0"/>
                          <a:sym typeface="Arial"/>
                        </a:rPr>
                        <a:t>12,8%</a:t>
                      </a:r>
                    </a:p>
                  </a:txBody>
                  <a:tcPr anchor="ctr"/>
                </a:tc>
                <a:tc>
                  <a:txBody>
                    <a:bodyPr/>
                    <a:lstStyle/>
                    <a:p>
                      <a:pPr algn="ctr">
                        <a:lnSpc>
                          <a:spcPct val="150000"/>
                        </a:lnSpc>
                        <a:spcAft>
                          <a:spcPts val="0"/>
                        </a:spcAft>
                      </a:pPr>
                      <a:r>
                        <a:rPr lang="en-US" sz="2000" b="0" i="0" u="none" strike="noStrike" cap="none">
                          <a:solidFill>
                            <a:srgbClr val="000000"/>
                          </a:solidFill>
                          <a:effectLst/>
                          <a:latin typeface="Arial"/>
                          <a:ea typeface="Calibri" panose="020F0502020204030204" pitchFamily="34" charset="0"/>
                          <a:cs typeface="Times New Roman" panose="02020603050405020304" pitchFamily="18" charset="0"/>
                          <a:sym typeface="Arial"/>
                        </a:rPr>
                        <a:t>38,4%</a:t>
                      </a:r>
                    </a:p>
                  </a:txBody>
                  <a:tcPr anchor="ctr"/>
                </a:tc>
                <a:tc>
                  <a:txBody>
                    <a:bodyPr/>
                    <a:lstStyle/>
                    <a:p>
                      <a:pPr algn="ctr">
                        <a:lnSpc>
                          <a:spcPct val="150000"/>
                        </a:lnSpc>
                        <a:spcAft>
                          <a:spcPts val="0"/>
                        </a:spcAft>
                      </a:pPr>
                      <a:r>
                        <a:rPr lang="en-US" sz="2000" b="0" i="0" u="none" strike="noStrike" cap="none">
                          <a:solidFill>
                            <a:srgbClr val="000000"/>
                          </a:solidFill>
                          <a:effectLst/>
                          <a:latin typeface="Arial"/>
                          <a:ea typeface="Calibri" panose="020F0502020204030204" pitchFamily="34" charset="0"/>
                          <a:cs typeface="Times New Roman" panose="02020603050405020304" pitchFamily="18" charset="0"/>
                          <a:sym typeface="Arial"/>
                        </a:rPr>
                        <a:t>8%</a:t>
                      </a:r>
                    </a:p>
                  </a:txBody>
                  <a:tcPr anchor="ctr"/>
                </a:tc>
                <a:extLst>
                  <a:ext uri="{0D108BD9-81ED-4DB2-BD59-A6C34878D82A}">
                    <a16:rowId xmlns:a16="http://schemas.microsoft.com/office/drawing/2014/main" val="3720951322"/>
                  </a:ext>
                </a:extLst>
              </a:tr>
              <a:tr h="635000">
                <a:tc>
                  <a:txBody>
                    <a:bodyPr/>
                    <a:lstStyle/>
                    <a:p>
                      <a:pPr algn="ctr"/>
                      <a:r>
                        <a:rPr lang="en-US" sz="2000"/>
                        <a:t>Tháng 4/2023</a:t>
                      </a:r>
                    </a:p>
                  </a:txBody>
                  <a:tcPr anchor="ctr">
                    <a:solidFill>
                      <a:schemeClr val="accent5">
                        <a:lumMod val="20000"/>
                        <a:lumOff val="80000"/>
                      </a:schemeClr>
                    </a:solidFill>
                  </a:tcPr>
                </a:tc>
                <a:tc>
                  <a:txBody>
                    <a:bodyPr/>
                    <a:lstStyle/>
                    <a:p>
                      <a:pPr algn="ctr">
                        <a:lnSpc>
                          <a:spcPct val="150000"/>
                        </a:lnSpc>
                        <a:spcAft>
                          <a:spcPts val="0"/>
                        </a:spcAft>
                      </a:pPr>
                      <a:r>
                        <a:rPr lang="en-US" sz="2000" b="0" i="0" u="none" strike="noStrike" cap="none">
                          <a:solidFill>
                            <a:srgbClr val="000000"/>
                          </a:solidFill>
                          <a:effectLst/>
                          <a:latin typeface="Arial"/>
                          <a:ea typeface="Calibri" panose="020F0502020204030204" pitchFamily="34" charset="0"/>
                          <a:cs typeface="Times New Roman" panose="02020603050405020304" pitchFamily="18" charset="0"/>
                          <a:sym typeface="Arial"/>
                        </a:rPr>
                        <a:t>18,75%</a:t>
                      </a:r>
                    </a:p>
                  </a:txBody>
                  <a:tcPr anchor="ctr"/>
                </a:tc>
                <a:tc>
                  <a:txBody>
                    <a:bodyPr/>
                    <a:lstStyle/>
                    <a:p>
                      <a:pPr algn="ctr">
                        <a:lnSpc>
                          <a:spcPct val="150000"/>
                        </a:lnSpc>
                        <a:spcAft>
                          <a:spcPts val="0"/>
                        </a:spcAft>
                      </a:pPr>
                      <a:r>
                        <a:rPr lang="en-US" sz="2000" b="0" i="0" u="none" strike="noStrike" cap="none">
                          <a:solidFill>
                            <a:srgbClr val="000000"/>
                          </a:solidFill>
                          <a:effectLst/>
                          <a:latin typeface="Arial"/>
                          <a:ea typeface="Calibri" panose="020F0502020204030204" pitchFamily="34" charset="0"/>
                          <a:cs typeface="Times New Roman" panose="02020603050405020304" pitchFamily="18" charset="0"/>
                          <a:sym typeface="Arial"/>
                        </a:rPr>
                        <a:t>17,5%</a:t>
                      </a:r>
                    </a:p>
                  </a:txBody>
                  <a:tcPr anchor="ctr"/>
                </a:tc>
                <a:tc>
                  <a:txBody>
                    <a:bodyPr/>
                    <a:lstStyle/>
                    <a:p>
                      <a:pPr algn="ctr">
                        <a:lnSpc>
                          <a:spcPct val="150000"/>
                        </a:lnSpc>
                        <a:spcAft>
                          <a:spcPts val="0"/>
                        </a:spcAft>
                      </a:pPr>
                      <a:r>
                        <a:rPr lang="en-US" sz="2000" b="0" i="0" u="none" strike="noStrike" cap="none">
                          <a:solidFill>
                            <a:srgbClr val="000000"/>
                          </a:solidFill>
                          <a:effectLst/>
                          <a:latin typeface="Arial"/>
                          <a:ea typeface="Calibri" panose="020F0502020204030204" pitchFamily="34" charset="0"/>
                          <a:cs typeface="Times New Roman" panose="02020603050405020304" pitchFamily="18" charset="0"/>
                          <a:sym typeface="Arial"/>
                        </a:rPr>
                        <a:t>18,75%</a:t>
                      </a:r>
                    </a:p>
                  </a:txBody>
                  <a:tcPr anchor="ctr"/>
                </a:tc>
                <a:tc>
                  <a:txBody>
                    <a:bodyPr/>
                    <a:lstStyle/>
                    <a:p>
                      <a:pPr algn="ctr">
                        <a:lnSpc>
                          <a:spcPct val="150000"/>
                        </a:lnSpc>
                        <a:spcAft>
                          <a:spcPts val="0"/>
                        </a:spcAft>
                      </a:pPr>
                      <a:r>
                        <a:rPr lang="en-US" sz="2000" b="0" i="0" u="none" strike="noStrike" cap="none">
                          <a:solidFill>
                            <a:srgbClr val="000000"/>
                          </a:solidFill>
                          <a:effectLst/>
                          <a:latin typeface="Arial"/>
                          <a:ea typeface="Calibri" panose="020F0502020204030204" pitchFamily="34" charset="0"/>
                          <a:cs typeface="Times New Roman" panose="02020603050405020304" pitchFamily="18" charset="0"/>
                          <a:sym typeface="Arial"/>
                        </a:rPr>
                        <a:t>37,5%</a:t>
                      </a:r>
                    </a:p>
                  </a:txBody>
                  <a:tcPr anchor="ctr"/>
                </a:tc>
                <a:tc>
                  <a:txBody>
                    <a:bodyPr/>
                    <a:lstStyle/>
                    <a:p>
                      <a:pPr algn="ctr">
                        <a:lnSpc>
                          <a:spcPct val="150000"/>
                        </a:lnSpc>
                        <a:spcAft>
                          <a:spcPts val="0"/>
                        </a:spcAft>
                      </a:pPr>
                      <a:r>
                        <a:rPr lang="en-US" sz="2000" b="0" i="0" u="none" strike="noStrike" cap="none">
                          <a:solidFill>
                            <a:srgbClr val="000000"/>
                          </a:solidFill>
                          <a:effectLst/>
                          <a:latin typeface="Arial"/>
                          <a:ea typeface="Calibri" panose="020F0502020204030204" pitchFamily="34" charset="0"/>
                          <a:cs typeface="Times New Roman" panose="02020603050405020304" pitchFamily="18" charset="0"/>
                          <a:sym typeface="Arial"/>
                        </a:rPr>
                        <a:t>7,5%</a:t>
                      </a:r>
                    </a:p>
                  </a:txBody>
                  <a:tcPr anchor="ctr"/>
                </a:tc>
                <a:extLst>
                  <a:ext uri="{0D108BD9-81ED-4DB2-BD59-A6C34878D82A}">
                    <a16:rowId xmlns:a16="http://schemas.microsoft.com/office/drawing/2014/main" val="2988857900"/>
                  </a:ext>
                </a:extLst>
              </a:tr>
            </a:tbl>
          </a:graphicData>
        </a:graphic>
      </p:graphicFrame>
    </p:spTree>
    <p:extLst>
      <p:ext uri="{BB962C8B-B14F-4D97-AF65-F5344CB8AC3E}">
        <p14:creationId xmlns:p14="http://schemas.microsoft.com/office/powerpoint/2010/main" val="101700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3310"/>
        <p:cNvGrpSpPr/>
        <p:nvPr/>
      </p:nvGrpSpPr>
      <p:grpSpPr>
        <a:xfrm>
          <a:off x="0" y="0"/>
          <a:ext cx="0" cy="0"/>
          <a:chOff x="0" y="0"/>
          <a:chExt cx="0" cy="0"/>
        </a:xfrm>
      </p:grpSpPr>
      <p:sp>
        <p:nvSpPr>
          <p:cNvPr id="9" name="Rectangle 8"/>
          <p:cNvSpPr/>
          <p:nvPr/>
        </p:nvSpPr>
        <p:spPr>
          <a:xfrm>
            <a:off x="4187852" y="262474"/>
            <a:ext cx="784189"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0" cap="none" spc="0" normalizeH="0" baseline="0" noProof="0">
                <a:ln>
                  <a:noFill/>
                </a:ln>
                <a:solidFill>
                  <a:srgbClr val="C00000"/>
                </a:solidFill>
                <a:effectLst/>
                <a:uLnTx/>
                <a:uFillTx/>
                <a:latin typeface="Arial"/>
                <a:cs typeface="Arial"/>
                <a:sym typeface="Arial"/>
              </a:rPr>
              <a:t>Giải:</a:t>
            </a:r>
            <a:endParaRPr kumimoji="0" lang="en-US" sz="2100" b="1" i="1" u="sng" strike="noStrike" kern="0" cap="none" spc="0" normalizeH="0" baseline="0" noProof="0" dirty="0">
              <a:ln>
                <a:noFill/>
              </a:ln>
              <a:solidFill>
                <a:srgbClr val="C00000"/>
              </a:solidFill>
              <a:effectLst/>
              <a:uLnTx/>
              <a:uFillTx/>
              <a:latin typeface="Arial"/>
              <a:cs typeface="Arial"/>
              <a:sym typeface="Arial"/>
            </a:endParaRPr>
          </a:p>
        </p:txBody>
      </p:sp>
      <p:sp>
        <p:nvSpPr>
          <p:cNvPr id="3" name="Rectangle 2"/>
          <p:cNvSpPr/>
          <p:nvPr/>
        </p:nvSpPr>
        <p:spPr>
          <a:xfrm>
            <a:off x="270338" y="812885"/>
            <a:ext cx="8619219" cy="57708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1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Biểu đồ tần số tương đối dạng cột kép</a:t>
            </a:r>
            <a:endParaRPr kumimoji="0" lang="en-US" sz="21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pic>
        <p:nvPicPr>
          <p:cNvPr id="40" name="Picture 39"/>
          <p:cNvPicPr>
            <a:picLocks noChangeAspect="1"/>
          </p:cNvPicPr>
          <p:nvPr/>
        </p:nvPicPr>
        <p:blipFill>
          <a:blip r:embed="rId3"/>
          <a:stretch>
            <a:fillRect/>
          </a:stretch>
        </p:blipFill>
        <p:spPr>
          <a:xfrm>
            <a:off x="270338" y="1627989"/>
            <a:ext cx="8619219" cy="3360789"/>
          </a:xfrm>
          <a:prstGeom prst="rect">
            <a:avLst/>
          </a:prstGeom>
        </p:spPr>
      </p:pic>
    </p:spTree>
    <p:extLst>
      <p:ext uri="{BB962C8B-B14F-4D97-AF65-F5344CB8AC3E}">
        <p14:creationId xmlns:p14="http://schemas.microsoft.com/office/powerpoint/2010/main" val="194311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up)">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50"/>
        <p:cNvGrpSpPr/>
        <p:nvPr/>
      </p:nvGrpSpPr>
      <p:grpSpPr>
        <a:xfrm>
          <a:off x="0" y="0"/>
          <a:ext cx="0" cy="0"/>
          <a:chOff x="0" y="0"/>
          <a:chExt cx="0" cy="0"/>
        </a:xfrm>
      </p:grpSpPr>
      <p:sp>
        <p:nvSpPr>
          <p:cNvPr id="3453" name="Google Shape;3453;p47"/>
          <p:cNvSpPr txBox="1">
            <a:spLocks noGrp="1"/>
          </p:cNvSpPr>
          <p:nvPr>
            <p:ph type="title" idx="2"/>
          </p:nvPr>
        </p:nvSpPr>
        <p:spPr>
          <a:xfrm>
            <a:off x="1675174" y="405516"/>
            <a:ext cx="5790393" cy="122884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200" b="1" dirty="0">
                <a:solidFill>
                  <a:srgbClr val="2F5496"/>
                </a:solidFill>
                <a:latin typeface="+mj-lt"/>
              </a:rPr>
              <a:t>LUYỆN TẬP</a:t>
            </a:r>
            <a:endParaRPr sz="5200" b="1" dirty="0">
              <a:solidFill>
                <a:srgbClr val="2F5496"/>
              </a:solidFill>
              <a:latin typeface="+mj-lt"/>
            </a:endParaRPr>
          </a:p>
        </p:txBody>
      </p:sp>
      <p:pic>
        <p:nvPicPr>
          <p:cNvPr id="4" name="Picture 3"/>
          <p:cNvPicPr>
            <a:picLocks noChangeAspect="1"/>
          </p:cNvPicPr>
          <p:nvPr/>
        </p:nvPicPr>
        <p:blipFill>
          <a:blip r:embed="rId3"/>
          <a:stretch>
            <a:fillRect/>
          </a:stretch>
        </p:blipFill>
        <p:spPr>
          <a:xfrm>
            <a:off x="251185" y="1973694"/>
            <a:ext cx="8638373" cy="293837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156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7464" y="71562"/>
            <a:ext cx="8958878" cy="4993419"/>
          </a:xfrm>
          <a:prstGeom prst="rect">
            <a:avLst/>
          </a:prstGeom>
        </p:spPr>
      </p:pic>
      <p:sp>
        <p:nvSpPr>
          <p:cNvPr id="22" name="Google Shape;284;p3"/>
          <p:cNvSpPr/>
          <p:nvPr/>
        </p:nvSpPr>
        <p:spPr>
          <a:xfrm>
            <a:off x="1591020" y="3929484"/>
            <a:ext cx="1144634" cy="446808"/>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0" i="0" u="none" strike="noStrike" kern="100" cap="none" spc="0" normalizeH="0" baseline="0" noProof="0">
                <a:ln>
                  <a:noFill/>
                </a:ln>
                <a:solidFill>
                  <a:srgbClr val="000000"/>
                </a:solidFill>
                <a:effectLst/>
                <a:uLnTx/>
                <a:uFillTx/>
                <a:latin typeface="Arial"/>
                <a:ea typeface="Aptos"/>
                <a:cs typeface="Times New Roman" panose="02020603050405020304" pitchFamily="18" charset="0"/>
                <a:sym typeface="Arial"/>
              </a:rPr>
              <a:t>A. 14</a:t>
            </a:r>
            <a:endParaRPr kumimoji="0" lang="en-US" sz="1800" b="0" i="0" u="none" strike="noStrike" kern="100" cap="none" spc="0" normalizeH="0" baseline="0" noProof="0">
              <a:ln>
                <a:noFill/>
              </a:ln>
              <a:solidFill>
                <a:srgbClr val="000000"/>
              </a:solidFill>
              <a:effectLst/>
              <a:uLnTx/>
              <a:uFillTx/>
              <a:latin typeface="Arial"/>
              <a:ea typeface="Aptos"/>
              <a:cs typeface="Times New Roman" panose="02020603050405020304" pitchFamily="18" charset="0"/>
              <a:sym typeface="Arial"/>
            </a:endParaRPr>
          </a:p>
        </p:txBody>
      </p:sp>
      <p:sp>
        <p:nvSpPr>
          <p:cNvPr id="24" name="Google Shape;283;p3"/>
          <p:cNvSpPr/>
          <p:nvPr/>
        </p:nvSpPr>
        <p:spPr>
          <a:xfrm>
            <a:off x="1145285" y="666733"/>
            <a:ext cx="7354659" cy="2920303"/>
          </a:xfrm>
          <a:prstGeom prst="roundRect">
            <a:avLst>
              <a:gd name="adj" fmla="val 13025"/>
            </a:avLst>
          </a:prstGeom>
          <a:solidFill>
            <a:schemeClr val="bg1"/>
          </a:solidFill>
          <a:ln w="9525">
            <a:solidFill>
              <a:srgbClr val="000000"/>
            </a:solidFill>
          </a:ln>
        </p:spPr>
        <p:txBody>
          <a:bodyPr spcFirstLastPara="1" wrap="square" lIns="68569" tIns="34275" rIns="68569" bIns="34275" anchor="ctr" anchorCtr="0">
            <a:no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800" b="1"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Câu 1</a:t>
            </a:r>
            <a:r>
              <a:rPr kumimoji="0" lang="fr-FR" sz="1800" b="0" i="0" u="none" strike="noStrike" kern="0" cap="none" spc="0" normalizeH="0" baseline="0" noProof="0">
                <a:ln>
                  <a:noFill/>
                </a:ln>
                <a:solidFill>
                  <a:srgbClr val="333333"/>
                </a:solidFill>
                <a:effectLst/>
                <a:uLnTx/>
                <a:uFillTx/>
                <a:latin typeface="Arial"/>
                <a:ea typeface="Times New Roman" panose="02020603050405020304" pitchFamily="18" charset="0"/>
                <a:cs typeface="Times New Roman" panose="02020603050405020304" pitchFamily="18" charset="0"/>
                <a:sym typeface="Arial"/>
              </a:rPr>
              <a:t>. Tổng điểm mà các thành viên đội tuyển Olympic Toán quốc tế (IMO – hình thức thi trực tiếp) của Việt Nam đạt được trong các năm 2008, 2009, 2010, 2011, 2012, 2013, 2014, 2015, 2016, 2017, 2018, 2019, 2020, 2022, 2023 được thống kê lần lượt như sau : 159 ; 161 ; 133 ; 113 ; 148 ; 180 ; 157 ; 151 ; 151 ; 155 ; 148 ; 177 ; 150 ; 196 ; 180. (Nguồn : https://imo-official.org). </a:t>
            </a:r>
            <a:endParaRPr kumimoji="0" lang="en-US" sz="18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800" b="0" i="0" u="none" strike="noStrike" kern="0" cap="none" spc="0" normalizeH="0" baseline="0" noProof="0">
                <a:ln>
                  <a:noFill/>
                </a:ln>
                <a:solidFill>
                  <a:srgbClr val="333333"/>
                </a:solidFill>
                <a:effectLst/>
                <a:uLnTx/>
                <a:uFillTx/>
                <a:latin typeface="Arial"/>
                <a:ea typeface="Times New Roman" panose="02020603050405020304" pitchFamily="18" charset="0"/>
                <a:cs typeface="Times New Roman" panose="02020603050405020304" pitchFamily="18" charset="0"/>
                <a:sym typeface="Arial"/>
              </a:rPr>
              <a:t>a) Cho biết có bao nhiêu số liệu thống kê ở trên.</a:t>
            </a:r>
            <a:endParaRPr kumimoji="0" lang="en-US" sz="18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25" name="Google Shape;284;p3"/>
          <p:cNvSpPr/>
          <p:nvPr/>
        </p:nvSpPr>
        <p:spPr>
          <a:xfrm>
            <a:off x="3339413" y="3944512"/>
            <a:ext cx="1144634" cy="446808"/>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0" i="0" u="none" strike="noStrike" kern="100" cap="none" spc="0" normalizeH="0" baseline="0" noProof="0">
                <a:ln>
                  <a:noFill/>
                </a:ln>
                <a:solidFill>
                  <a:srgbClr val="000000"/>
                </a:solidFill>
                <a:effectLst/>
                <a:uLnTx/>
                <a:uFillTx/>
                <a:latin typeface="Arial"/>
                <a:ea typeface="Aptos"/>
                <a:cs typeface="Times New Roman" panose="02020603050405020304" pitchFamily="18" charset="0"/>
                <a:sym typeface="Arial"/>
              </a:rPr>
              <a:t>B. 15</a:t>
            </a:r>
            <a:endParaRPr kumimoji="0" lang="en-US" sz="1800" b="0" i="0" u="none" strike="noStrike" kern="100" cap="none" spc="0" normalizeH="0" baseline="0" noProof="0">
              <a:ln>
                <a:noFill/>
              </a:ln>
              <a:solidFill>
                <a:srgbClr val="000000"/>
              </a:solidFill>
              <a:effectLst/>
              <a:uLnTx/>
              <a:uFillTx/>
              <a:latin typeface="Arial"/>
              <a:ea typeface="Aptos"/>
              <a:cs typeface="Times New Roman" panose="02020603050405020304" pitchFamily="18" charset="0"/>
              <a:sym typeface="Arial"/>
            </a:endParaRPr>
          </a:p>
        </p:txBody>
      </p:sp>
      <p:sp>
        <p:nvSpPr>
          <p:cNvPr id="26" name="Google Shape;284;p3"/>
          <p:cNvSpPr/>
          <p:nvPr/>
        </p:nvSpPr>
        <p:spPr>
          <a:xfrm>
            <a:off x="5087806" y="3936880"/>
            <a:ext cx="1144634" cy="446808"/>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0" i="0" u="none" strike="noStrike" kern="100" cap="none" spc="0" normalizeH="0" baseline="0" noProof="0">
                <a:ln>
                  <a:noFill/>
                </a:ln>
                <a:solidFill>
                  <a:srgbClr val="000000"/>
                </a:solidFill>
                <a:effectLst/>
                <a:uLnTx/>
                <a:uFillTx/>
                <a:latin typeface="Arial"/>
                <a:ea typeface="Aptos"/>
                <a:cs typeface="Times New Roman" panose="02020603050405020304" pitchFamily="18" charset="0"/>
                <a:sym typeface="Arial"/>
              </a:rPr>
              <a:t>C. 30</a:t>
            </a:r>
            <a:endParaRPr kumimoji="0" lang="en-US" sz="1800" b="0" i="0" u="none" strike="noStrike" kern="100" cap="none" spc="0" normalizeH="0" baseline="0" noProof="0">
              <a:ln>
                <a:noFill/>
              </a:ln>
              <a:solidFill>
                <a:srgbClr val="000000"/>
              </a:solidFill>
              <a:effectLst/>
              <a:uLnTx/>
              <a:uFillTx/>
              <a:latin typeface="Arial"/>
              <a:ea typeface="Aptos"/>
              <a:cs typeface="Times New Roman" panose="02020603050405020304" pitchFamily="18" charset="0"/>
              <a:sym typeface="Arial"/>
            </a:endParaRPr>
          </a:p>
        </p:txBody>
      </p:sp>
      <p:sp>
        <p:nvSpPr>
          <p:cNvPr id="27" name="Google Shape;284;p3"/>
          <p:cNvSpPr/>
          <p:nvPr/>
        </p:nvSpPr>
        <p:spPr>
          <a:xfrm>
            <a:off x="6836199" y="3943846"/>
            <a:ext cx="1144634" cy="446808"/>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0" i="0" u="none" strike="noStrike" kern="100" cap="none" spc="0" normalizeH="0" baseline="0" noProof="0">
                <a:ln>
                  <a:noFill/>
                </a:ln>
                <a:solidFill>
                  <a:srgbClr val="343434"/>
                </a:solidFill>
                <a:effectLst/>
                <a:uLnTx/>
                <a:uFillTx/>
                <a:latin typeface="Arial"/>
                <a:ea typeface="Aptos"/>
                <a:cs typeface="Times New Roman" panose="02020603050405020304" pitchFamily="18" charset="0"/>
                <a:sym typeface="Arial"/>
              </a:rPr>
              <a:t>D. 28</a:t>
            </a:r>
            <a:endParaRPr kumimoji="0" lang="en-US" sz="1800" b="0" i="0" u="none" strike="noStrike" kern="100" cap="none" spc="0" normalizeH="0" baseline="0" noProof="0">
              <a:ln>
                <a:noFill/>
              </a:ln>
              <a:solidFill>
                <a:srgbClr val="343434"/>
              </a:solidFill>
              <a:effectLst/>
              <a:uLnTx/>
              <a:uFillTx/>
              <a:latin typeface="Arial"/>
              <a:ea typeface="Aptos"/>
              <a:cs typeface="Times New Roman" panose="02020603050405020304" pitchFamily="18" charset="0"/>
              <a:sym typeface="Arial"/>
            </a:endParaRPr>
          </a:p>
        </p:txBody>
      </p:sp>
      <p:sp>
        <p:nvSpPr>
          <p:cNvPr id="28" name="Google Shape;284;p3"/>
          <p:cNvSpPr/>
          <p:nvPr/>
        </p:nvSpPr>
        <p:spPr>
          <a:xfrm>
            <a:off x="3339413" y="3943846"/>
            <a:ext cx="1144634" cy="446808"/>
          </a:xfrm>
          <a:prstGeom prst="roundRect">
            <a:avLst>
              <a:gd name="adj" fmla="val 11727"/>
            </a:avLst>
          </a:prstGeom>
          <a:solidFill>
            <a:srgbClr val="189B75"/>
          </a:solidFill>
          <a:ln w="9525">
            <a:solidFill>
              <a:srgbClr val="000000"/>
            </a:solidFill>
          </a:ln>
        </p:spPr>
        <p:txBody>
          <a:bodyPr spcFirstLastPara="1" wrap="square" lIns="68569" tIns="34275" rIns="68569" bIns="34275" anchor="ctr" anchorCtr="0">
            <a:noAutofit/>
          </a:bodyPr>
          <a:lstStyle/>
          <a:p>
            <a:pPr lvl="0" algn="ctr"/>
            <a:r>
              <a:rPr lang="fr-FR" sz="1800" b="1" kern="100">
                <a:solidFill>
                  <a:srgbClr val="FFFFFF"/>
                </a:solidFill>
                <a:ea typeface="Aptos"/>
                <a:cs typeface="Times New Roman" panose="02020603050405020304" pitchFamily="18" charset="0"/>
              </a:rPr>
              <a:t>B. 15</a:t>
            </a:r>
          </a:p>
        </p:txBody>
      </p:sp>
    </p:spTree>
    <p:extLst>
      <p:ext uri="{BB962C8B-B14F-4D97-AF65-F5344CB8AC3E}">
        <p14:creationId xmlns:p14="http://schemas.microsoft.com/office/powerpoint/2010/main" val="34364392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1561"/>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87464" y="71562"/>
            <a:ext cx="8958878" cy="4993419"/>
          </a:xfrm>
          <a:prstGeom prst="rect">
            <a:avLst/>
          </a:prstGeom>
        </p:spPr>
      </p:pic>
      <p:sp>
        <p:nvSpPr>
          <p:cNvPr id="12" name="Google Shape;284;p3"/>
          <p:cNvSpPr/>
          <p:nvPr/>
        </p:nvSpPr>
        <p:spPr>
          <a:xfrm>
            <a:off x="1701259" y="3936880"/>
            <a:ext cx="1144634" cy="446808"/>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0" i="0" u="none" strike="noStrike" kern="100" cap="none" spc="0" normalizeH="0" baseline="0" noProof="0">
                <a:ln>
                  <a:noFill/>
                </a:ln>
                <a:solidFill>
                  <a:srgbClr val="000000"/>
                </a:solidFill>
                <a:effectLst/>
                <a:uLnTx/>
                <a:uFillTx/>
                <a:latin typeface="Arial"/>
                <a:ea typeface="Aptos"/>
                <a:cs typeface="Times New Roman" panose="02020603050405020304" pitchFamily="18" charset="0"/>
                <a:sym typeface="Arial"/>
              </a:rPr>
              <a:t>A. 13</a:t>
            </a:r>
            <a:endParaRPr kumimoji="0" lang="en-US" sz="1800" b="0" i="0" u="none" strike="noStrike" kern="100" cap="none" spc="0" normalizeH="0" baseline="0" noProof="0">
              <a:ln>
                <a:noFill/>
              </a:ln>
              <a:solidFill>
                <a:srgbClr val="000000"/>
              </a:solidFill>
              <a:effectLst/>
              <a:uLnTx/>
              <a:uFillTx/>
              <a:latin typeface="Arial"/>
              <a:ea typeface="Aptos"/>
              <a:cs typeface="Times New Roman" panose="02020603050405020304" pitchFamily="18" charset="0"/>
              <a:sym typeface="Arial"/>
            </a:endParaRPr>
          </a:p>
        </p:txBody>
      </p:sp>
      <p:sp>
        <p:nvSpPr>
          <p:cNvPr id="17" name="Google Shape;283;p3"/>
          <p:cNvSpPr/>
          <p:nvPr/>
        </p:nvSpPr>
        <p:spPr>
          <a:xfrm>
            <a:off x="1145285" y="666733"/>
            <a:ext cx="7354659" cy="2920303"/>
          </a:xfrm>
          <a:prstGeom prst="roundRect">
            <a:avLst>
              <a:gd name="adj" fmla="val 13025"/>
            </a:avLst>
          </a:prstGeom>
          <a:solidFill>
            <a:schemeClr val="bg1"/>
          </a:solidFill>
          <a:ln w="9525">
            <a:solidFill>
              <a:srgbClr val="000000"/>
            </a:solidFill>
          </a:ln>
        </p:spPr>
        <p:txBody>
          <a:bodyPr spcFirstLastPara="1" wrap="square" lIns="68569" tIns="34275" rIns="68569" bIns="34275" anchor="ctr" anchorCtr="0">
            <a:no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1800" b="1"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Câu 1</a:t>
            </a:r>
            <a:r>
              <a:rPr kumimoji="0" lang="fr-FR" sz="1800" b="0" i="0" u="none" strike="noStrike" kern="0" cap="none" spc="0" normalizeH="0" baseline="0" noProof="0">
                <a:ln>
                  <a:noFill/>
                </a:ln>
                <a:solidFill>
                  <a:srgbClr val="333333"/>
                </a:solidFill>
                <a:effectLst/>
                <a:uLnTx/>
                <a:uFillTx/>
                <a:latin typeface="Arial"/>
                <a:ea typeface="Times New Roman" panose="02020603050405020304" pitchFamily="18" charset="0"/>
                <a:cs typeface="Times New Roman" panose="02020603050405020304" pitchFamily="18" charset="0"/>
                <a:sym typeface="Arial"/>
              </a:rPr>
              <a:t>. Tổng điểm mà các thành viên đội tuyển Olympic Toán quốc tế (IMO – hình thức thi trực tiếp) của Việt Nam đạt được trong các năm 2008, 2009, 2010, 2011, 2012, 2013, 2014, 2015, 2016, 2017, 2018, 2019, 2020, 2022, 2023 được thống kê lần lượt như sau : 159 ; 161 ; 133 ; 113 ; 148 ; 180 ; 157 ; 151 ; 151 ; 155 ; 148 ; 177 ; 150 ; 196 ; 180. (Nguồn : https://imo-official.org). </a:t>
            </a:r>
            <a:endParaRPr kumimoji="0" lang="en-US" sz="18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a:p>
            <a:pPr lvl="0" algn="just">
              <a:lnSpc>
                <a:spcPct val="150000"/>
              </a:lnSpc>
            </a:pPr>
            <a:r>
              <a:rPr lang="fr-FR" sz="1800">
                <a:solidFill>
                  <a:srgbClr val="333333"/>
                </a:solidFill>
                <a:ea typeface="Times New Roman" panose="02020603050405020304" pitchFamily="18" charset="0"/>
                <a:cs typeface="Times New Roman" panose="02020603050405020304" pitchFamily="18" charset="0"/>
              </a:rPr>
              <a:t>b) Trong các số liệu thống kê ở trên có bao nhiêu giá trị khác nhau ?</a:t>
            </a:r>
            <a:endParaRPr kumimoji="0" lang="en-US" sz="18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18" name="Google Shape;284;p3"/>
          <p:cNvSpPr/>
          <p:nvPr/>
        </p:nvSpPr>
        <p:spPr>
          <a:xfrm>
            <a:off x="3390475" y="3936880"/>
            <a:ext cx="1144634" cy="446808"/>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0" i="0" u="none" strike="noStrike" kern="100" cap="none" spc="0" normalizeH="0" baseline="0" noProof="0">
                <a:ln>
                  <a:noFill/>
                </a:ln>
                <a:solidFill>
                  <a:srgbClr val="000000"/>
                </a:solidFill>
                <a:effectLst/>
                <a:uLnTx/>
                <a:uFillTx/>
                <a:latin typeface="Arial"/>
                <a:ea typeface="Aptos"/>
                <a:cs typeface="Times New Roman" panose="02020603050405020304" pitchFamily="18" charset="0"/>
                <a:sym typeface="Arial"/>
              </a:rPr>
              <a:t>B. 12</a:t>
            </a:r>
            <a:endParaRPr kumimoji="0" lang="en-US" sz="1800" b="0" i="0" u="none" strike="noStrike" kern="100" cap="none" spc="0" normalizeH="0" baseline="0" noProof="0">
              <a:ln>
                <a:noFill/>
              </a:ln>
              <a:solidFill>
                <a:srgbClr val="000000"/>
              </a:solidFill>
              <a:effectLst/>
              <a:uLnTx/>
              <a:uFillTx/>
              <a:latin typeface="Arial"/>
              <a:ea typeface="Aptos"/>
              <a:cs typeface="Times New Roman" panose="02020603050405020304" pitchFamily="18" charset="0"/>
              <a:sym typeface="Arial"/>
            </a:endParaRPr>
          </a:p>
        </p:txBody>
      </p:sp>
      <p:sp>
        <p:nvSpPr>
          <p:cNvPr id="19" name="Google Shape;284;p3"/>
          <p:cNvSpPr/>
          <p:nvPr/>
        </p:nvSpPr>
        <p:spPr>
          <a:xfrm>
            <a:off x="5079691" y="3936880"/>
            <a:ext cx="1144634" cy="446808"/>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0" i="0" u="none" strike="noStrike" kern="100" cap="none" spc="0" normalizeH="0" baseline="0" noProof="0">
                <a:ln>
                  <a:noFill/>
                </a:ln>
                <a:solidFill>
                  <a:srgbClr val="000000"/>
                </a:solidFill>
                <a:effectLst/>
                <a:uLnTx/>
                <a:uFillTx/>
                <a:latin typeface="Arial"/>
                <a:ea typeface="Aptos"/>
                <a:cs typeface="Times New Roman" panose="02020603050405020304" pitchFamily="18" charset="0"/>
                <a:sym typeface="Arial"/>
              </a:rPr>
              <a:t>C. 15</a:t>
            </a:r>
            <a:endParaRPr kumimoji="0" lang="en-US" sz="1800" b="0" i="0" u="none" strike="noStrike" kern="100" cap="none" spc="0" normalizeH="0" baseline="0" noProof="0">
              <a:ln>
                <a:noFill/>
              </a:ln>
              <a:solidFill>
                <a:srgbClr val="000000"/>
              </a:solidFill>
              <a:effectLst/>
              <a:uLnTx/>
              <a:uFillTx/>
              <a:latin typeface="Arial"/>
              <a:ea typeface="Aptos"/>
              <a:cs typeface="Times New Roman" panose="02020603050405020304" pitchFamily="18" charset="0"/>
              <a:sym typeface="Arial"/>
            </a:endParaRPr>
          </a:p>
        </p:txBody>
      </p:sp>
      <p:sp>
        <p:nvSpPr>
          <p:cNvPr id="20" name="Google Shape;284;p3"/>
          <p:cNvSpPr/>
          <p:nvPr/>
        </p:nvSpPr>
        <p:spPr>
          <a:xfrm>
            <a:off x="6768907" y="3943846"/>
            <a:ext cx="1144634" cy="446808"/>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800" b="0" i="0" u="none" strike="noStrike" kern="100" cap="none" spc="0" normalizeH="0" baseline="0" noProof="0">
                <a:ln>
                  <a:noFill/>
                </a:ln>
                <a:solidFill>
                  <a:srgbClr val="343434"/>
                </a:solidFill>
                <a:effectLst/>
                <a:uLnTx/>
                <a:uFillTx/>
                <a:latin typeface="Arial"/>
                <a:ea typeface="Aptos"/>
                <a:cs typeface="Times New Roman" panose="02020603050405020304" pitchFamily="18" charset="0"/>
                <a:sym typeface="Arial"/>
              </a:rPr>
              <a:t>D. 14</a:t>
            </a:r>
            <a:endParaRPr kumimoji="0" lang="en-US" sz="1800" b="0" i="0" u="none" strike="noStrike" kern="100" cap="none" spc="0" normalizeH="0" baseline="0" noProof="0">
              <a:ln>
                <a:noFill/>
              </a:ln>
              <a:solidFill>
                <a:srgbClr val="343434"/>
              </a:solidFill>
              <a:effectLst/>
              <a:uLnTx/>
              <a:uFillTx/>
              <a:latin typeface="Arial"/>
              <a:ea typeface="Aptos"/>
              <a:cs typeface="Times New Roman" panose="02020603050405020304" pitchFamily="18" charset="0"/>
              <a:sym typeface="Arial"/>
            </a:endParaRPr>
          </a:p>
        </p:txBody>
      </p:sp>
      <p:sp>
        <p:nvSpPr>
          <p:cNvPr id="21" name="Google Shape;284;p3"/>
          <p:cNvSpPr/>
          <p:nvPr/>
        </p:nvSpPr>
        <p:spPr>
          <a:xfrm>
            <a:off x="3390475" y="3936880"/>
            <a:ext cx="1144634" cy="446808"/>
          </a:xfrm>
          <a:prstGeom prst="roundRect">
            <a:avLst>
              <a:gd name="adj" fmla="val 11727"/>
            </a:avLst>
          </a:prstGeom>
          <a:solidFill>
            <a:srgbClr val="189B75"/>
          </a:solidFill>
          <a:ln w="9525">
            <a:solidFill>
              <a:srgbClr val="000000"/>
            </a:solidFill>
          </a:ln>
        </p:spPr>
        <p:txBody>
          <a:bodyPr spcFirstLastPara="1" wrap="square" lIns="68569" tIns="34275" rIns="68569" bIns="34275" anchor="ctr" anchorCtr="0">
            <a:noAutofit/>
          </a:bodyPr>
          <a:lstStyle/>
          <a:p>
            <a:pPr lvl="0" algn="ctr"/>
            <a:r>
              <a:rPr lang="fr-FR" sz="1800" b="1" kern="100">
                <a:solidFill>
                  <a:srgbClr val="FFFFFF"/>
                </a:solidFill>
                <a:ea typeface="Aptos"/>
                <a:cs typeface="Times New Roman" panose="02020603050405020304" pitchFamily="18" charset="0"/>
              </a:rPr>
              <a:t>B. 12</a:t>
            </a:r>
          </a:p>
        </p:txBody>
      </p:sp>
    </p:spTree>
    <p:extLst>
      <p:ext uri="{BB962C8B-B14F-4D97-AF65-F5344CB8AC3E}">
        <p14:creationId xmlns:p14="http://schemas.microsoft.com/office/powerpoint/2010/main" val="1504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1561"/>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87464" y="71562"/>
            <a:ext cx="8958878" cy="4993419"/>
          </a:xfrm>
          <a:prstGeom prst="rect">
            <a:avLst/>
          </a:prstGeom>
        </p:spPr>
      </p:pic>
      <p:sp>
        <p:nvSpPr>
          <p:cNvPr id="12" name="Google Shape;284;p3"/>
          <p:cNvSpPr/>
          <p:nvPr/>
        </p:nvSpPr>
        <p:spPr>
          <a:xfrm>
            <a:off x="1701259" y="4350345"/>
            <a:ext cx="999517" cy="343431"/>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lvl="0" algn="ctr"/>
            <a:r>
              <a:rPr kumimoji="0" lang="fr-FR" sz="1800" b="0" i="0" u="none" strike="noStrike" kern="100" cap="none" spc="0" normalizeH="0" baseline="0" noProof="0">
                <a:ln>
                  <a:noFill/>
                </a:ln>
                <a:solidFill>
                  <a:srgbClr val="000000"/>
                </a:solidFill>
                <a:effectLst/>
                <a:uLnTx/>
                <a:uFillTx/>
                <a:latin typeface="Arial"/>
                <a:ea typeface="Aptos"/>
                <a:cs typeface="Times New Roman" panose="02020603050405020304" pitchFamily="18" charset="0"/>
                <a:sym typeface="Arial"/>
              </a:rPr>
              <a:t>A. </a:t>
            </a:r>
            <a:r>
              <a:rPr lang="fr-FR" sz="1800" kern="100">
                <a:ea typeface="Aptos"/>
                <a:cs typeface="Times New Roman" panose="02020603050405020304" pitchFamily="18" charset="0"/>
              </a:rPr>
              <a:t>15%</a:t>
            </a:r>
            <a:endParaRPr kumimoji="0" lang="en-US" sz="1800" b="0" i="0" u="none" strike="noStrike" kern="100" cap="none" spc="0" normalizeH="0" baseline="0" noProof="0">
              <a:ln>
                <a:noFill/>
              </a:ln>
              <a:solidFill>
                <a:srgbClr val="000000"/>
              </a:solidFill>
              <a:effectLst/>
              <a:uLnTx/>
              <a:uFillTx/>
              <a:latin typeface="Arial"/>
              <a:ea typeface="Aptos"/>
              <a:cs typeface="Times New Roman" panose="02020603050405020304" pitchFamily="18" charset="0"/>
              <a:sym typeface="Arial"/>
            </a:endParaRPr>
          </a:p>
        </p:txBody>
      </p:sp>
      <p:sp>
        <p:nvSpPr>
          <p:cNvPr id="18" name="Google Shape;284;p3"/>
          <p:cNvSpPr/>
          <p:nvPr/>
        </p:nvSpPr>
        <p:spPr>
          <a:xfrm>
            <a:off x="3390475" y="4350345"/>
            <a:ext cx="999517" cy="343431"/>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lvl="0" algn="ctr"/>
            <a:r>
              <a:rPr lang="fr-FR" sz="1800" kern="100">
                <a:ea typeface="Aptos"/>
                <a:cs typeface="Times New Roman" panose="02020603050405020304" pitchFamily="18" charset="0"/>
              </a:rPr>
              <a:t>B. 20%</a:t>
            </a:r>
            <a:endParaRPr kumimoji="0" lang="en-US" sz="1800" b="0" i="0" u="none" strike="noStrike" kern="100" cap="none" spc="0" normalizeH="0" baseline="0" noProof="0">
              <a:ln>
                <a:noFill/>
              </a:ln>
              <a:solidFill>
                <a:srgbClr val="000000"/>
              </a:solidFill>
              <a:effectLst/>
              <a:uLnTx/>
              <a:uFillTx/>
              <a:latin typeface="Arial"/>
              <a:ea typeface="Aptos"/>
              <a:cs typeface="Times New Roman" panose="02020603050405020304" pitchFamily="18" charset="0"/>
              <a:sym typeface="Arial"/>
            </a:endParaRPr>
          </a:p>
        </p:txBody>
      </p:sp>
      <p:sp>
        <p:nvSpPr>
          <p:cNvPr id="19" name="Google Shape;284;p3"/>
          <p:cNvSpPr/>
          <p:nvPr/>
        </p:nvSpPr>
        <p:spPr>
          <a:xfrm>
            <a:off x="5079691" y="4350345"/>
            <a:ext cx="999517" cy="343431"/>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lvl="0" algn="ctr"/>
            <a:r>
              <a:rPr lang="fr-FR" sz="1800" kern="100">
                <a:ea typeface="Aptos"/>
                <a:cs typeface="Times New Roman" panose="02020603050405020304" pitchFamily="18" charset="0"/>
              </a:rPr>
              <a:t>C. 25%</a:t>
            </a:r>
            <a:endParaRPr kumimoji="0" lang="en-US" sz="1800" b="0" i="0" u="none" strike="noStrike" kern="100" cap="none" spc="0" normalizeH="0" baseline="0" noProof="0">
              <a:ln>
                <a:noFill/>
              </a:ln>
              <a:solidFill>
                <a:srgbClr val="000000"/>
              </a:solidFill>
              <a:effectLst/>
              <a:uLnTx/>
              <a:uFillTx/>
              <a:latin typeface="Arial"/>
              <a:ea typeface="Aptos"/>
              <a:cs typeface="Times New Roman" panose="02020603050405020304" pitchFamily="18" charset="0"/>
              <a:sym typeface="Arial"/>
            </a:endParaRPr>
          </a:p>
        </p:txBody>
      </p:sp>
      <p:sp>
        <p:nvSpPr>
          <p:cNvPr id="20" name="Google Shape;284;p3"/>
          <p:cNvSpPr/>
          <p:nvPr/>
        </p:nvSpPr>
        <p:spPr>
          <a:xfrm>
            <a:off x="6768907" y="4357311"/>
            <a:ext cx="999517" cy="343431"/>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lvl="0" algn="ctr"/>
            <a:r>
              <a:rPr lang="fr-FR" sz="1800" kern="100">
                <a:solidFill>
                  <a:srgbClr val="343434"/>
                </a:solidFill>
                <a:ea typeface="Aptos"/>
                <a:cs typeface="Times New Roman" panose="02020603050405020304" pitchFamily="18" charset="0"/>
              </a:rPr>
              <a:t>D. 30%</a:t>
            </a:r>
            <a:endParaRPr kumimoji="0" lang="en-US" sz="1800" b="0" i="0" u="none" strike="noStrike" kern="100" cap="none" spc="0" normalizeH="0" baseline="0" noProof="0">
              <a:ln>
                <a:noFill/>
              </a:ln>
              <a:solidFill>
                <a:srgbClr val="343434"/>
              </a:solidFill>
              <a:effectLst/>
              <a:uLnTx/>
              <a:uFillTx/>
              <a:latin typeface="Arial"/>
              <a:ea typeface="Aptos"/>
              <a:cs typeface="Times New Roman" panose="02020603050405020304" pitchFamily="18" charset="0"/>
              <a:sym typeface="Arial"/>
            </a:endParaRPr>
          </a:p>
        </p:txBody>
      </p:sp>
      <p:sp>
        <p:nvSpPr>
          <p:cNvPr id="21" name="Google Shape;284;p3"/>
          <p:cNvSpPr/>
          <p:nvPr/>
        </p:nvSpPr>
        <p:spPr>
          <a:xfrm>
            <a:off x="3390475" y="4346116"/>
            <a:ext cx="999517" cy="343431"/>
          </a:xfrm>
          <a:prstGeom prst="roundRect">
            <a:avLst>
              <a:gd name="adj" fmla="val 11727"/>
            </a:avLst>
          </a:prstGeom>
          <a:solidFill>
            <a:srgbClr val="189B75"/>
          </a:solidFill>
          <a:ln w="9525">
            <a:solidFill>
              <a:srgbClr val="000000"/>
            </a:solidFill>
          </a:ln>
        </p:spPr>
        <p:txBody>
          <a:bodyPr spcFirstLastPara="1" wrap="square" lIns="68569" tIns="34275" rIns="68569" bIns="34275" anchor="ctr" anchorCtr="0">
            <a:noAutofit/>
          </a:bodyPr>
          <a:lstStyle/>
          <a:p>
            <a:pPr lvl="0" algn="ctr"/>
            <a:r>
              <a:rPr lang="fr-FR" sz="1800" b="1" kern="100">
                <a:solidFill>
                  <a:srgbClr val="FFFFFF"/>
                </a:solidFill>
                <a:ea typeface="Aptos"/>
                <a:cs typeface="Times New Roman" panose="02020603050405020304" pitchFamily="18" charset="0"/>
              </a:rPr>
              <a:t>B. 20%</a:t>
            </a:r>
          </a:p>
        </p:txBody>
      </p:sp>
      <p:sp>
        <p:nvSpPr>
          <p:cNvPr id="2" name="Rectangle 1"/>
          <p:cNvSpPr/>
          <p:nvPr/>
        </p:nvSpPr>
        <p:spPr>
          <a:xfrm>
            <a:off x="1093302" y="379428"/>
            <a:ext cx="7199907" cy="872034"/>
          </a:xfrm>
          <a:prstGeom prst="rect">
            <a:avLst/>
          </a:prstGeom>
        </p:spPr>
        <p:txBody>
          <a:bodyPr wrap="square">
            <a:spAutoFit/>
          </a:bodyPr>
          <a:lstStyle/>
          <a:p>
            <a:pPr lvl="0" algn="just">
              <a:lnSpc>
                <a:spcPct val="150000"/>
              </a:lnSpc>
            </a:pPr>
            <a:r>
              <a:rPr lang="fr-FR" sz="1800" b="1">
                <a:ea typeface="Calibri" panose="020F0502020204030204" pitchFamily="34" charset="0"/>
                <a:cs typeface="Times New Roman" panose="02020603050405020304" pitchFamily="18" charset="0"/>
              </a:rPr>
              <a:t>Câu 2</a:t>
            </a:r>
            <a:r>
              <a:rPr lang="fr-FR" sz="1800">
                <a:solidFill>
                  <a:srgbClr val="333333"/>
                </a:solidFill>
                <a:ea typeface="Times New Roman" panose="02020603050405020304" pitchFamily="18" charset="0"/>
                <a:cs typeface="Times New Roman" panose="02020603050405020304" pitchFamily="18" charset="0"/>
              </a:rPr>
              <a:t>. </a:t>
            </a:r>
            <a:r>
              <a:rPr lang="vi-VN" sz="1800">
                <a:solidFill>
                  <a:srgbClr val="333333"/>
                </a:solidFill>
                <a:ea typeface="Times New Roman" panose="02020603050405020304" pitchFamily="18" charset="0"/>
                <a:cs typeface="Times New Roman" panose="02020603050405020304" pitchFamily="18" charset="0"/>
              </a:rPr>
              <a:t>Thống kê số quyển sách quyên góp ủng hộ thư viện nhà trường của 100 học sinh khối 9 như sau :</a:t>
            </a:r>
            <a:endParaRPr lang="en-US" sz="1800">
              <a:solidFill>
                <a:srgbClr val="333333"/>
              </a:solidFill>
              <a:ea typeface="Times New Roman" panose="02020603050405020304" pitchFamily="18" charset="0"/>
              <a:cs typeface="Times New Roman" panose="02020603050405020304" pitchFamily="18" charset="0"/>
            </a:endParaRPr>
          </a:p>
        </p:txBody>
      </p:sp>
      <p:sp>
        <p:nvSpPr>
          <p:cNvPr id="3" name="Rectangle 2"/>
          <p:cNvSpPr/>
          <p:nvPr/>
        </p:nvSpPr>
        <p:spPr>
          <a:xfrm>
            <a:off x="1085351" y="3910644"/>
            <a:ext cx="3977371" cy="369332"/>
          </a:xfrm>
          <a:prstGeom prst="rect">
            <a:avLst/>
          </a:prstGeom>
        </p:spPr>
        <p:txBody>
          <a:bodyPr wrap="none">
            <a:spAutoFit/>
          </a:bodyPr>
          <a:lstStyle/>
          <a:p>
            <a:pPr lvl="0" algn="just"/>
            <a:r>
              <a:rPr lang="vi-VN" sz="1800">
                <a:ea typeface="Calibri" panose="020F0502020204030204" pitchFamily="34" charset="0"/>
                <a:cs typeface="Times New Roman" panose="02020603050405020304" pitchFamily="18" charset="0"/>
              </a:rPr>
              <a:t>a) Tần số tương đối của giá trị 32 là?</a:t>
            </a:r>
            <a:endParaRPr lang="en-US" sz="180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1465948" y="1286329"/>
            <a:ext cx="6578991" cy="2604184"/>
          </a:xfrm>
          <a:prstGeom prst="rect">
            <a:avLst/>
          </a:prstGeom>
        </p:spPr>
      </p:pic>
    </p:spTree>
    <p:extLst>
      <p:ext uri="{BB962C8B-B14F-4D97-AF65-F5344CB8AC3E}">
        <p14:creationId xmlns:p14="http://schemas.microsoft.com/office/powerpoint/2010/main" val="193699484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1561"/>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87464" y="71562"/>
            <a:ext cx="8958878" cy="4993419"/>
          </a:xfrm>
          <a:prstGeom prst="rect">
            <a:avLst/>
          </a:prstGeom>
        </p:spPr>
      </p:pic>
      <p:sp>
        <p:nvSpPr>
          <p:cNvPr id="24" name="Rectangle 23"/>
          <p:cNvSpPr/>
          <p:nvPr/>
        </p:nvSpPr>
        <p:spPr>
          <a:xfrm>
            <a:off x="1093302" y="3890513"/>
            <a:ext cx="3977371" cy="369332"/>
          </a:xfrm>
          <a:prstGeom prst="rect">
            <a:avLst/>
          </a:prstGeom>
        </p:spPr>
        <p:txBody>
          <a:bodyPr wrap="none">
            <a:spAutoFit/>
          </a:bodyPr>
          <a:lstStyle/>
          <a:p>
            <a:pPr lvl="0" algn="just"/>
            <a:r>
              <a:rPr lang="vi-VN" sz="1800">
                <a:ea typeface="Calibri" panose="020F0502020204030204" pitchFamily="34" charset="0"/>
                <a:cs typeface="Times New Roman" panose="02020603050405020304" pitchFamily="18" charset="0"/>
              </a:rPr>
              <a:t>b) Tần số tương đối của giá trị 27 là?</a:t>
            </a:r>
            <a:endParaRPr lang="en-US" sz="1800">
              <a:ea typeface="Calibri" panose="020F0502020204030204" pitchFamily="34" charset="0"/>
              <a:cs typeface="Times New Roman" panose="02020603050405020304" pitchFamily="18" charset="0"/>
            </a:endParaRPr>
          </a:p>
        </p:txBody>
      </p:sp>
      <p:sp>
        <p:nvSpPr>
          <p:cNvPr id="26" name="Google Shape;284;p3"/>
          <p:cNvSpPr/>
          <p:nvPr/>
        </p:nvSpPr>
        <p:spPr>
          <a:xfrm>
            <a:off x="1701259" y="4293702"/>
            <a:ext cx="1144634" cy="344417"/>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lvl="0" algn="ctr"/>
            <a:r>
              <a:rPr kumimoji="0" lang="fr-FR" sz="1800" b="0" i="0" u="none" strike="noStrike" kern="100" cap="none" spc="0" normalizeH="0" baseline="0" noProof="0">
                <a:ln>
                  <a:noFill/>
                </a:ln>
                <a:solidFill>
                  <a:srgbClr val="000000"/>
                </a:solidFill>
                <a:effectLst/>
                <a:uLnTx/>
                <a:uFillTx/>
                <a:latin typeface="Arial"/>
                <a:ea typeface="Aptos"/>
                <a:cs typeface="Times New Roman" panose="02020603050405020304" pitchFamily="18" charset="0"/>
                <a:sym typeface="Arial"/>
              </a:rPr>
              <a:t>A. </a:t>
            </a:r>
            <a:r>
              <a:rPr lang="fr-FR" sz="1800" kern="100">
                <a:ea typeface="Aptos"/>
                <a:cs typeface="Times New Roman" panose="02020603050405020304" pitchFamily="18" charset="0"/>
              </a:rPr>
              <a:t>15%</a:t>
            </a:r>
            <a:endParaRPr kumimoji="0" lang="en-US" sz="1800" b="0" i="0" u="none" strike="noStrike" kern="100" cap="none" spc="0" normalizeH="0" baseline="0" noProof="0">
              <a:ln>
                <a:noFill/>
              </a:ln>
              <a:solidFill>
                <a:srgbClr val="000000"/>
              </a:solidFill>
              <a:effectLst/>
              <a:uLnTx/>
              <a:uFillTx/>
              <a:latin typeface="Arial"/>
              <a:ea typeface="Aptos"/>
              <a:cs typeface="Times New Roman" panose="02020603050405020304" pitchFamily="18" charset="0"/>
              <a:sym typeface="Arial"/>
            </a:endParaRPr>
          </a:p>
        </p:txBody>
      </p:sp>
      <p:sp>
        <p:nvSpPr>
          <p:cNvPr id="27" name="Google Shape;284;p3"/>
          <p:cNvSpPr/>
          <p:nvPr/>
        </p:nvSpPr>
        <p:spPr>
          <a:xfrm>
            <a:off x="3390475" y="4293702"/>
            <a:ext cx="1144634" cy="344417"/>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lvl="0" algn="ctr"/>
            <a:r>
              <a:rPr lang="fr-FR" sz="1800" kern="100">
                <a:ea typeface="Aptos"/>
                <a:cs typeface="Times New Roman" panose="02020603050405020304" pitchFamily="18" charset="0"/>
              </a:rPr>
              <a:t>B. 20%</a:t>
            </a:r>
            <a:endParaRPr kumimoji="0" lang="en-US" sz="1800" b="0" i="0" u="none" strike="noStrike" kern="100" cap="none" spc="0" normalizeH="0" baseline="0" noProof="0">
              <a:ln>
                <a:noFill/>
              </a:ln>
              <a:solidFill>
                <a:srgbClr val="000000"/>
              </a:solidFill>
              <a:effectLst/>
              <a:uLnTx/>
              <a:uFillTx/>
              <a:latin typeface="Arial"/>
              <a:ea typeface="Aptos"/>
              <a:cs typeface="Times New Roman" panose="02020603050405020304" pitchFamily="18" charset="0"/>
              <a:sym typeface="Arial"/>
            </a:endParaRPr>
          </a:p>
        </p:txBody>
      </p:sp>
      <p:sp>
        <p:nvSpPr>
          <p:cNvPr id="28" name="Google Shape;284;p3"/>
          <p:cNvSpPr/>
          <p:nvPr/>
        </p:nvSpPr>
        <p:spPr>
          <a:xfrm>
            <a:off x="5079691" y="4293702"/>
            <a:ext cx="1144634" cy="344417"/>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lvl="0" algn="ctr"/>
            <a:r>
              <a:rPr lang="fr-FR" sz="1800" kern="100">
                <a:ea typeface="Aptos"/>
                <a:cs typeface="Times New Roman" panose="02020603050405020304" pitchFamily="18" charset="0"/>
              </a:rPr>
              <a:t>C. 25%</a:t>
            </a:r>
            <a:endParaRPr kumimoji="0" lang="en-US" sz="1800" b="0" i="0" u="none" strike="noStrike" kern="100" cap="none" spc="0" normalizeH="0" baseline="0" noProof="0">
              <a:ln>
                <a:noFill/>
              </a:ln>
              <a:solidFill>
                <a:srgbClr val="000000"/>
              </a:solidFill>
              <a:effectLst/>
              <a:uLnTx/>
              <a:uFillTx/>
              <a:latin typeface="Arial"/>
              <a:ea typeface="Aptos"/>
              <a:cs typeface="Times New Roman" panose="02020603050405020304" pitchFamily="18" charset="0"/>
              <a:sym typeface="Arial"/>
            </a:endParaRPr>
          </a:p>
        </p:txBody>
      </p:sp>
      <p:sp>
        <p:nvSpPr>
          <p:cNvPr id="29" name="Google Shape;284;p3"/>
          <p:cNvSpPr/>
          <p:nvPr/>
        </p:nvSpPr>
        <p:spPr>
          <a:xfrm>
            <a:off x="6768907" y="4300668"/>
            <a:ext cx="1144634" cy="344417"/>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lvl="0" algn="ctr"/>
            <a:r>
              <a:rPr lang="fr-FR" sz="1800" kern="100">
                <a:solidFill>
                  <a:srgbClr val="343434"/>
                </a:solidFill>
                <a:ea typeface="Aptos"/>
                <a:cs typeface="Times New Roman" panose="02020603050405020304" pitchFamily="18" charset="0"/>
              </a:rPr>
              <a:t>D. 30%</a:t>
            </a:r>
            <a:endParaRPr kumimoji="0" lang="en-US" sz="1800" b="0" i="0" u="none" strike="noStrike" kern="100" cap="none" spc="0" normalizeH="0" baseline="0" noProof="0">
              <a:ln>
                <a:noFill/>
              </a:ln>
              <a:solidFill>
                <a:srgbClr val="343434"/>
              </a:solidFill>
              <a:effectLst/>
              <a:uLnTx/>
              <a:uFillTx/>
              <a:latin typeface="Arial"/>
              <a:ea typeface="Aptos"/>
              <a:cs typeface="Times New Roman" panose="02020603050405020304" pitchFamily="18" charset="0"/>
              <a:sym typeface="Arial"/>
            </a:endParaRPr>
          </a:p>
        </p:txBody>
      </p:sp>
      <p:sp>
        <p:nvSpPr>
          <p:cNvPr id="30" name="Google Shape;284;p3"/>
          <p:cNvSpPr/>
          <p:nvPr/>
        </p:nvSpPr>
        <p:spPr>
          <a:xfrm>
            <a:off x="1695343" y="4300668"/>
            <a:ext cx="1144634" cy="344417"/>
          </a:xfrm>
          <a:prstGeom prst="roundRect">
            <a:avLst>
              <a:gd name="adj" fmla="val 11727"/>
            </a:avLst>
          </a:prstGeom>
          <a:solidFill>
            <a:srgbClr val="189B75"/>
          </a:solidFill>
          <a:ln w="9525">
            <a:solidFill>
              <a:srgbClr val="000000"/>
            </a:solidFill>
          </a:ln>
        </p:spPr>
        <p:txBody>
          <a:bodyPr spcFirstLastPara="1" wrap="square" lIns="68569" tIns="34275" rIns="68569" bIns="34275" anchor="ctr" anchorCtr="0">
            <a:noAutofit/>
          </a:bodyPr>
          <a:lstStyle/>
          <a:p>
            <a:pPr lvl="0" algn="ctr"/>
            <a:r>
              <a:rPr lang="fr-FR" sz="1800" b="1" kern="100">
                <a:solidFill>
                  <a:srgbClr val="FFFFFF"/>
                </a:solidFill>
                <a:ea typeface="Aptos"/>
                <a:cs typeface="Times New Roman" panose="02020603050405020304" pitchFamily="18" charset="0"/>
              </a:rPr>
              <a:t>A. 15%</a:t>
            </a:r>
          </a:p>
        </p:txBody>
      </p:sp>
      <p:sp>
        <p:nvSpPr>
          <p:cNvPr id="12" name="Rectangle 11"/>
          <p:cNvSpPr/>
          <p:nvPr/>
        </p:nvSpPr>
        <p:spPr>
          <a:xfrm>
            <a:off x="1093302" y="379428"/>
            <a:ext cx="7199907" cy="872034"/>
          </a:xfrm>
          <a:prstGeom prst="rect">
            <a:avLst/>
          </a:prstGeom>
        </p:spPr>
        <p:txBody>
          <a:bodyPr wrap="square">
            <a:spAutoFit/>
          </a:bodyPr>
          <a:lstStyle/>
          <a:p>
            <a:pPr lvl="0" algn="just">
              <a:lnSpc>
                <a:spcPct val="150000"/>
              </a:lnSpc>
            </a:pPr>
            <a:r>
              <a:rPr lang="fr-FR" sz="1800" b="1">
                <a:ea typeface="Calibri" panose="020F0502020204030204" pitchFamily="34" charset="0"/>
                <a:cs typeface="Times New Roman" panose="02020603050405020304" pitchFamily="18" charset="0"/>
              </a:rPr>
              <a:t>Câu 2</a:t>
            </a:r>
            <a:r>
              <a:rPr lang="fr-FR" sz="1800">
                <a:solidFill>
                  <a:srgbClr val="333333"/>
                </a:solidFill>
                <a:ea typeface="Times New Roman" panose="02020603050405020304" pitchFamily="18" charset="0"/>
                <a:cs typeface="Times New Roman" panose="02020603050405020304" pitchFamily="18" charset="0"/>
              </a:rPr>
              <a:t>. </a:t>
            </a:r>
            <a:r>
              <a:rPr lang="vi-VN" sz="1800">
                <a:solidFill>
                  <a:srgbClr val="333333"/>
                </a:solidFill>
                <a:ea typeface="Times New Roman" panose="02020603050405020304" pitchFamily="18" charset="0"/>
                <a:cs typeface="Times New Roman" panose="02020603050405020304" pitchFamily="18" charset="0"/>
              </a:rPr>
              <a:t>Thống kê số quyển sách quyên góp ủng hộ thư viện nhà trường của 100 học sinh khối 9 như sau :</a:t>
            </a:r>
            <a:endParaRPr lang="en-US" sz="1800">
              <a:solidFill>
                <a:srgbClr val="333333"/>
              </a:solidFill>
              <a:ea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4"/>
          <a:stretch>
            <a:fillRect/>
          </a:stretch>
        </p:blipFill>
        <p:spPr>
          <a:xfrm>
            <a:off x="1465948" y="1286329"/>
            <a:ext cx="6578991" cy="2604184"/>
          </a:xfrm>
          <a:prstGeom prst="rect">
            <a:avLst/>
          </a:prstGeom>
        </p:spPr>
      </p:pic>
    </p:spTree>
    <p:extLst>
      <p:ext uri="{BB962C8B-B14F-4D97-AF65-F5344CB8AC3E}">
        <p14:creationId xmlns:p14="http://schemas.microsoft.com/office/powerpoint/2010/main" val="184011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1561"/>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87464" y="71562"/>
            <a:ext cx="8958878" cy="4993419"/>
          </a:xfrm>
          <a:prstGeom prst="rect">
            <a:avLst/>
          </a:prstGeom>
        </p:spPr>
      </p:pic>
      <p:sp>
        <p:nvSpPr>
          <p:cNvPr id="14" name="Rectangle 13"/>
          <p:cNvSpPr/>
          <p:nvPr/>
        </p:nvSpPr>
        <p:spPr>
          <a:xfrm>
            <a:off x="1093302" y="3914366"/>
            <a:ext cx="4028667" cy="369332"/>
          </a:xfrm>
          <a:prstGeom prst="rect">
            <a:avLst/>
          </a:prstGeom>
        </p:spPr>
        <p:txBody>
          <a:bodyPr wrap="none">
            <a:spAutoFit/>
          </a:bodyPr>
          <a:lstStyle/>
          <a:p>
            <a:pPr lvl="0" algn="just"/>
            <a:r>
              <a:rPr lang="vi-VN" sz="1800">
                <a:ea typeface="Calibri" panose="020F0502020204030204" pitchFamily="34" charset="0"/>
                <a:cs typeface="Times New Roman" panose="02020603050405020304" pitchFamily="18" charset="0"/>
              </a:rPr>
              <a:t>c) Tần số tương đối của giá trị 50 là ?</a:t>
            </a:r>
            <a:endParaRPr lang="en-US" sz="1800">
              <a:ea typeface="Calibri" panose="020F0502020204030204" pitchFamily="34" charset="0"/>
              <a:cs typeface="Times New Roman" panose="02020603050405020304" pitchFamily="18" charset="0"/>
            </a:endParaRPr>
          </a:p>
        </p:txBody>
      </p:sp>
      <p:sp>
        <p:nvSpPr>
          <p:cNvPr id="16" name="Google Shape;284;p3"/>
          <p:cNvSpPr/>
          <p:nvPr/>
        </p:nvSpPr>
        <p:spPr>
          <a:xfrm>
            <a:off x="1701259" y="4293703"/>
            <a:ext cx="1144634" cy="320563"/>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lvl="0" algn="ctr"/>
            <a:r>
              <a:rPr kumimoji="0" lang="fr-FR" sz="1800" b="0" i="0" u="none" strike="noStrike" kern="100" cap="none" spc="0" normalizeH="0" baseline="0" noProof="0">
                <a:ln>
                  <a:noFill/>
                </a:ln>
                <a:solidFill>
                  <a:srgbClr val="000000"/>
                </a:solidFill>
                <a:effectLst/>
                <a:uLnTx/>
                <a:uFillTx/>
                <a:latin typeface="Arial"/>
                <a:ea typeface="Aptos"/>
                <a:cs typeface="Times New Roman" panose="02020603050405020304" pitchFamily="18" charset="0"/>
                <a:sym typeface="Arial"/>
              </a:rPr>
              <a:t>A. </a:t>
            </a:r>
            <a:r>
              <a:rPr lang="fr-FR" sz="1800" kern="100">
                <a:ea typeface="Aptos"/>
                <a:cs typeface="Times New Roman" panose="02020603050405020304" pitchFamily="18" charset="0"/>
              </a:rPr>
              <a:t>5%</a:t>
            </a:r>
            <a:endParaRPr kumimoji="0" lang="en-US" sz="1800" b="0" i="0" u="none" strike="noStrike" kern="100" cap="none" spc="0" normalizeH="0" baseline="0" noProof="0">
              <a:ln>
                <a:noFill/>
              </a:ln>
              <a:solidFill>
                <a:srgbClr val="000000"/>
              </a:solidFill>
              <a:effectLst/>
              <a:uLnTx/>
              <a:uFillTx/>
              <a:latin typeface="Arial"/>
              <a:ea typeface="Aptos"/>
              <a:cs typeface="Times New Roman" panose="02020603050405020304" pitchFamily="18" charset="0"/>
              <a:sym typeface="Arial"/>
            </a:endParaRPr>
          </a:p>
        </p:txBody>
      </p:sp>
      <p:sp>
        <p:nvSpPr>
          <p:cNvPr id="21" name="Google Shape;284;p3"/>
          <p:cNvSpPr/>
          <p:nvPr/>
        </p:nvSpPr>
        <p:spPr>
          <a:xfrm>
            <a:off x="3390475" y="4293703"/>
            <a:ext cx="1144634" cy="320563"/>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lvl="0" algn="ctr"/>
            <a:r>
              <a:rPr lang="fr-FR" sz="1800" kern="100">
                <a:ea typeface="Aptos"/>
                <a:cs typeface="Times New Roman" panose="02020603050405020304" pitchFamily="18" charset="0"/>
              </a:rPr>
              <a:t>B. 10%</a:t>
            </a:r>
            <a:endParaRPr kumimoji="0" lang="en-US" sz="1800" b="0" i="0" u="none" strike="noStrike" kern="100" cap="none" spc="0" normalizeH="0" baseline="0" noProof="0">
              <a:ln>
                <a:noFill/>
              </a:ln>
              <a:solidFill>
                <a:srgbClr val="000000"/>
              </a:solidFill>
              <a:effectLst/>
              <a:uLnTx/>
              <a:uFillTx/>
              <a:latin typeface="Arial"/>
              <a:ea typeface="Aptos"/>
              <a:cs typeface="Times New Roman" panose="02020603050405020304" pitchFamily="18" charset="0"/>
              <a:sym typeface="Arial"/>
            </a:endParaRPr>
          </a:p>
        </p:txBody>
      </p:sp>
      <p:sp>
        <p:nvSpPr>
          <p:cNvPr id="22" name="Google Shape;284;p3"/>
          <p:cNvSpPr/>
          <p:nvPr/>
        </p:nvSpPr>
        <p:spPr>
          <a:xfrm>
            <a:off x="5079691" y="4293703"/>
            <a:ext cx="1144634" cy="320563"/>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lvl="0" algn="ctr"/>
            <a:r>
              <a:rPr lang="fr-FR" sz="1800" kern="100">
                <a:ea typeface="Aptos"/>
                <a:cs typeface="Times New Roman" panose="02020603050405020304" pitchFamily="18" charset="0"/>
              </a:rPr>
              <a:t>C.15%</a:t>
            </a:r>
            <a:endParaRPr kumimoji="0" lang="en-US" sz="1800" b="0" i="0" u="none" strike="noStrike" kern="100" cap="none" spc="0" normalizeH="0" baseline="0" noProof="0">
              <a:ln>
                <a:noFill/>
              </a:ln>
              <a:solidFill>
                <a:srgbClr val="000000"/>
              </a:solidFill>
              <a:effectLst/>
              <a:uLnTx/>
              <a:uFillTx/>
              <a:latin typeface="Arial"/>
              <a:ea typeface="Aptos"/>
              <a:cs typeface="Times New Roman" panose="02020603050405020304" pitchFamily="18" charset="0"/>
              <a:sym typeface="Arial"/>
            </a:endParaRPr>
          </a:p>
        </p:txBody>
      </p:sp>
      <p:sp>
        <p:nvSpPr>
          <p:cNvPr id="24" name="Google Shape;284;p3"/>
          <p:cNvSpPr/>
          <p:nvPr/>
        </p:nvSpPr>
        <p:spPr>
          <a:xfrm>
            <a:off x="6768907" y="4300669"/>
            <a:ext cx="1144634" cy="320563"/>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lvl="0" algn="ctr"/>
            <a:r>
              <a:rPr lang="fr-FR" sz="1800" kern="100">
                <a:solidFill>
                  <a:srgbClr val="343434"/>
                </a:solidFill>
                <a:ea typeface="Aptos"/>
                <a:cs typeface="Times New Roman" panose="02020603050405020304" pitchFamily="18" charset="0"/>
              </a:rPr>
              <a:t>D. 20%</a:t>
            </a:r>
            <a:endParaRPr kumimoji="0" lang="en-US" sz="1800" b="0" i="0" u="none" strike="noStrike" kern="100" cap="none" spc="0" normalizeH="0" baseline="0" noProof="0">
              <a:ln>
                <a:noFill/>
              </a:ln>
              <a:solidFill>
                <a:srgbClr val="343434"/>
              </a:solidFill>
              <a:effectLst/>
              <a:uLnTx/>
              <a:uFillTx/>
              <a:latin typeface="Arial"/>
              <a:ea typeface="Aptos"/>
              <a:cs typeface="Times New Roman" panose="02020603050405020304" pitchFamily="18" charset="0"/>
              <a:sym typeface="Arial"/>
            </a:endParaRPr>
          </a:p>
        </p:txBody>
      </p:sp>
      <p:sp>
        <p:nvSpPr>
          <p:cNvPr id="25" name="Google Shape;284;p3"/>
          <p:cNvSpPr/>
          <p:nvPr/>
        </p:nvSpPr>
        <p:spPr>
          <a:xfrm>
            <a:off x="1701259" y="4295808"/>
            <a:ext cx="1144634" cy="320563"/>
          </a:xfrm>
          <a:prstGeom prst="roundRect">
            <a:avLst>
              <a:gd name="adj" fmla="val 11727"/>
            </a:avLst>
          </a:prstGeom>
          <a:solidFill>
            <a:srgbClr val="189B75"/>
          </a:solidFill>
          <a:ln w="9525">
            <a:solidFill>
              <a:srgbClr val="000000"/>
            </a:solidFill>
          </a:ln>
        </p:spPr>
        <p:txBody>
          <a:bodyPr spcFirstLastPara="1" wrap="square" lIns="68569" tIns="34275" rIns="68569" bIns="34275" anchor="ctr" anchorCtr="0">
            <a:noAutofit/>
          </a:bodyPr>
          <a:lstStyle/>
          <a:p>
            <a:pPr lvl="0" algn="ctr"/>
            <a:r>
              <a:rPr lang="fr-FR" sz="1800" b="1" kern="100">
                <a:solidFill>
                  <a:srgbClr val="FFFFFF"/>
                </a:solidFill>
                <a:ea typeface="Aptos"/>
                <a:cs typeface="Times New Roman" panose="02020603050405020304" pitchFamily="18" charset="0"/>
              </a:rPr>
              <a:t>A. 5%</a:t>
            </a:r>
          </a:p>
        </p:txBody>
      </p:sp>
      <p:sp>
        <p:nvSpPr>
          <p:cNvPr id="11" name="Rectangle 10"/>
          <p:cNvSpPr/>
          <p:nvPr/>
        </p:nvSpPr>
        <p:spPr>
          <a:xfrm>
            <a:off x="1093302" y="379428"/>
            <a:ext cx="7199907" cy="872034"/>
          </a:xfrm>
          <a:prstGeom prst="rect">
            <a:avLst/>
          </a:prstGeom>
        </p:spPr>
        <p:txBody>
          <a:bodyPr wrap="square">
            <a:spAutoFit/>
          </a:bodyPr>
          <a:lstStyle/>
          <a:p>
            <a:pPr lvl="0" algn="just">
              <a:lnSpc>
                <a:spcPct val="150000"/>
              </a:lnSpc>
            </a:pPr>
            <a:r>
              <a:rPr lang="fr-FR" sz="1800" b="1">
                <a:ea typeface="Calibri" panose="020F0502020204030204" pitchFamily="34" charset="0"/>
                <a:cs typeface="Times New Roman" panose="02020603050405020304" pitchFamily="18" charset="0"/>
              </a:rPr>
              <a:t>Câu 2</a:t>
            </a:r>
            <a:r>
              <a:rPr lang="fr-FR" sz="1800">
                <a:solidFill>
                  <a:srgbClr val="333333"/>
                </a:solidFill>
                <a:ea typeface="Times New Roman" panose="02020603050405020304" pitchFamily="18" charset="0"/>
                <a:cs typeface="Times New Roman" panose="02020603050405020304" pitchFamily="18" charset="0"/>
              </a:rPr>
              <a:t>. </a:t>
            </a:r>
            <a:r>
              <a:rPr lang="vi-VN" sz="1800">
                <a:solidFill>
                  <a:srgbClr val="333333"/>
                </a:solidFill>
                <a:ea typeface="Times New Roman" panose="02020603050405020304" pitchFamily="18" charset="0"/>
                <a:cs typeface="Times New Roman" panose="02020603050405020304" pitchFamily="18" charset="0"/>
              </a:rPr>
              <a:t>Thống kê số quyển sách quyên góp ủng hộ thư viện nhà trường của 100 học sinh khối 9 như sau :</a:t>
            </a:r>
            <a:endParaRPr lang="en-US" sz="1800">
              <a:solidFill>
                <a:srgbClr val="333333"/>
              </a:solidFill>
              <a:ea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a:stretch>
            <a:fillRect/>
          </a:stretch>
        </p:blipFill>
        <p:spPr>
          <a:xfrm>
            <a:off x="1465948" y="1286329"/>
            <a:ext cx="6578991" cy="2604184"/>
          </a:xfrm>
          <a:prstGeom prst="rect">
            <a:avLst/>
          </a:prstGeom>
        </p:spPr>
      </p:pic>
    </p:spTree>
    <p:extLst>
      <p:ext uri="{BB962C8B-B14F-4D97-AF65-F5344CB8AC3E}">
        <p14:creationId xmlns:p14="http://schemas.microsoft.com/office/powerpoint/2010/main" val="3849408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3799"/>
        <p:cNvGrpSpPr/>
        <p:nvPr/>
      </p:nvGrpSpPr>
      <p:grpSpPr>
        <a:xfrm>
          <a:off x="0" y="0"/>
          <a:ext cx="0" cy="0"/>
          <a:chOff x="0" y="0"/>
          <a:chExt cx="0" cy="0"/>
        </a:xfrm>
      </p:grpSpPr>
      <p:sp>
        <p:nvSpPr>
          <p:cNvPr id="4" name="Rectangle 3">
            <a:extLst>
              <a:ext uri="{FF2B5EF4-FFF2-40B4-BE49-F238E27FC236}">
                <a16:creationId xmlns:a16="http://schemas.microsoft.com/office/drawing/2014/main" id="{2928E34C-A9B5-33D1-0FDE-781C4F834193}"/>
              </a:ext>
            </a:extLst>
          </p:cNvPr>
          <p:cNvSpPr/>
          <p:nvPr/>
        </p:nvSpPr>
        <p:spPr>
          <a:xfrm>
            <a:off x="96198" y="43437"/>
            <a:ext cx="8960337" cy="1015663"/>
          </a:xfrm>
          <a:prstGeom prst="rect">
            <a:avLst/>
          </a:prstGeom>
        </p:spPr>
        <p:txBody>
          <a:bodyPr wrap="square">
            <a:spAutoFit/>
          </a:bodyPr>
          <a:lstStyle/>
          <a:p>
            <a:pPr lvl="0" algn="just">
              <a:lnSpc>
                <a:spcPct val="150000"/>
              </a:lnSpc>
              <a:defRPr/>
            </a:pPr>
            <a:r>
              <a:rPr kumimoji="0" lang="vi-VN" sz="2000" b="1" i="0" u="none" strike="noStrike" kern="1200" cap="none" spc="0" normalizeH="0" baseline="0" noProof="0">
                <a:ln>
                  <a:noFill/>
                </a:ln>
                <a:solidFill>
                  <a:srgbClr val="2F5496"/>
                </a:solidFill>
                <a:effectLst/>
                <a:uLnTx/>
                <a:uFillTx/>
                <a:latin typeface="Arial" panose="020B0604020202020204" pitchFamily="34" charset="0"/>
                <a:ea typeface="+mn-ea"/>
                <a:cs typeface="Arial" panose="020B0604020202020204" pitchFamily="34" charset="0"/>
              </a:rPr>
              <a:t>Bài </a:t>
            </a:r>
            <a:r>
              <a:rPr lang="en-US" sz="2000" b="1" kern="1200" noProof="0" dirty="0">
                <a:solidFill>
                  <a:srgbClr val="2F5496"/>
                </a:solidFill>
                <a:latin typeface="Arial" panose="020B0604020202020204" pitchFamily="34" charset="0"/>
                <a:ea typeface="+mn-ea"/>
                <a:cs typeface="Arial" panose="020B0604020202020204" pitchFamily="34" charset="0"/>
              </a:rPr>
              <a:t>1</a:t>
            </a:r>
            <a:r>
              <a:rPr kumimoji="0" lang="vi-VN" sz="2000" b="1" i="0" u="none" strike="noStrike" kern="1200" cap="none" spc="0" normalizeH="0" baseline="0" noProof="0">
                <a:ln>
                  <a:noFill/>
                </a:ln>
                <a:solidFill>
                  <a:srgbClr val="2F5496"/>
                </a:solidFill>
                <a:effectLst/>
                <a:uLnTx/>
                <a:uFillTx/>
                <a:latin typeface="Arial" panose="020B0604020202020204" pitchFamily="34" charset="0"/>
                <a:ea typeface="+mn-ea"/>
                <a:cs typeface="Arial" panose="020B0604020202020204" pitchFamily="34" charset="0"/>
              </a:rPr>
              <a:t> </a:t>
            </a:r>
            <a:r>
              <a:rPr kumimoji="0" lang="vi-VN" sz="2000" b="1" i="0" u="none" strike="noStrike" kern="120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rPr>
              <a:t>(SGK</a:t>
            </a:r>
            <a:r>
              <a:rPr kumimoji="0" lang="en-US" sz="2000" b="1" i="0" u="none" strike="noStrike" kern="120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a:ln>
                  <a:noFill/>
                </a:ln>
                <a:solidFill>
                  <a:srgbClr val="2F5496"/>
                </a:solidFill>
                <a:effectLst/>
                <a:uLnTx/>
                <a:uFillTx/>
                <a:latin typeface="Arial" panose="020B0604020202020204" pitchFamily="34" charset="0"/>
                <a:ea typeface="+mn-ea"/>
                <a:cs typeface="Arial" panose="020B0604020202020204" pitchFamily="34" charset="0"/>
              </a:rPr>
              <a:t>– </a:t>
            </a:r>
            <a:r>
              <a:rPr kumimoji="0" lang="vi-VN" sz="2000" b="1" i="0" u="none" strike="noStrike" kern="1200" cap="none" spc="0" normalizeH="0" baseline="0" noProof="0">
                <a:ln>
                  <a:noFill/>
                </a:ln>
                <a:solidFill>
                  <a:srgbClr val="2F5496"/>
                </a:solidFill>
                <a:effectLst/>
                <a:uLnTx/>
                <a:uFillTx/>
                <a:latin typeface="Arial" panose="020B0604020202020204" pitchFamily="34" charset="0"/>
                <a:ea typeface="+mn-ea"/>
                <a:cs typeface="Arial" panose="020B0604020202020204" pitchFamily="34" charset="0"/>
              </a:rPr>
              <a:t>tr.</a:t>
            </a:r>
            <a:r>
              <a:rPr kumimoji="0" lang="en-US" sz="2000" b="1" i="0" u="none" strike="noStrike" kern="1200" cap="none" spc="0" normalizeH="0" baseline="0" noProof="0">
                <a:ln>
                  <a:noFill/>
                </a:ln>
                <a:solidFill>
                  <a:srgbClr val="2F5496"/>
                </a:solidFill>
                <a:effectLst/>
                <a:uLnTx/>
                <a:uFillTx/>
                <a:latin typeface="Arial" panose="020B0604020202020204" pitchFamily="34" charset="0"/>
                <a:ea typeface="+mn-ea"/>
                <a:cs typeface="Arial" panose="020B0604020202020204" pitchFamily="34" charset="0"/>
              </a:rPr>
              <a:t>3</a:t>
            </a:r>
            <a:r>
              <a:rPr lang="en-US" sz="2000" b="1" noProof="0">
                <a:solidFill>
                  <a:srgbClr val="2F5496"/>
                </a:solidFill>
                <a:latin typeface="Arial" panose="020B0604020202020204" pitchFamily="34" charset="0"/>
                <a:ea typeface="+mn-ea"/>
                <a:cs typeface="Arial" panose="020B0604020202020204" pitchFamily="34" charset="0"/>
              </a:rPr>
              <a:t>7</a:t>
            </a:r>
            <a:r>
              <a:rPr lang="en-US" sz="2000" b="1" kern="1200">
                <a:solidFill>
                  <a:srgbClr val="2F5496"/>
                </a:solidFill>
                <a:latin typeface="Arial" panose="020B0604020202020204" pitchFamily="34" charset="0"/>
                <a:ea typeface="+mn-ea"/>
                <a:cs typeface="Arial" panose="020B0604020202020204" pitchFamily="34" charset="0"/>
              </a:rPr>
              <a:t>) </a:t>
            </a:r>
            <a:r>
              <a:rPr lang="vi-VN" sz="2000" kern="1200">
                <a:solidFill>
                  <a:schemeClr val="tx1"/>
                </a:solidFill>
                <a:latin typeface="Arial" panose="020B0604020202020204" pitchFamily="34" charset="0"/>
                <a:ea typeface="+mn-ea"/>
                <a:cs typeface="Arial" panose="020B0604020202020204" pitchFamily="34" charset="0"/>
              </a:rPr>
              <a:t>Bảng sau thống kê số lượt nháy chuột vào quảng cáo ở một trang web vào tháng 12/2022.</a:t>
            </a:r>
            <a:endParaRPr lang="en-US" sz="2000" dirty="0">
              <a:solidFill>
                <a:schemeClr val="tx1"/>
              </a:solidFill>
              <a:cs typeface="Arial" panose="020B0604020202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327719243"/>
              </p:ext>
            </p:extLst>
          </p:nvPr>
        </p:nvGraphicFramePr>
        <p:xfrm>
          <a:off x="795520" y="1086754"/>
          <a:ext cx="7561691" cy="792480"/>
        </p:xfrm>
        <a:graphic>
          <a:graphicData uri="http://schemas.openxmlformats.org/drawingml/2006/table">
            <a:tbl>
              <a:tblPr firstRow="1" bandRow="1">
                <a:tableStyleId>{45A25789-26E0-47BD-9F28-08E63AB04CF7}</a:tableStyleId>
              </a:tblPr>
              <a:tblGrid>
                <a:gridCol w="3061512">
                  <a:extLst>
                    <a:ext uri="{9D8B030D-6E8A-4147-A177-3AD203B41FA5}">
                      <a16:colId xmlns:a16="http://schemas.microsoft.com/office/drawing/2014/main" val="3615377327"/>
                    </a:ext>
                  </a:extLst>
                </a:gridCol>
                <a:gridCol w="699579">
                  <a:extLst>
                    <a:ext uri="{9D8B030D-6E8A-4147-A177-3AD203B41FA5}">
                      <a16:colId xmlns:a16="http://schemas.microsoft.com/office/drawing/2014/main" val="3129280889"/>
                    </a:ext>
                  </a:extLst>
                </a:gridCol>
                <a:gridCol w="760120">
                  <a:extLst>
                    <a:ext uri="{9D8B030D-6E8A-4147-A177-3AD203B41FA5}">
                      <a16:colId xmlns:a16="http://schemas.microsoft.com/office/drawing/2014/main" val="1726096188"/>
                    </a:ext>
                  </a:extLst>
                </a:gridCol>
                <a:gridCol w="760120">
                  <a:extLst>
                    <a:ext uri="{9D8B030D-6E8A-4147-A177-3AD203B41FA5}">
                      <a16:colId xmlns:a16="http://schemas.microsoft.com/office/drawing/2014/main" val="1564382858"/>
                    </a:ext>
                  </a:extLst>
                </a:gridCol>
                <a:gridCol w="760120">
                  <a:extLst>
                    <a:ext uri="{9D8B030D-6E8A-4147-A177-3AD203B41FA5}">
                      <a16:colId xmlns:a16="http://schemas.microsoft.com/office/drawing/2014/main" val="2513055548"/>
                    </a:ext>
                  </a:extLst>
                </a:gridCol>
                <a:gridCol w="760120">
                  <a:extLst>
                    <a:ext uri="{9D8B030D-6E8A-4147-A177-3AD203B41FA5}">
                      <a16:colId xmlns:a16="http://schemas.microsoft.com/office/drawing/2014/main" val="80438969"/>
                    </a:ext>
                  </a:extLst>
                </a:gridCol>
                <a:gridCol w="760120">
                  <a:extLst>
                    <a:ext uri="{9D8B030D-6E8A-4147-A177-3AD203B41FA5}">
                      <a16:colId xmlns:a16="http://schemas.microsoft.com/office/drawing/2014/main" val="1091676581"/>
                    </a:ext>
                  </a:extLst>
                </a:gridCol>
              </a:tblGrid>
              <a:tr h="315366">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000" b="0">
                          <a:effectLst/>
                          <a:latin typeface="+mn-lt"/>
                        </a:rPr>
                        <a:t>Số lượt nháy chuột</a:t>
                      </a:r>
                      <a:endParaRPr lang="en-US" sz="2000" b="0">
                        <a:effectLst/>
                        <a:latin typeface="+mn-lt"/>
                        <a:ea typeface="Calibri" panose="020F0502020204030204" pitchFamily="34" charset="0"/>
                        <a:cs typeface="Times New Roman" panose="02020603050405020304" pitchFamily="18" charset="0"/>
                      </a:endParaRPr>
                    </a:p>
                  </a:txBody>
                  <a:tcPr anchor="ctr">
                    <a:solidFill>
                      <a:srgbClr val="FFFFCD"/>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0</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1</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2</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3</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4</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5</a:t>
                      </a:r>
                    </a:p>
                  </a:txBody>
                  <a:tcPr anchor="ctr"/>
                </a:tc>
                <a:extLst>
                  <a:ext uri="{0D108BD9-81ED-4DB2-BD59-A6C34878D82A}">
                    <a16:rowId xmlns:a16="http://schemas.microsoft.com/office/drawing/2014/main" val="2652040874"/>
                  </a:ext>
                </a:extLst>
              </a:tr>
              <a:tr h="315366">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000" b="0">
                          <a:effectLst/>
                          <a:latin typeface="+mn-lt"/>
                        </a:rPr>
                        <a:t>Số người dùng</a:t>
                      </a:r>
                      <a:endParaRPr lang="en-US" sz="2000" b="0">
                        <a:effectLst/>
                        <a:latin typeface="+mn-lt"/>
                        <a:ea typeface="Calibri" panose="020F0502020204030204" pitchFamily="34" charset="0"/>
                        <a:cs typeface="Times New Roman" panose="02020603050405020304" pitchFamily="18" charset="0"/>
                      </a:endParaRPr>
                    </a:p>
                  </a:txBody>
                  <a:tcPr anchor="ctr">
                    <a:solidFill>
                      <a:srgbClr val="FFFFCD"/>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25</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56</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12</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9</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5</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3</a:t>
                      </a:r>
                    </a:p>
                  </a:txBody>
                  <a:tcPr anchor="ctr"/>
                </a:tc>
                <a:extLst>
                  <a:ext uri="{0D108BD9-81ED-4DB2-BD59-A6C34878D82A}">
                    <a16:rowId xmlns:a16="http://schemas.microsoft.com/office/drawing/2014/main" val="2397461541"/>
                  </a:ext>
                </a:extLst>
              </a:tr>
            </a:tbl>
          </a:graphicData>
        </a:graphic>
      </p:graphicFrame>
      <p:sp>
        <p:nvSpPr>
          <p:cNvPr id="3" name="Rectangle 2"/>
          <p:cNvSpPr/>
          <p:nvPr/>
        </p:nvSpPr>
        <p:spPr>
          <a:xfrm>
            <a:off x="96198" y="1886035"/>
            <a:ext cx="8960337" cy="1015663"/>
          </a:xfrm>
          <a:prstGeom prst="rect">
            <a:avLst/>
          </a:prstGeom>
        </p:spPr>
        <p:txBody>
          <a:bodyPr wrap="square">
            <a:spAutoFit/>
          </a:bodyPr>
          <a:lstStyle/>
          <a:p>
            <a:pPr algn="just">
              <a:lnSpc>
                <a:spcPct val="150000"/>
              </a:lnSpc>
            </a:pPr>
            <a:r>
              <a:rPr lang="vi-VN" sz="2000"/>
              <a:t>a) Lập bảng tần số tương đối cho mẫu số liệu trên.</a:t>
            </a:r>
            <a:endParaRPr lang="en-US" sz="2000"/>
          </a:p>
          <a:p>
            <a:pPr algn="just">
              <a:lnSpc>
                <a:spcPct val="150000"/>
              </a:lnSpc>
            </a:pPr>
            <a:r>
              <a:rPr lang="vi-VN" sz="2000"/>
              <a:t>b) Vẽ biểu đồ tần số tương đối dạng hình quạt tròn biểu diễn mẫu số liệu trên.</a:t>
            </a:r>
            <a:endParaRPr lang="en-US" sz="2000"/>
          </a:p>
        </p:txBody>
      </p:sp>
      <p:sp>
        <p:nvSpPr>
          <p:cNvPr id="11" name="Rectangle 10"/>
          <p:cNvSpPr/>
          <p:nvPr/>
        </p:nvSpPr>
        <p:spPr>
          <a:xfrm>
            <a:off x="4200296" y="2930361"/>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0" cap="none" spc="0" normalizeH="0" baseline="0" noProof="0">
                <a:ln>
                  <a:noFill/>
                </a:ln>
                <a:solidFill>
                  <a:srgbClr val="C00000"/>
                </a:solidFill>
                <a:effectLst/>
                <a:uLnTx/>
                <a:uFillTx/>
                <a:latin typeface="Arial"/>
                <a:cs typeface="Arial"/>
                <a:sym typeface="Arial"/>
              </a:rPr>
              <a:t>Giải:</a:t>
            </a:r>
            <a:endParaRPr kumimoji="0" lang="en-US" sz="2000" b="1" i="1" u="sng" strike="noStrike" kern="0" cap="none" spc="0" normalizeH="0" baseline="0" noProof="0" dirty="0">
              <a:ln>
                <a:noFill/>
              </a:ln>
              <a:solidFill>
                <a:srgbClr val="C00000"/>
              </a:solidFill>
              <a:effectLst/>
              <a:uLnTx/>
              <a:uFillTx/>
              <a:latin typeface="Arial"/>
              <a:cs typeface="Arial"/>
              <a:sym typeface="Arial"/>
            </a:endParaRPr>
          </a:p>
        </p:txBody>
      </p:sp>
      <p:sp>
        <p:nvSpPr>
          <p:cNvPr id="7" name="Rectangle 6"/>
          <p:cNvSpPr/>
          <p:nvPr/>
        </p:nvSpPr>
        <p:spPr>
          <a:xfrm>
            <a:off x="96198" y="3492846"/>
            <a:ext cx="6762108" cy="400110"/>
          </a:xfrm>
          <a:prstGeom prst="rect">
            <a:avLst/>
          </a:prstGeom>
        </p:spPr>
        <p:txBody>
          <a:bodyPr wrap="none">
            <a:spAutoFit/>
          </a:bodyPr>
          <a:lstStyle/>
          <a:p>
            <a:pPr marR="30480" algn="just">
              <a:spcBef>
                <a:spcPts val="300"/>
              </a:spcBef>
              <a:spcAft>
                <a:spcPts val="300"/>
              </a:spcAft>
            </a:pPr>
            <a:r>
              <a:rPr lang="fr-FR" sz="2000">
                <a:latin typeface="+mj-lt"/>
                <a:ea typeface="Calibri" panose="020F0502020204030204" pitchFamily="34" charset="0"/>
              </a:rPr>
              <a:t>a) Ta có bảng tần số tương đối cho mẫu số liệu như sau :</a:t>
            </a:r>
            <a:endParaRPr lang="en-US" sz="2000">
              <a:effectLst/>
              <a:latin typeface="+mj-lt"/>
              <a:ea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438619249"/>
              </p:ext>
            </p:extLst>
          </p:nvPr>
        </p:nvGraphicFramePr>
        <p:xfrm>
          <a:off x="350243" y="4047381"/>
          <a:ext cx="8452237" cy="922184"/>
        </p:xfrm>
        <a:graphic>
          <a:graphicData uri="http://schemas.openxmlformats.org/drawingml/2006/table">
            <a:tbl>
              <a:tblPr firstRow="1" firstCol="1" bandRow="1"/>
              <a:tblGrid>
                <a:gridCol w="2468589">
                  <a:extLst>
                    <a:ext uri="{9D8B030D-6E8A-4147-A177-3AD203B41FA5}">
                      <a16:colId xmlns:a16="http://schemas.microsoft.com/office/drawing/2014/main" val="2891395774"/>
                    </a:ext>
                  </a:extLst>
                </a:gridCol>
                <a:gridCol w="1044890">
                  <a:extLst>
                    <a:ext uri="{9D8B030D-6E8A-4147-A177-3AD203B41FA5}">
                      <a16:colId xmlns:a16="http://schemas.microsoft.com/office/drawing/2014/main" val="589897965"/>
                    </a:ext>
                  </a:extLst>
                </a:gridCol>
                <a:gridCol w="1098278">
                  <a:extLst>
                    <a:ext uri="{9D8B030D-6E8A-4147-A177-3AD203B41FA5}">
                      <a16:colId xmlns:a16="http://schemas.microsoft.com/office/drawing/2014/main" val="1934386019"/>
                    </a:ext>
                  </a:extLst>
                </a:gridCol>
                <a:gridCol w="1049572">
                  <a:extLst>
                    <a:ext uri="{9D8B030D-6E8A-4147-A177-3AD203B41FA5}">
                      <a16:colId xmlns:a16="http://schemas.microsoft.com/office/drawing/2014/main" val="3094915675"/>
                    </a:ext>
                  </a:extLst>
                </a:gridCol>
                <a:gridCol w="1001864">
                  <a:extLst>
                    <a:ext uri="{9D8B030D-6E8A-4147-A177-3AD203B41FA5}">
                      <a16:colId xmlns:a16="http://schemas.microsoft.com/office/drawing/2014/main" val="3848524235"/>
                    </a:ext>
                  </a:extLst>
                </a:gridCol>
                <a:gridCol w="890547">
                  <a:extLst>
                    <a:ext uri="{9D8B030D-6E8A-4147-A177-3AD203B41FA5}">
                      <a16:colId xmlns:a16="http://schemas.microsoft.com/office/drawing/2014/main" val="3977760826"/>
                    </a:ext>
                  </a:extLst>
                </a:gridCol>
                <a:gridCol w="898497">
                  <a:extLst>
                    <a:ext uri="{9D8B030D-6E8A-4147-A177-3AD203B41FA5}">
                      <a16:colId xmlns:a16="http://schemas.microsoft.com/office/drawing/2014/main" val="4200604048"/>
                    </a:ext>
                  </a:extLst>
                </a:gridCol>
              </a:tblGrid>
              <a:tr h="461092">
                <a:tc>
                  <a:txBody>
                    <a:bodyPr/>
                    <a:lstStyle/>
                    <a:p>
                      <a:pPr marR="30480" algn="ctr">
                        <a:lnSpc>
                          <a:spcPct val="100000"/>
                        </a:lnSpc>
                        <a:spcBef>
                          <a:spcPts val="0"/>
                        </a:spcBef>
                        <a:spcAft>
                          <a:spcPts val="0"/>
                        </a:spcAft>
                      </a:pPr>
                      <a:r>
                        <a:rPr lang="fr-FR" sz="2000">
                          <a:effectLst/>
                          <a:latin typeface="+mj-lt"/>
                          <a:ea typeface="Calibri" panose="020F0502020204030204" pitchFamily="34" charset="0"/>
                          <a:cs typeface="Times New Roman" panose="02020603050405020304" pitchFamily="18" charset="0"/>
                        </a:rPr>
                        <a:t>Số lượt nháy chuột </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00000"/>
                        </a:lnSpc>
                        <a:spcBef>
                          <a:spcPts val="0"/>
                        </a:spcBef>
                        <a:spcAft>
                          <a:spcPts val="0"/>
                        </a:spcAft>
                      </a:pPr>
                      <a:r>
                        <a:rPr lang="fr-FR" sz="2000">
                          <a:effectLst/>
                          <a:latin typeface="+mj-lt"/>
                          <a:ea typeface="Calibri" panose="020F0502020204030204" pitchFamily="34" charset="0"/>
                          <a:cs typeface="Times New Roman" panose="02020603050405020304" pitchFamily="18" charset="0"/>
                        </a:rPr>
                        <a:t>0</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0"/>
                        </a:spcBef>
                        <a:spcAft>
                          <a:spcPts val="0"/>
                        </a:spcAft>
                      </a:pPr>
                      <a:r>
                        <a:rPr lang="fr-FR" sz="2000">
                          <a:effectLst/>
                          <a:latin typeface="+mj-lt"/>
                          <a:ea typeface="Calibri" panose="020F0502020204030204" pitchFamily="34" charset="0"/>
                          <a:cs typeface="Times New Roman" panose="02020603050405020304" pitchFamily="18" charset="0"/>
                        </a:rPr>
                        <a:t>1</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0"/>
                        </a:spcBef>
                        <a:spcAft>
                          <a:spcPts val="0"/>
                        </a:spcAft>
                      </a:pPr>
                      <a:r>
                        <a:rPr lang="fr-FR" sz="2000">
                          <a:effectLst/>
                          <a:latin typeface="+mj-lt"/>
                          <a:ea typeface="Calibri" panose="020F0502020204030204" pitchFamily="34" charset="0"/>
                          <a:cs typeface="Times New Roman" panose="02020603050405020304" pitchFamily="18" charset="0"/>
                        </a:rPr>
                        <a:t>2</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0"/>
                        </a:spcBef>
                        <a:spcAft>
                          <a:spcPts val="0"/>
                        </a:spcAft>
                      </a:pPr>
                      <a:r>
                        <a:rPr lang="fr-FR" sz="2000">
                          <a:effectLst/>
                          <a:latin typeface="+mj-lt"/>
                          <a:ea typeface="Calibri" panose="020F0502020204030204" pitchFamily="34" charset="0"/>
                          <a:cs typeface="Times New Roman" panose="02020603050405020304" pitchFamily="18" charset="0"/>
                        </a:rPr>
                        <a:t>3</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0"/>
                        </a:spcBef>
                        <a:spcAft>
                          <a:spcPts val="0"/>
                        </a:spcAft>
                      </a:pPr>
                      <a:r>
                        <a:rPr lang="fr-FR" sz="2000">
                          <a:effectLst/>
                          <a:latin typeface="+mj-lt"/>
                          <a:ea typeface="Calibri" panose="020F0502020204030204" pitchFamily="34" charset="0"/>
                          <a:cs typeface="Times New Roman" panose="02020603050405020304" pitchFamily="18" charset="0"/>
                        </a:rPr>
                        <a:t>4</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0"/>
                        </a:spcBef>
                        <a:spcAft>
                          <a:spcPts val="0"/>
                        </a:spcAft>
                      </a:pPr>
                      <a:r>
                        <a:rPr lang="fr-FR" sz="2000">
                          <a:effectLst/>
                          <a:latin typeface="+mj-lt"/>
                          <a:ea typeface="Calibri" panose="020F0502020204030204" pitchFamily="34" charset="0"/>
                          <a:cs typeface="Times New Roman" panose="02020603050405020304" pitchFamily="18" charset="0"/>
                        </a:rPr>
                        <a:t>5</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2447115"/>
                  </a:ext>
                </a:extLst>
              </a:tr>
              <a:tr h="461092">
                <a:tc>
                  <a:txBody>
                    <a:bodyPr/>
                    <a:lstStyle/>
                    <a:p>
                      <a:pPr marR="30480" algn="ctr">
                        <a:lnSpc>
                          <a:spcPct val="100000"/>
                        </a:lnSpc>
                        <a:spcBef>
                          <a:spcPts val="0"/>
                        </a:spcBef>
                        <a:spcAft>
                          <a:spcPts val="0"/>
                        </a:spcAft>
                      </a:pPr>
                      <a:r>
                        <a:rPr lang="fr-FR" sz="2000">
                          <a:effectLst/>
                          <a:latin typeface="+mj-lt"/>
                          <a:ea typeface="Calibri" panose="020F0502020204030204" pitchFamily="34" charset="0"/>
                          <a:cs typeface="Times New Roman" panose="02020603050405020304" pitchFamily="18" charset="0"/>
                        </a:rPr>
                        <a:t>Tần số tương đối </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00000"/>
                        </a:lnSpc>
                        <a:spcBef>
                          <a:spcPts val="0"/>
                        </a:spcBef>
                        <a:spcAft>
                          <a:spcPts val="0"/>
                        </a:spcAft>
                      </a:pPr>
                      <a:r>
                        <a:rPr lang="fr-FR" sz="2000">
                          <a:effectLst/>
                          <a:latin typeface="+mj-lt"/>
                          <a:ea typeface="Calibri" panose="020F0502020204030204" pitchFamily="34" charset="0"/>
                          <a:cs typeface="Times New Roman" panose="02020603050405020304" pitchFamily="18" charset="0"/>
                        </a:rPr>
                        <a:t>22,73%</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0"/>
                        </a:spcBef>
                        <a:spcAft>
                          <a:spcPts val="0"/>
                        </a:spcAft>
                      </a:pPr>
                      <a:r>
                        <a:rPr lang="fr-FR" sz="2000">
                          <a:effectLst/>
                          <a:latin typeface="+mj-lt"/>
                          <a:ea typeface="Calibri" panose="020F0502020204030204" pitchFamily="34" charset="0"/>
                          <a:cs typeface="Times New Roman" panose="02020603050405020304" pitchFamily="18" charset="0"/>
                        </a:rPr>
                        <a:t>50,91%</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0"/>
                        </a:spcBef>
                        <a:spcAft>
                          <a:spcPts val="0"/>
                        </a:spcAft>
                      </a:pPr>
                      <a:r>
                        <a:rPr lang="fr-FR" sz="2000">
                          <a:effectLst/>
                          <a:latin typeface="+mj-lt"/>
                          <a:ea typeface="Calibri" panose="020F0502020204030204" pitchFamily="34" charset="0"/>
                          <a:cs typeface="Times New Roman" panose="02020603050405020304" pitchFamily="18" charset="0"/>
                        </a:rPr>
                        <a:t>10,91%</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0"/>
                        </a:spcBef>
                        <a:spcAft>
                          <a:spcPts val="0"/>
                        </a:spcAft>
                      </a:pPr>
                      <a:r>
                        <a:rPr lang="fr-FR" sz="2000">
                          <a:effectLst/>
                          <a:latin typeface="+mj-lt"/>
                          <a:ea typeface="Calibri" panose="020F0502020204030204" pitchFamily="34" charset="0"/>
                          <a:cs typeface="Times New Roman" panose="02020603050405020304" pitchFamily="18" charset="0"/>
                        </a:rPr>
                        <a:t>8,18%</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0"/>
                        </a:spcBef>
                        <a:spcAft>
                          <a:spcPts val="0"/>
                        </a:spcAft>
                      </a:pPr>
                      <a:r>
                        <a:rPr lang="fr-FR" sz="2000">
                          <a:effectLst/>
                          <a:latin typeface="+mj-lt"/>
                          <a:ea typeface="Calibri" panose="020F0502020204030204" pitchFamily="34" charset="0"/>
                          <a:cs typeface="Times New Roman" panose="02020603050405020304" pitchFamily="18" charset="0"/>
                        </a:rPr>
                        <a:t>4,55%</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0"/>
                        </a:spcBef>
                        <a:spcAft>
                          <a:spcPts val="0"/>
                        </a:spcAft>
                      </a:pPr>
                      <a:r>
                        <a:rPr lang="fr-FR" sz="2000">
                          <a:effectLst/>
                          <a:latin typeface="+mj-lt"/>
                          <a:ea typeface="Calibri" panose="020F0502020204030204" pitchFamily="34" charset="0"/>
                          <a:cs typeface="Times New Roman" panose="02020603050405020304" pitchFamily="18" charset="0"/>
                        </a:rPr>
                        <a:t>2,72%</a:t>
                      </a:r>
                      <a:endParaRPr lang="en-US" sz="2000">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71286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par>
                                <p:cTn id="30" presetID="16" presetClass="entr" presetSubtype="21"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11"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3799"/>
        <p:cNvGrpSpPr/>
        <p:nvPr/>
      </p:nvGrpSpPr>
      <p:grpSpPr>
        <a:xfrm>
          <a:off x="0" y="0"/>
          <a:ext cx="0" cy="0"/>
          <a:chOff x="0" y="0"/>
          <a:chExt cx="0" cy="0"/>
        </a:xfrm>
      </p:grpSpPr>
      <p:sp>
        <p:nvSpPr>
          <p:cNvPr id="11" name="Rectangle 10"/>
          <p:cNvSpPr/>
          <p:nvPr/>
        </p:nvSpPr>
        <p:spPr>
          <a:xfrm>
            <a:off x="4200291" y="207344"/>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0" cap="none" spc="0" normalizeH="0" baseline="0" noProof="0">
                <a:ln>
                  <a:noFill/>
                </a:ln>
                <a:solidFill>
                  <a:srgbClr val="C00000"/>
                </a:solidFill>
                <a:effectLst/>
                <a:uLnTx/>
                <a:uFillTx/>
                <a:latin typeface="Arial"/>
                <a:cs typeface="Arial"/>
                <a:sym typeface="Arial"/>
              </a:rPr>
              <a:t>Giải:</a:t>
            </a:r>
            <a:endParaRPr kumimoji="0" lang="en-US" sz="2000" b="1" i="1" u="sng" strike="noStrike" kern="0" cap="none" spc="0" normalizeH="0" baseline="0" noProof="0" dirty="0">
              <a:ln>
                <a:noFill/>
              </a:ln>
              <a:solidFill>
                <a:srgbClr val="C00000"/>
              </a:solidFill>
              <a:effectLst/>
              <a:uLnTx/>
              <a:uFillTx/>
              <a:latin typeface="Arial"/>
              <a:cs typeface="Arial"/>
              <a:sym typeface="Arial"/>
            </a:endParaRPr>
          </a:p>
        </p:txBody>
      </p:sp>
      <p:sp>
        <p:nvSpPr>
          <p:cNvPr id="7" name="Rectangle 6"/>
          <p:cNvSpPr/>
          <p:nvPr/>
        </p:nvSpPr>
        <p:spPr>
          <a:xfrm>
            <a:off x="646272" y="863104"/>
            <a:ext cx="7860165" cy="400110"/>
          </a:xfrm>
          <a:prstGeom prst="rect">
            <a:avLst/>
          </a:prstGeom>
        </p:spPr>
        <p:txBody>
          <a:bodyPr wrap="none">
            <a:spAutoFit/>
          </a:bodyPr>
          <a:lstStyle/>
          <a:p>
            <a:pPr marR="30480" lvl="0" algn="ctr">
              <a:spcBef>
                <a:spcPts val="300"/>
              </a:spcBef>
              <a:spcAft>
                <a:spcPts val="300"/>
              </a:spcAft>
            </a:pPr>
            <a:r>
              <a:rPr lang="vi-VN" sz="2000">
                <a:ea typeface="Calibri" panose="020F0502020204030204" pitchFamily="34" charset="0"/>
              </a:rPr>
              <a:t>b) Như vậy, ta có biểu đồ hình quạt tròn biểu diễn mẫu số liệu sau :</a:t>
            </a:r>
            <a:endParaRPr kumimoji="0" lang="en-US" sz="20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4207" y="1550669"/>
            <a:ext cx="4904298" cy="3366510"/>
          </a:xfrm>
          <a:prstGeom prst="rect">
            <a:avLst/>
          </a:prstGeom>
        </p:spPr>
      </p:pic>
    </p:spTree>
    <p:extLst>
      <p:ext uri="{BB962C8B-B14F-4D97-AF65-F5344CB8AC3E}">
        <p14:creationId xmlns:p14="http://schemas.microsoft.com/office/powerpoint/2010/main" val="340010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89"/>
        <p:cNvGrpSpPr/>
        <p:nvPr/>
      </p:nvGrpSpPr>
      <p:grpSpPr>
        <a:xfrm>
          <a:off x="0" y="0"/>
          <a:ext cx="0" cy="0"/>
          <a:chOff x="0" y="0"/>
          <a:chExt cx="0" cy="0"/>
        </a:xfrm>
      </p:grpSpPr>
      <p:sp>
        <p:nvSpPr>
          <p:cNvPr id="7" name="TextBox 6">
            <a:extLst>
              <a:ext uri="{FF2B5EF4-FFF2-40B4-BE49-F238E27FC236}">
                <a16:creationId xmlns:a16="http://schemas.microsoft.com/office/drawing/2014/main" id="{715D6E37-9E0B-3CD6-5A76-EF0BE281BDC7}"/>
              </a:ext>
            </a:extLst>
          </p:cNvPr>
          <p:cNvSpPr txBox="1"/>
          <p:nvPr/>
        </p:nvSpPr>
        <p:spPr>
          <a:xfrm>
            <a:off x="296388" y="1071341"/>
            <a:ext cx="4116584" cy="3000821"/>
          </a:xfrm>
          <a:prstGeom prst="rect">
            <a:avLst/>
          </a:prstGeom>
          <a:noFill/>
        </p:spPr>
        <p:txBody>
          <a:bodyPr wrap="square">
            <a:spAutoFit/>
          </a:bodyPr>
          <a:lstStyle/>
          <a:p>
            <a:pPr lvl="0" algn="ctr">
              <a:lnSpc>
                <a:spcPct val="150000"/>
              </a:lnSpc>
              <a:defRPr/>
            </a:pPr>
            <a:r>
              <a:rPr lang="vi-VN" sz="4200" b="1">
                <a:solidFill>
                  <a:srgbClr val="2F5496"/>
                </a:solidFill>
                <a:latin typeface="Arial" panose="020B0604020202020204" pitchFamily="34" charset="0"/>
                <a:ea typeface="+mn-ea"/>
                <a:cs typeface="Arial" panose="020B0604020202020204" pitchFamily="34" charset="0"/>
              </a:rPr>
              <a:t>1. </a:t>
            </a:r>
            <a:endParaRPr lang="en-US" sz="4200" b="1">
              <a:solidFill>
                <a:srgbClr val="2F5496"/>
              </a:solidFill>
              <a:latin typeface="Arial" panose="020B0604020202020204" pitchFamily="34" charset="0"/>
              <a:ea typeface="+mn-ea"/>
              <a:cs typeface="Arial" panose="020B0604020202020204" pitchFamily="34" charset="0"/>
            </a:endParaRPr>
          </a:p>
          <a:p>
            <a:pPr lvl="0" algn="ctr">
              <a:lnSpc>
                <a:spcPct val="150000"/>
              </a:lnSpc>
              <a:defRPr/>
            </a:pPr>
            <a:r>
              <a:rPr lang="vi-VN" sz="4200" b="1">
                <a:solidFill>
                  <a:srgbClr val="2F5496"/>
                </a:solidFill>
                <a:latin typeface="Arial" panose="020B0604020202020204" pitchFamily="34" charset="0"/>
                <a:ea typeface="+mn-ea"/>
                <a:cs typeface="Arial" panose="020B0604020202020204" pitchFamily="34" charset="0"/>
              </a:rPr>
              <a:t>BẢNG TẦN SỐ TƯƠNG ĐỐI</a:t>
            </a:r>
          </a:p>
        </p:txBody>
      </p:sp>
      <p:pic>
        <p:nvPicPr>
          <p:cNvPr id="6" name="Picture 5"/>
          <p:cNvPicPr>
            <a:picLocks noChangeAspect="1"/>
          </p:cNvPicPr>
          <p:nvPr/>
        </p:nvPicPr>
        <p:blipFill>
          <a:blip r:embed="rId3"/>
          <a:stretch>
            <a:fillRect/>
          </a:stretch>
        </p:blipFill>
        <p:spPr>
          <a:xfrm>
            <a:off x="4611754" y="505724"/>
            <a:ext cx="4104689" cy="4132054"/>
          </a:xfrm>
          <a:prstGeom prst="ellipse">
            <a:avLst/>
          </a:prstGeom>
          <a:ln>
            <a:noFill/>
          </a:ln>
          <a:effectLst>
            <a:softEdge rad="11250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99"/>
        <p:cNvGrpSpPr/>
        <p:nvPr/>
      </p:nvGrpSpPr>
      <p:grpSpPr>
        <a:xfrm>
          <a:off x="0" y="0"/>
          <a:ext cx="0" cy="0"/>
          <a:chOff x="0" y="0"/>
          <a:chExt cx="0" cy="0"/>
        </a:xfrm>
      </p:grpSpPr>
      <p:sp>
        <p:nvSpPr>
          <p:cNvPr id="4" name="Rectangle 3">
            <a:extLst>
              <a:ext uri="{FF2B5EF4-FFF2-40B4-BE49-F238E27FC236}">
                <a16:creationId xmlns:a16="http://schemas.microsoft.com/office/drawing/2014/main" id="{2928E34C-A9B5-33D1-0FDE-781C4F834193}"/>
              </a:ext>
            </a:extLst>
          </p:cNvPr>
          <p:cNvSpPr/>
          <p:nvPr/>
        </p:nvSpPr>
        <p:spPr>
          <a:xfrm>
            <a:off x="334738" y="218365"/>
            <a:ext cx="8491210" cy="1938992"/>
          </a:xfrm>
          <a:prstGeom prst="rect">
            <a:avLst/>
          </a:prstGeom>
        </p:spPr>
        <p:txBody>
          <a:bodyPr wrap="square">
            <a:spAutoFit/>
          </a:bodyPr>
          <a:lstStyle/>
          <a:p>
            <a:pPr lvl="0" algn="just">
              <a:lnSpc>
                <a:spcPct val="150000"/>
              </a:lnSpc>
              <a:spcBef>
                <a:spcPts val="600"/>
              </a:spcBef>
              <a:spcAft>
                <a:spcPts val="600"/>
              </a:spcAft>
              <a:defRPr/>
            </a:pPr>
            <a:r>
              <a:rPr kumimoji="0" lang="vi-VN" sz="2000" b="1" i="0" u="none" strike="noStrike" kern="1200" cap="none" spc="0" normalizeH="0" baseline="0" noProof="0">
                <a:ln>
                  <a:noFill/>
                </a:ln>
                <a:solidFill>
                  <a:srgbClr val="2F5496"/>
                </a:solidFill>
                <a:effectLst/>
                <a:uLnTx/>
                <a:uFillTx/>
                <a:latin typeface="Arial" panose="020B0604020202020204" pitchFamily="34" charset="0"/>
                <a:ea typeface="+mn-ea"/>
                <a:cs typeface="Arial" panose="020B0604020202020204" pitchFamily="34" charset="0"/>
                <a:sym typeface="Arial"/>
              </a:rPr>
              <a:t>Bài </a:t>
            </a:r>
            <a:r>
              <a:rPr kumimoji="0" lang="en-US" sz="2000" b="1" i="0" u="none" strike="noStrike" kern="1200" cap="none" spc="0" normalizeH="0" baseline="0" noProof="0">
                <a:ln>
                  <a:noFill/>
                </a:ln>
                <a:solidFill>
                  <a:srgbClr val="2F5496"/>
                </a:solidFill>
                <a:effectLst/>
                <a:uLnTx/>
                <a:uFillTx/>
                <a:latin typeface="Arial" panose="020B0604020202020204" pitchFamily="34" charset="0"/>
                <a:ea typeface="+mn-ea"/>
                <a:cs typeface="Arial" panose="020B0604020202020204" pitchFamily="34" charset="0"/>
                <a:sym typeface="Arial"/>
              </a:rPr>
              <a:t>2</a:t>
            </a:r>
            <a:r>
              <a:rPr kumimoji="0" lang="vi-VN" sz="2000" b="1" i="0" u="none" strike="noStrike" kern="1200" cap="none" spc="0" normalizeH="0" baseline="0" noProof="0">
                <a:ln>
                  <a:noFill/>
                </a:ln>
                <a:solidFill>
                  <a:srgbClr val="2F5496"/>
                </a:solidFill>
                <a:effectLst/>
                <a:uLnTx/>
                <a:uFillTx/>
                <a:latin typeface="Arial" panose="020B0604020202020204" pitchFamily="34" charset="0"/>
                <a:ea typeface="+mn-ea"/>
                <a:cs typeface="Arial" panose="020B0604020202020204" pitchFamily="34" charset="0"/>
                <a:sym typeface="Arial"/>
              </a:rPr>
              <a:t> </a:t>
            </a:r>
            <a:r>
              <a:rPr kumimoji="0" lang="vi-VN" sz="2000" b="1" i="0" u="none" strike="noStrike" kern="120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(SGK</a:t>
            </a:r>
            <a:r>
              <a:rPr kumimoji="0" lang="en-US" sz="2000" b="1" i="0" u="none" strike="noStrike" kern="1200" cap="none" spc="0" normalizeH="0" baseline="0" noProof="0" dirty="0">
                <a:ln>
                  <a:noFill/>
                </a:ln>
                <a:solidFill>
                  <a:srgbClr val="2F5496"/>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a:ln>
                  <a:noFill/>
                </a:ln>
                <a:solidFill>
                  <a:srgbClr val="2F5496"/>
                </a:solidFill>
                <a:effectLst/>
                <a:uLnTx/>
                <a:uFillTx/>
                <a:latin typeface="Arial" panose="020B0604020202020204" pitchFamily="34" charset="0"/>
                <a:ea typeface="+mn-ea"/>
                <a:cs typeface="Arial" panose="020B0604020202020204" pitchFamily="34" charset="0"/>
                <a:sym typeface="Arial"/>
              </a:rPr>
              <a:t>– </a:t>
            </a:r>
            <a:r>
              <a:rPr kumimoji="0" lang="vi-VN" sz="2000" b="1" i="0" u="none" strike="noStrike" kern="1200" cap="none" spc="0" normalizeH="0" baseline="0" noProof="0">
                <a:ln>
                  <a:noFill/>
                </a:ln>
                <a:solidFill>
                  <a:srgbClr val="2F5496"/>
                </a:solidFill>
                <a:effectLst/>
                <a:uLnTx/>
                <a:uFillTx/>
                <a:latin typeface="Arial" panose="020B0604020202020204" pitchFamily="34" charset="0"/>
                <a:ea typeface="+mn-ea"/>
                <a:cs typeface="Arial" panose="020B0604020202020204" pitchFamily="34" charset="0"/>
                <a:sym typeface="Arial"/>
              </a:rPr>
              <a:t>tr.</a:t>
            </a:r>
            <a:r>
              <a:rPr kumimoji="0" lang="en-US" sz="2000" b="1" i="0" u="none" strike="noStrike" kern="1200" cap="none" spc="0" normalizeH="0" baseline="0" noProof="0">
                <a:ln>
                  <a:noFill/>
                </a:ln>
                <a:solidFill>
                  <a:srgbClr val="2F5496"/>
                </a:solidFill>
                <a:effectLst/>
                <a:uLnTx/>
                <a:uFillTx/>
                <a:latin typeface="Arial" panose="020B0604020202020204" pitchFamily="34" charset="0"/>
                <a:ea typeface="+mn-ea"/>
                <a:cs typeface="Arial" panose="020B0604020202020204" pitchFamily="34" charset="0"/>
                <a:sym typeface="Arial"/>
              </a:rPr>
              <a:t>3</a:t>
            </a:r>
            <a:r>
              <a:rPr kumimoji="0" lang="en-US" sz="2000" b="1" i="0" u="none" strike="noStrike" kern="0" cap="none" spc="0" normalizeH="0" baseline="0" noProof="0">
                <a:ln>
                  <a:noFill/>
                </a:ln>
                <a:solidFill>
                  <a:srgbClr val="2F5496"/>
                </a:solidFill>
                <a:effectLst/>
                <a:uLnTx/>
                <a:uFillTx/>
                <a:latin typeface="Arial" panose="020B0604020202020204" pitchFamily="34" charset="0"/>
                <a:ea typeface="+mn-ea"/>
                <a:cs typeface="Arial" panose="020B0604020202020204" pitchFamily="34" charset="0"/>
                <a:sym typeface="Arial"/>
              </a:rPr>
              <a:t>7</a:t>
            </a:r>
            <a:r>
              <a:rPr kumimoji="0" lang="en-US" sz="2000" b="1" i="0" u="none" strike="noStrike" kern="1200" cap="none" spc="0" normalizeH="0" baseline="0" noProof="0">
                <a:ln>
                  <a:noFill/>
                </a:ln>
                <a:solidFill>
                  <a:srgbClr val="2F5496"/>
                </a:solidFill>
                <a:effectLst/>
                <a:uLnTx/>
                <a:uFillTx/>
                <a:latin typeface="Arial" panose="020B0604020202020204" pitchFamily="34" charset="0"/>
                <a:ea typeface="+mn-ea"/>
                <a:cs typeface="Arial" panose="020B0604020202020204" pitchFamily="34" charset="0"/>
                <a:sym typeface="Arial"/>
              </a:rPr>
              <a:t>) </a:t>
            </a:r>
            <a:r>
              <a:rPr lang="vi-VN" sz="2000" kern="1200">
                <a:solidFill>
                  <a:srgbClr val="191919"/>
                </a:solidFill>
                <a:latin typeface="Arial" panose="020B0604020202020204" pitchFamily="34" charset="0"/>
                <a:ea typeface="+mn-ea"/>
                <a:cs typeface="Arial" panose="020B0604020202020204" pitchFamily="34" charset="0"/>
              </a:rPr>
              <a:t>Biểu đồ hình quạt tròn dưới đây biểu diễn tần số tương đối của các ngôn ngữ lập trình</a:t>
            </a:r>
            <a:r>
              <a:rPr lang="en-US" sz="2000" kern="1200">
                <a:solidFill>
                  <a:srgbClr val="191919"/>
                </a:solidFill>
                <a:latin typeface="Arial" panose="020B0604020202020204" pitchFamily="34" charset="0"/>
                <a:ea typeface="+mn-ea"/>
                <a:cs typeface="Arial" panose="020B0604020202020204" pitchFamily="34" charset="0"/>
              </a:rPr>
              <a:t> </a:t>
            </a:r>
            <a:r>
              <a:rPr lang="vi-VN" sz="2000" kern="1200">
                <a:solidFill>
                  <a:srgbClr val="191919"/>
                </a:solidFill>
                <a:latin typeface="Arial" panose="020B0604020202020204" pitchFamily="34" charset="0"/>
                <a:ea typeface="+mn-ea"/>
                <a:cs typeface="Arial" panose="020B0604020202020204" pitchFamily="34" charset="0"/>
              </a:rPr>
              <a:t>được sử dụng khi viết 200 phần mềm của một công ty công nghệ. Biết rằng, mỗi phần mềm</a:t>
            </a:r>
            <a:r>
              <a:rPr lang="en-US" sz="2000" kern="1200">
                <a:solidFill>
                  <a:srgbClr val="191919"/>
                </a:solidFill>
                <a:latin typeface="Arial" panose="020B0604020202020204" pitchFamily="34" charset="0"/>
                <a:ea typeface="+mn-ea"/>
                <a:cs typeface="Arial" panose="020B0604020202020204" pitchFamily="34" charset="0"/>
              </a:rPr>
              <a:t> </a:t>
            </a:r>
            <a:r>
              <a:rPr lang="vi-VN" sz="2000" kern="1200">
                <a:solidFill>
                  <a:srgbClr val="191919"/>
                </a:solidFill>
                <a:latin typeface="Arial" panose="020B0604020202020204" pitchFamily="34" charset="0"/>
                <a:ea typeface="+mn-ea"/>
                <a:cs typeface="Arial" panose="020B0604020202020204" pitchFamily="34" charset="0"/>
              </a:rPr>
              <a:t>được viết bằng đúng một ngôn ngữ lập trình. </a:t>
            </a:r>
            <a:endParaRPr kumimoji="0" lang="en-US" sz="2000" b="0" i="0" u="none" strike="noStrike" kern="0" cap="none" spc="0" normalizeH="0" baseline="0" noProof="0" dirty="0">
              <a:ln>
                <a:noFill/>
              </a:ln>
              <a:solidFill>
                <a:srgbClr val="191919"/>
              </a:solidFill>
              <a:effectLst/>
              <a:uLnTx/>
              <a:uFillTx/>
              <a:latin typeface="Arial"/>
              <a:cs typeface="Arial" panose="020B0604020202020204" pitchFamily="34" charset="0"/>
              <a:sym typeface="Arial"/>
            </a:endParaRPr>
          </a:p>
        </p:txBody>
      </p:sp>
      <p:sp>
        <p:nvSpPr>
          <p:cNvPr id="7" name="Rectangle 6"/>
          <p:cNvSpPr/>
          <p:nvPr/>
        </p:nvSpPr>
        <p:spPr>
          <a:xfrm>
            <a:off x="4890052" y="2524605"/>
            <a:ext cx="3935896" cy="2400657"/>
          </a:xfrm>
          <a:prstGeom prst="rect">
            <a:avLst/>
          </a:prstGeom>
        </p:spPr>
        <p:txBody>
          <a:bodyPr wrap="square">
            <a:spAutoFit/>
          </a:bodyPr>
          <a:lstStyle/>
          <a:p>
            <a:pPr lvl="0" algn="just">
              <a:lnSpc>
                <a:spcPct val="150000"/>
              </a:lnSpc>
              <a:defRPr/>
            </a:pPr>
            <a:r>
              <a:rPr lang="vi-VN" sz="2000" kern="1200">
                <a:solidFill>
                  <a:srgbClr val="191919"/>
                </a:solidFill>
                <a:latin typeface="Arial" panose="020B0604020202020204" pitchFamily="34" charset="0"/>
                <a:ea typeface="+mn-ea"/>
                <a:cs typeface="Arial" panose="020B0604020202020204" pitchFamily="34" charset="0"/>
              </a:rPr>
              <a:t>a) Ngôn ngữ lập trình nào được sử dụng phổ biến nhất khi viết 200 phần mềm đó?</a:t>
            </a:r>
            <a:endParaRPr lang="en-US" sz="2000" kern="1200">
              <a:solidFill>
                <a:srgbClr val="191919"/>
              </a:solidFill>
              <a:latin typeface="Arial" panose="020B0604020202020204" pitchFamily="34" charset="0"/>
              <a:ea typeface="+mn-ea"/>
              <a:cs typeface="Arial" panose="020B0604020202020204" pitchFamily="34" charset="0"/>
            </a:endParaRPr>
          </a:p>
          <a:p>
            <a:pPr lvl="0" algn="just">
              <a:lnSpc>
                <a:spcPct val="150000"/>
              </a:lnSpc>
              <a:defRPr/>
            </a:pPr>
            <a:r>
              <a:rPr lang="vi-VN" sz="2000" kern="1200">
                <a:solidFill>
                  <a:srgbClr val="191919"/>
                </a:solidFill>
                <a:latin typeface="Arial" panose="020B0604020202020204" pitchFamily="34" charset="0"/>
                <a:ea typeface="+mn-ea"/>
                <a:cs typeface="Arial" panose="020B0604020202020204" pitchFamily="34" charset="0"/>
              </a:rPr>
              <a:t>b) Hãy lập bảng tần số biểu diễn số liệu cho bởi biểu đồ trên.</a:t>
            </a:r>
            <a:endParaRPr lang="en-US" sz="2000" dirty="0">
              <a:solidFill>
                <a:srgbClr val="191919"/>
              </a:solidFill>
              <a:cs typeface="Arial" panose="020B0604020202020204" pitchFamily="34" charset="0"/>
            </a:endParaRPr>
          </a:p>
        </p:txBody>
      </p:sp>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20619" y="2165308"/>
            <a:ext cx="4217788" cy="2622937"/>
          </a:xfrm>
          <a:prstGeom prst="rect">
            <a:avLst/>
          </a:prstGeom>
        </p:spPr>
      </p:pic>
    </p:spTree>
    <p:extLst>
      <p:ext uri="{BB962C8B-B14F-4D97-AF65-F5344CB8AC3E}">
        <p14:creationId xmlns:p14="http://schemas.microsoft.com/office/powerpoint/2010/main" val="2184886550"/>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05"/>
        <p:cNvGrpSpPr/>
        <p:nvPr/>
      </p:nvGrpSpPr>
      <p:grpSpPr>
        <a:xfrm>
          <a:off x="0" y="0"/>
          <a:ext cx="0" cy="0"/>
          <a:chOff x="0" y="0"/>
          <a:chExt cx="0" cy="0"/>
        </a:xfrm>
      </p:grpSpPr>
      <p:sp>
        <p:nvSpPr>
          <p:cNvPr id="13" name="Rectangle 12"/>
          <p:cNvSpPr/>
          <p:nvPr/>
        </p:nvSpPr>
        <p:spPr>
          <a:xfrm>
            <a:off x="326004" y="350467"/>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0" cap="none" spc="0" normalizeH="0" baseline="0" noProof="0">
                <a:ln>
                  <a:noFill/>
                </a:ln>
                <a:solidFill>
                  <a:srgbClr val="C00000"/>
                </a:solidFill>
                <a:effectLst/>
                <a:uLnTx/>
                <a:uFillTx/>
                <a:latin typeface="Arial"/>
                <a:cs typeface="Arial"/>
                <a:sym typeface="Arial"/>
              </a:rPr>
              <a:t>Giải:</a:t>
            </a:r>
            <a:endParaRPr kumimoji="0" lang="en-US" sz="2000" b="1" i="1" u="sng" strike="noStrike" kern="0" cap="none" spc="0" normalizeH="0" baseline="0" noProof="0" dirty="0">
              <a:ln>
                <a:noFill/>
              </a:ln>
              <a:solidFill>
                <a:srgbClr val="C00000"/>
              </a:solidFill>
              <a:effectLst/>
              <a:uLnTx/>
              <a:uFillTx/>
              <a:latin typeface="Arial"/>
              <a:cs typeface="Arial"/>
              <a:sym typeface="Arial"/>
            </a:endParaRPr>
          </a:p>
        </p:txBody>
      </p:sp>
      <p:sp>
        <p:nvSpPr>
          <p:cNvPr id="2" name="Rectangle 1"/>
          <p:cNvSpPr/>
          <p:nvPr/>
        </p:nvSpPr>
        <p:spPr>
          <a:xfrm>
            <a:off x="326004" y="805379"/>
            <a:ext cx="4063116" cy="2400657"/>
          </a:xfrm>
          <a:prstGeom prst="rect">
            <a:avLst/>
          </a:prstGeom>
        </p:spPr>
        <p:txBody>
          <a:bodyPr wrap="square">
            <a:spAutoFit/>
          </a:bodyPr>
          <a:lstStyle/>
          <a:p>
            <a:pPr algn="just">
              <a:lnSpc>
                <a:spcPct val="150000"/>
              </a:lnSpc>
            </a:pPr>
            <a:r>
              <a:rPr lang="fr-FR" sz="2000">
                <a:latin typeface="+mj-lt"/>
                <a:ea typeface="Malgun Gothic" panose="020B0503020000020004" pitchFamily="34" charset="-127"/>
                <a:cs typeface="Times New Roman" panose="02020603050405020304" pitchFamily="18" charset="0"/>
              </a:rPr>
              <a:t>a) Quan sát biểu đồ hình quạt tròn, ta có thể thấy ngôn ngữ lập trình Python sử dụng phổ biến nhất khi viết 200 phần mềm đó.</a:t>
            </a:r>
            <a:endParaRPr lang="en-US" sz="2000">
              <a:latin typeface="+mj-lt"/>
              <a:ea typeface="Calibri" panose="020F0502020204030204" pitchFamily="34" charset="0"/>
              <a:cs typeface="Times New Roman" panose="02020603050405020304" pitchFamily="18" charset="0"/>
            </a:endParaRPr>
          </a:p>
          <a:p>
            <a:pPr algn="just">
              <a:lnSpc>
                <a:spcPct val="150000"/>
              </a:lnSpc>
            </a:pPr>
            <a:r>
              <a:rPr lang="fr-FR" sz="2000">
                <a:latin typeface="+mj-lt"/>
                <a:ea typeface="Malgun Gothic" panose="020B0503020000020004" pitchFamily="34" charset="-127"/>
                <a:cs typeface="Times New Roman" panose="02020603050405020304" pitchFamily="18" charset="0"/>
              </a:rPr>
              <a:t>b) Bảng tần số</a:t>
            </a:r>
            <a:endParaRPr lang="en-US" sz="2000">
              <a:effectLst/>
              <a:latin typeface="+mj-lt"/>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572001" y="1004421"/>
            <a:ext cx="4232890" cy="2632329"/>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4271592628"/>
              </p:ext>
            </p:extLst>
          </p:nvPr>
        </p:nvGraphicFramePr>
        <p:xfrm>
          <a:off x="333955" y="3824279"/>
          <a:ext cx="8478886" cy="946508"/>
        </p:xfrm>
        <a:graphic>
          <a:graphicData uri="http://schemas.openxmlformats.org/drawingml/2006/table">
            <a:tbl>
              <a:tblPr firstRow="1" firstCol="1" bandRow="1"/>
              <a:tblGrid>
                <a:gridCol w="2305879">
                  <a:extLst>
                    <a:ext uri="{9D8B030D-6E8A-4147-A177-3AD203B41FA5}">
                      <a16:colId xmlns:a16="http://schemas.microsoft.com/office/drawing/2014/main" val="1592037150"/>
                    </a:ext>
                  </a:extLst>
                </a:gridCol>
                <a:gridCol w="985961">
                  <a:extLst>
                    <a:ext uri="{9D8B030D-6E8A-4147-A177-3AD203B41FA5}">
                      <a16:colId xmlns:a16="http://schemas.microsoft.com/office/drawing/2014/main" val="708705966"/>
                    </a:ext>
                  </a:extLst>
                </a:gridCol>
                <a:gridCol w="1335820">
                  <a:extLst>
                    <a:ext uri="{9D8B030D-6E8A-4147-A177-3AD203B41FA5}">
                      <a16:colId xmlns:a16="http://schemas.microsoft.com/office/drawing/2014/main" val="4152283141"/>
                    </a:ext>
                  </a:extLst>
                </a:gridCol>
                <a:gridCol w="731520">
                  <a:extLst>
                    <a:ext uri="{9D8B030D-6E8A-4147-A177-3AD203B41FA5}">
                      <a16:colId xmlns:a16="http://schemas.microsoft.com/office/drawing/2014/main" val="317706043"/>
                    </a:ext>
                  </a:extLst>
                </a:gridCol>
                <a:gridCol w="628153">
                  <a:extLst>
                    <a:ext uri="{9D8B030D-6E8A-4147-A177-3AD203B41FA5}">
                      <a16:colId xmlns:a16="http://schemas.microsoft.com/office/drawing/2014/main" val="812804702"/>
                    </a:ext>
                  </a:extLst>
                </a:gridCol>
                <a:gridCol w="2491553">
                  <a:extLst>
                    <a:ext uri="{9D8B030D-6E8A-4147-A177-3AD203B41FA5}">
                      <a16:colId xmlns:a16="http://schemas.microsoft.com/office/drawing/2014/main" val="1689695587"/>
                    </a:ext>
                  </a:extLst>
                </a:gridCol>
              </a:tblGrid>
              <a:tr h="473254">
                <a:tc>
                  <a:txBody>
                    <a:bodyPr/>
                    <a:lstStyle/>
                    <a:p>
                      <a:pPr algn="ctr">
                        <a:lnSpc>
                          <a:spcPct val="100000"/>
                        </a:lnSpc>
                        <a:spcAft>
                          <a:spcPts val="0"/>
                        </a:spcAft>
                      </a:pPr>
                      <a:r>
                        <a:rPr lang="fr-FR" sz="2000">
                          <a:effectLst/>
                          <a:latin typeface="+mn-lt"/>
                          <a:ea typeface="Malgun Gothic" panose="020B0503020000020004" pitchFamily="34" charset="-127"/>
                          <a:cs typeface="Times New Roman" panose="02020603050405020304" pitchFamily="18" charset="0"/>
                        </a:rPr>
                        <a:t>Ngôn ngữ lập trình</a:t>
                      </a:r>
                      <a:endParaRPr lang="en-US" sz="2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Aft>
                          <a:spcPts val="0"/>
                        </a:spcAft>
                      </a:pPr>
                      <a:r>
                        <a:rPr lang="fr-FR" sz="2000">
                          <a:effectLst/>
                          <a:latin typeface="+mn-lt"/>
                          <a:ea typeface="Malgun Gothic" panose="020B0503020000020004" pitchFamily="34" charset="-127"/>
                          <a:cs typeface="Times New Roman" panose="02020603050405020304" pitchFamily="18" charset="0"/>
                        </a:rPr>
                        <a:t>Python</a:t>
                      </a:r>
                      <a:endParaRPr lang="en-US" sz="2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2000">
                          <a:effectLst/>
                          <a:latin typeface="+mn-lt"/>
                          <a:ea typeface="Malgun Gothic" panose="020B0503020000020004" pitchFamily="34" charset="-127"/>
                          <a:cs typeface="Times New Roman" panose="02020603050405020304" pitchFamily="18" charset="0"/>
                        </a:rPr>
                        <a:t>JavaScript</a:t>
                      </a:r>
                      <a:endParaRPr lang="en-US" sz="2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2000">
                          <a:effectLst/>
                          <a:latin typeface="+mn-lt"/>
                          <a:ea typeface="Malgun Gothic" panose="020B0503020000020004" pitchFamily="34" charset="-127"/>
                          <a:cs typeface="Times New Roman" panose="02020603050405020304" pitchFamily="18" charset="0"/>
                        </a:rPr>
                        <a:t>Java</a:t>
                      </a:r>
                      <a:endParaRPr lang="en-US" sz="2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2000">
                          <a:effectLst/>
                          <a:latin typeface="+mn-lt"/>
                          <a:ea typeface="Malgun Gothic" panose="020B0503020000020004" pitchFamily="34" charset="-127"/>
                          <a:cs typeface="Times New Roman" panose="02020603050405020304" pitchFamily="18" charset="0"/>
                        </a:rPr>
                        <a:t>C++</a:t>
                      </a:r>
                      <a:endParaRPr lang="en-US" sz="2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2000">
                          <a:effectLst/>
                          <a:latin typeface="+mn-lt"/>
                          <a:ea typeface="Malgun Gothic" panose="020B0503020000020004" pitchFamily="34" charset="-127"/>
                          <a:cs typeface="Times New Roman" panose="02020603050405020304" pitchFamily="18" charset="0"/>
                        </a:rPr>
                        <a:t>Các ngôn ngữ khác</a:t>
                      </a:r>
                      <a:endParaRPr lang="en-US" sz="2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3956566"/>
                  </a:ext>
                </a:extLst>
              </a:tr>
              <a:tr h="473254">
                <a:tc>
                  <a:txBody>
                    <a:bodyPr/>
                    <a:lstStyle/>
                    <a:p>
                      <a:pPr algn="ctr">
                        <a:lnSpc>
                          <a:spcPct val="100000"/>
                        </a:lnSpc>
                        <a:spcAft>
                          <a:spcPts val="0"/>
                        </a:spcAft>
                      </a:pPr>
                      <a:r>
                        <a:rPr lang="fr-FR" sz="2000">
                          <a:effectLst/>
                          <a:latin typeface="+mn-lt"/>
                          <a:ea typeface="Malgun Gothic" panose="020B0503020000020004" pitchFamily="34" charset="-127"/>
                          <a:cs typeface="Times New Roman" panose="02020603050405020304" pitchFamily="18" charset="0"/>
                        </a:rPr>
                        <a:t>Tần số</a:t>
                      </a:r>
                      <a:endParaRPr lang="en-US" sz="2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Aft>
                          <a:spcPts val="0"/>
                        </a:spcAft>
                      </a:pPr>
                      <a:r>
                        <a:rPr lang="fr-FR" sz="2000">
                          <a:effectLst/>
                          <a:latin typeface="+mn-lt"/>
                          <a:ea typeface="Malgun Gothic" panose="020B0503020000020004" pitchFamily="34" charset="-127"/>
                          <a:cs typeface="Times New Roman" panose="02020603050405020304" pitchFamily="18" charset="0"/>
                        </a:rPr>
                        <a:t>68</a:t>
                      </a:r>
                      <a:endParaRPr lang="en-US" sz="2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2000">
                          <a:effectLst/>
                          <a:latin typeface="+mn-lt"/>
                          <a:ea typeface="Malgun Gothic" panose="020B0503020000020004" pitchFamily="34" charset="-127"/>
                          <a:cs typeface="Times New Roman" panose="02020603050405020304" pitchFamily="18" charset="0"/>
                        </a:rPr>
                        <a:t>58</a:t>
                      </a:r>
                      <a:endParaRPr lang="en-US" sz="2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2000">
                          <a:effectLst/>
                          <a:latin typeface="+mn-lt"/>
                          <a:ea typeface="Malgun Gothic" panose="020B0503020000020004" pitchFamily="34" charset="-127"/>
                          <a:cs typeface="Times New Roman" panose="02020603050405020304" pitchFamily="18" charset="0"/>
                        </a:rPr>
                        <a:t>36</a:t>
                      </a:r>
                      <a:endParaRPr lang="en-US" sz="2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2000">
                          <a:effectLst/>
                          <a:latin typeface="+mn-lt"/>
                          <a:ea typeface="Malgun Gothic" panose="020B0503020000020004" pitchFamily="34" charset="-127"/>
                          <a:cs typeface="Times New Roman" panose="02020603050405020304" pitchFamily="18" charset="0"/>
                        </a:rPr>
                        <a:t>24</a:t>
                      </a:r>
                      <a:endParaRPr lang="en-US" sz="2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2000">
                          <a:effectLst/>
                          <a:latin typeface="+mn-lt"/>
                          <a:ea typeface="Malgun Gothic" panose="020B0503020000020004" pitchFamily="34" charset="-127"/>
                          <a:cs typeface="Times New Roman" panose="02020603050405020304" pitchFamily="18" charset="0"/>
                        </a:rPr>
                        <a:t>14</a:t>
                      </a:r>
                      <a:endParaRPr lang="en-US" sz="2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0845047"/>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up)">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left)">
                                      <p:cBhvr>
                                        <p:cTn id="20" dur="500"/>
                                        <p:tgtEl>
                                          <p:spTgt spid="2">
                                            <p:txEl>
                                              <p:pRg st="1" end="1"/>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50"/>
        <p:cNvGrpSpPr/>
        <p:nvPr/>
      </p:nvGrpSpPr>
      <p:grpSpPr>
        <a:xfrm>
          <a:off x="0" y="0"/>
          <a:ext cx="0" cy="0"/>
          <a:chOff x="0" y="0"/>
          <a:chExt cx="0" cy="0"/>
        </a:xfrm>
      </p:grpSpPr>
      <p:sp>
        <p:nvSpPr>
          <p:cNvPr id="3453" name="Google Shape;3453;p47"/>
          <p:cNvSpPr txBox="1">
            <a:spLocks noGrp="1"/>
          </p:cNvSpPr>
          <p:nvPr>
            <p:ph type="title" idx="2"/>
          </p:nvPr>
        </p:nvSpPr>
        <p:spPr>
          <a:xfrm>
            <a:off x="1675174" y="405516"/>
            <a:ext cx="5790393" cy="1228848"/>
          </a:xfrm>
          <a:prstGeom prst="rect">
            <a:avLst/>
          </a:prstGeom>
        </p:spPr>
        <p:txBody>
          <a:bodyPr spcFirstLastPara="1" wrap="square" lIns="91425" tIns="91425" rIns="91425" bIns="91425" anchor="ctr" anchorCtr="0">
            <a:noAutofit/>
          </a:bodyPr>
          <a:lstStyle/>
          <a:p>
            <a:pPr lvl="0" algn="ctr"/>
            <a:r>
              <a:rPr lang="en-US" sz="5200" b="1">
                <a:solidFill>
                  <a:srgbClr val="2F5496"/>
                </a:solidFill>
                <a:latin typeface="+mj-lt"/>
              </a:rPr>
              <a:t>VẬN DỤNG</a:t>
            </a:r>
            <a:endParaRPr sz="5200" b="1" dirty="0">
              <a:solidFill>
                <a:srgbClr val="2F5496"/>
              </a:solidFill>
              <a:latin typeface="+mj-lt"/>
            </a:endParaRPr>
          </a:p>
        </p:txBody>
      </p:sp>
      <p:pic>
        <p:nvPicPr>
          <p:cNvPr id="4" name="Picture 3"/>
          <p:cNvPicPr>
            <a:picLocks noChangeAspect="1"/>
          </p:cNvPicPr>
          <p:nvPr/>
        </p:nvPicPr>
        <p:blipFill>
          <a:blip r:embed="rId3"/>
          <a:stretch>
            <a:fillRect/>
          </a:stretch>
        </p:blipFill>
        <p:spPr>
          <a:xfrm>
            <a:off x="251185" y="1973694"/>
            <a:ext cx="8638373" cy="2938372"/>
          </a:xfrm>
          <a:prstGeom prst="rect">
            <a:avLst/>
          </a:prstGeom>
        </p:spPr>
      </p:pic>
    </p:spTree>
    <p:extLst>
      <p:ext uri="{BB962C8B-B14F-4D97-AF65-F5344CB8AC3E}">
        <p14:creationId xmlns:p14="http://schemas.microsoft.com/office/powerpoint/2010/main" val="3431447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25"/>
        <p:cNvGrpSpPr/>
        <p:nvPr/>
      </p:nvGrpSpPr>
      <p:grpSpPr>
        <a:xfrm>
          <a:off x="0" y="0"/>
          <a:ext cx="0" cy="0"/>
          <a:chOff x="0" y="0"/>
          <a:chExt cx="0" cy="0"/>
        </a:xfrm>
      </p:grpSpPr>
      <p:sp>
        <p:nvSpPr>
          <p:cNvPr id="14" name="Rectangle 13">
            <a:extLst>
              <a:ext uri="{FF2B5EF4-FFF2-40B4-BE49-F238E27FC236}">
                <a16:creationId xmlns:a16="http://schemas.microsoft.com/office/drawing/2014/main" id="{E42DEDC2-528A-2D02-2C09-B0CFD8582B4A}"/>
              </a:ext>
            </a:extLst>
          </p:cNvPr>
          <p:cNvSpPr/>
          <p:nvPr/>
        </p:nvSpPr>
        <p:spPr>
          <a:xfrm>
            <a:off x="290339" y="254012"/>
            <a:ext cx="8571506" cy="1015663"/>
          </a:xfrm>
          <a:prstGeom prst="rect">
            <a:avLst/>
          </a:prstGeom>
        </p:spPr>
        <p:txBody>
          <a:bodyPr wrap="square">
            <a:spAutoFit/>
          </a:bodyPr>
          <a:lstStyle/>
          <a:p>
            <a:pPr lvl="0" algn="just">
              <a:lnSpc>
                <a:spcPct val="150000"/>
              </a:lnSpc>
              <a:spcBef>
                <a:spcPts val="300"/>
              </a:spcBef>
              <a:spcAft>
                <a:spcPts val="300"/>
              </a:spcAft>
              <a:defRPr/>
            </a:pPr>
            <a:r>
              <a:rPr lang="vi-VN" sz="2000" b="1" kern="1200">
                <a:solidFill>
                  <a:srgbClr val="2F5496"/>
                </a:solidFill>
                <a:latin typeface="Arial" panose="020B0604020202020204" pitchFamily="34" charset="0"/>
                <a:cs typeface="Arial" panose="020B0604020202020204" pitchFamily="34" charset="0"/>
              </a:rPr>
              <a:t>Bài </a:t>
            </a:r>
            <a:r>
              <a:rPr lang="en-US" sz="2000" b="1" kern="1200">
                <a:solidFill>
                  <a:srgbClr val="2F5496"/>
                </a:solidFill>
                <a:latin typeface="Arial" panose="020B0604020202020204" pitchFamily="34" charset="0"/>
                <a:cs typeface="Arial" panose="020B0604020202020204" pitchFamily="34" charset="0"/>
              </a:rPr>
              <a:t>3</a:t>
            </a:r>
            <a:r>
              <a:rPr lang="vi-VN" sz="2000" b="1" kern="1200">
                <a:solidFill>
                  <a:srgbClr val="2F5496"/>
                </a:solidFill>
                <a:latin typeface="Arial" panose="020B0604020202020204" pitchFamily="34" charset="0"/>
                <a:cs typeface="Arial" panose="020B0604020202020204" pitchFamily="34" charset="0"/>
              </a:rPr>
              <a:t> (SGK</a:t>
            </a:r>
            <a:r>
              <a:rPr lang="en-US" sz="2000" b="1" kern="1200">
                <a:solidFill>
                  <a:srgbClr val="2F5496"/>
                </a:solidFill>
                <a:latin typeface="Arial" panose="020B0604020202020204" pitchFamily="34" charset="0"/>
                <a:cs typeface="Arial" panose="020B0604020202020204" pitchFamily="34" charset="0"/>
              </a:rPr>
              <a:t> – </a:t>
            </a:r>
            <a:r>
              <a:rPr lang="vi-VN" sz="2000" b="1" kern="1200">
                <a:solidFill>
                  <a:srgbClr val="2F5496"/>
                </a:solidFill>
                <a:latin typeface="Arial" panose="020B0604020202020204" pitchFamily="34" charset="0"/>
                <a:cs typeface="Arial" panose="020B0604020202020204" pitchFamily="34" charset="0"/>
              </a:rPr>
              <a:t>tr.</a:t>
            </a:r>
            <a:r>
              <a:rPr lang="en-US" sz="2000" b="1" kern="1200">
                <a:solidFill>
                  <a:srgbClr val="2F5496"/>
                </a:solidFill>
                <a:latin typeface="Arial" panose="020B0604020202020204" pitchFamily="34" charset="0"/>
                <a:cs typeface="Arial" panose="020B0604020202020204" pitchFamily="34" charset="0"/>
              </a:rPr>
              <a:t>3</a:t>
            </a:r>
            <a:r>
              <a:rPr lang="en-US" sz="2000" b="1">
                <a:solidFill>
                  <a:srgbClr val="2F5496"/>
                </a:solidFill>
                <a:latin typeface="Arial" panose="020B0604020202020204" pitchFamily="34" charset="0"/>
                <a:cs typeface="Arial" panose="020B0604020202020204" pitchFamily="34" charset="0"/>
              </a:rPr>
              <a:t>7</a:t>
            </a:r>
            <a:r>
              <a:rPr lang="en-US" sz="2000" b="1" kern="1200">
                <a:solidFill>
                  <a:srgbClr val="2F5496"/>
                </a:solidFill>
                <a:latin typeface="Arial" panose="020B0604020202020204" pitchFamily="34" charset="0"/>
                <a:cs typeface="Arial" panose="020B0604020202020204" pitchFamily="34" charset="0"/>
              </a:rPr>
              <a:t>) </a:t>
            </a:r>
            <a:r>
              <a:rPr lang="vi-VN" sz="2000" kern="1200">
                <a:solidFill>
                  <a:srgbClr val="191919"/>
                </a:solidFill>
                <a:latin typeface="Arial" panose="020B0604020202020204" pitchFamily="34" charset="0"/>
                <a:ea typeface="+mn-ea"/>
                <a:cs typeface="Arial" panose="020B0604020202020204" pitchFamily="34" charset="0"/>
              </a:rPr>
              <a:t>Người ta thường đặt tương ứng các mức độ hài lòng của khách hàng với điểm số</a:t>
            </a:r>
            <a:r>
              <a:rPr lang="en-US" sz="2000" kern="1200">
                <a:solidFill>
                  <a:srgbClr val="191919"/>
                </a:solidFill>
                <a:latin typeface="Arial" panose="020B0604020202020204" pitchFamily="34" charset="0"/>
                <a:ea typeface="+mn-ea"/>
                <a:cs typeface="Arial" panose="020B0604020202020204" pitchFamily="34" charset="0"/>
              </a:rPr>
              <a:t> </a:t>
            </a:r>
            <a:r>
              <a:rPr lang="vi-VN" sz="2000" kern="1200">
                <a:solidFill>
                  <a:srgbClr val="191919"/>
                </a:solidFill>
                <a:latin typeface="Arial" panose="020B0604020202020204" pitchFamily="34" charset="0"/>
                <a:ea typeface="+mn-ea"/>
                <a:cs typeface="Arial" panose="020B0604020202020204" pitchFamily="34" charset="0"/>
              </a:rPr>
              <a:t>đánh giá như sau:</a:t>
            </a:r>
            <a:endParaRPr kumimoji="0" lang="en-US" sz="2000" b="0" i="0" u="none" strike="noStrike" kern="0" cap="none" spc="0" normalizeH="0" baseline="0" noProof="0" dirty="0">
              <a:ln>
                <a:noFill/>
              </a:ln>
              <a:solidFill>
                <a:srgbClr val="191919"/>
              </a:solidFill>
              <a:effectLst/>
              <a:uLnTx/>
              <a:uFillTx/>
              <a:cs typeface="Arial" panose="020B0604020202020204" pitchFamily="34" charset="0"/>
              <a:sym typeface="Arial"/>
            </a:endParaRPr>
          </a:p>
        </p:txBody>
      </p:sp>
      <p:pic>
        <p:nvPicPr>
          <p:cNvPr id="12" name="Picture 11"/>
          <p:cNvPicPr>
            <a:picLocks noChangeAspect="1"/>
          </p:cNvPicPr>
          <p:nvPr/>
        </p:nvPicPr>
        <p:blipFill>
          <a:blip r:embed="rId3"/>
          <a:stretch>
            <a:fillRect/>
          </a:stretch>
        </p:blipFill>
        <p:spPr>
          <a:xfrm>
            <a:off x="8173941" y="4192871"/>
            <a:ext cx="816522" cy="816522"/>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399713724"/>
              </p:ext>
            </p:extLst>
          </p:nvPr>
        </p:nvGraphicFramePr>
        <p:xfrm>
          <a:off x="290339" y="1374890"/>
          <a:ext cx="8571506" cy="1097280"/>
        </p:xfrm>
        <a:graphic>
          <a:graphicData uri="http://schemas.openxmlformats.org/drawingml/2006/table">
            <a:tbl>
              <a:tblPr firstRow="1" bandRow="1">
                <a:tableStyleId>{45A25789-26E0-47BD-9F28-08E63AB04CF7}</a:tableStyleId>
              </a:tblPr>
              <a:tblGrid>
                <a:gridCol w="2087765">
                  <a:extLst>
                    <a:ext uri="{9D8B030D-6E8A-4147-A177-3AD203B41FA5}">
                      <a16:colId xmlns:a16="http://schemas.microsoft.com/office/drawing/2014/main" val="3615377327"/>
                    </a:ext>
                  </a:extLst>
                </a:gridCol>
                <a:gridCol w="1348398">
                  <a:extLst>
                    <a:ext uri="{9D8B030D-6E8A-4147-A177-3AD203B41FA5}">
                      <a16:colId xmlns:a16="http://schemas.microsoft.com/office/drawing/2014/main" val="3129280889"/>
                    </a:ext>
                  </a:extLst>
                </a:gridCol>
                <a:gridCol w="1465085">
                  <a:extLst>
                    <a:ext uri="{9D8B030D-6E8A-4147-A177-3AD203B41FA5}">
                      <a16:colId xmlns:a16="http://schemas.microsoft.com/office/drawing/2014/main" val="1726096188"/>
                    </a:ext>
                  </a:extLst>
                </a:gridCol>
                <a:gridCol w="1465085">
                  <a:extLst>
                    <a:ext uri="{9D8B030D-6E8A-4147-A177-3AD203B41FA5}">
                      <a16:colId xmlns:a16="http://schemas.microsoft.com/office/drawing/2014/main" val="1564382858"/>
                    </a:ext>
                  </a:extLst>
                </a:gridCol>
                <a:gridCol w="1141181">
                  <a:extLst>
                    <a:ext uri="{9D8B030D-6E8A-4147-A177-3AD203B41FA5}">
                      <a16:colId xmlns:a16="http://schemas.microsoft.com/office/drawing/2014/main" val="2513055548"/>
                    </a:ext>
                  </a:extLst>
                </a:gridCol>
                <a:gridCol w="1063992">
                  <a:extLst>
                    <a:ext uri="{9D8B030D-6E8A-4147-A177-3AD203B41FA5}">
                      <a16:colId xmlns:a16="http://schemas.microsoft.com/office/drawing/2014/main" val="80438969"/>
                    </a:ext>
                  </a:extLst>
                </a:gridCol>
              </a:tblGrid>
              <a:tr h="315366">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000" b="0">
                          <a:effectLst/>
                          <a:latin typeface="+mn-lt"/>
                        </a:rPr>
                        <a:t>Điểm</a:t>
                      </a:r>
                      <a:endParaRPr lang="en-US" sz="2000" b="0">
                        <a:effectLst/>
                        <a:latin typeface="+mn-lt"/>
                        <a:ea typeface="Calibri" panose="020F0502020204030204" pitchFamily="34" charset="0"/>
                        <a:cs typeface="Times New Roman" panose="02020603050405020304" pitchFamily="18" charset="0"/>
                      </a:endParaRPr>
                    </a:p>
                  </a:txBody>
                  <a:tcPr anchor="ctr">
                    <a:solidFill>
                      <a:srgbClr val="FFFFCD"/>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1</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2</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3</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4</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5</a:t>
                      </a:r>
                    </a:p>
                  </a:txBody>
                  <a:tcPr anchor="ctr"/>
                </a:tc>
                <a:extLst>
                  <a:ext uri="{0D108BD9-81ED-4DB2-BD59-A6C34878D82A}">
                    <a16:rowId xmlns:a16="http://schemas.microsoft.com/office/drawing/2014/main" val="2652040874"/>
                  </a:ext>
                </a:extLst>
              </a:tr>
              <a:tr h="315366">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000" b="0">
                          <a:effectLst/>
                          <a:latin typeface="+mn-lt"/>
                        </a:rPr>
                        <a:t>Mức độ</a:t>
                      </a:r>
                      <a:r>
                        <a:rPr lang="en-US" sz="2000" b="0">
                          <a:effectLst/>
                          <a:latin typeface="+mn-lt"/>
                        </a:rPr>
                        <a:t> </a:t>
                      </a:r>
                      <a:r>
                        <a:rPr lang="vi-VN" sz="2000" b="0">
                          <a:effectLst/>
                          <a:latin typeface="+mn-lt"/>
                        </a:rPr>
                        <a:t>hài lòng</a:t>
                      </a:r>
                      <a:endParaRPr lang="en-US" sz="2000" b="0">
                        <a:effectLst/>
                        <a:latin typeface="+mn-lt"/>
                        <a:ea typeface="Calibri" panose="020F0502020204030204" pitchFamily="34" charset="0"/>
                        <a:cs typeface="Times New Roman" panose="02020603050405020304" pitchFamily="18" charset="0"/>
                      </a:endParaRPr>
                    </a:p>
                  </a:txBody>
                  <a:tcPr anchor="ctr">
                    <a:solidFill>
                      <a:srgbClr val="FFFFCD"/>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Rất không hài lòng</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Không hài lòng</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000" b="0">
                          <a:effectLst/>
                          <a:latin typeface="+mn-lt"/>
                          <a:ea typeface="Calibri" panose="020F0502020204030204" pitchFamily="34" charset="0"/>
                          <a:cs typeface="Times New Roman" panose="02020603050405020304" pitchFamily="18" charset="0"/>
                        </a:rPr>
                        <a:t>Chấp nhận</a:t>
                      </a:r>
                      <a:r>
                        <a:rPr lang="en-US" sz="2000" b="0">
                          <a:effectLst/>
                          <a:latin typeface="+mn-lt"/>
                          <a:ea typeface="Calibri" panose="020F0502020204030204" pitchFamily="34" charset="0"/>
                          <a:cs typeface="Times New Roman" panose="02020603050405020304" pitchFamily="18" charset="0"/>
                        </a:rPr>
                        <a:t> </a:t>
                      </a:r>
                      <a:r>
                        <a:rPr lang="vi-VN" sz="2000" b="0">
                          <a:effectLst/>
                          <a:latin typeface="+mn-lt"/>
                          <a:ea typeface="Calibri" panose="020F0502020204030204" pitchFamily="34" charset="0"/>
                          <a:cs typeface="Times New Roman" panose="02020603050405020304" pitchFamily="18" charset="0"/>
                        </a:rPr>
                        <a:t>được</a:t>
                      </a:r>
                      <a:endParaRPr lang="en-US" sz="2000" b="0">
                        <a:effectLst/>
                        <a:latin typeface="+mn-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Hài lòng</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Rất hài lòng</a:t>
                      </a:r>
                    </a:p>
                  </a:txBody>
                  <a:tcPr anchor="ctr"/>
                </a:tc>
                <a:extLst>
                  <a:ext uri="{0D108BD9-81ED-4DB2-BD59-A6C34878D82A}">
                    <a16:rowId xmlns:a16="http://schemas.microsoft.com/office/drawing/2014/main" val="2397461541"/>
                  </a:ext>
                </a:extLst>
              </a:tr>
            </a:tbl>
          </a:graphicData>
        </a:graphic>
      </p:graphicFrame>
      <p:sp>
        <p:nvSpPr>
          <p:cNvPr id="3" name="Rectangle 2"/>
          <p:cNvSpPr/>
          <p:nvPr/>
        </p:nvSpPr>
        <p:spPr>
          <a:xfrm>
            <a:off x="290339" y="2570326"/>
            <a:ext cx="8571506" cy="1477328"/>
          </a:xfrm>
          <a:prstGeom prst="rect">
            <a:avLst/>
          </a:prstGeom>
        </p:spPr>
        <p:txBody>
          <a:bodyPr wrap="square">
            <a:spAutoFit/>
          </a:bodyPr>
          <a:lstStyle/>
          <a:p>
            <a:pPr algn="just">
              <a:lnSpc>
                <a:spcPct val="150000"/>
              </a:lnSpc>
            </a:pPr>
            <a:r>
              <a:rPr lang="vi-VN" sz="2000"/>
              <a:t>Chỉ số mức độ hài lòng CSAT (Customer Satisfaction Score) là một chỉ số đo lường</a:t>
            </a:r>
            <a:r>
              <a:rPr lang="en-US" sz="2000"/>
              <a:t> </a:t>
            </a:r>
            <a:r>
              <a:rPr lang="vi-VN" sz="2000"/>
              <a:t>sự hài lòng của khách hàng về một dịch vụ nào đó. Chỉ số này được tính theo công thức:</a:t>
            </a:r>
            <a:endParaRPr lang="en-US" sz="2000"/>
          </a:p>
        </p:txBody>
      </p:sp>
      <mc:AlternateContent xmlns:mc="http://schemas.openxmlformats.org/markup-compatibility/2006" xmlns:a14="http://schemas.microsoft.com/office/drawing/2010/main">
        <mc:Choice Requires="a14">
          <p:sp>
            <p:nvSpPr>
              <p:cNvPr id="4" name="Rectangle 3"/>
              <p:cNvSpPr/>
              <p:nvPr/>
            </p:nvSpPr>
            <p:spPr>
              <a:xfrm>
                <a:off x="1623905" y="4090013"/>
                <a:ext cx="5904373" cy="746615"/>
              </a:xfrm>
              <a:prstGeom prst="rect">
                <a:avLst/>
              </a:prstGeom>
            </p:spPr>
            <p:txBody>
              <a:bodyPr wrap="none">
                <a:spAutoFit/>
              </a:bodyPr>
              <a:lstStyle/>
              <a:p>
                <a:pPr lvl="0" algn="just"/>
                <a:r>
                  <a:rPr lang="vi-VN" sz="2000"/>
                  <a:t>CSAT</a:t>
                </a:r>
                <a14:m>
                  <m:oMath xmlns:m="http://schemas.openxmlformats.org/officeDocument/2006/math">
                    <m:r>
                      <a:rPr lang="en-US" sz="2000" b="0" i="0" smtClean="0">
                        <a:latin typeface="Cambria Math" panose="02040503050406030204" pitchFamily="18" charset="0"/>
                      </a:rPr>
                      <m:t>=</m:t>
                    </m:r>
                    <m:f>
                      <m:fPr>
                        <m:ctrlPr>
                          <a:rPr lang="vi-VN" sz="2000" i="1" smtClean="0">
                            <a:latin typeface="Cambria Math" panose="02040503050406030204" pitchFamily="18" charset="0"/>
                          </a:rPr>
                        </m:ctrlPr>
                      </m:fPr>
                      <m:num>
                        <m:r>
                          <m:rPr>
                            <m:nor/>
                          </m:rPr>
                          <a:rPr lang="vi-VN" sz="2000"/>
                          <m:t>S</m:t>
                        </m:r>
                        <m:r>
                          <m:rPr>
                            <m:nor/>
                          </m:rPr>
                          <a:rPr lang="vi-VN" sz="2000"/>
                          <m:t>ố đá</m:t>
                        </m:r>
                        <m:r>
                          <m:rPr>
                            <m:nor/>
                          </m:rPr>
                          <a:rPr lang="vi-VN" sz="2000"/>
                          <m:t>nh</m:t>
                        </m:r>
                        <m:r>
                          <m:rPr>
                            <m:nor/>
                          </m:rPr>
                          <a:rPr lang="vi-VN" sz="2000"/>
                          <m:t> </m:t>
                        </m:r>
                        <m:r>
                          <m:rPr>
                            <m:nor/>
                          </m:rPr>
                          <a:rPr lang="vi-VN" sz="2000"/>
                          <m:t>gi</m:t>
                        </m:r>
                        <m:r>
                          <m:rPr>
                            <m:nor/>
                          </m:rPr>
                          <a:rPr lang="vi-VN" sz="2000"/>
                          <m:t>á </m:t>
                        </m:r>
                        <m:r>
                          <m:rPr>
                            <m:nor/>
                          </m:rPr>
                          <a:rPr lang="vi-VN" sz="2000"/>
                          <m:t>h</m:t>
                        </m:r>
                        <m:r>
                          <m:rPr>
                            <m:nor/>
                          </m:rPr>
                          <a:rPr lang="vi-VN" sz="2000"/>
                          <m:t>à</m:t>
                        </m:r>
                        <m:r>
                          <m:rPr>
                            <m:nor/>
                          </m:rPr>
                          <a:rPr lang="vi-VN" sz="2000"/>
                          <m:t>i</m:t>
                        </m:r>
                        <m:r>
                          <m:rPr>
                            <m:nor/>
                          </m:rPr>
                          <a:rPr lang="vi-VN" sz="2000"/>
                          <m:t> </m:t>
                        </m:r>
                        <m:r>
                          <m:rPr>
                            <m:nor/>
                          </m:rPr>
                          <a:rPr lang="vi-VN" sz="2000"/>
                          <m:t>l</m:t>
                        </m:r>
                        <m:r>
                          <m:rPr>
                            <m:nor/>
                          </m:rPr>
                          <a:rPr lang="vi-VN" sz="2000"/>
                          <m:t>ò</m:t>
                        </m:r>
                        <m:r>
                          <m:rPr>
                            <m:nor/>
                          </m:rPr>
                          <a:rPr lang="vi-VN" sz="2000"/>
                          <m:t>ng</m:t>
                        </m:r>
                        <m:r>
                          <m:rPr>
                            <m:nor/>
                          </m:rPr>
                          <a:rPr lang="vi-VN" sz="2000"/>
                          <m:t> </m:t>
                        </m:r>
                        <m:r>
                          <m:rPr>
                            <m:nor/>
                          </m:rPr>
                          <a:rPr lang="vi-VN" sz="2000"/>
                          <m:t>v</m:t>
                        </m:r>
                        <m:r>
                          <m:rPr>
                            <m:nor/>
                          </m:rPr>
                          <a:rPr lang="vi-VN" sz="2000"/>
                          <m:t>à </m:t>
                        </m:r>
                        <m:r>
                          <m:rPr>
                            <m:nor/>
                          </m:rPr>
                          <a:rPr lang="vi-VN" sz="2000"/>
                          <m:t>r</m:t>
                        </m:r>
                        <m:r>
                          <m:rPr>
                            <m:nor/>
                          </m:rPr>
                          <a:rPr lang="vi-VN" sz="2000"/>
                          <m:t>ấ</m:t>
                        </m:r>
                        <m:r>
                          <m:rPr>
                            <m:nor/>
                          </m:rPr>
                          <a:rPr lang="vi-VN" sz="2000"/>
                          <m:t>t</m:t>
                        </m:r>
                        <m:r>
                          <m:rPr>
                            <m:nor/>
                          </m:rPr>
                          <a:rPr lang="vi-VN" sz="2000"/>
                          <m:t> </m:t>
                        </m:r>
                        <m:r>
                          <m:rPr>
                            <m:nor/>
                          </m:rPr>
                          <a:rPr lang="vi-VN" sz="2000"/>
                          <m:t>h</m:t>
                        </m:r>
                        <m:r>
                          <m:rPr>
                            <m:nor/>
                          </m:rPr>
                          <a:rPr lang="vi-VN" sz="2000"/>
                          <m:t>à</m:t>
                        </m:r>
                        <m:r>
                          <m:rPr>
                            <m:nor/>
                          </m:rPr>
                          <a:rPr lang="vi-VN" sz="2000"/>
                          <m:t>i</m:t>
                        </m:r>
                        <m:r>
                          <m:rPr>
                            <m:nor/>
                          </m:rPr>
                          <a:rPr lang="vi-VN" sz="2000"/>
                          <m:t> </m:t>
                        </m:r>
                        <m:r>
                          <m:rPr>
                            <m:nor/>
                          </m:rPr>
                          <a:rPr lang="vi-VN" sz="2000"/>
                          <m:t>l</m:t>
                        </m:r>
                        <m:r>
                          <m:rPr>
                            <m:nor/>
                          </m:rPr>
                          <a:rPr lang="vi-VN" sz="2000"/>
                          <m:t>ò</m:t>
                        </m:r>
                        <m:r>
                          <m:rPr>
                            <m:nor/>
                          </m:rPr>
                          <a:rPr lang="vi-VN" sz="2000"/>
                          <m:t>ng</m:t>
                        </m:r>
                      </m:num>
                      <m:den>
                        <m:r>
                          <m:rPr>
                            <m:nor/>
                          </m:rPr>
                          <a:rPr lang="vi-VN" sz="2000"/>
                          <m:t>T</m:t>
                        </m:r>
                        <m:r>
                          <m:rPr>
                            <m:nor/>
                          </m:rPr>
                          <a:rPr lang="vi-VN" sz="2000"/>
                          <m:t>ổ</m:t>
                        </m:r>
                        <m:r>
                          <m:rPr>
                            <m:nor/>
                          </m:rPr>
                          <a:rPr lang="vi-VN" sz="2000"/>
                          <m:t>ng</m:t>
                        </m:r>
                        <m:r>
                          <m:rPr>
                            <m:nor/>
                          </m:rPr>
                          <a:rPr lang="vi-VN" sz="2000"/>
                          <m:t> </m:t>
                        </m:r>
                        <m:r>
                          <m:rPr>
                            <m:nor/>
                          </m:rPr>
                          <a:rPr lang="vi-VN" sz="2000"/>
                          <m:t>s</m:t>
                        </m:r>
                        <m:r>
                          <m:rPr>
                            <m:nor/>
                          </m:rPr>
                          <a:rPr lang="vi-VN" sz="2000"/>
                          <m:t>ố đá</m:t>
                        </m:r>
                        <m:r>
                          <m:rPr>
                            <m:nor/>
                          </m:rPr>
                          <a:rPr lang="vi-VN" sz="2000"/>
                          <m:t>nh</m:t>
                        </m:r>
                        <m:r>
                          <m:rPr>
                            <m:nor/>
                          </m:rPr>
                          <a:rPr lang="vi-VN" sz="2000"/>
                          <m:t> </m:t>
                        </m:r>
                        <m:r>
                          <m:rPr>
                            <m:nor/>
                          </m:rPr>
                          <a:rPr lang="vi-VN" sz="2000"/>
                          <m:t>gi</m:t>
                        </m:r>
                        <m:r>
                          <m:rPr>
                            <m:nor/>
                          </m:rPr>
                          <a:rPr lang="vi-VN" sz="2000"/>
                          <m:t>á</m:t>
                        </m:r>
                        <m:r>
                          <m:rPr>
                            <m:nor/>
                          </m:rPr>
                          <a:rPr lang="en-US" sz="2000"/>
                          <m:t> </m:t>
                        </m:r>
                      </m:den>
                    </m:f>
                    <m:r>
                      <m:rPr>
                        <m:nor/>
                      </m:rPr>
                      <a:rPr lang="en-US" sz="2000" b="0" i="0" smtClean="0">
                        <a:latin typeface="Cambria Math" panose="02040503050406030204" pitchFamily="18" charset="0"/>
                      </a:rPr>
                      <m:t>.</m:t>
                    </m:r>
                    <m:r>
                      <m:rPr>
                        <m:nor/>
                      </m:rPr>
                      <a:rPr lang="vi-VN" sz="2000"/>
                      <m:t>100%</m:t>
                    </m:r>
                  </m:oMath>
                </a14:m>
                <a:endParaRPr lang="en-US" sz="2000"/>
              </a:p>
            </p:txBody>
          </p:sp>
        </mc:Choice>
        <mc:Fallback xmlns="">
          <p:sp>
            <p:nvSpPr>
              <p:cNvPr id="4" name="Rectangle 3"/>
              <p:cNvSpPr>
                <a:spLocks noRot="1" noChangeAspect="1" noMove="1" noResize="1" noEditPoints="1" noAdjustHandles="1" noChangeArrowheads="1" noChangeShapeType="1" noTextEdit="1"/>
              </p:cNvSpPr>
              <p:nvPr/>
            </p:nvSpPr>
            <p:spPr>
              <a:xfrm>
                <a:off x="1623905" y="4090013"/>
                <a:ext cx="5904373" cy="746615"/>
              </a:xfrm>
              <a:prstGeom prst="rect">
                <a:avLst/>
              </a:prstGeom>
              <a:blipFill>
                <a:blip r:embed="rId4"/>
                <a:stretch>
                  <a:fillRect l="-1032"/>
                </a:stretch>
              </a:blipFill>
            </p:spPr>
            <p:txBody>
              <a:bodyPr/>
              <a:lstStyle/>
              <a:p>
                <a:r>
                  <a:rPr lang="en-US">
                    <a:noFill/>
                  </a:rPr>
                  <a:t> </a:t>
                </a:r>
              </a:p>
            </p:txBody>
          </p:sp>
        </mc:Fallback>
      </mc:AlternateContent>
    </p:spTree>
    <p:extLst>
      <p:ext uri="{BB962C8B-B14F-4D97-AF65-F5344CB8AC3E}">
        <p14:creationId xmlns:p14="http://schemas.microsoft.com/office/powerpoint/2010/main" val="373604222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825"/>
        <p:cNvGrpSpPr/>
        <p:nvPr/>
      </p:nvGrpSpPr>
      <p:grpSpPr>
        <a:xfrm>
          <a:off x="0" y="0"/>
          <a:ext cx="0" cy="0"/>
          <a:chOff x="0" y="0"/>
          <a:chExt cx="0" cy="0"/>
        </a:xfrm>
      </p:grpSpPr>
      <p:sp>
        <p:nvSpPr>
          <p:cNvPr id="14" name="Rectangle 13">
            <a:extLst>
              <a:ext uri="{FF2B5EF4-FFF2-40B4-BE49-F238E27FC236}">
                <a16:creationId xmlns:a16="http://schemas.microsoft.com/office/drawing/2014/main" id="{E42DEDC2-528A-2D02-2C09-B0CFD8582B4A}"/>
              </a:ext>
            </a:extLst>
          </p:cNvPr>
          <p:cNvSpPr/>
          <p:nvPr/>
        </p:nvSpPr>
        <p:spPr>
          <a:xfrm>
            <a:off x="290339" y="302293"/>
            <a:ext cx="8571506" cy="1015663"/>
          </a:xfrm>
          <a:prstGeom prst="rect">
            <a:avLst/>
          </a:prstGeom>
        </p:spPr>
        <p:txBody>
          <a:bodyPr wrap="square">
            <a:spAutoFit/>
          </a:bodyPr>
          <a:lstStyle/>
          <a:p>
            <a:pPr lvl="0" algn="just">
              <a:lnSpc>
                <a:spcPct val="150000"/>
              </a:lnSpc>
              <a:spcBef>
                <a:spcPts val="300"/>
              </a:spcBef>
              <a:spcAft>
                <a:spcPts val="300"/>
              </a:spcAft>
              <a:defRPr/>
            </a:pPr>
            <a:r>
              <a:rPr lang="vi-VN" sz="2000" kern="1200">
                <a:solidFill>
                  <a:srgbClr val="191919"/>
                </a:solidFill>
                <a:latin typeface="Arial" panose="020B0604020202020204" pitchFamily="34" charset="0"/>
                <a:ea typeface="+mn-ea"/>
                <a:cs typeface="Arial" panose="020B0604020202020204" pitchFamily="34" charset="0"/>
              </a:rPr>
              <a:t>a) Bảng sau cung cấp điểm đánh giá của người dùng dành cho cửa hàng A.</a:t>
            </a:r>
            <a:endParaRPr kumimoji="0" lang="en-US" sz="2000" b="0" i="0" u="none" strike="noStrike" kern="0" cap="none" spc="0" normalizeH="0" baseline="0" noProof="0" dirty="0">
              <a:ln>
                <a:noFill/>
              </a:ln>
              <a:solidFill>
                <a:srgbClr val="191919"/>
              </a:solidFill>
              <a:effectLst/>
              <a:uLnTx/>
              <a:uFillTx/>
              <a:latin typeface="Arial"/>
              <a:cs typeface="Arial" panose="020B0604020202020204" pitchFamily="34" charset="0"/>
              <a:sym typeface="Arial"/>
            </a:endParaRPr>
          </a:p>
        </p:txBody>
      </p:sp>
      <p:pic>
        <p:nvPicPr>
          <p:cNvPr id="12" name="Picture 11"/>
          <p:cNvPicPr>
            <a:picLocks noChangeAspect="1"/>
          </p:cNvPicPr>
          <p:nvPr/>
        </p:nvPicPr>
        <p:blipFill>
          <a:blip r:embed="rId3"/>
          <a:stretch>
            <a:fillRect/>
          </a:stretch>
        </p:blipFill>
        <p:spPr>
          <a:xfrm>
            <a:off x="8505360" y="4466187"/>
            <a:ext cx="580516" cy="580516"/>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433709370"/>
              </p:ext>
            </p:extLst>
          </p:nvPr>
        </p:nvGraphicFramePr>
        <p:xfrm>
          <a:off x="1009931" y="1332965"/>
          <a:ext cx="7132319" cy="848292"/>
        </p:xfrm>
        <a:graphic>
          <a:graphicData uri="http://schemas.openxmlformats.org/drawingml/2006/table">
            <a:tbl>
              <a:tblPr firstRow="1" bandRow="1">
                <a:tableStyleId>{45A25789-26E0-47BD-9F28-08E63AB04CF7}</a:tableStyleId>
              </a:tblPr>
              <a:tblGrid>
                <a:gridCol w="2035534">
                  <a:extLst>
                    <a:ext uri="{9D8B030D-6E8A-4147-A177-3AD203B41FA5}">
                      <a16:colId xmlns:a16="http://schemas.microsoft.com/office/drawing/2014/main" val="3615377327"/>
                    </a:ext>
                  </a:extLst>
                </a:gridCol>
                <a:gridCol w="1006241">
                  <a:extLst>
                    <a:ext uri="{9D8B030D-6E8A-4147-A177-3AD203B41FA5}">
                      <a16:colId xmlns:a16="http://schemas.microsoft.com/office/drawing/2014/main" val="3129280889"/>
                    </a:ext>
                  </a:extLst>
                </a:gridCol>
                <a:gridCol w="1022636">
                  <a:extLst>
                    <a:ext uri="{9D8B030D-6E8A-4147-A177-3AD203B41FA5}">
                      <a16:colId xmlns:a16="http://schemas.microsoft.com/office/drawing/2014/main" val="1726096188"/>
                    </a:ext>
                  </a:extLst>
                </a:gridCol>
                <a:gridCol w="1022636">
                  <a:extLst>
                    <a:ext uri="{9D8B030D-6E8A-4147-A177-3AD203B41FA5}">
                      <a16:colId xmlns:a16="http://schemas.microsoft.com/office/drawing/2014/main" val="1564382858"/>
                    </a:ext>
                  </a:extLst>
                </a:gridCol>
                <a:gridCol w="1022636">
                  <a:extLst>
                    <a:ext uri="{9D8B030D-6E8A-4147-A177-3AD203B41FA5}">
                      <a16:colId xmlns:a16="http://schemas.microsoft.com/office/drawing/2014/main" val="3273603158"/>
                    </a:ext>
                  </a:extLst>
                </a:gridCol>
                <a:gridCol w="1022636">
                  <a:extLst>
                    <a:ext uri="{9D8B030D-6E8A-4147-A177-3AD203B41FA5}">
                      <a16:colId xmlns:a16="http://schemas.microsoft.com/office/drawing/2014/main" val="915795076"/>
                    </a:ext>
                  </a:extLst>
                </a:gridCol>
              </a:tblGrid>
              <a:tr h="424146">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000" b="0">
                          <a:effectLst/>
                          <a:latin typeface="+mn-lt"/>
                        </a:rPr>
                        <a:t>Điểm</a:t>
                      </a:r>
                      <a:endParaRPr lang="en-US" sz="2000" b="0">
                        <a:effectLst/>
                        <a:latin typeface="+mn-lt"/>
                        <a:ea typeface="Calibri" panose="020F0502020204030204" pitchFamily="34" charset="0"/>
                        <a:cs typeface="Times New Roman" panose="02020603050405020304" pitchFamily="18" charset="0"/>
                      </a:endParaRPr>
                    </a:p>
                  </a:txBody>
                  <a:tcPr anchor="ctr">
                    <a:solidFill>
                      <a:srgbClr val="FFFFCD"/>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1</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2</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3</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4</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5</a:t>
                      </a:r>
                    </a:p>
                  </a:txBody>
                  <a:tcPr anchor="ctr"/>
                </a:tc>
                <a:extLst>
                  <a:ext uri="{0D108BD9-81ED-4DB2-BD59-A6C34878D82A}">
                    <a16:rowId xmlns:a16="http://schemas.microsoft.com/office/drawing/2014/main" val="2652040874"/>
                  </a:ext>
                </a:extLst>
              </a:tr>
              <a:tr h="424146">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000" b="0">
                          <a:effectLst/>
                          <a:latin typeface="+mn-lt"/>
                        </a:rPr>
                        <a:t>Số người dùng</a:t>
                      </a:r>
                      <a:endParaRPr lang="en-US" sz="2000" b="0">
                        <a:effectLst/>
                        <a:latin typeface="+mn-lt"/>
                        <a:ea typeface="Calibri" panose="020F0502020204030204" pitchFamily="34" charset="0"/>
                        <a:cs typeface="Times New Roman" panose="02020603050405020304" pitchFamily="18" charset="0"/>
                      </a:endParaRPr>
                    </a:p>
                  </a:txBody>
                  <a:tcPr anchor="ctr">
                    <a:solidFill>
                      <a:srgbClr val="FFFFCD"/>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2</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4</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n-lt"/>
                          <a:ea typeface="Calibri" panose="020F0502020204030204" pitchFamily="34" charset="0"/>
                          <a:cs typeface="Times New Roman" panose="02020603050405020304" pitchFamily="18" charset="0"/>
                        </a:rPr>
                        <a:t>2</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9</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25</a:t>
                      </a:r>
                    </a:p>
                  </a:txBody>
                  <a:tcPr anchor="ctr"/>
                </a:tc>
                <a:extLst>
                  <a:ext uri="{0D108BD9-81ED-4DB2-BD59-A6C34878D82A}">
                    <a16:rowId xmlns:a16="http://schemas.microsoft.com/office/drawing/2014/main" val="2397461541"/>
                  </a:ext>
                </a:extLst>
              </a:tr>
            </a:tbl>
          </a:graphicData>
        </a:graphic>
      </p:graphicFrame>
      <p:sp>
        <p:nvSpPr>
          <p:cNvPr id="3" name="Rectangle 2"/>
          <p:cNvSpPr/>
          <p:nvPr/>
        </p:nvSpPr>
        <p:spPr>
          <a:xfrm>
            <a:off x="290337" y="2312423"/>
            <a:ext cx="8571506" cy="1420325"/>
          </a:xfrm>
          <a:prstGeom prst="rect">
            <a:avLst/>
          </a:prstGeom>
        </p:spPr>
        <p:txBody>
          <a:bodyPr wrap="square">
            <a:spAutoFit/>
          </a:bodyPr>
          <a:lstStyle/>
          <a:p>
            <a:pPr lvl="0" algn="just">
              <a:lnSpc>
                <a:spcPct val="150000"/>
              </a:lnSpc>
            </a:pPr>
            <a:r>
              <a:rPr lang="vi-VN" sz="2000"/>
              <a:t>Hãy tính chỉ số CSAT của cửa hàng A.</a:t>
            </a:r>
            <a:endParaRPr lang="en-US" sz="2000"/>
          </a:p>
          <a:p>
            <a:pPr lvl="0" algn="just">
              <a:lnSpc>
                <a:spcPct val="150000"/>
              </a:lnSpc>
            </a:pPr>
            <a:r>
              <a:rPr lang="vi-VN" sz="2000"/>
              <a:t>b) Bảng sau cung cấp điểm đánh giá của người dùng dành cho cửa hàng B.</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graphicFrame>
        <p:nvGraphicFramePr>
          <p:cNvPr id="8" name="Table 7"/>
          <p:cNvGraphicFramePr>
            <a:graphicFrameLocks noGrp="1"/>
          </p:cNvGraphicFramePr>
          <p:nvPr>
            <p:extLst>
              <p:ext uri="{D42A27DB-BD31-4B8C-83A1-F6EECF244321}">
                <p14:modId xmlns:p14="http://schemas.microsoft.com/office/powerpoint/2010/main" val="1700843664"/>
              </p:ext>
            </p:extLst>
          </p:nvPr>
        </p:nvGraphicFramePr>
        <p:xfrm>
          <a:off x="1009930" y="3857497"/>
          <a:ext cx="7132319" cy="848292"/>
        </p:xfrm>
        <a:graphic>
          <a:graphicData uri="http://schemas.openxmlformats.org/drawingml/2006/table">
            <a:tbl>
              <a:tblPr firstRow="1" bandRow="1">
                <a:tableStyleId>{45A25789-26E0-47BD-9F28-08E63AB04CF7}</a:tableStyleId>
              </a:tblPr>
              <a:tblGrid>
                <a:gridCol w="2035534">
                  <a:extLst>
                    <a:ext uri="{9D8B030D-6E8A-4147-A177-3AD203B41FA5}">
                      <a16:colId xmlns:a16="http://schemas.microsoft.com/office/drawing/2014/main" val="3615377327"/>
                    </a:ext>
                  </a:extLst>
                </a:gridCol>
                <a:gridCol w="1006241">
                  <a:extLst>
                    <a:ext uri="{9D8B030D-6E8A-4147-A177-3AD203B41FA5}">
                      <a16:colId xmlns:a16="http://schemas.microsoft.com/office/drawing/2014/main" val="3129280889"/>
                    </a:ext>
                  </a:extLst>
                </a:gridCol>
                <a:gridCol w="1022636">
                  <a:extLst>
                    <a:ext uri="{9D8B030D-6E8A-4147-A177-3AD203B41FA5}">
                      <a16:colId xmlns:a16="http://schemas.microsoft.com/office/drawing/2014/main" val="1726096188"/>
                    </a:ext>
                  </a:extLst>
                </a:gridCol>
                <a:gridCol w="1022636">
                  <a:extLst>
                    <a:ext uri="{9D8B030D-6E8A-4147-A177-3AD203B41FA5}">
                      <a16:colId xmlns:a16="http://schemas.microsoft.com/office/drawing/2014/main" val="1564382858"/>
                    </a:ext>
                  </a:extLst>
                </a:gridCol>
                <a:gridCol w="1022636">
                  <a:extLst>
                    <a:ext uri="{9D8B030D-6E8A-4147-A177-3AD203B41FA5}">
                      <a16:colId xmlns:a16="http://schemas.microsoft.com/office/drawing/2014/main" val="3273603158"/>
                    </a:ext>
                  </a:extLst>
                </a:gridCol>
                <a:gridCol w="1022636">
                  <a:extLst>
                    <a:ext uri="{9D8B030D-6E8A-4147-A177-3AD203B41FA5}">
                      <a16:colId xmlns:a16="http://schemas.microsoft.com/office/drawing/2014/main" val="915795076"/>
                    </a:ext>
                  </a:extLst>
                </a:gridCol>
              </a:tblGrid>
              <a:tr h="424146">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000" b="0">
                          <a:effectLst/>
                          <a:latin typeface="+mn-lt"/>
                        </a:rPr>
                        <a:t>Điểm</a:t>
                      </a:r>
                      <a:endParaRPr lang="en-US" sz="2000" b="0">
                        <a:effectLst/>
                        <a:latin typeface="+mn-lt"/>
                        <a:ea typeface="Calibri" panose="020F0502020204030204" pitchFamily="34" charset="0"/>
                        <a:cs typeface="Times New Roman" panose="02020603050405020304" pitchFamily="18" charset="0"/>
                      </a:endParaRPr>
                    </a:p>
                  </a:txBody>
                  <a:tcPr anchor="ctr">
                    <a:solidFill>
                      <a:srgbClr val="FFFFCD"/>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1</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2</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3</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4</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5</a:t>
                      </a:r>
                    </a:p>
                  </a:txBody>
                  <a:tcPr anchor="ctr"/>
                </a:tc>
                <a:extLst>
                  <a:ext uri="{0D108BD9-81ED-4DB2-BD59-A6C34878D82A}">
                    <a16:rowId xmlns:a16="http://schemas.microsoft.com/office/drawing/2014/main" val="2652040874"/>
                  </a:ext>
                </a:extLst>
              </a:tr>
              <a:tr h="424146">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000" b="0">
                          <a:effectLst/>
                          <a:latin typeface="+mn-lt"/>
                        </a:rPr>
                        <a:t>Số người dùng</a:t>
                      </a:r>
                      <a:endParaRPr lang="en-US" sz="2000" b="0">
                        <a:effectLst/>
                        <a:latin typeface="+mn-lt"/>
                        <a:ea typeface="Calibri" panose="020F0502020204030204" pitchFamily="34" charset="0"/>
                        <a:cs typeface="Times New Roman" panose="02020603050405020304" pitchFamily="18" charset="0"/>
                      </a:endParaRPr>
                    </a:p>
                  </a:txBody>
                  <a:tcPr anchor="ctr">
                    <a:solidFill>
                      <a:srgbClr val="FFFFCD"/>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32</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12</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n-lt"/>
                          <a:ea typeface="Calibri" panose="020F0502020204030204" pitchFamily="34" charset="0"/>
                          <a:cs typeface="Times New Roman" panose="02020603050405020304" pitchFamily="18" charset="0"/>
                        </a:rPr>
                        <a:t>10</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15</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ea typeface="Calibri" panose="020F0502020204030204" pitchFamily="34" charset="0"/>
                          <a:cs typeface="Times New Roman" panose="02020603050405020304" pitchFamily="18" charset="0"/>
                        </a:rPr>
                        <a:t>139</a:t>
                      </a:r>
                    </a:p>
                  </a:txBody>
                  <a:tcPr anchor="ctr"/>
                </a:tc>
                <a:extLst>
                  <a:ext uri="{0D108BD9-81ED-4DB2-BD59-A6C34878D82A}">
                    <a16:rowId xmlns:a16="http://schemas.microsoft.com/office/drawing/2014/main" val="2397461541"/>
                  </a:ext>
                </a:extLst>
              </a:tr>
            </a:tbl>
          </a:graphicData>
        </a:graphic>
      </p:graphicFrame>
    </p:spTree>
    <p:extLst>
      <p:ext uri="{BB962C8B-B14F-4D97-AF65-F5344CB8AC3E}">
        <p14:creationId xmlns:p14="http://schemas.microsoft.com/office/powerpoint/2010/main" val="1510969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825"/>
        <p:cNvGrpSpPr/>
        <p:nvPr/>
      </p:nvGrpSpPr>
      <p:grpSpPr>
        <a:xfrm>
          <a:off x="0" y="0"/>
          <a:ext cx="0" cy="0"/>
          <a:chOff x="0" y="0"/>
          <a:chExt cx="0" cy="0"/>
        </a:xfrm>
      </p:grpSpPr>
      <p:sp>
        <p:nvSpPr>
          <p:cNvPr id="14" name="Rectangle 13">
            <a:extLst>
              <a:ext uri="{FF2B5EF4-FFF2-40B4-BE49-F238E27FC236}">
                <a16:creationId xmlns:a16="http://schemas.microsoft.com/office/drawing/2014/main" id="{E42DEDC2-528A-2D02-2C09-B0CFD8582B4A}"/>
              </a:ext>
            </a:extLst>
          </p:cNvPr>
          <p:cNvSpPr/>
          <p:nvPr/>
        </p:nvSpPr>
        <p:spPr>
          <a:xfrm>
            <a:off x="473220" y="310244"/>
            <a:ext cx="8215021" cy="1938992"/>
          </a:xfrm>
          <a:prstGeom prst="rect">
            <a:avLst/>
          </a:prstGeom>
        </p:spPr>
        <p:txBody>
          <a:bodyPr wrap="square">
            <a:spAutoFit/>
          </a:bodyPr>
          <a:lstStyle/>
          <a:p>
            <a:pPr lvl="0" algn="just">
              <a:lnSpc>
                <a:spcPct val="150000"/>
              </a:lnSpc>
              <a:spcBef>
                <a:spcPts val="300"/>
              </a:spcBef>
              <a:spcAft>
                <a:spcPts val="300"/>
              </a:spcAft>
              <a:defRPr/>
            </a:pPr>
            <a:r>
              <a:rPr lang="vi-VN" sz="2000" kern="1200">
                <a:solidFill>
                  <a:srgbClr val="191919"/>
                </a:solidFill>
                <a:latin typeface="Arial" panose="020B0604020202020204" pitchFamily="34" charset="0"/>
                <a:ea typeface="+mn-ea"/>
                <a:cs typeface="Arial" panose="020B0604020202020204" pitchFamily="34" charset="0"/>
              </a:rPr>
              <a:t>Hãy lựa chọn và vẽ biểu đồ phù hợp để so sánh mức độ hài lòng của người dùng dành</a:t>
            </a:r>
            <a:r>
              <a:rPr lang="en-US" sz="2000" kern="1200">
                <a:solidFill>
                  <a:srgbClr val="191919"/>
                </a:solidFill>
                <a:latin typeface="Arial" panose="020B0604020202020204" pitchFamily="34" charset="0"/>
                <a:ea typeface="+mn-ea"/>
                <a:cs typeface="Arial" panose="020B0604020202020204" pitchFamily="34" charset="0"/>
              </a:rPr>
              <a:t> </a:t>
            </a:r>
            <a:r>
              <a:rPr lang="vi-VN" sz="2000" kern="1200">
                <a:solidFill>
                  <a:srgbClr val="191919"/>
                </a:solidFill>
                <a:latin typeface="Arial" panose="020B0604020202020204" pitchFamily="34" charset="0"/>
                <a:ea typeface="+mn-ea"/>
                <a:cs typeface="Arial" panose="020B0604020202020204" pitchFamily="34" charset="0"/>
              </a:rPr>
              <a:t>cho cửa hàng A và cửa hàng B. Có thể nói cửa hàng B được yêu thích hơn do có số lượt</a:t>
            </a:r>
            <a:r>
              <a:rPr lang="en-US" sz="2000" kern="1200">
                <a:solidFill>
                  <a:srgbClr val="191919"/>
                </a:solidFill>
                <a:latin typeface="Arial" panose="020B0604020202020204" pitchFamily="34" charset="0"/>
                <a:ea typeface="+mn-ea"/>
                <a:cs typeface="Arial" panose="020B0604020202020204" pitchFamily="34" charset="0"/>
              </a:rPr>
              <a:t> </a:t>
            </a:r>
            <a:r>
              <a:rPr lang="vi-VN" sz="2000" kern="1200">
                <a:solidFill>
                  <a:srgbClr val="191919"/>
                </a:solidFill>
                <a:latin typeface="Arial" panose="020B0604020202020204" pitchFamily="34" charset="0"/>
                <a:ea typeface="+mn-ea"/>
                <a:cs typeface="Arial" panose="020B0604020202020204" pitchFamily="34" charset="0"/>
              </a:rPr>
              <a:t>đánh giá 4 điểm trở lên nhiều hơn so với cửa hàng A hay không?</a:t>
            </a:r>
            <a:endParaRPr kumimoji="0" lang="en-US" sz="2000" b="0" i="0" u="none" strike="noStrike" kern="0" cap="none" spc="0" normalizeH="0" baseline="0" noProof="0" dirty="0">
              <a:ln>
                <a:noFill/>
              </a:ln>
              <a:solidFill>
                <a:srgbClr val="191919"/>
              </a:solidFill>
              <a:effectLst/>
              <a:uLnTx/>
              <a:uFillTx/>
              <a:latin typeface="Arial"/>
              <a:cs typeface="Arial" panose="020B0604020202020204" pitchFamily="34" charset="0"/>
              <a:sym typeface="Arial"/>
            </a:endParaRPr>
          </a:p>
        </p:txBody>
      </p:sp>
      <p:pic>
        <p:nvPicPr>
          <p:cNvPr id="12" name="Picture 11"/>
          <p:cNvPicPr>
            <a:picLocks noChangeAspect="1"/>
          </p:cNvPicPr>
          <p:nvPr/>
        </p:nvPicPr>
        <p:blipFill>
          <a:blip r:embed="rId3"/>
          <a:stretch>
            <a:fillRect/>
          </a:stretch>
        </p:blipFill>
        <p:spPr>
          <a:xfrm>
            <a:off x="8221649" y="2045695"/>
            <a:ext cx="922351" cy="922351"/>
          </a:xfrm>
          <a:prstGeom prst="rect">
            <a:avLst/>
          </a:prstGeom>
        </p:spPr>
      </p:pic>
      <p:sp>
        <p:nvSpPr>
          <p:cNvPr id="9" name="Rectangle 8"/>
          <p:cNvSpPr/>
          <p:nvPr/>
        </p:nvSpPr>
        <p:spPr>
          <a:xfrm>
            <a:off x="4204665" y="2359732"/>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0" cap="none" spc="0" normalizeH="0" baseline="0" noProof="0">
                <a:ln>
                  <a:noFill/>
                </a:ln>
                <a:solidFill>
                  <a:srgbClr val="C00000"/>
                </a:solidFill>
                <a:effectLst/>
                <a:uLnTx/>
                <a:uFillTx/>
                <a:latin typeface="Arial"/>
                <a:cs typeface="Arial"/>
                <a:sym typeface="Arial"/>
              </a:rPr>
              <a:t>Giải:</a:t>
            </a:r>
            <a:endParaRPr kumimoji="0" lang="en-US" sz="2000" b="1" i="1" u="sng" strike="noStrike" kern="0" cap="none" spc="0" normalizeH="0" baseline="0" noProof="0" dirty="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473220" y="3096606"/>
                <a:ext cx="8215021" cy="1438471"/>
              </a:xfrm>
              <a:prstGeom prst="rect">
                <a:avLst/>
              </a:prstGeom>
            </p:spPr>
            <p:txBody>
              <a:bodyPr wrap="square">
                <a:spAutoFit/>
              </a:bodyPr>
              <a:lstStyle/>
              <a:p>
                <a:pPr algn="just">
                  <a:lnSpc>
                    <a:spcPct val="150000"/>
                  </a:lnSpc>
                </a:pPr>
                <a:r>
                  <a:rPr lang="fr-FR" sz="2000">
                    <a:latin typeface="+mj-lt"/>
                    <a:ea typeface="Malgun Gothic" panose="020B0503020000020004" pitchFamily="34" charset="-127"/>
                    <a:cs typeface="Times New Roman" panose="02020603050405020304" pitchFamily="18" charset="0"/>
                  </a:rPr>
                  <a:t>a) Chỉ số CSAT của cửa hàng A là :</a:t>
                </a:r>
                <a:endParaRPr lang="en-US" sz="2000">
                  <a:effectLst/>
                  <a:latin typeface="+mj-lt"/>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2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2000" i="1">
                              <a:effectLst/>
                              <a:latin typeface="Cambria Math" panose="02040503050406030204" pitchFamily="18" charset="0"/>
                              <a:ea typeface="Malgun Gothic" panose="020B0503020000020004" pitchFamily="34" charset="-127"/>
                              <a:cs typeface="Times New Roman" panose="02020603050405020304" pitchFamily="18" charset="0"/>
                            </a:rPr>
                            <m:t>9+25</m:t>
                          </m:r>
                        </m:num>
                        <m:den>
                          <m:r>
                            <a:rPr lang="fr-FR" sz="2000" i="1">
                              <a:effectLst/>
                              <a:latin typeface="Cambria Math" panose="02040503050406030204" pitchFamily="18" charset="0"/>
                              <a:ea typeface="Malgun Gothic" panose="020B0503020000020004" pitchFamily="34" charset="-127"/>
                              <a:cs typeface="Times New Roman" panose="02020603050405020304" pitchFamily="18" charset="0"/>
                            </a:rPr>
                            <m:t>2+4+2+9+25</m:t>
                          </m:r>
                        </m:den>
                      </m:f>
                      <m:r>
                        <a:rPr lang="fr-FR" sz="2000" i="1">
                          <a:effectLst/>
                          <a:latin typeface="Cambria Math" panose="02040503050406030204" pitchFamily="18" charset="0"/>
                          <a:ea typeface="Malgun Gothic" panose="020B0503020000020004" pitchFamily="34" charset="-127"/>
                          <a:cs typeface="Times New Roman" panose="02020603050405020304" pitchFamily="18" charset="0"/>
                        </a:rPr>
                        <m:t> . 100%≈80,95%</m:t>
                      </m:r>
                    </m:oMath>
                  </m:oMathPara>
                </a14:m>
                <a:endParaRPr lang="en-US" sz="2000">
                  <a:effectLst/>
                  <a:latin typeface="+mj-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73220" y="3096606"/>
                <a:ext cx="8215021" cy="1438471"/>
              </a:xfrm>
              <a:prstGeom prst="rect">
                <a:avLst/>
              </a:prstGeom>
              <a:blipFill>
                <a:blip r:embed="rId4"/>
                <a:stretch>
                  <a:fillRect l="-817"/>
                </a:stretch>
              </a:blipFill>
            </p:spPr>
            <p:txBody>
              <a:bodyPr/>
              <a:lstStyle/>
              <a:p>
                <a:r>
                  <a:rPr lang="en-US">
                    <a:noFill/>
                  </a:rPr>
                  <a:t> </a:t>
                </a:r>
              </a:p>
            </p:txBody>
          </p:sp>
        </mc:Fallback>
      </mc:AlternateContent>
    </p:spTree>
    <p:extLst>
      <p:ext uri="{BB962C8B-B14F-4D97-AF65-F5344CB8AC3E}">
        <p14:creationId xmlns:p14="http://schemas.microsoft.com/office/powerpoint/2010/main" val="71102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25"/>
        <p:cNvGrpSpPr/>
        <p:nvPr/>
      </p:nvGrpSpPr>
      <p:grpSpPr>
        <a:xfrm>
          <a:off x="0" y="0"/>
          <a:ext cx="0" cy="0"/>
          <a:chOff x="0" y="0"/>
          <a:chExt cx="0" cy="0"/>
        </a:xfrm>
      </p:grpSpPr>
      <p:sp>
        <p:nvSpPr>
          <p:cNvPr id="7" name="Rectangle 6"/>
          <p:cNvSpPr/>
          <p:nvPr/>
        </p:nvSpPr>
        <p:spPr>
          <a:xfrm>
            <a:off x="4203593" y="324198"/>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0" cap="none" spc="0" normalizeH="0" baseline="0" noProof="0">
                <a:ln>
                  <a:noFill/>
                </a:ln>
                <a:solidFill>
                  <a:srgbClr val="C00000"/>
                </a:solidFill>
                <a:effectLst/>
                <a:uLnTx/>
                <a:uFillTx/>
                <a:latin typeface="Arial"/>
                <a:cs typeface="Arial"/>
                <a:sym typeface="Arial"/>
              </a:rPr>
              <a:t>Giải:</a:t>
            </a:r>
            <a:endParaRPr kumimoji="0" lang="en-US" sz="2000" b="1" i="1" u="sng" strike="noStrike" kern="0" cap="none" spc="0" normalizeH="0" baseline="0" noProof="0" dirty="0">
              <a:ln>
                <a:noFill/>
              </a:ln>
              <a:solidFill>
                <a:srgbClr val="C00000"/>
              </a:solidFill>
              <a:effectLst/>
              <a:uLnTx/>
              <a:uFillTx/>
              <a:latin typeface="Arial"/>
              <a:cs typeface="Arial"/>
              <a:sym typeface="Arial"/>
            </a:endParaRPr>
          </a:p>
        </p:txBody>
      </p:sp>
      <p:sp>
        <p:nvSpPr>
          <p:cNvPr id="2" name="Rectangle 1"/>
          <p:cNvSpPr/>
          <p:nvPr/>
        </p:nvSpPr>
        <p:spPr>
          <a:xfrm>
            <a:off x="403236" y="748427"/>
            <a:ext cx="8352845" cy="1353897"/>
          </a:xfrm>
          <a:prstGeom prst="rect">
            <a:avLst/>
          </a:prstGeom>
        </p:spPr>
        <p:txBody>
          <a:bodyPr wrap="square">
            <a:spAutoFit/>
          </a:bodyPr>
          <a:lstStyle/>
          <a:p>
            <a:pPr algn="just">
              <a:lnSpc>
                <a:spcPct val="150000"/>
              </a:lnSpc>
            </a:pPr>
            <a:r>
              <a:rPr lang="vi-VN" sz="1900">
                <a:latin typeface="+mn-lt"/>
                <a:ea typeface="Calibri" panose="020F0502020204030204" pitchFamily="34" charset="0"/>
                <a:cs typeface="Times New Roman" panose="02020603050405020304" pitchFamily="18" charset="0"/>
              </a:rPr>
              <a:t>b) Bảng tần số tương đối về mức độ hài lòng của người dùng dành cho mỗi cửa hàng A và B như sau :</a:t>
            </a:r>
          </a:p>
          <a:p>
            <a:pPr algn="just">
              <a:lnSpc>
                <a:spcPct val="150000"/>
              </a:lnSpc>
            </a:pPr>
            <a:r>
              <a:rPr lang="vi-VN" sz="1900">
                <a:latin typeface="+mn-lt"/>
                <a:ea typeface="Calibri" panose="020F0502020204030204" pitchFamily="34" charset="0"/>
                <a:cs typeface="Times New Roman" panose="02020603050405020304" pitchFamily="18" charset="0"/>
              </a:rPr>
              <a:t>Cửa hàng A</a:t>
            </a:r>
          </a:p>
        </p:txBody>
      </p:sp>
      <p:graphicFrame>
        <p:nvGraphicFramePr>
          <p:cNvPr id="3" name="Table 2"/>
          <p:cNvGraphicFramePr>
            <a:graphicFrameLocks noGrp="1"/>
          </p:cNvGraphicFramePr>
          <p:nvPr>
            <p:extLst>
              <p:ext uri="{D42A27DB-BD31-4B8C-83A1-F6EECF244321}">
                <p14:modId xmlns:p14="http://schemas.microsoft.com/office/powerpoint/2010/main" val="1339495544"/>
              </p:ext>
            </p:extLst>
          </p:nvPr>
        </p:nvGraphicFramePr>
        <p:xfrm>
          <a:off x="945910" y="2259164"/>
          <a:ext cx="7267494" cy="802088"/>
        </p:xfrm>
        <a:graphic>
          <a:graphicData uri="http://schemas.openxmlformats.org/drawingml/2006/table">
            <a:tbl>
              <a:tblPr firstRow="1" firstCol="1" bandRow="1"/>
              <a:tblGrid>
                <a:gridCol w="2229466">
                  <a:extLst>
                    <a:ext uri="{9D8B030D-6E8A-4147-A177-3AD203B41FA5}">
                      <a16:colId xmlns:a16="http://schemas.microsoft.com/office/drawing/2014/main" val="1925727017"/>
                    </a:ext>
                  </a:extLst>
                </a:gridCol>
                <a:gridCol w="980645">
                  <a:extLst>
                    <a:ext uri="{9D8B030D-6E8A-4147-A177-3AD203B41FA5}">
                      <a16:colId xmlns:a16="http://schemas.microsoft.com/office/drawing/2014/main" val="3227030962"/>
                    </a:ext>
                  </a:extLst>
                </a:gridCol>
                <a:gridCol w="926164">
                  <a:extLst>
                    <a:ext uri="{9D8B030D-6E8A-4147-A177-3AD203B41FA5}">
                      <a16:colId xmlns:a16="http://schemas.microsoft.com/office/drawing/2014/main" val="715269239"/>
                    </a:ext>
                  </a:extLst>
                </a:gridCol>
                <a:gridCol w="926164">
                  <a:extLst>
                    <a:ext uri="{9D8B030D-6E8A-4147-A177-3AD203B41FA5}">
                      <a16:colId xmlns:a16="http://schemas.microsoft.com/office/drawing/2014/main" val="1322257934"/>
                    </a:ext>
                  </a:extLst>
                </a:gridCol>
                <a:gridCol w="1083921">
                  <a:extLst>
                    <a:ext uri="{9D8B030D-6E8A-4147-A177-3AD203B41FA5}">
                      <a16:colId xmlns:a16="http://schemas.microsoft.com/office/drawing/2014/main" val="503443006"/>
                    </a:ext>
                  </a:extLst>
                </a:gridCol>
                <a:gridCol w="1121134">
                  <a:extLst>
                    <a:ext uri="{9D8B030D-6E8A-4147-A177-3AD203B41FA5}">
                      <a16:colId xmlns:a16="http://schemas.microsoft.com/office/drawing/2014/main" val="1254644309"/>
                    </a:ext>
                  </a:extLst>
                </a:gridCol>
              </a:tblGrid>
              <a:tr h="401044">
                <a:tc>
                  <a:txBody>
                    <a:bodyPr/>
                    <a:lstStyle/>
                    <a:p>
                      <a:pPr algn="just">
                        <a:lnSpc>
                          <a:spcPct val="100000"/>
                        </a:lnSpc>
                        <a:spcAft>
                          <a:spcPts val="0"/>
                        </a:spcAft>
                      </a:pPr>
                      <a:r>
                        <a:rPr lang="fr-FR" sz="2000">
                          <a:effectLst/>
                          <a:latin typeface="+mj-lt"/>
                          <a:ea typeface="Malgun Gothic" panose="020B0503020000020004" pitchFamily="34" charset="-127"/>
                          <a:cs typeface="Times New Roman" panose="02020603050405020304" pitchFamily="18" charset="0"/>
                        </a:rPr>
                        <a:t>Điểm</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0"/>
                        </a:spcAft>
                      </a:pPr>
                      <a:r>
                        <a:rPr lang="fr-FR" sz="2000">
                          <a:effectLst/>
                          <a:latin typeface="+mj-lt"/>
                          <a:ea typeface="Malgun Gothic" panose="020B0503020000020004" pitchFamily="34" charset="-127"/>
                          <a:cs typeface="Times New Roman" panose="02020603050405020304" pitchFamily="18" charset="0"/>
                        </a:rPr>
                        <a:t>1</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2000">
                          <a:effectLst/>
                          <a:latin typeface="+mj-lt"/>
                          <a:ea typeface="Malgun Gothic" panose="020B0503020000020004" pitchFamily="34" charset="-127"/>
                          <a:cs typeface="Times New Roman" panose="02020603050405020304" pitchFamily="18" charset="0"/>
                        </a:rPr>
                        <a:t>2</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2000">
                          <a:effectLst/>
                          <a:latin typeface="+mj-lt"/>
                          <a:ea typeface="Malgun Gothic" panose="020B0503020000020004" pitchFamily="34" charset="-127"/>
                          <a:cs typeface="Times New Roman" panose="02020603050405020304" pitchFamily="18" charset="0"/>
                        </a:rPr>
                        <a:t>3</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2000">
                          <a:effectLst/>
                          <a:latin typeface="+mj-lt"/>
                          <a:ea typeface="Malgun Gothic" panose="020B0503020000020004" pitchFamily="34" charset="-127"/>
                          <a:cs typeface="Times New Roman" panose="02020603050405020304" pitchFamily="18" charset="0"/>
                        </a:rPr>
                        <a:t>4</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2000">
                          <a:effectLst/>
                          <a:latin typeface="+mj-lt"/>
                          <a:ea typeface="Malgun Gothic" panose="020B0503020000020004" pitchFamily="34" charset="-127"/>
                          <a:cs typeface="Times New Roman" panose="02020603050405020304" pitchFamily="18" charset="0"/>
                        </a:rPr>
                        <a:t>5</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5551176"/>
                  </a:ext>
                </a:extLst>
              </a:tr>
              <a:tr h="401044">
                <a:tc>
                  <a:txBody>
                    <a:bodyPr/>
                    <a:lstStyle/>
                    <a:p>
                      <a:pPr algn="just">
                        <a:lnSpc>
                          <a:spcPct val="100000"/>
                        </a:lnSpc>
                        <a:spcAft>
                          <a:spcPts val="0"/>
                        </a:spcAft>
                      </a:pPr>
                      <a:r>
                        <a:rPr lang="fr-FR" sz="2000">
                          <a:effectLst/>
                          <a:latin typeface="+mj-lt"/>
                          <a:ea typeface="Malgun Gothic" panose="020B0503020000020004" pitchFamily="34" charset="-127"/>
                          <a:cs typeface="Times New Roman" panose="02020603050405020304" pitchFamily="18" charset="0"/>
                        </a:rPr>
                        <a:t>Tần số tương đối</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0"/>
                        </a:spcAft>
                      </a:pPr>
                      <a:r>
                        <a:rPr lang="fr-FR" sz="2000">
                          <a:effectLst/>
                          <a:latin typeface="+mj-lt"/>
                          <a:ea typeface="Malgun Gothic" panose="020B0503020000020004" pitchFamily="34" charset="-127"/>
                          <a:cs typeface="Times New Roman" panose="02020603050405020304" pitchFamily="18" charset="0"/>
                        </a:rPr>
                        <a:t>4,76%</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2000">
                          <a:effectLst/>
                          <a:latin typeface="+mj-lt"/>
                          <a:ea typeface="Malgun Gothic" panose="020B0503020000020004" pitchFamily="34" charset="-127"/>
                          <a:cs typeface="Times New Roman" panose="02020603050405020304" pitchFamily="18" charset="0"/>
                        </a:rPr>
                        <a:t>9,52%</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2000">
                          <a:effectLst/>
                          <a:latin typeface="+mj-lt"/>
                          <a:ea typeface="Malgun Gothic" panose="020B0503020000020004" pitchFamily="34" charset="-127"/>
                          <a:cs typeface="Times New Roman" panose="02020603050405020304" pitchFamily="18" charset="0"/>
                        </a:rPr>
                        <a:t>4,76%</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2000">
                          <a:effectLst/>
                          <a:latin typeface="+mj-lt"/>
                          <a:ea typeface="Malgun Gothic" panose="020B0503020000020004" pitchFamily="34" charset="-127"/>
                          <a:cs typeface="Times New Roman" panose="02020603050405020304" pitchFamily="18" charset="0"/>
                        </a:rPr>
                        <a:t>21,43%</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2000">
                          <a:effectLst/>
                          <a:latin typeface="+mj-lt"/>
                          <a:ea typeface="Malgun Gothic" panose="020B0503020000020004" pitchFamily="34" charset="-127"/>
                          <a:cs typeface="Times New Roman" panose="02020603050405020304" pitchFamily="18" charset="0"/>
                        </a:rPr>
                        <a:t>59,53%</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5097988"/>
                  </a:ext>
                </a:extLst>
              </a:tr>
            </a:tbl>
          </a:graphicData>
        </a:graphic>
      </p:graphicFrame>
      <p:sp>
        <p:nvSpPr>
          <p:cNvPr id="4" name="Rectangle 3"/>
          <p:cNvSpPr/>
          <p:nvPr/>
        </p:nvSpPr>
        <p:spPr>
          <a:xfrm>
            <a:off x="403236" y="3342788"/>
            <a:ext cx="1502334" cy="384721"/>
          </a:xfrm>
          <a:prstGeom prst="rect">
            <a:avLst/>
          </a:prstGeom>
        </p:spPr>
        <p:txBody>
          <a:bodyPr wrap="none">
            <a:spAutoFit/>
          </a:bodyPr>
          <a:lstStyle/>
          <a:p>
            <a:pPr lvl="0" algn="just"/>
            <a:r>
              <a:rPr lang="vi-VN" sz="1900">
                <a:latin typeface="Arial" panose="020B0604020202020204" pitchFamily="34" charset="0"/>
                <a:ea typeface="Calibri" panose="020F0502020204030204" pitchFamily="34" charset="0"/>
                <a:cs typeface="Times New Roman" panose="02020603050405020304" pitchFamily="18" charset="0"/>
              </a:rPr>
              <a:t>Cửa hàng B</a:t>
            </a:r>
          </a:p>
        </p:txBody>
      </p:sp>
      <p:graphicFrame>
        <p:nvGraphicFramePr>
          <p:cNvPr id="5" name="Table 4"/>
          <p:cNvGraphicFramePr>
            <a:graphicFrameLocks noGrp="1"/>
          </p:cNvGraphicFramePr>
          <p:nvPr>
            <p:extLst>
              <p:ext uri="{D42A27DB-BD31-4B8C-83A1-F6EECF244321}">
                <p14:modId xmlns:p14="http://schemas.microsoft.com/office/powerpoint/2010/main" val="1442262829"/>
              </p:ext>
            </p:extLst>
          </p:nvPr>
        </p:nvGraphicFramePr>
        <p:xfrm>
          <a:off x="945910" y="3977241"/>
          <a:ext cx="7267493" cy="802088"/>
        </p:xfrm>
        <a:graphic>
          <a:graphicData uri="http://schemas.openxmlformats.org/drawingml/2006/table">
            <a:tbl>
              <a:tblPr firstRow="1" firstCol="1" bandRow="1"/>
              <a:tblGrid>
                <a:gridCol w="2176794">
                  <a:extLst>
                    <a:ext uri="{9D8B030D-6E8A-4147-A177-3AD203B41FA5}">
                      <a16:colId xmlns:a16="http://schemas.microsoft.com/office/drawing/2014/main" val="2271609494"/>
                    </a:ext>
                  </a:extLst>
                </a:gridCol>
                <a:gridCol w="1068609">
                  <a:extLst>
                    <a:ext uri="{9D8B030D-6E8A-4147-A177-3AD203B41FA5}">
                      <a16:colId xmlns:a16="http://schemas.microsoft.com/office/drawing/2014/main" val="2033899778"/>
                    </a:ext>
                  </a:extLst>
                </a:gridCol>
                <a:gridCol w="1068609">
                  <a:extLst>
                    <a:ext uri="{9D8B030D-6E8A-4147-A177-3AD203B41FA5}">
                      <a16:colId xmlns:a16="http://schemas.microsoft.com/office/drawing/2014/main" val="1970176383"/>
                    </a:ext>
                  </a:extLst>
                </a:gridCol>
                <a:gridCol w="949874">
                  <a:extLst>
                    <a:ext uri="{9D8B030D-6E8A-4147-A177-3AD203B41FA5}">
                      <a16:colId xmlns:a16="http://schemas.microsoft.com/office/drawing/2014/main" val="3090234170"/>
                    </a:ext>
                  </a:extLst>
                </a:gridCol>
                <a:gridCol w="949874">
                  <a:extLst>
                    <a:ext uri="{9D8B030D-6E8A-4147-A177-3AD203B41FA5}">
                      <a16:colId xmlns:a16="http://schemas.microsoft.com/office/drawing/2014/main" val="3409806069"/>
                    </a:ext>
                  </a:extLst>
                </a:gridCol>
                <a:gridCol w="1053733">
                  <a:extLst>
                    <a:ext uri="{9D8B030D-6E8A-4147-A177-3AD203B41FA5}">
                      <a16:colId xmlns:a16="http://schemas.microsoft.com/office/drawing/2014/main" val="3810252445"/>
                    </a:ext>
                  </a:extLst>
                </a:gridCol>
              </a:tblGrid>
              <a:tr h="401044">
                <a:tc>
                  <a:txBody>
                    <a:bodyPr/>
                    <a:lstStyle/>
                    <a:p>
                      <a:pPr algn="just">
                        <a:lnSpc>
                          <a:spcPct val="100000"/>
                        </a:lnSpc>
                        <a:spcAft>
                          <a:spcPts val="0"/>
                        </a:spcAft>
                      </a:pPr>
                      <a:r>
                        <a:rPr lang="fr-FR" sz="2000">
                          <a:effectLst/>
                          <a:latin typeface="+mj-lt"/>
                          <a:ea typeface="Malgun Gothic" panose="020B0503020000020004" pitchFamily="34" charset="-127"/>
                          <a:cs typeface="Times New Roman" panose="02020603050405020304" pitchFamily="18" charset="0"/>
                        </a:rPr>
                        <a:t>Điểm</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0"/>
                        </a:spcAft>
                      </a:pPr>
                      <a:r>
                        <a:rPr lang="fr-FR" sz="2000">
                          <a:effectLst/>
                          <a:latin typeface="+mj-lt"/>
                          <a:ea typeface="Malgun Gothic" panose="020B0503020000020004" pitchFamily="34" charset="-127"/>
                          <a:cs typeface="Times New Roman" panose="02020603050405020304" pitchFamily="18" charset="0"/>
                        </a:rPr>
                        <a:t>1</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2000">
                          <a:effectLst/>
                          <a:latin typeface="+mj-lt"/>
                          <a:ea typeface="Malgun Gothic" panose="020B0503020000020004" pitchFamily="34" charset="-127"/>
                          <a:cs typeface="Times New Roman" panose="02020603050405020304" pitchFamily="18" charset="0"/>
                        </a:rPr>
                        <a:t>2</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2000">
                          <a:effectLst/>
                          <a:latin typeface="+mj-lt"/>
                          <a:ea typeface="Malgun Gothic" panose="020B0503020000020004" pitchFamily="34" charset="-127"/>
                          <a:cs typeface="Times New Roman" panose="02020603050405020304" pitchFamily="18" charset="0"/>
                        </a:rPr>
                        <a:t>3</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2000">
                          <a:effectLst/>
                          <a:latin typeface="+mj-lt"/>
                          <a:ea typeface="Malgun Gothic" panose="020B0503020000020004" pitchFamily="34" charset="-127"/>
                          <a:cs typeface="Times New Roman" panose="02020603050405020304" pitchFamily="18" charset="0"/>
                        </a:rPr>
                        <a:t>4</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2000">
                          <a:effectLst/>
                          <a:latin typeface="+mj-lt"/>
                          <a:ea typeface="Malgun Gothic" panose="020B0503020000020004" pitchFamily="34" charset="-127"/>
                          <a:cs typeface="Times New Roman" panose="02020603050405020304" pitchFamily="18" charset="0"/>
                        </a:rPr>
                        <a:t>5</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8254879"/>
                  </a:ext>
                </a:extLst>
              </a:tr>
              <a:tr h="401044">
                <a:tc>
                  <a:txBody>
                    <a:bodyPr/>
                    <a:lstStyle/>
                    <a:p>
                      <a:pPr algn="just">
                        <a:lnSpc>
                          <a:spcPct val="100000"/>
                        </a:lnSpc>
                        <a:spcAft>
                          <a:spcPts val="0"/>
                        </a:spcAft>
                      </a:pPr>
                      <a:r>
                        <a:rPr lang="fr-FR" sz="2000">
                          <a:effectLst/>
                          <a:latin typeface="+mj-lt"/>
                          <a:ea typeface="Malgun Gothic" panose="020B0503020000020004" pitchFamily="34" charset="-127"/>
                          <a:cs typeface="Times New Roman" panose="02020603050405020304" pitchFamily="18" charset="0"/>
                        </a:rPr>
                        <a:t>Tần số tương đối</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0"/>
                        </a:spcAft>
                      </a:pPr>
                      <a:r>
                        <a:rPr lang="fr-FR" sz="2000">
                          <a:effectLst/>
                          <a:latin typeface="+mj-lt"/>
                          <a:ea typeface="Malgun Gothic" panose="020B0503020000020004" pitchFamily="34" charset="-127"/>
                          <a:cs typeface="Times New Roman" panose="02020603050405020304" pitchFamily="18" charset="0"/>
                        </a:rPr>
                        <a:t>15,38%</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2000">
                          <a:effectLst/>
                          <a:latin typeface="+mj-lt"/>
                          <a:ea typeface="Malgun Gothic" panose="020B0503020000020004" pitchFamily="34" charset="-127"/>
                          <a:cs typeface="Times New Roman" panose="02020603050405020304" pitchFamily="18" charset="0"/>
                        </a:rPr>
                        <a:t>5,77%</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2000">
                          <a:effectLst/>
                          <a:latin typeface="+mj-lt"/>
                          <a:ea typeface="Malgun Gothic" panose="020B0503020000020004" pitchFamily="34" charset="-127"/>
                          <a:cs typeface="Times New Roman" panose="02020603050405020304" pitchFamily="18" charset="0"/>
                        </a:rPr>
                        <a:t>4,81%</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2000">
                          <a:effectLst/>
                          <a:latin typeface="+mj-lt"/>
                          <a:ea typeface="Malgun Gothic" panose="020B0503020000020004" pitchFamily="34" charset="-127"/>
                          <a:cs typeface="Times New Roman" panose="02020603050405020304" pitchFamily="18" charset="0"/>
                        </a:rPr>
                        <a:t>7,21%</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2000">
                          <a:effectLst/>
                          <a:latin typeface="+mj-lt"/>
                          <a:ea typeface="Malgun Gothic" panose="020B0503020000020004" pitchFamily="34" charset="-127"/>
                          <a:cs typeface="Times New Roman" panose="02020603050405020304" pitchFamily="18" charset="0"/>
                        </a:rPr>
                        <a:t>66,83%</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1640026"/>
                  </a:ext>
                </a:extLst>
              </a:tr>
            </a:tbl>
          </a:graphicData>
        </a:graphic>
      </p:graphicFrame>
    </p:spTree>
    <p:extLst>
      <p:ext uri="{BB962C8B-B14F-4D97-AF65-F5344CB8AC3E}">
        <p14:creationId xmlns:p14="http://schemas.microsoft.com/office/powerpoint/2010/main" val="12563090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825"/>
        <p:cNvGrpSpPr/>
        <p:nvPr/>
      </p:nvGrpSpPr>
      <p:grpSpPr>
        <a:xfrm>
          <a:off x="0" y="0"/>
          <a:ext cx="0" cy="0"/>
          <a:chOff x="0" y="0"/>
          <a:chExt cx="0" cy="0"/>
        </a:xfrm>
      </p:grpSpPr>
      <p:sp>
        <p:nvSpPr>
          <p:cNvPr id="7" name="Rectangle 6"/>
          <p:cNvSpPr/>
          <p:nvPr/>
        </p:nvSpPr>
        <p:spPr>
          <a:xfrm>
            <a:off x="4203593" y="324198"/>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0" cap="none" spc="0" normalizeH="0" baseline="0" noProof="0">
                <a:ln>
                  <a:noFill/>
                </a:ln>
                <a:solidFill>
                  <a:srgbClr val="C00000"/>
                </a:solidFill>
                <a:effectLst/>
                <a:uLnTx/>
                <a:uFillTx/>
                <a:latin typeface="Arial"/>
                <a:cs typeface="Arial"/>
                <a:sym typeface="Arial"/>
              </a:rPr>
              <a:t>Giải:</a:t>
            </a:r>
            <a:endParaRPr kumimoji="0" lang="en-US" sz="2000" b="1" i="1" u="sng" strike="noStrike" kern="0" cap="none" spc="0" normalizeH="0" baseline="0" noProof="0" dirty="0">
              <a:ln>
                <a:noFill/>
              </a:ln>
              <a:solidFill>
                <a:srgbClr val="C00000"/>
              </a:solidFill>
              <a:effectLst/>
              <a:uLnTx/>
              <a:uFillTx/>
              <a:latin typeface="Arial"/>
              <a:cs typeface="Arial"/>
              <a:sym typeface="Arial"/>
            </a:endParaRPr>
          </a:p>
        </p:txBody>
      </p:sp>
      <p:sp>
        <p:nvSpPr>
          <p:cNvPr id="2" name="Rectangle 1"/>
          <p:cNvSpPr/>
          <p:nvPr/>
        </p:nvSpPr>
        <p:spPr>
          <a:xfrm>
            <a:off x="403236" y="660966"/>
            <a:ext cx="8352845" cy="915315"/>
          </a:xfrm>
          <a:prstGeom prst="rect">
            <a:avLst/>
          </a:prstGeom>
        </p:spPr>
        <p:txBody>
          <a:bodyPr wrap="square">
            <a:spAutoFit/>
          </a:bodyPr>
          <a:lstStyle/>
          <a:p>
            <a:pPr lvl="0" algn="just">
              <a:lnSpc>
                <a:spcPct val="150000"/>
              </a:lnSpc>
            </a:pPr>
            <a:r>
              <a:rPr lang="vi-VN" sz="1900">
                <a:latin typeface="Arial" panose="020B0604020202020204" pitchFamily="34" charset="0"/>
                <a:ea typeface="Calibri" panose="020F0502020204030204" pitchFamily="34" charset="0"/>
                <a:cs typeface="Times New Roman" panose="02020603050405020304" pitchFamily="18" charset="0"/>
              </a:rPr>
              <a:t>Ta lựa chọn biểu đồ cột kép để so sánh mức độ hài lòng của người dùng dành cho mỗi của hàng A và B.</a:t>
            </a:r>
            <a:endParaRPr kumimoji="0" lang="vi-VN" sz="19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pic>
        <p:nvPicPr>
          <p:cNvPr id="6" name="Picture 5"/>
          <p:cNvPicPr>
            <a:picLocks noChangeAspect="1"/>
          </p:cNvPicPr>
          <p:nvPr/>
        </p:nvPicPr>
        <p:blipFill>
          <a:blip r:embed="rId3"/>
          <a:stretch>
            <a:fillRect/>
          </a:stretch>
        </p:blipFill>
        <p:spPr>
          <a:xfrm>
            <a:off x="1851328" y="1608082"/>
            <a:ext cx="5456658" cy="3265830"/>
          </a:xfrm>
          <a:prstGeom prst="rect">
            <a:avLst/>
          </a:prstGeom>
        </p:spPr>
      </p:pic>
    </p:spTree>
    <p:extLst>
      <p:ext uri="{BB962C8B-B14F-4D97-AF65-F5344CB8AC3E}">
        <p14:creationId xmlns:p14="http://schemas.microsoft.com/office/powerpoint/2010/main" val="16449643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825"/>
        <p:cNvGrpSpPr/>
        <p:nvPr/>
      </p:nvGrpSpPr>
      <p:grpSpPr>
        <a:xfrm>
          <a:off x="0" y="0"/>
          <a:ext cx="0" cy="0"/>
          <a:chOff x="0" y="0"/>
          <a:chExt cx="0" cy="0"/>
        </a:xfrm>
      </p:grpSpPr>
      <p:sp>
        <p:nvSpPr>
          <p:cNvPr id="7" name="Rectangle 6"/>
          <p:cNvSpPr/>
          <p:nvPr/>
        </p:nvSpPr>
        <p:spPr>
          <a:xfrm>
            <a:off x="4203593" y="324198"/>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0" cap="none" spc="0" normalizeH="0" baseline="0" noProof="0">
                <a:ln>
                  <a:noFill/>
                </a:ln>
                <a:solidFill>
                  <a:srgbClr val="C00000"/>
                </a:solidFill>
                <a:effectLst/>
                <a:uLnTx/>
                <a:uFillTx/>
                <a:latin typeface="Arial"/>
                <a:cs typeface="Arial"/>
                <a:sym typeface="Arial"/>
              </a:rPr>
              <a:t>Giải:</a:t>
            </a:r>
            <a:endParaRPr kumimoji="0" lang="en-US" sz="2000" b="1" i="1" u="sng" strike="noStrike" kern="0" cap="none" spc="0" normalizeH="0" baseline="0" noProof="0" dirty="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403234" y="708406"/>
                <a:ext cx="8352845" cy="4247317"/>
              </a:xfrm>
              <a:prstGeom prst="rect">
                <a:avLst/>
              </a:prstGeom>
            </p:spPr>
            <p:txBody>
              <a:bodyPr wrap="square">
                <a:spAutoFit/>
              </a:bodyPr>
              <a:lstStyle/>
              <a:p>
                <a:pPr algn="just">
                  <a:lnSpc>
                    <a:spcPct val="150000"/>
                  </a:lnSpc>
                </a:pPr>
                <a:r>
                  <a:rPr lang="fr-FR" sz="2000">
                    <a:latin typeface="+mj-lt"/>
                    <a:ea typeface="Malgun Gothic" panose="020B0503020000020004" pitchFamily="34" charset="-127"/>
                    <a:cs typeface="Times New Roman" panose="02020603050405020304" pitchFamily="18" charset="0"/>
                  </a:rPr>
                  <a:t>Do số lượng người đánh giá dành cho mỗi cửa hàng A, B là khác nhau nên ta không nên dựa vào số lượng người đánh giá để so sánh mà nên dựa vào tần số tương đối của từng điểm đánh giá ở từng cửa hàng.</a:t>
                </a:r>
                <a:endParaRPr lang="en-US" sz="2000">
                  <a:effectLst/>
                  <a:latin typeface="+mj-lt"/>
                  <a:ea typeface="Calibri" panose="020F0502020204030204" pitchFamily="34" charset="0"/>
                  <a:cs typeface="Times New Roman" panose="02020603050405020304" pitchFamily="18" charset="0"/>
                </a:endParaRPr>
              </a:p>
              <a:p>
                <a:pPr algn="just">
                  <a:lnSpc>
                    <a:spcPct val="150000"/>
                  </a:lnSpc>
                </a:pPr>
                <a:r>
                  <a:rPr lang="fr-FR" sz="2000">
                    <a:effectLst/>
                    <a:latin typeface="+mj-lt"/>
                    <a:ea typeface="Malgun Gothic" panose="020B0503020000020004" pitchFamily="34" charset="-127"/>
                    <a:cs typeface="Times New Roman" panose="02020603050405020304" pitchFamily="18" charset="0"/>
                  </a:rPr>
                  <a:t>Tần số tương đối người dùng đánh giá từ 4 điểm trở lên dành cho cửa hàng A là :</a:t>
                </a:r>
                <a:r>
                  <a:rPr lang="en-US" sz="200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a:effectLst/>
                        <a:latin typeface="Cambria Math" panose="02040503050406030204" pitchFamily="18" charset="0"/>
                        <a:ea typeface="Malgun Gothic" panose="020B0503020000020004" pitchFamily="34" charset="-127"/>
                        <a:cs typeface="Times New Roman" panose="02020603050405020304" pitchFamily="18" charset="0"/>
                      </a:rPr>
                      <m:t>59,53%+21,43%=80,96%</m:t>
                    </m:r>
                  </m:oMath>
                </a14:m>
                <a:endParaRPr lang="fr-FR" sz="2000">
                  <a:effectLst/>
                  <a:latin typeface="+mj-lt"/>
                  <a:ea typeface="Malgun Gothic" panose="020B0503020000020004" pitchFamily="34" charset="-127"/>
                  <a:cs typeface="Times New Roman" panose="02020603050405020304" pitchFamily="18" charset="0"/>
                </a:endParaRPr>
              </a:p>
              <a:p>
                <a:pPr algn="just">
                  <a:lnSpc>
                    <a:spcPct val="150000"/>
                  </a:lnSpc>
                </a:pPr>
                <a:r>
                  <a:rPr lang="fr-FR" sz="2000">
                    <a:effectLst/>
                    <a:latin typeface="+mj-lt"/>
                    <a:ea typeface="Malgun Gothic" panose="020B0503020000020004" pitchFamily="34" charset="-127"/>
                    <a:cs typeface="Times New Roman" panose="02020603050405020304" pitchFamily="18" charset="0"/>
                  </a:rPr>
                  <a:t>Tần số tương đối người dùng đánh giá từ 4 điểm trở lên dành cho cửa hàng B là :</a:t>
                </a:r>
                <a:r>
                  <a:rPr lang="en-US" sz="200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a:effectLst/>
                        <a:latin typeface="Cambria Math" panose="02040503050406030204" pitchFamily="18" charset="0"/>
                        <a:ea typeface="Malgun Gothic" panose="020B0503020000020004" pitchFamily="34" charset="-127"/>
                        <a:cs typeface="Times New Roman" panose="02020603050405020304" pitchFamily="18" charset="0"/>
                      </a:rPr>
                      <m:t>66,83%+7,21%=74,04%</m:t>
                    </m:r>
                  </m:oMath>
                </a14:m>
                <a:endParaRPr lang="en-US" sz="2000">
                  <a:effectLst/>
                  <a:latin typeface="+mj-lt"/>
                  <a:ea typeface="Calibri" panose="020F0502020204030204" pitchFamily="34" charset="0"/>
                  <a:cs typeface="Times New Roman" panose="02020603050405020304" pitchFamily="18" charset="0"/>
                </a:endParaRPr>
              </a:p>
              <a:p>
                <a:pPr algn="just">
                  <a:lnSpc>
                    <a:spcPct val="150000"/>
                  </a:lnSpc>
                </a:pPr>
                <a:r>
                  <a:rPr lang="fr-FR" sz="2000">
                    <a:effectLst/>
                    <a:latin typeface="+mj-lt"/>
                    <a:ea typeface="Malgun Gothic" panose="020B0503020000020004" pitchFamily="34" charset="-127"/>
                    <a:cs typeface="Times New Roman" panose="02020603050405020304" pitchFamily="18" charset="0"/>
                  </a:rPr>
                  <a:t>Vì 80,96% &gt; 74,04% nên chưa thể kết luận là cửa hàng B được yêu thích hơn cửa hành A.</a:t>
                </a:r>
                <a:endParaRPr lang="en-US" sz="2000">
                  <a:effectLst/>
                  <a:latin typeface="+mj-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03234" y="708406"/>
                <a:ext cx="8352845" cy="4247317"/>
              </a:xfrm>
              <a:prstGeom prst="rect">
                <a:avLst/>
              </a:prstGeom>
              <a:blipFill>
                <a:blip r:embed="rId3"/>
                <a:stretch>
                  <a:fillRect l="-730" r="-803" b="-287"/>
                </a:stretch>
              </a:blipFill>
            </p:spPr>
            <p:txBody>
              <a:bodyPr/>
              <a:lstStyle/>
              <a:p>
                <a:r>
                  <a:rPr lang="en-US">
                    <a:noFill/>
                  </a:rPr>
                  <a:t> </a:t>
                </a:r>
              </a:p>
            </p:txBody>
          </p:sp>
        </mc:Fallback>
      </mc:AlternateContent>
    </p:spTree>
    <p:extLst>
      <p:ext uri="{BB962C8B-B14F-4D97-AF65-F5344CB8AC3E}">
        <p14:creationId xmlns:p14="http://schemas.microsoft.com/office/powerpoint/2010/main" val="40114677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884"/>
        <p:cNvGrpSpPr/>
        <p:nvPr/>
      </p:nvGrpSpPr>
      <p:grpSpPr>
        <a:xfrm>
          <a:off x="0" y="0"/>
          <a:ext cx="0" cy="0"/>
          <a:chOff x="0" y="0"/>
          <a:chExt cx="0" cy="0"/>
        </a:xfrm>
      </p:grpSpPr>
      <p:sp>
        <p:nvSpPr>
          <p:cNvPr id="3" name="Rectangle 2">
            <a:extLst>
              <a:ext uri="{FF2B5EF4-FFF2-40B4-BE49-F238E27FC236}">
                <a16:creationId xmlns:a16="http://schemas.microsoft.com/office/drawing/2014/main" id="{E42DEDC2-528A-2D02-2C09-B0CFD8582B4A}"/>
              </a:ext>
            </a:extLst>
          </p:cNvPr>
          <p:cNvSpPr/>
          <p:nvPr/>
        </p:nvSpPr>
        <p:spPr>
          <a:xfrm>
            <a:off x="497070" y="301718"/>
            <a:ext cx="8148041" cy="1015663"/>
          </a:xfrm>
          <a:prstGeom prst="rect">
            <a:avLst/>
          </a:prstGeom>
        </p:spPr>
        <p:txBody>
          <a:bodyPr wrap="square">
            <a:spAutoFit/>
          </a:bodyPr>
          <a:lstStyle/>
          <a:p>
            <a:pPr lvl="0" algn="just">
              <a:lnSpc>
                <a:spcPct val="150000"/>
              </a:lnSpc>
              <a:spcBef>
                <a:spcPts val="300"/>
              </a:spcBef>
              <a:spcAft>
                <a:spcPts val="300"/>
              </a:spcAft>
              <a:defRPr/>
            </a:pPr>
            <a:r>
              <a:rPr lang="vi-VN" sz="2000" b="1" kern="1200">
                <a:solidFill>
                  <a:srgbClr val="2F5496"/>
                </a:solidFill>
                <a:latin typeface="Arial" panose="020B0604020202020204" pitchFamily="34" charset="0"/>
                <a:cs typeface="Arial" panose="020B0604020202020204" pitchFamily="34" charset="0"/>
              </a:rPr>
              <a:t>Bài </a:t>
            </a:r>
            <a:r>
              <a:rPr lang="en-US" sz="2000" b="1" kern="1200">
                <a:solidFill>
                  <a:srgbClr val="2F5496"/>
                </a:solidFill>
                <a:latin typeface="Arial" panose="020B0604020202020204" pitchFamily="34" charset="0"/>
                <a:cs typeface="Arial" panose="020B0604020202020204" pitchFamily="34" charset="0"/>
              </a:rPr>
              <a:t>4</a:t>
            </a:r>
            <a:r>
              <a:rPr lang="vi-VN" sz="2000" b="1" kern="1200">
                <a:solidFill>
                  <a:srgbClr val="2F5496"/>
                </a:solidFill>
                <a:latin typeface="Arial" panose="020B0604020202020204" pitchFamily="34" charset="0"/>
                <a:cs typeface="Arial" panose="020B0604020202020204" pitchFamily="34" charset="0"/>
              </a:rPr>
              <a:t> (SGK</a:t>
            </a:r>
            <a:r>
              <a:rPr lang="en-US" sz="2000" b="1" kern="1200">
                <a:solidFill>
                  <a:srgbClr val="2F5496"/>
                </a:solidFill>
                <a:latin typeface="Arial" panose="020B0604020202020204" pitchFamily="34" charset="0"/>
                <a:cs typeface="Arial" panose="020B0604020202020204" pitchFamily="34" charset="0"/>
              </a:rPr>
              <a:t> – </a:t>
            </a:r>
            <a:r>
              <a:rPr lang="vi-VN" sz="2000" b="1" kern="1200">
                <a:solidFill>
                  <a:srgbClr val="2F5496"/>
                </a:solidFill>
                <a:latin typeface="Arial" panose="020B0604020202020204" pitchFamily="34" charset="0"/>
                <a:cs typeface="Arial" panose="020B0604020202020204" pitchFamily="34" charset="0"/>
              </a:rPr>
              <a:t>tr.</a:t>
            </a:r>
            <a:r>
              <a:rPr lang="en-US" sz="2000" b="1" kern="1200">
                <a:solidFill>
                  <a:srgbClr val="2F5496"/>
                </a:solidFill>
                <a:latin typeface="Arial" panose="020B0604020202020204" pitchFamily="34" charset="0"/>
                <a:cs typeface="Arial" panose="020B0604020202020204" pitchFamily="34" charset="0"/>
              </a:rPr>
              <a:t>3</a:t>
            </a:r>
            <a:r>
              <a:rPr lang="en-US" sz="2000" b="1">
                <a:solidFill>
                  <a:srgbClr val="2F5496"/>
                </a:solidFill>
                <a:latin typeface="Arial" panose="020B0604020202020204" pitchFamily="34" charset="0"/>
                <a:cs typeface="Arial" panose="020B0604020202020204" pitchFamily="34" charset="0"/>
              </a:rPr>
              <a:t>7</a:t>
            </a:r>
            <a:r>
              <a:rPr lang="en-US" sz="2000" b="1" kern="1200">
                <a:solidFill>
                  <a:srgbClr val="2F5496"/>
                </a:solidFill>
                <a:latin typeface="Arial" panose="020B0604020202020204" pitchFamily="34" charset="0"/>
                <a:cs typeface="Arial" panose="020B0604020202020204" pitchFamily="34" charset="0"/>
              </a:rPr>
              <a:t>) </a:t>
            </a:r>
            <a:r>
              <a:rPr lang="vi-VN" sz="2000" kern="1200">
                <a:solidFill>
                  <a:srgbClr val="191919"/>
                </a:solidFill>
                <a:latin typeface="Arial" panose="020B0604020202020204" pitchFamily="34" charset="0"/>
                <a:ea typeface="+mn-ea"/>
                <a:cs typeface="Arial" panose="020B0604020202020204" pitchFamily="34" charset="0"/>
              </a:rPr>
              <a:t>Trong bảng số liệu sau có một số liệu không </a:t>
            </a:r>
            <a:r>
              <a:rPr lang="en-US" sz="2000" kern="1200">
                <a:solidFill>
                  <a:srgbClr val="191919"/>
                </a:solidFill>
                <a:latin typeface="Arial" panose="020B0604020202020204" pitchFamily="34" charset="0"/>
                <a:ea typeface="+mn-ea"/>
                <a:cs typeface="Arial" panose="020B0604020202020204" pitchFamily="34" charset="0"/>
              </a:rPr>
              <a:t>  </a:t>
            </a:r>
            <a:r>
              <a:rPr lang="vi-VN" sz="2000" kern="1200">
                <a:solidFill>
                  <a:srgbClr val="191919"/>
                </a:solidFill>
                <a:latin typeface="Arial" panose="020B0604020202020204" pitchFamily="34" charset="0"/>
                <a:ea typeface="+mn-ea"/>
                <a:cs typeface="Arial" panose="020B0604020202020204" pitchFamily="34" charset="0"/>
              </a:rPr>
              <a:t>chính xác. Hãy tìm số liệu đó và sửa lại</a:t>
            </a:r>
            <a:r>
              <a:rPr lang="en-US" sz="2000" kern="1200">
                <a:solidFill>
                  <a:srgbClr val="191919"/>
                </a:solidFill>
                <a:latin typeface="Arial" panose="020B0604020202020204" pitchFamily="34" charset="0"/>
                <a:ea typeface="+mn-ea"/>
                <a:cs typeface="Arial" panose="020B0604020202020204" pitchFamily="34" charset="0"/>
              </a:rPr>
              <a:t> </a:t>
            </a:r>
            <a:r>
              <a:rPr lang="vi-VN" sz="2000" kern="1200">
                <a:solidFill>
                  <a:srgbClr val="191919"/>
                </a:solidFill>
                <a:latin typeface="Arial" panose="020B0604020202020204" pitchFamily="34" charset="0"/>
                <a:ea typeface="+mn-ea"/>
                <a:cs typeface="Arial" panose="020B0604020202020204" pitchFamily="34" charset="0"/>
              </a:rPr>
              <a:t>cho đúng.</a:t>
            </a:r>
            <a:endParaRPr kumimoji="0" lang="en-US" sz="2000" b="0" i="0" u="none" strike="noStrike" kern="0" cap="none" spc="0" normalizeH="0" baseline="0" noProof="0" dirty="0">
              <a:ln>
                <a:noFill/>
              </a:ln>
              <a:solidFill>
                <a:srgbClr val="191919"/>
              </a:solidFill>
              <a:effectLst/>
              <a:uLnTx/>
              <a:uFillTx/>
              <a:cs typeface="Arial" panose="020B0604020202020204" pitchFamily="34" charset="0"/>
              <a:sym typeface="Arial"/>
            </a:endParaRPr>
          </a:p>
        </p:txBody>
      </p:sp>
      <p:graphicFrame>
        <p:nvGraphicFramePr>
          <p:cNvPr id="5" name="Table 4"/>
          <p:cNvGraphicFramePr>
            <a:graphicFrameLocks noGrp="1"/>
          </p:cNvGraphicFramePr>
          <p:nvPr>
            <p:extLst>
              <p:ext uri="{D42A27DB-BD31-4B8C-83A1-F6EECF244321}">
                <p14:modId xmlns:p14="http://schemas.microsoft.com/office/powerpoint/2010/main" val="789793380"/>
              </p:ext>
            </p:extLst>
          </p:nvPr>
        </p:nvGraphicFramePr>
        <p:xfrm>
          <a:off x="906445" y="1503231"/>
          <a:ext cx="7329290" cy="954858"/>
        </p:xfrm>
        <a:graphic>
          <a:graphicData uri="http://schemas.openxmlformats.org/drawingml/2006/table">
            <a:tbl>
              <a:tblPr firstRow="1" firstCol="1" bandRow="1"/>
              <a:tblGrid>
                <a:gridCol w="2466050">
                  <a:extLst>
                    <a:ext uri="{9D8B030D-6E8A-4147-A177-3AD203B41FA5}">
                      <a16:colId xmlns:a16="http://schemas.microsoft.com/office/drawing/2014/main" val="1925727017"/>
                    </a:ext>
                  </a:extLst>
                </a:gridCol>
                <a:gridCol w="1215810">
                  <a:extLst>
                    <a:ext uri="{9D8B030D-6E8A-4147-A177-3AD203B41FA5}">
                      <a16:colId xmlns:a16="http://schemas.microsoft.com/office/drawing/2014/main" val="3227030962"/>
                    </a:ext>
                  </a:extLst>
                </a:gridCol>
                <a:gridCol w="1215810">
                  <a:extLst>
                    <a:ext uri="{9D8B030D-6E8A-4147-A177-3AD203B41FA5}">
                      <a16:colId xmlns:a16="http://schemas.microsoft.com/office/drawing/2014/main" val="2478242568"/>
                    </a:ext>
                  </a:extLst>
                </a:gridCol>
                <a:gridCol w="1215810">
                  <a:extLst>
                    <a:ext uri="{9D8B030D-6E8A-4147-A177-3AD203B41FA5}">
                      <a16:colId xmlns:a16="http://schemas.microsoft.com/office/drawing/2014/main" val="3204379848"/>
                    </a:ext>
                  </a:extLst>
                </a:gridCol>
                <a:gridCol w="1215810">
                  <a:extLst>
                    <a:ext uri="{9D8B030D-6E8A-4147-A177-3AD203B41FA5}">
                      <a16:colId xmlns:a16="http://schemas.microsoft.com/office/drawing/2014/main" val="4243610815"/>
                    </a:ext>
                  </a:extLst>
                </a:gridCol>
              </a:tblGrid>
              <a:tr h="477429">
                <a:tc>
                  <a:txBody>
                    <a:bodyPr/>
                    <a:lstStyle/>
                    <a:p>
                      <a:pPr algn="ctr">
                        <a:lnSpc>
                          <a:spcPct val="100000"/>
                        </a:lnSpc>
                        <a:spcAft>
                          <a:spcPts val="0"/>
                        </a:spcAft>
                      </a:pPr>
                      <a:r>
                        <a:rPr lang="fr-FR" sz="2000">
                          <a:effectLst/>
                          <a:latin typeface="+mj-lt"/>
                          <a:ea typeface="Malgun Gothic" panose="020B0503020000020004" pitchFamily="34" charset="-127"/>
                          <a:cs typeface="Times New Roman" panose="02020603050405020304" pitchFamily="18" charset="0"/>
                        </a:rPr>
                        <a:t>Tần số</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0"/>
                        </a:spcAft>
                      </a:pPr>
                      <a:r>
                        <a:rPr lang="fr-FR" sz="2000">
                          <a:effectLst/>
                          <a:latin typeface="+mj-lt"/>
                          <a:ea typeface="Malgun Gothic" panose="020B0503020000020004" pitchFamily="34" charset="-127"/>
                          <a:cs typeface="Times New Roman" panose="02020603050405020304" pitchFamily="18" charset="0"/>
                        </a:rPr>
                        <a:t>12</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000">
                          <a:effectLst/>
                          <a:latin typeface="+mj-lt"/>
                          <a:ea typeface="Calibri" panose="020F0502020204030204" pitchFamily="34" charset="0"/>
                          <a:cs typeface="Times New Roman" panose="02020603050405020304" pitchFamily="18" charset="0"/>
                        </a:rPr>
                        <a:t>17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000">
                          <a:effectLst/>
                          <a:latin typeface="+mj-lt"/>
                          <a:ea typeface="Calibri" panose="020F0502020204030204" pitchFamily="34" charset="0"/>
                          <a:cs typeface="Times New Roman" panose="02020603050405020304" pitchFamily="18" charset="0"/>
                        </a:rPr>
                        <a:t>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000">
                          <a:effectLst/>
                          <a:latin typeface="+mj-lt"/>
                          <a:ea typeface="Calibri" panose="020F0502020204030204" pitchFamily="34" charset="0"/>
                          <a:cs typeface="Times New Roman" panose="02020603050405020304" pitchFamily="18" charset="0"/>
                        </a:rPr>
                        <a:t>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5551176"/>
                  </a:ext>
                </a:extLst>
              </a:tr>
              <a:tr h="477429">
                <a:tc>
                  <a:txBody>
                    <a:bodyPr/>
                    <a:lstStyle/>
                    <a:p>
                      <a:pPr algn="ctr">
                        <a:lnSpc>
                          <a:spcPct val="100000"/>
                        </a:lnSpc>
                        <a:spcAft>
                          <a:spcPts val="0"/>
                        </a:spcAft>
                      </a:pPr>
                      <a:r>
                        <a:rPr lang="fr-FR" sz="2000">
                          <a:effectLst/>
                          <a:latin typeface="+mj-lt"/>
                          <a:ea typeface="Malgun Gothic" panose="020B0503020000020004" pitchFamily="34" charset="-127"/>
                          <a:cs typeface="Times New Roman" panose="02020603050405020304" pitchFamily="18" charset="0"/>
                        </a:rPr>
                        <a:t>Tần số tương đối</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0"/>
                        </a:spcAft>
                      </a:pPr>
                      <a:r>
                        <a:rPr lang="fr-FR" sz="2000">
                          <a:effectLst/>
                          <a:latin typeface="+mj-lt"/>
                          <a:ea typeface="Malgun Gothic" panose="020B0503020000020004" pitchFamily="34" charset="-127"/>
                          <a:cs typeface="Times New Roman" panose="02020603050405020304" pitchFamily="18" charset="0"/>
                        </a:rPr>
                        <a:t>24%</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2000" b="0" i="0" u="none" strike="noStrike" cap="none">
                          <a:solidFill>
                            <a:schemeClr val="tx1"/>
                          </a:solidFill>
                          <a:effectLst/>
                          <a:latin typeface="+mn-lt"/>
                          <a:ea typeface="Malgun Gothic" panose="020B0503020000020004" pitchFamily="34" charset="-127"/>
                          <a:cs typeface="Times New Roman" panose="02020603050405020304" pitchFamily="18" charset="0"/>
                          <a:sym typeface="Arial"/>
                        </a:rPr>
                        <a:t>34%</a:t>
                      </a:r>
                      <a:endParaRPr lang="en-US" sz="2000" b="0" i="0" u="none" strike="noStrike" cap="none">
                        <a:solidFill>
                          <a:schemeClr val="tx1"/>
                        </a:solidFill>
                        <a:effectLst/>
                        <a:latin typeface="+mn-lt"/>
                        <a:ea typeface="Calibri" panose="020F0502020204030204" pitchFamily="34" charset="0"/>
                        <a:cs typeface="Times New Roman" panose="02020603050405020304" pitchFamily="18" charset="0"/>
                        <a:sym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2000" b="0" i="0" u="none" strike="noStrike" cap="none">
                          <a:solidFill>
                            <a:schemeClr val="tx1"/>
                          </a:solidFill>
                          <a:effectLst/>
                          <a:latin typeface="+mn-lt"/>
                          <a:ea typeface="Malgun Gothic" panose="020B0503020000020004" pitchFamily="34" charset="-127"/>
                          <a:cs typeface="Times New Roman" panose="02020603050405020304" pitchFamily="18" charset="0"/>
                          <a:sym typeface="Arial"/>
                        </a:rPr>
                        <a:t>24%</a:t>
                      </a:r>
                      <a:endParaRPr lang="en-US" sz="2000" b="0" i="0" u="none" strike="noStrike" cap="none">
                        <a:solidFill>
                          <a:schemeClr val="tx1"/>
                        </a:solidFill>
                        <a:effectLst/>
                        <a:latin typeface="+mn-lt"/>
                        <a:ea typeface="Calibri" panose="020F0502020204030204" pitchFamily="34" charset="0"/>
                        <a:cs typeface="Times New Roman" panose="02020603050405020304" pitchFamily="18" charset="0"/>
                        <a:sym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2000" b="0" i="0" u="none" strike="noStrike" cap="none">
                          <a:solidFill>
                            <a:schemeClr val="tx1"/>
                          </a:solidFill>
                          <a:effectLst/>
                          <a:latin typeface="+mn-lt"/>
                          <a:ea typeface="Malgun Gothic" panose="020B0503020000020004" pitchFamily="34" charset="-127"/>
                          <a:cs typeface="Times New Roman" panose="02020603050405020304" pitchFamily="18" charset="0"/>
                          <a:sym typeface="Arial"/>
                        </a:rPr>
                        <a:t>18%</a:t>
                      </a:r>
                      <a:endParaRPr lang="en-US" sz="2000" b="0" i="0" u="none" strike="noStrike" cap="none">
                        <a:solidFill>
                          <a:schemeClr val="tx1"/>
                        </a:solidFill>
                        <a:effectLst/>
                        <a:latin typeface="+mn-lt"/>
                        <a:ea typeface="Calibri" panose="020F0502020204030204" pitchFamily="34" charset="0"/>
                        <a:cs typeface="Times New Roman" panose="02020603050405020304" pitchFamily="18" charset="0"/>
                        <a:sym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5097988"/>
                  </a:ext>
                </a:extLst>
              </a:tr>
            </a:tbl>
          </a:graphicData>
        </a:graphic>
      </p:graphicFrame>
      <p:sp>
        <p:nvSpPr>
          <p:cNvPr id="6" name="Rectangle 5"/>
          <p:cNvSpPr/>
          <p:nvPr/>
        </p:nvSpPr>
        <p:spPr>
          <a:xfrm>
            <a:off x="4195025" y="2730515"/>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0" cap="none" spc="0" normalizeH="0" baseline="0" noProof="0">
                <a:ln>
                  <a:noFill/>
                </a:ln>
                <a:solidFill>
                  <a:srgbClr val="C00000"/>
                </a:solidFill>
                <a:effectLst/>
                <a:uLnTx/>
                <a:uFillTx/>
                <a:latin typeface="Arial"/>
                <a:cs typeface="Arial"/>
                <a:sym typeface="Arial"/>
              </a:rPr>
              <a:t>Giải:</a:t>
            </a:r>
            <a:endParaRPr kumimoji="0" lang="en-US" sz="2000" b="1" i="1" u="sng" strike="noStrike" kern="0" cap="none" spc="0" normalizeH="0" baseline="0" noProof="0" dirty="0">
              <a:ln>
                <a:noFill/>
              </a:ln>
              <a:solidFill>
                <a:srgbClr val="C00000"/>
              </a:solidFill>
              <a:effectLst/>
              <a:uLnTx/>
              <a:uFillTx/>
              <a:latin typeface="Arial"/>
              <a:cs typeface="Arial"/>
              <a:sym typeface="Arial"/>
            </a:endParaRPr>
          </a:p>
        </p:txBody>
      </p:sp>
      <p:sp>
        <p:nvSpPr>
          <p:cNvPr id="4" name="Rectangle 3"/>
          <p:cNvSpPr/>
          <p:nvPr/>
        </p:nvSpPr>
        <p:spPr>
          <a:xfrm>
            <a:off x="497071" y="3324182"/>
            <a:ext cx="8148041" cy="1477328"/>
          </a:xfrm>
          <a:prstGeom prst="rect">
            <a:avLst/>
          </a:prstGeom>
        </p:spPr>
        <p:txBody>
          <a:bodyPr wrap="square">
            <a:spAutoFit/>
          </a:bodyPr>
          <a:lstStyle/>
          <a:p>
            <a:pPr algn="just">
              <a:lnSpc>
                <a:spcPct val="150000"/>
              </a:lnSpc>
            </a:pPr>
            <a:r>
              <a:rPr lang="fr-FR" sz="2000">
                <a:latin typeface="+mj-lt"/>
                <a:ea typeface="Malgun Gothic" panose="020B0503020000020004" pitchFamily="34" charset="-127"/>
                <a:cs typeface="Times New Roman" panose="02020603050405020304" pitchFamily="18" charset="0"/>
              </a:rPr>
              <a:t>Vì 24% + 34% + 24% + 18% = 100% nên các số liệu tần số tương đối không thể sai (nếu sai thì phải có ít nhất 2 số liệu không chính xác, điều này mâu thuẫn với thông tin chỉ có 1 số liệu không chính xác). </a:t>
            </a:r>
            <a:endParaRPr lang="en-US" sz="2000">
              <a:effectLst/>
              <a:latin typeface="+mj-lt"/>
              <a:ea typeface="Calibri" panose="020F0502020204030204" pitchFamily="34" charset="0"/>
              <a:cs typeface="Times New Roman" panose="02020603050405020304" pitchFamily="18"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3310"/>
        <p:cNvGrpSpPr/>
        <p:nvPr/>
      </p:nvGrpSpPr>
      <p:grpSpPr>
        <a:xfrm>
          <a:off x="0" y="0"/>
          <a:ext cx="0" cy="0"/>
          <a:chOff x="0" y="0"/>
          <a:chExt cx="0" cy="0"/>
        </a:xfrm>
      </p:grpSpPr>
      <p:sp>
        <p:nvSpPr>
          <p:cNvPr id="8" name="Rounded Rectangle 8">
            <a:extLst>
              <a:ext uri="{FF2B5EF4-FFF2-40B4-BE49-F238E27FC236}">
                <a16:creationId xmlns:a16="http://schemas.microsoft.com/office/drawing/2014/main" id="{189B6FDD-96BD-39CA-C741-410950779E3D}"/>
              </a:ext>
            </a:extLst>
          </p:cNvPr>
          <p:cNvSpPr/>
          <p:nvPr/>
        </p:nvSpPr>
        <p:spPr>
          <a:xfrm>
            <a:off x="367984" y="173570"/>
            <a:ext cx="1266011" cy="438972"/>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solidFill>
                  <a:srgbClr val="00487E"/>
                </a:solidFill>
                <a:latin typeface="Arial" panose="020B0604020202020204" pitchFamily="34" charset="0"/>
                <a:cs typeface="Arial" panose="020B0604020202020204" pitchFamily="34" charset="0"/>
              </a:rPr>
              <a:t>HĐKP 1</a:t>
            </a:r>
          </a:p>
        </p:txBody>
      </p:sp>
      <p:sp>
        <p:nvSpPr>
          <p:cNvPr id="10" name="TextBox 9">
            <a:extLst>
              <a:ext uri="{FF2B5EF4-FFF2-40B4-BE49-F238E27FC236}">
                <a16:creationId xmlns:a16="http://schemas.microsoft.com/office/drawing/2014/main" id="{7FF98CC1-1904-266B-7008-A086567AF564}"/>
              </a:ext>
            </a:extLst>
          </p:cNvPr>
          <p:cNvSpPr txBox="1"/>
          <p:nvPr/>
        </p:nvSpPr>
        <p:spPr>
          <a:xfrm>
            <a:off x="272571" y="700580"/>
            <a:ext cx="8406282" cy="1015663"/>
          </a:xfrm>
          <a:prstGeom prst="rect">
            <a:avLst/>
          </a:prstGeom>
          <a:noFill/>
        </p:spPr>
        <p:txBody>
          <a:bodyPr wrap="square">
            <a:spAutoFit/>
          </a:bodyPr>
          <a:lstStyle/>
          <a:p>
            <a:pPr algn="just">
              <a:lnSpc>
                <a:spcPct val="150000"/>
              </a:lnSpc>
            </a:pPr>
            <a:r>
              <a:rPr lang="vi-VN" sz="2000" kern="100">
                <a:latin typeface="Arial" panose="020B0604020202020204" pitchFamily="34" charset="0"/>
                <a:ea typeface="Calibri" panose="020F0502020204030204" pitchFamily="34" charset="0"/>
                <a:cs typeface="Times New Roman" panose="02020603050405020304" pitchFamily="18" charset="0"/>
              </a:rPr>
              <a:t>Điều tra về “Loại nhạc cụ bạn muốn chơi nhất” đối với các bạn trong lớp, bạn Dương thu được ý kiến trả lời và ghi lại như dưới đây:</a:t>
            </a:r>
            <a:endParaRPr lang="en-US" sz="2000" kern="100">
              <a:latin typeface="Arial" panose="020B060402020202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8134086" y="4087681"/>
            <a:ext cx="811029" cy="811029"/>
          </a:xfrm>
          <a:prstGeom prst="rect">
            <a:avLst/>
          </a:prstGeom>
        </p:spPr>
      </p:pic>
      <p:sp>
        <p:nvSpPr>
          <p:cNvPr id="2" name="Rectangle 1"/>
          <p:cNvSpPr/>
          <p:nvPr/>
        </p:nvSpPr>
        <p:spPr>
          <a:xfrm>
            <a:off x="272571" y="4103984"/>
            <a:ext cx="7503810" cy="1015663"/>
          </a:xfrm>
          <a:prstGeom prst="rect">
            <a:avLst/>
          </a:prstGeom>
        </p:spPr>
        <p:txBody>
          <a:bodyPr wrap="square">
            <a:spAutoFit/>
          </a:bodyPr>
          <a:lstStyle/>
          <a:p>
            <a:pPr lvl="0" algn="just">
              <a:lnSpc>
                <a:spcPct val="150000"/>
              </a:lnSpc>
            </a:pPr>
            <a:r>
              <a:rPr lang="vi-VN" sz="2000" kern="100">
                <a:latin typeface="Arial" panose="020B0604020202020204" pitchFamily="34" charset="0"/>
                <a:ea typeface="Calibri" panose="020F0502020204030204" pitchFamily="34" charset="0"/>
                <a:cs typeface="Times New Roman" panose="02020603050405020304" pitchFamily="18" charset="0"/>
              </a:rPr>
              <a:t>a) Có bao nhiêu loại nhạc cụ được các bạn nêu ra?</a:t>
            </a:r>
          </a:p>
          <a:p>
            <a:pPr lvl="0" algn="just">
              <a:lnSpc>
                <a:spcPct val="150000"/>
              </a:lnSpc>
            </a:pPr>
            <a:r>
              <a:rPr lang="vi-VN" sz="2000" kern="100">
                <a:latin typeface="Arial" panose="020B0604020202020204" pitchFamily="34" charset="0"/>
                <a:ea typeface="Calibri" panose="020F0502020204030204" pitchFamily="34" charset="0"/>
                <a:cs typeface="Times New Roman" panose="02020603050405020304" pitchFamily="18" charset="0"/>
              </a:rPr>
              <a:t>b) Hãy xác định tỉ lệ phần tr</a:t>
            </a:r>
            <a:r>
              <a:rPr lang="en-US" sz="2000" kern="100">
                <a:latin typeface="Arial" panose="020B0604020202020204" pitchFamily="34" charset="0"/>
                <a:ea typeface="Calibri" panose="020F0502020204030204" pitchFamily="34" charset="0"/>
                <a:cs typeface="Times New Roman" panose="02020603050405020304" pitchFamily="18" charset="0"/>
              </a:rPr>
              <a:t>ă</a:t>
            </a:r>
            <a:r>
              <a:rPr lang="vi-VN" sz="2000" kern="100">
                <a:latin typeface="Arial" panose="020B0604020202020204" pitchFamily="34" charset="0"/>
                <a:ea typeface="Calibri" panose="020F0502020204030204" pitchFamily="34" charset="0"/>
                <a:cs typeface="Times New Roman" panose="02020603050405020304" pitchFamily="18" charset="0"/>
              </a:rPr>
              <a:t>m học sinh chọn mỗi loại nhạc cụ</a:t>
            </a:r>
            <a:r>
              <a:rPr lang="en-US" sz="2000" kern="100">
                <a:ea typeface="Calibri" panose="020F0502020204030204" pitchFamily="34" charset="0"/>
                <a:cs typeface="Times New Roman" panose="02020603050405020304" pitchFamily="18" charset="0"/>
              </a:rPr>
              <a:t>.</a:t>
            </a:r>
            <a:endParaRPr lang="vi-VN" sz="2000" kern="100">
              <a:latin typeface="Arial" panose="020B0604020202020204" pitchFamily="34"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406" y="1820183"/>
            <a:ext cx="7084612" cy="22513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884"/>
        <p:cNvGrpSpPr/>
        <p:nvPr/>
      </p:nvGrpSpPr>
      <p:grpSpPr>
        <a:xfrm>
          <a:off x="0" y="0"/>
          <a:ext cx="0" cy="0"/>
          <a:chOff x="0" y="0"/>
          <a:chExt cx="0" cy="0"/>
        </a:xfrm>
      </p:grpSpPr>
      <p:sp>
        <p:nvSpPr>
          <p:cNvPr id="5" name="Rectangle 4"/>
          <p:cNvSpPr/>
          <p:nvPr/>
        </p:nvSpPr>
        <p:spPr>
          <a:xfrm>
            <a:off x="4202806" y="488004"/>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0" cap="none" spc="0" normalizeH="0" baseline="0" noProof="0">
                <a:ln>
                  <a:noFill/>
                </a:ln>
                <a:solidFill>
                  <a:srgbClr val="C00000"/>
                </a:solidFill>
                <a:effectLst/>
                <a:uLnTx/>
                <a:uFillTx/>
                <a:latin typeface="Arial"/>
                <a:cs typeface="Arial"/>
                <a:sym typeface="Arial"/>
              </a:rPr>
              <a:t>Giải:</a:t>
            </a:r>
            <a:endParaRPr kumimoji="0" lang="en-US" sz="2000" b="1" i="1" u="sng" strike="noStrike" kern="0" cap="none" spc="0" normalizeH="0" baseline="0" noProof="0" dirty="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6" name="Rectangle 5"/>
              <p:cNvSpPr/>
              <p:nvPr/>
            </p:nvSpPr>
            <p:spPr>
              <a:xfrm>
                <a:off x="832235" y="1144104"/>
                <a:ext cx="7493269" cy="2066271"/>
              </a:xfrm>
              <a:prstGeom prst="rect">
                <a:avLst/>
              </a:prstGeom>
            </p:spPr>
            <p:txBody>
              <a:bodyPr wrap="square">
                <a:spAutoFit/>
              </a:bodyPr>
              <a:lstStyle/>
              <a:p>
                <a:pPr lvl="0" algn="just">
                  <a:lnSpc>
                    <a:spcPct val="150000"/>
                  </a:lnSpc>
                  <a:spcBef>
                    <a:spcPts val="600"/>
                  </a:spcBef>
                  <a:spcAft>
                    <a:spcPts val="600"/>
                  </a:spcAft>
                </a:pPr>
                <a:r>
                  <a:rPr lang="fr-FR" sz="2000">
                    <a:ea typeface="Malgun Gothic" panose="020B0503020000020004" pitchFamily="34" charset="-127"/>
                    <a:cs typeface="Times New Roman" panose="02020603050405020304" pitchFamily="18" charset="0"/>
                  </a:rPr>
                  <a:t>Do đó trong các số liệu tần số có một số liệu không chính xác.</a:t>
                </a:r>
                <a:endParaRPr lang="en-US" sz="200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fr-FR" sz="2000">
                          <a:ea typeface="Malgun Gothic" panose="020B0503020000020004" pitchFamily="34" charset="-127"/>
                          <a:cs typeface="Times New Roman" panose="02020603050405020304" pitchFamily="18" charset="0"/>
                        </a:rPr>
                        <m:t>Ta</m:t>
                      </m:r>
                      <m:r>
                        <m:rPr>
                          <m:nor/>
                        </m:rPr>
                        <a:rPr lang="fr-FR" sz="2000">
                          <a:ea typeface="Malgun Gothic" panose="020B0503020000020004" pitchFamily="34" charset="-127"/>
                          <a:cs typeface="Times New Roman" panose="02020603050405020304" pitchFamily="18" charset="0"/>
                        </a:rPr>
                        <m:t> </m:t>
                      </m:r>
                      <m:r>
                        <m:rPr>
                          <m:nor/>
                        </m:rPr>
                        <a:rPr lang="fr-FR" sz="2000">
                          <a:ea typeface="Malgun Gothic" panose="020B0503020000020004" pitchFamily="34" charset="-127"/>
                          <a:cs typeface="Times New Roman" panose="02020603050405020304" pitchFamily="18" charset="0"/>
                        </a:rPr>
                        <m:t>c</m:t>
                      </m:r>
                      <m:r>
                        <m:rPr>
                          <m:nor/>
                        </m:rPr>
                        <a:rPr lang="fr-FR" sz="2000">
                          <a:ea typeface="Malgun Gothic" panose="020B0503020000020004" pitchFamily="34" charset="-127"/>
                          <a:cs typeface="Times New Roman" panose="02020603050405020304" pitchFamily="18" charset="0"/>
                        </a:rPr>
                        <m:t>ó</m:t>
                      </m:r>
                      <m:r>
                        <a:rPr lang="en-US" sz="2000" b="0" i="1" smtClean="0">
                          <a:latin typeface="Cambria Math" panose="02040503050406030204" pitchFamily="18" charset="0"/>
                          <a:ea typeface="Malgun Gothic" panose="020B0503020000020004" pitchFamily="34" charset="-127"/>
                          <a:cs typeface="Times New Roman" panose="02020603050405020304" pitchFamily="18" charset="0"/>
                        </a:rPr>
                        <m:t> </m:t>
                      </m:r>
                      <m:f>
                        <m:f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fPr>
                        <m:num>
                          <m:r>
                            <a:rPr lang="fr-FR" sz="2000" i="1">
                              <a:latin typeface="Cambria Math" panose="02040503050406030204" pitchFamily="18" charset="0"/>
                              <a:ea typeface="Malgun Gothic" panose="020B0503020000020004" pitchFamily="34" charset="-127"/>
                              <a:cs typeface="Times New Roman" panose="02020603050405020304" pitchFamily="18" charset="0"/>
                            </a:rPr>
                            <m:t>12</m:t>
                          </m:r>
                        </m:num>
                        <m:den>
                          <m:r>
                            <a:rPr lang="fr-FR" sz="2000" i="1">
                              <a:latin typeface="Cambria Math" panose="02040503050406030204" pitchFamily="18" charset="0"/>
                              <a:ea typeface="Malgun Gothic" panose="020B0503020000020004" pitchFamily="34" charset="-127"/>
                              <a:cs typeface="Times New Roman" panose="02020603050405020304" pitchFamily="18" charset="0"/>
                            </a:rPr>
                            <m:t>24</m:t>
                          </m:r>
                        </m:den>
                      </m:f>
                      <m:r>
                        <a:rPr lang="fr-FR" sz="2000" i="1">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fPr>
                        <m:num>
                          <m:r>
                            <a:rPr lang="fr-FR" sz="2000" i="1">
                              <a:latin typeface="Cambria Math" panose="02040503050406030204" pitchFamily="18" charset="0"/>
                              <a:ea typeface="Malgun Gothic" panose="020B0503020000020004" pitchFamily="34" charset="-127"/>
                              <a:cs typeface="Times New Roman" panose="02020603050405020304" pitchFamily="18" charset="0"/>
                            </a:rPr>
                            <m:t>17</m:t>
                          </m:r>
                        </m:num>
                        <m:den>
                          <m:r>
                            <a:rPr lang="fr-FR" sz="2000" i="1">
                              <a:latin typeface="Cambria Math" panose="02040503050406030204" pitchFamily="18" charset="0"/>
                              <a:ea typeface="Malgun Gothic" panose="020B0503020000020004" pitchFamily="34" charset="-127"/>
                              <a:cs typeface="Times New Roman" panose="02020603050405020304" pitchFamily="18" charset="0"/>
                            </a:rPr>
                            <m:t>34</m:t>
                          </m:r>
                        </m:den>
                      </m:f>
                      <m:r>
                        <a:rPr lang="en-US" sz="2000" b="0" i="0" smtClean="0">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fPr>
                        <m:num>
                          <m:r>
                            <a:rPr lang="fr-FR" sz="2000" i="1">
                              <a:latin typeface="Cambria Math" panose="02040503050406030204" pitchFamily="18" charset="0"/>
                              <a:ea typeface="Malgun Gothic" panose="020B0503020000020004" pitchFamily="34" charset="-127"/>
                              <a:cs typeface="Times New Roman" panose="02020603050405020304" pitchFamily="18" charset="0"/>
                            </a:rPr>
                            <m:t>9</m:t>
                          </m:r>
                        </m:num>
                        <m:den>
                          <m:r>
                            <a:rPr lang="fr-FR" sz="2000" i="1">
                              <a:latin typeface="Cambria Math" panose="02040503050406030204" pitchFamily="18" charset="0"/>
                              <a:ea typeface="Malgun Gothic" panose="020B0503020000020004" pitchFamily="34" charset="-127"/>
                              <a:cs typeface="Times New Roman" panose="02020603050405020304" pitchFamily="18" charset="0"/>
                            </a:rPr>
                            <m:t>18</m:t>
                          </m:r>
                        </m:den>
                      </m:f>
                      <m:r>
                        <a:rPr lang="fr-FR" sz="2000" i="1">
                          <a:latin typeface="Cambria Math" panose="02040503050406030204" pitchFamily="18" charset="0"/>
                          <a:ea typeface="Malgun Gothic" panose="020B0503020000020004" pitchFamily="34" charset="-127"/>
                          <a:cs typeface="Times New Roman" panose="02020603050405020304" pitchFamily="18" charset="0"/>
                        </a:rPr>
                        <m:t> ≠ </m:t>
                      </m:r>
                      <m:f>
                        <m:fPr>
                          <m:ctrlPr>
                            <a:rPr lang="en-US" sz="2000" i="1">
                              <a:latin typeface="Cambria Math" panose="02040503050406030204" pitchFamily="18" charset="0"/>
                              <a:ea typeface="Malgun Gothic" panose="020B0503020000020004" pitchFamily="34" charset="-127"/>
                              <a:cs typeface="Times New Roman" panose="02020603050405020304" pitchFamily="18" charset="0"/>
                            </a:rPr>
                          </m:ctrlPr>
                        </m:fPr>
                        <m:num>
                          <m:r>
                            <a:rPr lang="fr-FR" sz="2000" i="1">
                              <a:latin typeface="Cambria Math" panose="02040503050406030204" pitchFamily="18" charset="0"/>
                              <a:ea typeface="Malgun Gothic" panose="020B0503020000020004" pitchFamily="34" charset="-127"/>
                              <a:cs typeface="Times New Roman" panose="02020603050405020304" pitchFamily="18" charset="0"/>
                            </a:rPr>
                            <m:t>15</m:t>
                          </m:r>
                        </m:num>
                        <m:den>
                          <m:r>
                            <a:rPr lang="fr-FR" sz="2000" i="1">
                              <a:latin typeface="Cambria Math" panose="02040503050406030204" pitchFamily="18" charset="0"/>
                              <a:ea typeface="Malgun Gothic" panose="020B0503020000020004" pitchFamily="34" charset="-127"/>
                              <a:cs typeface="Times New Roman" panose="02020603050405020304" pitchFamily="18" charset="0"/>
                            </a:rPr>
                            <m:t>24</m:t>
                          </m:r>
                        </m:den>
                      </m:f>
                      <m:r>
                        <m:rPr>
                          <m:nor/>
                        </m:rPr>
                        <a:rPr lang="en-US" sz="2000" b="0" i="0" smtClean="0">
                          <a:latin typeface="Cambria Math" panose="02040503050406030204" pitchFamily="18" charset="0"/>
                          <a:ea typeface="Malgun Gothic" panose="020B0503020000020004" pitchFamily="34" charset="-127"/>
                          <a:cs typeface="Times New Roman" panose="02020603050405020304" pitchFamily="18" charset="0"/>
                        </a:rPr>
                        <m:t> </m:t>
                      </m:r>
                      <m:r>
                        <m:rPr>
                          <m:nor/>
                        </m:rPr>
                        <a:rPr lang="fr-FR" sz="2000">
                          <a:ea typeface="Malgun Gothic" panose="020B0503020000020004" pitchFamily="34" charset="-127"/>
                          <a:cs typeface="Times New Roman" panose="02020603050405020304" pitchFamily="18" charset="0"/>
                        </a:rPr>
                        <m:t>n</m:t>
                      </m:r>
                      <m:r>
                        <m:rPr>
                          <m:nor/>
                        </m:rPr>
                        <a:rPr lang="fr-FR" sz="2000">
                          <a:ea typeface="Malgun Gothic" panose="020B0503020000020004" pitchFamily="34" charset="-127"/>
                          <a:cs typeface="Times New Roman" panose="02020603050405020304" pitchFamily="18" charset="0"/>
                        </a:rPr>
                        <m:t>ê</m:t>
                      </m:r>
                      <m:r>
                        <m:rPr>
                          <m:nor/>
                        </m:rPr>
                        <a:rPr lang="fr-FR" sz="2000">
                          <a:ea typeface="Malgun Gothic" panose="020B0503020000020004" pitchFamily="34" charset="-127"/>
                          <a:cs typeface="Times New Roman" panose="02020603050405020304" pitchFamily="18" charset="0"/>
                        </a:rPr>
                        <m:t>n</m:t>
                      </m:r>
                      <m:r>
                        <m:rPr>
                          <m:nor/>
                        </m:rPr>
                        <a:rPr lang="fr-FR" sz="2000">
                          <a:ea typeface="Malgun Gothic" panose="020B0503020000020004" pitchFamily="34" charset="-127"/>
                          <a:cs typeface="Times New Roman" panose="02020603050405020304" pitchFamily="18" charset="0"/>
                        </a:rPr>
                        <m:t> </m:t>
                      </m:r>
                      <m:r>
                        <m:rPr>
                          <m:nor/>
                        </m:rPr>
                        <a:rPr lang="fr-FR" sz="2000">
                          <a:ea typeface="Malgun Gothic" panose="020B0503020000020004" pitchFamily="34" charset="-127"/>
                          <a:cs typeface="Times New Roman" panose="02020603050405020304" pitchFamily="18" charset="0"/>
                        </a:rPr>
                        <m:t>gi</m:t>
                      </m:r>
                      <m:r>
                        <m:rPr>
                          <m:nor/>
                        </m:rPr>
                        <a:rPr lang="fr-FR" sz="2000">
                          <a:ea typeface="Malgun Gothic" panose="020B0503020000020004" pitchFamily="34" charset="-127"/>
                          <a:cs typeface="Times New Roman" panose="02020603050405020304" pitchFamily="18" charset="0"/>
                        </a:rPr>
                        <m:t>á </m:t>
                      </m:r>
                      <m:r>
                        <m:rPr>
                          <m:nor/>
                        </m:rPr>
                        <a:rPr lang="fr-FR" sz="2000">
                          <a:ea typeface="Malgun Gothic" panose="020B0503020000020004" pitchFamily="34" charset="-127"/>
                          <a:cs typeface="Times New Roman" panose="02020603050405020304" pitchFamily="18" charset="0"/>
                        </a:rPr>
                        <m:t>tr</m:t>
                      </m:r>
                      <m:r>
                        <m:rPr>
                          <m:nor/>
                        </m:rPr>
                        <a:rPr lang="fr-FR" sz="2000">
                          <a:ea typeface="Malgun Gothic" panose="020B0503020000020004" pitchFamily="34" charset="-127"/>
                          <a:cs typeface="Times New Roman" panose="02020603050405020304" pitchFamily="18" charset="0"/>
                        </a:rPr>
                        <m:t>ị </m:t>
                      </m:r>
                      <m:r>
                        <m:rPr>
                          <m:nor/>
                        </m:rPr>
                        <a:rPr lang="fr-FR" sz="2000">
                          <a:ea typeface="Malgun Gothic" panose="020B0503020000020004" pitchFamily="34" charset="-127"/>
                          <a:cs typeface="Times New Roman" panose="02020603050405020304" pitchFamily="18" charset="0"/>
                        </a:rPr>
                        <m:t>kh</m:t>
                      </m:r>
                      <m:r>
                        <m:rPr>
                          <m:nor/>
                        </m:rPr>
                        <a:rPr lang="fr-FR" sz="2000">
                          <a:ea typeface="Malgun Gothic" panose="020B0503020000020004" pitchFamily="34" charset="-127"/>
                          <a:cs typeface="Times New Roman" panose="02020603050405020304" pitchFamily="18" charset="0"/>
                        </a:rPr>
                        <m:t>ô</m:t>
                      </m:r>
                      <m:r>
                        <m:rPr>
                          <m:nor/>
                        </m:rPr>
                        <a:rPr lang="fr-FR" sz="2000">
                          <a:ea typeface="Malgun Gothic" panose="020B0503020000020004" pitchFamily="34" charset="-127"/>
                          <a:cs typeface="Times New Roman" panose="02020603050405020304" pitchFamily="18" charset="0"/>
                        </a:rPr>
                        <m:t>ng</m:t>
                      </m:r>
                      <m:r>
                        <m:rPr>
                          <m:nor/>
                        </m:rPr>
                        <a:rPr lang="fr-FR" sz="2000">
                          <a:ea typeface="Malgun Gothic" panose="020B0503020000020004" pitchFamily="34" charset="-127"/>
                          <a:cs typeface="Times New Roman" panose="02020603050405020304" pitchFamily="18" charset="0"/>
                        </a:rPr>
                        <m:t> </m:t>
                      </m:r>
                      <m:r>
                        <m:rPr>
                          <m:nor/>
                        </m:rPr>
                        <a:rPr lang="fr-FR" sz="2000">
                          <a:ea typeface="Malgun Gothic" panose="020B0503020000020004" pitchFamily="34" charset="-127"/>
                          <a:cs typeface="Times New Roman" panose="02020603050405020304" pitchFamily="18" charset="0"/>
                        </a:rPr>
                        <m:t>ch</m:t>
                      </m:r>
                      <m:r>
                        <m:rPr>
                          <m:nor/>
                        </m:rPr>
                        <a:rPr lang="fr-FR" sz="2000">
                          <a:ea typeface="Malgun Gothic" panose="020B0503020000020004" pitchFamily="34" charset="-127"/>
                          <a:cs typeface="Times New Roman" panose="02020603050405020304" pitchFamily="18" charset="0"/>
                        </a:rPr>
                        <m:t>í</m:t>
                      </m:r>
                      <m:r>
                        <m:rPr>
                          <m:nor/>
                        </m:rPr>
                        <a:rPr lang="fr-FR" sz="2000">
                          <a:ea typeface="Malgun Gothic" panose="020B0503020000020004" pitchFamily="34" charset="-127"/>
                          <a:cs typeface="Times New Roman" panose="02020603050405020304" pitchFamily="18" charset="0"/>
                        </a:rPr>
                        <m:t>nh</m:t>
                      </m:r>
                      <m:r>
                        <m:rPr>
                          <m:nor/>
                        </m:rPr>
                        <a:rPr lang="fr-FR" sz="2000">
                          <a:ea typeface="Malgun Gothic" panose="020B0503020000020004" pitchFamily="34" charset="-127"/>
                          <a:cs typeface="Times New Roman" panose="02020603050405020304" pitchFamily="18" charset="0"/>
                        </a:rPr>
                        <m:t> </m:t>
                      </m:r>
                      <m:r>
                        <m:rPr>
                          <m:nor/>
                        </m:rPr>
                        <a:rPr lang="fr-FR" sz="2000">
                          <a:ea typeface="Malgun Gothic" panose="020B0503020000020004" pitchFamily="34" charset="-127"/>
                          <a:cs typeface="Times New Roman" panose="02020603050405020304" pitchFamily="18" charset="0"/>
                        </a:rPr>
                        <m:t>x</m:t>
                      </m:r>
                      <m:r>
                        <m:rPr>
                          <m:nor/>
                        </m:rPr>
                        <a:rPr lang="fr-FR" sz="2000">
                          <a:ea typeface="Malgun Gothic" panose="020B0503020000020004" pitchFamily="34" charset="-127"/>
                          <a:cs typeface="Times New Roman" panose="02020603050405020304" pitchFamily="18" charset="0"/>
                        </a:rPr>
                        <m:t>á</m:t>
                      </m:r>
                      <m:r>
                        <m:rPr>
                          <m:nor/>
                        </m:rPr>
                        <a:rPr lang="fr-FR" sz="2000">
                          <a:ea typeface="Malgun Gothic" panose="020B0503020000020004" pitchFamily="34" charset="-127"/>
                          <a:cs typeface="Times New Roman" panose="02020603050405020304" pitchFamily="18" charset="0"/>
                        </a:rPr>
                        <m:t>c</m:t>
                      </m:r>
                      <m:r>
                        <m:rPr>
                          <m:nor/>
                        </m:rPr>
                        <a:rPr lang="fr-FR" sz="2000">
                          <a:ea typeface="Malgun Gothic" panose="020B0503020000020004" pitchFamily="34" charset="-127"/>
                          <a:cs typeface="Times New Roman" panose="02020603050405020304" pitchFamily="18" charset="0"/>
                        </a:rPr>
                        <m:t> </m:t>
                      </m:r>
                      <m:r>
                        <m:rPr>
                          <m:nor/>
                        </m:rPr>
                        <a:rPr lang="fr-FR" sz="2000">
                          <a:ea typeface="Malgun Gothic" panose="020B0503020000020004" pitchFamily="34" charset="-127"/>
                          <a:cs typeface="Times New Roman" panose="02020603050405020304" pitchFamily="18" charset="0"/>
                        </a:rPr>
                        <m:t>l</m:t>
                      </m:r>
                      <m:r>
                        <m:rPr>
                          <m:nor/>
                        </m:rPr>
                        <a:rPr lang="fr-FR" sz="2000">
                          <a:ea typeface="Malgun Gothic" panose="020B0503020000020004" pitchFamily="34" charset="-127"/>
                          <a:cs typeface="Times New Roman" panose="02020603050405020304" pitchFamily="18" charset="0"/>
                        </a:rPr>
                        <m:t>à 15. </m:t>
                      </m:r>
                    </m:oMath>
                  </m:oMathPara>
                </a14:m>
                <a:endParaRPr lang="fr-FR" sz="2000">
                  <a:ea typeface="Malgun Gothic" panose="020B0503020000020004" pitchFamily="34" charset="-127"/>
                  <a:cs typeface="Times New Roman" panose="02020603050405020304" pitchFamily="18" charset="0"/>
                </a:endParaRPr>
              </a:p>
              <a:p>
                <a:pPr lvl="0" algn="just">
                  <a:lnSpc>
                    <a:spcPct val="150000"/>
                  </a:lnSpc>
                  <a:spcBef>
                    <a:spcPts val="600"/>
                  </a:spcBef>
                  <a:spcAft>
                    <a:spcPts val="600"/>
                  </a:spcAft>
                </a:pPr>
                <a:r>
                  <a:rPr lang="fr-FR" sz="2000">
                    <a:ea typeface="Malgun Gothic" panose="020B0503020000020004" pitchFamily="34" charset="-127"/>
                    <a:cs typeface="Times New Roman" panose="02020603050405020304" pitchFamily="18" charset="0"/>
                  </a:rPr>
                  <a:t>Giá trị đúng phải là 12.</a:t>
                </a:r>
                <a:endParaRPr lang="en-US" sz="200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32235" y="1144104"/>
                <a:ext cx="7493269" cy="2066271"/>
              </a:xfrm>
              <a:prstGeom prst="rect">
                <a:avLst/>
              </a:prstGeom>
              <a:blipFill>
                <a:blip r:embed="rId3"/>
                <a:stretch>
                  <a:fillRect l="-895" b="-4425"/>
                </a:stretch>
              </a:blipFill>
            </p:spPr>
            <p:txBody>
              <a:bodyPr/>
              <a:lstStyle/>
              <a:p>
                <a:r>
                  <a:rPr lang="en-US">
                    <a:noFill/>
                  </a:rPr>
                  <a:t> </a:t>
                </a:r>
              </a:p>
            </p:txBody>
          </p:sp>
        </mc:Fallback>
      </mc:AlternateContent>
      <p:pic>
        <p:nvPicPr>
          <p:cNvPr id="2" name="Picture 1"/>
          <p:cNvPicPr>
            <a:picLocks noChangeAspect="1"/>
          </p:cNvPicPr>
          <p:nvPr/>
        </p:nvPicPr>
        <p:blipFill>
          <a:blip r:embed="rId4"/>
          <a:stretch>
            <a:fillRect/>
          </a:stretch>
        </p:blipFill>
        <p:spPr>
          <a:xfrm rot="1067508">
            <a:off x="111836" y="4031311"/>
            <a:ext cx="1214716" cy="1504465"/>
          </a:xfrm>
          <a:prstGeom prst="rect">
            <a:avLst/>
          </a:prstGeom>
        </p:spPr>
      </p:pic>
    </p:spTree>
    <p:extLst>
      <p:ext uri="{BB962C8B-B14F-4D97-AF65-F5344CB8AC3E}">
        <p14:creationId xmlns:p14="http://schemas.microsoft.com/office/powerpoint/2010/main" val="26212597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295"/>
        <p:cNvGrpSpPr/>
        <p:nvPr/>
      </p:nvGrpSpPr>
      <p:grpSpPr>
        <a:xfrm>
          <a:off x="0" y="0"/>
          <a:ext cx="0" cy="0"/>
          <a:chOff x="0" y="0"/>
          <a:chExt cx="0" cy="0"/>
        </a:xfrm>
      </p:grpSpPr>
      <p:sp>
        <p:nvSpPr>
          <p:cNvPr id="2" name="Google Shape;911;p39">
            <a:extLst>
              <a:ext uri="{FF2B5EF4-FFF2-40B4-BE49-F238E27FC236}">
                <a16:creationId xmlns:a16="http://schemas.microsoft.com/office/drawing/2014/main" id="{24BFEEFF-F8B4-52E5-F5C9-2DA23424E7E5}"/>
              </a:ext>
            </a:extLst>
          </p:cNvPr>
          <p:cNvSpPr txBox="1">
            <a:spLocks/>
          </p:cNvSpPr>
          <p:nvPr/>
        </p:nvSpPr>
        <p:spPr>
          <a:xfrm>
            <a:off x="713250" y="552303"/>
            <a:ext cx="7717500" cy="677685"/>
          </a:xfrm>
          <a:prstGeom prst="rect">
            <a:avLst/>
          </a:prstGeom>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defTabSz="457200">
              <a:buClrTx/>
            </a:pPr>
            <a:r>
              <a:rPr lang="vi-VN" sz="3700" b="1" dirty="0">
                <a:solidFill>
                  <a:srgbClr val="2F5496"/>
                </a:solidFill>
                <a:latin typeface="Arial" panose="020B0604020202020204" pitchFamily="34" charset="0"/>
                <a:cs typeface="Arial" panose="020B0604020202020204" pitchFamily="34" charset="0"/>
              </a:rPr>
              <a:t>HƯỚNG DẪN VỀ NHÀ</a:t>
            </a:r>
          </a:p>
        </p:txBody>
      </p:sp>
      <p:sp>
        <p:nvSpPr>
          <p:cNvPr id="3" name="Rectangle 2">
            <a:extLst>
              <a:ext uri="{FF2B5EF4-FFF2-40B4-BE49-F238E27FC236}">
                <a16:creationId xmlns:a16="http://schemas.microsoft.com/office/drawing/2014/main" id="{F7E3E332-ABA8-E170-079F-0D6C7E76CA05}"/>
              </a:ext>
            </a:extLst>
          </p:cNvPr>
          <p:cNvSpPr/>
          <p:nvPr/>
        </p:nvSpPr>
        <p:spPr>
          <a:xfrm>
            <a:off x="4006988" y="1888050"/>
            <a:ext cx="4391958" cy="496996"/>
          </a:xfrm>
          <a:prstGeom prst="rect">
            <a:avLst/>
          </a:prstGeom>
        </p:spPr>
        <p:txBody>
          <a:bodyPr wrap="square">
            <a:spAutoFit/>
          </a:bodyPr>
          <a:lstStyle/>
          <a:p>
            <a:pPr marL="342900" indent="-342900" algn="just" defTabSz="457200">
              <a:lnSpc>
                <a:spcPct val="150000"/>
              </a:lnSpc>
              <a:buFont typeface="Wingdings" panose="05000000000000000000" pitchFamily="2" charset="2"/>
              <a:buChar char="q"/>
              <a:defRPr/>
            </a:pPr>
            <a:r>
              <a:rPr lang="fr-FR" sz="2000" dirty="0" err="1"/>
              <a:t>Ghi</a:t>
            </a:r>
            <a:r>
              <a:rPr lang="fr-FR" sz="2000" dirty="0"/>
              <a:t> </a:t>
            </a:r>
            <a:r>
              <a:rPr lang="fr-FR" sz="2000" dirty="0" err="1"/>
              <a:t>nhớ</a:t>
            </a:r>
            <a:r>
              <a:rPr lang="fr-FR" sz="2000" dirty="0"/>
              <a:t> </a:t>
            </a:r>
            <a:r>
              <a:rPr lang="fr-FR" sz="2000" dirty="0" err="1"/>
              <a:t>kiến</a:t>
            </a:r>
            <a:r>
              <a:rPr lang="fr-FR" sz="2000" dirty="0"/>
              <a:t> </a:t>
            </a:r>
            <a:r>
              <a:rPr lang="fr-FR" sz="2000" dirty="0" err="1"/>
              <a:t>thức</a:t>
            </a:r>
            <a:r>
              <a:rPr lang="fr-FR" sz="2000" dirty="0"/>
              <a:t> </a:t>
            </a:r>
            <a:r>
              <a:rPr lang="fr-FR" sz="2000" dirty="0" err="1"/>
              <a:t>trong</a:t>
            </a:r>
            <a:r>
              <a:rPr lang="fr-FR" sz="2000" dirty="0"/>
              <a:t> </a:t>
            </a:r>
            <a:r>
              <a:rPr lang="fr-FR" sz="2000" dirty="0" err="1"/>
              <a:t>bài</a:t>
            </a:r>
            <a:r>
              <a:rPr lang="en-US" sz="2000" dirty="0">
                <a:ea typeface="+mn-ea"/>
              </a:rPr>
              <a:t>.</a:t>
            </a:r>
          </a:p>
        </p:txBody>
      </p:sp>
      <p:sp>
        <p:nvSpPr>
          <p:cNvPr id="8" name="Rectangle 7">
            <a:extLst>
              <a:ext uri="{FF2B5EF4-FFF2-40B4-BE49-F238E27FC236}">
                <a16:creationId xmlns:a16="http://schemas.microsoft.com/office/drawing/2014/main" id="{6F0DD5C5-6E49-3B5D-2923-71E3D6A726AF}"/>
              </a:ext>
            </a:extLst>
          </p:cNvPr>
          <p:cNvSpPr/>
          <p:nvPr/>
        </p:nvSpPr>
        <p:spPr>
          <a:xfrm>
            <a:off x="4006988" y="2649133"/>
            <a:ext cx="4520304" cy="553998"/>
          </a:xfrm>
          <a:prstGeom prst="rect">
            <a:avLst/>
          </a:prstGeom>
        </p:spPr>
        <p:txBody>
          <a:bodyPr wrap="square">
            <a:spAutoFit/>
          </a:bodyPr>
          <a:lstStyle/>
          <a:p>
            <a:pPr marL="342900" indent="-342900" defTabSz="457200">
              <a:lnSpc>
                <a:spcPct val="150000"/>
              </a:lnSpc>
              <a:spcAft>
                <a:spcPts val="400"/>
              </a:spcAft>
              <a:buFont typeface="Wingdings" panose="05000000000000000000" pitchFamily="2" charset="2"/>
              <a:buChar char="q"/>
              <a:defRPr/>
            </a:pPr>
            <a:r>
              <a:rPr lang="vi-VN" sz="2000">
                <a:latin typeface="Arial" panose="020B0604020202020204" pitchFamily="34" charset="0"/>
                <a:ea typeface="Times New Roman" panose="02020603050405020304" pitchFamily="18" charset="0"/>
                <a:cs typeface="Times New Roman" panose="02020603050405020304" pitchFamily="18" charset="0"/>
              </a:rPr>
              <a:t>Hoàn thành bài tập trong SBT</a:t>
            </a:r>
            <a:r>
              <a:rPr lang="en-US" sz="2000">
                <a:latin typeface="Arial" panose="020B0604020202020204" pitchFamily="34" charset="0"/>
                <a:ea typeface="Times New Roman" panose="02020603050405020304" pitchFamily="18" charset="0"/>
                <a:cs typeface="Times New Roman" panose="02020603050405020304" pitchFamily="18" charset="0"/>
              </a:rPr>
              <a:t>.</a:t>
            </a:r>
            <a:endParaRPr lang="en-US" sz="2000" b="1" i="1" dirty="0">
              <a:ea typeface="DengXian"/>
              <a:cs typeface="Times New Roman" panose="02020603050405020304" pitchFamily="18" charset="0"/>
            </a:endParaRPr>
          </a:p>
        </p:txBody>
      </p:sp>
      <p:sp>
        <p:nvSpPr>
          <p:cNvPr id="10" name="Rectangle 9">
            <a:extLst>
              <a:ext uri="{FF2B5EF4-FFF2-40B4-BE49-F238E27FC236}">
                <a16:creationId xmlns:a16="http://schemas.microsoft.com/office/drawing/2014/main" id="{04E083C4-B8F4-8760-EB85-F399D22E130D}"/>
              </a:ext>
            </a:extLst>
          </p:cNvPr>
          <p:cNvSpPr/>
          <p:nvPr/>
        </p:nvSpPr>
        <p:spPr>
          <a:xfrm>
            <a:off x="4006988" y="3467218"/>
            <a:ext cx="4520304" cy="1015663"/>
          </a:xfrm>
          <a:prstGeom prst="rect">
            <a:avLst/>
          </a:prstGeom>
        </p:spPr>
        <p:txBody>
          <a:bodyPr wrap="square">
            <a:spAutoFit/>
          </a:bodyPr>
          <a:lstStyle/>
          <a:p>
            <a:pPr marL="342900" indent="-342900" defTabSz="457200">
              <a:lnSpc>
                <a:spcPct val="150000"/>
              </a:lnSpc>
              <a:buClrTx/>
              <a:buFont typeface="Wingdings" panose="05000000000000000000" pitchFamily="2" charset="2"/>
              <a:buChar char="q"/>
              <a:defRPr/>
            </a:pPr>
            <a:r>
              <a:rPr lang="en-US" sz="2000" dirty="0" err="1"/>
              <a:t>Chuẩn</a:t>
            </a:r>
            <a:r>
              <a:rPr lang="en-US" sz="2000" dirty="0"/>
              <a:t> </a:t>
            </a:r>
            <a:r>
              <a:rPr lang="en-US" sz="2000" dirty="0" err="1"/>
              <a:t>bị</a:t>
            </a:r>
            <a:r>
              <a:rPr lang="en-US" sz="2000" dirty="0"/>
              <a:t> </a:t>
            </a:r>
            <a:r>
              <a:rPr lang="en-US" sz="2000" dirty="0" err="1"/>
              <a:t>bài</a:t>
            </a:r>
            <a:r>
              <a:rPr lang="en-US" sz="2000" dirty="0"/>
              <a:t> </a:t>
            </a:r>
            <a:r>
              <a:rPr lang="en-US" sz="2000" dirty="0" err="1"/>
              <a:t>sau</a:t>
            </a:r>
            <a:r>
              <a:rPr lang="vi-VN" sz="2000"/>
              <a:t>: </a:t>
            </a:r>
            <a:r>
              <a:rPr lang="vi-VN" sz="2000" b="1"/>
              <a:t>Bài </a:t>
            </a:r>
            <a:r>
              <a:rPr lang="en-US" sz="2000" b="1"/>
              <a:t>3</a:t>
            </a:r>
            <a:r>
              <a:rPr lang="vi-VN" sz="2000" b="1"/>
              <a:t>. Biểu diễn số liệu ghép nhóm</a:t>
            </a:r>
            <a:r>
              <a:rPr lang="en-US" sz="2000" b="1"/>
              <a:t>.</a:t>
            </a:r>
            <a:endParaRPr lang="en-US" sz="2000" b="1" i="1" kern="1200" dirty="0">
              <a:solidFill>
                <a:prstClr val="black"/>
              </a:solidFill>
              <a:latin typeface="Arial" panose="020B0604020202020204" pitchFamily="34" charset="0"/>
              <a:ea typeface="+mn-ea"/>
              <a:cs typeface="Arial" panose="020B0604020202020204" pitchFamily="34" charset="0"/>
            </a:endParaRPr>
          </a:p>
        </p:txBody>
      </p:sp>
      <p:pic>
        <p:nvPicPr>
          <p:cNvPr id="13" name="Picture 10">
            <a:extLst>
              <a:ext uri="{FF2B5EF4-FFF2-40B4-BE49-F238E27FC236}">
                <a16:creationId xmlns:a16="http://schemas.microsoft.com/office/drawing/2014/main" id="{FE837AD4-07AC-F92C-C7CB-02904A44BA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13250" y="2165252"/>
            <a:ext cx="2581482" cy="2078092"/>
          </a:xfrm>
          <a:prstGeom prst="rect">
            <a:avLst/>
          </a:prstGeom>
        </p:spPr>
      </p:pic>
    </p:spTree>
    <p:extLst>
      <p:ext uri="{BB962C8B-B14F-4D97-AF65-F5344CB8AC3E}">
        <p14:creationId xmlns:p14="http://schemas.microsoft.com/office/powerpoint/2010/main" val="244004037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906"/>
        <p:cNvGrpSpPr/>
        <p:nvPr/>
      </p:nvGrpSpPr>
      <p:grpSpPr>
        <a:xfrm>
          <a:off x="0" y="0"/>
          <a:ext cx="0" cy="0"/>
          <a:chOff x="0" y="0"/>
          <a:chExt cx="0" cy="0"/>
        </a:xfrm>
      </p:grpSpPr>
      <p:sp>
        <p:nvSpPr>
          <p:cNvPr id="8" name="Rectangle 7">
            <a:extLst>
              <a:ext uri="{FF2B5EF4-FFF2-40B4-BE49-F238E27FC236}">
                <a16:creationId xmlns:a16="http://schemas.microsoft.com/office/drawing/2014/main" id="{8262631D-F67A-E4BA-B157-54414ED79799}"/>
              </a:ext>
            </a:extLst>
          </p:cNvPr>
          <p:cNvSpPr/>
          <p:nvPr/>
        </p:nvSpPr>
        <p:spPr>
          <a:xfrm>
            <a:off x="2163337" y="3746404"/>
            <a:ext cx="4774785" cy="6471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CFE4BAE-6590-0247-9255-F1B87FECF8DA}"/>
              </a:ext>
            </a:extLst>
          </p:cNvPr>
          <p:cNvSpPr txBox="1"/>
          <p:nvPr/>
        </p:nvSpPr>
        <p:spPr>
          <a:xfrm>
            <a:off x="700870" y="390970"/>
            <a:ext cx="6049895" cy="3070071"/>
          </a:xfrm>
          <a:prstGeom prst="rect">
            <a:avLst/>
          </a:prstGeom>
          <a:noFill/>
        </p:spPr>
        <p:txBody>
          <a:bodyPr wrap="square">
            <a:spAutoFit/>
          </a:bodyPr>
          <a:lstStyle/>
          <a:p>
            <a:pPr marL="0" marR="0" lvl="0" indent="0" defTabSz="457200" rtl="0" eaLnBrk="1" fontAlgn="auto" latinLnBrk="0" hangingPunct="1">
              <a:lnSpc>
                <a:spcPct val="150000"/>
              </a:lnSpc>
              <a:spcBef>
                <a:spcPts val="600"/>
              </a:spcBef>
              <a:spcAft>
                <a:spcPts val="0"/>
              </a:spcAft>
              <a:buClrTx/>
              <a:buSzTx/>
              <a:buFont typeface="Arial"/>
              <a:buNone/>
              <a:tabLst/>
              <a:defRPr/>
            </a:pPr>
            <a:r>
              <a:rPr kumimoji="0" lang="vi-VN" sz="4300" b="1" i="0" u="none" strike="noStrike" kern="0" cap="none" spc="0" normalizeH="0" baseline="0" noProof="0" dirty="0">
                <a:ln>
                  <a:noFill/>
                </a:ln>
                <a:solidFill>
                  <a:schemeClr val="accent4">
                    <a:lumMod val="50000"/>
                  </a:scheme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HẸN GẶP </a:t>
            </a:r>
            <a:r>
              <a:rPr kumimoji="0" lang="vi-VN" sz="4300" b="1" i="0" u="none" strike="noStrike" kern="0" cap="none" spc="0" normalizeH="0" baseline="0" noProof="0">
                <a:ln>
                  <a:noFill/>
                </a:ln>
                <a:solidFill>
                  <a:schemeClr val="accent4">
                    <a:lumMod val="50000"/>
                  </a:scheme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LẠI </a:t>
            </a:r>
            <a:r>
              <a:rPr kumimoji="0" lang="en-US" sz="4300" b="1" i="0" u="none" strike="noStrike" kern="0" cap="none" spc="0" normalizeH="0" baseline="0" noProof="0">
                <a:ln>
                  <a:noFill/>
                </a:ln>
                <a:solidFill>
                  <a:schemeClr val="accent4">
                    <a:lumMod val="50000"/>
                  </a:scheme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CẢ</a:t>
            </a:r>
            <a:r>
              <a:rPr kumimoji="0" lang="en-US" sz="4300" b="1" i="0" u="none" strike="noStrike" kern="0" cap="none" spc="0" normalizeH="0" noProof="0">
                <a:ln>
                  <a:noFill/>
                </a:ln>
                <a:solidFill>
                  <a:schemeClr val="accent4">
                    <a:lumMod val="50000"/>
                  </a:scheme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LỚP</a:t>
            </a:r>
            <a:r>
              <a:rPr kumimoji="0" lang="vi-VN" sz="4300" b="1" i="0" u="none" strike="noStrike" kern="0" cap="none" spc="0" normalizeH="0" baseline="0" noProof="0">
                <a:ln>
                  <a:noFill/>
                </a:ln>
                <a:solidFill>
                  <a:schemeClr val="accent4">
                    <a:lumMod val="50000"/>
                  </a:scheme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TRONG </a:t>
            </a:r>
            <a:r>
              <a:rPr lang="en-US" sz="4300" b="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BUỔI</a:t>
            </a:r>
            <a:r>
              <a:rPr kumimoji="0" lang="vi-VN" sz="4300" b="1" i="0" u="none" strike="noStrike" kern="0" cap="none" spc="0" normalizeH="0" baseline="0" noProof="0">
                <a:ln>
                  <a:noFill/>
                </a:ln>
                <a:solidFill>
                  <a:schemeClr val="accent4">
                    <a:lumMod val="50000"/>
                  </a:scheme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vi-VN" sz="4300" b="1" i="0" u="none" strike="noStrike" kern="0" cap="none" spc="0" normalizeH="0" baseline="0" noProof="0" dirty="0">
                <a:ln>
                  <a:noFill/>
                </a:ln>
                <a:solidFill>
                  <a:schemeClr val="accent4">
                    <a:lumMod val="50000"/>
                  </a:scheme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HỌC </a:t>
            </a:r>
            <a:r>
              <a:rPr kumimoji="0" lang="en-US" sz="4300" b="1" i="0" u="none" strike="noStrike" kern="0" cap="none" spc="0" normalizeH="0" baseline="0" noProof="0" dirty="0">
                <a:ln>
                  <a:noFill/>
                </a:ln>
                <a:solidFill>
                  <a:schemeClr val="accent4">
                    <a:lumMod val="50000"/>
                  </a:scheme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HÔM </a:t>
            </a:r>
            <a:r>
              <a:rPr kumimoji="0" lang="vi-VN" sz="4300" b="1" i="0" u="none" strike="noStrike" kern="0" cap="none" spc="0" normalizeH="0" baseline="0" noProof="0" dirty="0">
                <a:ln>
                  <a:noFill/>
                </a:ln>
                <a:solidFill>
                  <a:schemeClr val="accent4">
                    <a:lumMod val="50000"/>
                  </a:scheme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SAU!</a:t>
            </a:r>
          </a:p>
        </p:txBody>
      </p:sp>
      <p:grpSp>
        <p:nvGrpSpPr>
          <p:cNvPr id="15" name="Group 14">
            <a:extLst>
              <a:ext uri="{FF2B5EF4-FFF2-40B4-BE49-F238E27FC236}">
                <a16:creationId xmlns:a16="http://schemas.microsoft.com/office/drawing/2014/main" id="{C9D59C8B-7690-6793-5AE1-081BBE9D39D2}"/>
              </a:ext>
            </a:extLst>
          </p:cNvPr>
          <p:cNvGrpSpPr/>
          <p:nvPr/>
        </p:nvGrpSpPr>
        <p:grpSpPr>
          <a:xfrm>
            <a:off x="6174224" y="2548990"/>
            <a:ext cx="2427609" cy="2201033"/>
            <a:chOff x="6938122" y="1845256"/>
            <a:chExt cx="2056263" cy="1984854"/>
          </a:xfrm>
        </p:grpSpPr>
        <p:pic>
          <p:nvPicPr>
            <p:cNvPr id="16" name="Google Shape;3929;p71"/>
            <p:cNvPicPr preferRelativeResize="0"/>
            <p:nvPr/>
          </p:nvPicPr>
          <p:blipFill>
            <a:blip r:embed="rId3">
              <a:alphaModFix/>
            </a:blip>
            <a:stretch>
              <a:fillRect/>
            </a:stretch>
          </p:blipFill>
          <p:spPr>
            <a:xfrm flipH="1">
              <a:off x="6938122" y="2549950"/>
              <a:ext cx="1341121" cy="914400"/>
            </a:xfrm>
            <a:prstGeom prst="rect">
              <a:avLst/>
            </a:prstGeom>
            <a:noFill/>
            <a:ln>
              <a:noFill/>
            </a:ln>
            <a:effectLst>
              <a:outerShdw blurRad="114300" dist="76200" dir="2640000" algn="bl" rotWithShape="0">
                <a:schemeClr val="dk1">
                  <a:alpha val="29000"/>
                </a:schemeClr>
              </a:outerShdw>
            </a:effectLst>
          </p:spPr>
        </p:pic>
        <p:pic>
          <p:nvPicPr>
            <p:cNvPr id="17" name="Google Shape;3931;p71"/>
            <p:cNvPicPr preferRelativeResize="0"/>
            <p:nvPr/>
          </p:nvPicPr>
          <p:blipFill>
            <a:blip r:embed="rId4">
              <a:alphaModFix/>
            </a:blip>
            <a:stretch>
              <a:fillRect/>
            </a:stretch>
          </p:blipFill>
          <p:spPr>
            <a:xfrm>
              <a:off x="7335124" y="3464355"/>
              <a:ext cx="888140" cy="365755"/>
            </a:xfrm>
            <a:prstGeom prst="rect">
              <a:avLst/>
            </a:prstGeom>
            <a:noFill/>
            <a:ln>
              <a:noFill/>
            </a:ln>
            <a:effectLst>
              <a:outerShdw blurRad="114300" dist="76200" dir="2640000" algn="bl" rotWithShape="0">
                <a:schemeClr val="dk1">
                  <a:alpha val="29000"/>
                </a:schemeClr>
              </a:outerShdw>
            </a:effectLst>
          </p:spPr>
        </p:pic>
        <p:pic>
          <p:nvPicPr>
            <p:cNvPr id="18" name="Google Shape;3932;p71"/>
            <p:cNvPicPr preferRelativeResize="0"/>
            <p:nvPr/>
          </p:nvPicPr>
          <p:blipFill>
            <a:blip r:embed="rId5">
              <a:alphaModFix/>
            </a:blip>
            <a:stretch>
              <a:fillRect/>
            </a:stretch>
          </p:blipFill>
          <p:spPr>
            <a:xfrm>
              <a:off x="8353368" y="3008618"/>
              <a:ext cx="355561" cy="335241"/>
            </a:xfrm>
            <a:prstGeom prst="rect">
              <a:avLst/>
            </a:prstGeom>
            <a:noFill/>
            <a:ln>
              <a:noFill/>
            </a:ln>
            <a:effectLst>
              <a:outerShdw blurRad="114300" dist="76200" dir="2640000" algn="bl" rotWithShape="0">
                <a:schemeClr val="dk1">
                  <a:alpha val="29000"/>
                </a:schemeClr>
              </a:outerShdw>
            </a:effectLst>
          </p:spPr>
        </p:pic>
        <p:pic>
          <p:nvPicPr>
            <p:cNvPr id="19" name="Google Shape;3934;p71"/>
            <p:cNvPicPr preferRelativeResize="0"/>
            <p:nvPr/>
          </p:nvPicPr>
          <p:blipFill>
            <a:blip r:embed="rId6">
              <a:alphaModFix/>
            </a:blip>
            <a:stretch>
              <a:fillRect/>
            </a:stretch>
          </p:blipFill>
          <p:spPr>
            <a:xfrm flipH="1">
              <a:off x="7150954" y="1845256"/>
              <a:ext cx="1843431" cy="1280160"/>
            </a:xfrm>
            <a:prstGeom prst="rect">
              <a:avLst/>
            </a:prstGeom>
            <a:noFill/>
            <a:ln>
              <a:noFill/>
            </a:ln>
            <a:effectLst>
              <a:outerShdw blurRad="114300" dist="76200" dir="2640000" algn="bl" rotWithShape="0">
                <a:schemeClr val="dk1">
                  <a:alpha val="29000"/>
                </a:schemeClr>
              </a:outerShdw>
            </a:effectLst>
          </p:spPr>
        </p:pic>
      </p:grpSp>
    </p:spTree>
  </p:cSld>
  <p:clrMapOvr>
    <a:masterClrMapping/>
  </p:clrMapOvr>
  <mc:AlternateContent xmlns:mc="http://schemas.openxmlformats.org/markup-compatibility/2006" xmlns:p14="http://schemas.microsoft.com/office/powerpoint/2010/main">
    <mc:Choice Requires="p14">
      <p:transition spd="med" p14:dur="700">
        <p:wheel spokes="1"/>
      </p:transition>
    </mc:Choice>
    <mc:Fallback xmlns="">
      <p:transition spd="med">
        <p:wheel spokes="1"/>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10"/>
        <p:cNvGrpSpPr/>
        <p:nvPr/>
      </p:nvGrpSpPr>
      <p:grpSpPr>
        <a:xfrm>
          <a:off x="0" y="0"/>
          <a:ext cx="0" cy="0"/>
          <a:chOff x="0" y="0"/>
          <a:chExt cx="0" cy="0"/>
        </a:xfrm>
      </p:grpSpPr>
      <p:sp>
        <p:nvSpPr>
          <p:cNvPr id="3" name="Rectangle 2"/>
          <p:cNvSpPr/>
          <p:nvPr/>
        </p:nvSpPr>
        <p:spPr>
          <a:xfrm>
            <a:off x="357808" y="490317"/>
            <a:ext cx="784189" cy="4154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0" cap="none" spc="0" normalizeH="0" baseline="0" noProof="0">
                <a:ln>
                  <a:noFill/>
                </a:ln>
                <a:solidFill>
                  <a:srgbClr val="2F5496"/>
                </a:solidFill>
                <a:effectLst/>
                <a:uLnTx/>
                <a:uFillTx/>
                <a:latin typeface="Arial"/>
                <a:cs typeface="Arial"/>
                <a:sym typeface="Arial"/>
              </a:rPr>
              <a:t>Giải:</a:t>
            </a:r>
            <a:endParaRPr kumimoji="0" lang="en-US" sz="2100" b="1" i="1" u="sng" strike="noStrike" kern="0" cap="none" spc="0" normalizeH="0" baseline="0" noProof="0" dirty="0">
              <a:ln>
                <a:noFill/>
              </a:ln>
              <a:solidFill>
                <a:srgbClr val="2F5496"/>
              </a:solidFill>
              <a:effectLst/>
              <a:uLnTx/>
              <a:uFillTx/>
              <a:latin typeface="Arial"/>
              <a:cs typeface="Arial"/>
              <a:sym typeface="Arial"/>
            </a:endParaRPr>
          </a:p>
        </p:txBody>
      </p:sp>
      <p:sp>
        <p:nvSpPr>
          <p:cNvPr id="2" name="Rectangle 1"/>
          <p:cNvSpPr/>
          <p:nvPr/>
        </p:nvSpPr>
        <p:spPr>
          <a:xfrm>
            <a:off x="357808" y="1105049"/>
            <a:ext cx="5116664" cy="1112549"/>
          </a:xfrm>
          <a:prstGeom prst="rect">
            <a:avLst/>
          </a:prstGeom>
        </p:spPr>
        <p:txBody>
          <a:bodyPr wrap="square">
            <a:spAutoFit/>
          </a:bodyPr>
          <a:lstStyle/>
          <a:p>
            <a:pPr>
              <a:lnSpc>
                <a:spcPct val="150000"/>
              </a:lnSpc>
              <a:spcBef>
                <a:spcPts val="600"/>
              </a:spcBef>
              <a:spcAft>
                <a:spcPts val="600"/>
              </a:spcAft>
            </a:pPr>
            <a:r>
              <a:rPr lang="en-US" sz="2000">
                <a:solidFill>
                  <a:srgbClr val="333333"/>
                </a:solidFill>
                <a:latin typeface="+mj-lt"/>
                <a:ea typeface="Times New Roman" panose="02020603050405020304" pitchFamily="18" charset="0"/>
                <a:cs typeface="Times New Roman" panose="02020603050405020304" pitchFamily="18" charset="0"/>
              </a:rPr>
              <a:t>a) Có 7 loại nhạc cụ được các bạn chọn.</a:t>
            </a:r>
            <a:endParaRPr lang="en-US" sz="2000">
              <a:latin typeface="+mj-lt"/>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2000">
                <a:solidFill>
                  <a:srgbClr val="333333"/>
                </a:solidFill>
                <a:latin typeface="+mj-lt"/>
                <a:ea typeface="Times New Roman" panose="02020603050405020304" pitchFamily="18" charset="0"/>
                <a:cs typeface="Times New Roman" panose="02020603050405020304" pitchFamily="18" charset="0"/>
              </a:rPr>
              <a:t>b) Bảng tần số</a:t>
            </a:r>
            <a:endParaRPr lang="en-US" sz="2000">
              <a:effectLst/>
              <a:latin typeface="+mj-lt"/>
              <a:ea typeface="Calibri" panose="020F0502020204030204" pitchFamily="34" charset="0"/>
              <a:cs typeface="Times New Roman" panose="02020603050405020304"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3108166113"/>
              </p:ext>
            </p:extLst>
          </p:nvPr>
        </p:nvGraphicFramePr>
        <p:xfrm>
          <a:off x="357808" y="2528150"/>
          <a:ext cx="8428382" cy="2091375"/>
        </p:xfrm>
        <a:graphic>
          <a:graphicData uri="http://schemas.openxmlformats.org/drawingml/2006/table">
            <a:tbl>
              <a:tblPr firstRow="1" bandRow="1">
                <a:tableStyleId>{45A25789-26E0-47BD-9F28-08E63AB04CF7}</a:tableStyleId>
              </a:tblPr>
              <a:tblGrid>
                <a:gridCol w="1192695">
                  <a:extLst>
                    <a:ext uri="{9D8B030D-6E8A-4147-A177-3AD203B41FA5}">
                      <a16:colId xmlns:a16="http://schemas.microsoft.com/office/drawing/2014/main" val="3615377327"/>
                    </a:ext>
                  </a:extLst>
                </a:gridCol>
                <a:gridCol w="826936">
                  <a:extLst>
                    <a:ext uri="{9D8B030D-6E8A-4147-A177-3AD203B41FA5}">
                      <a16:colId xmlns:a16="http://schemas.microsoft.com/office/drawing/2014/main" val="3129280889"/>
                    </a:ext>
                  </a:extLst>
                </a:gridCol>
                <a:gridCol w="898497">
                  <a:extLst>
                    <a:ext uri="{9D8B030D-6E8A-4147-A177-3AD203B41FA5}">
                      <a16:colId xmlns:a16="http://schemas.microsoft.com/office/drawing/2014/main" val="1726096188"/>
                    </a:ext>
                  </a:extLst>
                </a:gridCol>
                <a:gridCol w="680364">
                  <a:extLst>
                    <a:ext uri="{9D8B030D-6E8A-4147-A177-3AD203B41FA5}">
                      <a16:colId xmlns:a16="http://schemas.microsoft.com/office/drawing/2014/main" val="1351019846"/>
                    </a:ext>
                  </a:extLst>
                </a:gridCol>
                <a:gridCol w="859865">
                  <a:extLst>
                    <a:ext uri="{9D8B030D-6E8A-4147-A177-3AD203B41FA5}">
                      <a16:colId xmlns:a16="http://schemas.microsoft.com/office/drawing/2014/main" val="1324068020"/>
                    </a:ext>
                  </a:extLst>
                </a:gridCol>
                <a:gridCol w="859865">
                  <a:extLst>
                    <a:ext uri="{9D8B030D-6E8A-4147-A177-3AD203B41FA5}">
                      <a16:colId xmlns:a16="http://schemas.microsoft.com/office/drawing/2014/main" val="3384748162"/>
                    </a:ext>
                  </a:extLst>
                </a:gridCol>
                <a:gridCol w="1448338">
                  <a:extLst>
                    <a:ext uri="{9D8B030D-6E8A-4147-A177-3AD203B41FA5}">
                      <a16:colId xmlns:a16="http://schemas.microsoft.com/office/drawing/2014/main" val="283766775"/>
                    </a:ext>
                  </a:extLst>
                </a:gridCol>
                <a:gridCol w="699714">
                  <a:extLst>
                    <a:ext uri="{9D8B030D-6E8A-4147-A177-3AD203B41FA5}">
                      <a16:colId xmlns:a16="http://schemas.microsoft.com/office/drawing/2014/main" val="4009391635"/>
                    </a:ext>
                  </a:extLst>
                </a:gridCol>
                <a:gridCol w="962108">
                  <a:extLst>
                    <a:ext uri="{9D8B030D-6E8A-4147-A177-3AD203B41FA5}">
                      <a16:colId xmlns:a16="http://schemas.microsoft.com/office/drawing/2014/main" val="741653277"/>
                    </a:ext>
                  </a:extLst>
                </a:gridCol>
              </a:tblGrid>
              <a:tr h="1139883">
                <a:tc>
                  <a:txBody>
                    <a:bodyPr/>
                    <a:lstStyle/>
                    <a:p>
                      <a:pPr marL="0" marR="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2000" b="1">
                          <a:effectLst/>
                          <a:latin typeface="+mj-lt"/>
                        </a:rPr>
                        <a:t>Nhạc cụ</a:t>
                      </a:r>
                      <a:endParaRPr lang="en-US" sz="2000" b="1">
                        <a:effectLst/>
                        <a:latin typeface="+mj-lt"/>
                        <a:ea typeface="Calibri" panose="020F0502020204030204" pitchFamily="34" charset="0"/>
                        <a:cs typeface="Times New Roman" panose="02020603050405020304" pitchFamily="18" charset="0"/>
                      </a:endParaRPr>
                    </a:p>
                  </a:txBody>
                  <a:tcPr anchor="ctr">
                    <a:solidFill>
                      <a:srgbClr val="FFFFCD"/>
                    </a:solidFill>
                  </a:tcPr>
                </a:tc>
                <a:tc>
                  <a:txBody>
                    <a:bodyPr/>
                    <a:lstStyle/>
                    <a:p>
                      <a:pPr marL="0" marR="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2000">
                          <a:effectLst/>
                          <a:latin typeface="+mj-lt"/>
                        </a:rPr>
                        <a:t>Đàn piano</a:t>
                      </a:r>
                      <a:endParaRPr lang="en-US" sz="200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2000">
                          <a:effectLst/>
                          <a:latin typeface="+mj-lt"/>
                        </a:rPr>
                        <a:t>Đàn guitar</a:t>
                      </a:r>
                      <a:endParaRPr lang="en-US" sz="200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2000">
                          <a:effectLst/>
                          <a:latin typeface="+mj-lt"/>
                        </a:rPr>
                        <a:t>Sáo</a:t>
                      </a:r>
                      <a:endParaRPr lang="en-US" sz="200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2000">
                          <a:effectLst/>
                          <a:latin typeface="+mj-lt"/>
                        </a:rPr>
                        <a:t>Trống</a:t>
                      </a:r>
                      <a:endParaRPr lang="en-US" sz="200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2000">
                          <a:effectLst/>
                          <a:latin typeface="+mj-lt"/>
                        </a:rPr>
                        <a:t>Đàn violin</a:t>
                      </a:r>
                      <a:endParaRPr lang="en-US" sz="200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2000">
                          <a:effectLst/>
                          <a:latin typeface="+mj-lt"/>
                        </a:rPr>
                        <a:t>Kèn harmonica</a:t>
                      </a:r>
                      <a:endParaRPr lang="en-US" sz="200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2000">
                          <a:effectLst/>
                          <a:latin typeface="+mj-lt"/>
                        </a:rPr>
                        <a:t>Đàn bầu</a:t>
                      </a:r>
                      <a:endParaRPr lang="en-US" sz="20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50000"/>
                        </a:lnSpc>
                      </a:pPr>
                      <a:endParaRPr lang="en-US" sz="2000">
                        <a:latin typeface="+mj-lt"/>
                      </a:endParaRPr>
                    </a:p>
                  </a:txBody>
                  <a:tcPr anchor="ctr"/>
                </a:tc>
                <a:extLst>
                  <a:ext uri="{0D108BD9-81ED-4DB2-BD59-A6C34878D82A}">
                    <a16:rowId xmlns:a16="http://schemas.microsoft.com/office/drawing/2014/main" val="2652040874"/>
                  </a:ext>
                </a:extLst>
              </a:tr>
              <a:tr h="475746">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a:effectLst/>
                          <a:latin typeface="+mj-lt"/>
                        </a:rPr>
                        <a:t>Tần số</a:t>
                      </a:r>
                      <a:endParaRPr lang="en-US" sz="2000" b="1">
                        <a:effectLst/>
                        <a:latin typeface="+mj-lt"/>
                        <a:ea typeface="Calibri" panose="020F0502020204030204" pitchFamily="34" charset="0"/>
                        <a:cs typeface="Times New Roman" panose="02020603050405020304" pitchFamily="18" charset="0"/>
                      </a:endParaRPr>
                    </a:p>
                  </a:txBody>
                  <a:tcPr anchor="ctr">
                    <a:solidFill>
                      <a:srgbClr val="FFFFCD"/>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a:effectLst/>
                          <a:latin typeface="+mj-lt"/>
                        </a:rPr>
                        <a:t>9</a:t>
                      </a:r>
                      <a:endParaRPr lang="en-US" sz="200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a:effectLst/>
                          <a:latin typeface="+mj-lt"/>
                        </a:rPr>
                        <a:t>6</a:t>
                      </a:r>
                      <a:endParaRPr lang="en-US" sz="200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a:effectLst/>
                          <a:latin typeface="+mj-lt"/>
                        </a:rPr>
                        <a:t>4</a:t>
                      </a:r>
                      <a:endParaRPr lang="en-US" sz="20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00000"/>
                        </a:lnSpc>
                      </a:pPr>
                      <a:r>
                        <a:rPr lang="en-US" sz="2000">
                          <a:latin typeface="+mj-lt"/>
                        </a:rPr>
                        <a:t>3</a:t>
                      </a:r>
                    </a:p>
                  </a:txBody>
                  <a:tcPr anchor="ctr"/>
                </a:tc>
                <a:tc>
                  <a:txBody>
                    <a:bodyPr/>
                    <a:lstStyle/>
                    <a:p>
                      <a:pPr algn="ctr">
                        <a:lnSpc>
                          <a:spcPct val="100000"/>
                        </a:lnSpc>
                      </a:pPr>
                      <a:r>
                        <a:rPr lang="en-US" sz="2000">
                          <a:latin typeface="+mj-lt"/>
                        </a:rPr>
                        <a:t>4</a:t>
                      </a:r>
                    </a:p>
                  </a:txBody>
                  <a:tcPr anchor="ctr"/>
                </a:tc>
                <a:tc>
                  <a:txBody>
                    <a:bodyPr/>
                    <a:lstStyle/>
                    <a:p>
                      <a:pPr algn="ctr">
                        <a:lnSpc>
                          <a:spcPct val="100000"/>
                        </a:lnSpc>
                      </a:pPr>
                      <a:r>
                        <a:rPr lang="en-US" sz="2000">
                          <a:latin typeface="+mj-lt"/>
                        </a:rPr>
                        <a:t>2</a:t>
                      </a:r>
                    </a:p>
                  </a:txBody>
                  <a:tcPr anchor="ctr"/>
                </a:tc>
                <a:tc>
                  <a:txBody>
                    <a:bodyPr/>
                    <a:lstStyle/>
                    <a:p>
                      <a:pPr algn="ctr">
                        <a:lnSpc>
                          <a:spcPct val="100000"/>
                        </a:lnSpc>
                      </a:pPr>
                      <a:r>
                        <a:rPr lang="en-US" sz="2000">
                          <a:latin typeface="+mj-lt"/>
                        </a:rPr>
                        <a:t>2</a:t>
                      </a: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a:effectLst/>
                          <a:latin typeface="+mj-lt"/>
                        </a:rPr>
                        <a:t>N = 30</a:t>
                      </a:r>
                      <a:endParaRPr lang="en-US" sz="20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397461541"/>
                  </a:ext>
                </a:extLst>
              </a:tr>
              <a:tr h="475746">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a:effectLst/>
                          <a:latin typeface="+mj-lt"/>
                        </a:rPr>
                        <a:t>Tỉ lệ (%)</a:t>
                      </a:r>
                      <a:endParaRPr lang="en-US" sz="2000" b="1">
                        <a:effectLst/>
                        <a:latin typeface="+mj-lt"/>
                        <a:ea typeface="Calibri" panose="020F0502020204030204" pitchFamily="34" charset="0"/>
                        <a:cs typeface="Times New Roman" panose="02020603050405020304" pitchFamily="18" charset="0"/>
                      </a:endParaRPr>
                    </a:p>
                  </a:txBody>
                  <a:tcPr anchor="ctr">
                    <a:solidFill>
                      <a:srgbClr val="FFFFCD"/>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a:effectLst/>
                          <a:latin typeface="+mj-lt"/>
                        </a:rPr>
                        <a:t>30</a:t>
                      </a:r>
                      <a:endParaRPr lang="en-US" sz="200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a:effectLst/>
                          <a:latin typeface="+mj-lt"/>
                        </a:rPr>
                        <a:t>20</a:t>
                      </a:r>
                      <a:endParaRPr lang="en-US" sz="200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a:effectLst/>
                          <a:latin typeface="+mj-lt"/>
                        </a:rPr>
                        <a:t>13,3</a:t>
                      </a:r>
                      <a:endParaRPr lang="en-US" sz="200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a:effectLst/>
                          <a:latin typeface="+mj-lt"/>
                        </a:rPr>
                        <a:t>10</a:t>
                      </a:r>
                      <a:endParaRPr lang="en-US" sz="200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a:effectLst/>
                          <a:latin typeface="+mj-lt"/>
                        </a:rPr>
                        <a:t>13,3</a:t>
                      </a:r>
                      <a:endParaRPr lang="en-US" sz="20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00000"/>
                        </a:lnSpc>
                        <a:spcAft>
                          <a:spcPts val="0"/>
                        </a:spcAft>
                      </a:pPr>
                      <a:r>
                        <a:rPr lang="en-US" sz="2000">
                          <a:effectLst/>
                          <a:latin typeface="+mj-lt"/>
                        </a:rPr>
                        <a:t>6,7</a:t>
                      </a:r>
                      <a:endParaRPr lang="en-US" sz="200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a:effectLst/>
                          <a:latin typeface="+mj-lt"/>
                        </a:rPr>
                        <a:t>6,7</a:t>
                      </a:r>
                      <a:endParaRPr lang="en-US" sz="20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00000"/>
                        </a:lnSpc>
                      </a:pPr>
                      <a:endParaRPr lang="en-US" sz="2000">
                        <a:latin typeface="+mj-lt"/>
                      </a:endParaRPr>
                    </a:p>
                  </a:txBody>
                  <a:tcPr anchor="ctr"/>
                </a:tc>
                <a:extLst>
                  <a:ext uri="{0D108BD9-81ED-4DB2-BD59-A6C34878D82A}">
                    <a16:rowId xmlns:a16="http://schemas.microsoft.com/office/drawing/2014/main" val="4286344509"/>
                  </a:ext>
                </a:extLst>
              </a:tr>
            </a:tbl>
          </a:graphicData>
        </a:graphic>
      </p:graphicFrame>
      <p:pic>
        <p:nvPicPr>
          <p:cNvPr id="14" name="Picture 13"/>
          <p:cNvPicPr>
            <a:picLocks noChangeAspect="1"/>
          </p:cNvPicPr>
          <p:nvPr/>
        </p:nvPicPr>
        <p:blipFill>
          <a:blip r:embed="rId3"/>
          <a:stretch>
            <a:fillRect/>
          </a:stretch>
        </p:blipFill>
        <p:spPr>
          <a:xfrm>
            <a:off x="7291346" y="490317"/>
            <a:ext cx="1494844" cy="1372685"/>
          </a:xfrm>
          <a:prstGeom prst="rect">
            <a:avLst/>
          </a:prstGeom>
        </p:spPr>
      </p:pic>
    </p:spTree>
    <p:extLst>
      <p:ext uri="{BB962C8B-B14F-4D97-AF65-F5344CB8AC3E}">
        <p14:creationId xmlns:p14="http://schemas.microsoft.com/office/powerpoint/2010/main" val="425471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additive="base">
                                        <p:cTn id="1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18"/>
        <p:cNvGrpSpPr/>
        <p:nvPr/>
      </p:nvGrpSpPr>
      <p:grpSpPr>
        <a:xfrm>
          <a:off x="0" y="0"/>
          <a:ext cx="0" cy="0"/>
          <a:chOff x="0" y="0"/>
          <a:chExt cx="0" cy="0"/>
        </a:xfrm>
      </p:grpSpPr>
      <p:sp>
        <p:nvSpPr>
          <p:cNvPr id="7" name="Google Shape;1339;p43">
            <a:extLst>
              <a:ext uri="{FF2B5EF4-FFF2-40B4-BE49-F238E27FC236}">
                <a16:creationId xmlns:a16="http://schemas.microsoft.com/office/drawing/2014/main" id="{8FA8A61B-8099-A7AF-9137-316BAC1C9676}"/>
              </a:ext>
            </a:extLst>
          </p:cNvPr>
          <p:cNvSpPr txBox="1">
            <a:spLocks noGrp="1"/>
          </p:cNvSpPr>
          <p:nvPr>
            <p:ph type="title"/>
          </p:nvPr>
        </p:nvSpPr>
        <p:spPr>
          <a:xfrm>
            <a:off x="3228616" y="255705"/>
            <a:ext cx="2702663" cy="606104"/>
          </a:xfrm>
          <a:prstGeom prst="rect">
            <a:avLst/>
          </a:prstGeom>
        </p:spPr>
        <p:txBody>
          <a:bodyPr spcFirstLastPara="1" wrap="square" lIns="90000" tIns="91425" rIns="90000" bIns="91425" anchor="ctr" anchorCtr="0">
            <a:noAutofit/>
          </a:bodyPr>
          <a:lstStyle/>
          <a:p>
            <a:pPr lvl="0" algn="ctr"/>
            <a:r>
              <a:rPr lang="en-US" sz="3400" b="1">
                <a:solidFill>
                  <a:srgbClr val="C00000"/>
                </a:solidFill>
                <a:latin typeface="+mj-lt"/>
              </a:rPr>
              <a:t>Định nghĩa</a:t>
            </a:r>
            <a:endParaRPr sz="3400" b="1" dirty="0">
              <a:solidFill>
                <a:srgbClr val="C00000"/>
              </a:solidFill>
              <a:latin typeface="+mj-lt"/>
            </a:endParaRPr>
          </a:p>
        </p:txBody>
      </p:sp>
      <mc:AlternateContent xmlns:mc="http://schemas.openxmlformats.org/markup-compatibility/2006" xmlns:a14="http://schemas.microsoft.com/office/drawing/2010/main">
        <mc:Choice Requires="a14">
          <p:sp>
            <p:nvSpPr>
              <p:cNvPr id="3" name="Rectangle 2"/>
              <p:cNvSpPr/>
              <p:nvPr/>
            </p:nvSpPr>
            <p:spPr>
              <a:xfrm>
                <a:off x="505898" y="869760"/>
                <a:ext cx="8148100" cy="4111638"/>
              </a:xfrm>
              <a:prstGeom prst="rect">
                <a:avLst/>
              </a:prstGeom>
            </p:spPr>
            <p:txBody>
              <a:bodyPr wrap="square">
                <a:spAutoFit/>
              </a:bodyPr>
              <a:lstStyle/>
              <a:p>
                <a:pPr lvl="0" algn="just">
                  <a:lnSpc>
                    <a:spcPct val="150000"/>
                  </a:lnSpc>
                </a:pPr>
                <a:r>
                  <a:rPr lang="en-US" sz="2000" i="1">
                    <a:solidFill>
                      <a:srgbClr val="333333"/>
                    </a:solidFill>
                    <a:ea typeface="Times New Roman" panose="02020603050405020304" pitchFamily="18" charset="0"/>
                    <a:cs typeface="Times New Roman" panose="02020603050405020304" pitchFamily="18" charset="0"/>
                  </a:rPr>
                  <a:t>Tần số tương đối của một giá trị </a:t>
                </a:r>
                <a14:m>
                  <m:oMath xmlns:m="http://schemas.openxmlformats.org/officeDocument/2006/math">
                    <m:r>
                      <a:rPr lang="en-US" sz="2000" i="1">
                        <a:solidFill>
                          <a:srgbClr val="333333"/>
                        </a:solidFill>
                        <a:latin typeface="Cambria Math" panose="02040503050406030204" pitchFamily="18" charset="0"/>
                        <a:ea typeface="Times New Roman" panose="02020603050405020304" pitchFamily="18" charset="0"/>
                        <a:cs typeface="Times New Roman" panose="02020603050405020304" pitchFamily="18" charset="0"/>
                      </a:rPr>
                      <m:t>𝑥</m:t>
                    </m:r>
                  </m:oMath>
                </a14:m>
                <a:r>
                  <a:rPr lang="en-US" sz="2000">
                    <a:solidFill>
                      <a:srgbClr val="333333"/>
                    </a:solidFill>
                    <a:ea typeface="Times New Roman" panose="02020603050405020304" pitchFamily="18" charset="0"/>
                    <a:cs typeface="Times New Roman" panose="02020603050405020304" pitchFamily="18" charset="0"/>
                  </a:rPr>
                  <a:t> trong mẫu dữ liệu được tính theo công thức </a:t>
                </a:r>
              </a:p>
              <a:p>
                <a:pPr lvl="0" algn="just">
                  <a:lnSpc>
                    <a:spcPct val="150000"/>
                  </a:lnSpc>
                </a:pPr>
                <a14:m>
                  <m:oMathPara xmlns:m="http://schemas.openxmlformats.org/officeDocument/2006/math">
                    <m:oMathParaPr>
                      <m:jc m:val="centerGroup"/>
                    </m:oMathParaPr>
                    <m:oMath xmlns:m="http://schemas.openxmlformats.org/officeDocument/2006/math">
                      <m:r>
                        <a:rPr lang="en-US" sz="2000" i="1">
                          <a:solidFill>
                            <a:srgbClr val="333333"/>
                          </a:solidFill>
                          <a:latin typeface="Cambria Math" panose="02040503050406030204" pitchFamily="18" charset="0"/>
                          <a:ea typeface="Times New Roman" panose="02020603050405020304" pitchFamily="18" charset="0"/>
                          <a:cs typeface="Times New Roman" panose="02020603050405020304" pitchFamily="18" charset="0"/>
                        </a:rPr>
                        <m:t>𝑓</m:t>
                      </m:r>
                      <m:r>
                        <a:rPr lang="en-US" sz="2000" i="1">
                          <a:solidFill>
                            <a:srgbClr val="333333"/>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solidFill>
                                <a:srgbClr val="333333"/>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solidFill>
                                <a:srgbClr val="333333"/>
                              </a:solidFill>
                              <a:latin typeface="Cambria Math" panose="02040503050406030204" pitchFamily="18" charset="0"/>
                              <a:ea typeface="Times New Roman" panose="02020603050405020304" pitchFamily="18" charset="0"/>
                              <a:cs typeface="Times New Roman" panose="02020603050405020304" pitchFamily="18" charset="0"/>
                            </a:rPr>
                            <m:t>𝑚</m:t>
                          </m:r>
                        </m:num>
                        <m:den>
                          <m:r>
                            <a:rPr lang="en-US" sz="2000" i="1">
                              <a:solidFill>
                                <a:srgbClr val="333333"/>
                              </a:solidFill>
                              <a:latin typeface="Cambria Math" panose="02040503050406030204" pitchFamily="18" charset="0"/>
                              <a:ea typeface="Times New Roman" panose="02020603050405020304" pitchFamily="18" charset="0"/>
                              <a:cs typeface="Times New Roman" panose="02020603050405020304" pitchFamily="18" charset="0"/>
                            </a:rPr>
                            <m:t>𝑁</m:t>
                          </m:r>
                        </m:den>
                      </m:f>
                      <m:r>
                        <a:rPr lang="en-US" sz="2000" i="1">
                          <a:solidFill>
                            <a:srgbClr val="333333"/>
                          </a:solidFill>
                          <a:latin typeface="Cambria Math" panose="02040503050406030204" pitchFamily="18" charset="0"/>
                          <a:ea typeface="Times New Roman" panose="02020603050405020304" pitchFamily="18" charset="0"/>
                          <a:cs typeface="Times New Roman" panose="02020603050405020304" pitchFamily="18" charset="0"/>
                        </a:rPr>
                        <m:t> . 100%</m:t>
                      </m:r>
                      <m:r>
                        <a:rPr lang="en-US" sz="2000" b="0" i="0" smtClean="0">
                          <a:solidFill>
                            <a:srgbClr val="333333"/>
                          </a:solidFill>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2000">
                  <a:solidFill>
                    <a:srgbClr val="333333"/>
                  </a:solidFill>
                  <a:ea typeface="Times New Roman" panose="02020603050405020304" pitchFamily="18" charset="0"/>
                  <a:cs typeface="Times New Roman" panose="02020603050405020304" pitchFamily="18" charset="0"/>
                </a:endParaRPr>
              </a:p>
              <a:p>
                <a:pPr lvl="0" algn="just">
                  <a:lnSpc>
                    <a:spcPct val="150000"/>
                  </a:lnSpc>
                </a:pPr>
                <a:r>
                  <a:rPr lang="en-US" sz="2000">
                    <a:solidFill>
                      <a:srgbClr val="333333"/>
                    </a:solidFill>
                    <a:ea typeface="Times New Roman" panose="02020603050405020304" pitchFamily="18" charset="0"/>
                    <a:cs typeface="Times New Roman" panose="02020603050405020304" pitchFamily="18" charset="0"/>
                  </a:rPr>
                  <a:t>trong đó </a:t>
                </a:r>
                <a14:m>
                  <m:oMath xmlns:m="http://schemas.openxmlformats.org/officeDocument/2006/math">
                    <m:r>
                      <a:rPr lang="en-US" sz="2000" i="1" smtClean="0">
                        <a:solidFill>
                          <a:srgbClr val="333333"/>
                        </a:solidFill>
                        <a:latin typeface="Cambria Math" panose="02040503050406030204" pitchFamily="18" charset="0"/>
                        <a:ea typeface="Times New Roman" panose="02020603050405020304" pitchFamily="18" charset="0"/>
                        <a:cs typeface="Times New Roman" panose="02020603050405020304" pitchFamily="18" charset="0"/>
                      </a:rPr>
                      <m:t>𝑚</m:t>
                    </m:r>
                  </m:oMath>
                </a14:m>
                <a:r>
                  <a:rPr lang="en-US" sz="2000">
                    <a:solidFill>
                      <a:srgbClr val="333333"/>
                    </a:solidFill>
                    <a:ea typeface="Times New Roman" panose="02020603050405020304" pitchFamily="18" charset="0"/>
                    <a:cs typeface="Times New Roman" panose="02020603050405020304" pitchFamily="18" charset="0"/>
                  </a:rPr>
                  <a:t> là tần số của </a:t>
                </a:r>
                <a14:m>
                  <m:oMath xmlns:m="http://schemas.openxmlformats.org/officeDocument/2006/math">
                    <m:r>
                      <a:rPr lang="en-US" sz="2000" i="1">
                        <a:solidFill>
                          <a:srgbClr val="333333"/>
                        </a:solidFill>
                        <a:latin typeface="Cambria Math" panose="02040503050406030204" pitchFamily="18" charset="0"/>
                        <a:ea typeface="Times New Roman" panose="02020603050405020304" pitchFamily="18" charset="0"/>
                        <a:cs typeface="Times New Roman" panose="02020603050405020304" pitchFamily="18" charset="0"/>
                      </a:rPr>
                      <m:t>𝑥</m:t>
                    </m:r>
                  </m:oMath>
                </a14:m>
                <a:r>
                  <a:rPr lang="en-US" sz="2000">
                    <a:solidFill>
                      <a:srgbClr val="333333"/>
                    </a:solidFill>
                    <a:ea typeface="Times New Roman" panose="02020603050405020304" pitchFamily="18" charset="0"/>
                    <a:cs typeface="Times New Roman" panose="02020603050405020304" pitchFamily="18" charset="0"/>
                  </a:rPr>
                  <a:t> và </a:t>
                </a:r>
                <a14:m>
                  <m:oMath xmlns:m="http://schemas.openxmlformats.org/officeDocument/2006/math">
                    <m:r>
                      <a:rPr lang="en-US" sz="2000" i="1" smtClean="0">
                        <a:solidFill>
                          <a:srgbClr val="333333"/>
                        </a:solidFill>
                        <a:latin typeface="Cambria Math" panose="02040503050406030204" pitchFamily="18" charset="0"/>
                        <a:ea typeface="Times New Roman" panose="02020603050405020304" pitchFamily="18" charset="0"/>
                        <a:cs typeface="Times New Roman" panose="02020603050405020304" pitchFamily="18" charset="0"/>
                      </a:rPr>
                      <m:t>𝑁</m:t>
                    </m:r>
                  </m:oMath>
                </a14:m>
                <a:r>
                  <a:rPr lang="en-US" sz="2000">
                    <a:solidFill>
                      <a:srgbClr val="333333"/>
                    </a:solidFill>
                    <a:ea typeface="Times New Roman" panose="02020603050405020304" pitchFamily="18" charset="0"/>
                    <a:cs typeface="Times New Roman" panose="02020603050405020304" pitchFamily="18" charset="0"/>
                  </a:rPr>
                  <a:t> là cỡ mẫu.</a:t>
                </a:r>
                <a:endParaRPr lang="en-US" sz="2000">
                  <a:ea typeface="Calibri" panose="020F0502020204030204" pitchFamily="34" charset="0"/>
                  <a:cs typeface="Times New Roman" panose="02020603050405020304" pitchFamily="18" charset="0"/>
                </a:endParaRPr>
              </a:p>
              <a:p>
                <a:pPr lvl="0" algn="just">
                  <a:lnSpc>
                    <a:spcPct val="150000"/>
                  </a:lnSpc>
                </a:pPr>
                <a:r>
                  <a:rPr lang="en-US" sz="2000" i="1">
                    <a:solidFill>
                      <a:srgbClr val="333333"/>
                    </a:solidFill>
                    <a:ea typeface="Times New Roman" panose="02020603050405020304" pitchFamily="18" charset="0"/>
                    <a:cs typeface="Times New Roman" panose="02020603050405020304" pitchFamily="18" charset="0"/>
                  </a:rPr>
                  <a:t>Bảng tần số tương đối</a:t>
                </a:r>
                <a:r>
                  <a:rPr lang="en-US" sz="2000">
                    <a:solidFill>
                      <a:srgbClr val="333333"/>
                    </a:solidFill>
                    <a:ea typeface="Times New Roman" panose="02020603050405020304" pitchFamily="18" charset="0"/>
                    <a:cs typeface="Times New Roman" panose="02020603050405020304" pitchFamily="18" charset="0"/>
                  </a:rPr>
                  <a:t> biểu diễn tần số tương đối của mỗi giá trị trong mẫu dữ liệu. Bảng gồm hai dòng (hoặc hai cột), dòng (hoặc cột) thứ nhất ghi các giá trị khác nhau của mẫu dữ liệu, dòng (hoặc cột) thứ hai ghi các tần số tương đối tương ứng với mỗi giá trị đó.</a:t>
                </a:r>
                <a:endParaRPr lang="en-US" sz="200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05898" y="869760"/>
                <a:ext cx="8148100" cy="4111638"/>
              </a:xfrm>
              <a:prstGeom prst="rect">
                <a:avLst/>
              </a:prstGeom>
              <a:blipFill>
                <a:blip r:embed="rId3"/>
                <a:stretch>
                  <a:fillRect l="-823" r="-748" b="-445"/>
                </a:stretch>
              </a:blipFill>
            </p:spPr>
            <p:txBody>
              <a:bodyPr/>
              <a:lstStyle/>
              <a:p>
                <a:r>
                  <a:rPr lang="en-US">
                    <a:noFill/>
                  </a:rPr>
                  <a:t> </a:t>
                </a:r>
              </a:p>
            </p:txBody>
          </p:sp>
        </mc:Fallback>
      </mc:AlternateContent>
      <p:pic>
        <p:nvPicPr>
          <p:cNvPr id="13" name="Picture 12"/>
          <p:cNvPicPr>
            <a:picLocks noChangeAspect="1"/>
          </p:cNvPicPr>
          <p:nvPr/>
        </p:nvPicPr>
        <p:blipFill>
          <a:blip r:embed="rId4"/>
          <a:stretch>
            <a:fillRect/>
          </a:stretch>
        </p:blipFill>
        <p:spPr>
          <a:xfrm rot="20687842">
            <a:off x="7908440" y="1615602"/>
            <a:ext cx="1078061" cy="1345085"/>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32"/>
        <p:cNvGrpSpPr/>
        <p:nvPr/>
      </p:nvGrpSpPr>
      <p:grpSpPr>
        <a:xfrm>
          <a:off x="0" y="0"/>
          <a:ext cx="0" cy="0"/>
          <a:chOff x="0" y="0"/>
          <a:chExt cx="0" cy="0"/>
        </a:xfrm>
      </p:grpSpPr>
      <p:sp>
        <p:nvSpPr>
          <p:cNvPr id="14" name="TextBox 13">
            <a:extLst>
              <a:ext uri="{FF2B5EF4-FFF2-40B4-BE49-F238E27FC236}">
                <a16:creationId xmlns:a16="http://schemas.microsoft.com/office/drawing/2014/main" id="{1C0FDDE4-B345-9CEF-46D5-6288E812B092}"/>
              </a:ext>
            </a:extLst>
          </p:cNvPr>
          <p:cNvSpPr txBox="1"/>
          <p:nvPr/>
        </p:nvSpPr>
        <p:spPr>
          <a:xfrm>
            <a:off x="287801" y="203336"/>
            <a:ext cx="8577903" cy="1015663"/>
          </a:xfrm>
          <a:prstGeom prst="rect">
            <a:avLst/>
          </a:prstGeom>
          <a:noFill/>
        </p:spPr>
        <p:txBody>
          <a:bodyPr wrap="square">
            <a:spAutoFit/>
          </a:bodyPr>
          <a:lstStyle/>
          <a:p>
            <a:pPr lvl="0">
              <a:lnSpc>
                <a:spcPct val="150000"/>
              </a:lnSpc>
              <a:defRPr/>
            </a:pPr>
            <a:r>
              <a:rPr kumimoji="0" lang="vi-VN" sz="2000" b="1" i="0" u="none" strike="noStrike" kern="0" cap="none" spc="0" normalizeH="0" baseline="0" noProof="0" dirty="0">
                <a:ln>
                  <a:noFill/>
                </a:ln>
                <a:solidFill>
                  <a:srgbClr val="FFFFFF"/>
                </a:solidFill>
                <a:effectLst/>
                <a:highlight>
                  <a:srgbClr val="008080"/>
                </a:highlight>
                <a:uLnTx/>
                <a:uFillTx/>
                <a:latin typeface="Arial" panose="020B0604020202020204" pitchFamily="34" charset="0"/>
                <a:ea typeface="Times New Roman" panose="02020603050405020304" pitchFamily="18" charset="0"/>
                <a:cs typeface="Arial"/>
                <a:sym typeface="Arial"/>
              </a:rPr>
              <a:t>Ví </a:t>
            </a:r>
            <a:r>
              <a:rPr kumimoji="0" lang="vi-VN" sz="2000" b="1" i="0" u="none" strike="noStrike" kern="0" cap="none" spc="0" normalizeH="0" baseline="0" noProof="0">
                <a:ln>
                  <a:noFill/>
                </a:ln>
                <a:solidFill>
                  <a:srgbClr val="FFFFFF"/>
                </a:solidFill>
                <a:effectLst/>
                <a:highlight>
                  <a:srgbClr val="008080"/>
                </a:highlight>
                <a:uLnTx/>
                <a:uFillTx/>
                <a:latin typeface="Arial" panose="020B0604020202020204" pitchFamily="34" charset="0"/>
                <a:ea typeface="Times New Roman" panose="02020603050405020304" pitchFamily="18" charset="0"/>
                <a:cs typeface="Arial"/>
                <a:sym typeface="Arial"/>
              </a:rPr>
              <a:t>dụ </a:t>
            </a:r>
            <a:r>
              <a:rPr kumimoji="0" lang="en-US" sz="2000" b="1" i="0" u="none" strike="noStrike" kern="0" cap="none" spc="0" normalizeH="0" baseline="0" noProof="0">
                <a:ln>
                  <a:noFill/>
                </a:ln>
                <a:solidFill>
                  <a:srgbClr val="FFFFFF"/>
                </a:solidFill>
                <a:effectLst/>
                <a:highlight>
                  <a:srgbClr val="008080"/>
                </a:highlight>
                <a:uLnTx/>
                <a:uFillTx/>
                <a:latin typeface="Arial" panose="020B0604020202020204" pitchFamily="34" charset="0"/>
                <a:ea typeface="Times New Roman" panose="02020603050405020304" pitchFamily="18" charset="0"/>
                <a:cs typeface="Arial"/>
                <a:sym typeface="Arial"/>
              </a:rPr>
              <a:t>1:</a:t>
            </a:r>
            <a:r>
              <a:rPr kumimoji="0" lang="en-US" sz="2000" b="0" i="0" u="none" strike="noStrike" kern="0" cap="none" spc="0" normalizeH="0" baseline="0" noProof="0">
                <a:ln>
                  <a:noFill/>
                </a:ln>
                <a:solidFill>
                  <a:srgbClr val="000000"/>
                </a:solidFill>
                <a:effectLst/>
                <a:uLnTx/>
                <a:uFillTx/>
                <a:latin typeface="Arial"/>
                <a:cs typeface="Arial"/>
                <a:sym typeface="Arial"/>
              </a:rPr>
              <a:t> </a:t>
            </a:r>
            <a:r>
              <a:rPr lang="en-US" sz="2000"/>
              <a:t>Sau bài thi môn Ngữ văn, cô giáo ghi lại số lỗi chính tả mà một số học sinh mắc phải vào bảng thống kê sau:</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5" name="Rectangle 4"/>
          <p:cNvSpPr/>
          <p:nvPr/>
        </p:nvSpPr>
        <p:spPr>
          <a:xfrm>
            <a:off x="287800" y="2127896"/>
            <a:ext cx="8577903" cy="2862322"/>
          </a:xfrm>
          <a:prstGeom prst="rect">
            <a:avLst/>
          </a:prstGeom>
        </p:spPr>
        <p:txBody>
          <a:bodyPr wrap="square">
            <a:spAutoFit/>
          </a:bodyPr>
          <a:lstStyle/>
          <a:p>
            <a:pPr algn="just">
              <a:lnSpc>
                <a:spcPct val="150000"/>
              </a:lnSpc>
            </a:pPr>
            <a:r>
              <a:rPr lang="vi-VN" sz="2000"/>
              <a:t>a) Mẫu số liệu trên gồm những giá trị khác nhau nào?</a:t>
            </a:r>
            <a:endParaRPr lang="en-US" sz="2000"/>
          </a:p>
          <a:p>
            <a:pPr algn="just">
              <a:lnSpc>
                <a:spcPct val="150000"/>
              </a:lnSpc>
            </a:pPr>
            <a:r>
              <a:rPr lang="vi-VN" sz="2000"/>
              <a:t>b) Hãy lập bảng tần số và bảng tần số tương đối của số lỗi chính tả mà học sinh mắc phải.</a:t>
            </a:r>
            <a:endParaRPr lang="en-US" sz="2000"/>
          </a:p>
          <a:p>
            <a:pPr algn="just">
              <a:lnSpc>
                <a:spcPct val="150000"/>
              </a:lnSpc>
            </a:pPr>
            <a:r>
              <a:rPr lang="vi-VN" sz="2000"/>
              <a:t>c) Trong số học sinh được khảo sát, cô giáo muốn chọn ra 35% số học sinh mắc nhiều</a:t>
            </a:r>
            <a:r>
              <a:rPr lang="en-US" sz="2000"/>
              <a:t> </a:t>
            </a:r>
            <a:r>
              <a:rPr lang="vi-VN" sz="2000"/>
              <a:t>lỗi nhất để hướng dẫn cách sửa. Hỏi cô giáo cần chọn các học sinh mắc bao nhiêu lỗi?</a:t>
            </a:r>
            <a:endParaRPr lang="en-US" sz="2000"/>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439513" y="1199353"/>
            <a:ext cx="8274475" cy="9970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3332"/>
        <p:cNvGrpSpPr/>
        <p:nvPr/>
      </p:nvGrpSpPr>
      <p:grpSpPr>
        <a:xfrm>
          <a:off x="0" y="0"/>
          <a:ext cx="0" cy="0"/>
          <a:chOff x="0" y="0"/>
          <a:chExt cx="0" cy="0"/>
        </a:xfrm>
      </p:grpSpPr>
      <p:sp>
        <p:nvSpPr>
          <p:cNvPr id="3" name="Rectangle 2"/>
          <p:cNvSpPr/>
          <p:nvPr/>
        </p:nvSpPr>
        <p:spPr>
          <a:xfrm>
            <a:off x="1094339" y="978903"/>
            <a:ext cx="4572000" cy="496996"/>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211743" y="524880"/>
                <a:ext cx="7412043" cy="1420325"/>
              </a:xfrm>
              <a:prstGeom prst="rect">
                <a:avLst/>
              </a:prstGeom>
            </p:spPr>
            <p:txBody>
              <a:bodyPr wrap="square">
                <a:spAutoFit/>
              </a:bodyPr>
              <a:lstStyle/>
              <a:p>
                <a:pPr lvl="0" algn="just">
                  <a:lnSpc>
                    <a:spcPct val="150000"/>
                  </a:lnSpc>
                  <a:defRPr/>
                </a:pPr>
                <a:r>
                  <a:rPr lang="vi-VN" sz="2000"/>
                  <a:t>a) Các giá trị khác nhau của mẫu số liệu là: </a:t>
                </a:r>
                <a14:m>
                  <m:oMath xmlns:m="http://schemas.openxmlformats.org/officeDocument/2006/math">
                    <m:r>
                      <a:rPr lang="vi-VN" sz="2000" i="1" smtClean="0">
                        <a:latin typeface="Cambria Math" panose="02040503050406030204" pitchFamily="18" charset="0"/>
                      </a:rPr>
                      <m:t>0; 1; 2; 3; 4; </m:t>
                    </m:r>
                    <m:r>
                      <a:rPr lang="vi-VN" sz="2000" i="1">
                        <a:latin typeface="Cambria Math" panose="02040503050406030204" pitchFamily="18" charset="0"/>
                      </a:rPr>
                      <m:t>5</m:t>
                    </m:r>
                    <m:r>
                      <a:rPr lang="vi-VN" sz="2000" i="1" smtClean="0">
                        <a:latin typeface="Cambria Math" panose="02040503050406030204" pitchFamily="18" charset="0"/>
                      </a:rPr>
                      <m:t>.</m:t>
                    </m:r>
                  </m:oMath>
                </a14:m>
                <a:endParaRPr lang="en-US" sz="2000"/>
              </a:p>
              <a:p>
                <a:pPr lvl="0" algn="just">
                  <a:lnSpc>
                    <a:spcPct val="150000"/>
                  </a:lnSpc>
                  <a:defRPr/>
                </a:pPr>
                <a:r>
                  <a:rPr lang="vi-VN" sz="2000"/>
                  <a:t>b) Kích thước mẫu </a:t>
                </a:r>
                <a14:m>
                  <m:oMath xmlns:m="http://schemas.openxmlformats.org/officeDocument/2006/math">
                    <m:r>
                      <a:rPr lang="vi-VN" sz="2000" i="1" smtClean="0">
                        <a:latin typeface="Cambria Math" panose="02040503050406030204" pitchFamily="18" charset="0"/>
                      </a:rPr>
                      <m:t>𝑁</m:t>
                    </m:r>
                    <m:r>
                      <a:rPr lang="vi-VN" sz="2000" i="1" smtClean="0">
                        <a:latin typeface="Cambria Math" panose="02040503050406030204" pitchFamily="18" charset="0"/>
                      </a:rPr>
                      <m:t>=40</m:t>
                    </m:r>
                    <m:r>
                      <a:rPr lang="en-US" sz="2000" b="0" i="0" smtClean="0">
                        <a:latin typeface="Cambria Math" panose="02040503050406030204" pitchFamily="18" charset="0"/>
                      </a:rPr>
                      <m:t>.</m:t>
                    </m:r>
                  </m:oMath>
                </a14:m>
                <a:endParaRPr lang="en-US" sz="2000"/>
              </a:p>
              <a:p>
                <a:pPr lvl="0" algn="just">
                  <a:lnSpc>
                    <a:spcPct val="150000"/>
                  </a:lnSpc>
                  <a:defRPr/>
                </a:pPr>
                <a:r>
                  <a:rPr lang="vi-VN" sz="2000"/>
                  <a:t>Bảng tần số:</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4" name="Rectangle 3"/>
              <p:cNvSpPr>
                <a:spLocks noRot="1" noChangeAspect="1" noMove="1" noResize="1" noEditPoints="1" noAdjustHandles="1" noChangeArrowheads="1" noChangeShapeType="1" noTextEdit="1"/>
              </p:cNvSpPr>
              <p:nvPr/>
            </p:nvSpPr>
            <p:spPr>
              <a:xfrm>
                <a:off x="211743" y="524880"/>
                <a:ext cx="7412043" cy="1420325"/>
              </a:xfrm>
              <a:prstGeom prst="rect">
                <a:avLst/>
              </a:prstGeom>
              <a:blipFill>
                <a:blip r:embed="rId3"/>
                <a:stretch>
                  <a:fillRect l="-905" b="-6867"/>
                </a:stretch>
              </a:blipFill>
            </p:spPr>
            <p:txBody>
              <a:bodyPr/>
              <a:lstStyle/>
              <a:p>
                <a:r>
                  <a:rPr lang="en-US">
                    <a:noFill/>
                  </a:rPr>
                  <a:t> </a:t>
                </a:r>
              </a:p>
            </p:txBody>
          </p:sp>
        </mc:Fallback>
      </mc:AlternateContent>
      <p:sp>
        <p:nvSpPr>
          <p:cNvPr id="17" name="Rectangle 16"/>
          <p:cNvSpPr/>
          <p:nvPr/>
        </p:nvSpPr>
        <p:spPr>
          <a:xfrm>
            <a:off x="211743" y="108868"/>
            <a:ext cx="75212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0" cap="none" spc="0" normalizeH="0" baseline="0" noProof="0">
                <a:ln>
                  <a:noFill/>
                </a:ln>
                <a:solidFill>
                  <a:srgbClr val="C00000"/>
                </a:solidFill>
                <a:effectLst/>
                <a:uLnTx/>
                <a:uFillTx/>
                <a:latin typeface="Arial"/>
                <a:cs typeface="Arial"/>
                <a:sym typeface="Arial"/>
              </a:rPr>
              <a:t>Giải:</a:t>
            </a:r>
            <a:endParaRPr kumimoji="0" lang="en-US" sz="2000" b="1" i="1" u="sng" strike="noStrike" kern="0" cap="none" spc="0" normalizeH="0" baseline="0" noProof="0" dirty="0">
              <a:ln>
                <a:noFill/>
              </a:ln>
              <a:solidFill>
                <a:srgbClr val="C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graphicFrame>
            <p:nvGraphicFramePr>
              <p:cNvPr id="9" name="Table 8"/>
              <p:cNvGraphicFramePr>
                <a:graphicFrameLocks noGrp="1"/>
              </p:cNvGraphicFramePr>
              <p:nvPr>
                <p:extLst>
                  <p:ext uri="{D42A27DB-BD31-4B8C-83A1-F6EECF244321}">
                    <p14:modId xmlns:p14="http://schemas.microsoft.com/office/powerpoint/2010/main" val="722907129"/>
                  </p:ext>
                </p:extLst>
              </p:nvPr>
            </p:nvGraphicFramePr>
            <p:xfrm>
              <a:off x="2008733" y="1660052"/>
              <a:ext cx="6825166" cy="892319"/>
            </p:xfrm>
            <a:graphic>
              <a:graphicData uri="http://schemas.openxmlformats.org/drawingml/2006/table">
                <a:tbl>
                  <a:tblPr firstRow="1" bandRow="1">
                    <a:tableStyleId>{45A25789-26E0-47BD-9F28-08E63AB04CF7}</a:tableStyleId>
                  </a:tblPr>
                  <a:tblGrid>
                    <a:gridCol w="2090998">
                      <a:extLst>
                        <a:ext uri="{9D8B030D-6E8A-4147-A177-3AD203B41FA5}">
                          <a16:colId xmlns:a16="http://schemas.microsoft.com/office/drawing/2014/main" val="3615377327"/>
                        </a:ext>
                      </a:extLst>
                    </a:gridCol>
                    <a:gridCol w="735953">
                      <a:extLst>
                        <a:ext uri="{9D8B030D-6E8A-4147-A177-3AD203B41FA5}">
                          <a16:colId xmlns:a16="http://schemas.microsoft.com/office/drawing/2014/main" val="3129280889"/>
                        </a:ext>
                      </a:extLst>
                    </a:gridCol>
                    <a:gridCol w="799643">
                      <a:extLst>
                        <a:ext uri="{9D8B030D-6E8A-4147-A177-3AD203B41FA5}">
                          <a16:colId xmlns:a16="http://schemas.microsoft.com/office/drawing/2014/main" val="1726096188"/>
                        </a:ext>
                      </a:extLst>
                    </a:gridCol>
                    <a:gridCol w="799643">
                      <a:extLst>
                        <a:ext uri="{9D8B030D-6E8A-4147-A177-3AD203B41FA5}">
                          <a16:colId xmlns:a16="http://schemas.microsoft.com/office/drawing/2014/main" val="1564382858"/>
                        </a:ext>
                      </a:extLst>
                    </a:gridCol>
                    <a:gridCol w="799643">
                      <a:extLst>
                        <a:ext uri="{9D8B030D-6E8A-4147-A177-3AD203B41FA5}">
                          <a16:colId xmlns:a16="http://schemas.microsoft.com/office/drawing/2014/main" val="2513055548"/>
                        </a:ext>
                      </a:extLst>
                    </a:gridCol>
                    <a:gridCol w="799643">
                      <a:extLst>
                        <a:ext uri="{9D8B030D-6E8A-4147-A177-3AD203B41FA5}">
                          <a16:colId xmlns:a16="http://schemas.microsoft.com/office/drawing/2014/main" val="170751633"/>
                        </a:ext>
                      </a:extLst>
                    </a:gridCol>
                    <a:gridCol w="799643">
                      <a:extLst>
                        <a:ext uri="{9D8B030D-6E8A-4147-A177-3AD203B41FA5}">
                          <a16:colId xmlns:a16="http://schemas.microsoft.com/office/drawing/2014/main" val="1649494503"/>
                        </a:ext>
                      </a:extLst>
                    </a:gridCol>
                  </a:tblGrid>
                  <a:tr h="450388">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rPr>
                            <a:t>Số lỗi chính tả</a:t>
                          </a:r>
                          <a:endParaRPr lang="en-US" sz="2000" b="0">
                            <a:effectLst/>
                            <a:latin typeface="+mj-lt"/>
                            <a:ea typeface="Calibri" panose="020F0502020204030204" pitchFamily="34" charset="0"/>
                            <a:cs typeface="Times New Roman" panose="02020603050405020304" pitchFamily="18" charset="0"/>
                          </a:endParaRPr>
                        </a:p>
                      </a:txBody>
                      <a:tcPr anchor="ctr">
                        <a:solidFill>
                          <a:srgbClr val="FFFFCD"/>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rPr>
                                  <m:t>0</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rPr>
                                  <m:t>1</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3</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5</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652040874"/>
                      </a:ext>
                    </a:extLst>
                  </a:tr>
                  <a:tr h="441931">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a:effectLst/>
                              <a:latin typeface="+mj-lt"/>
                            </a:rPr>
                            <a:t>Tần số</a:t>
                          </a:r>
                          <a:endParaRPr lang="en-US" sz="2000" b="0">
                            <a:effectLst/>
                            <a:latin typeface="+mj-lt"/>
                            <a:ea typeface="Calibri" panose="020F0502020204030204" pitchFamily="34" charset="0"/>
                            <a:cs typeface="Times New Roman" panose="02020603050405020304" pitchFamily="18" charset="0"/>
                          </a:endParaRPr>
                        </a:p>
                      </a:txBody>
                      <a:tcPr anchor="ctr">
                        <a:solidFill>
                          <a:srgbClr val="FFFFCD"/>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rPr>
                                  <m:t>4</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rPr>
                                  <m:t>10</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7</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5</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8</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6</m:t>
                                </m:r>
                              </m:oMath>
                            </m:oMathPara>
                          </a14:m>
                          <a:endParaRPr lang="en-US" sz="2000" b="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397461541"/>
                      </a:ext>
                    </a:extLst>
                  </a:tr>
                </a:tbl>
              </a:graphicData>
            </a:graphic>
          </p:graphicFrame>
        </mc:Choice>
        <mc:Fallback xmlns="">
          <p:graphicFrame>
            <p:nvGraphicFramePr>
              <p:cNvPr id="9" name="Table 8"/>
              <p:cNvGraphicFramePr>
                <a:graphicFrameLocks noGrp="1"/>
              </p:cNvGraphicFramePr>
              <p:nvPr>
                <p:extLst>
                  <p:ext uri="{D42A27DB-BD31-4B8C-83A1-F6EECF244321}">
                    <p14:modId xmlns:p14="http://schemas.microsoft.com/office/powerpoint/2010/main" val="722907129"/>
                  </p:ext>
                </p:extLst>
              </p:nvPr>
            </p:nvGraphicFramePr>
            <p:xfrm>
              <a:off x="2008733" y="1660052"/>
              <a:ext cx="6825166" cy="892319"/>
            </p:xfrm>
            <a:graphic>
              <a:graphicData uri="http://schemas.openxmlformats.org/drawingml/2006/table">
                <a:tbl>
                  <a:tblPr firstRow="1" bandRow="1">
                    <a:tableStyleId>{45A25789-26E0-47BD-9F28-08E63AB04CF7}</a:tableStyleId>
                  </a:tblPr>
                  <a:tblGrid>
                    <a:gridCol w="2090998">
                      <a:extLst>
                        <a:ext uri="{9D8B030D-6E8A-4147-A177-3AD203B41FA5}">
                          <a16:colId xmlns:a16="http://schemas.microsoft.com/office/drawing/2014/main" val="3615377327"/>
                        </a:ext>
                      </a:extLst>
                    </a:gridCol>
                    <a:gridCol w="735953">
                      <a:extLst>
                        <a:ext uri="{9D8B030D-6E8A-4147-A177-3AD203B41FA5}">
                          <a16:colId xmlns:a16="http://schemas.microsoft.com/office/drawing/2014/main" val="3129280889"/>
                        </a:ext>
                      </a:extLst>
                    </a:gridCol>
                    <a:gridCol w="799643">
                      <a:extLst>
                        <a:ext uri="{9D8B030D-6E8A-4147-A177-3AD203B41FA5}">
                          <a16:colId xmlns:a16="http://schemas.microsoft.com/office/drawing/2014/main" val="1726096188"/>
                        </a:ext>
                      </a:extLst>
                    </a:gridCol>
                    <a:gridCol w="799643">
                      <a:extLst>
                        <a:ext uri="{9D8B030D-6E8A-4147-A177-3AD203B41FA5}">
                          <a16:colId xmlns:a16="http://schemas.microsoft.com/office/drawing/2014/main" val="1564382858"/>
                        </a:ext>
                      </a:extLst>
                    </a:gridCol>
                    <a:gridCol w="799643">
                      <a:extLst>
                        <a:ext uri="{9D8B030D-6E8A-4147-A177-3AD203B41FA5}">
                          <a16:colId xmlns:a16="http://schemas.microsoft.com/office/drawing/2014/main" val="2513055548"/>
                        </a:ext>
                      </a:extLst>
                    </a:gridCol>
                    <a:gridCol w="799643">
                      <a:extLst>
                        <a:ext uri="{9D8B030D-6E8A-4147-A177-3AD203B41FA5}">
                          <a16:colId xmlns:a16="http://schemas.microsoft.com/office/drawing/2014/main" val="170751633"/>
                        </a:ext>
                      </a:extLst>
                    </a:gridCol>
                    <a:gridCol w="799643">
                      <a:extLst>
                        <a:ext uri="{9D8B030D-6E8A-4147-A177-3AD203B41FA5}">
                          <a16:colId xmlns:a16="http://schemas.microsoft.com/office/drawing/2014/main" val="1649494503"/>
                        </a:ext>
                      </a:extLst>
                    </a:gridCol>
                  </a:tblGrid>
                  <a:tr h="450388">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smtClean="0">
                              <a:effectLst/>
                              <a:latin typeface="+mj-lt"/>
                            </a:rPr>
                            <a:t>Số lỗi chính tả</a:t>
                          </a:r>
                          <a:endParaRPr lang="en-US" sz="2000" b="0" smtClean="0">
                            <a:effectLst/>
                            <a:latin typeface="+mj-lt"/>
                            <a:ea typeface="Calibri" panose="020F0502020204030204" pitchFamily="34" charset="0"/>
                            <a:cs typeface="Times New Roman" panose="02020603050405020304" pitchFamily="18" charset="0"/>
                          </a:endParaRPr>
                        </a:p>
                      </a:txBody>
                      <a:tcPr anchor="ctr">
                        <a:solidFill>
                          <a:srgbClr val="FFFFCD"/>
                        </a:solidFill>
                      </a:tcPr>
                    </a:tc>
                    <a:tc>
                      <a:txBody>
                        <a:bodyPr/>
                        <a:lstStyle/>
                        <a:p>
                          <a:endParaRPr lang="en-US"/>
                        </a:p>
                      </a:txBody>
                      <a:tcPr anchor="ctr">
                        <a:blipFill>
                          <a:blip r:embed="rId4"/>
                          <a:stretch>
                            <a:fillRect l="-284298" t="-1351" r="-543802" b="-118919"/>
                          </a:stretch>
                        </a:blipFill>
                      </a:tcPr>
                    </a:tc>
                    <a:tc>
                      <a:txBody>
                        <a:bodyPr/>
                        <a:lstStyle/>
                        <a:p>
                          <a:endParaRPr lang="en-US"/>
                        </a:p>
                      </a:txBody>
                      <a:tcPr anchor="ctr">
                        <a:blipFill>
                          <a:blip r:embed="rId4"/>
                          <a:stretch>
                            <a:fillRect l="-352273" t="-1351" r="-398485" b="-118919"/>
                          </a:stretch>
                        </a:blipFill>
                      </a:tcPr>
                    </a:tc>
                    <a:tc>
                      <a:txBody>
                        <a:bodyPr/>
                        <a:lstStyle/>
                        <a:p>
                          <a:endParaRPr lang="en-US"/>
                        </a:p>
                      </a:txBody>
                      <a:tcPr anchor="ctr">
                        <a:blipFill>
                          <a:blip r:embed="rId4"/>
                          <a:stretch>
                            <a:fillRect l="-455725" t="-1351" r="-301527" b="-118919"/>
                          </a:stretch>
                        </a:blipFill>
                      </a:tcPr>
                    </a:tc>
                    <a:tc>
                      <a:txBody>
                        <a:bodyPr/>
                        <a:lstStyle/>
                        <a:p>
                          <a:endParaRPr lang="en-US"/>
                        </a:p>
                      </a:txBody>
                      <a:tcPr anchor="ctr">
                        <a:blipFill>
                          <a:blip r:embed="rId4"/>
                          <a:stretch>
                            <a:fillRect l="-555725" t="-1351" r="-201527" b="-118919"/>
                          </a:stretch>
                        </a:blipFill>
                      </a:tcPr>
                    </a:tc>
                    <a:tc>
                      <a:txBody>
                        <a:bodyPr/>
                        <a:lstStyle/>
                        <a:p>
                          <a:endParaRPr lang="en-US"/>
                        </a:p>
                      </a:txBody>
                      <a:tcPr anchor="ctr">
                        <a:blipFill>
                          <a:blip r:embed="rId4"/>
                          <a:stretch>
                            <a:fillRect l="-650758" t="-1351" r="-100000" b="-118919"/>
                          </a:stretch>
                        </a:blipFill>
                      </a:tcPr>
                    </a:tc>
                    <a:tc>
                      <a:txBody>
                        <a:bodyPr/>
                        <a:lstStyle/>
                        <a:p>
                          <a:endParaRPr lang="en-US"/>
                        </a:p>
                      </a:txBody>
                      <a:tcPr anchor="ctr">
                        <a:blipFill>
                          <a:blip r:embed="rId4"/>
                          <a:stretch>
                            <a:fillRect l="-756489" t="-1351" r="-763" b="-118919"/>
                          </a:stretch>
                        </a:blipFill>
                      </a:tcPr>
                    </a:tc>
                    <a:extLst>
                      <a:ext uri="{0D108BD9-81ED-4DB2-BD59-A6C34878D82A}">
                        <a16:rowId xmlns:a16="http://schemas.microsoft.com/office/drawing/2014/main" val="2652040874"/>
                      </a:ext>
                    </a:extLst>
                  </a:tr>
                  <a:tr h="441931">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smtClean="0">
                              <a:effectLst/>
                              <a:latin typeface="+mj-lt"/>
                            </a:rPr>
                            <a:t>Tần số</a:t>
                          </a:r>
                          <a:endParaRPr lang="en-US" sz="2000" b="0" smtClean="0">
                            <a:effectLst/>
                            <a:latin typeface="+mj-lt"/>
                            <a:ea typeface="Calibri" panose="020F0502020204030204" pitchFamily="34" charset="0"/>
                            <a:cs typeface="Times New Roman" panose="02020603050405020304" pitchFamily="18" charset="0"/>
                          </a:endParaRPr>
                        </a:p>
                      </a:txBody>
                      <a:tcPr anchor="ctr">
                        <a:solidFill>
                          <a:srgbClr val="FFFFCD"/>
                        </a:solidFill>
                      </a:tcPr>
                    </a:tc>
                    <a:tc>
                      <a:txBody>
                        <a:bodyPr/>
                        <a:lstStyle/>
                        <a:p>
                          <a:endParaRPr lang="en-US"/>
                        </a:p>
                      </a:txBody>
                      <a:tcPr anchor="ctr">
                        <a:blipFill>
                          <a:blip r:embed="rId4"/>
                          <a:stretch>
                            <a:fillRect l="-284298" t="-102740" r="-543802" b="-20548"/>
                          </a:stretch>
                        </a:blipFill>
                      </a:tcPr>
                    </a:tc>
                    <a:tc>
                      <a:txBody>
                        <a:bodyPr/>
                        <a:lstStyle/>
                        <a:p>
                          <a:endParaRPr lang="en-US"/>
                        </a:p>
                      </a:txBody>
                      <a:tcPr anchor="ctr">
                        <a:blipFill>
                          <a:blip r:embed="rId4"/>
                          <a:stretch>
                            <a:fillRect l="-352273" t="-102740" r="-398485" b="-20548"/>
                          </a:stretch>
                        </a:blipFill>
                      </a:tcPr>
                    </a:tc>
                    <a:tc>
                      <a:txBody>
                        <a:bodyPr/>
                        <a:lstStyle/>
                        <a:p>
                          <a:endParaRPr lang="en-US"/>
                        </a:p>
                      </a:txBody>
                      <a:tcPr anchor="ctr">
                        <a:blipFill>
                          <a:blip r:embed="rId4"/>
                          <a:stretch>
                            <a:fillRect l="-455725" t="-102740" r="-301527" b="-20548"/>
                          </a:stretch>
                        </a:blipFill>
                      </a:tcPr>
                    </a:tc>
                    <a:tc>
                      <a:txBody>
                        <a:bodyPr/>
                        <a:lstStyle/>
                        <a:p>
                          <a:endParaRPr lang="en-US"/>
                        </a:p>
                      </a:txBody>
                      <a:tcPr anchor="ctr">
                        <a:blipFill>
                          <a:blip r:embed="rId4"/>
                          <a:stretch>
                            <a:fillRect l="-555725" t="-102740" r="-201527" b="-20548"/>
                          </a:stretch>
                        </a:blipFill>
                      </a:tcPr>
                    </a:tc>
                    <a:tc>
                      <a:txBody>
                        <a:bodyPr/>
                        <a:lstStyle/>
                        <a:p>
                          <a:endParaRPr lang="en-US"/>
                        </a:p>
                      </a:txBody>
                      <a:tcPr anchor="ctr">
                        <a:blipFill>
                          <a:blip r:embed="rId4"/>
                          <a:stretch>
                            <a:fillRect l="-650758" t="-102740" r="-100000" b="-20548"/>
                          </a:stretch>
                        </a:blipFill>
                      </a:tcPr>
                    </a:tc>
                    <a:tc>
                      <a:txBody>
                        <a:bodyPr/>
                        <a:lstStyle/>
                        <a:p>
                          <a:endParaRPr lang="en-US"/>
                        </a:p>
                      </a:txBody>
                      <a:tcPr anchor="ctr">
                        <a:blipFill>
                          <a:blip r:embed="rId4"/>
                          <a:stretch>
                            <a:fillRect l="-756489" t="-102740" r="-763" b="-20548"/>
                          </a:stretch>
                        </a:blipFill>
                      </a:tcPr>
                    </a:tc>
                    <a:extLst>
                      <a:ext uri="{0D108BD9-81ED-4DB2-BD59-A6C34878D82A}">
                        <a16:rowId xmlns:a16="http://schemas.microsoft.com/office/drawing/2014/main" val="2397461541"/>
                      </a:ext>
                    </a:extLst>
                  </a:tr>
                </a:tbl>
              </a:graphicData>
            </a:graphic>
          </p:graphicFrame>
        </mc:Fallback>
      </mc:AlternateContent>
      <mc:AlternateContent xmlns:mc="http://schemas.openxmlformats.org/markup-compatibility/2006" xmlns:a14="http://schemas.microsoft.com/office/drawing/2010/main">
        <mc:Choice Requires="a14">
          <p:sp>
            <p:nvSpPr>
              <p:cNvPr id="5" name="Rectangle 4"/>
              <p:cNvSpPr/>
              <p:nvPr/>
            </p:nvSpPr>
            <p:spPr>
              <a:xfrm>
                <a:off x="211743" y="2701672"/>
                <a:ext cx="8407482" cy="1262974"/>
              </a:xfrm>
              <a:prstGeom prst="rect">
                <a:avLst/>
              </a:prstGeom>
            </p:spPr>
            <p:txBody>
              <a:bodyPr wrap="square">
                <a:spAutoFit/>
              </a:bodyPr>
              <a:lstStyle/>
              <a:p>
                <a:pPr>
                  <a:lnSpc>
                    <a:spcPct val="130000"/>
                  </a:lnSpc>
                </a:pPr>
                <a14:m>
                  <m:oMathPara xmlns:m="http://schemas.openxmlformats.org/officeDocument/2006/math">
                    <m:oMathParaPr>
                      <m:jc m:val="left"/>
                    </m:oMathParaPr>
                    <m:oMath xmlns:m="http://schemas.openxmlformats.org/officeDocument/2006/math">
                      <m:r>
                        <m:rPr>
                          <m:nor/>
                        </m:rPr>
                        <a:rPr lang="vi-VN" sz="2000" smtClean="0"/>
                        <m:t>V</m:t>
                      </m:r>
                      <m:r>
                        <m:rPr>
                          <m:nor/>
                        </m:rPr>
                        <a:rPr lang="vi-VN" sz="2000" smtClean="0"/>
                        <m:t>ì </m:t>
                      </m:r>
                      <m:r>
                        <m:rPr>
                          <m:nor/>
                        </m:rPr>
                        <a:rPr lang="vi-VN" sz="2000" smtClean="0"/>
                        <m:t>t</m:t>
                      </m:r>
                      <m:r>
                        <m:rPr>
                          <m:nor/>
                        </m:rPr>
                        <a:rPr lang="vi-VN" sz="2000" smtClean="0"/>
                        <m:t>ầ</m:t>
                      </m:r>
                      <m:r>
                        <m:rPr>
                          <m:nor/>
                        </m:rPr>
                        <a:rPr lang="vi-VN" sz="2000" smtClean="0"/>
                        <m:t>n</m:t>
                      </m:r>
                      <m:r>
                        <m:rPr>
                          <m:nor/>
                        </m:rPr>
                        <a:rPr lang="vi-VN" sz="2000" smtClean="0"/>
                        <m:t> </m:t>
                      </m:r>
                      <m:r>
                        <m:rPr>
                          <m:nor/>
                        </m:rPr>
                        <a:rPr lang="vi-VN" sz="2000" smtClean="0"/>
                        <m:t>s</m:t>
                      </m:r>
                      <m:r>
                        <m:rPr>
                          <m:nor/>
                        </m:rPr>
                        <a:rPr lang="vi-VN" sz="2000" smtClean="0"/>
                        <m:t>ố </m:t>
                      </m:r>
                      <m:r>
                        <m:rPr>
                          <m:nor/>
                        </m:rPr>
                        <a:rPr lang="vi-VN" sz="2000" smtClean="0"/>
                        <m:t>c</m:t>
                      </m:r>
                      <m:r>
                        <m:rPr>
                          <m:nor/>
                        </m:rPr>
                        <a:rPr lang="vi-VN" sz="2000" smtClean="0"/>
                        <m:t>ủ</m:t>
                      </m:r>
                      <m:r>
                        <m:rPr>
                          <m:nor/>
                        </m:rPr>
                        <a:rPr lang="vi-VN" sz="2000" smtClean="0"/>
                        <m:t>a</m:t>
                      </m:r>
                      <m:r>
                        <m:rPr>
                          <m:nor/>
                        </m:rPr>
                        <a:rPr lang="vi-VN" sz="2000" smtClean="0"/>
                        <m:t> </m:t>
                      </m:r>
                      <m:r>
                        <m:rPr>
                          <m:nor/>
                        </m:rPr>
                        <a:rPr lang="vi-VN" sz="2000" smtClean="0"/>
                        <m:t>gi</m:t>
                      </m:r>
                      <m:r>
                        <m:rPr>
                          <m:nor/>
                        </m:rPr>
                        <a:rPr lang="vi-VN" sz="2000" smtClean="0"/>
                        <m:t>á </m:t>
                      </m:r>
                      <m:r>
                        <m:rPr>
                          <m:nor/>
                        </m:rPr>
                        <a:rPr lang="vi-VN" sz="2000" smtClean="0"/>
                        <m:t>tr</m:t>
                      </m:r>
                      <m:r>
                        <m:rPr>
                          <m:nor/>
                        </m:rPr>
                        <a:rPr lang="vi-VN" sz="2000" smtClean="0"/>
                        <m:t>ị </m:t>
                      </m:r>
                      <m:r>
                        <a:rPr lang="vi-VN" sz="2000" i="1">
                          <a:latin typeface="Cambria Math" panose="02040503050406030204" pitchFamily="18" charset="0"/>
                        </a:rPr>
                        <m:t>0</m:t>
                      </m:r>
                      <m:r>
                        <m:rPr>
                          <m:nor/>
                        </m:rPr>
                        <a:rPr lang="vi-VN" sz="2000"/>
                        <m:t> </m:t>
                      </m:r>
                      <m:r>
                        <m:rPr>
                          <m:nor/>
                        </m:rPr>
                        <a:rPr lang="vi-VN" sz="2000"/>
                        <m:t>l</m:t>
                      </m:r>
                      <m:r>
                        <m:rPr>
                          <m:nor/>
                        </m:rPr>
                        <a:rPr lang="vi-VN" sz="2000"/>
                        <m:t>à </m:t>
                      </m:r>
                      <m:r>
                        <a:rPr lang="vi-VN" sz="2000" i="1">
                          <a:latin typeface="Cambria Math" panose="02040503050406030204" pitchFamily="18" charset="0"/>
                        </a:rPr>
                        <m:t>4</m:t>
                      </m:r>
                      <m:r>
                        <m:rPr>
                          <m:nor/>
                        </m:rPr>
                        <a:rPr lang="vi-VN" sz="2000"/>
                        <m:t> </m:t>
                      </m:r>
                      <m:r>
                        <m:rPr>
                          <m:nor/>
                        </m:rPr>
                        <a:rPr lang="vi-VN" sz="2000"/>
                        <m:t>n</m:t>
                      </m:r>
                      <m:r>
                        <m:rPr>
                          <m:nor/>
                        </m:rPr>
                        <a:rPr lang="vi-VN" sz="2000"/>
                        <m:t>ê</m:t>
                      </m:r>
                      <m:r>
                        <m:rPr>
                          <m:nor/>
                        </m:rPr>
                        <a:rPr lang="vi-VN" sz="2000"/>
                        <m:t>n</m:t>
                      </m:r>
                      <m:r>
                        <m:rPr>
                          <m:nor/>
                        </m:rPr>
                        <a:rPr lang="vi-VN" sz="2000"/>
                        <m:t> </m:t>
                      </m:r>
                      <m:r>
                        <m:rPr>
                          <m:nor/>
                        </m:rPr>
                        <a:rPr lang="vi-VN" sz="2000"/>
                        <m:t>t</m:t>
                      </m:r>
                      <m:r>
                        <m:rPr>
                          <m:nor/>
                        </m:rPr>
                        <a:rPr lang="vi-VN" sz="2000"/>
                        <m:t>ầ</m:t>
                      </m:r>
                      <m:r>
                        <m:rPr>
                          <m:nor/>
                        </m:rPr>
                        <a:rPr lang="vi-VN" sz="2000"/>
                        <m:t>n</m:t>
                      </m:r>
                      <m:r>
                        <m:rPr>
                          <m:nor/>
                        </m:rPr>
                        <a:rPr lang="vi-VN" sz="2000"/>
                        <m:t> </m:t>
                      </m:r>
                      <m:r>
                        <m:rPr>
                          <m:nor/>
                        </m:rPr>
                        <a:rPr lang="vi-VN" sz="2000"/>
                        <m:t>s</m:t>
                      </m:r>
                      <m:r>
                        <m:rPr>
                          <m:nor/>
                        </m:rPr>
                        <a:rPr lang="vi-VN" sz="2000"/>
                        <m:t>ố </m:t>
                      </m:r>
                      <m:r>
                        <m:rPr>
                          <m:nor/>
                        </m:rPr>
                        <a:rPr lang="vi-VN" sz="2000"/>
                        <m:t>t</m:t>
                      </m:r>
                      <m:r>
                        <m:rPr>
                          <m:nor/>
                        </m:rPr>
                        <a:rPr lang="vi-VN" sz="2000"/>
                        <m:t>ươ</m:t>
                      </m:r>
                      <m:r>
                        <m:rPr>
                          <m:nor/>
                        </m:rPr>
                        <a:rPr lang="vi-VN" sz="2000"/>
                        <m:t>ng</m:t>
                      </m:r>
                      <m:r>
                        <m:rPr>
                          <m:nor/>
                        </m:rPr>
                        <a:rPr lang="vi-VN" sz="2000"/>
                        <m:t> đố</m:t>
                      </m:r>
                      <m:r>
                        <m:rPr>
                          <m:nor/>
                        </m:rPr>
                        <a:rPr lang="vi-VN" sz="2000"/>
                        <m:t>i</m:t>
                      </m:r>
                      <m:r>
                        <m:rPr>
                          <m:nor/>
                        </m:rPr>
                        <a:rPr lang="vi-VN" sz="2000"/>
                        <m:t> </m:t>
                      </m:r>
                      <m:r>
                        <m:rPr>
                          <m:nor/>
                        </m:rPr>
                        <a:rPr lang="vi-VN" sz="2000"/>
                        <m:t>c</m:t>
                      </m:r>
                      <m:r>
                        <m:rPr>
                          <m:nor/>
                        </m:rPr>
                        <a:rPr lang="vi-VN" sz="2000"/>
                        <m:t>ủ</m:t>
                      </m:r>
                      <m:r>
                        <m:rPr>
                          <m:nor/>
                        </m:rPr>
                        <a:rPr lang="vi-VN" sz="2000"/>
                        <m:t>a</m:t>
                      </m:r>
                      <m:r>
                        <m:rPr>
                          <m:nor/>
                        </m:rPr>
                        <a:rPr lang="vi-VN" sz="2000"/>
                        <m:t> </m:t>
                      </m:r>
                      <m:r>
                        <m:rPr>
                          <m:nor/>
                        </m:rPr>
                        <a:rPr lang="vi-VN" sz="2000"/>
                        <m:t>gi</m:t>
                      </m:r>
                      <m:r>
                        <m:rPr>
                          <m:nor/>
                        </m:rPr>
                        <a:rPr lang="vi-VN" sz="2000"/>
                        <m:t>á </m:t>
                      </m:r>
                      <m:r>
                        <m:rPr>
                          <m:nor/>
                        </m:rPr>
                        <a:rPr lang="vi-VN" sz="2000"/>
                        <m:t>tr</m:t>
                      </m:r>
                      <m:r>
                        <m:rPr>
                          <m:nor/>
                        </m:rPr>
                        <a:rPr lang="vi-VN" sz="2000"/>
                        <m:t>ị </m:t>
                      </m:r>
                      <m:r>
                        <a:rPr lang="vi-VN" sz="2000" i="1">
                          <a:latin typeface="Cambria Math" panose="02040503050406030204" pitchFamily="18" charset="0"/>
                        </a:rPr>
                        <m:t>0</m:t>
                      </m:r>
                      <m:r>
                        <m:rPr>
                          <m:nor/>
                        </m:rPr>
                        <a:rPr lang="vi-VN" sz="2000"/>
                        <m:t> </m:t>
                      </m:r>
                      <m:r>
                        <m:rPr>
                          <m:nor/>
                        </m:rPr>
                        <a:rPr lang="vi-VN" sz="2000"/>
                        <m:t>l</m:t>
                      </m:r>
                      <m:r>
                        <m:rPr>
                          <m:nor/>
                        </m:rPr>
                        <a:rPr lang="vi-VN" sz="2000"/>
                        <m:t>à</m:t>
                      </m:r>
                      <m:r>
                        <a:rPr lang="en-US" sz="2000" b="0" i="1" smtClean="0">
                          <a:latin typeface="Cambria Math" panose="02040503050406030204" pitchFamily="18" charset="0"/>
                        </a:rPr>
                        <m:t> </m:t>
                      </m:r>
                    </m:oMath>
                  </m:oMathPara>
                </a14:m>
                <a:endParaRPr lang="en-US" sz="2000" b="0" i="1">
                  <a:latin typeface="Cambria Math" panose="02040503050406030204" pitchFamily="18" charset="0"/>
                </a:endParaRPr>
              </a:p>
              <a:p>
                <a:pPr>
                  <a:lnSpc>
                    <a:spcPct val="130000"/>
                  </a:lnSpc>
                </a:pPr>
                <a14:m>
                  <m:oMathPara xmlns:m="http://schemas.openxmlformats.org/officeDocument/2006/math">
                    <m:oMathParaPr>
                      <m:jc m:val="center"/>
                    </m:oMathParaPr>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4</m:t>
                          </m:r>
                        </m:num>
                        <m:den>
                          <m:r>
                            <a:rPr lang="en-US" sz="2000" b="0" i="1" smtClean="0">
                              <a:latin typeface="Cambria Math" panose="02040503050406030204" pitchFamily="18" charset="0"/>
                            </a:rPr>
                            <m:t>40</m:t>
                          </m:r>
                        </m:den>
                      </m:f>
                      <m:r>
                        <a:rPr lang="en-US" sz="2000" b="0" i="1" smtClean="0">
                          <a:latin typeface="Cambria Math" panose="02040503050406030204" pitchFamily="18" charset="0"/>
                        </a:rPr>
                        <m:t>.100%=10,0%</m:t>
                      </m:r>
                    </m:oMath>
                  </m:oMathPara>
                </a14:m>
                <a:endParaRPr lang="en-US" sz="2000"/>
              </a:p>
            </p:txBody>
          </p:sp>
        </mc:Choice>
        <mc:Fallback xmlns="">
          <p:sp>
            <p:nvSpPr>
              <p:cNvPr id="5" name="Rectangle 4"/>
              <p:cNvSpPr>
                <a:spLocks noRot="1" noChangeAspect="1" noMove="1" noResize="1" noEditPoints="1" noAdjustHandles="1" noChangeArrowheads="1" noChangeShapeType="1" noTextEdit="1"/>
              </p:cNvSpPr>
              <p:nvPr/>
            </p:nvSpPr>
            <p:spPr>
              <a:xfrm>
                <a:off x="211743" y="2701672"/>
                <a:ext cx="8407482" cy="126297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211743" y="3876599"/>
                <a:ext cx="8502896" cy="1264385"/>
              </a:xfrm>
              <a:prstGeom prst="rect">
                <a:avLst/>
              </a:prstGeom>
            </p:spPr>
            <p:txBody>
              <a:bodyPr wrap="square">
                <a:spAutoFit/>
              </a:bodyPr>
              <a:lstStyle/>
              <a:p>
                <a:pPr lvl="0" algn="just">
                  <a:lnSpc>
                    <a:spcPct val="130000"/>
                  </a:lnSpc>
                  <a:defRPr/>
                </a:pPr>
                <a14:m>
                  <m:oMathPara xmlns:m="http://schemas.openxmlformats.org/officeDocument/2006/math">
                    <m:oMathParaPr>
                      <m:jc m:val="left"/>
                    </m:oMathParaPr>
                    <m:oMath xmlns:m="http://schemas.openxmlformats.org/officeDocument/2006/math">
                      <m:r>
                        <m:rPr>
                          <m:nor/>
                        </m:rPr>
                        <a:rPr lang="vi-VN" sz="2000" smtClean="0"/>
                        <m:t>V</m:t>
                      </m:r>
                      <m:r>
                        <m:rPr>
                          <m:nor/>
                        </m:rPr>
                        <a:rPr lang="vi-VN" sz="2000" smtClean="0"/>
                        <m:t>ì </m:t>
                      </m:r>
                      <m:r>
                        <m:rPr>
                          <m:nor/>
                        </m:rPr>
                        <a:rPr lang="vi-VN" sz="2000" smtClean="0"/>
                        <m:t>t</m:t>
                      </m:r>
                      <m:r>
                        <m:rPr>
                          <m:nor/>
                        </m:rPr>
                        <a:rPr lang="vi-VN" sz="2000" smtClean="0"/>
                        <m:t>ầ</m:t>
                      </m:r>
                      <m:r>
                        <m:rPr>
                          <m:nor/>
                        </m:rPr>
                        <a:rPr lang="vi-VN" sz="2000" smtClean="0"/>
                        <m:t>n</m:t>
                      </m:r>
                      <m:r>
                        <m:rPr>
                          <m:nor/>
                        </m:rPr>
                        <a:rPr lang="vi-VN" sz="2000" smtClean="0"/>
                        <m:t> </m:t>
                      </m:r>
                      <m:r>
                        <m:rPr>
                          <m:nor/>
                        </m:rPr>
                        <a:rPr lang="vi-VN" sz="2000" smtClean="0"/>
                        <m:t>s</m:t>
                      </m:r>
                      <m:r>
                        <m:rPr>
                          <m:nor/>
                        </m:rPr>
                        <a:rPr lang="vi-VN" sz="2000" smtClean="0"/>
                        <m:t>ố </m:t>
                      </m:r>
                      <m:r>
                        <m:rPr>
                          <m:nor/>
                        </m:rPr>
                        <a:rPr lang="vi-VN" sz="2000" smtClean="0"/>
                        <m:t>c</m:t>
                      </m:r>
                      <m:r>
                        <m:rPr>
                          <m:nor/>
                        </m:rPr>
                        <a:rPr lang="vi-VN" sz="2000" smtClean="0"/>
                        <m:t>ủ</m:t>
                      </m:r>
                      <m:r>
                        <m:rPr>
                          <m:nor/>
                        </m:rPr>
                        <a:rPr lang="vi-VN" sz="2000" smtClean="0"/>
                        <m:t>a</m:t>
                      </m:r>
                      <m:r>
                        <m:rPr>
                          <m:nor/>
                        </m:rPr>
                        <a:rPr lang="vi-VN" sz="2000" smtClean="0"/>
                        <m:t> </m:t>
                      </m:r>
                      <m:r>
                        <m:rPr>
                          <m:nor/>
                        </m:rPr>
                        <a:rPr lang="vi-VN" sz="2000" smtClean="0"/>
                        <m:t>gi</m:t>
                      </m:r>
                      <m:r>
                        <m:rPr>
                          <m:nor/>
                        </m:rPr>
                        <a:rPr lang="vi-VN" sz="2000" smtClean="0"/>
                        <m:t>á </m:t>
                      </m:r>
                      <m:r>
                        <m:rPr>
                          <m:nor/>
                        </m:rPr>
                        <a:rPr lang="vi-VN" sz="2000" smtClean="0"/>
                        <m:t>tr</m:t>
                      </m:r>
                      <m:r>
                        <m:rPr>
                          <m:nor/>
                        </m:rPr>
                        <a:rPr lang="vi-VN" sz="2000" smtClean="0"/>
                        <m:t>ị </m:t>
                      </m:r>
                      <m:r>
                        <a:rPr lang="en-US" sz="2000" i="1">
                          <a:latin typeface="Cambria Math" panose="02040503050406030204" pitchFamily="18" charset="0"/>
                        </a:rPr>
                        <m:t>1</m:t>
                      </m:r>
                      <m:r>
                        <m:rPr>
                          <m:nor/>
                        </m:rPr>
                        <a:rPr lang="vi-VN" sz="2000"/>
                        <m:t> </m:t>
                      </m:r>
                      <m:r>
                        <m:rPr>
                          <m:nor/>
                        </m:rPr>
                        <a:rPr lang="vi-VN" sz="2000"/>
                        <m:t>l</m:t>
                      </m:r>
                      <m:r>
                        <m:rPr>
                          <m:nor/>
                        </m:rPr>
                        <a:rPr lang="vi-VN" sz="2000"/>
                        <m:t>à </m:t>
                      </m:r>
                      <m:r>
                        <a:rPr lang="en-US" sz="2000" i="1">
                          <a:latin typeface="Cambria Math" panose="02040503050406030204" pitchFamily="18" charset="0"/>
                        </a:rPr>
                        <m:t>10</m:t>
                      </m:r>
                      <m:r>
                        <m:rPr>
                          <m:nor/>
                        </m:rPr>
                        <a:rPr lang="vi-VN" sz="2000"/>
                        <m:t> </m:t>
                      </m:r>
                      <m:r>
                        <m:rPr>
                          <m:nor/>
                        </m:rPr>
                        <a:rPr lang="vi-VN" sz="2000"/>
                        <m:t>n</m:t>
                      </m:r>
                      <m:r>
                        <m:rPr>
                          <m:nor/>
                        </m:rPr>
                        <a:rPr lang="vi-VN" sz="2000"/>
                        <m:t>ê</m:t>
                      </m:r>
                      <m:r>
                        <m:rPr>
                          <m:nor/>
                        </m:rPr>
                        <a:rPr lang="vi-VN" sz="2000"/>
                        <m:t>n</m:t>
                      </m:r>
                      <m:r>
                        <m:rPr>
                          <m:nor/>
                        </m:rPr>
                        <a:rPr lang="vi-VN" sz="2000"/>
                        <m:t> </m:t>
                      </m:r>
                      <m:r>
                        <m:rPr>
                          <m:nor/>
                        </m:rPr>
                        <a:rPr lang="vi-VN" sz="2000"/>
                        <m:t>t</m:t>
                      </m:r>
                      <m:r>
                        <m:rPr>
                          <m:nor/>
                        </m:rPr>
                        <a:rPr lang="vi-VN" sz="2000"/>
                        <m:t>ầ</m:t>
                      </m:r>
                      <m:r>
                        <m:rPr>
                          <m:nor/>
                        </m:rPr>
                        <a:rPr lang="vi-VN" sz="2000"/>
                        <m:t>n</m:t>
                      </m:r>
                      <m:r>
                        <m:rPr>
                          <m:nor/>
                        </m:rPr>
                        <a:rPr lang="vi-VN" sz="2000"/>
                        <m:t> </m:t>
                      </m:r>
                      <m:r>
                        <m:rPr>
                          <m:nor/>
                        </m:rPr>
                        <a:rPr lang="vi-VN" sz="2000"/>
                        <m:t>s</m:t>
                      </m:r>
                      <m:r>
                        <m:rPr>
                          <m:nor/>
                        </m:rPr>
                        <a:rPr lang="vi-VN" sz="2000"/>
                        <m:t>ố </m:t>
                      </m:r>
                      <m:r>
                        <m:rPr>
                          <m:nor/>
                        </m:rPr>
                        <a:rPr lang="vi-VN" sz="2000"/>
                        <m:t>t</m:t>
                      </m:r>
                      <m:r>
                        <m:rPr>
                          <m:nor/>
                        </m:rPr>
                        <a:rPr lang="vi-VN" sz="2000"/>
                        <m:t>ươ</m:t>
                      </m:r>
                      <m:r>
                        <m:rPr>
                          <m:nor/>
                        </m:rPr>
                        <a:rPr lang="vi-VN" sz="2000"/>
                        <m:t>ng</m:t>
                      </m:r>
                      <m:r>
                        <m:rPr>
                          <m:nor/>
                        </m:rPr>
                        <a:rPr lang="vi-VN" sz="2000"/>
                        <m:t> đố</m:t>
                      </m:r>
                      <m:r>
                        <m:rPr>
                          <m:nor/>
                        </m:rPr>
                        <a:rPr lang="vi-VN" sz="2000"/>
                        <m:t>i</m:t>
                      </m:r>
                      <m:r>
                        <m:rPr>
                          <m:nor/>
                        </m:rPr>
                        <a:rPr lang="vi-VN" sz="2000"/>
                        <m:t> </m:t>
                      </m:r>
                      <m:r>
                        <m:rPr>
                          <m:nor/>
                        </m:rPr>
                        <a:rPr lang="vi-VN" sz="2000"/>
                        <m:t>c</m:t>
                      </m:r>
                      <m:r>
                        <m:rPr>
                          <m:nor/>
                        </m:rPr>
                        <a:rPr lang="vi-VN" sz="2000"/>
                        <m:t>ủ</m:t>
                      </m:r>
                      <m:r>
                        <m:rPr>
                          <m:nor/>
                        </m:rPr>
                        <a:rPr lang="vi-VN" sz="2000"/>
                        <m:t>a</m:t>
                      </m:r>
                      <m:r>
                        <m:rPr>
                          <m:nor/>
                        </m:rPr>
                        <a:rPr lang="vi-VN" sz="2000"/>
                        <m:t> </m:t>
                      </m:r>
                      <m:r>
                        <m:rPr>
                          <m:nor/>
                        </m:rPr>
                        <a:rPr lang="vi-VN" sz="2000"/>
                        <m:t>gi</m:t>
                      </m:r>
                      <m:r>
                        <m:rPr>
                          <m:nor/>
                        </m:rPr>
                        <a:rPr lang="vi-VN" sz="2000"/>
                        <m:t>á </m:t>
                      </m:r>
                      <m:r>
                        <m:rPr>
                          <m:nor/>
                        </m:rPr>
                        <a:rPr lang="vi-VN" sz="2000"/>
                        <m:t>tr</m:t>
                      </m:r>
                      <m:r>
                        <m:rPr>
                          <m:nor/>
                        </m:rPr>
                        <a:rPr lang="vi-VN" sz="2000"/>
                        <m:t>ị </m:t>
                      </m:r>
                      <m:r>
                        <a:rPr lang="en-US" sz="2000" i="1">
                          <a:latin typeface="Cambria Math" panose="02040503050406030204" pitchFamily="18" charset="0"/>
                        </a:rPr>
                        <m:t>1</m:t>
                      </m:r>
                      <m:r>
                        <m:rPr>
                          <m:nor/>
                        </m:rPr>
                        <a:rPr lang="vi-VN" sz="2000"/>
                        <m:t> </m:t>
                      </m:r>
                      <m:r>
                        <m:rPr>
                          <m:nor/>
                        </m:rPr>
                        <a:rPr lang="vi-VN" sz="2000"/>
                        <m:t>l</m:t>
                      </m:r>
                      <m:r>
                        <m:rPr>
                          <m:nor/>
                        </m:rPr>
                        <a:rPr lang="vi-VN" sz="2000"/>
                        <m:t>à</m:t>
                      </m:r>
                      <m:r>
                        <a:rPr lang="en-US" sz="2000" b="0" i="1" smtClean="0">
                          <a:latin typeface="Cambria Math" panose="02040503050406030204" pitchFamily="18" charset="0"/>
                        </a:rPr>
                        <m:t> </m:t>
                      </m:r>
                    </m:oMath>
                  </m:oMathPara>
                </a14:m>
                <a:endParaRPr lang="en-US" sz="2000" b="0" i="1">
                  <a:latin typeface="Cambria Math" panose="02040503050406030204" pitchFamily="18" charset="0"/>
                </a:endParaRPr>
              </a:p>
              <a:p>
                <a:pPr lvl="0" algn="just">
                  <a:lnSpc>
                    <a:spcPct val="130000"/>
                  </a:lnSpc>
                  <a:defRPr/>
                </a:pPr>
                <a14:m>
                  <m:oMathPara xmlns:m="http://schemas.openxmlformats.org/officeDocument/2006/math">
                    <m:oMathParaPr>
                      <m:jc m:val="center"/>
                    </m:oMathParaPr>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10</m:t>
                          </m:r>
                        </m:num>
                        <m:den>
                          <m:r>
                            <a:rPr lang="en-US" sz="2000" i="1">
                              <a:latin typeface="Cambria Math" panose="02040503050406030204" pitchFamily="18" charset="0"/>
                            </a:rPr>
                            <m:t>40</m:t>
                          </m:r>
                        </m:den>
                      </m:f>
                      <m:r>
                        <a:rPr lang="en-US" sz="2000" i="1">
                          <a:latin typeface="Cambria Math" panose="02040503050406030204" pitchFamily="18" charset="0"/>
                        </a:rPr>
                        <m:t>.100%=25,0%</m:t>
                      </m:r>
                    </m:oMath>
                  </m:oMathPara>
                </a14:m>
                <a:endParaRPr lang="en-US" sz="2000"/>
              </a:p>
            </p:txBody>
          </p:sp>
        </mc:Choice>
        <mc:Fallback xmlns="">
          <p:sp>
            <p:nvSpPr>
              <p:cNvPr id="12" name="Rectangle 11"/>
              <p:cNvSpPr>
                <a:spLocks noRot="1" noChangeAspect="1" noMove="1" noResize="1" noEditPoints="1" noAdjustHandles="1" noChangeArrowheads="1" noChangeShapeType="1" noTextEdit="1"/>
              </p:cNvSpPr>
              <p:nvPr/>
            </p:nvSpPr>
            <p:spPr>
              <a:xfrm>
                <a:off x="211743" y="3876599"/>
                <a:ext cx="8502896" cy="1264385"/>
              </a:xfrm>
              <a:prstGeom prst="rect">
                <a:avLst/>
              </a:prstGeom>
              <a:blipFill>
                <a:blip r:embed="rId6"/>
                <a:stretch>
                  <a:fillRect/>
                </a:stretch>
              </a:blipFill>
            </p:spPr>
            <p:txBody>
              <a:bodyPr/>
              <a:lstStyle/>
              <a:p>
                <a:r>
                  <a:rPr lang="en-US">
                    <a:noFill/>
                  </a:rPr>
                  <a:t> </a:t>
                </a:r>
              </a:p>
            </p:txBody>
          </p:sp>
        </mc:Fallback>
      </mc:AlternateContent>
      <p:pic>
        <p:nvPicPr>
          <p:cNvPr id="7" name="Picture 6"/>
          <p:cNvPicPr>
            <a:picLocks noChangeAspect="1"/>
          </p:cNvPicPr>
          <p:nvPr/>
        </p:nvPicPr>
        <p:blipFill>
          <a:blip r:embed="rId7"/>
          <a:stretch>
            <a:fillRect/>
          </a:stretch>
        </p:blipFill>
        <p:spPr>
          <a:xfrm>
            <a:off x="7897328" y="3136340"/>
            <a:ext cx="1030313" cy="1908213"/>
          </a:xfrm>
          <a:prstGeom prst="rect">
            <a:avLst/>
          </a:prstGeom>
        </p:spPr>
      </p:pic>
    </p:spTree>
    <p:extLst>
      <p:ext uri="{BB962C8B-B14F-4D97-AF65-F5344CB8AC3E}">
        <p14:creationId xmlns:p14="http://schemas.microsoft.com/office/powerpoint/2010/main" val="752472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randombar(horizont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randombar(horizont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P spid="12" grpId="0"/>
    </p:bldLst>
  </p:timing>
</p:sld>
</file>

<file path=ppt/theme/theme1.xml><?xml version="1.0" encoding="utf-8"?>
<a:theme xmlns:a="http://schemas.openxmlformats.org/drawingml/2006/main" name="Advanced Algebra and Functions - Mathematics - 11th grade by Slidesgo">
  <a:themeElements>
    <a:clrScheme name="Simple Light">
      <a:dk1>
        <a:srgbClr val="191919"/>
      </a:dk1>
      <a:lt1>
        <a:srgbClr val="F6F6F6"/>
      </a:lt1>
      <a:dk2>
        <a:srgbClr val="B7B7B7"/>
      </a:dk2>
      <a:lt2>
        <a:srgbClr val="D36B3D"/>
      </a:lt2>
      <a:accent1>
        <a:srgbClr val="EBC03C"/>
      </a:accent1>
      <a:accent2>
        <a:srgbClr val="CDB0E9"/>
      </a:accent2>
      <a:accent3>
        <a:srgbClr val="727E99"/>
      </a:accent3>
      <a:accent4>
        <a:srgbClr val="BBCFCC"/>
      </a:accent4>
      <a:accent5>
        <a:srgbClr val="719F2B"/>
      </a:accent5>
      <a:accent6>
        <a:srgbClr val="9C865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ll About Me Activities for Pre-K by Slidesgo">
  <a:themeElements>
    <a:clrScheme name="Simple Light">
      <a:dk1>
        <a:srgbClr val="343434"/>
      </a:dk1>
      <a:lt1>
        <a:srgbClr val="FFFFFF"/>
      </a:lt1>
      <a:dk2>
        <a:srgbClr val="7BEBCA"/>
      </a:dk2>
      <a:lt2>
        <a:srgbClr val="61C3FC"/>
      </a:lt2>
      <a:accent1>
        <a:srgbClr val="DED3FF"/>
      </a:accent1>
      <a:accent2>
        <a:srgbClr val="FFD2EA"/>
      </a:accent2>
      <a:accent3>
        <a:srgbClr val="FFE674"/>
      </a:accent3>
      <a:accent4>
        <a:srgbClr val="FF6E80"/>
      </a:accent4>
      <a:accent5>
        <a:srgbClr val="D9D9D9"/>
      </a:accent5>
      <a:accent6>
        <a:srgbClr val="F3F3F3"/>
      </a:accent6>
      <a:hlink>
        <a:srgbClr val="34343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8944</TotalTime>
  <Words>3534</Words>
  <Application>Microsoft Office PowerPoint</Application>
  <PresentationFormat>On-screen Show (16:9)</PresentationFormat>
  <Paragraphs>525</Paragraphs>
  <Slides>52</Slides>
  <Notes>52</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52</vt:i4>
      </vt:variant>
    </vt:vector>
  </HeadingPairs>
  <TitlesOfParts>
    <vt:vector size="70" baseType="lpstr">
      <vt:lpstr>Pacifico</vt:lpstr>
      <vt:lpstr>Calibri Light</vt:lpstr>
      <vt:lpstr>Aptos</vt:lpstr>
      <vt:lpstr>Times New Roman</vt:lpstr>
      <vt:lpstr>Wingdings</vt:lpstr>
      <vt:lpstr>Open Sans</vt:lpstr>
      <vt:lpstr>Calibri</vt:lpstr>
      <vt:lpstr>Cambria Math</vt:lpstr>
      <vt:lpstr>Nunito</vt:lpstr>
      <vt:lpstr>Arial</vt:lpstr>
      <vt:lpstr>DM Sans</vt:lpstr>
      <vt:lpstr>Encode Sans Expanded SemiBold</vt:lpstr>
      <vt:lpstr>DengXian</vt:lpstr>
      <vt:lpstr>Malgun Gothic</vt:lpstr>
      <vt:lpstr>Bebas Neue</vt:lpstr>
      <vt:lpstr>Poppins</vt:lpstr>
      <vt:lpstr>Advanced Algebra and Functions - Mathematics - 11th grade by Slidesgo</vt:lpstr>
      <vt:lpstr>All About Me Activities for Pre-K by Slidesgo</vt:lpstr>
      <vt:lpstr>KHỞI ĐỘNG</vt:lpstr>
      <vt:lpstr>PowerPoint Presentation</vt:lpstr>
      <vt:lpstr>NỘI DUNG BÀI HỌC </vt:lpstr>
      <vt:lpstr>PowerPoint Presentation</vt:lpstr>
      <vt:lpstr>PowerPoint Presentation</vt:lpstr>
      <vt:lpstr>PowerPoint Presentation</vt:lpstr>
      <vt:lpstr>Định nghĩa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Định nghĩa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tailieugiaovien.edu.vn</dc:creator>
  <cp:lastModifiedBy>PC</cp:lastModifiedBy>
  <cp:revision>2</cp:revision>
  <dcterms:modified xsi:type="dcterms:W3CDTF">2025-05-01T02:02:21Z</dcterms:modified>
</cp:coreProperties>
</file>