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3" r:id="rId4"/>
    <p:sldId id="291" r:id="rId5"/>
    <p:sldId id="429" r:id="rId6"/>
    <p:sldId id="444" r:id="rId7"/>
    <p:sldId id="445" r:id="rId8"/>
    <p:sldId id="398" r:id="rId9"/>
    <p:sldId id="431" r:id="rId10"/>
    <p:sldId id="446" r:id="rId11"/>
    <p:sldId id="432" r:id="rId12"/>
    <p:sldId id="447" r:id="rId13"/>
    <p:sldId id="271" r:id="rId14"/>
    <p:sldId id="276" r:id="rId15"/>
    <p:sldId id="448" r:id="rId16"/>
    <p:sldId id="442" r:id="rId17"/>
    <p:sldId id="44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9</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10" y="600075"/>
            <a:ext cx="11403622" cy="5765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9</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1783" y="622478"/>
            <a:ext cx="11806963" cy="120032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Đánh giá khả năng và sở thích của bản thân đối với một số ngành nghề liên quan đến chế biến thực phẩm.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Đánh giá dựa theo bảng 9.2 và bảng 9.4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0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đánh giá sự phù hợp của bản thân dựa vào sự đáp ứng khả năng và sở thích đối với công việc liên quan đến chế biến thực phẩm.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47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đánh giá sự phù hợp của bản thân dựa vào sự đáp ứng khả năng và sở thích đối với công việc liên quan đến chế biến thực phẩm.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
        <p:nvSpPr>
          <p:cNvPr id="2" name="Rectangle 1"/>
          <p:cNvSpPr/>
          <p:nvPr/>
        </p:nvSpPr>
        <p:spPr>
          <a:xfrm>
            <a:off x="6344816" y="888957"/>
            <a:ext cx="5728996" cy="4893647"/>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Đánh giá sự phù hợp của bản thân dựa vào sự đáp ứng khả năng và sở thích đối với công việc liên quan đến chế biến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Em cảm thấy mình có khả năng và kỹ năng cần thiết để thực hiện các nhiệm vụ trong lĩnh vực chế biến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Em có đam mê và sở thích về việc nấu nướng và chế biến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Em có thể tự nhận ra mình có khả năng làm việc một cách cẩn thận và tỉ mỉ.</a:t>
            </a:r>
          </a:p>
          <a:p>
            <a:r>
              <a:rPr lang="en-US" sz="2400">
                <a:solidFill>
                  <a:srgbClr val="FF0000"/>
                </a:solidFill>
                <a:latin typeface="Times New Roman" panose="02020603050405020304" pitchFamily="18" charset="0"/>
                <a:ea typeface="Times New Roman" panose="02020603050405020304" pitchFamily="18" charset="0"/>
              </a:rPr>
              <a:t>- Em có sức khỏe tốt để thực hiện công việc đòi hỏi thường xuyên tiếp xúc với thực phẩm và các thiết bị nấu nướng.</a:t>
            </a:r>
            <a:endParaRPr lang="en-US" sz="2400">
              <a:solidFill>
                <a:srgbClr val="FF0000"/>
              </a:solidFill>
            </a:endParaRPr>
          </a:p>
        </p:txBody>
      </p:sp>
    </p:spTree>
    <p:extLst>
      <p:ext uri="{BB962C8B-B14F-4D97-AF65-F5344CB8AC3E}">
        <p14:creationId xmlns:p14="http://schemas.microsoft.com/office/powerpoint/2010/main" val="35686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5896947" cy="1569660"/>
          </a:xfrm>
          <a:prstGeom prst="rect">
            <a:avLst/>
          </a:prstGeom>
        </p:spPr>
        <p:txBody>
          <a:bodyPr wrap="square">
            <a:spAutoFit/>
          </a:bodyPr>
          <a:lstStyle/>
          <a:p>
            <a:r>
              <a:rPr lang="en-US"/>
              <a:t> </a:t>
            </a:r>
            <a:r>
              <a:rPr lang="en-US" sz="2400" b="1">
                <a:solidFill>
                  <a:srgbClr val="0000FF"/>
                </a:solidFill>
                <a:latin typeface="Times New Roman" panose="02020603050405020304" pitchFamily="18" charset="0"/>
                <a:cs typeface="Times New Roman" panose="02020603050405020304" pitchFamily="18" charset="0"/>
              </a:rPr>
              <a:t>Kể tên và mô tả đặc điểm của nghề liên quan đến chế biến thực phẩm được minh họa ở Hình 9.1. Những nghề này có yêu cầu đổi với người lao động như thế nào?</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22194" y="2155079"/>
            <a:ext cx="5605363" cy="3275076"/>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238336767"/>
              </p:ext>
            </p:extLst>
          </p:nvPr>
        </p:nvGraphicFramePr>
        <p:xfrm>
          <a:off x="6186196" y="694452"/>
          <a:ext cx="5493386" cy="3098165"/>
        </p:xfrm>
        <a:graphic>
          <a:graphicData uri="http://schemas.openxmlformats.org/drawingml/2006/table">
            <a:tbl>
              <a:tblPr firstRow="1" firstCol="1" bandRow="1"/>
              <a:tblGrid>
                <a:gridCol w="2746693">
                  <a:extLst>
                    <a:ext uri="{9D8B030D-6E8A-4147-A177-3AD203B41FA5}">
                      <a16:colId xmlns:a16="http://schemas.microsoft.com/office/drawing/2014/main" val="290839808"/>
                    </a:ext>
                  </a:extLst>
                </a:gridCol>
                <a:gridCol w="2746693">
                  <a:extLst>
                    <a:ext uri="{9D8B030D-6E8A-4147-A177-3AD203B41FA5}">
                      <a16:colId xmlns:a16="http://schemas.microsoft.com/office/drawing/2014/main" val="770626432"/>
                    </a:ext>
                  </a:extLst>
                </a:gridCol>
              </a:tblGrid>
              <a:tr h="431226">
                <a:tc>
                  <a:txBody>
                    <a:bodyPr/>
                    <a:lstStyle/>
                    <a:p>
                      <a:pPr marL="30480" marR="30480" algn="ctr">
                        <a:lnSpc>
                          <a:spcPct val="115000"/>
                        </a:lnSpc>
                        <a:spcAft>
                          <a:spcPts val="0"/>
                        </a:spcAft>
                      </a:pPr>
                      <a:r>
                        <a:rPr lang="vi-VN"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ình</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Nghề nghiệp</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105605"/>
                  </a:ext>
                </a:extLst>
              </a:tr>
              <a:tr h="407932">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Thợ làm bánh</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816880"/>
                  </a:ext>
                </a:extLst>
              </a:tr>
              <a:tr h="407932">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 vấn dinh dưỡng</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948972"/>
                  </a:ext>
                </a:extLst>
              </a:tr>
              <a:tr h="407932">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 bếp</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12955"/>
                  </a:ext>
                </a:extLst>
              </a:tr>
              <a:tr h="407932">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Trải nghiệm ẩm thực</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838962"/>
                  </a:ext>
                </a:extLst>
              </a:tr>
              <a:tr h="407932">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Pha chế</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802679"/>
                  </a:ext>
                </a:extLst>
              </a:tr>
              <a:tr h="431226">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nghệ thực phẩm</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390889"/>
                  </a:ext>
                </a:extLst>
              </a:tr>
            </a:tbl>
          </a:graphicData>
        </a:graphic>
      </p:graphicFrame>
      <p:sp>
        <p:nvSpPr>
          <p:cNvPr id="4" name="Rectangle 3"/>
          <p:cNvSpPr/>
          <p:nvPr/>
        </p:nvSpPr>
        <p:spPr>
          <a:xfrm>
            <a:off x="6186196" y="3902294"/>
            <a:ext cx="6096000" cy="2862322"/>
          </a:xfrm>
          <a:prstGeom prst="rect">
            <a:avLst/>
          </a:prstGeom>
        </p:spPr>
        <p:txBody>
          <a:bodyPr>
            <a:spAutoFit/>
          </a:bodyPr>
          <a:lstStyle/>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Yêu cầu đối với người lao động:</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Năng lực:</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Có kiến thức cơ bản.</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Có kĩ năng sử dụng dụng cụ, vận hành thiết bị.</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Có đủ sức khỏe</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Phẩm chất:</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Yêu thích công việc, có trách nhiệm</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Làm việc trung thực, khoa học, kiên trì.</a:t>
            </a:r>
          </a:p>
          <a:p>
            <a:r>
              <a:rPr lang="en-US" sz="2000">
                <a:solidFill>
                  <a:srgbClr val="FF0000"/>
                </a:solidFill>
                <a:latin typeface="Times New Roman" panose="02020603050405020304" pitchFamily="18" charset="0"/>
                <a:ea typeface="Times New Roman" panose="02020603050405020304" pitchFamily="18" charset="0"/>
              </a:rPr>
              <a:t>+ Có ý thức đảm bảo an toàn lao động.</a:t>
            </a:r>
            <a:endParaRPr lang="en-US" sz="2000">
              <a:solidFill>
                <a:srgbClr val="FF0000"/>
              </a:solidFill>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ipe(down)">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hiểu một số cơ sở đào tao tại các trường đại học, cao đẳng, trung cấp, trung tâm giáo dục nghề nghiệp về các chuyên ngành liên quan đến công việc chế biến thực phẩm.</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hiểu một số cơ sở đào tao tại các trường đại học, cao đẳng, trung cấp, trung tâm giáo dục nghề nghiệp về các chuyên ngành liên quan đến công việc chế biến thực phẩm.</a:t>
            </a:r>
          </a:p>
        </p:txBody>
      </p:sp>
      <p:sp>
        <p:nvSpPr>
          <p:cNvPr id="2" name="Rectangle 1"/>
          <p:cNvSpPr/>
          <p:nvPr/>
        </p:nvSpPr>
        <p:spPr>
          <a:xfrm>
            <a:off x="2469501" y="1493414"/>
            <a:ext cx="8839201" cy="5262979"/>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 trường đào tạo ngành công nghệ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Trường Đại học Công nghiệp thực phẩm TP.HCM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Học viện Nông nghiệp Việt Nam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Trường Đại học Mở Hà Nội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Trường Đại học Công nghệ Sài Gòn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Trường ĐH Công nghiệp Hà Nội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Trường Đại học Công nghệ Đồng Nai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Trường Đại Học Nông Lâm Huế</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Các trung tâm, cơ sở đào tạo đầu bếp uy tín: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Trường dạy nghề ẩm thực Netspace đào tạo nghề bếp</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Học nấu ăn tại trung tâm hướng nghiệp Á Âu TP.HCM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Học nghề bếp tại Trường Trung cấp nghề quản lý khách sạn Việt Úc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Trung cấp Nghề nấu ăn - Nghiệp vụ du lịch và thời trang Hà Nội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Trung tâm dạy nấu ăn Quả táo vàng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873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các ngành nghề liên quan đến thực phẩm, em thích học ngành nghề nào? Hãy lập kế hoạch học tập sau khi tốt nghiệp trung học cơ sở phù hợp với ngành nghề đó.</a:t>
            </a:r>
          </a:p>
        </p:txBody>
      </p:sp>
    </p:spTree>
    <p:extLst>
      <p:ext uri="{BB962C8B-B14F-4D97-AF65-F5344CB8AC3E}">
        <p14:creationId xmlns:p14="http://schemas.microsoft.com/office/powerpoint/2010/main" val="265593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các ngành nghề liên quan đến thực phẩm, em thích học ngành nghề nào? Hãy lập kế hoạch học tập sau khi tốt nghiệp trung học cơ sở phù hợp với ngành nghề đó.</a:t>
            </a:r>
          </a:p>
        </p:txBody>
      </p:sp>
      <p:sp>
        <p:nvSpPr>
          <p:cNvPr id="4" name="Rectangle 3"/>
          <p:cNvSpPr/>
          <p:nvPr/>
        </p:nvSpPr>
        <p:spPr>
          <a:xfrm>
            <a:off x="1797698" y="1415772"/>
            <a:ext cx="10304106" cy="4154984"/>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Trong các ngành nghề liên quan đến thực phẩm, em thích học ngành nghề quản lý nhà hàng hoặc khách sạn.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Sau khi tốt nghiệp trung học cơ sở, em có thể lên kế hoạch học tập bằng cách: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Học các môn học như toán, hóa, sinh học và tiếng Anh để có nền tảng vững chắc cho việc học tập tiếp theo.</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Nghiên cứu về các trường đại học, cao đẳng hoặc trung tâm đào tạo nghề nghiệp cung cấp các chương trình học liên quan đến ngành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Tham gia các khóa học, hội thảo hoặc các hoạt động ngoại khóa liên quan đến ẩm thực và thực phẩm để nâng cao kiến thức và kỹ năng của mình.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Kết bạn với những người đã làm việc trong ngành và tìm hiểu về kinh nghiệm của họ để có cái nhìn sâu sắc về ngành nghề mà em muốn theo đuổi.</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05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06408" y="390293"/>
            <a:ext cx="4885593" cy="4498285"/>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9.1 và cho biết những người dưới đây đang làm các công việc gì?</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83516" y="321504"/>
            <a:ext cx="6118860" cy="417136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06408" y="390293"/>
            <a:ext cx="4885593" cy="4498285"/>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9.1 và cho biết những người dưới đây đang làm các công việc gì?</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80879" y="162885"/>
            <a:ext cx="6118860" cy="3270782"/>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3181115223"/>
              </p:ext>
            </p:extLst>
          </p:nvPr>
        </p:nvGraphicFramePr>
        <p:xfrm>
          <a:off x="2042212" y="3591884"/>
          <a:ext cx="5493386" cy="3098165"/>
        </p:xfrm>
        <a:graphic>
          <a:graphicData uri="http://schemas.openxmlformats.org/drawingml/2006/table">
            <a:tbl>
              <a:tblPr firstRow="1" firstCol="1" bandRow="1"/>
              <a:tblGrid>
                <a:gridCol w="2746693">
                  <a:extLst>
                    <a:ext uri="{9D8B030D-6E8A-4147-A177-3AD203B41FA5}">
                      <a16:colId xmlns:a16="http://schemas.microsoft.com/office/drawing/2014/main" val="290839808"/>
                    </a:ext>
                  </a:extLst>
                </a:gridCol>
                <a:gridCol w="2746693">
                  <a:extLst>
                    <a:ext uri="{9D8B030D-6E8A-4147-A177-3AD203B41FA5}">
                      <a16:colId xmlns:a16="http://schemas.microsoft.com/office/drawing/2014/main" val="770626432"/>
                    </a:ext>
                  </a:extLst>
                </a:gridCol>
              </a:tblGrid>
              <a:tr h="361315">
                <a:tc>
                  <a:txBody>
                    <a:bodyPr/>
                    <a:lstStyle/>
                    <a:p>
                      <a:pPr marL="30480" marR="30480" algn="ctr">
                        <a:lnSpc>
                          <a:spcPct val="115000"/>
                        </a:lnSpc>
                        <a:spcAft>
                          <a:spcPts val="0"/>
                        </a:spcAft>
                      </a:pPr>
                      <a:r>
                        <a:rPr lang="vi-VN"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ình</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1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Nghề nghiệp</a:t>
                      </a:r>
                      <a:endPar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105605"/>
                  </a:ext>
                </a:extLst>
              </a:tr>
              <a:tr h="36893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Thợ làm bánh</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816880"/>
                  </a:ext>
                </a:extLst>
              </a:tr>
              <a:tr h="36131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 vấn dinh dưỡng</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948972"/>
                  </a:ext>
                </a:extLst>
              </a:tr>
              <a:tr h="36131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 bếp</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12955"/>
                  </a:ext>
                </a:extLst>
              </a:tr>
              <a:tr h="36131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Trải nghiệm ẩm thực</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838962"/>
                  </a:ext>
                </a:extLst>
              </a:tr>
              <a:tr h="36893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Pha chế</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802679"/>
                  </a:ext>
                </a:extLst>
              </a:tr>
              <a:tr h="361315">
                <a:tc>
                  <a:txBody>
                    <a:bodyPr/>
                    <a:lstStyle/>
                    <a:p>
                      <a:pPr marL="30480" marR="30480" algn="ctr">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nghệ thực phẩm</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390889"/>
                  </a:ext>
                </a:extLst>
              </a:tr>
            </a:tbl>
          </a:graphicData>
        </a:graphic>
      </p:graphicFrame>
    </p:spTree>
    <p:extLst>
      <p:ext uri="{BB962C8B-B14F-4D97-AF65-F5344CB8AC3E}">
        <p14:creationId xmlns:p14="http://schemas.microsoft.com/office/powerpoint/2010/main" val="110915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7" y="137240"/>
            <a:ext cx="1931437" cy="3785652"/>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Quan sát bảng 9.1 trình bày đặc điểm và yêu cầu của một số ngành nghề liên quan đến chế biến thực phẩm</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41984" y="83820"/>
            <a:ext cx="9405257" cy="6774180"/>
          </a:xfrm>
          <a:prstGeom prst="rect">
            <a:avLst/>
          </a:prstGeom>
          <a:noFill/>
          <a:ln>
            <a:noFill/>
          </a:ln>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Trình bày đặc điểm của nghề hướng dẫn viên ẩm thực, nhà đánh giá ẩm thực, nhà phê bình ẩm thực, Vlogger, youtuber..ẩm thực</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94" y="1066562"/>
            <a:ext cx="3004204" cy="2431998"/>
          </a:xfrm>
          <a:prstGeom prst="rect">
            <a:avLst/>
          </a:prstGeom>
        </p:spPr>
      </p:pic>
      <p:sp>
        <p:nvSpPr>
          <p:cNvPr id="6" name="TextBox 5"/>
          <p:cNvSpPr txBox="1"/>
          <p:nvPr/>
        </p:nvSpPr>
        <p:spPr>
          <a:xfrm>
            <a:off x="266050" y="3596885"/>
            <a:ext cx="2808515" cy="338554"/>
          </a:xfrm>
          <a:prstGeom prst="rect">
            <a:avLst/>
          </a:prstGeom>
          <a:noFill/>
        </p:spPr>
        <p:txBody>
          <a:bodyPr wrap="square" rtlCol="0">
            <a:spAutoFit/>
          </a:bodyPr>
          <a:lstStyle/>
          <a:p>
            <a:r>
              <a:rPr lang="vi-VN" sz="1600" b="1" i="1" smtClean="0">
                <a:latin typeface="Times New Roman" panose="02020603050405020304" pitchFamily="18" charset="0"/>
                <a:cs typeface="Times New Roman" panose="02020603050405020304" pitchFamily="18" charset="0"/>
              </a:rPr>
              <a:t>Nghề hướng dẫn viên ẩm thực</a:t>
            </a:r>
            <a:endParaRPr lang="en-US" sz="16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363684" y="1066562"/>
            <a:ext cx="3191070" cy="2530323"/>
          </a:xfrm>
          <a:prstGeom prst="rect">
            <a:avLst/>
          </a:prstGeom>
        </p:spPr>
      </p:pic>
      <p:sp>
        <p:nvSpPr>
          <p:cNvPr id="8" name="TextBox 7"/>
          <p:cNvSpPr txBox="1"/>
          <p:nvPr/>
        </p:nvSpPr>
        <p:spPr>
          <a:xfrm>
            <a:off x="3601614" y="3625582"/>
            <a:ext cx="2323323" cy="338554"/>
          </a:xfrm>
          <a:prstGeom prst="rect">
            <a:avLst/>
          </a:prstGeom>
          <a:noFill/>
        </p:spPr>
        <p:txBody>
          <a:bodyPr wrap="square" rtlCol="0">
            <a:spAutoFit/>
          </a:bodyPr>
          <a:lstStyle/>
          <a:p>
            <a:r>
              <a:rPr lang="vi-VN" sz="1600" b="1" i="1" smtClean="0">
                <a:latin typeface="Times New Roman" panose="02020603050405020304" pitchFamily="18" charset="0"/>
                <a:cs typeface="Times New Roman" panose="02020603050405020304" pitchFamily="18" charset="0"/>
              </a:rPr>
              <a:t>Nhà đánh giá ẩm thực</a:t>
            </a:r>
            <a:endParaRPr lang="en-US" sz="16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10194" y="4104716"/>
            <a:ext cx="2920228" cy="2391690"/>
          </a:xfrm>
          <a:prstGeom prst="rect">
            <a:avLst/>
          </a:prstGeom>
        </p:spPr>
      </p:pic>
      <p:sp>
        <p:nvSpPr>
          <p:cNvPr id="10" name="TextBox 9"/>
          <p:cNvSpPr txBox="1"/>
          <p:nvPr/>
        </p:nvSpPr>
        <p:spPr>
          <a:xfrm>
            <a:off x="532100" y="6496406"/>
            <a:ext cx="2276416" cy="338554"/>
          </a:xfrm>
          <a:prstGeom prst="rect">
            <a:avLst/>
          </a:prstGeom>
          <a:noFill/>
        </p:spPr>
        <p:txBody>
          <a:bodyPr wrap="square" rtlCol="0">
            <a:spAutoFit/>
          </a:bodyPr>
          <a:lstStyle/>
          <a:p>
            <a:r>
              <a:rPr lang="vi-VN" sz="1600" b="1" i="1" smtClean="0">
                <a:latin typeface="Times New Roman" panose="02020603050405020304" pitchFamily="18" charset="0"/>
                <a:cs typeface="Times New Roman" panose="02020603050405020304" pitchFamily="18" charset="0"/>
              </a:rPr>
              <a:t>Nhà phê bình ẩm thực</a:t>
            </a:r>
            <a:endParaRPr lang="en-US" sz="1600" b="1" i="1">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3684" y="4104716"/>
            <a:ext cx="3191070" cy="2391690"/>
          </a:xfrm>
          <a:prstGeom prst="rect">
            <a:avLst/>
          </a:prstGeom>
        </p:spPr>
      </p:pic>
      <p:sp>
        <p:nvSpPr>
          <p:cNvPr id="12" name="TextBox 11"/>
          <p:cNvSpPr txBox="1"/>
          <p:nvPr/>
        </p:nvSpPr>
        <p:spPr>
          <a:xfrm>
            <a:off x="3601613" y="6496406"/>
            <a:ext cx="2323323" cy="338554"/>
          </a:xfrm>
          <a:prstGeom prst="rect">
            <a:avLst/>
          </a:prstGeom>
          <a:noFill/>
        </p:spPr>
        <p:txBody>
          <a:bodyPr wrap="square" rtlCol="0">
            <a:spAutoFit/>
          </a:bodyPr>
          <a:lstStyle/>
          <a:p>
            <a:r>
              <a:rPr lang="vi-VN" sz="1600" b="1" i="1" smtClean="0">
                <a:latin typeface="Times New Roman" panose="02020603050405020304" pitchFamily="18" charset="0"/>
                <a:cs typeface="Times New Roman" panose="02020603050405020304" pitchFamily="18" charset="0"/>
              </a:rPr>
              <a:t>Youtuber ẩm thực</a:t>
            </a:r>
            <a:endParaRPr lang="en-US" sz="16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40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Trình bày đặc điểm của nghề hướng dẫn viên ẩm thực, nhà đánh giá ẩm thực, nhà phê bình ẩm thực, Vlogger, youtuber..ẩm thực</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94" y="1066562"/>
            <a:ext cx="3004204" cy="2431998"/>
          </a:xfrm>
          <a:prstGeom prst="rect">
            <a:avLst/>
          </a:prstGeom>
        </p:spPr>
      </p:pic>
      <p:sp>
        <p:nvSpPr>
          <p:cNvPr id="6" name="TextBox 5"/>
          <p:cNvSpPr txBox="1"/>
          <p:nvPr/>
        </p:nvSpPr>
        <p:spPr>
          <a:xfrm>
            <a:off x="266050" y="3596885"/>
            <a:ext cx="2808515" cy="338554"/>
          </a:xfrm>
          <a:prstGeom prst="rect">
            <a:avLst/>
          </a:prstGeom>
          <a:noFill/>
        </p:spPr>
        <p:txBody>
          <a:bodyPr wrap="square" rtlCol="0">
            <a:spAutoFit/>
          </a:bodyPr>
          <a:lstStyle/>
          <a:p>
            <a:r>
              <a:rPr lang="vi-VN" sz="1600" b="1" i="1" smtClean="0">
                <a:latin typeface="Times New Roman" panose="02020603050405020304" pitchFamily="18" charset="0"/>
                <a:cs typeface="Times New Roman" panose="02020603050405020304" pitchFamily="18" charset="0"/>
              </a:rPr>
              <a:t>Nghề hướng dẫn viên ẩm thực</a:t>
            </a:r>
            <a:endParaRPr lang="en-US" sz="16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363684" y="1066562"/>
            <a:ext cx="3191070" cy="2530323"/>
          </a:xfrm>
          <a:prstGeom prst="rect">
            <a:avLst/>
          </a:prstGeom>
        </p:spPr>
      </p:pic>
      <p:sp>
        <p:nvSpPr>
          <p:cNvPr id="8" name="TextBox 7"/>
          <p:cNvSpPr txBox="1"/>
          <p:nvPr/>
        </p:nvSpPr>
        <p:spPr>
          <a:xfrm>
            <a:off x="3601614" y="3625582"/>
            <a:ext cx="2323323" cy="338554"/>
          </a:xfrm>
          <a:prstGeom prst="rect">
            <a:avLst/>
          </a:prstGeom>
          <a:noFill/>
        </p:spPr>
        <p:txBody>
          <a:bodyPr wrap="square" rtlCol="0">
            <a:spAutoFit/>
          </a:bodyPr>
          <a:lstStyle/>
          <a:p>
            <a:r>
              <a:rPr lang="vi-VN" sz="1600" b="1" i="1" smtClean="0">
                <a:latin typeface="Times New Roman" panose="02020603050405020304" pitchFamily="18" charset="0"/>
                <a:cs typeface="Times New Roman" panose="02020603050405020304" pitchFamily="18" charset="0"/>
              </a:rPr>
              <a:t>Nhà đánh giá ẩm thực</a:t>
            </a:r>
            <a:endParaRPr lang="en-US" sz="1600"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10194" y="4104716"/>
            <a:ext cx="2920228" cy="2391690"/>
          </a:xfrm>
          <a:prstGeom prst="rect">
            <a:avLst/>
          </a:prstGeom>
        </p:spPr>
      </p:pic>
      <p:sp>
        <p:nvSpPr>
          <p:cNvPr id="10" name="TextBox 9"/>
          <p:cNvSpPr txBox="1"/>
          <p:nvPr/>
        </p:nvSpPr>
        <p:spPr>
          <a:xfrm>
            <a:off x="532100" y="6496406"/>
            <a:ext cx="2276416" cy="338554"/>
          </a:xfrm>
          <a:prstGeom prst="rect">
            <a:avLst/>
          </a:prstGeom>
          <a:noFill/>
        </p:spPr>
        <p:txBody>
          <a:bodyPr wrap="square" rtlCol="0">
            <a:spAutoFit/>
          </a:bodyPr>
          <a:lstStyle/>
          <a:p>
            <a:r>
              <a:rPr lang="vi-VN" sz="1600" b="1" i="1" smtClean="0">
                <a:latin typeface="Times New Roman" panose="02020603050405020304" pitchFamily="18" charset="0"/>
                <a:cs typeface="Times New Roman" panose="02020603050405020304" pitchFamily="18" charset="0"/>
              </a:rPr>
              <a:t>Nhà phê bình ẩm thực</a:t>
            </a:r>
            <a:endParaRPr lang="en-US" sz="1600" b="1" i="1">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3684" y="4104716"/>
            <a:ext cx="3191070" cy="2391690"/>
          </a:xfrm>
          <a:prstGeom prst="rect">
            <a:avLst/>
          </a:prstGeom>
        </p:spPr>
      </p:pic>
      <p:sp>
        <p:nvSpPr>
          <p:cNvPr id="12" name="TextBox 11"/>
          <p:cNvSpPr txBox="1"/>
          <p:nvPr/>
        </p:nvSpPr>
        <p:spPr>
          <a:xfrm>
            <a:off x="3601613" y="6496406"/>
            <a:ext cx="2323323" cy="338554"/>
          </a:xfrm>
          <a:prstGeom prst="rect">
            <a:avLst/>
          </a:prstGeom>
          <a:noFill/>
        </p:spPr>
        <p:txBody>
          <a:bodyPr wrap="square" rtlCol="0">
            <a:spAutoFit/>
          </a:bodyPr>
          <a:lstStyle/>
          <a:p>
            <a:r>
              <a:rPr lang="vi-VN" sz="1600" b="1" i="1" smtClean="0">
                <a:latin typeface="Times New Roman" panose="02020603050405020304" pitchFamily="18" charset="0"/>
                <a:cs typeface="Times New Roman" panose="02020603050405020304" pitchFamily="18" charset="0"/>
              </a:rPr>
              <a:t>Youtuber ẩm thực</a:t>
            </a:r>
            <a:endParaRPr lang="en-US" sz="1600" b="1" i="1">
              <a:latin typeface="Times New Roman" panose="02020603050405020304" pitchFamily="18" charset="0"/>
              <a:cs typeface="Times New Roman" panose="02020603050405020304" pitchFamily="18" charset="0"/>
            </a:endParaRPr>
          </a:p>
        </p:txBody>
      </p:sp>
      <p:sp>
        <p:nvSpPr>
          <p:cNvPr id="2" name="Rectangle 1"/>
          <p:cNvSpPr/>
          <p:nvPr/>
        </p:nvSpPr>
        <p:spPr>
          <a:xfrm>
            <a:off x="6704040" y="807900"/>
            <a:ext cx="5316896" cy="5324535"/>
          </a:xfrm>
          <a:prstGeom prst="rect">
            <a:avLst/>
          </a:prstGeom>
        </p:spPr>
        <p:txBody>
          <a:bodyPr wrap="square">
            <a:spAutoFit/>
          </a:bodyPr>
          <a:lstStyle/>
          <a:p>
            <a:pPr marR="30480" algn="just">
              <a:spcAft>
                <a:spcPts val="0"/>
              </a:spcAft>
            </a:pPr>
            <a:r>
              <a:rPr lang="vi-VN" sz="2000" smtClean="0">
                <a:solidFill>
                  <a:srgbClr val="FF0000"/>
                </a:solidFill>
                <a:latin typeface="Times New Roman" panose="02020603050405020304" pitchFamily="18" charset="0"/>
                <a:ea typeface="Times New Roman" panose="02020603050405020304" pitchFamily="18" charset="0"/>
              </a:rPr>
              <a:t>+ </a:t>
            </a:r>
            <a:r>
              <a:rPr lang="vi-VN" sz="2000">
                <a:solidFill>
                  <a:srgbClr val="FF0000"/>
                </a:solidFill>
                <a:latin typeface="Times New Roman" panose="02020603050405020304" pitchFamily="18" charset="0"/>
                <a:ea typeface="Times New Roman" panose="02020603050405020304" pitchFamily="18" charset="0"/>
              </a:rPr>
              <a:t>Hướng dẫn viên ẩm thực: hướng dẫn cho du khách có thể thao tác từ sơ chế đến hoàn thành món ăn hoặc giới thiệu cách thức để hoàn thiện món ăn ở địa phương.</a:t>
            </a:r>
            <a:endParaRPr lang="en-US" sz="20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Nhà đánh giá ấm thực: Chia sẻ hình ảnh, clip cảm nhận của bản thân về chất lượng món ăn đã dùng thử, không gian, thái độ của nhân viên phục vụ tại cơ sở đó.</a:t>
            </a:r>
            <a:endParaRPr lang="en-US" sz="20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Nhà phê bình ẩm thực: đánh giá chi tiết chất lượng nguyên liệu, đồ ăn, thức uống, cách trình bày món ăn, đầu bếp, dịch vụ, thái độ phục vụ của cơ sở kinh doanh ẩm thực...từ đó đưa ra đề xuất cho độc giả.</a:t>
            </a:r>
            <a:endParaRPr lang="en-US" sz="20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Vlogger, youtuber,...ẩm thực: cung cấp video tự quay và giới thiệu các giá trị cụ thể về món ăn tự ché biến hoặc món ăn đặc sắc của vùng miền trên nền tảng mạng xã hội.</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69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9</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1783" y="622478"/>
            <a:ext cx="11806963" cy="4770537"/>
          </a:xfrm>
          <a:prstGeom prst="rect">
            <a:avLst/>
          </a:prstGeom>
        </p:spPr>
        <p:txBody>
          <a:bodyPr wrap="square">
            <a:spAutoFit/>
          </a:bodyPr>
          <a:lstStyle/>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I.Một số ngành nghề liên quan đến chế biến thực phẩm</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Đặc điểm và yêu cầu của người làm nghề liên quan đến chế biến thực phẩm thể hiện bảng 9.1</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Một số công việc khác liên quan đến chế biến thực phẩm:</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Hướng dẫn viên ẩm thực: hướng dẫn cho du khách có thể thao tác từ sơ chế đến hoàn thành món ăn hoặc giới thiệu cách thức để hoàn thiện món ăn ở địa phương.</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Nhà đánh giá ấm thực: Chia sẻ hình ảnh, clip cảm nhận của bản thân về chất lượng món ăn đã dùng thử, không gian, thái độ của nhân viên phục vụ tại cơ sở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2400">
                <a:latin typeface="Times New Roman" panose="02020603050405020304" pitchFamily="18" charset="0"/>
                <a:cs typeface="Times New Roman" panose="02020603050405020304" pitchFamily="18" charset="0"/>
              </a:rPr>
              <a:t>+ Nhà phê bình ẩm thực: đánh giá chi tiết chất lượng nguyên liệu, đồ ăn, thức uống, cách trình bày món ăn, đầu bếp, dịch vụ, thái độ phục vụ của cơ sở kinh doanh ẩm thực...từ đó đưa ra đề xuất cho độc giả.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Vlogger, youtuber,...ẩm thực: cung cấp video tự quay và giới thiệu các giá trị cụ thể về món ăn tự ché biến hoặc món ăn đặc sắc của vùng miền trên nền tảng mạng xã hội.</a:t>
            </a:r>
            <a:endParaRPr lang="en-US" sz="2400">
              <a:latin typeface="Times New Roman" panose="02020603050405020304" pitchFamily="18" charset="0"/>
              <a:cs typeface="Times New Roman" panose="02020603050405020304" pitchFamily="18" charset="0"/>
            </a:endParaRPr>
          </a:p>
          <a:p>
            <a:pPr marR="30480" algn="just">
              <a:spcAft>
                <a:spcPts val="0"/>
              </a:spcAft>
            </a:pP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961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Cho biết bản thân có thể đáp ứng được những khả năng nào trong bảng 9.2</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24246" y="598904"/>
            <a:ext cx="5849984" cy="6175119"/>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074229" y="994021"/>
            <a:ext cx="5983721" cy="5098869"/>
          </a:xfrm>
          <a:prstGeom prst="rect">
            <a:avLst/>
          </a:prstGeom>
          <a:noFill/>
          <a:ln>
            <a:noFill/>
          </a:ln>
        </p:spPr>
      </p:pic>
    </p:spTree>
    <p:extLst>
      <p:ext uri="{BB962C8B-B14F-4D97-AF65-F5344CB8AC3E}">
        <p14:creationId xmlns:p14="http://schemas.microsoft.com/office/powerpoint/2010/main" val="30772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Em có thể đáp ứng được những tiêu chí nào trong bảng 9.4?</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58620" y="598904"/>
            <a:ext cx="6587413" cy="6100475"/>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746033" y="950400"/>
            <a:ext cx="5299788" cy="4909223"/>
          </a:xfrm>
          <a:prstGeom prst="rect">
            <a:avLst/>
          </a:prstGeom>
          <a:noFill/>
          <a:ln>
            <a:noFill/>
          </a:ln>
        </p:spPr>
      </p:pic>
    </p:spTree>
    <p:extLst>
      <p:ext uri="{BB962C8B-B14F-4D97-AF65-F5344CB8AC3E}">
        <p14:creationId xmlns:p14="http://schemas.microsoft.com/office/powerpoint/2010/main" val="39726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498</TotalTime>
  <Words>1475</Words>
  <Application>Microsoft Office PowerPoint</Application>
  <PresentationFormat>Widescreen</PresentationFormat>
  <Paragraphs>107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173</cp:revision>
  <dcterms:created xsi:type="dcterms:W3CDTF">2023-06-21T22:05:51Z</dcterms:created>
  <dcterms:modified xsi:type="dcterms:W3CDTF">2024-06-24T14:53:42Z</dcterms:modified>
</cp:coreProperties>
</file>