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66" r:id="rId4"/>
    <p:sldId id="291" r:id="rId5"/>
    <p:sldId id="445" r:id="rId6"/>
    <p:sldId id="430" r:id="rId7"/>
    <p:sldId id="453" r:id="rId8"/>
    <p:sldId id="467" r:id="rId9"/>
    <p:sldId id="468" r:id="rId10"/>
    <p:sldId id="469" r:id="rId11"/>
    <p:sldId id="470" r:id="rId12"/>
    <p:sldId id="454" r:id="rId13"/>
    <p:sldId id="455" r:id="rId14"/>
    <p:sldId id="433" r:id="rId15"/>
    <p:sldId id="471" r:id="rId16"/>
    <p:sldId id="457" r:id="rId17"/>
    <p:sldId id="370" r:id="rId18"/>
    <p:sldId id="458" r:id="rId19"/>
    <p:sldId id="472" r:id="rId20"/>
    <p:sldId id="473" r:id="rId21"/>
    <p:sldId id="459" r:id="rId22"/>
    <p:sldId id="460" r:id="rId23"/>
    <p:sldId id="462" r:id="rId24"/>
    <p:sldId id="463" r:id="rId25"/>
    <p:sldId id="271" r:id="rId26"/>
    <p:sldId id="461"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62" y="138410"/>
            <a:ext cx="85725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8</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CHẾ BIẾN THỰC PHẨM KHÔNG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57955" y="600075"/>
            <a:ext cx="5632891" cy="5897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712" y="600075"/>
            <a:ext cx="5964115" cy="589744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10" y="830424"/>
            <a:ext cx="3993503" cy="2565919"/>
          </a:xfrm>
          <a:prstGeom prst="rect">
            <a:avLst/>
          </a:prstGeom>
        </p:spPr>
      </p:pic>
      <p:sp>
        <p:nvSpPr>
          <p:cNvPr id="8" name="TextBox 7"/>
          <p:cNvSpPr txBox="1"/>
          <p:nvPr/>
        </p:nvSpPr>
        <p:spPr>
          <a:xfrm>
            <a:off x="8789437" y="3456603"/>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Hình 8.2. Món quả dấm</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398105" y="507258"/>
            <a:ext cx="7178351" cy="230832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Khi chia thành phẩm vào cốc, em sẽ làm như thế nào để phần nước dầm không dính lên miệng của cốc? Trong trường hợp bị dính, em sẽ xử lí như thế nào để đảm bảo vệ sinh?</a:t>
            </a:r>
          </a:p>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Kể tên những thành phần dinh dưỡng chính có trong món quả dầm mà nhóm em đã thực hiện.</a:t>
            </a:r>
          </a:p>
        </p:txBody>
      </p:sp>
    </p:spTree>
    <p:extLst>
      <p:ext uri="{BB962C8B-B14F-4D97-AF65-F5344CB8AC3E}">
        <p14:creationId xmlns:p14="http://schemas.microsoft.com/office/powerpoint/2010/main" val="12584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10" y="830424"/>
            <a:ext cx="3993503" cy="2565919"/>
          </a:xfrm>
          <a:prstGeom prst="rect">
            <a:avLst/>
          </a:prstGeom>
        </p:spPr>
      </p:pic>
      <p:sp>
        <p:nvSpPr>
          <p:cNvPr id="8" name="TextBox 7"/>
          <p:cNvSpPr txBox="1"/>
          <p:nvPr/>
        </p:nvSpPr>
        <p:spPr>
          <a:xfrm>
            <a:off x="8789437" y="3456603"/>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Hình 8.2. Món quả dấm</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71534" y="0"/>
            <a:ext cx="7794172" cy="2308324"/>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Khi chia thành phẩm vào cốc, em sẽ làm như thế nào để phần nước dầm không dính lên miệng của cốc? Trong trường hợp bị dính, em sẽ xử lí như thế nào để đảm bảo vệ sinh?</a:t>
            </a:r>
          </a:p>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Kể tên những thành phần dinh dưỡng chính có trong món quả dầm mà nhóm em đã thực hiện.</a:t>
            </a:r>
          </a:p>
        </p:txBody>
      </p:sp>
      <p:sp>
        <p:nvSpPr>
          <p:cNvPr id="4" name="Rectangle 3"/>
          <p:cNvSpPr/>
          <p:nvPr/>
        </p:nvSpPr>
        <p:spPr>
          <a:xfrm>
            <a:off x="104191" y="2308324"/>
            <a:ext cx="7976119" cy="4247317"/>
          </a:xfrm>
          <a:prstGeom prst="rect">
            <a:avLst/>
          </a:prstGeom>
        </p:spPr>
        <p:txBody>
          <a:bodyPr wrap="square">
            <a:spAutoFit/>
          </a:bodyPr>
          <a:lstStyle/>
          <a:p>
            <a:pPr marL="30480" marR="30480" algn="just">
              <a:spcAft>
                <a:spcPts val="0"/>
              </a:spcAft>
            </a:pPr>
            <a:r>
              <a:rPr lang="vi-VN">
                <a:solidFill>
                  <a:srgbClr val="FF0000"/>
                </a:solidFill>
                <a:latin typeface="Times New Roman" panose="02020603050405020304" pitchFamily="18" charset="0"/>
                <a:ea typeface="Times New Roman" panose="02020603050405020304" pitchFamily="18" charset="0"/>
              </a:rPr>
              <a:t>1</a:t>
            </a:r>
            <a:r>
              <a:rPr lang="en-US">
                <a:solidFill>
                  <a:srgbClr val="FF0000"/>
                </a:solidFill>
                <a:latin typeface="Times New Roman" panose="02020603050405020304" pitchFamily="18" charset="0"/>
                <a:ea typeface="Times New Roman" panose="02020603050405020304" pitchFamily="18" charset="0"/>
              </a:rPr>
              <a:t>* Để phần nước dầm không dính lên miệng của cốc khi chia thành phẩm, bạn có thể thực hiện các cách sau:</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Khi chia thành phẩm, hãy sử dụng thìa để đặt phần trái cây vào cốc. Dùng thìa để giữ cho phần nước dầm không chảy ra ngoài miệng cốc.</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Đảm bảo bạn chia đều phần trái cây và phần nước dầm vào cốc một cách cân đối. Hãy chú ý không đổ quá nhiều nước dầm để tránh việc nước tràn ra khỏi cốc.</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Trong trường hợp phần nước dầm bị dính lên miệng của cốc, bạn có thể sử dụng nước ấm hoặc nước sạch để rửa sạch miệng cốc và loại bỏ nước dầm dính.</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a:solidFill>
                  <a:srgbClr val="FF0000"/>
                </a:solidFill>
                <a:latin typeface="Times New Roman" panose="02020603050405020304" pitchFamily="18" charset="0"/>
                <a:ea typeface="Times New Roman" panose="02020603050405020304" pitchFamily="18" charset="0"/>
              </a:rPr>
              <a:t>2.</a:t>
            </a:r>
            <a:r>
              <a:rPr lang="vi-VN">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r>
              <a:rPr lang="en-US">
                <a:solidFill>
                  <a:srgbClr val="FF0000"/>
                </a:solidFill>
                <a:latin typeface="Times New Roman" panose="02020603050405020304" pitchFamily="18" charset="0"/>
                <a:ea typeface="Times New Roman" panose="02020603050405020304" pitchFamily="18" charset="0"/>
              </a:rPr>
              <a:t>Những thành phần dinh dưỡng chính có trong món quả dầm bao gồm:</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Khoáng chất: Khoáng chất như kali, magiê từ các loại quả.</a:t>
            </a:r>
            <a:endParaRPr lang="en-US" sz="16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a:solidFill>
                  <a:srgbClr val="FF0000"/>
                </a:solidFill>
                <a:latin typeface="Times New Roman" panose="02020603050405020304" pitchFamily="18" charset="0"/>
                <a:ea typeface="Times New Roman" panose="02020603050405020304" pitchFamily="18" charset="0"/>
              </a:rPr>
              <a:t>- Vitamin: Đa dạng loại vitamin như vitamin C từ các loại quả như cam, chanh, dâu, kiwi; vitamin A từ cà rốt; và các loại vitamin B từ các loại trái cây khác như chuối, dưa hấu.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Chất xơ: Từ các loại quả và rau củ, giúp tăng cường tiêu hóa và duy trì sức khỏe đường ruột.</a:t>
            </a:r>
            <a:endParaRPr lang="en-US">
              <a:solidFill>
                <a:srgbClr val="FF0000"/>
              </a:solidFill>
            </a:endParaRPr>
          </a:p>
        </p:txBody>
      </p:sp>
    </p:spTree>
    <p:extLst>
      <p:ext uri="{BB962C8B-B14F-4D97-AF65-F5344CB8AC3E}">
        <p14:creationId xmlns:p14="http://schemas.microsoft.com/office/powerpoint/2010/main" val="8627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99592" y="187000"/>
            <a:ext cx="9321281" cy="6372419"/>
          </a:xfrm>
          <a:prstGeom prst="rect">
            <a:avLst/>
          </a:prstGeom>
          <a:noFill/>
          <a:ln>
            <a:noFill/>
          </a:ln>
        </p:spPr>
      </p:pic>
    </p:spTree>
    <p:extLst>
      <p:ext uri="{BB962C8B-B14F-4D97-AF65-F5344CB8AC3E}">
        <p14:creationId xmlns:p14="http://schemas.microsoft.com/office/powerpoint/2010/main" val="40158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825" y="185353"/>
            <a:ext cx="11433110" cy="1200329"/>
          </a:xfrm>
          <a:prstGeom prst="rect">
            <a:avLst/>
          </a:prstGeom>
        </p:spPr>
        <p:txBody>
          <a:bodyPr wrap="square">
            <a:spAutoFit/>
          </a:bodyPr>
          <a:lstStyle/>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THỰC HÀNH</a:t>
            </a:r>
          </a:p>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HS </a:t>
            </a:r>
            <a:r>
              <a:rPr lang="vi-VN" sz="2400" b="1">
                <a:solidFill>
                  <a:srgbClr val="0000FF"/>
                </a:solidFill>
                <a:latin typeface="Times New Roman" panose="02020603050405020304" pitchFamily="18" charset="0"/>
                <a:ea typeface="Times New Roman" panose="02020603050405020304" pitchFamily="18" charset="0"/>
              </a:rPr>
              <a:t>tiến hành thực hành thực hiện theo nhóm, mỗi nhóm làm món </a:t>
            </a:r>
            <a:r>
              <a:rPr lang="vi-VN" sz="2400" b="1" smtClean="0">
                <a:solidFill>
                  <a:srgbClr val="0000FF"/>
                </a:solidFill>
                <a:latin typeface="Times New Roman" panose="02020603050405020304" pitchFamily="18" charset="0"/>
                <a:ea typeface="Times New Roman" panose="02020603050405020304" pitchFamily="18" charset="0"/>
              </a:rPr>
              <a:t>quả dầm bằng </a:t>
            </a:r>
            <a:r>
              <a:rPr lang="vi-VN" sz="2400" b="1">
                <a:solidFill>
                  <a:srgbClr val="0000FF"/>
                </a:solidFill>
                <a:latin typeface="Times New Roman" panose="02020603050405020304" pitchFamily="18" charset="0"/>
                <a:ea typeface="Times New Roman" panose="02020603050405020304" pitchFamily="18" charset="0"/>
              </a:rPr>
              <a:t>phương pháp chế biến </a:t>
            </a:r>
            <a:r>
              <a:rPr lang="vi-VN" sz="2400" b="1" smtClean="0">
                <a:solidFill>
                  <a:srgbClr val="0000FF"/>
                </a:solidFill>
                <a:latin typeface="Times New Roman" panose="02020603050405020304" pitchFamily="18" charset="0"/>
                <a:ea typeface="Times New Roman" panose="02020603050405020304" pitchFamily="18" charset="0"/>
              </a:rPr>
              <a:t>trộn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9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164" y="87095"/>
            <a:ext cx="10947918"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II và quan sát </a:t>
            </a:r>
            <a:r>
              <a:rPr lang="vi-VN" sz="2400" b="1" smtClean="0">
                <a:solidFill>
                  <a:srgbClr val="0000FF"/>
                </a:solidFill>
                <a:latin typeface="Times New Roman" panose="02020603050405020304" pitchFamily="18" charset="0"/>
                <a:ea typeface="Times New Roman" panose="02020603050405020304" pitchFamily="18" charset="0"/>
              </a:rPr>
              <a:t>hình dưới đây</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trình bày hiểu biết của em về phương pháp muối chua. Kể tên một số thực phẩm thường sử dụng để muối chua trong gia đình và địa phương em. Từ đó, hãy rút ra quy trình thực hiện và yêu cầu kĩ thuật của thực phẩm muối chua.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1880" y="1723479"/>
            <a:ext cx="4884843" cy="3352373"/>
          </a:xfrm>
          <a:prstGeom prst="rect">
            <a:avLst/>
          </a:prstGeom>
        </p:spPr>
      </p:pic>
      <p:sp>
        <p:nvSpPr>
          <p:cNvPr id="5" name="TextBox 4"/>
          <p:cNvSpPr txBox="1"/>
          <p:nvPr/>
        </p:nvSpPr>
        <p:spPr>
          <a:xfrm>
            <a:off x="1278294" y="5142576"/>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Rau củ muối chua</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4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164" y="87095"/>
            <a:ext cx="10947918"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Đọc nội dung mục II và quan sát </a:t>
            </a:r>
            <a:r>
              <a:rPr lang="vi-VN" sz="2400" b="1" smtClean="0">
                <a:solidFill>
                  <a:srgbClr val="0000FF"/>
                </a:solidFill>
                <a:latin typeface="Times New Roman" panose="02020603050405020304" pitchFamily="18" charset="0"/>
                <a:ea typeface="Times New Roman" panose="02020603050405020304" pitchFamily="18" charset="0"/>
              </a:rPr>
              <a:t>hình dưới đây</a:t>
            </a:r>
            <a:r>
              <a:rPr lang="en-US" sz="2400" b="1" smtClean="0">
                <a:solidFill>
                  <a:srgbClr val="0000FF"/>
                </a:solidFill>
                <a:latin typeface="Times New Roman" panose="02020603050405020304" pitchFamily="18" charset="0"/>
                <a:ea typeface="Times New Roman" panose="02020603050405020304" pitchFamily="18" charset="0"/>
              </a:rPr>
              <a:t>, </a:t>
            </a:r>
            <a:r>
              <a:rPr lang="en-US" sz="2400" b="1">
                <a:solidFill>
                  <a:srgbClr val="0000FF"/>
                </a:solidFill>
                <a:latin typeface="Times New Roman" panose="02020603050405020304" pitchFamily="18" charset="0"/>
                <a:ea typeface="Times New Roman" panose="02020603050405020304" pitchFamily="18" charset="0"/>
              </a:rPr>
              <a:t>trình bày hiểu biết của em về phương pháp muối chua. Kể tên một số thực phẩm thường sử dụng để muối chua trong gia đình và địa phương em. Từ đó, hãy rút ra quy trình thực hiện và yêu cầu kĩ thuật của thực phẩm muối chua. </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1880" y="1723479"/>
            <a:ext cx="4884843" cy="3352373"/>
          </a:xfrm>
          <a:prstGeom prst="rect">
            <a:avLst/>
          </a:prstGeom>
        </p:spPr>
      </p:pic>
      <p:sp>
        <p:nvSpPr>
          <p:cNvPr id="5" name="TextBox 4"/>
          <p:cNvSpPr txBox="1"/>
          <p:nvPr/>
        </p:nvSpPr>
        <p:spPr>
          <a:xfrm>
            <a:off x="1278294" y="5142576"/>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Rau củ muối chua</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5343330" y="1306802"/>
            <a:ext cx="6627846" cy="5016758"/>
          </a:xfrm>
          <a:prstGeom prst="rect">
            <a:avLst/>
          </a:prstGeom>
        </p:spPr>
        <p:txBody>
          <a:bodyPr wrap="square">
            <a:spAutoFit/>
          </a:bodyPr>
          <a:lstStyle/>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của em về phương pháp muối chua: là làm thực phẩm thực vật lên men vi sinh trong một thời gian cần thiết, tạo thành món ăn có vị khác hẳn vị ban đầu của thực phẩm.</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Một số thực phẩm thường sử dụng để muối chua trong gia đình và địa phương em: rau cải, cà pháo, dưa chuột.</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 Quy trình thực hiện</a:t>
            </a:r>
            <a:r>
              <a:rPr lang="vi-VN" sz="2000">
                <a:solidFill>
                  <a:srgbClr val="FF0000"/>
                </a:solidFill>
                <a:latin typeface="Times New Roman" panose="02020603050405020304" pitchFamily="18" charset="0"/>
                <a:ea typeface="Times New Roman" panose="02020603050405020304" pitchFamily="18" charset="0"/>
              </a:rPr>
              <a:t> lên men lactic</a:t>
            </a:r>
            <a:r>
              <a:rPr lang="en-US" sz="2000">
                <a:solidFill>
                  <a:srgbClr val="FF0000"/>
                </a:solidFill>
                <a:latin typeface="Times New Roman" panose="02020603050405020304" pitchFamily="18" charset="0"/>
                <a:ea typeface="Times New Roman" panose="02020603050405020304" pitchFamily="18" charset="0"/>
              </a:rPr>
              <a:t> là:</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Bước </a:t>
            </a:r>
            <a:r>
              <a:rPr lang="vi-VN" sz="2000">
                <a:solidFill>
                  <a:srgbClr val="FF0000"/>
                </a:solidFill>
                <a:latin typeface="Times New Roman" panose="02020603050405020304" pitchFamily="18" charset="0"/>
                <a:ea typeface="Times New Roman" panose="02020603050405020304" pitchFamily="18" charset="0"/>
              </a:rPr>
              <a:t>1.</a:t>
            </a:r>
            <a:r>
              <a:rPr lang="en-US" sz="2000">
                <a:solidFill>
                  <a:srgbClr val="FF0000"/>
                </a:solidFill>
                <a:latin typeface="Times New Roman" panose="02020603050405020304" pitchFamily="18" charset="0"/>
                <a:ea typeface="Times New Roman" panose="02020603050405020304" pitchFamily="18" charset="0"/>
              </a:rPr>
              <a:t> Sơ chế: </a:t>
            </a:r>
            <a:r>
              <a:rPr lang="vi-VN" sz="2000">
                <a:solidFill>
                  <a:srgbClr val="FF0000"/>
                </a:solidFill>
                <a:latin typeface="Times New Roman" panose="02020603050405020304" pitchFamily="18" charset="0"/>
                <a:ea typeface="Times New Roman" panose="02020603050405020304" pitchFamily="18" charset="0"/>
              </a:rPr>
              <a:t>nhặt, rửa sạch, gọt vỏ; cắt, thái phù hợp.</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Bước </a:t>
            </a:r>
            <a:r>
              <a:rPr lang="vi-VN" sz="2000">
                <a:solidFill>
                  <a:srgbClr val="FF0000"/>
                </a:solidFill>
                <a:latin typeface="Times New Roman" panose="02020603050405020304" pitchFamily="18" charset="0"/>
                <a:ea typeface="Times New Roman" panose="02020603050405020304" pitchFamily="18" charset="0"/>
              </a:rPr>
              <a:t>2.</a:t>
            </a:r>
            <a:r>
              <a:rPr lang="en-US" sz="2000">
                <a:solidFill>
                  <a:srgbClr val="FF0000"/>
                </a:solidFill>
                <a:latin typeface="Times New Roman" panose="02020603050405020304" pitchFamily="18" charset="0"/>
                <a:ea typeface="Times New Roman" panose="02020603050405020304" pitchFamily="18" charset="0"/>
              </a:rPr>
              <a:t> Chế biến: </a:t>
            </a:r>
            <a:r>
              <a:rPr lang="vi-VN" sz="2000">
                <a:solidFill>
                  <a:srgbClr val="FF0000"/>
                </a:solidFill>
                <a:latin typeface="Times New Roman" panose="02020603050405020304" pitchFamily="18" charset="0"/>
                <a:ea typeface="Times New Roman" panose="02020603050405020304" pitchFamily="18" charset="0"/>
              </a:rPr>
              <a:t>cho nguyên liệu đã sơ chế và một số gia vị phù hợp để tiến hành lên men lactic.</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Bước </a:t>
            </a:r>
            <a:r>
              <a:rPr lang="vi-VN" sz="2000">
                <a:solidFill>
                  <a:srgbClr val="FF0000"/>
                </a:solidFill>
                <a:latin typeface="Times New Roman" panose="02020603050405020304" pitchFamily="18" charset="0"/>
                <a:ea typeface="Times New Roman" panose="02020603050405020304" pitchFamily="18" charset="0"/>
              </a:rPr>
              <a:t>3.</a:t>
            </a:r>
            <a:r>
              <a:rPr lang="en-US" sz="2000">
                <a:solidFill>
                  <a:srgbClr val="FF0000"/>
                </a:solidFill>
                <a:latin typeface="Times New Roman" panose="02020603050405020304" pitchFamily="18" charset="0"/>
                <a:ea typeface="Times New Roman" panose="02020603050405020304" pitchFamily="18" charset="0"/>
              </a:rPr>
              <a:t> Trình bày </a:t>
            </a:r>
            <a:r>
              <a:rPr lang="vi-VN" sz="2000">
                <a:solidFill>
                  <a:srgbClr val="FF0000"/>
                </a:solidFill>
                <a:latin typeface="Times New Roman" panose="02020603050405020304" pitchFamily="18" charset="0"/>
                <a:ea typeface="Times New Roman" panose="02020603050405020304" pitchFamily="18" charset="0"/>
              </a:rPr>
              <a:t>: Cho món ăn vào bát hoặc đĩa; trình bày theo sáng tạo cá nhân</a:t>
            </a:r>
            <a:endParaRPr lang="en-US" sz="20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Yêu cầu kĩ thuật:</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a:t>
            </a:r>
            <a:r>
              <a:rPr lang="vi-VN" sz="2000">
                <a:solidFill>
                  <a:srgbClr val="FF0000"/>
                </a:solidFill>
                <a:latin typeface="Times New Roman" panose="02020603050405020304" pitchFamily="18" charset="0"/>
                <a:ea typeface="Times New Roman" panose="02020603050405020304" pitchFamily="18" charset="0"/>
              </a:rPr>
              <a:t>Trạng thái: đặc trưng cho từng loại sản phẩm lên men.</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vi-VN" sz="2000">
                <a:solidFill>
                  <a:srgbClr val="FF0000"/>
                </a:solidFill>
                <a:latin typeface="Times New Roman" panose="02020603050405020304" pitchFamily="18" charset="0"/>
                <a:ea typeface="Times New Roman" panose="02020603050405020304" pitchFamily="18" charset="0"/>
              </a:rPr>
              <a:t>+ Màu sắc: đặc trưng cho từng loại sản phẩm lên men.</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a:t>
            </a:r>
            <a:r>
              <a:rPr lang="vi-VN" sz="2000">
                <a:solidFill>
                  <a:srgbClr val="FF0000"/>
                </a:solidFill>
                <a:latin typeface="Times New Roman" panose="02020603050405020304" pitchFamily="18" charset="0"/>
                <a:ea typeface="Times New Roman" panose="02020603050405020304" pitchFamily="18" charset="0"/>
              </a:rPr>
              <a:t>Mùi vị: mùi thơm, hương chua dịu; vị chua dịu, hài hòa.</a:t>
            </a:r>
            <a:endParaRPr lang="en-US" sz="20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a:t>
            </a:r>
            <a:r>
              <a:rPr lang="vi-VN" sz="2000">
                <a:solidFill>
                  <a:srgbClr val="FF0000"/>
                </a:solidFill>
                <a:latin typeface="Times New Roman" panose="02020603050405020304" pitchFamily="18" charset="0"/>
                <a:ea typeface="Times New Roman" panose="02020603050405020304" pitchFamily="18" charset="0"/>
              </a:rPr>
              <a:t>Trình bày: gọn gàng, hấp dẫn, sáng tạo.</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427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barn(inVertical)">
                                      <p:cBhvr>
                                        <p:cTn id="36" dur="500"/>
                                        <p:tgtEl>
                                          <p:spTgt spid="4">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barn(inVertical)">
                                      <p:cBhvr>
                                        <p:cTn id="39" dur="500"/>
                                        <p:tgtEl>
                                          <p:spTgt spid="4">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barn(inVertical)">
                                      <p:cBhvr>
                                        <p:cTn id="45" dur="500"/>
                                        <p:tgtEl>
                                          <p:spTgt spid="4">
                                            <p:txEl>
                                              <p:pRg st="8" end="8"/>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barn(inVertical)">
                                      <p:cBhvr>
                                        <p:cTn id="48" dur="500"/>
                                        <p:tgtEl>
                                          <p:spTgt spid="4">
                                            <p:txEl>
                                              <p:pRg st="9" end="9"/>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barn(inVertical)">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62" y="138410"/>
            <a:ext cx="85725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8</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CHẾ BIẾN THỰC PHẨM KHÔNG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1504" y="669400"/>
            <a:ext cx="11526416" cy="443198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Lên men lactic</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 Quy trình thực hiện</a:t>
            </a:r>
            <a:r>
              <a:rPr lang="vi-VN" sz="2400">
                <a:latin typeface="Times New Roman" panose="02020603050405020304" pitchFamily="18" charset="0"/>
                <a:cs typeface="Times New Roman" panose="02020603050405020304" pitchFamily="18" charset="0"/>
              </a:rPr>
              <a:t> lên men lactic</a:t>
            </a:r>
            <a:r>
              <a:rPr lang="en-US" sz="2400">
                <a:latin typeface="Times New Roman" panose="02020603050405020304" pitchFamily="18" charset="0"/>
                <a:cs typeface="Times New Roman" panose="02020603050405020304" pitchFamily="18" charset="0"/>
              </a:rPr>
              <a:t> là:</a:t>
            </a: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Sơ chế: </a:t>
            </a:r>
            <a:r>
              <a:rPr lang="vi-VN" sz="2400">
                <a:latin typeface="Times New Roman" panose="02020603050405020304" pitchFamily="18" charset="0"/>
                <a:cs typeface="Times New Roman" panose="02020603050405020304" pitchFamily="18" charset="0"/>
              </a:rPr>
              <a:t>nhặt, rửa sạch, gọt vỏ; cắt, thái phù hợp.</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Chế biến: </a:t>
            </a:r>
            <a:r>
              <a:rPr lang="vi-VN" sz="2400">
                <a:latin typeface="Times New Roman" panose="02020603050405020304" pitchFamily="18" charset="0"/>
                <a:cs typeface="Times New Roman" panose="02020603050405020304" pitchFamily="18" charset="0"/>
              </a:rPr>
              <a:t>cho nguyên liệu đã sơ chế và một số gia vị phù hợp để tiến hành lên men lactic.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Trình bày </a:t>
            </a:r>
            <a:r>
              <a:rPr lang="vi-VN" sz="2400">
                <a:latin typeface="Times New Roman" panose="02020603050405020304" pitchFamily="18" charset="0"/>
                <a:cs typeface="Times New Roman" panose="02020603050405020304" pitchFamily="18" charset="0"/>
              </a:rPr>
              <a:t>: Cho món ăn vào bát hoặc đĩa; trình bày theo sáng tạo cá </a:t>
            </a:r>
            <a:r>
              <a:rPr lang="vi-VN" sz="2400" smtClean="0">
                <a:latin typeface="Times New Roman" panose="02020603050405020304" pitchFamily="18" charset="0"/>
                <a:cs typeface="Times New Roman" panose="02020603050405020304" pitchFamily="18" charset="0"/>
              </a:rPr>
              <a:t>nhân</a:t>
            </a:r>
          </a:p>
          <a:p>
            <a:r>
              <a:rPr lang="vi-VN" sz="2400">
                <a:latin typeface="Times New Roman" panose="02020603050405020304" pitchFamily="18" charset="0"/>
                <a:cs typeface="Times New Roman" panose="02020603050405020304" pitchFamily="18" charset="0"/>
              </a:rPr>
              <a:t>- Yêu cầu kĩ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Trạng thái: đặc trưng cho từng loại sản phẩm lên men.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Màu sắc: đặc trưng cho từng loại sản phẩm lên men.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Mùi vị: mùi thơm, hương chua dịu; vị chua dịu, hài hòa.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gọn gàng, hấp dẫn, sáng tạo.</a:t>
            </a:r>
            <a:endParaRPr lang="en-US" sz="2400">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696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down)">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139" y="181861"/>
            <a:ext cx="11489094" cy="156966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Thực hành chế biến món muối chua dưa cải</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*Chuẩn bị</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Nguyên liệu: cải bẹ xanh 1kg, hành củ tươi 100g; muối đường; nước.</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Dụng cụ: dao thái, thớt, nồi, vỉ, vại, thìa, đũa, rổ, thau, bát, bếp đun, găng tay chuyên dụng.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6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2229" y="83975"/>
            <a:ext cx="6288832" cy="461665"/>
          </a:xfrm>
          <a:prstGeom prst="rect">
            <a:avLst/>
          </a:prstGeom>
          <a:noFill/>
        </p:spPr>
        <p:txBody>
          <a:bodyPr wrap="square" rtlCol="0">
            <a:spAutoFit/>
          </a:bodyPr>
          <a:lstStyle/>
          <a:p>
            <a:r>
              <a:rPr lang="vi-VN" sz="2400" b="1" smtClean="0">
                <a:solidFill>
                  <a:srgbClr val="FF0000"/>
                </a:solidFill>
                <a:latin typeface="Times New Roman" panose="02020603050405020304" pitchFamily="18" charset="0"/>
                <a:cs typeface="Times New Roman" panose="02020603050405020304" pitchFamily="18" charset="0"/>
              </a:rPr>
              <a:t>Quy trình thực hiện món </a:t>
            </a:r>
            <a:r>
              <a:rPr lang="vi-VN" sz="2400" b="1" smtClean="0">
                <a:solidFill>
                  <a:srgbClr val="FF0000"/>
                </a:solidFill>
                <a:latin typeface="Times New Roman" panose="02020603050405020304" pitchFamily="18" charset="0"/>
                <a:cs typeface="Times New Roman" panose="02020603050405020304" pitchFamily="18" charset="0"/>
              </a:rPr>
              <a:t>rau cải muối chua</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037" y="756167"/>
            <a:ext cx="4226767" cy="3810000"/>
          </a:xfrm>
          <a:prstGeom prst="rect">
            <a:avLst/>
          </a:prstGeom>
        </p:spPr>
      </p:pic>
      <p:sp>
        <p:nvSpPr>
          <p:cNvPr id="4" name="TextBox 3"/>
          <p:cNvSpPr txBox="1"/>
          <p:nvPr/>
        </p:nvSpPr>
        <p:spPr>
          <a:xfrm>
            <a:off x="8519746" y="4674637"/>
            <a:ext cx="299423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8.3. Rau cải muối chua</a:t>
            </a:r>
            <a:endParaRPr lang="en-US" b="1" i="1">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98352" y="545639"/>
            <a:ext cx="7359748" cy="5072645"/>
          </a:xfrm>
          <a:prstGeom prst="rect">
            <a:avLst/>
          </a:prstGeom>
          <a:noFill/>
          <a:ln>
            <a:noFill/>
          </a:ln>
        </p:spPr>
      </p:pic>
    </p:spTree>
    <p:extLst>
      <p:ext uri="{BB962C8B-B14F-4D97-AF65-F5344CB8AC3E}">
        <p14:creationId xmlns:p14="http://schemas.microsoft.com/office/powerpoint/2010/main" val="2258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037" y="756167"/>
            <a:ext cx="4226767" cy="3810000"/>
          </a:xfrm>
          <a:prstGeom prst="rect">
            <a:avLst/>
          </a:prstGeom>
        </p:spPr>
      </p:pic>
      <p:sp>
        <p:nvSpPr>
          <p:cNvPr id="4" name="TextBox 3"/>
          <p:cNvSpPr txBox="1"/>
          <p:nvPr/>
        </p:nvSpPr>
        <p:spPr>
          <a:xfrm>
            <a:off x="8519746" y="4674637"/>
            <a:ext cx="299423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8.3. Rau cải muối chua</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334108" y="661573"/>
            <a:ext cx="7262446"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Vì sao trước khi muối cần phơi cho rau hơi héo?</a:t>
            </a:r>
          </a:p>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Muối và đường cho vào rau trước khi lên men có tác dụng gì?</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6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mo-dau-1-trang-54-cong-nghe-9-cbtp.png"/>
          <p:cNvPicPr/>
          <p:nvPr/>
        </p:nvPicPr>
        <p:blipFill>
          <a:blip r:embed="rId2">
            <a:extLst>
              <a:ext uri="{28A0092B-C50C-407E-A947-70E740481C1C}">
                <a14:useLocalDpi xmlns:a14="http://schemas.microsoft.com/office/drawing/2010/main" val="0"/>
              </a:ext>
            </a:extLst>
          </a:blip>
          <a:srcRect/>
          <a:stretch>
            <a:fillRect/>
          </a:stretch>
        </p:blipFill>
        <p:spPr bwMode="auto">
          <a:xfrm>
            <a:off x="81063" y="165722"/>
            <a:ext cx="6554079" cy="2499962"/>
          </a:xfrm>
          <a:prstGeom prst="rect">
            <a:avLst/>
          </a:prstGeom>
          <a:noFill/>
          <a:ln>
            <a:noFill/>
          </a:ln>
        </p:spPr>
      </p:pic>
      <p:sp>
        <p:nvSpPr>
          <p:cNvPr id="3" name="Rectangle 2"/>
          <p:cNvSpPr/>
          <p:nvPr/>
        </p:nvSpPr>
        <p:spPr>
          <a:xfrm>
            <a:off x="6635141" y="165722"/>
            <a:ext cx="5354695" cy="3046988"/>
          </a:xfrm>
          <a:prstGeom prst="rect">
            <a:avLst/>
          </a:prstGeom>
        </p:spPr>
        <p:txBody>
          <a:bodyPr wrap="square">
            <a:spAutoFit/>
          </a:bodyPr>
          <a:lstStyle/>
          <a:p>
            <a:r>
              <a:rPr lang="vi-VN" sz="2400" b="1" smtClean="0">
                <a:solidFill>
                  <a:srgbClr val="0000FF"/>
                </a:solidFill>
                <a:latin typeface="Times New Roman" panose="02020603050405020304" pitchFamily="18" charset="0"/>
                <a:ea typeface="Times New Roman" panose="02020603050405020304" pitchFamily="18" charset="0"/>
              </a:rPr>
              <a:t>1</a:t>
            </a:r>
            <a:r>
              <a:rPr lang="vi-VN" sz="2400" b="1" i="1" smtClean="0">
                <a:solidFill>
                  <a:srgbClr val="0000FF"/>
                </a:solidFill>
                <a:latin typeface="Times New Roman" panose="02020603050405020304" pitchFamily="18" charset="0"/>
                <a:ea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Kể tên các món ăn trong Hình 8.1 và cho biết điểm giống nhau trong cách thức chế biển</a:t>
            </a:r>
            <a:r>
              <a:rPr lang="en-US" sz="2400" b="1" smtClean="0">
                <a:solidFill>
                  <a:srgbClr val="0000FF"/>
                </a:solidFill>
                <a:latin typeface="Times New Roman" panose="02020603050405020304" pitchFamily="18" charset="0"/>
                <a:cs typeface="Times New Roman" panose="02020603050405020304" pitchFamily="18" charset="0"/>
              </a:rPr>
              <a:t>.</a:t>
            </a:r>
            <a:endParaRPr lang="vi-VN" sz="2400" b="1" i="1" smtClean="0">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i="1" smtClean="0">
                <a:solidFill>
                  <a:srgbClr val="0000FF"/>
                </a:solidFill>
                <a:latin typeface="Times New Roman" panose="02020603050405020304" pitchFamily="18" charset="0"/>
                <a:ea typeface="Times New Roman" panose="02020603050405020304" pitchFamily="18" charset="0"/>
              </a:rPr>
              <a:t>2</a:t>
            </a:r>
            <a:r>
              <a:rPr lang="vi-VN" sz="2400" b="1" i="1">
                <a:solidFill>
                  <a:srgbClr val="0000FF"/>
                </a:solidFill>
                <a:latin typeface="Times New Roman" panose="02020603050405020304" pitchFamily="18" charset="0"/>
                <a:ea typeface="Times New Roman" panose="02020603050405020304" pitchFamily="18" charset="0"/>
              </a:rPr>
              <a:t>.</a:t>
            </a:r>
            <a:r>
              <a:rPr lang="en-US" sz="2400" b="1">
                <a:solidFill>
                  <a:srgbClr val="0000FF"/>
                </a:solidFill>
                <a:latin typeface="Times New Roman" panose="02020603050405020304" pitchFamily="18" charset="0"/>
                <a:ea typeface="Times New Roman" panose="02020603050405020304" pitchFamily="18" charset="0"/>
              </a:rPr>
              <a:t> Sự hao hụt dinh dưỡng của các món ăn này so với các món hầm, chiên có khác nhau không? Vì sao?</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3.</a:t>
            </a:r>
            <a:r>
              <a:rPr lang="en-US" sz="2400" b="1">
                <a:solidFill>
                  <a:srgbClr val="0000FF"/>
                </a:solidFill>
                <a:latin typeface="Times New Roman" panose="02020603050405020304" pitchFamily="18" charset="0"/>
                <a:ea typeface="Times New Roman" panose="02020603050405020304" pitchFamily="18" charset="0"/>
              </a:rPr>
              <a:t> Đánh giá về tính an toàn thực phẩm trong các sản phẩm chế biến dạng này.</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037" y="756167"/>
            <a:ext cx="4226767" cy="3810000"/>
          </a:xfrm>
          <a:prstGeom prst="rect">
            <a:avLst/>
          </a:prstGeom>
        </p:spPr>
      </p:pic>
      <p:sp>
        <p:nvSpPr>
          <p:cNvPr id="4" name="TextBox 3"/>
          <p:cNvSpPr txBox="1"/>
          <p:nvPr/>
        </p:nvSpPr>
        <p:spPr>
          <a:xfrm>
            <a:off x="8519746" y="4674637"/>
            <a:ext cx="2994230"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Hình 8.3. Rau cải muối chua</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334108" y="661573"/>
            <a:ext cx="7262446" cy="1200329"/>
          </a:xfrm>
          <a:prstGeom prst="rect">
            <a:avLst/>
          </a:prstGeom>
        </p:spPr>
        <p:txBody>
          <a:bodyPr wrap="square">
            <a:spAutoFit/>
          </a:bodyPr>
          <a:lstStyle/>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1.</a:t>
            </a:r>
            <a:r>
              <a:rPr lang="en-US" sz="2400" b="1">
                <a:solidFill>
                  <a:srgbClr val="0000FF"/>
                </a:solidFill>
                <a:latin typeface="Times New Roman" panose="02020603050405020304" pitchFamily="18" charset="0"/>
                <a:ea typeface="Times New Roman" panose="02020603050405020304" pitchFamily="18" charset="0"/>
              </a:rPr>
              <a:t>Vì sao trước khi muối cần phơi cho rau hơi héo?</a:t>
            </a:r>
          </a:p>
          <a:p>
            <a:pPr>
              <a:spcAft>
                <a:spcPts val="0"/>
              </a:spcAft>
              <a:tabLst>
                <a:tab pos="2181225" algn="l"/>
              </a:tabLst>
            </a:pPr>
            <a:r>
              <a:rPr lang="vi-VN" sz="2400" b="1">
                <a:solidFill>
                  <a:srgbClr val="0000FF"/>
                </a:solidFill>
                <a:latin typeface="Times New Roman" panose="02020603050405020304" pitchFamily="18" charset="0"/>
                <a:ea typeface="Times New Roman" panose="02020603050405020304" pitchFamily="18" charset="0"/>
              </a:rPr>
              <a:t>2.</a:t>
            </a:r>
            <a:r>
              <a:rPr lang="en-US" sz="2400" b="1">
                <a:solidFill>
                  <a:srgbClr val="0000FF"/>
                </a:solidFill>
                <a:latin typeface="Times New Roman" panose="02020603050405020304" pitchFamily="18" charset="0"/>
                <a:ea typeface="Times New Roman" panose="02020603050405020304" pitchFamily="18" charset="0"/>
              </a:rPr>
              <a:t> Muối và đường cho vào rau trước khi lên men có tác dụng gì?</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334108" y="1980844"/>
            <a:ext cx="7262446" cy="3785652"/>
          </a:xfrm>
          <a:prstGeom prst="rect">
            <a:avLst/>
          </a:prstGeom>
        </p:spPr>
        <p:txBody>
          <a:bodyPr wrap="square">
            <a:spAutoFit/>
          </a:bodyPr>
          <a:lstStyle/>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1. </a:t>
            </a:r>
            <a:r>
              <a:rPr lang="en-US" sz="2400">
                <a:solidFill>
                  <a:srgbClr val="FF0000"/>
                </a:solidFill>
                <a:latin typeface="Times New Roman" panose="02020603050405020304" pitchFamily="18" charset="0"/>
                <a:ea typeface="Times New Roman" panose="02020603050405020304" pitchFamily="18" charset="0"/>
              </a:rPr>
              <a:t>Giúp loại bỏ lượng nước dư thừa trong rau. Việc này giúp tăng cường quá trình muối hóa bằng cách loại bỏ nước từ rau, tạo điều kiện tốt cho vi khuẩn lên men phát triển và ức chế sự phát triển của vi khuẩn gây hại.</a:t>
            </a: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2. Muối:</a:t>
            </a:r>
            <a:r>
              <a:rPr lang="en-US" sz="2400">
                <a:solidFill>
                  <a:srgbClr val="FF0000"/>
                </a:solidFill>
                <a:latin typeface="Times New Roman" panose="02020603050405020304" pitchFamily="18" charset="0"/>
                <a:ea typeface="Times New Roman" panose="02020603050405020304" pitchFamily="18" charset="0"/>
              </a:rPr>
              <a:t> Tạo môi trường mặn, ức chế sự phát triển của vi khuẩn gây hại và tạo điều kiện cho vi khuẩn lactic phát triển.</a:t>
            </a: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Đường:</a:t>
            </a:r>
            <a:r>
              <a:rPr lang="en-US" sz="2400">
                <a:solidFill>
                  <a:srgbClr val="FF0000"/>
                </a:solidFill>
                <a:latin typeface="Times New Roman" panose="02020603050405020304" pitchFamily="18" charset="0"/>
                <a:ea typeface="Times New Roman" panose="02020603050405020304" pitchFamily="18" charset="0"/>
              </a:rPr>
              <a:t> Cung cấp nguồn dưỡng chất cho vi khuẩn lên men, giúp chúng phát triển nhanh chóng và sản xuất axit lactic, tạo ra hương vị chua ngọt đặc trưng của muối dưa.</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0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3527" y="254958"/>
            <a:ext cx="8873412" cy="6360445"/>
          </a:xfrm>
          <a:prstGeom prst="rect">
            <a:avLst/>
          </a:prstGeom>
          <a:noFill/>
          <a:ln>
            <a:noFill/>
          </a:ln>
        </p:spPr>
      </p:pic>
    </p:spTree>
    <p:extLst>
      <p:ext uri="{BB962C8B-B14F-4D97-AF65-F5344CB8AC3E}">
        <p14:creationId xmlns:p14="http://schemas.microsoft.com/office/powerpoint/2010/main" val="2866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825" y="185353"/>
            <a:ext cx="11433110" cy="1200329"/>
          </a:xfrm>
          <a:prstGeom prst="rect">
            <a:avLst/>
          </a:prstGeom>
        </p:spPr>
        <p:txBody>
          <a:bodyPr wrap="square">
            <a:spAutoFit/>
          </a:bodyPr>
          <a:lstStyle/>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THỰC HÀNH</a:t>
            </a:r>
          </a:p>
          <a:p>
            <a:pPr>
              <a:spcAft>
                <a:spcPts val="0"/>
              </a:spcAft>
              <a:tabLst>
                <a:tab pos="2181225" algn="l"/>
              </a:tabLst>
            </a:pPr>
            <a:r>
              <a:rPr lang="vi-VN" sz="2400" b="1" smtClean="0">
                <a:solidFill>
                  <a:srgbClr val="0000FF"/>
                </a:solidFill>
                <a:latin typeface="Times New Roman" panose="02020603050405020304" pitchFamily="18" charset="0"/>
                <a:ea typeface="Times New Roman" panose="02020603050405020304" pitchFamily="18" charset="0"/>
              </a:rPr>
              <a:t>HS </a:t>
            </a:r>
            <a:r>
              <a:rPr lang="vi-VN" sz="2400" b="1">
                <a:solidFill>
                  <a:srgbClr val="0000FF"/>
                </a:solidFill>
                <a:latin typeface="Times New Roman" panose="02020603050405020304" pitchFamily="18" charset="0"/>
                <a:ea typeface="Times New Roman" panose="02020603050405020304" pitchFamily="18" charset="0"/>
              </a:rPr>
              <a:t>tiến hành thực hành thực hiện theo nhóm, mỗi nhóm làm món </a:t>
            </a:r>
            <a:r>
              <a:rPr lang="vi-VN" sz="2400" b="1" smtClean="0">
                <a:solidFill>
                  <a:srgbClr val="0000FF"/>
                </a:solidFill>
                <a:latin typeface="Times New Roman" panose="02020603050405020304" pitchFamily="18" charset="0"/>
                <a:ea typeface="Times New Roman" panose="02020603050405020304" pitchFamily="18" charset="0"/>
              </a:rPr>
              <a:t>dưa cải muối chua bằng </a:t>
            </a:r>
            <a:r>
              <a:rPr lang="vi-VN" sz="2400" b="1">
                <a:solidFill>
                  <a:srgbClr val="0000FF"/>
                </a:solidFill>
                <a:latin typeface="Times New Roman" panose="02020603050405020304" pitchFamily="18" charset="0"/>
                <a:ea typeface="Times New Roman" panose="02020603050405020304" pitchFamily="18" charset="0"/>
              </a:rPr>
              <a:t>phương pháp chế biến </a:t>
            </a:r>
            <a:r>
              <a:rPr lang="vi-VN" sz="2400" b="1" smtClean="0">
                <a:solidFill>
                  <a:srgbClr val="0000FF"/>
                </a:solidFill>
                <a:latin typeface="Times New Roman" panose="02020603050405020304" pitchFamily="18" charset="0"/>
                <a:ea typeface="Times New Roman" panose="02020603050405020304" pitchFamily="18" charset="0"/>
              </a:rPr>
              <a:t>lên men lactic</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59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27091" y="80922"/>
            <a:ext cx="11537795" cy="1938992"/>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Nhân viên phục vụ đồ ăn uống là tên gọi dành cho những người làm công việc phục vụ khách hàng tại quầy thực phẩm và chuẩn bị món ăn, đồ uống đơn giản trong nhà hàng, quán cà phê, khách sạn, quầy ăn nhanh, nhà ăn, bệnh viện và các cơ sở khác. Tìm hiểu từ Internet, sách, báo,... và cho biết, em nhận thấy mình có phù hợp với công việc này không? Tại sao?</a:t>
            </a:r>
          </a:p>
        </p:txBody>
      </p:sp>
      <p:pic>
        <p:nvPicPr>
          <p:cNvPr id="4" name="Picture 3"/>
          <p:cNvPicPr>
            <a:picLocks noChangeAspect="1"/>
          </p:cNvPicPr>
          <p:nvPr/>
        </p:nvPicPr>
        <p:blipFill>
          <a:blip r:embed="rId3"/>
          <a:stretch>
            <a:fillRect/>
          </a:stretch>
        </p:blipFill>
        <p:spPr>
          <a:xfrm>
            <a:off x="410221" y="2019914"/>
            <a:ext cx="5685767" cy="3979670"/>
          </a:xfrm>
          <a:prstGeom prst="rect">
            <a:avLst/>
          </a:prstGeom>
        </p:spPr>
      </p:pic>
      <p:sp>
        <p:nvSpPr>
          <p:cNvPr id="9" name="TextBox 8"/>
          <p:cNvSpPr txBox="1"/>
          <p:nvPr/>
        </p:nvSpPr>
        <p:spPr>
          <a:xfrm>
            <a:off x="1632602" y="6092890"/>
            <a:ext cx="3241003"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Nhân viên phục vụ đồ uống</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3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8" name="Rectangle 7"/>
          <p:cNvSpPr/>
          <p:nvPr/>
        </p:nvSpPr>
        <p:spPr>
          <a:xfrm>
            <a:off x="327091" y="80922"/>
            <a:ext cx="11537795" cy="1938992"/>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Nhân viên phục vụ đồ ăn uống là tên gọi dành cho những người làm công việc phục vụ khách hàng tại quầy thực phẩm và chuẩn bị món ăn, đồ uống đơn giản trong nhà hàng, quán cà phê, khách sạn, quầy ăn nhanh, nhà ăn, bệnh viện và các cơ sở khác. Tìm hiểu từ Internet, sách, báo,... và cho biết, em nhận thấy mình có phù hợp với công việc này không? Tại sao?</a:t>
            </a:r>
          </a:p>
        </p:txBody>
      </p:sp>
      <p:pic>
        <p:nvPicPr>
          <p:cNvPr id="4" name="Picture 3"/>
          <p:cNvPicPr>
            <a:picLocks noChangeAspect="1"/>
          </p:cNvPicPr>
          <p:nvPr/>
        </p:nvPicPr>
        <p:blipFill>
          <a:blip r:embed="rId3"/>
          <a:stretch>
            <a:fillRect/>
          </a:stretch>
        </p:blipFill>
        <p:spPr>
          <a:xfrm>
            <a:off x="410221" y="2019914"/>
            <a:ext cx="5685767" cy="3979670"/>
          </a:xfrm>
          <a:prstGeom prst="rect">
            <a:avLst/>
          </a:prstGeom>
        </p:spPr>
      </p:pic>
      <p:sp>
        <p:nvSpPr>
          <p:cNvPr id="9" name="TextBox 8"/>
          <p:cNvSpPr txBox="1"/>
          <p:nvPr/>
        </p:nvSpPr>
        <p:spPr>
          <a:xfrm>
            <a:off x="1632602" y="6092890"/>
            <a:ext cx="3241003" cy="369332"/>
          </a:xfrm>
          <a:prstGeom prst="rect">
            <a:avLst/>
          </a:prstGeom>
          <a:noFill/>
        </p:spPr>
        <p:txBody>
          <a:bodyPr wrap="square" rtlCol="0">
            <a:spAutoFit/>
          </a:bodyPr>
          <a:lstStyle/>
          <a:p>
            <a:r>
              <a:rPr lang="vi-VN" b="1" i="1" smtClean="0">
                <a:latin typeface="Times New Roman" panose="02020603050405020304" pitchFamily="18" charset="0"/>
                <a:cs typeface="Times New Roman" panose="02020603050405020304" pitchFamily="18" charset="0"/>
              </a:rPr>
              <a:t>Nhân viên phục vụ đồ uống</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6179118" y="1978423"/>
            <a:ext cx="5768898" cy="3046988"/>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Em nhận thấy mình phù hợp với nghề nhân viên phục vụ đồ ăn uống.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Lí do: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có kĩ năng giao tiếp.</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có khả năng làm việc trong môi trường nhanh nhạy.</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Em có sự linh hoạt.</a:t>
            </a:r>
          </a:p>
          <a:p>
            <a:r>
              <a:rPr lang="en-US" sz="2400">
                <a:solidFill>
                  <a:srgbClr val="FF0000"/>
                </a:solidFill>
                <a:latin typeface="Times New Roman" panose="02020603050405020304" pitchFamily="18" charset="0"/>
                <a:ea typeface="Times New Roman" panose="02020603050405020304" pitchFamily="18" charset="0"/>
              </a:rPr>
              <a:t>+ Em yêu thích làm việc với người khác</a:t>
            </a:r>
            <a:endParaRPr lang="en-US" sz="2400">
              <a:solidFill>
                <a:srgbClr val="FF0000"/>
              </a:solidFill>
            </a:endParaRPr>
          </a:p>
        </p:txBody>
      </p:sp>
    </p:spTree>
    <p:extLst>
      <p:ext uri="{BB962C8B-B14F-4D97-AF65-F5344CB8AC3E}">
        <p14:creationId xmlns:p14="http://schemas.microsoft.com/office/powerpoint/2010/main" val="22623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3046988"/>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Phương pháp chế biến thực phẩm nào dưới đây không sử dụng nhiệt?</a:t>
            </a:r>
          </a:p>
          <a:p>
            <a:r>
              <a:rPr lang="en-US" sz="2400" b="1">
                <a:solidFill>
                  <a:srgbClr val="0000FF"/>
                </a:solidFill>
                <a:latin typeface="Times New Roman" panose="02020603050405020304" pitchFamily="18" charset="0"/>
                <a:cs typeface="Times New Roman" panose="02020603050405020304" pitchFamily="18" charset="0"/>
              </a:rPr>
              <a:t>A. Hấp.                            B. Kho.</a:t>
            </a:r>
          </a:p>
          <a:p>
            <a:r>
              <a:rPr lang="en-US" sz="2400" b="1">
                <a:solidFill>
                  <a:srgbClr val="0000FF"/>
                </a:solidFill>
                <a:latin typeface="Times New Roman" panose="02020603050405020304" pitchFamily="18" charset="0"/>
                <a:cs typeface="Times New Roman" panose="02020603050405020304" pitchFamily="18" charset="0"/>
              </a:rPr>
              <a:t>C. Nướng.                     </a:t>
            </a:r>
            <a:r>
              <a:rPr lang="vi-VN" sz="2400" b="1" smtClean="0">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D</a:t>
            </a:r>
            <a:r>
              <a:rPr lang="en-US" sz="2400" b="1">
                <a:solidFill>
                  <a:srgbClr val="0000FF"/>
                </a:solidFill>
                <a:latin typeface="Times New Roman" panose="02020603050405020304" pitchFamily="18" charset="0"/>
                <a:cs typeface="Times New Roman" panose="02020603050405020304" pitchFamily="18" charset="0"/>
              </a:rPr>
              <a:t>. Muối nén.</a:t>
            </a: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Quy trình thực hiện món trộn gồm các bước:</a:t>
            </a:r>
          </a:p>
          <a:p>
            <a:r>
              <a:rPr lang="en-US" sz="2400" b="1">
                <a:solidFill>
                  <a:srgbClr val="0000FF"/>
                </a:solidFill>
                <a:latin typeface="Times New Roman" panose="02020603050405020304" pitchFamily="18" charset="0"/>
                <a:cs typeface="Times New Roman" panose="02020603050405020304" pitchFamily="18" charset="0"/>
              </a:rPr>
              <a:t>A. Chuẩn bị, chế biến, trình bày.            </a:t>
            </a:r>
          </a:p>
          <a:p>
            <a:r>
              <a:rPr lang="en-US" sz="2400" b="1">
                <a:solidFill>
                  <a:srgbClr val="0000FF"/>
                </a:solidFill>
                <a:latin typeface="Times New Roman" panose="02020603050405020304" pitchFamily="18" charset="0"/>
                <a:cs typeface="Times New Roman" panose="02020603050405020304" pitchFamily="18" charset="0"/>
              </a:rPr>
              <a:t>B. Chế biến, chuẩn bị, trình bày.</a:t>
            </a:r>
          </a:p>
          <a:p>
            <a:r>
              <a:rPr lang="en-US" sz="2400" b="1">
                <a:solidFill>
                  <a:srgbClr val="0000FF"/>
                </a:solidFill>
                <a:latin typeface="Times New Roman" panose="02020603050405020304" pitchFamily="18" charset="0"/>
                <a:cs typeface="Times New Roman" panose="02020603050405020304" pitchFamily="18" charset="0"/>
              </a:rPr>
              <a:t>C. Trình bày, chế biến, chuẩn bị.           </a:t>
            </a:r>
          </a:p>
          <a:p>
            <a:r>
              <a:rPr lang="en-US" sz="2400" b="1" smtClean="0">
                <a:solidFill>
                  <a:srgbClr val="0000FF"/>
                </a:solidFill>
                <a:latin typeface="Times New Roman" panose="02020603050405020304" pitchFamily="18" charset="0"/>
                <a:cs typeface="Times New Roman" panose="02020603050405020304" pitchFamily="18" charset="0"/>
              </a:rPr>
              <a:t>D</a:t>
            </a:r>
            <a:r>
              <a:rPr lang="en-US" sz="2400" b="1">
                <a:solidFill>
                  <a:srgbClr val="0000FF"/>
                </a:solidFill>
                <a:latin typeface="Times New Roman" panose="02020603050405020304" pitchFamily="18" charset="0"/>
                <a:cs typeface="Times New Roman" panose="02020603050405020304" pitchFamily="18" charset="0"/>
              </a:rPr>
              <a:t>. Trình bày, chuẩn bị, chế biến.</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3046988"/>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  Phương pháp chế biến thực phẩm nào dưới đây không sử dụng nhiệt?</a:t>
            </a:r>
          </a:p>
          <a:p>
            <a:r>
              <a:rPr lang="en-US" sz="2400" b="1">
                <a:solidFill>
                  <a:srgbClr val="0000FF"/>
                </a:solidFill>
                <a:latin typeface="Times New Roman" panose="02020603050405020304" pitchFamily="18" charset="0"/>
                <a:cs typeface="Times New Roman" panose="02020603050405020304" pitchFamily="18" charset="0"/>
              </a:rPr>
              <a:t>A. Hấp.                            B. Kho.</a:t>
            </a:r>
          </a:p>
          <a:p>
            <a:r>
              <a:rPr lang="en-US" sz="2400" b="1">
                <a:solidFill>
                  <a:srgbClr val="0000FF"/>
                </a:solidFill>
                <a:latin typeface="Times New Roman" panose="02020603050405020304" pitchFamily="18" charset="0"/>
                <a:cs typeface="Times New Roman" panose="02020603050405020304" pitchFamily="18" charset="0"/>
              </a:rPr>
              <a:t>C. Nướng.                     </a:t>
            </a:r>
            <a:r>
              <a:rPr lang="vi-VN" sz="2400" b="1" smtClean="0">
                <a:solidFill>
                  <a:srgbClr val="0000FF"/>
                </a:solidFill>
                <a:latin typeface="Times New Roman" panose="02020603050405020304" pitchFamily="18" charset="0"/>
                <a:cs typeface="Times New Roman" panose="02020603050405020304" pitchFamily="18" charset="0"/>
              </a:rPr>
              <a:t>   </a:t>
            </a:r>
            <a:r>
              <a:rPr lang="en-US" sz="2400" b="1" smtClean="0">
                <a:solidFill>
                  <a:srgbClr val="0000FF"/>
                </a:solidFill>
                <a:latin typeface="Times New Roman" panose="02020603050405020304" pitchFamily="18" charset="0"/>
                <a:cs typeface="Times New Roman" panose="02020603050405020304" pitchFamily="18" charset="0"/>
              </a:rPr>
              <a:t>D</a:t>
            </a:r>
            <a:r>
              <a:rPr lang="en-US" sz="2400" b="1">
                <a:solidFill>
                  <a:srgbClr val="0000FF"/>
                </a:solidFill>
                <a:latin typeface="Times New Roman" panose="02020603050405020304" pitchFamily="18" charset="0"/>
                <a:cs typeface="Times New Roman" panose="02020603050405020304" pitchFamily="18" charset="0"/>
              </a:rPr>
              <a:t>. Muối nén.</a:t>
            </a: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Quy trình thực hiện món trộn gồm các bước:</a:t>
            </a:r>
          </a:p>
          <a:p>
            <a:r>
              <a:rPr lang="en-US" sz="2400" b="1">
                <a:solidFill>
                  <a:srgbClr val="0000FF"/>
                </a:solidFill>
                <a:latin typeface="Times New Roman" panose="02020603050405020304" pitchFamily="18" charset="0"/>
                <a:cs typeface="Times New Roman" panose="02020603050405020304" pitchFamily="18" charset="0"/>
              </a:rPr>
              <a:t>A. Chuẩn bị, chế biến, trình bày.            </a:t>
            </a:r>
          </a:p>
          <a:p>
            <a:r>
              <a:rPr lang="en-US" sz="2400" b="1">
                <a:solidFill>
                  <a:srgbClr val="0000FF"/>
                </a:solidFill>
                <a:latin typeface="Times New Roman" panose="02020603050405020304" pitchFamily="18" charset="0"/>
                <a:cs typeface="Times New Roman" panose="02020603050405020304" pitchFamily="18" charset="0"/>
              </a:rPr>
              <a:t>B. Chế biến, chuẩn bị, trình bày.</a:t>
            </a:r>
          </a:p>
          <a:p>
            <a:r>
              <a:rPr lang="en-US" sz="2400" b="1">
                <a:solidFill>
                  <a:srgbClr val="0000FF"/>
                </a:solidFill>
                <a:latin typeface="Times New Roman" panose="02020603050405020304" pitchFamily="18" charset="0"/>
                <a:cs typeface="Times New Roman" panose="02020603050405020304" pitchFamily="18" charset="0"/>
              </a:rPr>
              <a:t>C. Trình bày, chế biến, chuẩn bị.           </a:t>
            </a:r>
          </a:p>
          <a:p>
            <a:r>
              <a:rPr lang="en-US" sz="2400" b="1" smtClean="0">
                <a:solidFill>
                  <a:srgbClr val="0000FF"/>
                </a:solidFill>
                <a:latin typeface="Times New Roman" panose="02020603050405020304" pitchFamily="18" charset="0"/>
                <a:cs typeface="Times New Roman" panose="02020603050405020304" pitchFamily="18" charset="0"/>
              </a:rPr>
              <a:t>D</a:t>
            </a:r>
            <a:r>
              <a:rPr lang="en-US" sz="2400" b="1">
                <a:solidFill>
                  <a:srgbClr val="0000FF"/>
                </a:solidFill>
                <a:latin typeface="Times New Roman" panose="02020603050405020304" pitchFamily="18" charset="0"/>
                <a:cs typeface="Times New Roman" panose="02020603050405020304" pitchFamily="18" charset="0"/>
              </a:rPr>
              <a:t>. Trình bày, chuẩn bị, chế biến.</a:t>
            </a:r>
          </a:p>
        </p:txBody>
      </p:sp>
      <p:sp>
        <p:nvSpPr>
          <p:cNvPr id="4" name="Rectangle 3"/>
          <p:cNvSpPr/>
          <p:nvPr/>
        </p:nvSpPr>
        <p:spPr>
          <a:xfrm>
            <a:off x="3346579" y="3795728"/>
            <a:ext cx="6096000" cy="3046988"/>
          </a:xfrm>
          <a:prstGeom prst="rect">
            <a:avLst/>
          </a:prstGeom>
        </p:spPr>
        <p:txBody>
          <a:bodyPr>
            <a:spAutoFit/>
          </a:bodyPr>
          <a:lstStyle/>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vi-VN" sz="2400">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r>
              <a:rPr lang="en-US" sz="2400" b="1">
                <a:solidFill>
                  <a:srgbClr val="FF0000"/>
                </a:solidFill>
                <a:latin typeface="Times New Roman" panose="02020603050405020304" pitchFamily="18" charset="0"/>
                <a:ea typeface="Times New Roman" panose="02020603050405020304" pitchFamily="18" charset="0"/>
              </a:rPr>
              <a:t>Đáp án đúng là: D</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Phương pháp chế biến thực phẩm không sử dụng nhiệt là: muối nén.</a:t>
            </a:r>
          </a:p>
          <a:p>
            <a:pPr marL="30480"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vi-VN" sz="2400">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r>
              <a:rPr lang="en-US" sz="2400" b="1">
                <a:solidFill>
                  <a:srgbClr val="FF0000"/>
                </a:solidFill>
                <a:latin typeface="Times New Roman" panose="02020603050405020304" pitchFamily="18" charset="0"/>
                <a:ea typeface="Times New Roman" panose="02020603050405020304" pitchFamily="18" charset="0"/>
              </a:rPr>
              <a:t>Đáp án đúng là: A</a:t>
            </a:r>
            <a:endParaRPr lang="en-US" sz="2400">
              <a:solidFill>
                <a:srgbClr val="FF0000"/>
              </a:solidFill>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Quy trình thực hiện món trộn gồm các bước: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Bước 1: Chuẩn bị</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Bước 2: Chế biến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Bước 3: Trình bày</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arn(inVertical)">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 </a:t>
            </a:r>
            <a:r>
              <a:rPr lang="en-US" sz="2400" b="1">
                <a:solidFill>
                  <a:srgbClr val="0000FF"/>
                </a:solidFill>
                <a:latin typeface="Times New Roman" panose="02020603050405020304" pitchFamily="18" charset="0"/>
                <a:cs typeface="Times New Roman" panose="02020603050405020304" pitchFamily="18" charset="0"/>
              </a:rPr>
              <a:t>Kể tên những loại quả sẵn có ở địa phương em trong thời điểm hiện tại, lên thực đơn, tiến hành chế biến một món quả dầm.</a:t>
            </a: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Chụp ảnh hoặc quan sát lại từng công đoạn của quá trình lên men dưa cải. Nếm sản phẩm sau mỗi 12 tiếng. So sánh màu sắc, mùi, vị sản phẩm và dịch muối dưa qua quá trình lên men. Nhận xét.</a:t>
            </a:r>
          </a:p>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Kể tên 3 loại rau, củ, quả có thể dùng để muối lên men lactic (không kẻ rau cải bẹ, rau cải củ).</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ELL\Desktop\mo-dau-1-trang-54-cong-nghe-9-cbtp.png"/>
          <p:cNvPicPr/>
          <p:nvPr/>
        </p:nvPicPr>
        <p:blipFill>
          <a:blip r:embed="rId2">
            <a:extLst>
              <a:ext uri="{28A0092B-C50C-407E-A947-70E740481C1C}">
                <a14:useLocalDpi xmlns:a14="http://schemas.microsoft.com/office/drawing/2010/main" val="0"/>
              </a:ext>
            </a:extLst>
          </a:blip>
          <a:srcRect/>
          <a:stretch>
            <a:fillRect/>
          </a:stretch>
        </p:blipFill>
        <p:spPr bwMode="auto">
          <a:xfrm>
            <a:off x="81063" y="165722"/>
            <a:ext cx="6554079" cy="2499962"/>
          </a:xfrm>
          <a:prstGeom prst="rect">
            <a:avLst/>
          </a:prstGeom>
          <a:noFill/>
          <a:ln>
            <a:noFill/>
          </a:ln>
        </p:spPr>
      </p:pic>
      <p:sp>
        <p:nvSpPr>
          <p:cNvPr id="3" name="Rectangle 2"/>
          <p:cNvSpPr/>
          <p:nvPr/>
        </p:nvSpPr>
        <p:spPr>
          <a:xfrm>
            <a:off x="6635141" y="165722"/>
            <a:ext cx="5354695" cy="3046988"/>
          </a:xfrm>
          <a:prstGeom prst="rect">
            <a:avLst/>
          </a:prstGeom>
        </p:spPr>
        <p:txBody>
          <a:bodyPr wrap="square">
            <a:spAutoFit/>
          </a:bodyPr>
          <a:lstStyle/>
          <a:p>
            <a:r>
              <a:rPr lang="vi-VN" sz="2400" b="1" smtClean="0">
                <a:solidFill>
                  <a:srgbClr val="0000FF"/>
                </a:solidFill>
                <a:latin typeface="Times New Roman" panose="02020603050405020304" pitchFamily="18" charset="0"/>
                <a:ea typeface="Times New Roman" panose="02020603050405020304" pitchFamily="18" charset="0"/>
              </a:rPr>
              <a:t>1</a:t>
            </a:r>
            <a:r>
              <a:rPr lang="vi-VN" sz="2400" b="1" i="1" smtClean="0">
                <a:solidFill>
                  <a:srgbClr val="0000FF"/>
                </a:solidFill>
                <a:latin typeface="Times New Roman" panose="02020603050405020304" pitchFamily="18" charset="0"/>
                <a:ea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Kể tên các món ăn trong Hình 8.1 và cho biết điểm giống nhau trong cách thức chế biển</a:t>
            </a:r>
            <a:r>
              <a:rPr lang="en-US" sz="2400" b="1" smtClean="0">
                <a:solidFill>
                  <a:srgbClr val="0000FF"/>
                </a:solidFill>
                <a:latin typeface="Times New Roman" panose="02020603050405020304" pitchFamily="18" charset="0"/>
                <a:cs typeface="Times New Roman" panose="02020603050405020304" pitchFamily="18" charset="0"/>
              </a:rPr>
              <a:t>.</a:t>
            </a:r>
            <a:endParaRPr lang="vi-VN" sz="2400" b="1" i="1" smtClean="0">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i="1" smtClean="0">
                <a:solidFill>
                  <a:srgbClr val="0000FF"/>
                </a:solidFill>
                <a:latin typeface="Times New Roman" panose="02020603050405020304" pitchFamily="18" charset="0"/>
                <a:ea typeface="Times New Roman" panose="02020603050405020304" pitchFamily="18" charset="0"/>
              </a:rPr>
              <a:t>2</a:t>
            </a:r>
            <a:r>
              <a:rPr lang="vi-VN" sz="2400" b="1" i="1">
                <a:solidFill>
                  <a:srgbClr val="0000FF"/>
                </a:solidFill>
                <a:latin typeface="Times New Roman" panose="02020603050405020304" pitchFamily="18" charset="0"/>
                <a:ea typeface="Times New Roman" panose="02020603050405020304" pitchFamily="18" charset="0"/>
              </a:rPr>
              <a:t>.</a:t>
            </a:r>
            <a:r>
              <a:rPr lang="en-US" sz="2400" b="1">
                <a:solidFill>
                  <a:srgbClr val="0000FF"/>
                </a:solidFill>
                <a:latin typeface="Times New Roman" panose="02020603050405020304" pitchFamily="18" charset="0"/>
                <a:ea typeface="Times New Roman" panose="02020603050405020304" pitchFamily="18" charset="0"/>
              </a:rPr>
              <a:t> Sự hao hụt dinh dưỡng của các món ăn này so với các món hầm, chiên có khác nhau không? Vì sao?</a:t>
            </a: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3.</a:t>
            </a:r>
            <a:r>
              <a:rPr lang="en-US" sz="2400" b="1">
                <a:solidFill>
                  <a:srgbClr val="0000FF"/>
                </a:solidFill>
                <a:latin typeface="Times New Roman" panose="02020603050405020304" pitchFamily="18" charset="0"/>
                <a:ea typeface="Times New Roman" panose="02020603050405020304" pitchFamily="18" charset="0"/>
              </a:rPr>
              <a:t> Đánh giá về tính an toàn thực phẩm trong các sản phẩm chế biến dạng này.</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211156" y="2665684"/>
            <a:ext cx="4948137" cy="677108"/>
          </a:xfrm>
          <a:prstGeom prst="rect">
            <a:avLst/>
          </a:prstGeom>
        </p:spPr>
        <p:txBody>
          <a:bodyPr wrap="square">
            <a:spAutoFit/>
          </a:bodyPr>
          <a:lstStyle/>
          <a:p>
            <a:pPr>
              <a:spcAft>
                <a:spcPts val="0"/>
              </a:spcAft>
            </a:pPr>
            <a:r>
              <a:rPr lang="vi-VN" sz="2000" smtClean="0">
                <a:solidFill>
                  <a:srgbClr val="FF0000"/>
                </a:solidFill>
                <a:latin typeface="Times New Roman" panose="02020603050405020304" pitchFamily="18" charset="0"/>
                <a:ea typeface="Times New Roman" panose="02020603050405020304" pitchFamily="18" charset="0"/>
              </a:rPr>
              <a:t>1.</a:t>
            </a:r>
            <a:r>
              <a:rPr lang="en-US" sz="2000" smtClean="0">
                <a:solidFill>
                  <a:srgbClr val="FF0000"/>
                </a:solidFill>
                <a:latin typeface="Times New Roman" panose="02020603050405020304" pitchFamily="18" charset="0"/>
                <a:ea typeface="Times New Roman" panose="02020603050405020304" pitchFamily="18" charset="0"/>
              </a:rPr>
              <a:t>- </a:t>
            </a:r>
            <a:r>
              <a:rPr lang="en-US" sz="2000">
                <a:solidFill>
                  <a:srgbClr val="FF0000"/>
                </a:solidFill>
                <a:latin typeface="Times New Roman" panose="02020603050405020304" pitchFamily="18" charset="0"/>
                <a:ea typeface="Times New Roman" panose="02020603050405020304" pitchFamily="18" charset="0"/>
              </a:rPr>
              <a:t>Các món ăn trong hình là:</a:t>
            </a:r>
          </a:p>
          <a:p>
            <a:pPr>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35189403"/>
              </p:ext>
            </p:extLst>
          </p:nvPr>
        </p:nvGraphicFramePr>
        <p:xfrm>
          <a:off x="246485" y="3169036"/>
          <a:ext cx="5348606" cy="1899160"/>
        </p:xfrm>
        <a:graphic>
          <a:graphicData uri="http://schemas.openxmlformats.org/drawingml/2006/table">
            <a:tbl>
              <a:tblPr firstRow="1" firstCol="1" bandRow="1"/>
              <a:tblGrid>
                <a:gridCol w="2674303">
                  <a:extLst>
                    <a:ext uri="{9D8B030D-6E8A-4147-A177-3AD203B41FA5}">
                      <a16:colId xmlns:a16="http://schemas.microsoft.com/office/drawing/2014/main" val="2687070634"/>
                    </a:ext>
                  </a:extLst>
                </a:gridCol>
                <a:gridCol w="2674303">
                  <a:extLst>
                    <a:ext uri="{9D8B030D-6E8A-4147-A177-3AD203B41FA5}">
                      <a16:colId xmlns:a16="http://schemas.microsoft.com/office/drawing/2014/main" val="2368507796"/>
                    </a:ext>
                  </a:extLst>
                </a:gridCol>
              </a:tblGrid>
              <a:tr h="218440">
                <a:tc>
                  <a:txBody>
                    <a:bodyPr/>
                    <a:lstStyle/>
                    <a:p>
                      <a:pPr marL="30480" marR="30480" algn="ctr">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ctr">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Món ăn</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07749"/>
                  </a:ext>
                </a:extLst>
              </a:tr>
              <a:tr h="205740">
                <a:tc>
                  <a:txBody>
                    <a:bodyPr/>
                    <a:lstStyle/>
                    <a:p>
                      <a:pPr marL="30480" marR="30480" algn="ctr">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Hoa quả tươi cắt miếng</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302003"/>
                  </a:ext>
                </a:extLst>
              </a:tr>
              <a:tr h="0">
                <a:tc>
                  <a:txBody>
                    <a:bodyPr/>
                    <a:lstStyle/>
                    <a:p>
                      <a:pPr marL="30480" marR="30480" algn="ctr">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Sữa chua</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09106"/>
                  </a:ext>
                </a:extLst>
              </a:tr>
              <a:tr h="0">
                <a:tc>
                  <a:txBody>
                    <a:bodyPr/>
                    <a:lstStyle/>
                    <a:p>
                      <a:pPr marL="30480" marR="30480" algn="ctr">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Rau trộn (salad)</a:t>
                      </a:r>
                    </a:p>
                  </a:txBody>
                  <a:tcPr marL="76200" marR="76200" marT="76200" marB="762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54495"/>
                  </a:ext>
                </a:extLst>
              </a:tr>
            </a:tbl>
          </a:graphicData>
        </a:graphic>
      </p:graphicFrame>
      <p:sp>
        <p:nvSpPr>
          <p:cNvPr id="6" name="Rectangle 5"/>
          <p:cNvSpPr/>
          <p:nvPr/>
        </p:nvSpPr>
        <p:spPr>
          <a:xfrm>
            <a:off x="81063" y="5183210"/>
            <a:ext cx="6096000" cy="707886"/>
          </a:xfrm>
          <a:prstGeom prst="rect">
            <a:avLst/>
          </a:prstGeom>
        </p:spPr>
        <p:txBody>
          <a:bodyPr>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Điểm giống nhau trong cách thức chế biến các món trên là không sử dụng nhiệt.</a:t>
            </a:r>
            <a:endParaRPr lang="en-US" sz="2000">
              <a:solidFill>
                <a:srgbClr val="FF0000"/>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5893836" y="3212710"/>
            <a:ext cx="6096000" cy="3170099"/>
          </a:xfrm>
          <a:prstGeom prst="rect">
            <a:avLst/>
          </a:prstGeom>
        </p:spPr>
        <p:txBody>
          <a:bodyPr>
            <a:spAutoFit/>
          </a:bodyPr>
          <a:lstStyle/>
          <a:p>
            <a:pPr marL="30480" marR="30480" algn="just">
              <a:spcAft>
                <a:spcPts val="0"/>
              </a:spcAft>
            </a:pPr>
            <a:r>
              <a:rPr lang="vi-VN" sz="2000" i="1">
                <a:solidFill>
                  <a:srgbClr val="FF0000"/>
                </a:solidFill>
                <a:latin typeface="Times New Roman" panose="02020603050405020304" pitchFamily="18" charset="0"/>
                <a:ea typeface="Times New Roman" panose="02020603050405020304" pitchFamily="18" charset="0"/>
              </a:rPr>
              <a:t>2.</a:t>
            </a:r>
            <a:r>
              <a:rPr lang="vi-VN" sz="2000">
                <a:solidFill>
                  <a:srgbClr val="FF0000"/>
                </a:solidFill>
                <a:latin typeface="Times New Roman" panose="02020603050405020304" pitchFamily="18" charset="0"/>
                <a:ea typeface="Times New Roman" panose="02020603050405020304" pitchFamily="18" charset="0"/>
                <a:cs typeface="Tahoma" panose="020B0604030504040204" pitchFamily="34" charset="0"/>
              </a:rPr>
              <a:t> </a:t>
            </a:r>
            <a:r>
              <a:rPr lang="en-US" sz="2000">
                <a:solidFill>
                  <a:srgbClr val="FF0000"/>
                </a:solidFill>
                <a:latin typeface="Times New Roman" panose="02020603050405020304" pitchFamily="18" charset="0"/>
                <a:ea typeface="Times New Roman" panose="02020603050405020304" pitchFamily="18" charset="0"/>
              </a:rPr>
              <a:t>- Sự hao hụt dinh dưỡng của các món ăn này so với các món hầm, chiên có khác nhau.</a:t>
            </a:r>
          </a:p>
          <a:p>
            <a:pPr marL="30480" marR="30480" algn="just">
              <a:spcAft>
                <a:spcPts val="0"/>
              </a:spcAft>
            </a:pPr>
            <a:r>
              <a:rPr lang="en-US" sz="2000">
                <a:solidFill>
                  <a:srgbClr val="FF0000"/>
                </a:solidFill>
                <a:latin typeface="Times New Roman" panose="02020603050405020304" pitchFamily="18" charset="0"/>
                <a:ea typeface="Times New Roman" panose="02020603050405020304" pitchFamily="18" charset="0"/>
              </a:rPr>
              <a:t>- Các món ăn không sử dụng nhiệt để chế biến, như salad, thường giữ lại nhiều dưỡng chất hơn so với các món được hầm, chiên.</a:t>
            </a:r>
          </a:p>
          <a:p>
            <a:pPr>
              <a:spcAft>
                <a:spcPts val="0"/>
              </a:spcAft>
            </a:pPr>
            <a:r>
              <a:rPr lang="vi-VN" sz="2000" i="1">
                <a:solidFill>
                  <a:srgbClr val="FF0000"/>
                </a:solidFill>
                <a:latin typeface="Times New Roman" panose="02020603050405020304" pitchFamily="18" charset="0"/>
                <a:ea typeface="Times New Roman" panose="02020603050405020304" pitchFamily="18" charset="0"/>
              </a:rPr>
              <a:t>3.</a:t>
            </a:r>
            <a:r>
              <a:rPr lang="en-US" sz="2000">
                <a:solidFill>
                  <a:srgbClr val="FF0000"/>
                </a:solidFill>
                <a:latin typeface="Times New Roman" panose="02020603050405020304" pitchFamily="18" charset="0"/>
                <a:ea typeface="Times New Roman" panose="02020603050405020304" pitchFamily="18" charset="0"/>
              </a:rPr>
              <a:t> Tính an toàn của các sản phẩm chế biến dạng không sử dụng nhiệt phụ thuộc vào nhiều yếu tố, bao gồm nguyên liệu, quy trình chế biến, vệ sinh cá nhân và phương pháp bảo quản. Việc tuân thủ các nguyên tắc vệ sinh thực phẩm là chìa khóa để đảm bảo tính an toàn của sản phẩm.</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986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arn(inVertical)">
                                      <p:cBhvr>
                                        <p:cTn id="33" dur="500"/>
                                        <p:tgtEl>
                                          <p:spTgt spid="7">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barn(inVertical)">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Đọc nội dung mục I, </a:t>
            </a:r>
            <a:r>
              <a:rPr lang="vi-VN" sz="2400" b="1">
                <a:solidFill>
                  <a:srgbClr val="0000FF"/>
                </a:solidFill>
                <a:latin typeface="Times New Roman" panose="02020603050405020304" pitchFamily="18" charset="0"/>
                <a:cs typeface="Times New Roman" panose="02020603050405020304" pitchFamily="18" charset="0"/>
              </a:rPr>
              <a:t>quan sát hình dưới đây và trình bày quy trình thực hiện và yêu cầu kĩ thuật của phương pháp chế biến thực phẩm trộn?</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895738"/>
            <a:ext cx="4497355" cy="3043529"/>
          </a:xfrm>
          <a:prstGeom prst="rect">
            <a:avLst/>
          </a:prstGeom>
        </p:spPr>
      </p:pic>
      <p:sp>
        <p:nvSpPr>
          <p:cNvPr id="6" name="TextBox 5"/>
          <p:cNvSpPr txBox="1"/>
          <p:nvPr/>
        </p:nvSpPr>
        <p:spPr>
          <a:xfrm>
            <a:off x="8350898" y="4096721"/>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Trộn dầu giấm rau xà lách</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8462" y="138410"/>
            <a:ext cx="85725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7</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CHẾ BIẾN THỰC PHẨM KHÔNG SỬ DỤNG NHIỆT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1504" y="669400"/>
            <a:ext cx="11526416" cy="4524315"/>
          </a:xfrm>
          <a:prstGeom prst="rect">
            <a:avLst/>
          </a:prstGeom>
        </p:spPr>
        <p:txBody>
          <a:bodyPr wrap="square">
            <a:spAutoFit/>
          </a:bodyPr>
          <a:lstStyle/>
          <a:p>
            <a:r>
              <a:rPr lang="vi-VN" sz="2400" b="1" smtClean="0">
                <a:latin typeface="Times New Roman" panose="02020603050405020304" pitchFamily="18" charset="0"/>
                <a:cs typeface="Times New Roman" panose="02020603050405020304" pitchFamily="18" charset="0"/>
              </a:rPr>
              <a:t>I.</a:t>
            </a:r>
            <a:r>
              <a:rPr lang="en-US" sz="2400" b="1" smtClean="0">
                <a:latin typeface="Times New Roman" panose="02020603050405020304" pitchFamily="18" charset="0"/>
                <a:cs typeface="Times New Roman" panose="02020603050405020304" pitchFamily="18" charset="0"/>
              </a:rPr>
              <a:t> </a:t>
            </a:r>
            <a:r>
              <a:rPr lang="vi-VN" sz="2400" b="1" smtClean="0">
                <a:latin typeface="Times New Roman" panose="02020603050405020304" pitchFamily="18" charset="0"/>
                <a:cs typeface="Times New Roman" panose="02020603050405020304" pitchFamily="18" charset="0"/>
              </a:rPr>
              <a:t>Trộn</a:t>
            </a:r>
            <a:endParaRPr lang="en-US" sz="2400" b="1"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Quy trình thực hiện món </a:t>
            </a:r>
            <a:r>
              <a:rPr lang="vi-VN" sz="2400">
                <a:latin typeface="Times New Roman" panose="02020603050405020304" pitchFamily="18" charset="0"/>
                <a:cs typeface="Times New Roman" panose="02020603050405020304" pitchFamily="18" charset="0"/>
              </a:rPr>
              <a:t>trộn</a:t>
            </a:r>
            <a:r>
              <a:rPr lang="en-US" sz="2400">
                <a:latin typeface="Times New Roman" panose="02020603050405020304" pitchFamily="18" charset="0"/>
                <a:cs typeface="Times New Roman" panose="02020603050405020304" pitchFamily="18" charset="0"/>
              </a:rPr>
              <a:t> là:</a:t>
            </a: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Sơ chế: </a:t>
            </a:r>
            <a:r>
              <a:rPr lang="vi-VN" sz="2400">
                <a:latin typeface="Times New Roman" panose="02020603050405020304" pitchFamily="18" charset="0"/>
                <a:cs typeface="Times New Roman" panose="02020603050405020304" pitchFamily="18" charset="0"/>
              </a:rPr>
              <a:t>nhặt, rửa sạch, gọt vỏ; một số nguyên liệu cần ngâm với nước muối loãng hoặc ướp muối, vắt ráo; tạo hình nguyên liệu cắt, thái, nạo phù hợp.</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Chế biến: </a:t>
            </a:r>
            <a:r>
              <a:rPr lang="vi-VN" sz="2400">
                <a:latin typeface="Times New Roman" panose="02020603050405020304" pitchFamily="18" charset="0"/>
                <a:cs typeface="Times New Roman" panose="02020603050405020304" pitchFamily="18" charset="0"/>
              </a:rPr>
              <a:t>pha nước trộn; trộn các nguyên liệu với nhau cùng nước trộn hoặc một số gia vị.</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Bước </a:t>
            </a:r>
            <a:r>
              <a:rPr lang="vi-VN" sz="24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Trình bày </a:t>
            </a:r>
            <a:r>
              <a:rPr lang="vi-VN" sz="2400">
                <a:latin typeface="Times New Roman" panose="02020603050405020304" pitchFamily="18" charset="0"/>
                <a:cs typeface="Times New Roman" panose="02020603050405020304" pitchFamily="18" charset="0"/>
              </a:rPr>
              <a:t>: Cho món trộn vào bát hoặc đĩa; trình bày theo sáng tạo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Yêu cầu kĩ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Trạng thái: miếng cắt từ cùng loại nguyên liệu đều nhau, không bị nát.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Màu sắc: hài hòa, đẹp mắt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Mùi vị: mùi thơm đặc trưng của nguyên liệu chính, cân bằng vị; vị vừa ăn.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Trình bày: gọn gàng, hấp dẫn, sáng tạo.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0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476" y="177283"/>
            <a:ext cx="11619723"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Thực hành chế biến món trộn</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Món </a:t>
            </a:r>
            <a:r>
              <a:rPr lang="vi-VN" sz="2400" b="1" smtClean="0">
                <a:solidFill>
                  <a:srgbClr val="000000"/>
                </a:solidFill>
                <a:latin typeface="Times New Roman" panose="02020603050405020304" pitchFamily="18" charset="0"/>
                <a:ea typeface="Times New Roman" panose="02020603050405020304" pitchFamily="18" charset="0"/>
              </a:rPr>
              <a:t>quả dầm</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bị</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Nguyên </a:t>
            </a:r>
            <a:r>
              <a:rPr lang="vi-VN" sz="2400">
                <a:latin typeface="Times New Roman" panose="02020603050405020304" pitchFamily="18" charset="0"/>
                <a:cs typeface="Times New Roman" panose="02020603050405020304" pitchFamily="18" charset="0"/>
              </a:rPr>
              <a:t>liệu: dưa hấu, mót, dâu tây, xoài, bơ, táo, nho 100-150g; sữa đặc có đường 3 thìa; sữa chua 2 hộp trắng; muối tinh, đá bào; dưa sấy giòn; húng bạc hà, húng chanh và các loại vật liệu trang trí khác</a:t>
            </a:r>
            <a:r>
              <a:rPr lang="vi-VN" sz="2400" smtClean="0">
                <a:latin typeface="Times New Roman" panose="02020603050405020304" pitchFamily="18" charset="0"/>
                <a:cs typeface="Times New Roman" panose="02020603050405020304" pitchFamily="18" charset="0"/>
              </a:rPr>
              <a:t>.</a:t>
            </a:r>
          </a:p>
          <a:p>
            <a:r>
              <a:rPr lang="vi-VN" sz="2400">
                <a:latin typeface="Times New Roman" panose="02020603050405020304" pitchFamily="18" charset="0"/>
                <a:cs typeface="Times New Roman" panose="02020603050405020304" pitchFamily="18" charset="0"/>
              </a:rPr>
              <a:t>- Dụng cụ: dao nạo vỏ, dao thái, thớt, rổ, thìa canh, đũa, tô, dĩa, bát hoặc cốc; găng tay nylon, giấy ăn, nước rửa tay, nước rửa bát, khăn tay.</a:t>
            </a:r>
            <a:endParaRPr lang="en-US" sz="2400">
              <a:latin typeface="Times New Roman" panose="02020603050405020304" pitchFamily="18" charset="0"/>
              <a:cs typeface="Times New Roman" panose="02020603050405020304" pitchFamily="18" charset="0"/>
            </a:endParaRPr>
          </a:p>
          <a:p>
            <a:pPr marL="285750" indent="-285750">
              <a:buFontTx/>
              <a:buChar char="-"/>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2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2229" y="83975"/>
            <a:ext cx="7016620" cy="461665"/>
          </a:xfrm>
          <a:prstGeom prst="rect">
            <a:avLst/>
          </a:prstGeom>
          <a:noFill/>
        </p:spPr>
        <p:txBody>
          <a:bodyPr wrap="square" rtlCol="0">
            <a:spAutoFit/>
          </a:bodyPr>
          <a:lstStyle/>
          <a:p>
            <a:r>
              <a:rPr lang="vi-VN" sz="2400" b="1" smtClean="0">
                <a:solidFill>
                  <a:srgbClr val="FF0000"/>
                </a:solidFill>
                <a:latin typeface="Times New Roman" panose="02020603050405020304" pitchFamily="18" charset="0"/>
                <a:cs typeface="Times New Roman" panose="02020603050405020304" pitchFamily="18" charset="0"/>
              </a:rPr>
              <a:t>Quy trình thực hiện món quả dầm(trái cây dầm)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3265" y="708349"/>
            <a:ext cx="7763070" cy="5496508"/>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0" y="830424"/>
            <a:ext cx="3993503" cy="2565919"/>
          </a:xfrm>
          <a:prstGeom prst="rect">
            <a:avLst/>
          </a:prstGeom>
        </p:spPr>
      </p:pic>
      <p:sp>
        <p:nvSpPr>
          <p:cNvPr id="8" name="TextBox 7"/>
          <p:cNvSpPr txBox="1"/>
          <p:nvPr/>
        </p:nvSpPr>
        <p:spPr>
          <a:xfrm>
            <a:off x="8789437" y="3456603"/>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Hình 8.2. Món quả dấm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4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10" y="830424"/>
            <a:ext cx="3993503" cy="2565919"/>
          </a:xfrm>
          <a:prstGeom prst="rect">
            <a:avLst/>
          </a:prstGeom>
        </p:spPr>
      </p:pic>
      <p:sp>
        <p:nvSpPr>
          <p:cNvPr id="8" name="TextBox 7"/>
          <p:cNvSpPr txBox="1"/>
          <p:nvPr/>
        </p:nvSpPr>
        <p:spPr>
          <a:xfrm>
            <a:off x="8789437" y="3456603"/>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Hình 8.2. Món quả dấm</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398105" y="507258"/>
            <a:ext cx="7178351" cy="830997"/>
          </a:xfrm>
          <a:prstGeom prst="rect">
            <a:avLst/>
          </a:prstGeom>
        </p:spPr>
        <p:txBody>
          <a:bodyPr wrap="square">
            <a:spAutoFit/>
          </a:bodyPr>
          <a:lstStyle/>
          <a:p>
            <a:pPr>
              <a:spcAft>
                <a:spcPts val="0"/>
              </a:spcAft>
              <a:tabLst>
                <a:tab pos="2181225" algn="l"/>
              </a:tabLst>
            </a:pPr>
            <a:r>
              <a:rPr lang="en-US" sz="2400" b="1">
                <a:solidFill>
                  <a:srgbClr val="0000FF"/>
                </a:solidFill>
                <a:latin typeface="Times New Roman" panose="02020603050405020304" pitchFamily="18" charset="0"/>
                <a:ea typeface="Times New Roman" panose="02020603050405020304" pitchFamily="18" charset="0"/>
              </a:rPr>
              <a:t>Khi chọn nguyên liệu để chế biến món quả dầm, em cần phải lưu ý đến những yêu cầu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27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310" y="830424"/>
            <a:ext cx="3993503" cy="2565919"/>
          </a:xfrm>
          <a:prstGeom prst="rect">
            <a:avLst/>
          </a:prstGeom>
        </p:spPr>
      </p:pic>
      <p:sp>
        <p:nvSpPr>
          <p:cNvPr id="8" name="TextBox 7"/>
          <p:cNvSpPr txBox="1"/>
          <p:nvPr/>
        </p:nvSpPr>
        <p:spPr>
          <a:xfrm>
            <a:off x="8789437" y="3456603"/>
            <a:ext cx="3284376"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 Hình 8.2. Món quả dấm</a:t>
            </a:r>
            <a:endParaRPr lang="en-US" sz="2000" b="1" i="1">
              <a:latin typeface="Times New Roman" panose="02020603050405020304" pitchFamily="18" charset="0"/>
              <a:cs typeface="Times New Roman" panose="02020603050405020304" pitchFamily="18" charset="0"/>
            </a:endParaRPr>
          </a:p>
        </p:txBody>
      </p:sp>
      <p:sp>
        <p:nvSpPr>
          <p:cNvPr id="3" name="Rectangle 2"/>
          <p:cNvSpPr/>
          <p:nvPr/>
        </p:nvSpPr>
        <p:spPr>
          <a:xfrm>
            <a:off x="398105" y="507258"/>
            <a:ext cx="7178351" cy="830997"/>
          </a:xfrm>
          <a:prstGeom prst="rect">
            <a:avLst/>
          </a:prstGeom>
        </p:spPr>
        <p:txBody>
          <a:bodyPr wrap="square">
            <a:spAutoFit/>
          </a:bodyPr>
          <a:lstStyle/>
          <a:p>
            <a:pPr>
              <a:spcAft>
                <a:spcPts val="0"/>
              </a:spcAft>
              <a:tabLst>
                <a:tab pos="2181225" algn="l"/>
              </a:tabLst>
            </a:pPr>
            <a:r>
              <a:rPr lang="en-US" sz="2400" b="1">
                <a:solidFill>
                  <a:srgbClr val="0000FF"/>
                </a:solidFill>
                <a:latin typeface="Times New Roman" panose="02020603050405020304" pitchFamily="18" charset="0"/>
                <a:ea typeface="Times New Roman" panose="02020603050405020304" pitchFamily="18" charset="0"/>
              </a:rPr>
              <a:t>Khi chọn nguyên liệu để chế biến món quả dầm, em cần phải lưu ý đến những yêu cầu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02637" y="1471444"/>
            <a:ext cx="7781729" cy="5262979"/>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Khi chọn nguyên liệu để chế biến món quả dầm, có một số yêu cầu quan trọng mà bạn cần lưu ý:</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Chọn các loại quả tươi mới, không có dấu hiệu của sự hỏng hóc, mốc meo hoặc bất kỳ vết tổn thương nào. Quả nên có màu sắc tươi tắn và cảm giác đầy đặn khi chạm vào.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Chọn quả ở đúng mức chín, không quá chín hoặc còn sống quá lâu. Quả chín đúng mức sẽ có hương vị tốt nhất và tạo ra một món quả dầm ngon.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Đảm bảo các quả đã được rửa sạch trước khi sử dụng để loại bỏ bất kỳ chất cặn hoặc bụi bẩn nào.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Kết hợp nhiều loại quả khác nhau để tạo ra một món quả dầm phong phú về hương vị và màu sắc. Sự đa dạng cung cấp nhiều chất dinh dưỡng khác nhau và làm cho món ăn trở nên hấp dẫn hơn.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95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749</TotalTime>
  <Words>2268</Words>
  <Application>Microsoft Office PowerPoint</Application>
  <PresentationFormat>Widescreen</PresentationFormat>
  <Paragraphs>148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216</cp:revision>
  <dcterms:created xsi:type="dcterms:W3CDTF">2023-06-21T22:05:51Z</dcterms:created>
  <dcterms:modified xsi:type="dcterms:W3CDTF">2024-06-27T08:51:28Z</dcterms:modified>
</cp:coreProperties>
</file>