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560" r:id="rId2"/>
    <p:sldId id="256" r:id="rId3"/>
    <p:sldId id="257" r:id="rId4"/>
    <p:sldId id="508" r:id="rId5"/>
    <p:sldId id="438" r:id="rId6"/>
    <p:sldId id="510" r:id="rId7"/>
    <p:sldId id="509" r:id="rId8"/>
    <p:sldId id="512" r:id="rId9"/>
    <p:sldId id="511" r:id="rId10"/>
    <p:sldId id="439" r:id="rId11"/>
    <p:sldId id="442" r:id="rId12"/>
    <p:sldId id="513" r:id="rId13"/>
    <p:sldId id="514" r:id="rId14"/>
    <p:sldId id="353" r:id="rId15"/>
    <p:sldId id="441" r:id="rId16"/>
    <p:sldId id="549" r:id="rId17"/>
    <p:sldId id="550" r:id="rId18"/>
    <p:sldId id="551" r:id="rId19"/>
    <p:sldId id="552" r:id="rId20"/>
    <p:sldId id="553" r:id="rId21"/>
    <p:sldId id="554" r:id="rId22"/>
    <p:sldId id="555" r:id="rId23"/>
    <p:sldId id="556" r:id="rId24"/>
    <p:sldId id="557" r:id="rId25"/>
    <p:sldId id="558" r:id="rId26"/>
    <p:sldId id="416" r:id="rId27"/>
    <p:sldId id="474" r:id="rId28"/>
    <p:sldId id="475" r:id="rId29"/>
    <p:sldId id="476" r:id="rId30"/>
    <p:sldId id="399" r:id="rId31"/>
    <p:sldId id="518" r:id="rId32"/>
    <p:sldId id="519" r:id="rId33"/>
    <p:sldId id="477" r:id="rId34"/>
    <p:sldId id="478" r:id="rId35"/>
    <p:sldId id="448" r:id="rId36"/>
    <p:sldId id="520" r:id="rId37"/>
    <p:sldId id="521" r:id="rId38"/>
    <p:sldId id="447" r:id="rId39"/>
    <p:sldId id="417" r:id="rId40"/>
    <p:sldId id="481" r:id="rId41"/>
    <p:sldId id="522" r:id="rId42"/>
    <p:sldId id="523" r:id="rId43"/>
    <p:sldId id="482" r:id="rId44"/>
    <p:sldId id="450" r:id="rId45"/>
    <p:sldId id="524" r:id="rId46"/>
    <p:sldId id="525" r:id="rId47"/>
    <p:sldId id="449" r:id="rId48"/>
    <p:sldId id="419" r:id="rId49"/>
    <p:sldId id="485" r:id="rId50"/>
    <p:sldId id="526" r:id="rId51"/>
    <p:sldId id="527" r:id="rId52"/>
    <p:sldId id="528" r:id="rId53"/>
    <p:sldId id="529" r:id="rId54"/>
    <p:sldId id="530" r:id="rId55"/>
    <p:sldId id="531" r:id="rId56"/>
    <p:sldId id="486" r:id="rId57"/>
    <p:sldId id="487" r:id="rId58"/>
    <p:sldId id="532" r:id="rId59"/>
    <p:sldId id="533" r:id="rId60"/>
    <p:sldId id="420" r:id="rId61"/>
    <p:sldId id="291" r:id="rId62"/>
    <p:sldId id="534" r:id="rId63"/>
    <p:sldId id="535" r:id="rId64"/>
    <p:sldId id="536" r:id="rId65"/>
    <p:sldId id="537" r:id="rId66"/>
    <p:sldId id="490" r:id="rId67"/>
    <p:sldId id="491" r:id="rId68"/>
    <p:sldId id="453" r:id="rId69"/>
    <p:sldId id="538" r:id="rId70"/>
    <p:sldId id="539" r:id="rId71"/>
    <p:sldId id="455" r:id="rId72"/>
    <p:sldId id="456" r:id="rId73"/>
    <p:sldId id="540" r:id="rId74"/>
    <p:sldId id="541" r:id="rId75"/>
    <p:sldId id="559" r:id="rId76"/>
    <p:sldId id="542" r:id="rId77"/>
    <p:sldId id="496" r:id="rId78"/>
    <p:sldId id="497" r:id="rId79"/>
    <p:sldId id="424" r:id="rId80"/>
    <p:sldId id="543" r:id="rId81"/>
    <p:sldId id="544" r:id="rId82"/>
    <p:sldId id="401" r:id="rId83"/>
    <p:sldId id="458" r:id="rId84"/>
    <p:sldId id="545" r:id="rId85"/>
    <p:sldId id="546" r:id="rId86"/>
    <p:sldId id="547" r:id="rId87"/>
    <p:sldId id="501" r:id="rId88"/>
    <p:sldId id="502" r:id="rId89"/>
    <p:sldId id="271" r:id="rId90"/>
    <p:sldId id="548" r:id="rId91"/>
    <p:sldId id="461" r:id="rId92"/>
    <p:sldId id="504" r:id="rId93"/>
    <p:sldId id="276" r:id="rId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4" d="100"/>
          <a:sy n="74" d="100"/>
        </p:scale>
        <p:origin x="4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13/03/2025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7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253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8147" y="116547"/>
            <a:ext cx="11097208"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luộc</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a:t>
            </a:r>
            <a:r>
              <a:rPr lang="vi-VN" sz="2400" b="1" smtClean="0">
                <a:solidFill>
                  <a:srgbClr val="000000"/>
                </a:solidFill>
                <a:latin typeface="Times New Roman" panose="02020603050405020304" pitchFamily="18" charset="0"/>
                <a:ea typeface="Times New Roman" panose="02020603050405020304" pitchFamily="18" charset="0"/>
              </a:rPr>
              <a:t>thịt lợn luộc</a:t>
            </a: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Nguyên liệu: thịt lợn 300-400g, sả rửa sạch, đập đập 1 củ; hành khô nướng nhẹ, bóc vỏ 1 củ; chanh 1 quả; tỏi 1 củ nhỏ, ớt quả; bột cnah, muối sạch, nước mắm.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Chậu rửa, rổ, dao, thớt, nồi, đũa, đĩa, bát, găng tay nilon, giấy ăn, nước rửa tay, nước rửa bát.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79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30816" y="3499159"/>
            <a:ext cx="2547257" cy="707886"/>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7.2. Thịt lợn luộc</a:t>
            </a:r>
            <a:endParaRPr lang="en-US" sz="2000" b="1" i="1">
              <a:latin typeface="Times New Roman" panose="02020603050405020304" pitchFamily="18" charset="0"/>
              <a:cs typeface="Times New Roman" panose="02020603050405020304" pitchFamily="18" charset="0"/>
            </a:endParaRPr>
          </a:p>
        </p:txBody>
      </p:sp>
      <p:sp>
        <p:nvSpPr>
          <p:cNvPr id="7" name="TextBox 6"/>
          <p:cNvSpPr txBox="1"/>
          <p:nvPr/>
        </p:nvSpPr>
        <p:spPr>
          <a:xfrm>
            <a:off x="1502229" y="83975"/>
            <a:ext cx="5990253"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thịt lợn luộc</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130938" y="546492"/>
            <a:ext cx="6807226" cy="4072162"/>
          </a:xfrm>
          <a:prstGeom prst="rect">
            <a:avLst/>
          </a:prstGeom>
          <a:noFill/>
          <a:ln>
            <a:noFill/>
          </a:ln>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30938" y="4711961"/>
            <a:ext cx="6540449" cy="199675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281" y="430957"/>
            <a:ext cx="4827037" cy="3009511"/>
          </a:xfrm>
          <a:prstGeom prst="rect">
            <a:avLst/>
          </a:prstGeom>
        </p:spPr>
      </p:pic>
    </p:spTree>
    <p:extLst>
      <p:ext uri="{BB962C8B-B14F-4D97-AF65-F5344CB8AC3E}">
        <p14:creationId xmlns:p14="http://schemas.microsoft.com/office/powerpoint/2010/main" val="19104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30816" y="3499159"/>
            <a:ext cx="2547257" cy="707886"/>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7.2. Thịt lợn luộc</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281" y="430957"/>
            <a:ext cx="4827037" cy="3009511"/>
          </a:xfrm>
          <a:prstGeom prst="rect">
            <a:avLst/>
          </a:prstGeom>
        </p:spPr>
      </p:pic>
      <p:sp>
        <p:nvSpPr>
          <p:cNvPr id="3" name="Rectangle 2"/>
          <p:cNvSpPr/>
          <p:nvPr/>
        </p:nvSpPr>
        <p:spPr>
          <a:xfrm>
            <a:off x="102117" y="430957"/>
            <a:ext cx="6270691" cy="830997"/>
          </a:xfrm>
          <a:prstGeom prst="rect">
            <a:avLst/>
          </a:prstGeom>
        </p:spPr>
        <p:txBody>
          <a:bodyPr wrap="square">
            <a:spAutoFit/>
          </a:bodyPr>
          <a:lstStyle/>
          <a:p>
            <a:r>
              <a:rPr lang="en-US" sz="2400" b="1">
                <a:solidFill>
                  <a:srgbClr val="0000FF"/>
                </a:solidFill>
                <a:latin typeface="Times New Roman" panose="02020603050405020304" pitchFamily="18" charset="0"/>
                <a:ea typeface="Times New Roman" panose="02020603050405020304" pitchFamily="18" charset="0"/>
              </a:rPr>
              <a:t>Theo em, việc chần thịt trước khi luộc có tác dụng gì?</a:t>
            </a:r>
            <a:endParaRPr lang="en-US" sz="2400" b="1">
              <a:solidFill>
                <a:srgbClr val="0000FF"/>
              </a:solidFill>
            </a:endParaRPr>
          </a:p>
        </p:txBody>
      </p:sp>
    </p:spTree>
    <p:extLst>
      <p:ext uri="{BB962C8B-B14F-4D97-AF65-F5344CB8AC3E}">
        <p14:creationId xmlns:p14="http://schemas.microsoft.com/office/powerpoint/2010/main" val="116314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30816" y="3499159"/>
            <a:ext cx="2547257" cy="707886"/>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7.2. Thịt lợn luộc</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281" y="430957"/>
            <a:ext cx="4827037" cy="3009511"/>
          </a:xfrm>
          <a:prstGeom prst="rect">
            <a:avLst/>
          </a:prstGeom>
        </p:spPr>
      </p:pic>
      <p:sp>
        <p:nvSpPr>
          <p:cNvPr id="3" name="Rectangle 2"/>
          <p:cNvSpPr/>
          <p:nvPr/>
        </p:nvSpPr>
        <p:spPr>
          <a:xfrm>
            <a:off x="102117" y="430957"/>
            <a:ext cx="6270691" cy="830997"/>
          </a:xfrm>
          <a:prstGeom prst="rect">
            <a:avLst/>
          </a:prstGeom>
        </p:spPr>
        <p:txBody>
          <a:bodyPr wrap="square">
            <a:spAutoFit/>
          </a:bodyPr>
          <a:lstStyle/>
          <a:p>
            <a:r>
              <a:rPr lang="en-US" sz="2400" b="1">
                <a:solidFill>
                  <a:srgbClr val="0000FF"/>
                </a:solidFill>
                <a:latin typeface="Times New Roman" panose="02020603050405020304" pitchFamily="18" charset="0"/>
                <a:ea typeface="Times New Roman" panose="02020603050405020304" pitchFamily="18" charset="0"/>
              </a:rPr>
              <a:t>Theo em, việc chần thịt trước khi luộc có tác dụng gì?</a:t>
            </a:r>
            <a:endParaRPr lang="en-US" sz="2400" b="1">
              <a:solidFill>
                <a:srgbClr val="0000FF"/>
              </a:solidFill>
            </a:endParaRPr>
          </a:p>
        </p:txBody>
      </p:sp>
      <p:sp>
        <p:nvSpPr>
          <p:cNvPr id="4" name="Rectangle 3"/>
          <p:cNvSpPr/>
          <p:nvPr/>
        </p:nvSpPr>
        <p:spPr>
          <a:xfrm>
            <a:off x="2049624" y="4824128"/>
            <a:ext cx="8074089" cy="1200329"/>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Việc chần thịt trước khi luộc giúp loại bỏ các tạp chất, bọt bề mặt và làm sạch thịt, giúp cho thịt sau khi luộc có màu sắc đẹp hơn và hương vị tốt hơn.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02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979714" y="128996"/>
            <a:ext cx="9843796" cy="5329412"/>
          </a:xfrm>
          <a:prstGeom prst="rect">
            <a:avLst/>
          </a:prstGeom>
          <a:noFill/>
          <a:ln>
            <a:noFill/>
          </a:ln>
        </p:spPr>
      </p:pic>
    </p:spTree>
    <p:extLst>
      <p:ext uri="{BB962C8B-B14F-4D97-AF65-F5344CB8AC3E}">
        <p14:creationId xmlns:p14="http://schemas.microsoft.com/office/powerpoint/2010/main" val="30809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a:t>
            </a:r>
            <a:r>
              <a:rPr lang="vi-VN" sz="2400" b="1" smtClean="0">
                <a:solidFill>
                  <a:srgbClr val="0000FF"/>
                </a:solidFill>
                <a:latin typeface="Times New Roman" panose="02020603050405020304" pitchFamily="18" charset="0"/>
                <a:ea typeface="Times New Roman" panose="02020603050405020304" pitchFamily="18" charset="0"/>
              </a:rPr>
              <a:t>món thịt lợn luộc bằng </a:t>
            </a:r>
            <a:r>
              <a:rPr lang="vi-VN" sz="2400" b="1">
                <a:solidFill>
                  <a:srgbClr val="0000FF"/>
                </a:solidFill>
                <a:latin typeface="Times New Roman" panose="02020603050405020304" pitchFamily="18" charset="0"/>
                <a:ea typeface="Times New Roman" panose="02020603050405020304" pitchFamily="18" charset="0"/>
              </a:rPr>
              <a:t>phương pháp chế biến luộc</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55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7478" y="94966"/>
            <a:ext cx="4276530" cy="3046988"/>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I.2 và quan sát </a:t>
            </a:r>
            <a:r>
              <a:rPr lang="vi-VN" sz="2400" b="1">
                <a:solidFill>
                  <a:srgbClr val="0000FF"/>
                </a:solidFill>
                <a:latin typeface="Times New Roman" panose="02020603050405020304" pitchFamily="18" charset="0"/>
                <a:ea typeface="Times New Roman" panose="02020603050405020304" pitchFamily="18" charset="0"/>
              </a:rPr>
              <a:t>dưới đây</a:t>
            </a:r>
            <a:r>
              <a:rPr lang="en-US" sz="2400" b="1">
                <a:solidFill>
                  <a:srgbClr val="0000FF"/>
                </a:solidFill>
                <a:latin typeface="Times New Roman" panose="02020603050405020304" pitchFamily="18" charset="0"/>
                <a:ea typeface="Times New Roman" panose="02020603050405020304" pitchFamily="18" charset="0"/>
              </a:rPr>
              <a:t>, trình bày hiểu biết của em về món nấu. Kể tên một vài món nấu mà gia đình em hay dùng và nêu cách làm. Từ đó, em hãy rút ra quy trình thực hiện và yêu cầu kĩ thuật của món nấu.</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12" y="3141954"/>
            <a:ext cx="4879911" cy="3072234"/>
          </a:xfrm>
          <a:prstGeom prst="rect">
            <a:avLst/>
          </a:prstGeom>
        </p:spPr>
      </p:pic>
      <p:sp>
        <p:nvSpPr>
          <p:cNvPr id="6" name="TextBox 5"/>
          <p:cNvSpPr txBox="1"/>
          <p:nvPr/>
        </p:nvSpPr>
        <p:spPr>
          <a:xfrm>
            <a:off x="1207730" y="6326334"/>
            <a:ext cx="283767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Canh gà nấu rau củ</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45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7478" y="94966"/>
            <a:ext cx="4276530" cy="3046988"/>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I.2 và quan sát </a:t>
            </a:r>
            <a:r>
              <a:rPr lang="vi-VN" sz="2400" b="1">
                <a:solidFill>
                  <a:srgbClr val="0000FF"/>
                </a:solidFill>
                <a:latin typeface="Times New Roman" panose="02020603050405020304" pitchFamily="18" charset="0"/>
                <a:ea typeface="Times New Roman" panose="02020603050405020304" pitchFamily="18" charset="0"/>
              </a:rPr>
              <a:t>dưới đây</a:t>
            </a:r>
            <a:r>
              <a:rPr lang="en-US" sz="2400" b="1">
                <a:solidFill>
                  <a:srgbClr val="0000FF"/>
                </a:solidFill>
                <a:latin typeface="Times New Roman" panose="02020603050405020304" pitchFamily="18" charset="0"/>
                <a:ea typeface="Times New Roman" panose="02020603050405020304" pitchFamily="18" charset="0"/>
              </a:rPr>
              <a:t>, trình bày hiểu biết của em về món nấu. Kể tên một vài món nấu mà gia đình em hay dùng và nêu cách làm. Từ đó, em hãy rút ra quy trình thực hiện và yêu cầu kĩ thuật của món nấu.</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12" y="3141954"/>
            <a:ext cx="4879911" cy="3072234"/>
          </a:xfrm>
          <a:prstGeom prst="rect">
            <a:avLst/>
          </a:prstGeom>
        </p:spPr>
      </p:pic>
      <p:sp>
        <p:nvSpPr>
          <p:cNvPr id="6" name="TextBox 5"/>
          <p:cNvSpPr txBox="1"/>
          <p:nvPr/>
        </p:nvSpPr>
        <p:spPr>
          <a:xfrm>
            <a:off x="1207730" y="6326334"/>
            <a:ext cx="283767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Canh gà nấu rau củ</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147389" y="94966"/>
            <a:ext cx="6945084" cy="6940361"/>
          </a:xfrm>
          <a:prstGeom prst="rect">
            <a:avLst/>
          </a:prstGeom>
        </p:spPr>
        <p:txBody>
          <a:bodyPr wrap="square">
            <a:spAutoFit/>
          </a:bodyPr>
          <a:lstStyle/>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Hiểu biết của em về món nấu: Món nấu là một phương pháp chế biến thực phẩm bằng cách sử dụng nhiệt độ cao để chín và tạo ra hương vị đặc trưng.</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Một số món nấu phổ biến mà gia đình em thường xuyên sử dụng và cách làm cơ bản:</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Cà ri gà: Gà được ướp gia vị và nấu cùng với cà ri sẽ tạo ra một món ăn thơm ngon và bổ dưỡng. Quy trình chế biến bao gồm chiên vàng gà, sau đó nấu với cà ri, sữa dừa và các loại gia vị khác.</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Canh chua cá: Cá được nấu cùng với nước dùng chua cay từ cà chua, me và các loại rau củ khác. Món canh này có hương vị chua ngọt, thơm nồng của các loại gia vị.</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Quy trình thực hiện món nấu là:</a:t>
            </a:r>
          </a:p>
          <a:p>
            <a:r>
              <a:rPr lang="en-US">
                <a:solidFill>
                  <a:srgbClr val="FF0000"/>
                </a:solidFill>
                <a:latin typeface="Times New Roman" panose="02020603050405020304" pitchFamily="18" charset="0"/>
                <a:cs typeface="Times New Roman" panose="02020603050405020304" pitchFamily="18" charset="0"/>
              </a:rPr>
              <a:t>+ Bước </a:t>
            </a:r>
            <a:r>
              <a:rPr lang="vi-VN">
                <a:solidFill>
                  <a:srgbClr val="FF0000"/>
                </a:solidFill>
                <a:latin typeface="Times New Roman" panose="02020603050405020304" pitchFamily="18" charset="0"/>
                <a:cs typeface="Times New Roman" panose="02020603050405020304" pitchFamily="18" charset="0"/>
              </a:rPr>
              <a:t>1.</a:t>
            </a:r>
            <a:r>
              <a:rPr lang="en-US">
                <a:solidFill>
                  <a:srgbClr val="FF0000"/>
                </a:solidFill>
                <a:latin typeface="Times New Roman" panose="02020603050405020304" pitchFamily="18" charset="0"/>
                <a:cs typeface="Times New Roman" panose="02020603050405020304" pitchFamily="18" charset="0"/>
              </a:rPr>
              <a:t> Sơ chế: </a:t>
            </a:r>
            <a:r>
              <a:rPr lang="vi-VN">
                <a:solidFill>
                  <a:srgbClr val="FF0000"/>
                </a:solidFill>
                <a:latin typeface="Times New Roman" panose="02020603050405020304" pitchFamily="18" charset="0"/>
                <a:cs typeface="Times New Roman" panose="02020603050405020304" pitchFamily="18" charset="0"/>
              </a:rPr>
              <a:t>nhặt rửa sạch; cắt, thái phù hợp; một số nguyên liệu cần chần, ướp gia vị hoặc xào sơ bộ</a:t>
            </a:r>
            <a:endParaRPr lang="en-US">
              <a:solidFill>
                <a:srgbClr val="FF0000"/>
              </a:solidFill>
              <a:latin typeface="Times New Roman" panose="02020603050405020304" pitchFamily="18" charset="0"/>
              <a:cs typeface="Times New Roman" panose="02020603050405020304" pitchFamily="18" charset="0"/>
            </a:endParaRPr>
          </a:p>
          <a:p>
            <a:r>
              <a:rPr lang="en-US">
                <a:solidFill>
                  <a:srgbClr val="FF0000"/>
                </a:solidFill>
                <a:latin typeface="Times New Roman" panose="02020603050405020304" pitchFamily="18" charset="0"/>
                <a:cs typeface="Times New Roman" panose="02020603050405020304" pitchFamily="18" charset="0"/>
              </a:rPr>
              <a:t>+ Bước </a:t>
            </a:r>
            <a:r>
              <a:rPr lang="vi-VN">
                <a:solidFill>
                  <a:srgbClr val="FF0000"/>
                </a:solidFill>
                <a:latin typeface="Times New Roman" panose="02020603050405020304" pitchFamily="18" charset="0"/>
                <a:cs typeface="Times New Roman" panose="02020603050405020304" pitchFamily="18" charset="0"/>
              </a:rPr>
              <a:t>2.</a:t>
            </a:r>
            <a:r>
              <a:rPr lang="en-US">
                <a:solidFill>
                  <a:srgbClr val="FF0000"/>
                </a:solidFill>
                <a:latin typeface="Times New Roman" panose="02020603050405020304" pitchFamily="18" charset="0"/>
                <a:cs typeface="Times New Roman" panose="02020603050405020304" pitchFamily="18" charset="0"/>
              </a:rPr>
              <a:t> Chế biến: </a:t>
            </a:r>
            <a:r>
              <a:rPr lang="vi-VN">
                <a:solidFill>
                  <a:srgbClr val="FF0000"/>
                </a:solidFill>
                <a:latin typeface="Times New Roman" panose="02020603050405020304" pitchFamily="18" charset="0"/>
                <a:cs typeface="Times New Roman" panose="02020603050405020304" pitchFamily="18" charset="0"/>
              </a:rPr>
              <a:t>cho thực phẩm vào nước nóng hoặc lạnh tùy loại nguyên liệu</a:t>
            </a:r>
            <a:r>
              <a:rPr lang="en-US">
                <a:solidFill>
                  <a:srgbClr val="FF0000"/>
                </a:solidFill>
                <a:latin typeface="Times New Roman" panose="02020603050405020304" pitchFamily="18" charset="0"/>
                <a:cs typeface="Times New Roman" panose="02020603050405020304" pitchFamily="18" charset="0"/>
              </a:rPr>
              <a:t>; </a:t>
            </a:r>
            <a:r>
              <a:rPr lang="vi-VN">
                <a:solidFill>
                  <a:srgbClr val="FF0000"/>
                </a:solidFill>
                <a:latin typeface="Times New Roman" panose="02020603050405020304" pitchFamily="18" charset="0"/>
                <a:cs typeface="Times New Roman" panose="02020603050405020304" pitchFamily="18" charset="0"/>
              </a:rPr>
              <a:t>đun sôi; nêm gia vị phù hợp.</a:t>
            </a:r>
            <a:endParaRPr lang="en-US">
              <a:solidFill>
                <a:srgbClr val="FF0000"/>
              </a:solidFill>
              <a:latin typeface="Times New Roman" panose="02020603050405020304" pitchFamily="18" charset="0"/>
              <a:cs typeface="Times New Roman" panose="02020603050405020304" pitchFamily="18" charset="0"/>
            </a:endParaRPr>
          </a:p>
          <a:p>
            <a:r>
              <a:rPr lang="en-US">
                <a:solidFill>
                  <a:srgbClr val="FF0000"/>
                </a:solidFill>
                <a:latin typeface="Times New Roman" panose="02020603050405020304" pitchFamily="18" charset="0"/>
                <a:cs typeface="Times New Roman" panose="02020603050405020304" pitchFamily="18" charset="0"/>
              </a:rPr>
              <a:t>+ Bước </a:t>
            </a:r>
            <a:r>
              <a:rPr lang="vi-VN">
                <a:solidFill>
                  <a:srgbClr val="FF0000"/>
                </a:solidFill>
                <a:latin typeface="Times New Roman" panose="02020603050405020304" pitchFamily="18" charset="0"/>
                <a:cs typeface="Times New Roman" panose="02020603050405020304" pitchFamily="18" charset="0"/>
              </a:rPr>
              <a:t>3.</a:t>
            </a:r>
            <a:r>
              <a:rPr lang="en-US">
                <a:solidFill>
                  <a:srgbClr val="FF0000"/>
                </a:solidFill>
                <a:latin typeface="Times New Roman" panose="02020603050405020304" pitchFamily="18" charset="0"/>
                <a:cs typeface="Times New Roman" panose="02020603050405020304" pitchFamily="18" charset="0"/>
              </a:rPr>
              <a:t> Trình bày </a:t>
            </a:r>
            <a:r>
              <a:rPr lang="vi-VN">
                <a:solidFill>
                  <a:srgbClr val="FF0000"/>
                </a:solidFill>
                <a:latin typeface="Times New Roman" panose="02020603050405020304" pitchFamily="18" charset="0"/>
                <a:cs typeface="Times New Roman" panose="02020603050405020304" pitchFamily="18" charset="0"/>
              </a:rPr>
              <a:t>: Cho cả cái và nước vào đĩa sâu lòng hoặc bát to; trình bày theo sáng tạo cá nhân</a:t>
            </a:r>
            <a:endParaRPr lang="en-US">
              <a:solidFill>
                <a:srgbClr val="FF0000"/>
              </a:solidFill>
              <a:latin typeface="Times New Roman" panose="02020603050405020304" pitchFamily="18" charset="0"/>
              <a:cs typeface="Times New Roman" panose="02020603050405020304" pitchFamily="18" charset="0"/>
            </a:endParaRPr>
          </a:p>
          <a:p>
            <a:r>
              <a:rPr lang="vi-VN">
                <a:solidFill>
                  <a:srgbClr val="FF0000"/>
                </a:solidFill>
                <a:latin typeface="Times New Roman" panose="02020603050405020304" pitchFamily="18" charset="0"/>
                <a:cs typeface="Times New Roman" panose="02020603050405020304" pitchFamily="18" charset="0"/>
              </a:rPr>
              <a:t>- Yêu cầu kĩ thuật:</a:t>
            </a:r>
            <a:endParaRPr lang="en-US">
              <a:solidFill>
                <a:srgbClr val="FF0000"/>
              </a:solidFill>
              <a:latin typeface="Times New Roman" panose="02020603050405020304" pitchFamily="18" charset="0"/>
              <a:cs typeface="Times New Roman" panose="02020603050405020304" pitchFamily="18" charset="0"/>
            </a:endParaRPr>
          </a:p>
          <a:p>
            <a:r>
              <a:rPr lang="en-US">
                <a:solidFill>
                  <a:srgbClr val="FF0000"/>
                </a:solidFill>
                <a:latin typeface="Times New Roman" panose="02020603050405020304" pitchFamily="18" charset="0"/>
                <a:cs typeface="Times New Roman" panose="02020603050405020304" pitchFamily="18" charset="0"/>
              </a:rPr>
              <a:t>+ </a:t>
            </a:r>
            <a:r>
              <a:rPr lang="vi-VN">
                <a:solidFill>
                  <a:srgbClr val="FF0000"/>
                </a:solidFill>
                <a:latin typeface="Times New Roman" panose="02020603050405020304" pitchFamily="18" charset="0"/>
                <a:cs typeface="Times New Roman" panose="02020603050405020304" pitchFamily="18" charset="0"/>
              </a:rPr>
              <a:t>Trạng thái: chín vừa, không nhừ, không dai</a:t>
            </a:r>
            <a:endParaRPr lang="en-US">
              <a:solidFill>
                <a:srgbClr val="FF0000"/>
              </a:solidFill>
              <a:latin typeface="Times New Roman" panose="02020603050405020304" pitchFamily="18" charset="0"/>
              <a:cs typeface="Times New Roman" panose="02020603050405020304" pitchFamily="18" charset="0"/>
            </a:endParaRPr>
          </a:p>
          <a:p>
            <a:r>
              <a:rPr lang="vi-VN">
                <a:solidFill>
                  <a:srgbClr val="FF0000"/>
                </a:solidFill>
                <a:latin typeface="Times New Roman" panose="02020603050405020304" pitchFamily="18" charset="0"/>
                <a:cs typeface="Times New Roman" panose="02020603050405020304" pitchFamily="18" charset="0"/>
              </a:rPr>
              <a:t>+ Màu sắc: hấp dẫn</a:t>
            </a:r>
            <a:endParaRPr lang="en-US">
              <a:solidFill>
                <a:srgbClr val="FF0000"/>
              </a:solidFill>
              <a:latin typeface="Times New Roman" panose="02020603050405020304" pitchFamily="18" charset="0"/>
              <a:cs typeface="Times New Roman" panose="02020603050405020304" pitchFamily="18" charset="0"/>
            </a:endParaRPr>
          </a:p>
          <a:p>
            <a:r>
              <a:rPr lang="en-US">
                <a:solidFill>
                  <a:srgbClr val="FF0000"/>
                </a:solidFill>
                <a:latin typeface="Times New Roman" panose="02020603050405020304" pitchFamily="18" charset="0"/>
                <a:cs typeface="Times New Roman" panose="02020603050405020304" pitchFamily="18" charset="0"/>
              </a:rPr>
              <a:t>+ </a:t>
            </a:r>
            <a:r>
              <a:rPr lang="vi-VN">
                <a:solidFill>
                  <a:srgbClr val="FF0000"/>
                </a:solidFill>
                <a:latin typeface="Times New Roman" panose="02020603050405020304" pitchFamily="18" charset="0"/>
                <a:cs typeface="Times New Roman" panose="02020603050405020304" pitchFamily="18" charset="0"/>
              </a:rPr>
              <a:t>Mùi vị: mùi thơm đặc trưng của từng món; vị vừa ăn.</a:t>
            </a:r>
            <a:endParaRPr lang="en-US">
              <a:solidFill>
                <a:srgbClr val="FF0000"/>
              </a:solidFill>
              <a:latin typeface="Times New Roman" panose="02020603050405020304" pitchFamily="18" charset="0"/>
              <a:cs typeface="Times New Roman" panose="02020603050405020304" pitchFamily="18" charset="0"/>
            </a:endParaRPr>
          </a:p>
          <a:p>
            <a:r>
              <a:rPr lang="en-US">
                <a:solidFill>
                  <a:srgbClr val="FF0000"/>
                </a:solidFill>
                <a:latin typeface="Times New Roman" panose="02020603050405020304" pitchFamily="18" charset="0"/>
                <a:cs typeface="Times New Roman" panose="02020603050405020304" pitchFamily="18" charset="0"/>
              </a:rPr>
              <a:t>+ </a:t>
            </a:r>
            <a:r>
              <a:rPr lang="vi-VN">
                <a:solidFill>
                  <a:srgbClr val="FF0000"/>
                </a:solidFill>
                <a:latin typeface="Times New Roman" panose="02020603050405020304" pitchFamily="18" charset="0"/>
                <a:cs typeface="Times New Roman" panose="02020603050405020304" pitchFamily="18" charset="0"/>
              </a:rPr>
              <a:t>Trình bày: gọn gàng, hấp dẫn, sáng tạo.</a:t>
            </a:r>
            <a:endParaRPr lang="en-US">
              <a:solidFill>
                <a:srgbClr val="FF0000"/>
              </a:solidFill>
              <a:latin typeface="Times New Roman" panose="02020603050405020304" pitchFamily="18" charset="0"/>
              <a:cs typeface="Times New Roman" panose="02020603050405020304" pitchFamily="18" charset="0"/>
            </a:endParaRPr>
          </a:p>
          <a:p>
            <a:pPr marL="30480" marR="30480" algn="just">
              <a:spcAft>
                <a:spcPts val="0"/>
              </a:spcAft>
            </a:pPr>
            <a:endParaRPr lang="en-US" sz="19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832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2424" y="151180"/>
            <a:ext cx="9636369"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 </a:t>
            </a:r>
            <a:r>
              <a:rPr lang="vi-VN" sz="2400" b="1" smtClean="0">
                <a:solidFill>
                  <a:srgbClr val="FF0000"/>
                </a:solidFill>
                <a:latin typeface="Times New Roman" panose="02020603050405020304" pitchFamily="18" charset="0"/>
                <a:cs typeface="Times New Roman" panose="02020603050405020304" pitchFamily="18" charset="0"/>
              </a:rPr>
              <a:t>           BÀI </a:t>
            </a:r>
            <a:r>
              <a:rPr lang="vi-VN" sz="2400" b="1">
                <a:solidFill>
                  <a:srgbClr val="FF0000"/>
                </a:solidFill>
                <a:latin typeface="Times New Roman" panose="02020603050405020304" pitchFamily="18" charset="0"/>
                <a:cs typeface="Times New Roman" panose="02020603050405020304" pitchFamily="18" charset="0"/>
              </a:rPr>
              <a:t>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5273" y="612845"/>
            <a:ext cx="11986727" cy="5262979"/>
          </a:xfrm>
          <a:prstGeom prst="rect">
            <a:avLst/>
          </a:prstGeom>
        </p:spPr>
        <p:txBody>
          <a:bodyPr wrap="square">
            <a:spAutoFit/>
          </a:bodyPr>
          <a:lstStyle/>
          <a:p>
            <a:pPr marL="30480" marR="30480" algn="just">
              <a:spcAft>
                <a:spcPts val="0"/>
              </a:spcAft>
            </a:pPr>
            <a:r>
              <a:rPr lang="vi-VN" sz="2400" b="1" smtClean="0">
                <a:solidFill>
                  <a:srgbClr val="000000"/>
                </a:solidFill>
                <a:latin typeface="Times New Roman" panose="02020603050405020304" pitchFamily="18" charset="0"/>
                <a:ea typeface="Times New Roman" panose="02020603050405020304" pitchFamily="18" charset="0"/>
              </a:rPr>
              <a:t>I. </a:t>
            </a:r>
            <a:r>
              <a:rPr lang="vi-VN" sz="2400" b="1">
                <a:solidFill>
                  <a:srgbClr val="000000"/>
                </a:solidFill>
                <a:latin typeface="Times New Roman" panose="02020603050405020304" pitchFamily="18" charset="0"/>
                <a:ea typeface="Times New Roman" panose="02020603050405020304" pitchFamily="18" charset="0"/>
              </a:rPr>
              <a:t>Phương pháp chế biến thực phẩm bằng nước nóng</a:t>
            </a:r>
            <a:endParaRPr lang="en-US" sz="2400" b="1">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2. Nấu</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Quy trình thực hiện món nấu là:</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Sơ chế: </a:t>
            </a:r>
            <a:r>
              <a:rPr lang="vi-VN" sz="2400">
                <a:latin typeface="Times New Roman" panose="02020603050405020304" pitchFamily="18" charset="0"/>
                <a:cs typeface="Times New Roman" panose="02020603050405020304" pitchFamily="18" charset="0"/>
              </a:rPr>
              <a:t>nhặt rửa sạch; cắt, thái phù hợp; một số nguyên liệu cần chần, ướp gia vị hoặc xào sơ bộ</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Chế biến: </a:t>
            </a:r>
            <a:r>
              <a:rPr lang="vi-VN" sz="2400">
                <a:latin typeface="Times New Roman" panose="02020603050405020304" pitchFamily="18" charset="0"/>
                <a:cs typeface="Times New Roman" panose="02020603050405020304" pitchFamily="18" charset="0"/>
              </a:rPr>
              <a:t>cho thực phẩm vào nước nóng hoặc lạnh tùy loại nguyên liệu</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đun sôi; nêm gia vị phù hợp.</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Trình bày </a:t>
            </a:r>
            <a:r>
              <a:rPr lang="vi-VN" sz="2400">
                <a:latin typeface="Times New Roman" panose="02020603050405020304" pitchFamily="18" charset="0"/>
                <a:cs typeface="Times New Roman" panose="02020603050405020304" pitchFamily="18" charset="0"/>
              </a:rPr>
              <a:t>: Cho cả cái và nước vào đĩa sâu lòng hoặc bát to; trình bày theo sáng tạo cá nhân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-Yêu cầu kĩ thuật</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Trạng thái: chín vừa, không nhừ, không dai</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hấp dẫn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vị: mùi thơm đặc trưng của từng món; vị vừa ăn.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Trình bày: gọn gàng, hấp dẫn, sáng tạo.</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214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095" y="488997"/>
            <a:ext cx="10151706" cy="2580774"/>
          </a:xfrm>
          <a:prstGeom prst="rect">
            <a:avLst/>
          </a:prstGeom>
        </p:spPr>
      </p:pic>
    </p:spTree>
    <p:extLst>
      <p:ext uri="{BB962C8B-B14F-4D97-AF65-F5344CB8AC3E}">
        <p14:creationId xmlns:p14="http://schemas.microsoft.com/office/powerpoint/2010/main" val="140881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1528" y="83439"/>
            <a:ext cx="10174310" cy="584775"/>
          </a:xfrm>
          <a:prstGeom prst="rect">
            <a:avLst/>
          </a:prstGeom>
        </p:spPr>
        <p:txBody>
          <a:bodyPr wrap="square">
            <a:spAutoFit/>
          </a:bodyPr>
          <a:lstStyle/>
          <a:p>
            <a:r>
              <a:rPr lang="vi-VN" sz="3200" dirty="0"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067" y="759854"/>
            <a:ext cx="10328857" cy="5825584"/>
          </a:xfrm>
          <a:prstGeom prst="rect">
            <a:avLst/>
          </a:prstGeom>
        </p:spPr>
      </p:pic>
      <p:sp>
        <p:nvSpPr>
          <p:cNvPr id="3" name="TextBox 2"/>
          <p:cNvSpPr txBox="1"/>
          <p:nvPr/>
        </p:nvSpPr>
        <p:spPr>
          <a:xfrm>
            <a:off x="257577" y="83439"/>
            <a:ext cx="1584102" cy="584775"/>
          </a:xfrm>
          <a:prstGeom prst="rect">
            <a:avLst/>
          </a:prstGeom>
          <a:noFill/>
        </p:spPr>
        <p:txBody>
          <a:bodyPr wrap="squar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Tiết</a:t>
            </a:r>
            <a:r>
              <a:rPr lang="en-US" sz="3200" dirty="0" smtClean="0">
                <a:solidFill>
                  <a:srgbClr val="FF0000"/>
                </a:solidFill>
                <a:latin typeface="Times New Roman" panose="02020603050405020304" pitchFamily="18" charset="0"/>
                <a:cs typeface="Times New Roman" panose="02020603050405020304" pitchFamily="18" charset="0"/>
              </a:rPr>
              <a:t> 34</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554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148" y="158620"/>
            <a:ext cx="10397412"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nấu</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a:t>
            </a:r>
            <a:r>
              <a:rPr lang="vi-VN" sz="2400" b="1" smtClean="0">
                <a:solidFill>
                  <a:srgbClr val="000000"/>
                </a:solidFill>
                <a:latin typeface="Times New Roman" panose="02020603050405020304" pitchFamily="18" charset="0"/>
                <a:ea typeface="Times New Roman" panose="02020603050405020304" pitchFamily="18" charset="0"/>
              </a:rPr>
              <a:t>canh rau cải nấu thịt</a:t>
            </a: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rau cải 1 mớ; thịt lợn 50-150g; nước mắm, bột canh, dầu ăn; hành khô 1 củ.</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chậu rửa, rổ, dao, thớt, nồi, đũa, bát to, muôi múc; găng tay nilon, lót tay bắc xoong, nồi, khăn lau tay, giấy ăn, nước rửa tay, nước rửa bát.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43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297370" y="3863053"/>
            <a:ext cx="236589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Rau cải nấu thịt</a:t>
            </a:r>
            <a:endParaRPr lang="en-US" sz="2000" b="1" i="1">
              <a:latin typeface="Times New Roman" panose="02020603050405020304" pitchFamily="18" charset="0"/>
              <a:cs typeface="Times New Roman" panose="02020603050405020304" pitchFamily="18" charset="0"/>
            </a:endParaRPr>
          </a:p>
        </p:txBody>
      </p:sp>
      <p:sp>
        <p:nvSpPr>
          <p:cNvPr id="9" name="TextBox 8"/>
          <p:cNvSpPr txBox="1"/>
          <p:nvPr/>
        </p:nvSpPr>
        <p:spPr>
          <a:xfrm>
            <a:off x="1502229" y="83975"/>
            <a:ext cx="5990253"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rau cải nấu thịt</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158" y="1310055"/>
            <a:ext cx="2824896" cy="2473934"/>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70192" y="809772"/>
            <a:ext cx="7722016" cy="2214782"/>
          </a:xfrm>
          <a:prstGeom prst="rect">
            <a:avLst/>
          </a:prstGeom>
          <a:noFill/>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270192" y="3110608"/>
            <a:ext cx="7792354" cy="3298984"/>
          </a:xfrm>
          <a:prstGeom prst="rect">
            <a:avLst/>
          </a:prstGeom>
          <a:noFill/>
          <a:ln>
            <a:noFill/>
          </a:ln>
        </p:spPr>
      </p:pic>
    </p:spTree>
    <p:extLst>
      <p:ext uri="{BB962C8B-B14F-4D97-AF65-F5344CB8AC3E}">
        <p14:creationId xmlns:p14="http://schemas.microsoft.com/office/powerpoint/2010/main" val="13228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08406" y="193431"/>
            <a:ext cx="8177432" cy="5336931"/>
          </a:xfrm>
          <a:prstGeom prst="rect">
            <a:avLst/>
          </a:prstGeom>
          <a:noFill/>
          <a:ln>
            <a:noFill/>
          </a:ln>
        </p:spPr>
      </p:pic>
    </p:spTree>
    <p:extLst>
      <p:ext uri="{BB962C8B-B14F-4D97-AF65-F5344CB8AC3E}">
        <p14:creationId xmlns:p14="http://schemas.microsoft.com/office/powerpoint/2010/main" val="49007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297370" y="3863053"/>
            <a:ext cx="236589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Rau cải nấu thịt</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158" y="1310055"/>
            <a:ext cx="2824896" cy="2473934"/>
          </a:xfrm>
          <a:prstGeom prst="rect">
            <a:avLst/>
          </a:prstGeom>
        </p:spPr>
      </p:pic>
      <p:sp>
        <p:nvSpPr>
          <p:cNvPr id="3" name="Rectangle 2"/>
          <p:cNvSpPr/>
          <p:nvPr/>
        </p:nvSpPr>
        <p:spPr>
          <a:xfrm>
            <a:off x="401515" y="386725"/>
            <a:ext cx="7740161" cy="1569660"/>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a:t>
            </a:r>
            <a:r>
              <a:rPr lang="en-US" sz="2400" b="1">
                <a:solidFill>
                  <a:srgbClr val="0000FF"/>
                </a:solidFill>
                <a:latin typeface="Times New Roman" panose="02020603050405020304" pitchFamily="18" charset="0"/>
                <a:ea typeface="Times New Roman" panose="02020603050405020304" pitchFamily="18" charset="0"/>
              </a:rPr>
              <a:t>Theo em, việc ướp thịt trước khi nấu canh có tác dụng gì?</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a:t>
            </a:r>
            <a:r>
              <a:rPr lang="en-US" sz="2400" b="1">
                <a:solidFill>
                  <a:srgbClr val="0000FF"/>
                </a:solidFill>
                <a:latin typeface="Times New Roman" panose="02020603050405020304" pitchFamily="18" charset="0"/>
                <a:ea typeface="Times New Roman" panose="02020603050405020304" pitchFamily="18" charset="0"/>
              </a:rPr>
              <a:t> Em hãy giới thiệu một số loại nguyên liệu động vật khác có thể nấu canh với rau cải.</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6526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297370" y="3863053"/>
            <a:ext cx="236589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Rau cải nấu thịt</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158" y="1310055"/>
            <a:ext cx="2824896" cy="2473934"/>
          </a:xfrm>
          <a:prstGeom prst="rect">
            <a:avLst/>
          </a:prstGeom>
        </p:spPr>
      </p:pic>
      <p:sp>
        <p:nvSpPr>
          <p:cNvPr id="3" name="Rectangle 2"/>
          <p:cNvSpPr/>
          <p:nvPr/>
        </p:nvSpPr>
        <p:spPr>
          <a:xfrm>
            <a:off x="401515" y="386725"/>
            <a:ext cx="7740161" cy="1569660"/>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a:t>
            </a:r>
            <a:r>
              <a:rPr lang="en-US" sz="2400" b="1">
                <a:solidFill>
                  <a:srgbClr val="0000FF"/>
                </a:solidFill>
                <a:latin typeface="Times New Roman" panose="02020603050405020304" pitchFamily="18" charset="0"/>
                <a:ea typeface="Times New Roman" panose="02020603050405020304" pitchFamily="18" charset="0"/>
              </a:rPr>
              <a:t>Theo em, việc ướp thịt trước khi nấu canh có tác dụng gì?</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a:t>
            </a:r>
            <a:r>
              <a:rPr lang="en-US" sz="2400" b="1">
                <a:solidFill>
                  <a:srgbClr val="0000FF"/>
                </a:solidFill>
                <a:latin typeface="Times New Roman" panose="02020603050405020304" pitchFamily="18" charset="0"/>
                <a:ea typeface="Times New Roman" panose="02020603050405020304" pitchFamily="18" charset="0"/>
              </a:rPr>
              <a:t> Em hãy giới thiệu một số loại nguyên liệu động vật khác có thể nấu canh với rau cải.</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1527110" y="2422668"/>
            <a:ext cx="6096000" cy="3046988"/>
          </a:xfrm>
          <a:prstGeom prst="rect">
            <a:avLst/>
          </a:prstGeom>
        </p:spPr>
        <p:txBody>
          <a:bodyPr>
            <a:spAutoFit/>
          </a:bodyPr>
          <a:lstStyle/>
          <a:p>
            <a:pPr marL="342900" marR="30480" lvl="0" indent="-342900" algn="just">
              <a:spcAft>
                <a:spcPts val="0"/>
              </a:spcAft>
              <a:buFont typeface="+mj-lt"/>
              <a:buAutoNum type="arabicPeriod"/>
            </a:pPr>
            <a:r>
              <a:rPr lang="en-US" sz="2400">
                <a:solidFill>
                  <a:srgbClr val="FF0000"/>
                </a:solidFill>
                <a:latin typeface="Times New Roman" panose="02020603050405020304" pitchFamily="18" charset="0"/>
                <a:ea typeface="Times New Roman" panose="02020603050405020304" pitchFamily="18" charset="0"/>
              </a:rPr>
              <a:t>Việc ướp thịt trước khi nấu canh có tác dụng: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Giúp thịt thấm gia vị sâu hơn.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Làm cho thịt mềm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Ngon hơn sau khi nấu.</a:t>
            </a:r>
          </a:p>
          <a:p>
            <a:r>
              <a:rPr lang="vi-VN" sz="2400">
                <a:solidFill>
                  <a:srgbClr val="FF0000"/>
                </a:solidFill>
                <a:latin typeface="Times New Roman" panose="02020603050405020304" pitchFamily="18" charset="0"/>
                <a:ea typeface="Times New Roman" panose="02020603050405020304" pitchFamily="18" charset="0"/>
              </a:rPr>
              <a:t>2.</a:t>
            </a:r>
            <a:r>
              <a:rPr lang="en-US" sz="2400">
                <a:solidFill>
                  <a:srgbClr val="FF0000"/>
                </a:solidFill>
                <a:latin typeface="Times New Roman" panose="02020603050405020304" pitchFamily="18" charset="0"/>
                <a:ea typeface="Times New Roman" panose="02020603050405020304" pitchFamily="18" charset="0"/>
              </a:rPr>
              <a:t> Các loại nguyên liệu động vật khác có thể nấu cùng canh rau cải bao gồm tôm, cá, thịt gà hoặc thịt bò để tăng thêm hương vị và giá trị dinh dưỡng cho món canh.</a:t>
            </a:r>
            <a:endParaRPr lang="en-US" sz="2400">
              <a:solidFill>
                <a:srgbClr val="FF0000"/>
              </a:solidFill>
            </a:endParaRPr>
          </a:p>
        </p:txBody>
      </p:sp>
    </p:spTree>
    <p:extLst>
      <p:ext uri="{BB962C8B-B14F-4D97-AF65-F5344CB8AC3E}">
        <p14:creationId xmlns:p14="http://schemas.microsoft.com/office/powerpoint/2010/main" val="278352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rau cải nấu thịt bằng </a:t>
            </a:r>
            <a:r>
              <a:rPr lang="vi-VN" sz="2400" b="1">
                <a:solidFill>
                  <a:srgbClr val="0000FF"/>
                </a:solidFill>
                <a:latin typeface="Times New Roman" panose="02020603050405020304" pitchFamily="18" charset="0"/>
                <a:ea typeface="Times New Roman" panose="02020603050405020304" pitchFamily="18" charset="0"/>
              </a:rPr>
              <a:t>phương pháp chế biến nấu</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31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783" y="138700"/>
            <a:ext cx="11457213" cy="1200329"/>
          </a:xfrm>
          <a:prstGeom prst="rect">
            <a:avLst/>
          </a:prstGeom>
        </p:spPr>
        <p:txBody>
          <a:bodyPr wrap="square">
            <a:spAutoFit/>
          </a:bodyPr>
          <a:lstStyle/>
          <a:p>
            <a:r>
              <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Đọc nội dung mục I.3 và quan sát </a:t>
            </a:r>
            <a:r>
              <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 dưới đây</a:t>
            </a:r>
            <a:r>
              <a:rPr lang="en-US"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mtClean="0">
                <a:solidFill>
                  <a:srgbClr val="0000FF"/>
                </a:solidFill>
                <a:latin typeface="Times New Roman" panose="02020603050405020304" pitchFamily="18" charset="0"/>
                <a:cs typeface="Times New Roman" panose="02020603050405020304" pitchFamily="18" charset="0"/>
              </a:rPr>
              <a:t>quy </a:t>
            </a:r>
            <a:r>
              <a:rPr lang="vi-VN" sz="2400" b="1">
                <a:solidFill>
                  <a:srgbClr val="0000FF"/>
                </a:solidFill>
                <a:latin typeface="Times New Roman" panose="02020603050405020304" pitchFamily="18" charset="0"/>
                <a:cs typeface="Times New Roman" panose="02020603050405020304" pitchFamily="18" charset="0"/>
              </a:rPr>
              <a:t>trình thực hiện và yêu cầu kĩ thuật món kho</a:t>
            </a:r>
            <a:endParaRPr lang="en-US" sz="2400" b="1">
              <a:solidFill>
                <a:srgbClr val="0000FF"/>
              </a:solidFill>
              <a:latin typeface="Times New Roman" panose="02020603050405020304" pitchFamily="18" charset="0"/>
              <a:cs typeface="Times New Roman" panose="02020603050405020304" pitchFamily="18" charset="0"/>
            </a:endParaRPr>
          </a:p>
          <a:p>
            <a:endParaRPr lang="en-US" sz="2400" b="1">
              <a:solidFill>
                <a:srgbClr val="0000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90" y="1502908"/>
            <a:ext cx="5715000" cy="3590925"/>
          </a:xfrm>
          <a:prstGeom prst="rect">
            <a:avLst/>
          </a:prstGeom>
        </p:spPr>
      </p:pic>
      <p:sp>
        <p:nvSpPr>
          <p:cNvPr id="8" name="TextBox 7"/>
          <p:cNvSpPr txBox="1"/>
          <p:nvPr/>
        </p:nvSpPr>
        <p:spPr>
          <a:xfrm>
            <a:off x="2168784" y="5177808"/>
            <a:ext cx="198334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 Thịt lợn kho</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41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783" y="138700"/>
            <a:ext cx="11457213" cy="1200329"/>
          </a:xfrm>
          <a:prstGeom prst="rect">
            <a:avLst/>
          </a:prstGeom>
        </p:spPr>
        <p:txBody>
          <a:bodyPr wrap="square">
            <a:spAutoFit/>
          </a:bodyPr>
          <a:lstStyle/>
          <a:p>
            <a:r>
              <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Đọc nội dung mục I.3 và quan sát </a:t>
            </a:r>
            <a:r>
              <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 dưới đây</a:t>
            </a:r>
            <a:r>
              <a:rPr lang="en-US"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a:t>
            </a:r>
            <a:r>
              <a:rPr lang="vi-VN" sz="2400" b="1" smtClean="0">
                <a:solidFill>
                  <a:srgbClr val="0000FF"/>
                </a:solidFill>
                <a:latin typeface="Times New Roman" panose="02020603050405020304" pitchFamily="18" charset="0"/>
                <a:cs typeface="Times New Roman" panose="02020603050405020304" pitchFamily="18" charset="0"/>
              </a:rPr>
              <a:t>êu </a:t>
            </a:r>
            <a:r>
              <a:rPr lang="vi-VN" sz="2400" b="1">
                <a:solidFill>
                  <a:srgbClr val="0000FF"/>
                </a:solidFill>
                <a:latin typeface="Times New Roman" panose="02020603050405020304" pitchFamily="18" charset="0"/>
                <a:cs typeface="Times New Roman" panose="02020603050405020304" pitchFamily="18" charset="0"/>
              </a:rPr>
              <a:t>quy trình thực hiện và yêu cầu kĩ thuật món kho</a:t>
            </a:r>
            <a:endParaRPr lang="en-US" sz="2400" b="1">
              <a:solidFill>
                <a:srgbClr val="0000FF"/>
              </a:solidFill>
              <a:latin typeface="Times New Roman" panose="02020603050405020304" pitchFamily="18" charset="0"/>
              <a:cs typeface="Times New Roman" panose="02020603050405020304" pitchFamily="18" charset="0"/>
            </a:endParaRPr>
          </a:p>
          <a:p>
            <a:endParaRPr lang="en-US" sz="2400" b="1">
              <a:solidFill>
                <a:srgbClr val="0000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90" y="1502908"/>
            <a:ext cx="4375279" cy="3590925"/>
          </a:xfrm>
          <a:prstGeom prst="rect">
            <a:avLst/>
          </a:prstGeom>
        </p:spPr>
      </p:pic>
      <p:sp>
        <p:nvSpPr>
          <p:cNvPr id="8" name="TextBox 7"/>
          <p:cNvSpPr txBox="1"/>
          <p:nvPr/>
        </p:nvSpPr>
        <p:spPr>
          <a:xfrm>
            <a:off x="1481379" y="5093833"/>
            <a:ext cx="178730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kho</a:t>
            </a:r>
            <a:endParaRPr lang="en-US" sz="2000" b="1" i="1">
              <a:latin typeface="Times New Roman" panose="02020603050405020304" pitchFamily="18" charset="0"/>
              <a:cs typeface="Times New Roman" panose="02020603050405020304" pitchFamily="18" charset="0"/>
            </a:endParaRPr>
          </a:p>
        </p:txBody>
      </p:sp>
      <p:sp>
        <p:nvSpPr>
          <p:cNvPr id="4" name="Rectangle 3"/>
          <p:cNvSpPr/>
          <p:nvPr/>
        </p:nvSpPr>
        <p:spPr>
          <a:xfrm>
            <a:off x="4637314" y="656521"/>
            <a:ext cx="7351744" cy="6001643"/>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 Quy trình thực hiện món </a:t>
            </a:r>
            <a:r>
              <a:rPr lang="vi-VN" sz="2400">
                <a:solidFill>
                  <a:srgbClr val="FF0000"/>
                </a:solidFill>
                <a:latin typeface="Times New Roman" panose="02020603050405020304" pitchFamily="18" charset="0"/>
                <a:cs typeface="Times New Roman" panose="02020603050405020304" pitchFamily="18" charset="0"/>
              </a:rPr>
              <a:t>kho</a:t>
            </a:r>
            <a:r>
              <a:rPr lang="en-US" sz="2400">
                <a:solidFill>
                  <a:srgbClr val="FF0000"/>
                </a:solidFill>
                <a:latin typeface="Times New Roman" panose="02020603050405020304" pitchFamily="18" charset="0"/>
                <a:cs typeface="Times New Roman" panose="02020603050405020304" pitchFamily="18" charset="0"/>
              </a:rPr>
              <a:t> là:</a:t>
            </a:r>
          </a:p>
          <a:p>
            <a:r>
              <a:rPr lang="en-US" sz="2400">
                <a:solidFill>
                  <a:srgbClr val="FF0000"/>
                </a:solidFill>
                <a:latin typeface="Times New Roman" panose="02020603050405020304" pitchFamily="18" charset="0"/>
                <a:cs typeface="Times New Roman" panose="02020603050405020304" pitchFamily="18" charset="0"/>
              </a:rPr>
              <a:t>+ Bước </a:t>
            </a:r>
            <a:r>
              <a:rPr lang="vi-VN" sz="2400">
                <a:solidFill>
                  <a:srgbClr val="FF0000"/>
                </a:solidFill>
                <a:latin typeface="Times New Roman" panose="02020603050405020304" pitchFamily="18" charset="0"/>
                <a:cs typeface="Times New Roman" panose="02020603050405020304" pitchFamily="18" charset="0"/>
              </a:rPr>
              <a:t>1.</a:t>
            </a:r>
            <a:r>
              <a:rPr lang="en-US" sz="2400">
                <a:solidFill>
                  <a:srgbClr val="FF0000"/>
                </a:solidFill>
                <a:latin typeface="Times New Roman" panose="02020603050405020304" pitchFamily="18" charset="0"/>
                <a:cs typeface="Times New Roman" panose="02020603050405020304" pitchFamily="18" charset="0"/>
              </a:rPr>
              <a:t> Sơ </a:t>
            </a:r>
            <a:r>
              <a:rPr lang="vi-VN" sz="2400">
                <a:solidFill>
                  <a:srgbClr val="FF0000"/>
                </a:solidFill>
                <a:latin typeface="Times New Roman" panose="02020603050405020304" pitchFamily="18" charset="0"/>
                <a:cs typeface="Times New Roman" panose="02020603050405020304" pitchFamily="18" charset="0"/>
              </a:rPr>
              <a:t>chế: Làm sạch thực phẩm; cắt thái phù hợp; ướp nguyên liệu cùng với gia vị muối, đường, tiêu, nước màu...</a:t>
            </a:r>
            <a:endParaRPr lang="en-US" sz="2400">
              <a:solidFill>
                <a:srgbClr val="FF0000"/>
              </a:solidFill>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 Bước </a:t>
            </a:r>
            <a:r>
              <a:rPr lang="vi-VN" sz="2400">
                <a:solidFill>
                  <a:srgbClr val="FF0000"/>
                </a:solidFill>
                <a:latin typeface="Times New Roman" panose="02020603050405020304" pitchFamily="18" charset="0"/>
                <a:cs typeface="Times New Roman" panose="02020603050405020304" pitchFamily="18" charset="0"/>
              </a:rPr>
              <a:t>2.</a:t>
            </a:r>
            <a:r>
              <a:rPr lang="en-US" sz="2400">
                <a:solidFill>
                  <a:srgbClr val="FF0000"/>
                </a:solidFill>
                <a:latin typeface="Times New Roman" panose="02020603050405020304" pitchFamily="18" charset="0"/>
                <a:cs typeface="Times New Roman" panose="02020603050405020304" pitchFamily="18" charset="0"/>
              </a:rPr>
              <a:t> Chế biến: </a:t>
            </a:r>
            <a:r>
              <a:rPr lang="vi-VN" sz="2400">
                <a:solidFill>
                  <a:srgbClr val="FF0000"/>
                </a:solidFill>
                <a:latin typeface="Times New Roman" panose="02020603050405020304" pitchFamily="18" charset="0"/>
                <a:cs typeface="Times New Roman" panose="02020603050405020304" pitchFamily="18" charset="0"/>
              </a:rPr>
              <a:t>Xào hoặc chiên sơ nguyên liệu cùng với gia vị, cho nước và đun nhỏ lửa; khi kho các thực phẩm ít chất béo có thể thêm vài thìa mỡ nước hoặc dầu săn để tạo vẻ bóng mượt, hấp dẫn.</a:t>
            </a:r>
            <a:endParaRPr lang="en-US" sz="2400">
              <a:solidFill>
                <a:srgbClr val="FF0000"/>
              </a:solidFill>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 Bước </a:t>
            </a:r>
            <a:r>
              <a:rPr lang="vi-VN" sz="2400">
                <a:solidFill>
                  <a:srgbClr val="FF0000"/>
                </a:solidFill>
                <a:latin typeface="Times New Roman" panose="02020603050405020304" pitchFamily="18" charset="0"/>
                <a:cs typeface="Times New Roman" panose="02020603050405020304" pitchFamily="18" charset="0"/>
              </a:rPr>
              <a:t>3.</a:t>
            </a:r>
            <a:r>
              <a:rPr lang="en-US" sz="2400">
                <a:solidFill>
                  <a:srgbClr val="FF0000"/>
                </a:solidFill>
                <a:latin typeface="Times New Roman" panose="02020603050405020304" pitchFamily="18" charset="0"/>
                <a:cs typeface="Times New Roman" panose="02020603050405020304" pitchFamily="18" charset="0"/>
              </a:rPr>
              <a:t> Trình </a:t>
            </a:r>
            <a:r>
              <a:rPr lang="vi-VN" sz="2400">
                <a:solidFill>
                  <a:srgbClr val="FF0000"/>
                </a:solidFill>
                <a:latin typeface="Times New Roman" panose="02020603050405020304" pitchFamily="18" charset="0"/>
                <a:cs typeface="Times New Roman" panose="02020603050405020304" pitchFamily="18" charset="0"/>
              </a:rPr>
              <a:t>bày: Cho cả cái và nước vào đĩa sâu lòng hoặc bát to; trình bày theo sáng tạo cá nhân.</a:t>
            </a:r>
            <a:endParaRPr lang="en-US" sz="2400">
              <a:solidFill>
                <a:srgbClr val="FF0000"/>
              </a:solidFill>
              <a:latin typeface="Times New Roman" panose="02020603050405020304" pitchFamily="18" charset="0"/>
              <a:cs typeface="Times New Roman" panose="02020603050405020304" pitchFamily="18" charset="0"/>
            </a:endParaRPr>
          </a:p>
          <a:p>
            <a:pPr lvl="0"/>
            <a:r>
              <a:rPr lang="vi-VN" sz="2400">
                <a:solidFill>
                  <a:srgbClr val="FF0000"/>
                </a:solidFill>
                <a:latin typeface="Times New Roman" panose="02020603050405020304" pitchFamily="18" charset="0"/>
                <a:cs typeface="Times New Roman" panose="02020603050405020304" pitchFamily="18" charset="0"/>
              </a:rPr>
              <a:t>Yêu cầu kĩ thuật: </a:t>
            </a:r>
            <a:endParaRPr lang="en-US" sz="2400">
              <a:solidFill>
                <a:srgbClr val="FF0000"/>
              </a:solidFill>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Trạng thái: thực phẩm mềm nhừ không nát, săn chắc, bóng mượt; nước ít và sánh</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Màu sắc: màu vàng nâu</a:t>
            </a:r>
            <a:endParaRPr lang="en-US" sz="2400">
              <a:solidFill>
                <a:srgbClr val="FF0000"/>
              </a:solidFill>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Mùi vị: mùi thơm đặc trưng của từng món; vị vừa ăn.</a:t>
            </a:r>
            <a:endParaRPr lang="en-US" sz="2400">
              <a:solidFill>
                <a:srgbClr val="FF0000"/>
              </a:solidFill>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Trình bày: gọn gàng, hấp dẫn, sáng tạo.</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803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524315"/>
          </a:xfrm>
          <a:prstGeom prst="rect">
            <a:avLst/>
          </a:prstGeom>
        </p:spPr>
        <p:txBody>
          <a:bodyPr wrap="square">
            <a:spAutoFit/>
          </a:bodyPr>
          <a:lstStyle/>
          <a:p>
            <a:pPr marL="30480" marR="30480" algn="just">
              <a:spcAft>
                <a:spcPts val="0"/>
              </a:spcAft>
            </a:pPr>
            <a:r>
              <a:rPr lang="vi-VN" sz="2400" b="1">
                <a:solidFill>
                  <a:srgbClr val="000000"/>
                </a:solidFill>
                <a:latin typeface="Times New Roman" panose="02020603050405020304" pitchFamily="18" charset="0"/>
                <a:ea typeface="Times New Roman" panose="02020603050405020304" pitchFamily="18" charset="0"/>
              </a:rPr>
              <a:t>I. Phương pháp chế biến thực phẩm bằng nước nóng</a:t>
            </a:r>
            <a:endParaRPr lang="en-US" sz="2400" b="1">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3. Kho</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kho</a:t>
            </a:r>
            <a:r>
              <a:rPr lang="en-US" sz="2400">
                <a:latin typeface="Times New Roman" panose="02020603050405020304" pitchFamily="18" charset="0"/>
                <a:cs typeface="Times New Roman" panose="02020603050405020304" pitchFamily="18" charset="0"/>
              </a:rPr>
              <a:t> là:</a:t>
            </a:r>
          </a:p>
          <a:p>
            <a:r>
              <a:rPr lang="en-US" sz="2400">
                <a:latin typeface="Times New Roman" panose="02020603050405020304" pitchFamily="18" charset="0"/>
                <a:cs typeface="Times New Roman" panose="02020603050405020304" pitchFamily="18" charset="0"/>
              </a:rPr>
              <a:t>+ Bước 1: Sơ chế nguyên liệu: Làm sạch thực phẩm, cắt thái phù hợp, tẩm ướp gia vị.</a:t>
            </a:r>
          </a:p>
          <a:p>
            <a:r>
              <a:rPr lang="en-US" sz="2400">
                <a:latin typeface="Times New Roman" panose="02020603050405020304" pitchFamily="18" charset="0"/>
                <a:cs typeface="Times New Roman" panose="02020603050405020304" pitchFamily="18" charset="0"/>
              </a:rPr>
              <a:t>+ Bước 2: Chế biến: </a:t>
            </a:r>
            <a:r>
              <a:rPr lang="vi-VN" sz="2400">
                <a:latin typeface="Times New Roman" panose="02020603050405020304" pitchFamily="18" charset="0"/>
                <a:cs typeface="Times New Roman" panose="02020603050405020304" pitchFamily="18" charset="0"/>
              </a:rPr>
              <a:t>Nấu thực phẩm với lượng nước ít, có nêm bếm gia vị. Thường sử dụng lửa nhỏ đến khi thực phẩm chín mềm. Nếu kết hợp kho nguyên liệu động vật với thực vật, thường cần kho nguyên liệu động vật trước, sau mới tới thực vật.</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3: Trình bày món ăn: Trình bày tùy theo đặc trưng mỗi món.</a:t>
            </a:r>
          </a:p>
          <a:p>
            <a:r>
              <a:rPr lang="en-US" sz="2400">
                <a:latin typeface="Times New Roman" panose="02020603050405020304" pitchFamily="18" charset="0"/>
                <a:cs typeface="Times New Roman" panose="02020603050405020304" pitchFamily="18" charset="0"/>
              </a:rPr>
              <a:t>- Yêu cầu kĩ thuật của món nấu là:</a:t>
            </a:r>
          </a:p>
          <a:p>
            <a:r>
              <a:rPr lang="en-US" sz="2400">
                <a:latin typeface="Times New Roman" panose="02020603050405020304" pitchFamily="18" charset="0"/>
                <a:cs typeface="Times New Roman" panose="02020603050405020304" pitchFamily="18" charset="0"/>
              </a:rPr>
              <a:t>+ Thực phẩm </a:t>
            </a:r>
            <a:r>
              <a:rPr lang="vi-VN" sz="2400">
                <a:latin typeface="Times New Roman" panose="02020603050405020304" pitchFamily="18" charset="0"/>
                <a:cs typeface="Times New Roman" panose="02020603050405020304" pitchFamily="18" charset="0"/>
              </a:rPr>
              <a:t>mềm nhừ, không nát, ít nước, hơi sánh</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Thơm ngon, vị mặn.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Màu </a:t>
            </a:r>
            <a:r>
              <a:rPr lang="vi-VN" sz="2400">
                <a:latin typeface="Times New Roman" panose="02020603050405020304" pitchFamily="18" charset="0"/>
                <a:cs typeface="Times New Roman" panose="02020603050405020304" pitchFamily="18" charset="0"/>
              </a:rPr>
              <a:t>vàng nâu</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9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148" y="158620"/>
            <a:ext cx="10397412"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a:t>
            </a:r>
            <a:r>
              <a:rPr lang="vi-VN" sz="2400" b="1" smtClean="0">
                <a:solidFill>
                  <a:srgbClr val="000000"/>
                </a:solidFill>
                <a:latin typeface="Times New Roman" panose="02020603050405020304" pitchFamily="18" charset="0"/>
                <a:ea typeface="Times New Roman" panose="02020603050405020304" pitchFamily="18" charset="0"/>
              </a:rPr>
              <a:t>kho</a:t>
            </a:r>
          </a:p>
          <a:p>
            <a:r>
              <a:rPr lang="vi-VN" sz="2400" b="1">
                <a:latin typeface="Times New Roman" panose="02020603050405020304" pitchFamily="18" charset="0"/>
                <a:cs typeface="Times New Roman" panose="02020603050405020304" pitchFamily="18" charset="0"/>
              </a:rPr>
              <a:t>Món </a:t>
            </a:r>
            <a:r>
              <a:rPr lang="vi-VN" sz="2400" b="1" smtClean="0">
                <a:latin typeface="Times New Roman" panose="02020603050405020304" pitchFamily="18" charset="0"/>
                <a:cs typeface="Times New Roman" panose="02020603050405020304" pitchFamily="18" charset="0"/>
              </a:rPr>
              <a:t>cá kho</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*Chuẩn bị</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cá 500-600g; thịt ba chỉ 50-100g; hành, tỏi khô mỗi loại 1 củ bóc vỏ, băm nhỏ; nước màu, nước mắm, bột canh, tiêu xay, ớt, dầu ăn, đường, xì dầu.</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chậu rửa, rổ, dao, thớt, nồi, đũa, bát to, muôi múc; găng tay nilon, lót tay bắc xoong, nồi, khăn lau tay, giấy ăn, nước rửa tay, nước rửa bát.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839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down)">
                                      <p:cBhvr>
                                        <p:cTn id="15" dur="500"/>
                                        <p:tgtEl>
                                          <p:spTgt spid="2">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wipe(down)">
                                      <p:cBhvr>
                                        <p:cTn id="1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Kể tên các món ăn trong Hình 7.1 và cho biết điểm giống nhau trong cách thức làm chín các món ăn này.</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92844" y="244426"/>
            <a:ext cx="6126480" cy="4213274"/>
          </a:xfrm>
          <a:prstGeom prst="rect">
            <a:avLst/>
          </a:prstGeom>
          <a:noFill/>
          <a:ln>
            <a:noFill/>
          </a:ln>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5821" y="121298"/>
            <a:ext cx="5990253"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cá kho</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036114" y="3610265"/>
            <a:ext cx="298171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7.4. Cá kho</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686" y="680453"/>
            <a:ext cx="3701143" cy="2929812"/>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36213" y="680453"/>
            <a:ext cx="7361541" cy="5673694"/>
          </a:xfrm>
          <a:prstGeom prst="rect">
            <a:avLst/>
          </a:prstGeom>
          <a:noFill/>
          <a:ln>
            <a:noFill/>
          </a:ln>
        </p:spPr>
      </p:pic>
    </p:spTree>
    <p:extLst>
      <p:ext uri="{BB962C8B-B14F-4D97-AF65-F5344CB8AC3E}">
        <p14:creationId xmlns:p14="http://schemas.microsoft.com/office/powerpoint/2010/main" val="56480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36114" y="3610265"/>
            <a:ext cx="298171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7.4. Cá kho</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686" y="680453"/>
            <a:ext cx="3701143" cy="2929812"/>
          </a:xfrm>
          <a:prstGeom prst="rect">
            <a:avLst/>
          </a:prstGeom>
        </p:spPr>
      </p:pic>
      <p:sp>
        <p:nvSpPr>
          <p:cNvPr id="3" name="Rectangle 2"/>
          <p:cNvSpPr/>
          <p:nvPr/>
        </p:nvSpPr>
        <p:spPr>
          <a:xfrm>
            <a:off x="286139" y="422997"/>
            <a:ext cx="7439608" cy="1938992"/>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Việc </a:t>
            </a:r>
            <a:r>
              <a:rPr lang="en-US" sz="2400" b="1">
                <a:solidFill>
                  <a:srgbClr val="0000FF"/>
                </a:solidFill>
                <a:latin typeface="Times New Roman" panose="02020603050405020304" pitchFamily="18" charset="0"/>
                <a:ea typeface="Times New Roman" panose="02020603050405020304" pitchFamily="18" charset="0"/>
              </a:rPr>
              <a:t>khứa (khía) nhẹ trên bề mặt cá khi sơ chế trước khi ướp nhằm mục địch gì?</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a:t>
            </a:r>
            <a:r>
              <a:rPr lang="en-US" sz="2400" b="1">
                <a:solidFill>
                  <a:srgbClr val="0000FF"/>
                </a:solidFill>
                <a:latin typeface="Times New Roman" panose="02020603050405020304" pitchFamily="18" charset="0"/>
                <a:ea typeface="Times New Roman" panose="02020603050405020304" pitchFamily="18" charset="0"/>
              </a:rPr>
              <a:t> Ngoài cách kho cá như trên, hãy giới thiêu một số món kho khác em biết hoặc đã làm.</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3.</a:t>
            </a:r>
            <a:r>
              <a:rPr lang="en-US" sz="2400" b="1">
                <a:solidFill>
                  <a:srgbClr val="0000FF"/>
                </a:solidFill>
                <a:latin typeface="Times New Roman" panose="02020603050405020304" pitchFamily="18" charset="0"/>
                <a:ea typeface="Times New Roman" panose="02020603050405020304" pitchFamily="18" charset="0"/>
              </a:rPr>
              <a:t> Cá kho có thể ăn cùng với những món ăn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159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36114" y="3610265"/>
            <a:ext cx="298171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7.4. Cá kho</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686" y="680453"/>
            <a:ext cx="3701143" cy="2929812"/>
          </a:xfrm>
          <a:prstGeom prst="rect">
            <a:avLst/>
          </a:prstGeom>
        </p:spPr>
      </p:pic>
      <p:sp>
        <p:nvSpPr>
          <p:cNvPr id="3" name="Rectangle 2"/>
          <p:cNvSpPr/>
          <p:nvPr/>
        </p:nvSpPr>
        <p:spPr>
          <a:xfrm>
            <a:off x="286139" y="422997"/>
            <a:ext cx="7439608" cy="1938992"/>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Việc </a:t>
            </a:r>
            <a:r>
              <a:rPr lang="en-US" sz="2400" b="1">
                <a:solidFill>
                  <a:srgbClr val="0000FF"/>
                </a:solidFill>
                <a:latin typeface="Times New Roman" panose="02020603050405020304" pitchFamily="18" charset="0"/>
                <a:ea typeface="Times New Roman" panose="02020603050405020304" pitchFamily="18" charset="0"/>
              </a:rPr>
              <a:t>khứa (khía) nhẹ trên bề mặt cá khi sơ chế trước khi ướp nhằm mục địch gì?</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a:t>
            </a:r>
            <a:r>
              <a:rPr lang="en-US" sz="2400" b="1">
                <a:solidFill>
                  <a:srgbClr val="0000FF"/>
                </a:solidFill>
                <a:latin typeface="Times New Roman" panose="02020603050405020304" pitchFamily="18" charset="0"/>
                <a:ea typeface="Times New Roman" panose="02020603050405020304" pitchFamily="18" charset="0"/>
              </a:rPr>
              <a:t> Ngoài cách kho cá như trên, hãy giới thiêu một số món kho khác em biết hoặc đã làm.</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3.</a:t>
            </a:r>
            <a:r>
              <a:rPr lang="en-US" sz="2400" b="1">
                <a:solidFill>
                  <a:srgbClr val="0000FF"/>
                </a:solidFill>
                <a:latin typeface="Times New Roman" panose="02020603050405020304" pitchFamily="18" charset="0"/>
                <a:ea typeface="Times New Roman" panose="02020603050405020304" pitchFamily="18" charset="0"/>
              </a:rPr>
              <a:t> Cá kho có thể ăn cùng với những món ăn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286139" y="2524690"/>
            <a:ext cx="7968342" cy="4154984"/>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1</a:t>
            </a:r>
            <a:r>
              <a:rPr lang="vi-VN" sz="2400" smtClean="0">
                <a:solidFill>
                  <a:srgbClr val="FF0000"/>
                </a:solidFill>
                <a:latin typeface="Times New Roman" panose="02020603050405020304" pitchFamily="18" charset="0"/>
                <a:ea typeface="Times New Roman" panose="02020603050405020304" pitchFamily="18" charset="0"/>
              </a:rPr>
              <a:t>. </a:t>
            </a:r>
            <a:r>
              <a:rPr lang="en-US" sz="2400" smtClean="0">
                <a:solidFill>
                  <a:srgbClr val="FF0000"/>
                </a:solidFill>
                <a:latin typeface="Times New Roman" panose="02020603050405020304" pitchFamily="18" charset="0"/>
                <a:ea typeface="Times New Roman" panose="02020603050405020304" pitchFamily="18" charset="0"/>
              </a:rPr>
              <a:t>Việc </a:t>
            </a:r>
            <a:r>
              <a:rPr lang="en-US" sz="2400">
                <a:solidFill>
                  <a:srgbClr val="FF0000"/>
                </a:solidFill>
                <a:latin typeface="Times New Roman" panose="02020603050405020304" pitchFamily="18" charset="0"/>
                <a:ea typeface="Times New Roman" panose="02020603050405020304" pitchFamily="18" charset="0"/>
              </a:rPr>
              <a:t>khía nhẹ giúp cho gia vị trong quá trình ướp có thể thẩm thấu sâu vào thịt cá, làm cho cá có hương vị đậm đà và ngon miệng hơn.</a:t>
            </a: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2.</a:t>
            </a:r>
            <a:r>
              <a:rPr lang="vi-VN" sz="24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400">
                <a:solidFill>
                  <a:srgbClr val="FF0000"/>
                </a:solidFill>
                <a:latin typeface="Times New Roman" panose="02020603050405020304" pitchFamily="18" charset="0"/>
                <a:ea typeface="Times New Roman" panose="02020603050405020304" pitchFamily="18" charset="0"/>
              </a:rPr>
              <a:t>- Một số món kho khác em biết hoặc đã làm: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 kho tộ</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Thịt kho tàu</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Trứng kho tàu</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Thịt heo kho tiêu</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Thịt gà kho gừng</a:t>
            </a:r>
          </a:p>
          <a:p>
            <a:r>
              <a:rPr lang="vi-VN" sz="2400">
                <a:solidFill>
                  <a:srgbClr val="FF0000"/>
                </a:solidFill>
                <a:latin typeface="Times New Roman" panose="02020603050405020304" pitchFamily="18" charset="0"/>
                <a:ea typeface="Times New Roman" panose="02020603050405020304" pitchFamily="18" charset="0"/>
              </a:rPr>
              <a:t>3.</a:t>
            </a:r>
            <a:r>
              <a:rPr lang="en-US" sz="2400">
                <a:solidFill>
                  <a:srgbClr val="FF0000"/>
                </a:solidFill>
                <a:latin typeface="Times New Roman" panose="02020603050405020304" pitchFamily="18" charset="0"/>
                <a:ea typeface="Times New Roman" panose="02020603050405020304" pitchFamily="18" charset="0"/>
              </a:rPr>
              <a:t> - Cá kho có thể ăn cùng với những món ăn: cơm trắng, canh chua, rau củ quả luộc chấm nước kho …</a:t>
            </a:r>
            <a:endParaRPr lang="en-US" sz="2400">
              <a:solidFill>
                <a:srgbClr val="FF0000"/>
              </a:solidFill>
            </a:endParaRPr>
          </a:p>
        </p:txBody>
      </p:sp>
    </p:spTree>
    <p:extLst>
      <p:ext uri="{BB962C8B-B14F-4D97-AF65-F5344CB8AC3E}">
        <p14:creationId xmlns:p14="http://schemas.microsoft.com/office/powerpoint/2010/main" val="4776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70180" y="180003"/>
            <a:ext cx="8705461" cy="5017148"/>
          </a:xfrm>
          <a:prstGeom prst="rect">
            <a:avLst/>
          </a:prstGeom>
          <a:noFill/>
          <a:ln>
            <a:noFill/>
          </a:ln>
        </p:spPr>
      </p:pic>
    </p:spTree>
    <p:extLst>
      <p:ext uri="{BB962C8B-B14F-4D97-AF65-F5344CB8AC3E}">
        <p14:creationId xmlns:p14="http://schemas.microsoft.com/office/powerpoint/2010/main" val="5924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cá kho bằng </a:t>
            </a:r>
            <a:r>
              <a:rPr lang="vi-VN" sz="2400" b="1">
                <a:solidFill>
                  <a:srgbClr val="0000FF"/>
                </a:solidFill>
                <a:latin typeface="Times New Roman" panose="02020603050405020304" pitchFamily="18" charset="0"/>
                <a:ea typeface="Times New Roman" panose="02020603050405020304" pitchFamily="18" charset="0"/>
              </a:rPr>
              <a:t>phương pháp chế biến kho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7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0"/>
            <a:ext cx="11395788"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a:t>
            </a:r>
            <a:r>
              <a:rPr lang="vi-VN" sz="2400" b="1" smtClean="0">
                <a:solidFill>
                  <a:srgbClr val="0000FF"/>
                </a:solidFill>
                <a:latin typeface="Times New Roman" panose="02020603050405020304" pitchFamily="18" charset="0"/>
                <a:cs typeface="Times New Roman" panose="02020603050405020304" pitchFamily="18" charset="0"/>
              </a:rPr>
              <a:t>II</a:t>
            </a:r>
            <a:r>
              <a:rPr lang="en-US" sz="2400" b="1" smtClean="0">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và quan sát </a:t>
            </a:r>
            <a:r>
              <a:rPr lang="vi-VN" sz="2400" b="1">
                <a:solidFill>
                  <a:srgbClr val="0000FF"/>
                </a:solidFill>
                <a:latin typeface="Times New Roman" panose="02020603050405020304" pitchFamily="18" charset="0"/>
                <a:cs typeface="Times New Roman" panose="02020603050405020304" pitchFamily="18" charset="0"/>
              </a:rPr>
              <a:t>hình dưới đây</a:t>
            </a:r>
            <a:r>
              <a:rPr lang="en-US" sz="2400" b="1">
                <a:solidFill>
                  <a:srgbClr val="0000FF"/>
                </a:solidFill>
                <a:latin typeface="Times New Roman" panose="02020603050405020304" pitchFamily="18" charset="0"/>
                <a:cs typeface="Times New Roman" panose="02020603050405020304" pitchFamily="18" charset="0"/>
              </a:rPr>
              <a:t>, nêu </a:t>
            </a:r>
            <a:r>
              <a:rPr lang="vi-VN" sz="2400" b="1">
                <a:solidFill>
                  <a:srgbClr val="0000FF"/>
                </a:solidFill>
                <a:latin typeface="Times New Roman" panose="02020603050405020304" pitchFamily="18" charset="0"/>
                <a:cs typeface="Times New Roman" panose="02020603050405020304" pitchFamily="18" charset="0"/>
              </a:rPr>
              <a:t>quy trình thực hiện món </a:t>
            </a:r>
            <a:r>
              <a:rPr lang="vi-VN" sz="2400" b="1" smtClean="0">
                <a:solidFill>
                  <a:srgbClr val="0000FF"/>
                </a:solidFill>
                <a:latin typeface="Times New Roman" panose="02020603050405020304" pitchFamily="18" charset="0"/>
                <a:cs typeface="Times New Roman" panose="02020603050405020304" pitchFamily="18" charset="0"/>
              </a:rPr>
              <a:t>hấp </a:t>
            </a:r>
            <a:r>
              <a:rPr lang="vi-VN" sz="2400" b="1">
                <a:solidFill>
                  <a:srgbClr val="0000FF"/>
                </a:solidFill>
                <a:latin typeface="Times New Roman" panose="02020603050405020304" pitchFamily="18" charset="0"/>
                <a:cs typeface="Times New Roman" panose="02020603050405020304" pitchFamily="18" charset="0"/>
              </a:rPr>
              <a:t>và yêu cầu kĩ thuật cần đạt được khi thực hiện món hấp</a:t>
            </a:r>
            <a:r>
              <a:rPr lang="vi-VN" sz="2400" b="1" smtClean="0">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24" y="1200329"/>
            <a:ext cx="5545494" cy="4329404"/>
          </a:xfrm>
          <a:prstGeom prst="rect">
            <a:avLst/>
          </a:prstGeom>
        </p:spPr>
      </p:pic>
      <p:sp>
        <p:nvSpPr>
          <p:cNvPr id="8" name="TextBox 7"/>
          <p:cNvSpPr txBox="1"/>
          <p:nvPr/>
        </p:nvSpPr>
        <p:spPr>
          <a:xfrm>
            <a:off x="2102983" y="5616347"/>
            <a:ext cx="129336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Đồ xôi</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80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0"/>
            <a:ext cx="11395788"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a:t>
            </a:r>
            <a:r>
              <a:rPr lang="vi-VN" sz="2400" b="1" smtClean="0">
                <a:solidFill>
                  <a:srgbClr val="0000FF"/>
                </a:solidFill>
                <a:latin typeface="Times New Roman" panose="02020603050405020304" pitchFamily="18" charset="0"/>
                <a:cs typeface="Times New Roman" panose="02020603050405020304" pitchFamily="18" charset="0"/>
              </a:rPr>
              <a:t>II</a:t>
            </a:r>
            <a:r>
              <a:rPr lang="en-US" sz="2400" b="1" smtClean="0">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và quan sát </a:t>
            </a:r>
            <a:r>
              <a:rPr lang="vi-VN" sz="2400" b="1">
                <a:solidFill>
                  <a:srgbClr val="0000FF"/>
                </a:solidFill>
                <a:latin typeface="Times New Roman" panose="02020603050405020304" pitchFamily="18" charset="0"/>
                <a:cs typeface="Times New Roman" panose="02020603050405020304" pitchFamily="18" charset="0"/>
              </a:rPr>
              <a:t>hình dưới đây</a:t>
            </a:r>
            <a:r>
              <a:rPr lang="en-US" sz="2400" b="1">
                <a:solidFill>
                  <a:srgbClr val="0000FF"/>
                </a:solidFill>
                <a:latin typeface="Times New Roman" panose="02020603050405020304" pitchFamily="18" charset="0"/>
                <a:cs typeface="Times New Roman" panose="02020603050405020304" pitchFamily="18" charset="0"/>
              </a:rPr>
              <a:t>, nêu </a:t>
            </a:r>
            <a:r>
              <a:rPr lang="vi-VN" sz="2400" b="1">
                <a:solidFill>
                  <a:srgbClr val="0000FF"/>
                </a:solidFill>
                <a:latin typeface="Times New Roman" panose="02020603050405020304" pitchFamily="18" charset="0"/>
                <a:cs typeface="Times New Roman" panose="02020603050405020304" pitchFamily="18" charset="0"/>
              </a:rPr>
              <a:t>quy trình thực hiện món </a:t>
            </a:r>
            <a:r>
              <a:rPr lang="vi-VN" sz="2400" b="1" smtClean="0">
                <a:solidFill>
                  <a:srgbClr val="0000FF"/>
                </a:solidFill>
                <a:latin typeface="Times New Roman" panose="02020603050405020304" pitchFamily="18" charset="0"/>
                <a:cs typeface="Times New Roman" panose="02020603050405020304" pitchFamily="18" charset="0"/>
              </a:rPr>
              <a:t>hấp </a:t>
            </a:r>
            <a:r>
              <a:rPr lang="vi-VN" sz="2400" b="1">
                <a:solidFill>
                  <a:srgbClr val="0000FF"/>
                </a:solidFill>
                <a:latin typeface="Times New Roman" panose="02020603050405020304" pitchFamily="18" charset="0"/>
                <a:cs typeface="Times New Roman" panose="02020603050405020304" pitchFamily="18" charset="0"/>
              </a:rPr>
              <a:t>và yêu cầu kĩ thuật cần đạt được khi thực hiện món hấp</a:t>
            </a:r>
            <a:r>
              <a:rPr lang="vi-VN" sz="2400" b="1" smtClean="0">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24" y="1200329"/>
            <a:ext cx="5545494" cy="4329404"/>
          </a:xfrm>
          <a:prstGeom prst="rect">
            <a:avLst/>
          </a:prstGeom>
        </p:spPr>
      </p:pic>
      <p:sp>
        <p:nvSpPr>
          <p:cNvPr id="8" name="TextBox 7"/>
          <p:cNvSpPr txBox="1"/>
          <p:nvPr/>
        </p:nvSpPr>
        <p:spPr>
          <a:xfrm>
            <a:off x="2102983" y="5616347"/>
            <a:ext cx="129336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Đồ xôi</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918718" y="830997"/>
            <a:ext cx="6096000" cy="5632311"/>
          </a:xfrm>
          <a:prstGeom prst="rect">
            <a:avLst/>
          </a:prstGeom>
        </p:spPr>
        <p:txBody>
          <a:bodyPr>
            <a:spAutoFit/>
          </a:bodyPr>
          <a:lstStyle/>
          <a:p>
            <a:pPr marL="30480" marR="30480" algn="just">
              <a:spcAft>
                <a:spcPts val="0"/>
              </a:spcAft>
            </a:pPr>
            <a:r>
              <a:rPr lang="en-US">
                <a:solidFill>
                  <a:srgbClr val="000000"/>
                </a:solidFill>
                <a:latin typeface="Times New Roman" panose="02020603050405020304" pitchFamily="18" charset="0"/>
                <a:ea typeface="Times New Roman" panose="02020603050405020304" pitchFamily="18" charset="0"/>
              </a:rPr>
              <a:t> </a:t>
            </a:r>
            <a:r>
              <a:rPr lang="en-US" sz="2400">
                <a:solidFill>
                  <a:srgbClr val="FF0000"/>
                </a:solidFill>
                <a:latin typeface="Times New Roman" panose="02020603050405020304" pitchFamily="18" charset="0"/>
                <a:ea typeface="Times New Roman" panose="02020603050405020304" pitchFamily="18" charset="0"/>
              </a:rPr>
              <a:t>- Quy trình thực hiện món </a:t>
            </a:r>
            <a:r>
              <a:rPr lang="vi-VN" sz="2400">
                <a:solidFill>
                  <a:srgbClr val="FF0000"/>
                </a:solidFill>
                <a:latin typeface="Times New Roman" panose="02020603050405020304" pitchFamily="18" charset="0"/>
                <a:ea typeface="Times New Roman" panose="02020603050405020304" pitchFamily="18" charset="0"/>
              </a:rPr>
              <a:t>hấp</a:t>
            </a:r>
            <a:r>
              <a:rPr lang="en-US" sz="2400">
                <a:solidFill>
                  <a:srgbClr val="FF0000"/>
                </a:solidFill>
                <a:latin typeface="Times New Roman" panose="02020603050405020304" pitchFamily="18" charset="0"/>
                <a:ea typeface="Times New Roman" panose="02020603050405020304" pitchFamily="18" charset="0"/>
              </a:rPr>
              <a:t>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1.</a:t>
            </a:r>
            <a:r>
              <a:rPr lang="en-US" sz="2400">
                <a:solidFill>
                  <a:srgbClr val="FF0000"/>
                </a:solidFill>
                <a:latin typeface="Times New Roman" panose="02020603050405020304" pitchFamily="18" charset="0"/>
                <a:ea typeface="Times New Roman" panose="02020603050405020304" pitchFamily="18" charset="0"/>
              </a:rPr>
              <a:t> Sơ </a:t>
            </a:r>
            <a:r>
              <a:rPr lang="vi-VN" sz="2400">
                <a:solidFill>
                  <a:srgbClr val="FF0000"/>
                </a:solidFill>
                <a:latin typeface="Times New Roman" panose="02020603050405020304" pitchFamily="18" charset="0"/>
                <a:ea typeface="Times New Roman" panose="02020603050405020304" pitchFamily="18" charset="0"/>
              </a:rPr>
              <a:t>chế: làm sạch, sơ chế tùy loại nguyên liệu; ngâm hoặc tẩm ướp thích hợp.</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2.</a:t>
            </a:r>
            <a:r>
              <a:rPr lang="en-US" sz="2400">
                <a:solidFill>
                  <a:srgbClr val="FF0000"/>
                </a:solidFill>
                <a:latin typeface="Times New Roman" panose="02020603050405020304" pitchFamily="18" charset="0"/>
                <a:ea typeface="Times New Roman" panose="02020603050405020304" pitchFamily="18" charset="0"/>
              </a:rPr>
              <a:t> Chế biến: </a:t>
            </a:r>
            <a:r>
              <a:rPr lang="vi-VN" sz="2400">
                <a:solidFill>
                  <a:srgbClr val="FF0000"/>
                </a:solidFill>
                <a:latin typeface="Times New Roman" panose="02020603050405020304" pitchFamily="18" charset="0"/>
                <a:ea typeface="Times New Roman" panose="02020603050405020304" pitchFamily="18" charset="0"/>
              </a:rPr>
              <a:t>cho nước vào nồi hấp, cho nguyên liệu đã sơ chế vào xửng hấp, tiếp tục đun đến sôi và đậy vung thật kín.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3.</a:t>
            </a:r>
            <a:r>
              <a:rPr lang="en-US" sz="2400">
                <a:solidFill>
                  <a:srgbClr val="FF0000"/>
                </a:solidFill>
                <a:latin typeface="Times New Roman" panose="02020603050405020304" pitchFamily="18" charset="0"/>
                <a:ea typeface="Times New Roman" panose="02020603050405020304" pitchFamily="18" charset="0"/>
              </a:rPr>
              <a:t> Trình </a:t>
            </a:r>
            <a:r>
              <a:rPr lang="vi-VN" sz="2400">
                <a:solidFill>
                  <a:srgbClr val="FF0000"/>
                </a:solidFill>
                <a:latin typeface="Times New Roman" panose="02020603050405020304" pitchFamily="18" charset="0"/>
                <a:ea typeface="Times New Roman" panose="02020603050405020304" pitchFamily="18" charset="0"/>
              </a:rPr>
              <a:t>bày: cho món ăn vào đĩa; trình bày theo sáng tạo cá nhân.</a:t>
            </a:r>
            <a:endParaRPr lang="en-US" sz="2400">
              <a:solidFill>
                <a:srgbClr val="FF0000"/>
              </a:solidFill>
              <a:latin typeface="Times New Roman" panose="02020603050405020304" pitchFamily="18" charset="0"/>
              <a:ea typeface="Times New Roman" panose="02020603050405020304" pitchFamily="18" charset="0"/>
            </a:endParaRPr>
          </a:p>
          <a:p>
            <a:pPr marL="342900" marR="30480" lvl="0" indent="-342900" algn="just">
              <a:spcAft>
                <a:spcPts val="0"/>
              </a:spcAft>
              <a:buFont typeface="Times New Roman" panose="02020603050405020304" pitchFamily="18" charset="0"/>
              <a:buChar char="-"/>
            </a:pPr>
            <a:r>
              <a:rPr lang="vi-VN" sz="2400">
                <a:solidFill>
                  <a:srgbClr val="FF0000"/>
                </a:solidFill>
                <a:latin typeface="Times New Roman" panose="02020603050405020304" pitchFamily="18" charset="0"/>
                <a:ea typeface="Times New Roman" panose="02020603050405020304" pitchFamily="18" charset="0"/>
              </a:rPr>
              <a:t>Yêu cầu kĩ thuật: </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Trạng thái: chín mềm, khô ráo vừa phải, không quá nát hay quá cứng</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Màu sắc: đặc trưng cho từng loại thực phẩm</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Mùi vị: mùi thơm đặc trưng cho từng loại thực phẩm, cân bằng vị; vị vừa ăn.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Trình bày: gọn gàng, đẹp, hấp dẫn, sáng tạo.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2155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524315"/>
          </a:xfrm>
          <a:prstGeom prst="rect">
            <a:avLst/>
          </a:prstGeom>
        </p:spPr>
        <p:txBody>
          <a:bodyPr wrap="square">
            <a:spAutoFit/>
          </a:bodyPr>
          <a:lstStyle/>
          <a:p>
            <a:pPr marL="30480" marR="30480" algn="just">
              <a:spcAft>
                <a:spcPts val="0"/>
              </a:spcAft>
            </a:pPr>
            <a:r>
              <a:rPr lang="vi-VN" sz="2400" b="1" smtClean="0">
                <a:solidFill>
                  <a:srgbClr val="000000"/>
                </a:solidFill>
                <a:latin typeface="Times New Roman" panose="02020603050405020304" pitchFamily="18" charset="0"/>
                <a:ea typeface="Times New Roman" panose="02020603050405020304" pitchFamily="18" charset="0"/>
              </a:rPr>
              <a:t>II. </a:t>
            </a:r>
            <a:r>
              <a:rPr lang="vi-VN" sz="2400" b="1">
                <a:solidFill>
                  <a:srgbClr val="000000"/>
                </a:solidFill>
                <a:latin typeface="Times New Roman" panose="02020603050405020304" pitchFamily="18" charset="0"/>
                <a:ea typeface="Times New Roman" panose="02020603050405020304" pitchFamily="18" charset="0"/>
              </a:rPr>
              <a:t>Phương pháp chế biến thực phẩm bằng </a:t>
            </a:r>
            <a:r>
              <a:rPr lang="vi-VN" sz="2400" b="1" smtClean="0">
                <a:solidFill>
                  <a:srgbClr val="000000"/>
                </a:solidFill>
                <a:latin typeface="Times New Roman" panose="02020603050405020304" pitchFamily="18" charset="0"/>
                <a:ea typeface="Times New Roman" panose="02020603050405020304" pitchFamily="18" charset="0"/>
              </a:rPr>
              <a:t>hơi nước </a:t>
            </a:r>
            <a:r>
              <a:rPr lang="vi-VN" sz="2400" b="1">
                <a:solidFill>
                  <a:srgbClr val="000000"/>
                </a:solidFill>
                <a:latin typeface="Times New Roman" panose="02020603050405020304" pitchFamily="18" charset="0"/>
                <a:ea typeface="Times New Roman" panose="02020603050405020304" pitchFamily="18" charset="0"/>
              </a:rPr>
              <a:t>nóng</a:t>
            </a:r>
            <a:endParaRPr lang="en-US" sz="2400" b="1">
              <a:latin typeface="Times New Roman" panose="02020603050405020304" pitchFamily="18" charset="0"/>
              <a:ea typeface="Times New Roman" panose="02020603050405020304" pitchFamily="18" charset="0"/>
            </a:endParaRPr>
          </a:p>
          <a:p>
            <a:r>
              <a:rPr lang="vi-VN" sz="2400" b="1" smtClean="0">
                <a:latin typeface="Times New Roman" panose="02020603050405020304" pitchFamily="18" charset="0"/>
                <a:cs typeface="Times New Roman" panose="02020603050405020304" pitchFamily="18" charset="0"/>
              </a:rPr>
              <a:t>Hấp</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nấu</a:t>
            </a:r>
            <a:r>
              <a:rPr lang="en-US" sz="2400">
                <a:latin typeface="Times New Roman" panose="02020603050405020304" pitchFamily="18" charset="0"/>
                <a:cs typeface="Times New Roman" panose="02020603050405020304" pitchFamily="18" charset="0"/>
              </a:rPr>
              <a:t> là:</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Sơ </a:t>
            </a:r>
            <a:r>
              <a:rPr lang="vi-VN" sz="2400">
                <a:latin typeface="Times New Roman" panose="02020603050405020304" pitchFamily="18" charset="0"/>
                <a:cs typeface="Times New Roman" panose="02020603050405020304" pitchFamily="18" charset="0"/>
              </a:rPr>
              <a:t>chế: làm sạch, sơ chế tùy loại nguyên liệu; ngâm hoặc tẩm ướp thích hợp.</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Chế biến: </a:t>
            </a:r>
            <a:r>
              <a:rPr lang="vi-VN" sz="2400">
                <a:latin typeface="Times New Roman" panose="02020603050405020304" pitchFamily="18" charset="0"/>
                <a:cs typeface="Times New Roman" panose="02020603050405020304" pitchFamily="18" charset="0"/>
              </a:rPr>
              <a:t>cho nước vào nồi hấp, cho nguyên liệu đã sơ chế vào xửng hấp, tiếp tục đun đến sôi và đậy vung thật kín.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Trình </a:t>
            </a:r>
            <a:r>
              <a:rPr lang="vi-VN" sz="2400">
                <a:latin typeface="Times New Roman" panose="02020603050405020304" pitchFamily="18" charset="0"/>
                <a:cs typeface="Times New Roman" panose="02020603050405020304" pitchFamily="18" charset="0"/>
              </a:rPr>
              <a:t>bày: cho món ăn vào đĩa; trình bày theo sáng tạo cá nhân.</a:t>
            </a:r>
            <a:endParaRPr lang="en-US" sz="2400">
              <a:latin typeface="Times New Roman" panose="02020603050405020304" pitchFamily="18" charset="0"/>
              <a:cs typeface="Times New Roman" panose="02020603050405020304" pitchFamily="18" charset="0"/>
            </a:endParaRPr>
          </a:p>
          <a:p>
            <a:pPr lvl="0"/>
            <a:r>
              <a:rPr lang="vi-VN" sz="2400">
                <a:latin typeface="Times New Roman" panose="02020603050405020304" pitchFamily="18" charset="0"/>
                <a:cs typeface="Times New Roman" panose="02020603050405020304" pitchFamily="18" charset="0"/>
              </a:rPr>
              <a:t>Yêu cầu kĩ thuật: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Trạng thái: chín mềm, khô ráo vừa phải, không quá nát hay quá cứng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đặc trưng cho từng loại thực phẩm</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vị: mùi thơm đặc trưng cho từng loại thực phẩm, cân bằng vị; vị vừa ăn.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Trình bày: gọn gàng, đẹp, hấp dẫn, sáng tạo.</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17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808" y="80685"/>
            <a:ext cx="11797003"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hấp</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cá hấp xì dầu</a:t>
            </a:r>
            <a:endParaRPr lang="en-US" sz="2400" b="1">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cá  1 con; tiêu xay ½ thìa; hành lá 30-50g; gừng 1 củ; thì là 80-100g; sả 1-2 củ; ớt cay 1-2 quả; nước mắm 2 thìa; xì dầu 5-6 thìa; cà rốt ½ củ; muối hạt 20-30g; chanh 1-2 quả; dấm 1-2 thìa.</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dao, thớt, nồi hấp 2 tầng, rổ, khay inox; màng bọc thực phẩm, xẻng lật thức ăn; bát ăn cơm, đĩa sứ trắng hình bầu dục, thìa canh, muỗng cà phê, đũa, găng tay nylon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190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15821" y="121298"/>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cá hấp xì dầu</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242" y="846753"/>
            <a:ext cx="4432040" cy="3137418"/>
          </a:xfrm>
          <a:prstGeom prst="rect">
            <a:avLst/>
          </a:prstGeom>
        </p:spPr>
      </p:pic>
      <p:sp>
        <p:nvSpPr>
          <p:cNvPr id="6" name="TextBox 5"/>
          <p:cNvSpPr txBox="1"/>
          <p:nvPr/>
        </p:nvSpPr>
        <p:spPr>
          <a:xfrm>
            <a:off x="8923660" y="4047906"/>
            <a:ext cx="1713237"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 hấp xì dầu</a:t>
            </a:r>
            <a:endParaRPr lang="en-US" sz="2000" b="1" i="1">
              <a:latin typeface="Times New Roman" panose="02020603050405020304" pitchFamily="18" charset="0"/>
              <a:cs typeface="Times New Roman" panose="02020603050405020304" pitchFamily="18" charset="0"/>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73534" y="777395"/>
            <a:ext cx="6577771" cy="5175535"/>
          </a:xfrm>
          <a:prstGeom prst="rect">
            <a:avLst/>
          </a:prstGeom>
          <a:noFill/>
          <a:ln>
            <a:noFill/>
          </a:ln>
        </p:spPr>
      </p:pic>
    </p:spTree>
    <p:extLst>
      <p:ext uri="{BB962C8B-B14F-4D97-AF65-F5344CB8AC3E}">
        <p14:creationId xmlns:p14="http://schemas.microsoft.com/office/powerpoint/2010/main" val="249353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Kể tên các món ăn trong Hình 7.1 và cho biết điểm giống nhau trong cách thức làm chín các món ăn này.</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92844" y="244426"/>
            <a:ext cx="6126480" cy="3133256"/>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1526860128"/>
              </p:ext>
            </p:extLst>
          </p:nvPr>
        </p:nvGraphicFramePr>
        <p:xfrm>
          <a:off x="2011344" y="3534470"/>
          <a:ext cx="5592446" cy="3520440"/>
        </p:xfrm>
        <a:graphic>
          <a:graphicData uri="http://schemas.openxmlformats.org/drawingml/2006/table">
            <a:tbl>
              <a:tblPr firstRow="1" firstCol="1" bandRow="1"/>
              <a:tblGrid>
                <a:gridCol w="2796223">
                  <a:extLst>
                    <a:ext uri="{9D8B030D-6E8A-4147-A177-3AD203B41FA5}">
                      <a16:colId xmlns:a16="http://schemas.microsoft.com/office/drawing/2014/main" xmlns="" val="1958867080"/>
                    </a:ext>
                  </a:extLst>
                </a:gridCol>
                <a:gridCol w="2796223">
                  <a:extLst>
                    <a:ext uri="{9D8B030D-6E8A-4147-A177-3AD203B41FA5}">
                      <a16:colId xmlns:a16="http://schemas.microsoft.com/office/drawing/2014/main" xmlns="" val="1450015637"/>
                    </a:ext>
                  </a:extLst>
                </a:gridCol>
              </a:tblGrid>
              <a:tr h="0">
                <a:tc>
                  <a:txBody>
                    <a:bodyPr/>
                    <a:lstStyle/>
                    <a:p>
                      <a:pPr marL="30480" marR="30480" algn="ctr">
                        <a:lnSpc>
                          <a:spcPct val="115000"/>
                        </a:lnSpc>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endPar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ctr">
                        <a:lnSpc>
                          <a:spcPct val="115000"/>
                        </a:lnSpc>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Món ăn</a:t>
                      </a:r>
                      <a:endPar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08208016"/>
                  </a:ext>
                </a:extLst>
              </a:tr>
              <a:tr h="248285">
                <a:tc>
                  <a:txBody>
                    <a:bodyPr/>
                    <a:lstStyle/>
                    <a:p>
                      <a:pPr marL="30480" marR="30480" algn="ctr">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 kho</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384769506"/>
                  </a:ext>
                </a:extLst>
              </a:tr>
              <a:tr h="0">
                <a:tc>
                  <a:txBody>
                    <a:bodyPr/>
                    <a:lstStyle/>
                    <a:p>
                      <a:pPr marL="30480" marR="30480" algn="ctr">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Đậu phụ rán</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79361575"/>
                  </a:ext>
                </a:extLst>
              </a:tr>
              <a:tr h="196215">
                <a:tc>
                  <a:txBody>
                    <a:bodyPr/>
                    <a:lstStyle/>
                    <a:p>
                      <a:pPr marL="30480" marR="30480" algn="ctr">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Bánh mì</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214555874"/>
                  </a:ext>
                </a:extLst>
              </a:tr>
              <a:tr h="0">
                <a:tc>
                  <a:txBody>
                    <a:bodyPr/>
                    <a:lstStyle/>
                    <a:p>
                      <a:pPr marL="30480" marR="30480" algn="ctr">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Xôi</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356132515"/>
                  </a:ext>
                </a:extLst>
              </a:tr>
              <a:tr h="0">
                <a:tc>
                  <a:txBody>
                    <a:bodyPr/>
                    <a:lstStyle/>
                    <a:p>
                      <a:pPr marL="30480" marR="30480" algn="ctr">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Canh cua</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202440906"/>
                  </a:ext>
                </a:extLst>
              </a:tr>
              <a:tr h="0">
                <a:tc>
                  <a:txBody>
                    <a:bodyPr/>
                    <a:lstStyle/>
                    <a:p>
                      <a:pPr marL="30480" marR="30480" algn="ctr">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Rau củ xào</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153253229"/>
                  </a:ext>
                </a:extLst>
              </a:tr>
            </a:tbl>
          </a:graphicData>
        </a:graphic>
      </p:graphicFrame>
    </p:spTree>
    <p:extLst>
      <p:ext uri="{BB962C8B-B14F-4D97-AF65-F5344CB8AC3E}">
        <p14:creationId xmlns:p14="http://schemas.microsoft.com/office/powerpoint/2010/main" val="132525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127380" y="256047"/>
            <a:ext cx="8201607" cy="5118386"/>
          </a:xfrm>
          <a:prstGeom prst="rect">
            <a:avLst/>
          </a:prstGeom>
          <a:noFill/>
          <a:ln>
            <a:noFill/>
          </a:ln>
        </p:spPr>
      </p:pic>
    </p:spTree>
    <p:extLst>
      <p:ext uri="{BB962C8B-B14F-4D97-AF65-F5344CB8AC3E}">
        <p14:creationId xmlns:p14="http://schemas.microsoft.com/office/powerpoint/2010/main" val="188882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242" y="846753"/>
            <a:ext cx="4432040" cy="3137418"/>
          </a:xfrm>
          <a:prstGeom prst="rect">
            <a:avLst/>
          </a:prstGeom>
        </p:spPr>
      </p:pic>
      <p:sp>
        <p:nvSpPr>
          <p:cNvPr id="6" name="TextBox 5"/>
          <p:cNvSpPr txBox="1"/>
          <p:nvPr/>
        </p:nvSpPr>
        <p:spPr>
          <a:xfrm>
            <a:off x="8923660" y="4047906"/>
            <a:ext cx="1713237"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 hấp xì dầu</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23460" y="585496"/>
            <a:ext cx="6478555" cy="2308324"/>
          </a:xfrm>
          <a:prstGeom prst="rect">
            <a:avLst/>
          </a:prstGeom>
        </p:spPr>
        <p:txBody>
          <a:bodyPr wrap="square">
            <a:spAutoFit/>
          </a:bodyPr>
          <a:lstStyle/>
          <a:p>
            <a:pPr>
              <a:spcAft>
                <a:spcPts val="0"/>
              </a:spcAft>
            </a:pPr>
            <a:r>
              <a:rPr lang="vi-VN" sz="2400" b="1" smtClean="0">
                <a:solidFill>
                  <a:srgbClr val="0000FF"/>
                </a:solidFill>
                <a:latin typeface="Times New Roman" panose="02020603050405020304" pitchFamily="18" charset="0"/>
                <a:ea typeface="Times New Roman" panose="02020603050405020304" pitchFamily="18" charset="0"/>
              </a:rPr>
              <a:t>1.</a:t>
            </a:r>
            <a:r>
              <a:rPr lang="en-US" sz="2400" b="1">
                <a:solidFill>
                  <a:srgbClr val="0000FF"/>
                </a:solidFill>
                <a:latin typeface="Times New Roman" panose="02020603050405020304" pitchFamily="18" charset="0"/>
                <a:ea typeface="Times New Roman" panose="02020603050405020304" pitchFamily="18" charset="0"/>
              </a:rPr>
              <a:t>Việc khứa (khía) nhẹ trên bề mặt cá khi sơ chế trước khi ướp nhằm mục địch gì?</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a:t>
            </a:r>
            <a:r>
              <a:rPr lang="en-US" sz="2400" b="1">
                <a:solidFill>
                  <a:srgbClr val="0000FF"/>
                </a:solidFill>
                <a:latin typeface="Times New Roman" panose="02020603050405020304" pitchFamily="18" charset="0"/>
                <a:ea typeface="Times New Roman" panose="02020603050405020304" pitchFamily="18" charset="0"/>
              </a:rPr>
              <a:t> Ngoài cách kho cá như trên, hãy giới thiêu một số món kho khác em biết hoặc đã làm.</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3.</a:t>
            </a:r>
            <a:r>
              <a:rPr lang="en-US" sz="2400" b="1">
                <a:solidFill>
                  <a:srgbClr val="0000FF"/>
                </a:solidFill>
                <a:latin typeface="Times New Roman" panose="02020603050405020304" pitchFamily="18" charset="0"/>
                <a:ea typeface="Times New Roman" panose="02020603050405020304" pitchFamily="18" charset="0"/>
              </a:rPr>
              <a:t> Cá kho có thể ăn cùng với những món ăn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73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242" y="846753"/>
            <a:ext cx="4432040" cy="3137418"/>
          </a:xfrm>
          <a:prstGeom prst="rect">
            <a:avLst/>
          </a:prstGeom>
        </p:spPr>
      </p:pic>
      <p:sp>
        <p:nvSpPr>
          <p:cNvPr id="6" name="TextBox 5"/>
          <p:cNvSpPr txBox="1"/>
          <p:nvPr/>
        </p:nvSpPr>
        <p:spPr>
          <a:xfrm>
            <a:off x="8923660" y="4047906"/>
            <a:ext cx="1713237"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 hấp xì dầu</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23460" y="585496"/>
            <a:ext cx="6478555" cy="2308324"/>
          </a:xfrm>
          <a:prstGeom prst="rect">
            <a:avLst/>
          </a:prstGeom>
        </p:spPr>
        <p:txBody>
          <a:bodyPr wrap="square">
            <a:spAutoFit/>
          </a:bodyPr>
          <a:lstStyle/>
          <a:p>
            <a:pPr>
              <a:spcAft>
                <a:spcPts val="0"/>
              </a:spcAft>
            </a:pPr>
            <a:r>
              <a:rPr lang="vi-VN" sz="2400" b="1" smtClean="0">
                <a:solidFill>
                  <a:srgbClr val="0000FF"/>
                </a:solidFill>
                <a:latin typeface="Times New Roman" panose="02020603050405020304" pitchFamily="18" charset="0"/>
                <a:ea typeface="Times New Roman" panose="02020603050405020304" pitchFamily="18" charset="0"/>
              </a:rPr>
              <a:t>1.</a:t>
            </a:r>
            <a:r>
              <a:rPr lang="en-US" sz="2400" b="1">
                <a:solidFill>
                  <a:srgbClr val="0000FF"/>
                </a:solidFill>
                <a:latin typeface="Times New Roman" panose="02020603050405020304" pitchFamily="18" charset="0"/>
                <a:ea typeface="Times New Roman" panose="02020603050405020304" pitchFamily="18" charset="0"/>
              </a:rPr>
              <a:t>Việc khứa (khía) nhẹ trên bề mặt cá khi sơ chế trước khi ướp nhằm mục địch gì?</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a:t>
            </a:r>
            <a:r>
              <a:rPr lang="en-US" sz="2400" b="1">
                <a:solidFill>
                  <a:srgbClr val="0000FF"/>
                </a:solidFill>
                <a:latin typeface="Times New Roman" panose="02020603050405020304" pitchFamily="18" charset="0"/>
                <a:ea typeface="Times New Roman" panose="02020603050405020304" pitchFamily="18" charset="0"/>
              </a:rPr>
              <a:t> Ngoài cách kho cá như trên, hãy giới thiêu một số món kho khác em biết hoặc đã làm.</a:t>
            </a: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3.</a:t>
            </a:r>
            <a:r>
              <a:rPr lang="en-US" sz="2400" b="1">
                <a:solidFill>
                  <a:srgbClr val="0000FF"/>
                </a:solidFill>
                <a:latin typeface="Times New Roman" panose="02020603050405020304" pitchFamily="18" charset="0"/>
                <a:ea typeface="Times New Roman" panose="02020603050405020304" pitchFamily="18" charset="0"/>
              </a:rPr>
              <a:t> Cá kho có thể ăn cùng với những món ăn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323459" y="3025667"/>
            <a:ext cx="6711823" cy="3477875"/>
          </a:xfrm>
          <a:prstGeom prst="rect">
            <a:avLst/>
          </a:prstGeom>
        </p:spPr>
        <p:txBody>
          <a:bodyPr wrap="square">
            <a:spAutoFit/>
          </a:bodyPr>
          <a:lstStyle/>
          <a:p>
            <a:pPr>
              <a:spcAft>
                <a:spcPts val="0"/>
              </a:spcAft>
            </a:pPr>
            <a:r>
              <a:rPr lang="vi-VN" sz="2000">
                <a:solidFill>
                  <a:srgbClr val="FF0000"/>
                </a:solidFill>
                <a:latin typeface="Times New Roman" panose="02020603050405020304" pitchFamily="18" charset="0"/>
                <a:ea typeface="Times New Roman" panose="02020603050405020304" pitchFamily="18" charset="0"/>
              </a:rPr>
              <a:t>1.</a:t>
            </a:r>
            <a:r>
              <a:rPr lang="en-US" sz="2000">
                <a:solidFill>
                  <a:srgbClr val="FF0000"/>
                </a:solidFill>
                <a:latin typeface="Times New Roman" panose="02020603050405020304" pitchFamily="18" charset="0"/>
                <a:ea typeface="Times New Roman" panose="02020603050405020304" pitchFamily="18" charset="0"/>
              </a:rPr>
              <a:t>Việc khía nhẹ giúp cho gia vị trong quá trình ướp có thể thẩm thấu sâu vào thịt cá, làm cho cá có hương vị đậm đà và ngon miệng hơn.</a:t>
            </a:r>
          </a:p>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2.</a:t>
            </a:r>
            <a:r>
              <a:rPr lang="vi-VN" sz="20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000">
                <a:solidFill>
                  <a:srgbClr val="FF0000"/>
                </a:solidFill>
                <a:latin typeface="Times New Roman" panose="02020603050405020304" pitchFamily="18" charset="0"/>
                <a:ea typeface="Times New Roman" panose="02020603050405020304" pitchFamily="18" charset="0"/>
              </a:rPr>
              <a:t>- Một số món kho khác em biết hoặc đã làm:</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Cá kho tộ</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Thịt kho tàu</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Trứng kho tàu</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Thịt heo kho tiêu</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Thịt gà kho gừng</a:t>
            </a:r>
          </a:p>
          <a:p>
            <a:r>
              <a:rPr lang="vi-VN" sz="2000">
                <a:solidFill>
                  <a:srgbClr val="FF0000"/>
                </a:solidFill>
                <a:latin typeface="Times New Roman" panose="02020603050405020304" pitchFamily="18" charset="0"/>
                <a:ea typeface="Times New Roman" panose="02020603050405020304" pitchFamily="18" charset="0"/>
              </a:rPr>
              <a:t>3.</a:t>
            </a:r>
            <a:r>
              <a:rPr lang="en-US" sz="2000">
                <a:solidFill>
                  <a:srgbClr val="FF0000"/>
                </a:solidFill>
                <a:latin typeface="Times New Roman" panose="02020603050405020304" pitchFamily="18" charset="0"/>
                <a:ea typeface="Times New Roman" panose="02020603050405020304" pitchFamily="18" charset="0"/>
              </a:rPr>
              <a:t> - Cá kho có thể ăn cùng với những món ăn: cơm trắng, canh chua, rau củ quả luộc chấm nước kho …</a:t>
            </a:r>
            <a:endParaRPr lang="en-US" sz="2000">
              <a:solidFill>
                <a:srgbClr val="FF0000"/>
              </a:solidFill>
            </a:endParaRPr>
          </a:p>
        </p:txBody>
      </p:sp>
    </p:spTree>
    <p:extLst>
      <p:ext uri="{BB962C8B-B14F-4D97-AF65-F5344CB8AC3E}">
        <p14:creationId xmlns:p14="http://schemas.microsoft.com/office/powerpoint/2010/main" val="38272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barn(inVertical)">
                                      <p:cBhvr>
                                        <p:cTn id="25" dur="500"/>
                                        <p:tgtEl>
                                          <p:spTgt spid="4">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barn(inVertical)">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cá hấp xì dầu bằng </a:t>
            </a:r>
            <a:r>
              <a:rPr lang="vi-VN" sz="2400" b="1">
                <a:solidFill>
                  <a:srgbClr val="0000FF"/>
                </a:solidFill>
                <a:latin typeface="Times New Roman" panose="02020603050405020304" pitchFamily="18" charset="0"/>
                <a:ea typeface="Times New Roman" panose="02020603050405020304" pitchFamily="18" charset="0"/>
              </a:rPr>
              <a:t>phương pháp chế biến hấp</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795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68" y="96426"/>
            <a:ext cx="5346440" cy="1569660"/>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III và quan sát </a:t>
            </a:r>
            <a:r>
              <a:rPr lang="vi-VN" sz="2400" b="1">
                <a:solidFill>
                  <a:srgbClr val="0000FF"/>
                </a:solidFill>
                <a:latin typeface="Times New Roman" panose="02020603050405020304" pitchFamily="18" charset="0"/>
                <a:cs typeface="Times New Roman" panose="02020603050405020304" pitchFamily="18" charset="0"/>
              </a:rPr>
              <a:t>hình dưới đây và trình bày </a:t>
            </a:r>
            <a:r>
              <a:rPr lang="en-US" sz="2400" b="1">
                <a:solidFill>
                  <a:srgbClr val="0000FF"/>
                </a:solidFill>
                <a:latin typeface="Times New Roman" panose="02020603050405020304" pitchFamily="18" charset="0"/>
                <a:cs typeface="Times New Roman" panose="02020603050405020304" pitchFamily="18" charset="0"/>
              </a:rPr>
              <a:t>quy trình thực hiện và yêu cầu kĩ thuật của món nướng.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88" y="1666086"/>
            <a:ext cx="5170714" cy="3108096"/>
          </a:xfrm>
          <a:prstGeom prst="rect">
            <a:avLst/>
          </a:prstGeom>
        </p:spPr>
      </p:pic>
      <p:sp>
        <p:nvSpPr>
          <p:cNvPr id="10" name="TextBox 9"/>
          <p:cNvSpPr txBox="1"/>
          <p:nvPr/>
        </p:nvSpPr>
        <p:spPr>
          <a:xfrm>
            <a:off x="1748420" y="4774182"/>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Gà nướng</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416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68" y="96426"/>
            <a:ext cx="5346440" cy="1569660"/>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III và quan sát </a:t>
            </a:r>
            <a:r>
              <a:rPr lang="vi-VN" sz="2400" b="1">
                <a:solidFill>
                  <a:srgbClr val="0000FF"/>
                </a:solidFill>
                <a:latin typeface="Times New Roman" panose="02020603050405020304" pitchFamily="18" charset="0"/>
                <a:cs typeface="Times New Roman" panose="02020603050405020304" pitchFamily="18" charset="0"/>
              </a:rPr>
              <a:t>hình dưới đây và trình bày </a:t>
            </a:r>
            <a:r>
              <a:rPr lang="en-US" sz="2400" b="1">
                <a:solidFill>
                  <a:srgbClr val="0000FF"/>
                </a:solidFill>
                <a:latin typeface="Times New Roman" panose="02020603050405020304" pitchFamily="18" charset="0"/>
                <a:cs typeface="Times New Roman" panose="02020603050405020304" pitchFamily="18" charset="0"/>
              </a:rPr>
              <a:t>quy trình thực hiện và yêu cầu kĩ thuật của món nướng.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88" y="1666086"/>
            <a:ext cx="5170714" cy="3108096"/>
          </a:xfrm>
          <a:prstGeom prst="rect">
            <a:avLst/>
          </a:prstGeom>
        </p:spPr>
      </p:pic>
      <p:sp>
        <p:nvSpPr>
          <p:cNvPr id="10" name="TextBox 9"/>
          <p:cNvSpPr txBox="1"/>
          <p:nvPr/>
        </p:nvSpPr>
        <p:spPr>
          <a:xfrm>
            <a:off x="1748420" y="4774182"/>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Gà nướng</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623249" y="526865"/>
            <a:ext cx="6366588" cy="6001643"/>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Quy trình thực hiện món </a:t>
            </a:r>
            <a:r>
              <a:rPr lang="vi-VN" sz="2400">
                <a:solidFill>
                  <a:srgbClr val="FF0000"/>
                </a:solidFill>
                <a:latin typeface="Times New Roman" panose="02020603050405020304" pitchFamily="18" charset="0"/>
                <a:ea typeface="Times New Roman" panose="02020603050405020304" pitchFamily="18" charset="0"/>
              </a:rPr>
              <a:t>nướng</a:t>
            </a:r>
            <a:r>
              <a:rPr lang="en-US" sz="2400">
                <a:solidFill>
                  <a:srgbClr val="FF0000"/>
                </a:solidFill>
                <a:latin typeface="Times New Roman" panose="02020603050405020304" pitchFamily="18" charset="0"/>
                <a:ea typeface="Times New Roman" panose="02020603050405020304" pitchFamily="18" charset="0"/>
              </a:rPr>
              <a:t>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1.</a:t>
            </a:r>
            <a:r>
              <a:rPr lang="en-US" sz="2400">
                <a:solidFill>
                  <a:srgbClr val="FF0000"/>
                </a:solidFill>
                <a:latin typeface="Times New Roman" panose="02020603050405020304" pitchFamily="18" charset="0"/>
                <a:ea typeface="Times New Roman" panose="02020603050405020304" pitchFamily="18" charset="0"/>
              </a:rPr>
              <a:t> Sơ </a:t>
            </a:r>
            <a:r>
              <a:rPr lang="vi-VN" sz="2400">
                <a:solidFill>
                  <a:srgbClr val="FF0000"/>
                </a:solidFill>
                <a:latin typeface="Times New Roman" panose="02020603050405020304" pitchFamily="18" charset="0"/>
                <a:ea typeface="Times New Roman" panose="02020603050405020304" pitchFamily="18" charset="0"/>
              </a:rPr>
              <a:t>chế: làm sạch, cắt thái, tẩm ướp phù hợp; đối với món bánh cần pha trộn nguyên liệu trước khi nướng.</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2.</a:t>
            </a:r>
            <a:r>
              <a:rPr lang="en-US" sz="2400">
                <a:solidFill>
                  <a:srgbClr val="FF0000"/>
                </a:solidFill>
                <a:latin typeface="Times New Roman" panose="02020603050405020304" pitchFamily="18" charset="0"/>
                <a:ea typeface="Times New Roman" panose="02020603050405020304" pitchFamily="18" charset="0"/>
              </a:rPr>
              <a:t> Chế biến: </a:t>
            </a:r>
            <a:r>
              <a:rPr lang="vi-VN" sz="2400">
                <a:solidFill>
                  <a:srgbClr val="FF0000"/>
                </a:solidFill>
                <a:latin typeface="Times New Roman" panose="02020603050405020304" pitchFamily="18" charset="0"/>
                <a:ea typeface="Times New Roman" panose="02020603050405020304" pitchFamily="18" charset="0"/>
              </a:rPr>
              <a:t>Để nguyên liệu đã sơ chế lên vỉ nướng, khay nướng hoặc que xiên, lật, đảo các mặt thực phẩm thường xuyên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3.</a:t>
            </a:r>
            <a:r>
              <a:rPr lang="en-US" sz="2400">
                <a:solidFill>
                  <a:srgbClr val="FF0000"/>
                </a:solidFill>
                <a:latin typeface="Times New Roman" panose="02020603050405020304" pitchFamily="18" charset="0"/>
                <a:ea typeface="Times New Roman" panose="02020603050405020304" pitchFamily="18" charset="0"/>
              </a:rPr>
              <a:t> Trình </a:t>
            </a:r>
            <a:r>
              <a:rPr lang="vi-VN" sz="2400">
                <a:solidFill>
                  <a:srgbClr val="FF0000"/>
                </a:solidFill>
                <a:latin typeface="Times New Roman" panose="02020603050405020304" pitchFamily="18" charset="0"/>
                <a:ea typeface="Times New Roman" panose="02020603050405020304" pitchFamily="18" charset="0"/>
              </a:rPr>
              <a:t>bày: cho món ăn vào đĩa; trình bày theo sáng tạo cá nhân.</a:t>
            </a:r>
            <a:endParaRPr lang="en-US" sz="2400">
              <a:solidFill>
                <a:srgbClr val="FF0000"/>
              </a:solidFill>
              <a:latin typeface="Times New Roman" panose="02020603050405020304" pitchFamily="18" charset="0"/>
              <a:ea typeface="Times New Roman" panose="02020603050405020304" pitchFamily="18" charset="0"/>
            </a:endParaRPr>
          </a:p>
          <a:p>
            <a:pPr marL="342900" marR="30480" lvl="0" indent="-342900" algn="just">
              <a:spcAft>
                <a:spcPts val="0"/>
              </a:spcAft>
              <a:buFont typeface="Times New Roman" panose="02020603050405020304" pitchFamily="18" charset="0"/>
              <a:buChar char="-"/>
            </a:pPr>
            <a:r>
              <a:rPr lang="vi-VN" sz="2400">
                <a:solidFill>
                  <a:srgbClr val="FF0000"/>
                </a:solidFill>
                <a:latin typeface="Times New Roman" panose="02020603050405020304" pitchFamily="18" charset="0"/>
                <a:ea typeface="Times New Roman" panose="02020603050405020304" pitchFamily="18" charset="0"/>
              </a:rPr>
              <a:t>Yêu cầu kĩ thuật: </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Trạng thái: chín giòn hoặc ngoài giòn trong mềm, không bị khô, cứng và dai.</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Màu sắc: đặc trưng cho từng loại thực phẩm</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Mùi vị: mùi thơm đặc trưng cho từng loại thực phẩm, cân bằng vị; vị vừa ăn.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Trình bày: gọn gàng, đẹp, hấp dẫn, sáng tạo.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17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5170646"/>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III. Phương pháp chế biến thực phẩm bằng không khí nóng(nướng)</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*Nướng</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nướng</a:t>
            </a:r>
            <a:r>
              <a:rPr lang="en-US" sz="2400">
                <a:latin typeface="Times New Roman" panose="02020603050405020304" pitchFamily="18" charset="0"/>
                <a:cs typeface="Times New Roman" panose="02020603050405020304" pitchFamily="18" charset="0"/>
              </a:rPr>
              <a:t> là:</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Sơ </a:t>
            </a:r>
            <a:r>
              <a:rPr lang="vi-VN" sz="2400">
                <a:latin typeface="Times New Roman" panose="02020603050405020304" pitchFamily="18" charset="0"/>
                <a:cs typeface="Times New Roman" panose="02020603050405020304" pitchFamily="18" charset="0"/>
              </a:rPr>
              <a:t>chế: làm sạch, cắt thái, tẩm ướp phù hợp; đối với món bánh cần pha trộn nguyên liệu trước khi nướng.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Chế biến: </a:t>
            </a:r>
            <a:r>
              <a:rPr lang="vi-VN" sz="2400">
                <a:latin typeface="Times New Roman" panose="02020603050405020304" pitchFamily="18" charset="0"/>
                <a:cs typeface="Times New Roman" panose="02020603050405020304" pitchFamily="18" charset="0"/>
              </a:rPr>
              <a:t>Để nguyên liệu đã sơ chế lên vỉ nướng, khay nướng hoặc que xiên, lật, đảo các mặt thực phẩm thường </a:t>
            </a:r>
            <a:r>
              <a:rPr lang="vi-VN" sz="2400" smtClean="0">
                <a:latin typeface="Times New Roman" panose="02020603050405020304" pitchFamily="18" charset="0"/>
                <a:cs typeface="Times New Roman" panose="02020603050405020304" pitchFamily="18" charset="0"/>
              </a:rPr>
              <a:t>xuyên</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Trình </a:t>
            </a:r>
            <a:r>
              <a:rPr lang="vi-VN" sz="2400">
                <a:latin typeface="Times New Roman" panose="02020603050405020304" pitchFamily="18" charset="0"/>
                <a:cs typeface="Times New Roman" panose="02020603050405020304" pitchFamily="18" charset="0"/>
              </a:rPr>
              <a:t>bày: cho món ăn vào đĩa; trình bày theo sáng tạo cá nhân.</a:t>
            </a:r>
            <a:endParaRPr lang="en-US" sz="2400">
              <a:latin typeface="Times New Roman" panose="02020603050405020304" pitchFamily="18" charset="0"/>
              <a:cs typeface="Times New Roman" panose="02020603050405020304" pitchFamily="18" charset="0"/>
            </a:endParaRPr>
          </a:p>
          <a:p>
            <a:pPr lvl="0"/>
            <a:r>
              <a:rPr lang="vi-VN" sz="2400">
                <a:latin typeface="Times New Roman" panose="02020603050405020304" pitchFamily="18" charset="0"/>
                <a:cs typeface="Times New Roman" panose="02020603050405020304" pitchFamily="18" charset="0"/>
              </a:rPr>
              <a:t>Yêu cầu kĩ thuật: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Trạng thái: chín giòn hoặc ngoài giòn trong mềm, không bị khô, cứng và dai.</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đặc trưng cho từng loại thực phẩm</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vị: mùi thơm đặc trưng cho từng loại thực phẩm, cân bằng vị; vị vừa ăn.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Trình bày: gọn gàng, đẹp, hấp dẫn, sáng tạo.</a:t>
            </a:r>
            <a:endParaRPr lang="en-US" sz="2400">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29920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arn(inVertical)">
                                      <p:cBhvr>
                                        <p:cTn id="33" dur="500"/>
                                        <p:tgtEl>
                                          <p:spTgt spid="3">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barn(inVertical)">
                                      <p:cBhvr>
                                        <p:cTn id="39" dur="500"/>
                                        <p:tgtEl>
                                          <p:spTgt spid="3">
                                            <p:txEl>
                                              <p:pRg st="9" end="9"/>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barn(inVertical)">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502" y="0"/>
            <a:ext cx="11731689" cy="3416320"/>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nướng</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a:t>
            </a:r>
            <a:r>
              <a:rPr lang="vi-VN" sz="2400" b="1" smtClean="0">
                <a:solidFill>
                  <a:srgbClr val="000000"/>
                </a:solidFill>
                <a:latin typeface="Times New Roman" panose="02020603050405020304" pitchFamily="18" charset="0"/>
                <a:ea typeface="Times New Roman" panose="02020603050405020304" pitchFamily="18" charset="0"/>
              </a:rPr>
              <a:t>thịt lợn nướng</a:t>
            </a:r>
            <a:endParaRPr lang="en-US" sz="2400" b="1">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*Chuẩn bị</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thịt lợn ba chỉ hay thịt nạc vai 600-700g; đường 1-2 thìa; muối 1-2 thìa; xì dầu 2 thìa; dầu hào 2 thìa; vừng trắng rang 2 thìa; hành tím 1-2 củ; tương ớt loại cay vừa 3 thìa; tiêu 1 thìa; tỏi 1-2 củ; bột tỏi 1 thìa; rau xà lách và các loại rau gia vị.</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dao, thớt, búa dần thịt, vỉ nướng, lò nướng, than hoa, rổ, khay inox; màng bọc thực phẩm; đĩa, bát ăn cơm; đĩa sứ trắng bầu dục, thìa canh, thìa cà phê, đũa; găng tay nilon; khăn lau tay; giấy ăn; nước rửa tay; nước rửa bát.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95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9127" y="205273"/>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thịt lợn nướng</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382555" y="784579"/>
            <a:ext cx="6820677" cy="2341176"/>
          </a:xfrm>
          <a:prstGeom prst="rect">
            <a:avLst/>
          </a:prstGeom>
          <a:noFill/>
          <a:ln>
            <a:no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382554" y="3125755"/>
            <a:ext cx="6820677" cy="3213388"/>
          </a:xfrm>
          <a:prstGeom prst="rect">
            <a:avLst/>
          </a:prstGeom>
          <a:noFill/>
          <a:ln>
            <a:noFill/>
          </a:ln>
        </p:spPr>
      </p:pic>
    </p:spTree>
    <p:extLst>
      <p:ext uri="{BB962C8B-B14F-4D97-AF65-F5344CB8AC3E}">
        <p14:creationId xmlns:p14="http://schemas.microsoft.com/office/powerpoint/2010/main" val="30770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19780" y="277974"/>
            <a:ext cx="8182636" cy="5544328"/>
          </a:xfrm>
          <a:prstGeom prst="rect">
            <a:avLst/>
          </a:prstGeom>
          <a:noFill/>
          <a:ln>
            <a:noFill/>
          </a:ln>
        </p:spPr>
      </p:pic>
    </p:spTree>
    <p:extLst>
      <p:ext uri="{BB962C8B-B14F-4D97-AF65-F5344CB8AC3E}">
        <p14:creationId xmlns:p14="http://schemas.microsoft.com/office/powerpoint/2010/main" val="18926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8942" y="3219061"/>
            <a:ext cx="184046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Luộc rau</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1569660"/>
          </a:xfrm>
          <a:prstGeom prst="rect">
            <a:avLst/>
          </a:prstGeom>
        </p:spPr>
        <p:txBody>
          <a:bodyPr>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I.1 và quan sát </a:t>
            </a:r>
            <a:r>
              <a:rPr lang="vi-VN" sz="2400" b="1">
                <a:solidFill>
                  <a:srgbClr val="0000FF"/>
                </a:solidFill>
                <a:latin typeface="Times New Roman" panose="02020603050405020304" pitchFamily="18" charset="0"/>
                <a:cs typeface="Times New Roman" panose="02020603050405020304" pitchFamily="18" charset="0"/>
              </a:rPr>
              <a:t>dưới đây</a:t>
            </a:r>
            <a:r>
              <a:rPr lang="en-US" sz="2400" b="1">
                <a:solidFill>
                  <a:srgbClr val="0000FF"/>
                </a:solidFill>
                <a:latin typeface="Times New Roman" panose="02020603050405020304" pitchFamily="18" charset="0"/>
                <a:cs typeface="Times New Roman" panose="02020603050405020304" pitchFamily="18" charset="0"/>
              </a:rPr>
              <a:t>, trình bày hiểu biết của em về món luộc. </a:t>
            </a:r>
            <a:r>
              <a:rPr lang="vi-VN" sz="2400" b="1">
                <a:solidFill>
                  <a:srgbClr val="0000FF"/>
                </a:solidFill>
                <a:latin typeface="Times New Roman" panose="02020603050405020304" pitchFamily="18" charset="0"/>
                <a:cs typeface="Times New Roman" panose="02020603050405020304" pitchFamily="18" charset="0"/>
              </a:rPr>
              <a:t>Để món luộc ngon cần đảm bảo yêu cầu kĩ thuật như thế nào?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79668" y="194554"/>
            <a:ext cx="5532830" cy="3024507"/>
          </a:xfrm>
          <a:prstGeom prst="rect">
            <a:avLst/>
          </a:prstGeom>
        </p:spPr>
      </p:pic>
      <p:pic>
        <p:nvPicPr>
          <p:cNvPr id="3" name="Picture 2"/>
          <p:cNvPicPr>
            <a:picLocks noChangeAspect="1"/>
          </p:cNvPicPr>
          <p:nvPr/>
        </p:nvPicPr>
        <p:blipFill>
          <a:blip r:embed="rId3"/>
          <a:stretch>
            <a:fillRect/>
          </a:stretch>
        </p:blipFill>
        <p:spPr>
          <a:xfrm>
            <a:off x="147195" y="3623277"/>
            <a:ext cx="7110076" cy="1066892"/>
          </a:xfrm>
          <a:prstGeom prst="rect">
            <a:avLst/>
          </a:prstGeom>
        </p:spPr>
      </p:pic>
      <p:pic>
        <p:nvPicPr>
          <p:cNvPr id="6" name="Picture 5"/>
          <p:cNvPicPr>
            <a:picLocks noChangeAspect="1"/>
          </p:cNvPicPr>
          <p:nvPr/>
        </p:nvPicPr>
        <p:blipFill>
          <a:blip r:embed="rId4"/>
          <a:stretch>
            <a:fillRect/>
          </a:stretch>
        </p:blipFill>
        <p:spPr>
          <a:xfrm>
            <a:off x="147195" y="4792801"/>
            <a:ext cx="7087214" cy="2065199"/>
          </a:xfrm>
          <a:prstGeom prst="rect">
            <a:avLst/>
          </a:prstGeom>
        </p:spPr>
      </p:pic>
    </p:spTree>
    <p:extLst>
      <p:ext uri="{BB962C8B-B14F-4D97-AF65-F5344CB8AC3E}">
        <p14:creationId xmlns:p14="http://schemas.microsoft.com/office/powerpoint/2010/main" val="264758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16523" y="322914"/>
            <a:ext cx="6515100"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Để món thịt lợn nướng chín đều, lên màu đẹp và không bị cháy, trước khi chế biến em sẽ lưu ý các bạn trong nhóm những điều gì?</a:t>
            </a:r>
          </a:p>
        </p:txBody>
      </p:sp>
    </p:spTree>
    <p:extLst>
      <p:ext uri="{BB962C8B-B14F-4D97-AF65-F5344CB8AC3E}">
        <p14:creationId xmlns:p14="http://schemas.microsoft.com/office/powerpoint/2010/main" val="10301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16523" y="322914"/>
            <a:ext cx="6515100"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Để món thịt lợn nướng chín đều, lên màu đẹp và không bị cháy, trước khi chế biến em sẽ lưu ý các bạn trong nhóm những điều gì?</a:t>
            </a:r>
          </a:p>
        </p:txBody>
      </p:sp>
      <p:sp>
        <p:nvSpPr>
          <p:cNvPr id="4" name="Rectangle 3"/>
          <p:cNvSpPr/>
          <p:nvPr/>
        </p:nvSpPr>
        <p:spPr>
          <a:xfrm>
            <a:off x="451427" y="1618203"/>
            <a:ext cx="7218335" cy="4893647"/>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Để món thịt lợn nướng chín đều, lên màu đẹp và không bị cháy, trước khi chế biến em sẽ lưu ý các bạn trong nhóm những điều sau:</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Chọn những miếng thịt có độ dày đồng đều để đảm bảo thời gian nướng đồng đều và món ăn chín đều từ trong ra ngoài.</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Sử dụng các loại gia vị, gia vị tự nhiên hoặc gia vị chế biến sẵn để ướp thịt trước khi nướng, giúp thịt thấm gia vị và có hương vị đậm đà.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Đảm bảo nhiệt độ nướng phù hợp để thịt không bị cháy hoặc chín quá nhanh.</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Đảo chiều thịt đều đặn trong quá trình nướng để thịt chín đều và không bị cháy.</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891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16523" y="322914"/>
            <a:ext cx="6515100" cy="461665"/>
          </a:xfrm>
          <a:prstGeom prst="rect">
            <a:avLst/>
          </a:prstGeom>
        </p:spPr>
        <p:txBody>
          <a:bodyPr wrap="square">
            <a:spAutoFit/>
          </a:bodyPr>
          <a:lstStyle/>
          <a:p>
            <a:r>
              <a:rPr lang="vi-VN" sz="2400" b="1" smtClean="0">
                <a:solidFill>
                  <a:srgbClr val="0000FF"/>
                </a:solidFill>
                <a:latin typeface="Times New Roman" panose="02020603050405020304" pitchFamily="18" charset="0"/>
                <a:cs typeface="Times New Roman" panose="02020603050405020304" pitchFamily="18" charset="0"/>
              </a:rPr>
              <a:t>Hãy kể tên các món thịt nướng khác mà em biết</a:t>
            </a:r>
            <a:endParaRPr lang="en-US"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297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16523" y="322914"/>
            <a:ext cx="6515100" cy="461665"/>
          </a:xfrm>
          <a:prstGeom prst="rect">
            <a:avLst/>
          </a:prstGeom>
        </p:spPr>
        <p:txBody>
          <a:bodyPr wrap="square">
            <a:spAutoFit/>
          </a:bodyPr>
          <a:lstStyle/>
          <a:p>
            <a:r>
              <a:rPr lang="vi-VN" sz="2400" b="1" smtClean="0">
                <a:solidFill>
                  <a:srgbClr val="0000FF"/>
                </a:solidFill>
                <a:latin typeface="Times New Roman" panose="02020603050405020304" pitchFamily="18" charset="0"/>
                <a:cs typeface="Times New Roman" panose="02020603050405020304" pitchFamily="18" charset="0"/>
              </a:rPr>
              <a:t>Hãy kể tên các món thịt nướng khác mà em biết</a:t>
            </a:r>
            <a:endParaRPr lang="en-US" sz="2400" b="1">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650031" y="1033867"/>
            <a:ext cx="6963747" cy="3046988"/>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Các món thịt nướng phổ biến khác mà em có thể biết đến bao gồm: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Thịt gà nướng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Thịt bò nướng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Cánh gà nướng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Cá nướng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Sườn nướng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Heo quay</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568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16523" y="322914"/>
            <a:ext cx="6515100"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Bạn em rất thích món thịt nướng nên thường xuyên ăn, em có đồng tình với chế độ ăn của bạn em không và tại sao?</a:t>
            </a:r>
          </a:p>
        </p:txBody>
      </p:sp>
    </p:spTree>
    <p:extLst>
      <p:ext uri="{BB962C8B-B14F-4D97-AF65-F5344CB8AC3E}">
        <p14:creationId xmlns:p14="http://schemas.microsoft.com/office/powerpoint/2010/main" val="416480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758" y="784579"/>
            <a:ext cx="3915747" cy="2826367"/>
          </a:xfrm>
          <a:prstGeom prst="rect">
            <a:avLst/>
          </a:prstGeom>
        </p:spPr>
      </p:pic>
      <p:sp>
        <p:nvSpPr>
          <p:cNvPr id="8" name="TextBox 7"/>
          <p:cNvSpPr txBox="1"/>
          <p:nvPr/>
        </p:nvSpPr>
        <p:spPr>
          <a:xfrm>
            <a:off x="9231571" y="3610946"/>
            <a:ext cx="190918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 nướng</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316523" y="322914"/>
            <a:ext cx="6515100"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Bạn em rất thích món thịt nướng nên thường xuyên ăn, em có đồng tình với chế độ ăn của bạn em không và tại sao?</a:t>
            </a:r>
          </a:p>
        </p:txBody>
      </p:sp>
      <p:sp>
        <p:nvSpPr>
          <p:cNvPr id="4" name="Rectangle 3"/>
          <p:cNvSpPr/>
          <p:nvPr/>
        </p:nvSpPr>
        <p:spPr>
          <a:xfrm>
            <a:off x="1200538" y="1749404"/>
            <a:ext cx="6609183" cy="2677656"/>
          </a:xfrm>
          <a:prstGeom prst="rect">
            <a:avLst/>
          </a:prstGeom>
        </p:spPr>
        <p:txBody>
          <a:bodyPr wrap="square">
            <a:spAutoFit/>
          </a:bodyPr>
          <a:lstStyle/>
          <a:p>
            <a:pPr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Em không đồng tình với bạn.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Giải thích:</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Thịt nướng thường chứa một lượng cao chất béo và cholesterol, đặc biệt là nếu là loại thịt mỡ.</a:t>
            </a:r>
          </a:p>
          <a:p>
            <a:r>
              <a:rPr lang="en-US" sz="2400">
                <a:solidFill>
                  <a:srgbClr val="FF0000"/>
                </a:solidFill>
                <a:latin typeface="Times New Roman" panose="02020603050405020304" pitchFamily="18" charset="0"/>
                <a:ea typeface="Times New Roman" panose="02020603050405020304" pitchFamily="18" charset="0"/>
              </a:rPr>
              <a:t>+ Việc nướng thịt trên lửa than hoặc lửa than củi có thể tạo ra các chất gây ung thư khi thịt tiếp xúc với lửa và khói.</a:t>
            </a:r>
            <a:endParaRPr lang="en-US" sz="2400">
              <a:solidFill>
                <a:srgbClr val="FF0000"/>
              </a:solidFill>
            </a:endParaRPr>
          </a:p>
        </p:txBody>
      </p:sp>
    </p:spTree>
    <p:extLst>
      <p:ext uri="{BB962C8B-B14F-4D97-AF65-F5344CB8AC3E}">
        <p14:creationId xmlns:p14="http://schemas.microsoft.com/office/powerpoint/2010/main" val="275869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thị lợn nướng bằng </a:t>
            </a:r>
            <a:r>
              <a:rPr lang="vi-VN" sz="2400" b="1">
                <a:solidFill>
                  <a:srgbClr val="0000FF"/>
                </a:solidFill>
                <a:latin typeface="Times New Roman" panose="02020603050405020304" pitchFamily="18" charset="0"/>
                <a:ea typeface="Times New Roman" panose="02020603050405020304" pitchFamily="18" charset="0"/>
              </a:rPr>
              <a:t>phương pháp chế biến nướng</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08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2123" y="343973"/>
            <a:ext cx="10798628"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IV.1 và quan sát </a:t>
            </a:r>
            <a:r>
              <a:rPr lang="vi-VN" sz="2400" b="1" smtClean="0">
                <a:solidFill>
                  <a:srgbClr val="0000FF"/>
                </a:solidFill>
                <a:latin typeface="Times New Roman" panose="02020603050405020304" pitchFamily="18" charset="0"/>
                <a:ea typeface="Times New Roman" panose="02020603050405020304" pitchFamily="18" charset="0"/>
              </a:rPr>
              <a:t>hình dưới</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trình bày </a:t>
            </a:r>
            <a:r>
              <a:rPr lang="vi-VN" sz="2400" b="1" smtClean="0">
                <a:solidFill>
                  <a:srgbClr val="0000FF"/>
                </a:solidFill>
                <a:latin typeface="Times New Roman" panose="02020603050405020304" pitchFamily="18" charset="0"/>
                <a:ea typeface="Times New Roman" panose="02020603050405020304" pitchFamily="18" charset="0"/>
              </a:rPr>
              <a:t>trình bày quy trình thực hiện và yêu cầu kĩ thuật của </a:t>
            </a:r>
            <a:r>
              <a:rPr lang="en-US" sz="2400" b="1" smtClean="0">
                <a:solidFill>
                  <a:srgbClr val="0000FF"/>
                </a:solidFill>
                <a:latin typeface="Times New Roman" panose="02020603050405020304" pitchFamily="18" charset="0"/>
                <a:ea typeface="Times New Roman" panose="02020603050405020304" pitchFamily="18" charset="0"/>
              </a:rPr>
              <a:t>món </a:t>
            </a:r>
            <a:r>
              <a:rPr lang="en-US" sz="2400" b="1">
                <a:solidFill>
                  <a:srgbClr val="0000FF"/>
                </a:solidFill>
                <a:latin typeface="Times New Roman" panose="02020603050405020304" pitchFamily="18" charset="0"/>
                <a:ea typeface="Times New Roman" panose="02020603050405020304" pitchFamily="18" charset="0"/>
              </a:rPr>
              <a:t>rán (chiên).</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23" y="1502228"/>
            <a:ext cx="5321559" cy="3536303"/>
          </a:xfrm>
          <a:prstGeom prst="rect">
            <a:avLst/>
          </a:prstGeom>
        </p:spPr>
      </p:pic>
      <p:sp>
        <p:nvSpPr>
          <p:cNvPr id="9" name="TextBox 8"/>
          <p:cNvSpPr txBox="1"/>
          <p:nvPr/>
        </p:nvSpPr>
        <p:spPr>
          <a:xfrm>
            <a:off x="2522860" y="5165734"/>
            <a:ext cx="1423988"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 Cá rán</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3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2123" y="343973"/>
            <a:ext cx="10798628"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IV.1 và quan sát </a:t>
            </a:r>
            <a:r>
              <a:rPr lang="vi-VN" sz="2400" b="1" smtClean="0">
                <a:solidFill>
                  <a:srgbClr val="0000FF"/>
                </a:solidFill>
                <a:latin typeface="Times New Roman" panose="02020603050405020304" pitchFamily="18" charset="0"/>
                <a:ea typeface="Times New Roman" panose="02020603050405020304" pitchFamily="18" charset="0"/>
              </a:rPr>
              <a:t>hình dưới</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trình bày </a:t>
            </a:r>
            <a:r>
              <a:rPr lang="vi-VN" sz="2400" b="1" smtClean="0">
                <a:solidFill>
                  <a:srgbClr val="0000FF"/>
                </a:solidFill>
                <a:latin typeface="Times New Roman" panose="02020603050405020304" pitchFamily="18" charset="0"/>
                <a:ea typeface="Times New Roman" panose="02020603050405020304" pitchFamily="18" charset="0"/>
              </a:rPr>
              <a:t>trình bày quy trình thực hiện và yêu cầu kĩ thuật của </a:t>
            </a:r>
            <a:r>
              <a:rPr lang="en-US" sz="2400" b="1" smtClean="0">
                <a:solidFill>
                  <a:srgbClr val="0000FF"/>
                </a:solidFill>
                <a:latin typeface="Times New Roman" panose="02020603050405020304" pitchFamily="18" charset="0"/>
                <a:ea typeface="Times New Roman" panose="02020603050405020304" pitchFamily="18" charset="0"/>
              </a:rPr>
              <a:t>món </a:t>
            </a:r>
            <a:r>
              <a:rPr lang="en-US" sz="2400" b="1">
                <a:solidFill>
                  <a:srgbClr val="0000FF"/>
                </a:solidFill>
                <a:latin typeface="Times New Roman" panose="02020603050405020304" pitchFamily="18" charset="0"/>
                <a:ea typeface="Times New Roman" panose="02020603050405020304" pitchFamily="18" charset="0"/>
              </a:rPr>
              <a:t>rán (chiên).</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23" y="1502228"/>
            <a:ext cx="5321559" cy="3536303"/>
          </a:xfrm>
          <a:prstGeom prst="rect">
            <a:avLst/>
          </a:prstGeom>
        </p:spPr>
      </p:pic>
      <p:sp>
        <p:nvSpPr>
          <p:cNvPr id="9" name="TextBox 8"/>
          <p:cNvSpPr txBox="1"/>
          <p:nvPr/>
        </p:nvSpPr>
        <p:spPr>
          <a:xfrm>
            <a:off x="2522860" y="5165734"/>
            <a:ext cx="1423988"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 Cá rán</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810103" y="1174970"/>
            <a:ext cx="6096000" cy="5632311"/>
          </a:xfrm>
          <a:prstGeom prst="rect">
            <a:avLst/>
          </a:prstGeom>
        </p:spPr>
        <p:txBody>
          <a:bodyPr>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Quy trình thực hiện món </a:t>
            </a:r>
            <a:r>
              <a:rPr lang="vi-VN" sz="2400">
                <a:solidFill>
                  <a:srgbClr val="FF0000"/>
                </a:solidFill>
                <a:latin typeface="Times New Roman" panose="02020603050405020304" pitchFamily="18" charset="0"/>
                <a:ea typeface="Times New Roman" panose="02020603050405020304" pitchFamily="18" charset="0"/>
              </a:rPr>
              <a:t>chiên(rán)</a:t>
            </a:r>
            <a:r>
              <a:rPr lang="en-US" sz="2400">
                <a:solidFill>
                  <a:srgbClr val="FF0000"/>
                </a:solidFill>
                <a:latin typeface="Times New Roman" panose="02020603050405020304" pitchFamily="18" charset="0"/>
                <a:ea typeface="Times New Roman" panose="02020603050405020304" pitchFamily="18" charset="0"/>
              </a:rPr>
              <a:t>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1.</a:t>
            </a:r>
            <a:r>
              <a:rPr lang="en-US" sz="2400">
                <a:solidFill>
                  <a:srgbClr val="FF0000"/>
                </a:solidFill>
                <a:latin typeface="Times New Roman" panose="02020603050405020304" pitchFamily="18" charset="0"/>
                <a:ea typeface="Times New Roman" panose="02020603050405020304" pitchFamily="18" charset="0"/>
              </a:rPr>
              <a:t> Sơ </a:t>
            </a:r>
            <a:r>
              <a:rPr lang="vi-VN" sz="2400">
                <a:solidFill>
                  <a:srgbClr val="FF0000"/>
                </a:solidFill>
                <a:latin typeface="Times New Roman" panose="02020603050405020304" pitchFamily="18" charset="0"/>
                <a:ea typeface="Times New Roman" panose="02020603050405020304" pitchFamily="18" charset="0"/>
              </a:rPr>
              <a:t>chế: làm sạch, cắt thái, tẩm ướp phù hợp; chuẩn bị nước chấm phù hợp.</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2.</a:t>
            </a:r>
            <a:r>
              <a:rPr lang="en-US" sz="2400">
                <a:solidFill>
                  <a:srgbClr val="FF0000"/>
                </a:solidFill>
                <a:latin typeface="Times New Roman" panose="02020603050405020304" pitchFamily="18" charset="0"/>
                <a:ea typeface="Times New Roman" panose="02020603050405020304" pitchFamily="18" charset="0"/>
              </a:rPr>
              <a:t> Chế biến: </a:t>
            </a:r>
            <a:r>
              <a:rPr lang="vi-VN" sz="2400">
                <a:solidFill>
                  <a:srgbClr val="FF0000"/>
                </a:solidFill>
                <a:latin typeface="Times New Roman" panose="02020603050405020304" pitchFamily="18" charset="0"/>
                <a:ea typeface="Times New Roman" panose="02020603050405020304" pitchFamily="18" charset="0"/>
              </a:rPr>
              <a:t>Cho thực phẩm vào chiên trong dầu hoặc mỡ nóng già; lật hoặc đảo thực phẩm để mặt ngoài có lớp vàng nâu, giòn và chín đều; vớt ra để ráp dầu hoặc mỡ.</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3.</a:t>
            </a:r>
            <a:r>
              <a:rPr lang="en-US" sz="2400">
                <a:solidFill>
                  <a:srgbClr val="FF0000"/>
                </a:solidFill>
                <a:latin typeface="Times New Roman" panose="02020603050405020304" pitchFamily="18" charset="0"/>
                <a:ea typeface="Times New Roman" panose="02020603050405020304" pitchFamily="18" charset="0"/>
              </a:rPr>
              <a:t> Trình </a:t>
            </a:r>
            <a:r>
              <a:rPr lang="vi-VN" sz="2400">
                <a:solidFill>
                  <a:srgbClr val="FF0000"/>
                </a:solidFill>
                <a:latin typeface="Times New Roman" panose="02020603050405020304" pitchFamily="18" charset="0"/>
                <a:ea typeface="Times New Roman" panose="02020603050405020304" pitchFamily="18" charset="0"/>
              </a:rPr>
              <a:t>bày: cho món ăn vào đĩa; trình bày theo sáng tạo cá nhân.</a:t>
            </a:r>
            <a:endParaRPr lang="en-US" sz="2400">
              <a:solidFill>
                <a:srgbClr val="FF0000"/>
              </a:solidFill>
              <a:latin typeface="Times New Roman" panose="02020603050405020304" pitchFamily="18" charset="0"/>
              <a:ea typeface="Times New Roman" panose="02020603050405020304" pitchFamily="18" charset="0"/>
            </a:endParaRPr>
          </a:p>
          <a:p>
            <a:pPr marL="342900" marR="30480" lvl="0" indent="-342900" algn="just">
              <a:spcAft>
                <a:spcPts val="0"/>
              </a:spcAft>
              <a:buFont typeface="Times New Roman" panose="02020603050405020304" pitchFamily="18" charset="0"/>
              <a:buChar char="-"/>
            </a:pPr>
            <a:r>
              <a:rPr lang="vi-VN" sz="2400">
                <a:solidFill>
                  <a:srgbClr val="FF0000"/>
                </a:solidFill>
                <a:latin typeface="Times New Roman" panose="02020603050405020304" pitchFamily="18" charset="0"/>
                <a:ea typeface="Times New Roman" panose="02020603050405020304" pitchFamily="18" charset="0"/>
              </a:rPr>
              <a:t>Yêu cầu kĩ thuật: </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Trạng thái: chín kĩ, giòn, xốp.</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Màu sắc: màu vàng nâu, không bị cháy xém hoặc vàng non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Mùi vị: thơm ngon.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Trình bày: gọn gàng, đẹp, hấp dẫn, sáng tạo.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80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80131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IV. Phương pháp chế biến thực phẩm bằng dầu, mỡ nóng</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1. Rán</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chiên(rán)</a:t>
            </a:r>
            <a:r>
              <a:rPr lang="en-US" sz="2400">
                <a:latin typeface="Times New Roman" panose="02020603050405020304" pitchFamily="18" charset="0"/>
                <a:cs typeface="Times New Roman" panose="02020603050405020304" pitchFamily="18" charset="0"/>
              </a:rPr>
              <a:t> là:</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Sơ </a:t>
            </a:r>
            <a:r>
              <a:rPr lang="vi-VN" sz="2400">
                <a:latin typeface="Times New Roman" panose="02020603050405020304" pitchFamily="18" charset="0"/>
                <a:cs typeface="Times New Roman" panose="02020603050405020304" pitchFamily="18" charset="0"/>
              </a:rPr>
              <a:t>chế: làm sạch, cắt thái, tẩm ướp phù hợp; chuẩn bị nước chấm phù hợp.</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Chế biến: </a:t>
            </a:r>
            <a:r>
              <a:rPr lang="vi-VN" sz="2400">
                <a:latin typeface="Times New Roman" panose="02020603050405020304" pitchFamily="18" charset="0"/>
                <a:cs typeface="Times New Roman" panose="02020603050405020304" pitchFamily="18" charset="0"/>
              </a:rPr>
              <a:t>Cho thực phẩm vào chiên trong dầu hoặc mỡ nóng già; lật hoặc đảo thực phẩm để mặt ngoài có lớp vàng nâu, giòn và chín đều; vớt ra để ráp dầu hoặc mỡ.</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Trình </a:t>
            </a:r>
            <a:r>
              <a:rPr lang="vi-VN" sz="2400">
                <a:latin typeface="Times New Roman" panose="02020603050405020304" pitchFamily="18" charset="0"/>
                <a:cs typeface="Times New Roman" panose="02020603050405020304" pitchFamily="18" charset="0"/>
              </a:rPr>
              <a:t>bày: cho món ăn vào đĩa; trình bày theo sáng tạo cá nhân.</a:t>
            </a:r>
            <a:endParaRPr lang="en-US" sz="2400">
              <a:latin typeface="Times New Roman" panose="02020603050405020304" pitchFamily="18" charset="0"/>
              <a:cs typeface="Times New Roman" panose="02020603050405020304" pitchFamily="18" charset="0"/>
            </a:endParaRPr>
          </a:p>
          <a:p>
            <a:pPr lvl="0"/>
            <a:r>
              <a:rPr lang="vi-VN" sz="2400">
                <a:latin typeface="Times New Roman" panose="02020603050405020304" pitchFamily="18" charset="0"/>
                <a:cs typeface="Times New Roman" panose="02020603050405020304" pitchFamily="18" charset="0"/>
              </a:rPr>
              <a:t>Yêu cầu kĩ thuật: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Trạng thái: chín kĩ, giòn, xốp.</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màu vàng nâu, không bị cháy xém hoặc vàng non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vị: thơm ngon</a:t>
            </a:r>
            <a:r>
              <a:rPr lang="vi-VN" sz="2400" smtClean="0">
                <a:latin typeface="Times New Roman" panose="02020603050405020304" pitchFamily="18" charset="0"/>
                <a:cs typeface="Times New Roman" panose="02020603050405020304" pitchFamily="18" charset="0"/>
              </a:rPr>
              <a:t>.</a:t>
            </a: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Trình bày: gọn gàng, đẹp, hấp dẫn, sáng tạo.</a:t>
            </a:r>
            <a:endParaRPr lang="en-US" sz="2400">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289902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1000"/>
                                        <p:tgtEl>
                                          <p:spTgt spid="3">
                                            <p:txEl>
                                              <p:pRg st="9" end="9"/>
                                            </p:txEl>
                                          </p:spTgt>
                                        </p:tgtEl>
                                      </p:cBhvr>
                                    </p:animEffect>
                                    <p:anim calcmode="lin" valueType="num">
                                      <p:cBhvr>
                                        <p:cTn id="5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1000"/>
                                        <p:tgtEl>
                                          <p:spTgt spid="3">
                                            <p:txEl>
                                              <p:pRg st="10" end="10"/>
                                            </p:txEl>
                                          </p:spTgt>
                                        </p:tgtEl>
                                      </p:cBhvr>
                                    </p:animEffect>
                                    <p:anim calcmode="lin" valueType="num">
                                      <p:cBhvr>
                                        <p:cTn id="6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8942" y="3219061"/>
            <a:ext cx="184046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Luộc rau</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1569660"/>
          </a:xfrm>
          <a:prstGeom prst="rect">
            <a:avLst/>
          </a:prstGeom>
        </p:spPr>
        <p:txBody>
          <a:bodyPr>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I.1 và quan sát </a:t>
            </a:r>
            <a:r>
              <a:rPr lang="vi-VN" sz="2400" b="1">
                <a:solidFill>
                  <a:srgbClr val="0000FF"/>
                </a:solidFill>
                <a:latin typeface="Times New Roman" panose="02020603050405020304" pitchFamily="18" charset="0"/>
                <a:cs typeface="Times New Roman" panose="02020603050405020304" pitchFamily="18" charset="0"/>
              </a:rPr>
              <a:t>dưới đây</a:t>
            </a:r>
            <a:r>
              <a:rPr lang="en-US" sz="2400" b="1">
                <a:solidFill>
                  <a:srgbClr val="0000FF"/>
                </a:solidFill>
                <a:latin typeface="Times New Roman" panose="02020603050405020304" pitchFamily="18" charset="0"/>
                <a:cs typeface="Times New Roman" panose="02020603050405020304" pitchFamily="18" charset="0"/>
              </a:rPr>
              <a:t>, trình bày hiểu biết của em về món luộc. </a:t>
            </a:r>
            <a:r>
              <a:rPr lang="vi-VN" sz="2400" b="1">
                <a:solidFill>
                  <a:srgbClr val="0000FF"/>
                </a:solidFill>
                <a:latin typeface="Times New Roman" panose="02020603050405020304" pitchFamily="18" charset="0"/>
                <a:cs typeface="Times New Roman" panose="02020603050405020304" pitchFamily="18" charset="0"/>
              </a:rPr>
              <a:t>Để món luộc ngon cần đảm bảo yêu cầu kĩ thuật như thế nào?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79668" y="194554"/>
            <a:ext cx="5532830" cy="3024507"/>
          </a:xfrm>
          <a:prstGeom prst="rect">
            <a:avLst/>
          </a:prstGeom>
        </p:spPr>
      </p:pic>
      <p:pic>
        <p:nvPicPr>
          <p:cNvPr id="3" name="Picture 2"/>
          <p:cNvPicPr>
            <a:picLocks noChangeAspect="1"/>
          </p:cNvPicPr>
          <p:nvPr/>
        </p:nvPicPr>
        <p:blipFill>
          <a:blip r:embed="rId3"/>
          <a:stretch>
            <a:fillRect/>
          </a:stretch>
        </p:blipFill>
        <p:spPr>
          <a:xfrm>
            <a:off x="147195" y="3623277"/>
            <a:ext cx="7110076" cy="1066892"/>
          </a:xfrm>
          <a:prstGeom prst="rect">
            <a:avLst/>
          </a:prstGeom>
        </p:spPr>
      </p:pic>
      <p:pic>
        <p:nvPicPr>
          <p:cNvPr id="6" name="Picture 5"/>
          <p:cNvPicPr>
            <a:picLocks noChangeAspect="1"/>
          </p:cNvPicPr>
          <p:nvPr/>
        </p:nvPicPr>
        <p:blipFill>
          <a:blip r:embed="rId4"/>
          <a:stretch>
            <a:fillRect/>
          </a:stretch>
        </p:blipFill>
        <p:spPr>
          <a:xfrm>
            <a:off x="147195" y="4792801"/>
            <a:ext cx="7087214" cy="2065199"/>
          </a:xfrm>
          <a:prstGeom prst="rect">
            <a:avLst/>
          </a:prstGeom>
        </p:spPr>
      </p:pic>
      <p:sp>
        <p:nvSpPr>
          <p:cNvPr id="7" name="Rectangle 6"/>
          <p:cNvSpPr/>
          <p:nvPr/>
        </p:nvSpPr>
        <p:spPr>
          <a:xfrm>
            <a:off x="7605196" y="2188010"/>
            <a:ext cx="4403301" cy="3785652"/>
          </a:xfrm>
          <a:prstGeom prst="rect">
            <a:avLst/>
          </a:prstGeom>
        </p:spPr>
        <p:txBody>
          <a:bodyPr wrap="square">
            <a:spAutoFit/>
          </a:bodyPr>
          <a:lstStyle/>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Yêu cầu kĩ thuật</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Trạng thái: chín, mức độ chín tùy thuộc nguyên liệu hay yêu cầu món ăn</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Màu sắc: đặc trưng của thực phẩm luộc</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Mùi vị: mùi vị đặc trưng, vị của thực phẩm luộc.</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Trình bày: gọn gàng, hấp dẫn, sáng tạo.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641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anim calcmode="lin" valueType="num">
                                      <p:cBhvr>
                                        <p:cTn id="2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510" y="130258"/>
            <a:ext cx="11694368"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rán</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a:t>
            </a:r>
            <a:r>
              <a:rPr lang="vi-VN" sz="2400" b="1" smtClean="0">
                <a:solidFill>
                  <a:srgbClr val="000000"/>
                </a:solidFill>
                <a:latin typeface="Times New Roman" panose="02020603050405020304" pitchFamily="18" charset="0"/>
                <a:ea typeface="Times New Roman" panose="02020603050405020304" pitchFamily="18" charset="0"/>
              </a:rPr>
              <a:t>bò cuốn lá lốt chiên</a:t>
            </a: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 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thịt bò 200g; thịt lợn 100g; dầu ăn 100g; lá lốt 2 bó; tỏi và hành 30g; sả 20g; gia vị nước mắm, xì dầu, muối, đường, hạt nêm, tiêu xay.</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cân, máy xay thịt, chậu rửa, rổ, dao, thớt, đĩa, đũa, thìa, găng tay nilon, khăn lau tay, giấy ăn, nước rửa tay, nước rửa bát.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080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9127" y="205273"/>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bò cuốn lá lốt chiên</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098971" y="4035404"/>
            <a:ext cx="396551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7.7. Món bà cuốn lá lốt chiên</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83442" y="436105"/>
            <a:ext cx="4081040" cy="3424335"/>
          </a:xfrm>
          <a:prstGeom prst="rect">
            <a:avLst/>
          </a:prstGeom>
        </p:spPr>
      </p:pic>
      <p:sp>
        <p:nvSpPr>
          <p:cNvPr id="4" name="Rounded Rectangle 3"/>
          <p:cNvSpPr/>
          <p:nvPr/>
        </p:nvSpPr>
        <p:spPr>
          <a:xfrm>
            <a:off x="457200" y="951722"/>
            <a:ext cx="6913984" cy="2295331"/>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mtClean="0">
                <a:solidFill>
                  <a:schemeClr val="tx1"/>
                </a:solidFill>
                <a:latin typeface="Times New Roman" panose="02020603050405020304" pitchFamily="18" charset="0"/>
                <a:cs typeface="Times New Roman" panose="02020603050405020304" pitchFamily="18" charset="0"/>
              </a:rPr>
              <a:t>*Nhặt, rửa lá lốt; thịt bò, thịt lợn rửa sạch, say nhỉ; hành, tỏi, sả bỏ vỏ, băm nhỏ</a:t>
            </a:r>
          </a:p>
          <a:p>
            <a:r>
              <a:rPr lang="vi-VN" smtClean="0">
                <a:solidFill>
                  <a:schemeClr val="tx1"/>
                </a:solidFill>
                <a:latin typeface="Times New Roman" panose="02020603050405020304" pitchFamily="18" charset="0"/>
                <a:cs typeface="Times New Roman" panose="02020603050405020304" pitchFamily="18" charset="0"/>
              </a:rPr>
              <a:t>*Ướp: cho thịt vào bát to ướp cùng hành, tỏi, sả, xì dầu, muối, đường, hạt nêm, tiêu trong khoảng 25-30 phút</a:t>
            </a:r>
          </a:p>
          <a:p>
            <a:r>
              <a:rPr lang="vi-VN" smtClean="0">
                <a:solidFill>
                  <a:schemeClr val="tx1"/>
                </a:solidFill>
                <a:latin typeface="Times New Roman" panose="02020603050405020304" pitchFamily="18" charset="0"/>
                <a:cs typeface="Times New Roman" panose="02020603050405020304" pitchFamily="18" charset="0"/>
              </a:rPr>
              <a:t>*Chuẩn bị nước chấm: dùng nước sôi để nguội cho đường và chanh vào hòa tan; nêm vị hơi chua ngọt. Cho nước mắm vào từ từ nêm vừa ăn. Tiếp theo cho tỏi, ớt băm nhuyễn vào.</a:t>
            </a:r>
            <a:endParaRPr lang="en-US">
              <a:solidFill>
                <a:schemeClr val="tx1"/>
              </a:solidFill>
              <a:latin typeface="Times New Roman" panose="02020603050405020304" pitchFamily="18" charset="0"/>
              <a:cs typeface="Times New Roman" panose="02020603050405020304" pitchFamily="18" charset="0"/>
            </a:endParaRPr>
          </a:p>
        </p:txBody>
      </p:sp>
      <p:sp>
        <p:nvSpPr>
          <p:cNvPr id="8" name="Oval 7"/>
          <p:cNvSpPr/>
          <p:nvPr/>
        </p:nvSpPr>
        <p:spPr>
          <a:xfrm>
            <a:off x="270588" y="905069"/>
            <a:ext cx="438539" cy="3638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bg1"/>
                </a:solidFill>
                <a:latin typeface="Times New Roman" panose="02020603050405020304" pitchFamily="18" charset="0"/>
                <a:cs typeface="Times New Roman" panose="02020603050405020304" pitchFamily="18" charset="0"/>
              </a:rPr>
              <a:t>1</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9" name="Snip Diagonal Corner Rectangle 8"/>
          <p:cNvSpPr/>
          <p:nvPr/>
        </p:nvSpPr>
        <p:spPr>
          <a:xfrm>
            <a:off x="821093" y="732452"/>
            <a:ext cx="1156996" cy="438539"/>
          </a:xfrm>
          <a:prstGeom prst="snip2Diag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Times New Roman" panose="02020603050405020304" pitchFamily="18" charset="0"/>
                <a:cs typeface="Times New Roman" panose="02020603050405020304" pitchFamily="18" charset="0"/>
              </a:rPr>
              <a:t>Sơ chế</a:t>
            </a:r>
            <a:endParaRPr lang="en-US" sz="2400" b="1">
              <a:latin typeface="Times New Roman" panose="02020603050405020304" pitchFamily="18" charset="0"/>
              <a:cs typeface="Times New Roman" panose="02020603050405020304" pitchFamily="18" charset="0"/>
            </a:endParaRPr>
          </a:p>
        </p:txBody>
      </p:sp>
      <p:sp>
        <p:nvSpPr>
          <p:cNvPr id="10" name="Rounded Rectangle 9"/>
          <p:cNvSpPr/>
          <p:nvPr/>
        </p:nvSpPr>
        <p:spPr>
          <a:xfrm>
            <a:off x="457200" y="3531837"/>
            <a:ext cx="6913984" cy="1931437"/>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mtClean="0">
                <a:solidFill>
                  <a:schemeClr val="tx1"/>
                </a:solidFill>
                <a:latin typeface="Times New Roman" panose="02020603050405020304" pitchFamily="18" charset="0"/>
                <a:cs typeface="Times New Roman" panose="02020603050405020304" pitchFamily="18" charset="0"/>
              </a:rPr>
              <a:t>*Cuốn: trải lá lốt lên thớt, cho thịt đã ướp vào rồi cuốn tròn. Để cố định cuốn bò, có thể dùng tăm tre xiên ngang hoặc dùng cuống lá tốt để cài, giữ cố định.</a:t>
            </a:r>
          </a:p>
          <a:p>
            <a:r>
              <a:rPr lang="vi-VN" smtClean="0">
                <a:solidFill>
                  <a:schemeClr val="tx1"/>
                </a:solidFill>
                <a:latin typeface="Times New Roman" panose="02020603050405020304" pitchFamily="18" charset="0"/>
                <a:cs typeface="Times New Roman" panose="02020603050405020304" pitchFamily="18" charset="0"/>
              </a:rPr>
              <a:t>*Chiên: đặt chảo lên bếp, làm nóng chảo rồi cho dầu ăn, dầu nóng già thì cho cuộn thịt vào chiên. Khi lá lốt vừa héo thì lật mặt lại</a:t>
            </a:r>
          </a:p>
          <a:p>
            <a:r>
              <a:rPr lang="vi-VN" smtClean="0">
                <a:solidFill>
                  <a:schemeClr val="tx1"/>
                </a:solidFill>
                <a:latin typeface="Times New Roman" panose="02020603050405020304" pitchFamily="18" charset="0"/>
                <a:cs typeface="Times New Roman" panose="02020603050405020304" pitchFamily="18" charset="0"/>
              </a:rPr>
              <a:t>*Khi cuộn thịt đã chín thì vớt ra để ráo dầu, mỡ</a:t>
            </a:r>
            <a:endParaRPr lang="en-US">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270588" y="3485184"/>
            <a:ext cx="438539" cy="3638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bg1"/>
                </a:solidFill>
                <a:latin typeface="Times New Roman" panose="02020603050405020304" pitchFamily="18" charset="0"/>
                <a:cs typeface="Times New Roman" panose="02020603050405020304" pitchFamily="18" charset="0"/>
              </a:rPr>
              <a:t>2</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12" name="Snip Diagonal Corner Rectangle 11"/>
          <p:cNvSpPr/>
          <p:nvPr/>
        </p:nvSpPr>
        <p:spPr>
          <a:xfrm>
            <a:off x="821093" y="3312567"/>
            <a:ext cx="1670180" cy="438539"/>
          </a:xfrm>
          <a:prstGeom prst="snip2Diag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Times New Roman" panose="02020603050405020304" pitchFamily="18" charset="0"/>
                <a:cs typeface="Times New Roman" panose="02020603050405020304" pitchFamily="18" charset="0"/>
              </a:rPr>
              <a:t>Chế biến</a:t>
            </a:r>
            <a:endParaRPr lang="en-US" sz="2400" b="1">
              <a:latin typeface="Times New Roman" panose="02020603050405020304" pitchFamily="18" charset="0"/>
              <a:cs typeface="Times New Roman" panose="02020603050405020304" pitchFamily="18" charset="0"/>
            </a:endParaRPr>
          </a:p>
        </p:txBody>
      </p:sp>
      <p:sp>
        <p:nvSpPr>
          <p:cNvPr id="13" name="Rounded Rectangle 12"/>
          <p:cNvSpPr/>
          <p:nvPr/>
        </p:nvSpPr>
        <p:spPr>
          <a:xfrm>
            <a:off x="457200" y="5967327"/>
            <a:ext cx="6913984" cy="806698"/>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mtClean="0">
                <a:solidFill>
                  <a:schemeClr val="tx1"/>
                </a:solidFill>
                <a:latin typeface="Times New Roman" panose="02020603050405020304" pitchFamily="18" charset="0"/>
                <a:cs typeface="Times New Roman" panose="02020603050405020304" pitchFamily="18" charset="0"/>
              </a:rPr>
              <a:t>*Cho món ăn vào đĩa.</a:t>
            </a:r>
          </a:p>
          <a:p>
            <a:r>
              <a:rPr lang="vi-VN" smtClean="0">
                <a:solidFill>
                  <a:schemeClr val="tx1"/>
                </a:solidFill>
                <a:latin typeface="Times New Roman" panose="02020603050405020304" pitchFamily="18" charset="0"/>
                <a:cs typeface="Times New Roman" panose="02020603050405020304" pitchFamily="18" charset="0"/>
              </a:rPr>
              <a:t>* Trình bày món chính, nước chấm và rau ăn kèm theo sáng tạo cá nhân.</a:t>
            </a:r>
            <a:endParaRPr lang="en-US">
              <a:solidFill>
                <a:schemeClr val="tx1"/>
              </a:solidFill>
              <a:latin typeface="Times New Roman" panose="02020603050405020304" pitchFamily="18" charset="0"/>
              <a:cs typeface="Times New Roman" panose="02020603050405020304" pitchFamily="18" charset="0"/>
            </a:endParaRPr>
          </a:p>
        </p:txBody>
      </p:sp>
      <p:sp>
        <p:nvSpPr>
          <p:cNvPr id="14" name="Oval 13"/>
          <p:cNvSpPr/>
          <p:nvPr/>
        </p:nvSpPr>
        <p:spPr>
          <a:xfrm>
            <a:off x="270588" y="5764186"/>
            <a:ext cx="438539" cy="36389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bg1"/>
                </a:solidFill>
                <a:latin typeface="Times New Roman" panose="02020603050405020304" pitchFamily="18" charset="0"/>
                <a:cs typeface="Times New Roman" panose="02020603050405020304" pitchFamily="18" charset="0"/>
              </a:rPr>
              <a:t>3</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15" name="Snip Diagonal Corner Rectangle 14"/>
          <p:cNvSpPr/>
          <p:nvPr/>
        </p:nvSpPr>
        <p:spPr>
          <a:xfrm>
            <a:off x="821092" y="5646487"/>
            <a:ext cx="1856793" cy="438539"/>
          </a:xfrm>
          <a:prstGeom prst="snip2Diag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Times New Roman" panose="02020603050405020304" pitchFamily="18" charset="0"/>
                <a:cs typeface="Times New Roman" panose="02020603050405020304" pitchFamily="18" charset="0"/>
              </a:rPr>
              <a:t>Trình bày</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06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98971" y="4035404"/>
            <a:ext cx="396551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7.7. Món bà cuốn lá lốt chiên</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83442" y="436105"/>
            <a:ext cx="4081040" cy="3424335"/>
          </a:xfrm>
          <a:prstGeom prst="rect">
            <a:avLst/>
          </a:prstGeom>
        </p:spPr>
      </p:pic>
      <p:sp>
        <p:nvSpPr>
          <p:cNvPr id="3" name="Rectangle 2"/>
          <p:cNvSpPr/>
          <p:nvPr/>
        </p:nvSpPr>
        <p:spPr>
          <a:xfrm>
            <a:off x="286139" y="259998"/>
            <a:ext cx="7252996" cy="1200329"/>
          </a:xfrm>
          <a:prstGeom prst="rect">
            <a:avLst/>
          </a:prstGeom>
        </p:spPr>
        <p:txBody>
          <a:bodyPr wrap="square">
            <a:spAutoFit/>
          </a:bodyPr>
          <a:lstStyle/>
          <a:p>
            <a:pPr>
              <a:spcAft>
                <a:spcPts val="0"/>
              </a:spcAft>
              <a:tabLst>
                <a:tab pos="2181225" algn="l"/>
              </a:tabLst>
            </a:pPr>
            <a:r>
              <a:rPr lang="en-US" sz="2400" b="1">
                <a:solidFill>
                  <a:srgbClr val="0000FF"/>
                </a:solidFill>
                <a:latin typeface="Times New Roman" panose="02020603050405020304" pitchFamily="18" charset="0"/>
                <a:ea typeface="Times New Roman" panose="02020603050405020304" pitchFamily="18" charset="0"/>
              </a:rPr>
              <a:t>Khi chế biến món bò cuốn lá lốt, em cần phải đeo găng tay nylon để thực hiện những công việc nào? Vì sao?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7967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98971" y="4035404"/>
            <a:ext cx="396551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7.7. Món bà cuốn lá lốt chiên</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83442" y="436105"/>
            <a:ext cx="4081040" cy="3424335"/>
          </a:xfrm>
          <a:prstGeom prst="rect">
            <a:avLst/>
          </a:prstGeom>
        </p:spPr>
      </p:pic>
      <p:sp>
        <p:nvSpPr>
          <p:cNvPr id="3" name="Rectangle 2"/>
          <p:cNvSpPr/>
          <p:nvPr/>
        </p:nvSpPr>
        <p:spPr>
          <a:xfrm>
            <a:off x="286139" y="259998"/>
            <a:ext cx="7252996" cy="1200329"/>
          </a:xfrm>
          <a:prstGeom prst="rect">
            <a:avLst/>
          </a:prstGeom>
        </p:spPr>
        <p:txBody>
          <a:bodyPr wrap="square">
            <a:spAutoFit/>
          </a:bodyPr>
          <a:lstStyle/>
          <a:p>
            <a:pPr>
              <a:spcAft>
                <a:spcPts val="0"/>
              </a:spcAft>
              <a:tabLst>
                <a:tab pos="2181225" algn="l"/>
              </a:tabLst>
            </a:pPr>
            <a:r>
              <a:rPr lang="en-US" sz="2400" b="1">
                <a:solidFill>
                  <a:srgbClr val="0000FF"/>
                </a:solidFill>
                <a:latin typeface="Times New Roman" panose="02020603050405020304" pitchFamily="18" charset="0"/>
                <a:ea typeface="Times New Roman" panose="02020603050405020304" pitchFamily="18" charset="0"/>
              </a:rPr>
              <a:t>Khi chế biến món bò cuốn lá lốt, em cần phải đeo găng tay nylon để thực hiện những công việc nào? Vì sao?</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286138" y="1727080"/>
            <a:ext cx="7420947" cy="3046988"/>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Khi chế biến món bò cuốn lá lốt, em cần phải đeo găng tay nylon để thực hiện những công việc:</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Xắn thịt bò lên lá lốt</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Cuốn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Giải thích:</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Giúp bảo vệ tay khỏi tiếp xúc trực tiếp với thịt bò, tránh tiếp xúc với vi khuẩn và các tác nhân gây dị ứng có thể có trong thịt.</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319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98971" y="4035404"/>
            <a:ext cx="396551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7.7. Món bà cuốn lá lốt chiên</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83442" y="436105"/>
            <a:ext cx="4081040" cy="3424335"/>
          </a:xfrm>
          <a:prstGeom prst="rect">
            <a:avLst/>
          </a:prstGeom>
        </p:spPr>
      </p:pic>
      <p:sp>
        <p:nvSpPr>
          <p:cNvPr id="3" name="Rectangle 2"/>
          <p:cNvSpPr/>
          <p:nvPr/>
        </p:nvSpPr>
        <p:spPr>
          <a:xfrm>
            <a:off x="286139" y="259998"/>
            <a:ext cx="7252996" cy="1569660"/>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cs typeface="Times New Roman" panose="02020603050405020304" pitchFamily="18" charset="0"/>
              </a:rPr>
              <a:t>Những loại nguyên liệu nào có thể thay thể thịt bò và lá lốt khi làm món chả thịt cuốn?</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Kể tên những thành phần dinh dưỡng chính trong món bò cuốn lá lốt chiên mà nhóm em đã thực hiện.</a:t>
            </a:r>
          </a:p>
        </p:txBody>
      </p:sp>
    </p:spTree>
    <p:extLst>
      <p:ext uri="{BB962C8B-B14F-4D97-AF65-F5344CB8AC3E}">
        <p14:creationId xmlns:p14="http://schemas.microsoft.com/office/powerpoint/2010/main" val="21013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98971" y="4035404"/>
            <a:ext cx="396551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7.7. Món bà cuốn lá lốt chiên</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83442" y="436105"/>
            <a:ext cx="4081040" cy="3424335"/>
          </a:xfrm>
          <a:prstGeom prst="rect">
            <a:avLst/>
          </a:prstGeom>
        </p:spPr>
      </p:pic>
      <p:sp>
        <p:nvSpPr>
          <p:cNvPr id="3" name="Rectangle 2"/>
          <p:cNvSpPr/>
          <p:nvPr/>
        </p:nvSpPr>
        <p:spPr>
          <a:xfrm>
            <a:off x="286139" y="0"/>
            <a:ext cx="7252996" cy="1569660"/>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cs typeface="Times New Roman" panose="02020603050405020304" pitchFamily="18" charset="0"/>
              </a:rPr>
              <a:t>Những loại nguyên liệu nào có thể thay thể thịt bò và lá lốt khi làm món chả thịt cuốn?</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Kể tên những thành phần dinh dưỡng chính trong món bò cuốn lá lốt chiên mà nhóm em đã thực hiện.</a:t>
            </a:r>
          </a:p>
        </p:txBody>
      </p:sp>
      <p:sp>
        <p:nvSpPr>
          <p:cNvPr id="4" name="Rectangle 3"/>
          <p:cNvSpPr/>
          <p:nvPr/>
        </p:nvSpPr>
        <p:spPr>
          <a:xfrm>
            <a:off x="286139" y="1685316"/>
            <a:ext cx="7383624" cy="3108543"/>
          </a:xfrm>
          <a:prstGeom prst="rect">
            <a:avLst/>
          </a:prstGeom>
        </p:spPr>
        <p:txBody>
          <a:bodyPr wrap="square">
            <a:spAutoFit/>
          </a:bodyPr>
          <a:lstStyle/>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1.</a:t>
            </a:r>
            <a:r>
              <a:rPr lang="vi-VN" sz="20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000">
                <a:solidFill>
                  <a:srgbClr val="FF0000"/>
                </a:solidFill>
                <a:latin typeface="Times New Roman" panose="02020603050405020304" pitchFamily="18" charset="0"/>
                <a:ea typeface="Times New Roman" panose="02020603050405020304" pitchFamily="18" charset="0"/>
              </a:rPr>
              <a:t>Những loại nguyên liệu có thể thay thế thịt bò và lá lốt khi làm món chả thịt cuốn:</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Thịt cá: Thịt cá cũng có thể được sử dụng để làm món chả cuốn lá lốt, tạo ra một phiên bản chả cá cuốn lá lốt ngon miệng và đa dạng về hương vị.</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Thịt gà: Thịt gà có thể được sử dụng thay thế cho thịt bò, tạo ra một phiên bản chả thịt gà cuốn lá lốt.</a:t>
            </a:r>
          </a:p>
          <a:p>
            <a:pPr marL="316230" marR="30480" indent="-285750" algn="just">
              <a:spcAft>
                <a:spcPts val="0"/>
              </a:spcAft>
              <a:buFontTx/>
              <a:buChar char="-"/>
            </a:pPr>
            <a:r>
              <a:rPr lang="en-US" sz="2000" smtClean="0">
                <a:solidFill>
                  <a:srgbClr val="FF0000"/>
                </a:solidFill>
                <a:latin typeface="Times New Roman" panose="02020603050405020304" pitchFamily="18" charset="0"/>
                <a:ea typeface="Times New Roman" panose="02020603050405020304" pitchFamily="18" charset="0"/>
              </a:rPr>
              <a:t>Thịt </a:t>
            </a:r>
            <a:r>
              <a:rPr lang="en-US" sz="2000">
                <a:solidFill>
                  <a:srgbClr val="FF0000"/>
                </a:solidFill>
                <a:latin typeface="Times New Roman" panose="02020603050405020304" pitchFamily="18" charset="0"/>
                <a:ea typeface="Times New Roman" panose="02020603050405020304" pitchFamily="18" charset="0"/>
              </a:rPr>
              <a:t>lợn: Thịt lợn cũng là một lựa chọn thay thế phổ biến cho thịt bò khi làm món chả thịt cuốn lá lốt</a:t>
            </a:r>
            <a:r>
              <a:rPr lang="en-US" sz="2000" smtClean="0">
                <a:solidFill>
                  <a:srgbClr val="FF0000"/>
                </a:solidFill>
                <a:latin typeface="Times New Roman" panose="02020603050405020304" pitchFamily="18" charset="0"/>
                <a:ea typeface="Times New Roman" panose="02020603050405020304" pitchFamily="18" charset="0"/>
              </a:rPr>
              <a:t>.</a:t>
            </a:r>
            <a:endParaRPr lang="vi-VN" sz="2000" smtClean="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1600" smtClean="0">
                <a:solidFill>
                  <a:srgbClr val="000000"/>
                </a:solidFill>
                <a:effectLst/>
                <a:latin typeface="Times New Roman" panose="02020603050405020304" pitchFamily="18" charset="0"/>
                <a:ea typeface="Times New Roman" panose="02020603050405020304" pitchFamily="18" charset="0"/>
              </a:rPr>
              <a:t>2.</a:t>
            </a:r>
            <a:endParaRPr lang="en-US" sz="160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60236561"/>
              </p:ext>
            </p:extLst>
          </p:nvPr>
        </p:nvGraphicFramePr>
        <p:xfrm>
          <a:off x="367983" y="4610478"/>
          <a:ext cx="10464858" cy="2085848"/>
        </p:xfrm>
        <a:graphic>
          <a:graphicData uri="http://schemas.openxmlformats.org/drawingml/2006/table">
            <a:tbl>
              <a:tblPr firstRow="1" firstCol="1" bandRow="1"/>
              <a:tblGrid>
                <a:gridCol w="2750362">
                  <a:extLst>
                    <a:ext uri="{9D8B030D-6E8A-4147-A177-3AD203B41FA5}">
                      <a16:colId xmlns:a16="http://schemas.microsoft.com/office/drawing/2014/main" xmlns="" val="2425780551"/>
                    </a:ext>
                  </a:extLst>
                </a:gridCol>
                <a:gridCol w="7714496">
                  <a:extLst>
                    <a:ext uri="{9D8B030D-6E8A-4147-A177-3AD203B41FA5}">
                      <a16:colId xmlns:a16="http://schemas.microsoft.com/office/drawing/2014/main" xmlns="" val="1569266071"/>
                    </a:ext>
                  </a:extLst>
                </a:gridCol>
              </a:tblGrid>
              <a:tr h="0">
                <a:tc>
                  <a:txBody>
                    <a:bodyPr/>
                    <a:lstStyle/>
                    <a:p>
                      <a:pPr marL="30480" marR="30480" algn="ctr">
                        <a:lnSpc>
                          <a:spcPct val="115000"/>
                        </a:lnSpc>
                        <a:spcAft>
                          <a:spcPts val="0"/>
                        </a:spcAft>
                      </a:pPr>
                      <a:r>
                        <a:rPr lang="vi-VN"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hực phẩm</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15000"/>
                        </a:lnSpc>
                        <a:spcAft>
                          <a:spcPts val="0"/>
                        </a:spcAft>
                      </a:pP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dinh dưỡng</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76270831"/>
                  </a:ext>
                </a:extLst>
              </a:tr>
              <a:tr h="24384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Thịt bò</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Cung cấp protein, sắt, kẽm và các dưỡng chất cần thiết cho cơ thể.</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84136214"/>
                  </a:ext>
                </a:extLst>
              </a:tr>
              <a:tr h="38989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Lá lốt</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Chứa nhiều chất chống oxy hóa và chất xơ, có thể giúp cải thiện hệ tiêu hóa.</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24956331"/>
                  </a:ext>
                </a:extLst>
              </a:tr>
              <a:tr h="27813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 vị và các nguyên liệu chế biến</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Như tỏi, tiêu, đường, muối, nước mắm... cung cấp hương vị và dinh dưỡng cho món ăn.</a:t>
                      </a: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62460114"/>
                  </a:ext>
                </a:extLst>
              </a:tr>
            </a:tbl>
          </a:graphicData>
        </a:graphic>
      </p:graphicFrame>
    </p:spTree>
    <p:extLst>
      <p:ext uri="{BB962C8B-B14F-4D97-AF65-F5344CB8AC3E}">
        <p14:creationId xmlns:p14="http://schemas.microsoft.com/office/powerpoint/2010/main" val="233092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01119" y="258769"/>
            <a:ext cx="9097036" cy="6132700"/>
          </a:xfrm>
          <a:prstGeom prst="rect">
            <a:avLst/>
          </a:prstGeom>
          <a:noFill/>
          <a:ln>
            <a:noFill/>
          </a:ln>
        </p:spPr>
      </p:pic>
    </p:spTree>
    <p:extLst>
      <p:ext uri="{BB962C8B-B14F-4D97-AF65-F5344CB8AC3E}">
        <p14:creationId xmlns:p14="http://schemas.microsoft.com/office/powerpoint/2010/main" val="287928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bò cuốn lá lốt chiên bằng </a:t>
            </a:r>
            <a:r>
              <a:rPr lang="vi-VN" sz="2400" b="1">
                <a:solidFill>
                  <a:srgbClr val="0000FF"/>
                </a:solidFill>
                <a:latin typeface="Times New Roman" panose="02020603050405020304" pitchFamily="18" charset="0"/>
                <a:ea typeface="Times New Roman" panose="02020603050405020304" pitchFamily="18" charset="0"/>
              </a:rPr>
              <a:t>phương pháp chế biến </a:t>
            </a:r>
            <a:r>
              <a:rPr lang="vi-VN" sz="2400" b="1" smtClean="0">
                <a:solidFill>
                  <a:srgbClr val="0000FF"/>
                </a:solidFill>
                <a:latin typeface="Times New Roman" panose="02020603050405020304" pitchFamily="18" charset="0"/>
                <a:ea typeface="Times New Roman" panose="02020603050405020304" pitchFamily="18" charset="0"/>
              </a:rPr>
              <a:t>rán</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820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9" y="204015"/>
            <a:ext cx="10826621"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IV.2 và quan sát </a:t>
            </a:r>
            <a:r>
              <a:rPr lang="vi-VN" sz="2400" b="1" smtClean="0">
                <a:solidFill>
                  <a:srgbClr val="0000FF"/>
                </a:solidFill>
                <a:latin typeface="Times New Roman" panose="02020603050405020304" pitchFamily="18" charset="0"/>
                <a:ea typeface="Times New Roman" panose="02020603050405020304" pitchFamily="18" charset="0"/>
              </a:rPr>
              <a:t>hình dưới đây</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cho biết </a:t>
            </a:r>
            <a:r>
              <a:rPr lang="vi-VN" sz="2400" b="1" smtClean="0">
                <a:solidFill>
                  <a:srgbClr val="0000FF"/>
                </a:solidFill>
                <a:latin typeface="Times New Roman" panose="02020603050405020304" pitchFamily="18" charset="0"/>
                <a:ea typeface="Times New Roman" panose="02020603050405020304" pitchFamily="18" charset="0"/>
              </a:rPr>
              <a:t>quy trình thực hiện và yêu cầu kĩ thuật của chế biến món rang?</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75" y="1246998"/>
            <a:ext cx="5248664" cy="3524250"/>
          </a:xfrm>
          <a:prstGeom prst="rect">
            <a:avLst/>
          </a:prstGeom>
        </p:spPr>
      </p:pic>
      <p:sp>
        <p:nvSpPr>
          <p:cNvPr id="8" name="TextBox 7"/>
          <p:cNvSpPr txBox="1"/>
          <p:nvPr/>
        </p:nvSpPr>
        <p:spPr>
          <a:xfrm>
            <a:off x="1866123" y="4783179"/>
            <a:ext cx="219269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Cơm rang rau củ</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96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9" y="204015"/>
            <a:ext cx="10826621"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IV.2 và quan sát </a:t>
            </a:r>
            <a:r>
              <a:rPr lang="vi-VN" sz="2400" b="1" smtClean="0">
                <a:solidFill>
                  <a:srgbClr val="0000FF"/>
                </a:solidFill>
                <a:latin typeface="Times New Roman" panose="02020603050405020304" pitchFamily="18" charset="0"/>
                <a:ea typeface="Times New Roman" panose="02020603050405020304" pitchFamily="18" charset="0"/>
              </a:rPr>
              <a:t>hình dưới đây</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cho biết </a:t>
            </a:r>
            <a:r>
              <a:rPr lang="vi-VN" sz="2400" b="1" smtClean="0">
                <a:solidFill>
                  <a:srgbClr val="0000FF"/>
                </a:solidFill>
                <a:latin typeface="Times New Roman" panose="02020603050405020304" pitchFamily="18" charset="0"/>
                <a:ea typeface="Times New Roman" panose="02020603050405020304" pitchFamily="18" charset="0"/>
              </a:rPr>
              <a:t>quy trình thực hiện và yêu cầu kĩ thuật của chế biến món rang?</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79" y="1146970"/>
            <a:ext cx="4186531" cy="3524250"/>
          </a:xfrm>
          <a:prstGeom prst="rect">
            <a:avLst/>
          </a:prstGeom>
        </p:spPr>
      </p:pic>
      <p:sp>
        <p:nvSpPr>
          <p:cNvPr id="8" name="TextBox 7"/>
          <p:cNvSpPr txBox="1"/>
          <p:nvPr/>
        </p:nvSpPr>
        <p:spPr>
          <a:xfrm>
            <a:off x="1063690" y="4783178"/>
            <a:ext cx="219269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Cơm rang rau củ</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4627985" y="905586"/>
            <a:ext cx="7296538" cy="6001643"/>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Quy trình thực hiện món </a:t>
            </a:r>
            <a:r>
              <a:rPr lang="vi-VN" sz="2400">
                <a:solidFill>
                  <a:srgbClr val="FF0000"/>
                </a:solidFill>
                <a:latin typeface="Times New Roman" panose="02020603050405020304" pitchFamily="18" charset="0"/>
                <a:ea typeface="Times New Roman" panose="02020603050405020304" pitchFamily="18" charset="0"/>
              </a:rPr>
              <a:t>rang </a:t>
            </a:r>
            <a:r>
              <a:rPr lang="en-US" sz="2400">
                <a:solidFill>
                  <a:srgbClr val="FF0000"/>
                </a:solidFill>
                <a:latin typeface="Times New Roman" panose="02020603050405020304" pitchFamily="18" charset="0"/>
                <a:ea typeface="Times New Roman" panose="02020603050405020304" pitchFamily="18" charset="0"/>
              </a:rPr>
              <a:t>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1.</a:t>
            </a:r>
            <a:r>
              <a:rPr lang="en-US" sz="2400">
                <a:solidFill>
                  <a:srgbClr val="FF0000"/>
                </a:solidFill>
                <a:latin typeface="Times New Roman" panose="02020603050405020304" pitchFamily="18" charset="0"/>
                <a:ea typeface="Times New Roman" panose="02020603050405020304" pitchFamily="18" charset="0"/>
              </a:rPr>
              <a:t> Sơ </a:t>
            </a:r>
            <a:r>
              <a:rPr lang="vi-VN" sz="2400">
                <a:solidFill>
                  <a:srgbClr val="FF0000"/>
                </a:solidFill>
                <a:latin typeface="Times New Roman" panose="02020603050405020304" pitchFamily="18" charset="0"/>
                <a:ea typeface="Times New Roman" panose="02020603050405020304" pitchFamily="18" charset="0"/>
              </a:rPr>
              <a:t>chế: chuẩn bị nguyên liệu chính, nguyên liệu phụ; làm sạch nguyên liệu; xào sơ nguyên liệu.</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2.</a:t>
            </a:r>
            <a:r>
              <a:rPr lang="en-US" sz="2400">
                <a:solidFill>
                  <a:srgbClr val="FF0000"/>
                </a:solidFill>
                <a:latin typeface="Times New Roman" panose="02020603050405020304" pitchFamily="18" charset="0"/>
                <a:ea typeface="Times New Roman" panose="02020603050405020304" pitchFamily="18" charset="0"/>
              </a:rPr>
              <a:t> Chế biến: </a:t>
            </a:r>
            <a:r>
              <a:rPr lang="vi-VN" sz="2400">
                <a:solidFill>
                  <a:srgbClr val="FF0000"/>
                </a:solidFill>
                <a:latin typeface="Times New Roman" panose="02020603050405020304" pitchFamily="18" charset="0"/>
                <a:ea typeface="Times New Roman" panose="02020603050405020304" pitchFamily="18" charset="0"/>
              </a:rPr>
              <a:t>làm nóng chảo, có thể bổ sung dầu ăn, mỡ hoặc không bổ sung; cho nguyên liệu chính vào chảo, đảo đều; bổ sung nguyên liệu phụ đã sơ chế ở trên, gia vị và đảo tới khi sản phẩm chín, thơm, vừa vị.</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a:t>
            </a:r>
            <a:r>
              <a:rPr lang="vi-VN" sz="2400">
                <a:solidFill>
                  <a:srgbClr val="FF0000"/>
                </a:solidFill>
                <a:latin typeface="Times New Roman" panose="02020603050405020304" pitchFamily="18" charset="0"/>
                <a:ea typeface="Times New Roman" panose="02020603050405020304" pitchFamily="18" charset="0"/>
              </a:rPr>
              <a:t>3.</a:t>
            </a:r>
            <a:r>
              <a:rPr lang="en-US" sz="2400">
                <a:solidFill>
                  <a:srgbClr val="FF0000"/>
                </a:solidFill>
                <a:latin typeface="Times New Roman" panose="02020603050405020304" pitchFamily="18" charset="0"/>
                <a:ea typeface="Times New Roman" panose="02020603050405020304" pitchFamily="18" charset="0"/>
              </a:rPr>
              <a:t> Trình </a:t>
            </a:r>
            <a:r>
              <a:rPr lang="vi-VN" sz="2400">
                <a:solidFill>
                  <a:srgbClr val="FF0000"/>
                </a:solidFill>
                <a:latin typeface="Times New Roman" panose="02020603050405020304" pitchFamily="18" charset="0"/>
                <a:ea typeface="Times New Roman" panose="02020603050405020304" pitchFamily="18" charset="0"/>
              </a:rPr>
              <a:t>bày: cho món ăn vào đĩa; trình bày theo sáng tạo cá nhân.</a:t>
            </a:r>
            <a:endParaRPr lang="en-US" sz="2400">
              <a:solidFill>
                <a:srgbClr val="FF0000"/>
              </a:solidFill>
              <a:latin typeface="Times New Roman" panose="02020603050405020304" pitchFamily="18" charset="0"/>
              <a:ea typeface="Times New Roman" panose="02020603050405020304" pitchFamily="18" charset="0"/>
            </a:endParaRPr>
          </a:p>
          <a:p>
            <a:pPr marL="342900" marR="30480" lvl="0" indent="-342900" algn="just">
              <a:spcAft>
                <a:spcPts val="0"/>
              </a:spcAft>
              <a:buFont typeface="Times New Roman" panose="02020603050405020304" pitchFamily="18" charset="0"/>
              <a:buChar char="-"/>
            </a:pPr>
            <a:r>
              <a:rPr lang="vi-VN" sz="2400">
                <a:solidFill>
                  <a:srgbClr val="FF0000"/>
                </a:solidFill>
                <a:latin typeface="Times New Roman" panose="02020603050405020304" pitchFamily="18" charset="0"/>
                <a:ea typeface="Times New Roman" panose="02020603050405020304" pitchFamily="18" charset="0"/>
              </a:rPr>
              <a:t>Yêu cầu kĩ thuật: </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Trạng thái: giòn hoặc mềm.</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Màu sắc: sẫm màu hơn nguyên liệu chính và có màu sắc đặc trưng cho các nguyên liệu phụ bổ sung.</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Mùi vị: thơm đặc trưng cho từng loại thực phẩm, cân bằng vị, vừa ăn.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Trình bày: gọn gàng, đẹp, hấp dẫn, sáng tạo.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4194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4966" y="4264269"/>
            <a:ext cx="184046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Luộc rau</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830997"/>
          </a:xfrm>
          <a:prstGeom prst="rect">
            <a:avLst/>
          </a:prstGeom>
        </p:spPr>
        <p:txBody>
          <a:bodyPr>
            <a:spAutoFit/>
          </a:bodyPr>
          <a:lstStyle/>
          <a:p>
            <a:r>
              <a:rPr lang="en-US" sz="2400" b="1">
                <a:solidFill>
                  <a:srgbClr val="0000FF"/>
                </a:solidFill>
                <a:latin typeface="Times New Roman" panose="02020603050405020304" pitchFamily="18" charset="0"/>
                <a:cs typeface="Times New Roman" panose="02020603050405020304" pitchFamily="18" charset="0"/>
              </a:rPr>
              <a:t>Kể tên một vài món luộc mà gia đình em hay dùng và nêu cách làm. </a:t>
            </a:r>
          </a:p>
        </p:txBody>
      </p:sp>
      <p:pic>
        <p:nvPicPr>
          <p:cNvPr id="2" name="Picture 1"/>
          <p:cNvPicPr>
            <a:picLocks noChangeAspect="1"/>
          </p:cNvPicPr>
          <p:nvPr/>
        </p:nvPicPr>
        <p:blipFill>
          <a:blip r:embed="rId2"/>
          <a:stretch>
            <a:fillRect/>
          </a:stretch>
        </p:blipFill>
        <p:spPr>
          <a:xfrm>
            <a:off x="379668" y="194554"/>
            <a:ext cx="5532830" cy="4069715"/>
          </a:xfrm>
          <a:prstGeom prst="rect">
            <a:avLst/>
          </a:prstGeom>
        </p:spPr>
      </p:pic>
    </p:spTree>
    <p:extLst>
      <p:ext uri="{BB962C8B-B14F-4D97-AF65-F5344CB8AC3E}">
        <p14:creationId xmlns:p14="http://schemas.microsoft.com/office/powerpoint/2010/main" val="90144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6180" y="573673"/>
            <a:ext cx="11610392" cy="5909310"/>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IV. Phương pháp chế biến thực phẩm bằng dầu, mỡ nóng</a:t>
            </a:r>
            <a:endParaRPr lang="en-US" sz="2400" b="1">
              <a:latin typeface="Times New Roman" panose="02020603050405020304" pitchFamily="18" charset="0"/>
              <a:cs typeface="Times New Roman" panose="02020603050405020304" pitchFamily="18" charset="0"/>
            </a:endParaRPr>
          </a:p>
          <a:p>
            <a:r>
              <a:rPr lang="vi-VN" sz="2400" smtClean="0">
                <a:latin typeface="Times New Roman" panose="02020603050405020304" pitchFamily="18" charset="0"/>
                <a:cs typeface="Times New Roman" panose="02020603050405020304" pitchFamily="18" charset="0"/>
              </a:rPr>
              <a:t>2. </a:t>
            </a:r>
            <a:r>
              <a:rPr lang="vi-VN" sz="2400">
                <a:latin typeface="Times New Roman" panose="02020603050405020304" pitchFamily="18" charset="0"/>
                <a:cs typeface="Times New Roman" panose="02020603050405020304" pitchFamily="18" charset="0"/>
              </a:rPr>
              <a:t>Rang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rang </a:t>
            </a:r>
            <a:r>
              <a:rPr lang="en-US" sz="2400">
                <a:latin typeface="Times New Roman" panose="02020603050405020304" pitchFamily="18" charset="0"/>
                <a:cs typeface="Times New Roman" panose="02020603050405020304" pitchFamily="18" charset="0"/>
              </a:rPr>
              <a:t>là:</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Sơ </a:t>
            </a:r>
            <a:r>
              <a:rPr lang="vi-VN" sz="2400">
                <a:latin typeface="Times New Roman" panose="02020603050405020304" pitchFamily="18" charset="0"/>
                <a:cs typeface="Times New Roman" panose="02020603050405020304" pitchFamily="18" charset="0"/>
              </a:rPr>
              <a:t>chế: chuẩn bị nguyên liệu chính, nguyên liệu phụ; làm sạch nguyên liệu; xào sơ nguyên liệu.</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Chế biến: </a:t>
            </a:r>
            <a:r>
              <a:rPr lang="vi-VN" sz="2400">
                <a:latin typeface="Times New Roman" panose="02020603050405020304" pitchFamily="18" charset="0"/>
                <a:cs typeface="Times New Roman" panose="02020603050405020304" pitchFamily="18" charset="0"/>
              </a:rPr>
              <a:t>làm nóng chảo, có thể bổ sung dầu ăn, mỡ hoặc không bổ sung; cho nguyên liệu chính vào chảo, đảo đều; bổ sung nguyên liệu phụ đã sơ chế ở trên, gia vị và đảo tới khi sản phẩm chín, thơm, vừa vị.</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Trình </a:t>
            </a:r>
            <a:r>
              <a:rPr lang="vi-VN" sz="2400">
                <a:latin typeface="Times New Roman" panose="02020603050405020304" pitchFamily="18" charset="0"/>
                <a:cs typeface="Times New Roman" panose="02020603050405020304" pitchFamily="18" charset="0"/>
              </a:rPr>
              <a:t>bày: cho món ăn vào đĩa; trình bày theo sáng tạo cá nhân.</a:t>
            </a:r>
            <a:endParaRPr lang="en-US" sz="2400">
              <a:latin typeface="Times New Roman" panose="02020603050405020304" pitchFamily="18" charset="0"/>
              <a:cs typeface="Times New Roman" panose="02020603050405020304" pitchFamily="18" charset="0"/>
            </a:endParaRPr>
          </a:p>
          <a:p>
            <a:pPr lvl="0"/>
            <a:r>
              <a:rPr lang="vi-VN" sz="2400">
                <a:latin typeface="Times New Roman" panose="02020603050405020304" pitchFamily="18" charset="0"/>
                <a:cs typeface="Times New Roman" panose="02020603050405020304" pitchFamily="18" charset="0"/>
              </a:rPr>
              <a:t>Yêu cầu kĩ thuật: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Trạng thái: giòn hoặc mềm.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sẫm màu hơn nguyên liệu chính và có màu sắc đặc trưng cho các nguyên liệu phụ bổ sung.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vị: thơm đặc trưng cho từng loại thực phẩm, cân bằng vị, vừa ăn.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Trình bày: gọn gàng, đẹp, hấp dẫn, sáng tạo.</a:t>
            </a:r>
            <a:endParaRPr lang="en-US" sz="2400">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131988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arn(inVertical)">
                                      <p:cBhvr>
                                        <p:cTn id="34" dur="500"/>
                                        <p:tgtEl>
                                          <p:spTgt spid="3">
                                            <p:txEl>
                                              <p:pRg st="6" end="6"/>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arn(inVertical)">
                                      <p:cBhvr>
                                        <p:cTn id="37" dur="500"/>
                                        <p:tgtEl>
                                          <p:spTgt spid="3">
                                            <p:txEl>
                                              <p:pRg st="7" end="7"/>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barn(inVertical)">
                                      <p:cBhvr>
                                        <p:cTn id="40" dur="500"/>
                                        <p:tgtEl>
                                          <p:spTgt spid="3">
                                            <p:txEl>
                                              <p:pRg st="8" end="8"/>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barn(inVertical)">
                                      <p:cBhvr>
                                        <p:cTn id="43" dur="500"/>
                                        <p:tgtEl>
                                          <p:spTgt spid="3">
                                            <p:txEl>
                                              <p:pRg st="9" end="9"/>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barn(inVertical)">
                                      <p:cBhvr>
                                        <p:cTn id="4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816" y="0"/>
            <a:ext cx="10630677" cy="3046988"/>
          </a:xfrm>
          <a:prstGeom prst="rect">
            <a:avLst/>
          </a:prstGeom>
        </p:spPr>
        <p:txBody>
          <a:bodyPr wrap="square">
            <a:spAutoFit/>
          </a:bodyPr>
          <a:lstStyle/>
          <a:p>
            <a:pPr>
              <a:spcAft>
                <a:spcPts val="0"/>
              </a:spcAft>
            </a:pPr>
            <a:r>
              <a:rPr lang="vi-VN" sz="2400" b="1" smtClean="0">
                <a:solidFill>
                  <a:srgbClr val="000000"/>
                </a:solidFill>
                <a:latin typeface="Times New Roman" panose="02020603050405020304" pitchFamily="18" charset="0"/>
                <a:ea typeface="Times New Roman" panose="02020603050405020304" pitchFamily="18" charset="0"/>
              </a:rPr>
              <a:t>Thực hành chế biến món rang</a:t>
            </a:r>
            <a:endParaRPr lang="en-US" sz="2400" b="1" smtClean="0">
              <a:latin typeface="Times New Roman" panose="02020603050405020304" pitchFamily="18" charset="0"/>
              <a:ea typeface="Times New Roman" panose="02020603050405020304" pitchFamily="18" charset="0"/>
            </a:endParaRPr>
          </a:p>
          <a:p>
            <a:pPr>
              <a:spcAft>
                <a:spcPts val="0"/>
              </a:spcAft>
            </a:pPr>
            <a:r>
              <a:rPr lang="vi-VN" sz="2400" b="1" smtClean="0">
                <a:solidFill>
                  <a:srgbClr val="000000"/>
                </a:solidFill>
                <a:latin typeface="Times New Roman" panose="02020603050405020304" pitchFamily="18" charset="0"/>
                <a:ea typeface="Times New Roman" panose="02020603050405020304" pitchFamily="18" charset="0"/>
              </a:rPr>
              <a:t>Món cơm rang thập cẩm</a:t>
            </a: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bị</a:t>
            </a:r>
            <a:endParaRPr lang="en-US" sz="2400" smtClean="0">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cơm 2 bát to, cà rốt 1 củ; hạt đậu Hà lan 100g; lạp xường hoặc xúc xích 1-2 cái; trứng gà 2 quả; dầu ăn hoặc mỡ ăn; bột canh, xì dầu; nước mắm; tiêu xay; hành khô; tỏi khô, hành lá, lá xà lách, dưa chuột, cà chua.</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cân, chậu rửa, rổ, dao, thớt, chảo, đĩa, đũa, thìa; găng tay nilon, khăn lau tay; giấy ăn; nước rửa tay, nước rửa bát.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473" y="139959"/>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cơm thập cẩm</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438850" y="2873829"/>
            <a:ext cx="7025640" cy="3750051"/>
          </a:xfrm>
          <a:prstGeom prst="rect">
            <a:avLst/>
          </a:prstGeom>
          <a:noFill/>
          <a:ln>
            <a:no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38850" y="601624"/>
            <a:ext cx="7025640" cy="219756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3663" y="776479"/>
            <a:ext cx="4160190" cy="3478280"/>
          </a:xfrm>
          <a:prstGeom prst="rect">
            <a:avLst/>
          </a:prstGeom>
        </p:spPr>
      </p:pic>
      <p:sp>
        <p:nvSpPr>
          <p:cNvPr id="9" name="TextBox 8"/>
          <p:cNvSpPr txBox="1"/>
          <p:nvPr/>
        </p:nvSpPr>
        <p:spPr>
          <a:xfrm>
            <a:off x="8089640" y="4254759"/>
            <a:ext cx="384421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7.8. Cơm rang thập cẩm</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1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9" y="204015"/>
            <a:ext cx="10826621"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Chế biến các món rang có nhất nhiết phải dùng dầu ăn hay mỡ không? Kể tên các món rang có dùng chất béo và không dùng chất béo.</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75" y="1246998"/>
            <a:ext cx="5248664" cy="3524250"/>
          </a:xfrm>
          <a:prstGeom prst="rect">
            <a:avLst/>
          </a:prstGeom>
        </p:spPr>
      </p:pic>
      <p:sp>
        <p:nvSpPr>
          <p:cNvPr id="8" name="TextBox 7"/>
          <p:cNvSpPr txBox="1"/>
          <p:nvPr/>
        </p:nvSpPr>
        <p:spPr>
          <a:xfrm>
            <a:off x="1866123" y="4783179"/>
            <a:ext cx="219269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Cơm rang rau củ</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259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9" y="204015"/>
            <a:ext cx="10826621"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Chế biến các món rang có nhất nhiết phải dùng dầu ăn hay mỡ không? Kể tên các món rang có dùng chất béo và không dùng chất béo.</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75" y="1246998"/>
            <a:ext cx="5248664" cy="3524250"/>
          </a:xfrm>
          <a:prstGeom prst="rect">
            <a:avLst/>
          </a:prstGeom>
        </p:spPr>
      </p:pic>
      <p:sp>
        <p:nvSpPr>
          <p:cNvPr id="8" name="TextBox 7"/>
          <p:cNvSpPr txBox="1"/>
          <p:nvPr/>
        </p:nvSpPr>
        <p:spPr>
          <a:xfrm>
            <a:off x="1866123" y="4783179"/>
            <a:ext cx="219269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Cơm rang rau củ</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847184" y="1246998"/>
            <a:ext cx="6096000" cy="3046988"/>
          </a:xfrm>
          <a:prstGeom prst="rect">
            <a:avLst/>
          </a:prstGeom>
        </p:spPr>
        <p:txBody>
          <a:bodyPr>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Các món rang có sử dụng chất béo:</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Cơm rang: Thường sử dụng dầu hoặc mỡ để chiên cơm cùng với các nguyên liệu khác như thịt, rau củ, trứng...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Thịt rang: Để thịt có vị giòn và thơm, thường sẽ cần sử dụng chất béo để chiên.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Các món rang không sử dụng chất béo thường là các hạt như lạc, hạt dẻ, hạt hạnh nhân,...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19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8" y="0"/>
            <a:ext cx="5760101" cy="3046988"/>
          </a:xfrm>
          <a:prstGeom prst="rect">
            <a:avLst/>
          </a:prstGeom>
        </p:spPr>
        <p:txBody>
          <a:bodyPr wrap="square">
            <a:spAutoFit/>
          </a:bodyPr>
          <a:lstStyle/>
          <a:p>
            <a:r>
              <a:rPr lang="vi-VN"/>
              <a:t>1</a:t>
            </a:r>
            <a:r>
              <a:rPr lang="vi-VN" sz="2400" b="1">
                <a:solidFill>
                  <a:srgbClr val="0000FF"/>
                </a:solidFill>
                <a:latin typeface="Times New Roman" panose="02020603050405020304" pitchFamily="18" charset="0"/>
                <a:cs typeface="Times New Roman" panose="02020603050405020304" pitchFamily="18" charset="0"/>
              </a:rPr>
              <a:t>.</a:t>
            </a:r>
            <a:r>
              <a:rPr lang="en-US" sz="2400" b="1">
                <a:solidFill>
                  <a:srgbClr val="0000FF"/>
                </a:solidFill>
                <a:latin typeface="Times New Roman" panose="02020603050405020304" pitchFamily="18" charset="0"/>
                <a:cs typeface="Times New Roman" panose="02020603050405020304" pitchFamily="18" charset="0"/>
              </a:rPr>
              <a:t> Hãy kể các loại cơm rang mà em biết và những thành phần chính có trong món cơm rang đó.</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Nhà bạn A bữa ăn trước còn lại cơm nguội, ít tôm, ít lạc rang, ít dưa chua. Với các nguyên liệu như vậy, bạn A có thể làm món cơm rang thập cẩm được không? Em hãy tư vấn cho bạn nhé.</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28" y="3046987"/>
            <a:ext cx="5248664" cy="3170505"/>
          </a:xfrm>
          <a:prstGeom prst="rect">
            <a:avLst/>
          </a:prstGeom>
        </p:spPr>
      </p:pic>
      <p:sp>
        <p:nvSpPr>
          <p:cNvPr id="8" name="TextBox 7"/>
          <p:cNvSpPr txBox="1"/>
          <p:nvPr/>
        </p:nvSpPr>
        <p:spPr>
          <a:xfrm>
            <a:off x="1390262" y="6294738"/>
            <a:ext cx="219269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Cơm rang rau củ</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921829" y="202870"/>
            <a:ext cx="6096000" cy="5509200"/>
          </a:xfrm>
          <a:prstGeom prst="rect">
            <a:avLst/>
          </a:prstGeom>
        </p:spPr>
        <p:txBody>
          <a:bodyPr>
            <a:spAutoFit/>
          </a:bodyPr>
          <a:lstStyle/>
          <a:p>
            <a:pPr marL="30480" marR="30480" algn="just">
              <a:spcAft>
                <a:spcPts val="0"/>
              </a:spcAft>
            </a:pPr>
            <a:r>
              <a:rPr lang="vi-VN" sz="2200">
                <a:solidFill>
                  <a:srgbClr val="FF0000"/>
                </a:solidFill>
                <a:latin typeface="Times New Roman" panose="02020603050405020304" pitchFamily="18" charset="0"/>
                <a:ea typeface="Times New Roman" panose="02020603050405020304" pitchFamily="18" charset="0"/>
              </a:rPr>
              <a:t>1.</a:t>
            </a:r>
            <a:r>
              <a:rPr lang="vi-VN" sz="22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200">
                <a:solidFill>
                  <a:srgbClr val="FF0000"/>
                </a:solidFill>
                <a:latin typeface="Times New Roman" panose="02020603050405020304" pitchFamily="18" charset="0"/>
                <a:ea typeface="Times New Roman" panose="02020603050405020304" pitchFamily="18" charset="0"/>
              </a:rPr>
              <a:t>* Các loại cơm rang phổ biến có thể bao gồm:</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Cơm chiên trứng: Cơm chiên với trứng, thường có thêm hành, cà rốt, đậu hủ và các loại gia vị.</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Cơm rang gà: Cơm chiên với thịt gà, có thêm hành, tỏi, cà rốt, hành tây và các loại gia vị khác.</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Thành phần chính trong món cơm rang bao gồm:</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Cơm đã nấu chín</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Nguyên liệu chính như trứng, thịt gà (hoặc các loại thịt khác), rau củ và các loại gia vị như muối, đường, tiêu, nước mắm...</a:t>
            </a:r>
          </a:p>
          <a:p>
            <a:pPr marL="30480" marR="30480" algn="just">
              <a:spcAft>
                <a:spcPts val="0"/>
              </a:spcAft>
            </a:pPr>
            <a:r>
              <a:rPr lang="vi-VN" sz="2200">
                <a:solidFill>
                  <a:srgbClr val="FF0000"/>
                </a:solidFill>
                <a:latin typeface="Times New Roman" panose="02020603050405020304" pitchFamily="18" charset="0"/>
                <a:ea typeface="Times New Roman" panose="02020603050405020304" pitchFamily="18" charset="0"/>
              </a:rPr>
              <a:t>2.</a:t>
            </a:r>
            <a:r>
              <a:rPr lang="vi-VN" sz="22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200">
                <a:solidFill>
                  <a:srgbClr val="FF0000"/>
                </a:solidFill>
                <a:latin typeface="Times New Roman" panose="02020603050405020304" pitchFamily="18" charset="0"/>
                <a:ea typeface="Times New Roman" panose="02020603050405020304" pitchFamily="18" charset="0"/>
              </a:rPr>
              <a:t>- Với các nguyên liệu như cơm nguội, ít tôm, ít lạc rang và ít dưa chua, bạn A hoàn toàn có thể làm món cơm rang thập cẩm.</a:t>
            </a:r>
          </a:p>
          <a:p>
            <a:r>
              <a:rPr lang="en-US" sz="2200">
                <a:solidFill>
                  <a:srgbClr val="FF0000"/>
                </a:solidFill>
                <a:latin typeface="Times New Roman" panose="02020603050405020304" pitchFamily="18" charset="0"/>
                <a:ea typeface="Times New Roman" panose="02020603050405020304" pitchFamily="18" charset="0"/>
              </a:rPr>
              <a:t>- Em có thể tư vấn như sau: Bạn A có thể thêm các loại rau củ khác như cà rốt, hành tây, bắp cải, đậu hủ hoặc thậm chí là thịt gà, thịt heo nếu có.</a:t>
            </a:r>
            <a:endParaRPr lang="en-US" sz="2200">
              <a:solidFill>
                <a:srgbClr val="FF0000"/>
              </a:solidFill>
            </a:endParaRPr>
          </a:p>
        </p:txBody>
      </p:sp>
    </p:spTree>
    <p:extLst>
      <p:ext uri="{BB962C8B-B14F-4D97-AF65-F5344CB8AC3E}">
        <p14:creationId xmlns:p14="http://schemas.microsoft.com/office/powerpoint/2010/main" val="112800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8" y="0"/>
            <a:ext cx="5760101" cy="3046988"/>
          </a:xfrm>
          <a:prstGeom prst="rect">
            <a:avLst/>
          </a:prstGeom>
        </p:spPr>
        <p:txBody>
          <a:bodyPr wrap="square">
            <a:spAutoFit/>
          </a:bodyPr>
          <a:lstStyle/>
          <a:p>
            <a:r>
              <a:rPr lang="vi-VN"/>
              <a:t>1</a:t>
            </a:r>
            <a:r>
              <a:rPr lang="vi-VN" sz="2400" b="1">
                <a:solidFill>
                  <a:srgbClr val="0000FF"/>
                </a:solidFill>
                <a:latin typeface="Times New Roman" panose="02020603050405020304" pitchFamily="18" charset="0"/>
                <a:cs typeface="Times New Roman" panose="02020603050405020304" pitchFamily="18" charset="0"/>
              </a:rPr>
              <a:t>.</a:t>
            </a:r>
            <a:r>
              <a:rPr lang="en-US" sz="2400" b="1">
                <a:solidFill>
                  <a:srgbClr val="0000FF"/>
                </a:solidFill>
                <a:latin typeface="Times New Roman" panose="02020603050405020304" pitchFamily="18" charset="0"/>
                <a:cs typeface="Times New Roman" panose="02020603050405020304" pitchFamily="18" charset="0"/>
              </a:rPr>
              <a:t> Hãy kể các loại cơm rang mà em biết và những thành phần chính có trong món cơm rang đó.</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Nhà bạn A bữa ăn trước còn lại cơm nguội, ít tôm, ít lạc rang, ít dưa chua. Với các nguyên liệu như vậy, bạn A có thể làm món cơm rang thập cẩm được không? Em hãy tư vấn cho bạn nhé.</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28" y="3046987"/>
            <a:ext cx="5248664" cy="3170505"/>
          </a:xfrm>
          <a:prstGeom prst="rect">
            <a:avLst/>
          </a:prstGeom>
        </p:spPr>
      </p:pic>
      <p:sp>
        <p:nvSpPr>
          <p:cNvPr id="8" name="TextBox 7"/>
          <p:cNvSpPr txBox="1"/>
          <p:nvPr/>
        </p:nvSpPr>
        <p:spPr>
          <a:xfrm>
            <a:off x="1390262" y="6294738"/>
            <a:ext cx="219269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Cơm rang rau củ</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4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492899" y="273775"/>
            <a:ext cx="8332236" cy="5688485"/>
          </a:xfrm>
          <a:prstGeom prst="rect">
            <a:avLst/>
          </a:prstGeom>
          <a:noFill/>
          <a:ln>
            <a:noFill/>
          </a:ln>
        </p:spPr>
      </p:pic>
    </p:spTree>
    <p:extLst>
      <p:ext uri="{BB962C8B-B14F-4D97-AF65-F5344CB8AC3E}">
        <p14:creationId xmlns:p14="http://schemas.microsoft.com/office/powerpoint/2010/main" val="246937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cơm rang thập cẩm bằng </a:t>
            </a:r>
            <a:r>
              <a:rPr lang="vi-VN" sz="2400" b="1">
                <a:solidFill>
                  <a:srgbClr val="0000FF"/>
                </a:solidFill>
                <a:latin typeface="Times New Roman" panose="02020603050405020304" pitchFamily="18" charset="0"/>
                <a:ea typeface="Times New Roman" panose="02020603050405020304" pitchFamily="18" charset="0"/>
              </a:rPr>
              <a:t>phương pháp chế biến </a:t>
            </a:r>
            <a:r>
              <a:rPr lang="vi-VN" sz="2400" b="1" smtClean="0">
                <a:solidFill>
                  <a:srgbClr val="0000FF"/>
                </a:solidFill>
                <a:latin typeface="Times New Roman" panose="02020603050405020304" pitchFamily="18" charset="0"/>
                <a:ea typeface="Times New Roman" panose="02020603050405020304" pitchFamily="18" charset="0"/>
              </a:rPr>
              <a:t>rang</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349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130" y="148031"/>
            <a:ext cx="11517086" cy="830997"/>
          </a:xfrm>
          <a:prstGeom prst="rect">
            <a:avLst/>
          </a:prstGeom>
        </p:spPr>
        <p:txBody>
          <a:bodyPr wrap="square">
            <a:spAutoFit/>
          </a:bodyPr>
          <a:lstStyle/>
          <a:p>
            <a:r>
              <a:rPr lang="vi-VN" smtClean="0">
                <a:solidFill>
                  <a:srgbClr val="000000"/>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Đọc nội dung mục IV.3 và quan sát </a:t>
            </a:r>
            <a:r>
              <a:rPr lang="vi-VN" sz="2400" b="1">
                <a:solidFill>
                  <a:srgbClr val="0000FF"/>
                </a:solidFill>
                <a:latin typeface="Times New Roman" panose="02020603050405020304" pitchFamily="18" charset="0"/>
                <a:cs typeface="Times New Roman" panose="02020603050405020304" pitchFamily="18" charset="0"/>
              </a:rPr>
              <a:t>hình dưới đây và trình bày quy trình thực hiện và yêu cầu kĩ thuật khi chế biến thực phẩm bằng phương pháp xào?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16" y="1082351"/>
            <a:ext cx="6166757" cy="4516016"/>
          </a:xfrm>
          <a:prstGeom prst="rect">
            <a:avLst/>
          </a:prstGeom>
        </p:spPr>
      </p:pic>
      <p:sp>
        <p:nvSpPr>
          <p:cNvPr id="6" name="TextBox 5"/>
          <p:cNvSpPr txBox="1"/>
          <p:nvPr/>
        </p:nvSpPr>
        <p:spPr>
          <a:xfrm>
            <a:off x="2690326" y="5701690"/>
            <a:ext cx="2254898"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Rau củ xào</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8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4966" y="4264269"/>
            <a:ext cx="184046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Luộc rau</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830997"/>
          </a:xfrm>
          <a:prstGeom prst="rect">
            <a:avLst/>
          </a:prstGeom>
        </p:spPr>
        <p:txBody>
          <a:bodyPr>
            <a:spAutoFit/>
          </a:bodyPr>
          <a:lstStyle/>
          <a:p>
            <a:r>
              <a:rPr lang="en-US" sz="2400" b="1">
                <a:solidFill>
                  <a:srgbClr val="0000FF"/>
                </a:solidFill>
                <a:latin typeface="Times New Roman" panose="02020603050405020304" pitchFamily="18" charset="0"/>
                <a:cs typeface="Times New Roman" panose="02020603050405020304" pitchFamily="18" charset="0"/>
              </a:rPr>
              <a:t>Kể tên một vài món luộc mà gia đình em hay dùng và nêu cách làm. </a:t>
            </a:r>
          </a:p>
        </p:txBody>
      </p:sp>
      <p:pic>
        <p:nvPicPr>
          <p:cNvPr id="2" name="Picture 1"/>
          <p:cNvPicPr>
            <a:picLocks noChangeAspect="1"/>
          </p:cNvPicPr>
          <p:nvPr/>
        </p:nvPicPr>
        <p:blipFill>
          <a:blip r:embed="rId2"/>
          <a:stretch>
            <a:fillRect/>
          </a:stretch>
        </p:blipFill>
        <p:spPr>
          <a:xfrm>
            <a:off x="379668" y="194554"/>
            <a:ext cx="5532830" cy="4069715"/>
          </a:xfrm>
          <a:prstGeom prst="rect">
            <a:avLst/>
          </a:prstGeom>
        </p:spPr>
      </p:pic>
      <p:sp>
        <p:nvSpPr>
          <p:cNvPr id="3" name="Rectangle 2"/>
          <p:cNvSpPr/>
          <p:nvPr/>
        </p:nvSpPr>
        <p:spPr>
          <a:xfrm>
            <a:off x="6043126" y="1198291"/>
            <a:ext cx="5312229" cy="2308324"/>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Rau củ luộc: Rau củ như cà rốt, cải thảo, khoai lang thường được luộc trong nước sôi hoặc hấp cho đến khi mềm.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Trứng luộc: Trứng được đun trong nước sôi từ khoảng 8 đến 10 phút cho đến khi lòng đỏ được chín vừa đủ.</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169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130" y="148031"/>
            <a:ext cx="11517086" cy="830997"/>
          </a:xfrm>
          <a:prstGeom prst="rect">
            <a:avLst/>
          </a:prstGeom>
        </p:spPr>
        <p:txBody>
          <a:bodyPr wrap="square">
            <a:spAutoFit/>
          </a:bodyPr>
          <a:lstStyle/>
          <a:p>
            <a:r>
              <a:rPr lang="vi-VN" smtClean="0">
                <a:solidFill>
                  <a:srgbClr val="000000"/>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Đọc nội dung mục IV.3 và quan sát </a:t>
            </a:r>
            <a:r>
              <a:rPr lang="vi-VN" sz="2400" b="1">
                <a:solidFill>
                  <a:srgbClr val="0000FF"/>
                </a:solidFill>
                <a:latin typeface="Times New Roman" panose="02020603050405020304" pitchFamily="18" charset="0"/>
                <a:cs typeface="Times New Roman" panose="02020603050405020304" pitchFamily="18" charset="0"/>
              </a:rPr>
              <a:t>hình dưới đây và trình bày quy trình thực hiện và yêu cầu kĩ thuật khi chế biến thực phẩm bằng phương pháp xào?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16" y="1082351"/>
            <a:ext cx="6166757" cy="4516016"/>
          </a:xfrm>
          <a:prstGeom prst="rect">
            <a:avLst/>
          </a:prstGeom>
        </p:spPr>
      </p:pic>
      <p:sp>
        <p:nvSpPr>
          <p:cNvPr id="6" name="TextBox 5"/>
          <p:cNvSpPr txBox="1"/>
          <p:nvPr/>
        </p:nvSpPr>
        <p:spPr>
          <a:xfrm>
            <a:off x="2690326" y="5701690"/>
            <a:ext cx="2254898"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Rau củ xào</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6895321" y="905586"/>
            <a:ext cx="5187821" cy="5078313"/>
          </a:xfrm>
          <a:prstGeom prst="rect">
            <a:avLst/>
          </a:prstGeom>
        </p:spPr>
        <p:txBody>
          <a:bodyPr wrap="square">
            <a:spAutoFit/>
          </a:bodyPr>
          <a:lstStyle/>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Quy trình thực hiện món </a:t>
            </a:r>
            <a:r>
              <a:rPr lang="vi-VN">
                <a:solidFill>
                  <a:srgbClr val="FF0000"/>
                </a:solidFill>
                <a:latin typeface="Times New Roman" panose="02020603050405020304" pitchFamily="18" charset="0"/>
                <a:ea typeface="Times New Roman" panose="02020603050405020304" pitchFamily="18" charset="0"/>
              </a:rPr>
              <a:t>xào </a:t>
            </a:r>
            <a:r>
              <a:rPr lang="en-US">
                <a:solidFill>
                  <a:srgbClr val="FF0000"/>
                </a:solidFill>
                <a:latin typeface="Times New Roman" panose="02020603050405020304" pitchFamily="18" charset="0"/>
                <a:ea typeface="Times New Roman" panose="02020603050405020304" pitchFamily="18" charset="0"/>
              </a:rPr>
              <a:t>là:</a:t>
            </a: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a:t>
            </a:r>
            <a:r>
              <a:rPr lang="vi-VN">
                <a:solidFill>
                  <a:srgbClr val="FF0000"/>
                </a:solidFill>
                <a:latin typeface="Times New Roman" panose="02020603050405020304" pitchFamily="18" charset="0"/>
                <a:ea typeface="Times New Roman" panose="02020603050405020304" pitchFamily="18" charset="0"/>
              </a:rPr>
              <a:t>1.</a:t>
            </a:r>
            <a:r>
              <a:rPr lang="en-US">
                <a:solidFill>
                  <a:srgbClr val="FF0000"/>
                </a:solidFill>
                <a:latin typeface="Times New Roman" panose="02020603050405020304" pitchFamily="18" charset="0"/>
                <a:ea typeface="Times New Roman" panose="02020603050405020304" pitchFamily="18" charset="0"/>
              </a:rPr>
              <a:t> Sơ </a:t>
            </a:r>
            <a:r>
              <a:rPr lang="vi-VN">
                <a:solidFill>
                  <a:srgbClr val="FF0000"/>
                </a:solidFill>
                <a:latin typeface="Times New Roman" panose="02020603050405020304" pitchFamily="18" charset="0"/>
                <a:ea typeface="Times New Roman" panose="02020603050405020304" pitchFamily="18" charset="0"/>
              </a:rPr>
              <a:t>chế: làm sạch, cắt, thái hoặc xay phù hợp; rau, củ có thể chần trước khi xào; tẩm ướp thích hợp.</a:t>
            </a:r>
            <a:endParaRPr lang="en-US">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a:t>
            </a:r>
            <a:r>
              <a:rPr lang="vi-VN">
                <a:solidFill>
                  <a:srgbClr val="FF0000"/>
                </a:solidFill>
                <a:latin typeface="Times New Roman" panose="02020603050405020304" pitchFamily="18" charset="0"/>
                <a:ea typeface="Times New Roman" panose="02020603050405020304" pitchFamily="18" charset="0"/>
              </a:rPr>
              <a:t>2.</a:t>
            </a:r>
            <a:r>
              <a:rPr lang="en-US">
                <a:solidFill>
                  <a:srgbClr val="FF0000"/>
                </a:solidFill>
                <a:latin typeface="Times New Roman" panose="02020603050405020304" pitchFamily="18" charset="0"/>
                <a:ea typeface="Times New Roman" panose="02020603050405020304" pitchFamily="18" charset="0"/>
              </a:rPr>
              <a:t> Chế biến: </a:t>
            </a:r>
            <a:r>
              <a:rPr lang="vi-VN">
                <a:solidFill>
                  <a:srgbClr val="FF0000"/>
                </a:solidFill>
                <a:latin typeface="Times New Roman" panose="02020603050405020304" pitchFamily="18" charset="0"/>
                <a:ea typeface="Times New Roman" panose="02020603050405020304" pitchFamily="18" charset="0"/>
              </a:rPr>
              <a:t>làm nóng chảo, cho dầu ăn hoặc mỡ vào, cho tiếp nguyên liệu động vật, xào vừa chín và múc ra bát. Xào nguyên liệu thực vật chín tới, nêm vừa ăn; cho nguyên liệu động vật vào đảo đều rồi tắt bếp; đun lửa to, xào nhanh, có thể thêm chút nước để không bị cháy.</a:t>
            </a:r>
            <a:endParaRPr lang="en-US">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a:t>
            </a:r>
            <a:r>
              <a:rPr lang="vi-VN">
                <a:solidFill>
                  <a:srgbClr val="FF0000"/>
                </a:solidFill>
                <a:latin typeface="Times New Roman" panose="02020603050405020304" pitchFamily="18" charset="0"/>
                <a:ea typeface="Times New Roman" panose="02020603050405020304" pitchFamily="18" charset="0"/>
              </a:rPr>
              <a:t>3.</a:t>
            </a:r>
            <a:r>
              <a:rPr lang="en-US">
                <a:solidFill>
                  <a:srgbClr val="FF0000"/>
                </a:solidFill>
                <a:latin typeface="Times New Roman" panose="02020603050405020304" pitchFamily="18" charset="0"/>
                <a:ea typeface="Times New Roman" panose="02020603050405020304" pitchFamily="18" charset="0"/>
              </a:rPr>
              <a:t> Trình </a:t>
            </a:r>
            <a:r>
              <a:rPr lang="vi-VN">
                <a:solidFill>
                  <a:srgbClr val="FF0000"/>
                </a:solidFill>
                <a:latin typeface="Times New Roman" panose="02020603050405020304" pitchFamily="18" charset="0"/>
                <a:ea typeface="Times New Roman" panose="02020603050405020304" pitchFamily="18" charset="0"/>
              </a:rPr>
              <a:t>bày: cho món ăn vào đĩa; trình bày theo sáng tạo cá nhân.</a:t>
            </a:r>
            <a:endParaRPr lang="en-US">
              <a:solidFill>
                <a:srgbClr val="FF0000"/>
              </a:solidFill>
              <a:latin typeface="Times New Roman" panose="02020603050405020304" pitchFamily="18" charset="0"/>
              <a:ea typeface="Times New Roman" panose="02020603050405020304" pitchFamily="18" charset="0"/>
            </a:endParaRPr>
          </a:p>
          <a:p>
            <a:pPr marL="342900" marR="30480" lvl="0" indent="-342900" algn="just">
              <a:spcAft>
                <a:spcPts val="0"/>
              </a:spcAft>
              <a:buFont typeface="Times New Roman" panose="02020603050405020304" pitchFamily="18" charset="0"/>
              <a:buChar char="-"/>
            </a:pPr>
            <a:r>
              <a:rPr lang="vi-VN">
                <a:solidFill>
                  <a:srgbClr val="FF0000"/>
                </a:solidFill>
                <a:latin typeface="Times New Roman" panose="02020603050405020304" pitchFamily="18" charset="0"/>
                <a:ea typeface="Times New Roman" panose="02020603050405020304" pitchFamily="18" charset="0"/>
              </a:rPr>
              <a:t>Yêu cầu kĩ thuật: </a:t>
            </a:r>
            <a:endParaRPr lang="en-US">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a:t>
            </a:r>
            <a:r>
              <a:rPr lang="vi-VN">
                <a:solidFill>
                  <a:srgbClr val="FF0000"/>
                </a:solidFill>
                <a:latin typeface="Times New Roman" panose="02020603050405020304" pitchFamily="18" charset="0"/>
                <a:ea typeface="Times New Roman" panose="02020603050405020304" pitchFamily="18" charset="0"/>
              </a:rPr>
              <a:t>Trạng thái: chín mềm, không dai hoặc quá cứng hoặc quá mềm.</a:t>
            </a:r>
            <a:endParaRPr lang="en-US">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a:solidFill>
                  <a:srgbClr val="FF0000"/>
                </a:solidFill>
                <a:latin typeface="Times New Roman" panose="02020603050405020304" pitchFamily="18" charset="0"/>
                <a:ea typeface="Times New Roman" panose="02020603050405020304" pitchFamily="18" charset="0"/>
              </a:rPr>
              <a:t>+ Màu sắc: tươi ngon đặc trưng của thực phẩm.</a:t>
            </a:r>
            <a:endParaRPr lang="en-US">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a:t>
            </a:r>
            <a:r>
              <a:rPr lang="vi-VN">
                <a:solidFill>
                  <a:srgbClr val="FF0000"/>
                </a:solidFill>
                <a:latin typeface="Times New Roman" panose="02020603050405020304" pitchFamily="18" charset="0"/>
                <a:ea typeface="Times New Roman" panose="02020603050405020304" pitchFamily="18" charset="0"/>
              </a:rPr>
              <a:t>Mùi vị: thơm ngon.</a:t>
            </a:r>
            <a:endParaRPr lang="en-US">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a:t>
            </a:r>
            <a:r>
              <a:rPr lang="vi-VN">
                <a:solidFill>
                  <a:srgbClr val="FF0000"/>
                </a:solidFill>
                <a:latin typeface="Times New Roman" panose="02020603050405020304" pitchFamily="18" charset="0"/>
                <a:ea typeface="Times New Roman" panose="02020603050405020304" pitchFamily="18" charset="0"/>
              </a:rPr>
              <a:t>Trình bày: gọn gàng, đẹp, hấp dẫn, sáng tạo.</a:t>
            </a:r>
            <a:endParaRPr lang="en-US">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0982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6180" y="573673"/>
            <a:ext cx="11610392" cy="5909310"/>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IV. Phương pháp chế biến thực phẩm bằng dầu, mỡ nóng</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3. Xào</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xào </a:t>
            </a:r>
            <a:r>
              <a:rPr lang="en-US" sz="2400">
                <a:latin typeface="Times New Roman" panose="02020603050405020304" pitchFamily="18" charset="0"/>
                <a:cs typeface="Times New Roman" panose="02020603050405020304" pitchFamily="18" charset="0"/>
              </a:rPr>
              <a:t>là:</a:t>
            </a: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Sơ </a:t>
            </a:r>
            <a:r>
              <a:rPr lang="vi-VN" sz="2400">
                <a:latin typeface="Times New Roman" panose="02020603050405020304" pitchFamily="18" charset="0"/>
                <a:cs typeface="Times New Roman" panose="02020603050405020304" pitchFamily="18" charset="0"/>
              </a:rPr>
              <a:t>chế: làm sạch, cắt, thái hoặc xay phù hợp; rau, củ có thể chần trước khi xào; tẩm ướp thích hợp.</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Chế biến: </a:t>
            </a:r>
            <a:r>
              <a:rPr lang="vi-VN" sz="2400">
                <a:latin typeface="Times New Roman" panose="02020603050405020304" pitchFamily="18" charset="0"/>
                <a:cs typeface="Times New Roman" panose="02020603050405020304" pitchFamily="18" charset="0"/>
              </a:rPr>
              <a:t>làm nóng chảo, cho dầu ăn hoặc mỡ vào, cho tiếp nguyên liệu động vật, xào vừa chín và múc ra bát. Xào nguyên liệu thực vật chín tới, nêm vừa ăn; cho nguyên liệu động vật vào đảo đều rồi tắt bếp; đun lửa to, xào nhanh, có thể thêm chút nước để không bị cháy.</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a:t>
            </a:r>
            <a:r>
              <a:rPr lang="vi-VN" sz="24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Trình </a:t>
            </a:r>
            <a:r>
              <a:rPr lang="vi-VN" sz="2400">
                <a:latin typeface="Times New Roman" panose="02020603050405020304" pitchFamily="18" charset="0"/>
                <a:cs typeface="Times New Roman" panose="02020603050405020304" pitchFamily="18" charset="0"/>
              </a:rPr>
              <a:t>bày: cho món ăn vào đĩa; trình bày theo sáng tạo cá nhân.</a:t>
            </a:r>
            <a:endParaRPr lang="en-US" sz="2400">
              <a:latin typeface="Times New Roman" panose="02020603050405020304" pitchFamily="18" charset="0"/>
              <a:cs typeface="Times New Roman" panose="02020603050405020304" pitchFamily="18" charset="0"/>
            </a:endParaRPr>
          </a:p>
          <a:p>
            <a:pPr lvl="0"/>
            <a:r>
              <a:rPr lang="vi-VN" sz="2400">
                <a:latin typeface="Times New Roman" panose="02020603050405020304" pitchFamily="18" charset="0"/>
                <a:cs typeface="Times New Roman" panose="02020603050405020304" pitchFamily="18" charset="0"/>
              </a:rPr>
              <a:t>Yêu cầu kĩ thuật: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Trạng thái: chín mềm, không dai hoặc quá cứng hoặc quá mềm.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tươi ngon đặc trưng của thực phẩm.</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vị: thơm ngon.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Trình bày: gọn gàng, đẹp, hấp dẫn, sáng tạo.</a:t>
            </a:r>
            <a:endParaRPr lang="en-US" sz="2400">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329888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501" y="90015"/>
            <a:ext cx="11722359"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xào</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thịt </a:t>
            </a:r>
            <a:r>
              <a:rPr lang="vi-VN" sz="2400" b="1" smtClean="0">
                <a:solidFill>
                  <a:srgbClr val="000000"/>
                </a:solidFill>
                <a:latin typeface="Times New Roman" panose="02020603050405020304" pitchFamily="18" charset="0"/>
                <a:ea typeface="Times New Roman" panose="02020603050405020304" pitchFamily="18" charset="0"/>
              </a:rPr>
              <a:t>lợn xào súp lơ</a:t>
            </a: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thịt lợn 100g; dầu ăn 1 thìa; súp lơ xanh 200g; tỏi và hành 30g mỗi thứ; hành lá 50g; gia vị xì dầu, muối, đường, hạt nêm, tiêu xay.</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cân, chậu rửa, rổ, dao, thớt, chảo, đĩa, đũa, thìa; găng tay nilon, khăn lau tay, giấy ăn, nước rửa tay, nước rửa chén.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3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2473" y="139959"/>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thịt lợn xào súp lơ</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29519" y="742950"/>
            <a:ext cx="6811036" cy="5779148"/>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356" y="823135"/>
            <a:ext cx="4588134" cy="3562253"/>
          </a:xfrm>
          <a:prstGeom prst="rect">
            <a:avLst/>
          </a:prstGeom>
        </p:spPr>
      </p:pic>
      <p:sp>
        <p:nvSpPr>
          <p:cNvPr id="9" name="TextBox 8"/>
          <p:cNvSpPr txBox="1"/>
          <p:nvPr/>
        </p:nvSpPr>
        <p:spPr>
          <a:xfrm>
            <a:off x="7885777" y="4488710"/>
            <a:ext cx="371329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7.9. Món thịt lợn xào súp lơ</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3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356" y="823135"/>
            <a:ext cx="4588134" cy="3562253"/>
          </a:xfrm>
          <a:prstGeom prst="rect">
            <a:avLst/>
          </a:prstGeom>
        </p:spPr>
      </p:pic>
      <p:sp>
        <p:nvSpPr>
          <p:cNvPr id="9" name="TextBox 8"/>
          <p:cNvSpPr txBox="1"/>
          <p:nvPr/>
        </p:nvSpPr>
        <p:spPr>
          <a:xfrm>
            <a:off x="7885777" y="4488710"/>
            <a:ext cx="371329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7.9. Món thịt lợn xào súp lơ</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461281" y="823135"/>
            <a:ext cx="6792244" cy="461665"/>
          </a:xfrm>
          <a:prstGeom prst="rect">
            <a:avLst/>
          </a:prstGeom>
        </p:spPr>
        <p:txBody>
          <a:bodyPr wrap="none">
            <a:spAutoFit/>
          </a:bodyPr>
          <a:lstStyle/>
          <a:p>
            <a:pPr>
              <a:spcAft>
                <a:spcPts val="0"/>
              </a:spcAft>
              <a:tabLst>
                <a:tab pos="2181225" algn="l"/>
              </a:tabLst>
            </a:pPr>
            <a:r>
              <a:rPr lang="en-US" sz="2400" b="1">
                <a:solidFill>
                  <a:srgbClr val="0000FF"/>
                </a:solidFill>
                <a:latin typeface="Times New Roman" panose="02020603050405020304" pitchFamily="18" charset="0"/>
                <a:ea typeface="Times New Roman" panose="02020603050405020304" pitchFamily="18" charset="0"/>
              </a:rPr>
              <a:t>Vì sao khi chế biến món xào cần phải dùng lửa to?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412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356" y="823135"/>
            <a:ext cx="4588134" cy="3562253"/>
          </a:xfrm>
          <a:prstGeom prst="rect">
            <a:avLst/>
          </a:prstGeom>
        </p:spPr>
      </p:pic>
      <p:sp>
        <p:nvSpPr>
          <p:cNvPr id="9" name="TextBox 8"/>
          <p:cNvSpPr txBox="1"/>
          <p:nvPr/>
        </p:nvSpPr>
        <p:spPr>
          <a:xfrm>
            <a:off x="7885777" y="4488710"/>
            <a:ext cx="371329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7.9. Món thịt lợn xào súp lơ</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461281" y="823135"/>
            <a:ext cx="6792244" cy="461665"/>
          </a:xfrm>
          <a:prstGeom prst="rect">
            <a:avLst/>
          </a:prstGeom>
        </p:spPr>
        <p:txBody>
          <a:bodyPr wrap="none">
            <a:spAutoFit/>
          </a:bodyPr>
          <a:lstStyle/>
          <a:p>
            <a:pPr>
              <a:spcAft>
                <a:spcPts val="0"/>
              </a:spcAft>
              <a:tabLst>
                <a:tab pos="2181225" algn="l"/>
              </a:tabLst>
            </a:pPr>
            <a:r>
              <a:rPr lang="en-US" sz="2400" b="1">
                <a:solidFill>
                  <a:srgbClr val="0000FF"/>
                </a:solidFill>
                <a:latin typeface="Times New Roman" panose="02020603050405020304" pitchFamily="18" charset="0"/>
                <a:ea typeface="Times New Roman" panose="02020603050405020304" pitchFamily="18" charset="0"/>
              </a:rPr>
              <a:t>Vì sao khi chế biến món xào cần phải dùng lửa to?</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388776" y="1588598"/>
            <a:ext cx="6618514" cy="3046988"/>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Lửa to, chảo mau nóng, dầu cho vào thì nóng nhanh, không đốt cháy dầu lâu trên bếp. Dầu là thực phẩm có chất béo, nếu đun lâu trên bếp nó cũng sẽ trở thành độc tố, đặc biệt rất khó tiêu.</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Lửa to có tác dụng làm cho thức ăn vừa "áp chảo". Tức là vừa đủ độ chín ấm 2/3 thực phẩm - giữ lại được phần nhiều vitamin trong thực phẩm - và hương, vị riêng của thực phẩm đó.</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376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356" y="823135"/>
            <a:ext cx="4588134" cy="3562253"/>
          </a:xfrm>
          <a:prstGeom prst="rect">
            <a:avLst/>
          </a:prstGeom>
        </p:spPr>
      </p:pic>
      <p:sp>
        <p:nvSpPr>
          <p:cNvPr id="9" name="TextBox 8"/>
          <p:cNvSpPr txBox="1"/>
          <p:nvPr/>
        </p:nvSpPr>
        <p:spPr>
          <a:xfrm>
            <a:off x="7885777" y="4488710"/>
            <a:ext cx="371329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7.9. Món thịt lợn xào súp lơ</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461281" y="823135"/>
            <a:ext cx="6792244" cy="461665"/>
          </a:xfrm>
          <a:prstGeom prst="rect">
            <a:avLst/>
          </a:prstGeom>
        </p:spPr>
        <p:txBody>
          <a:bodyPr wrap="none">
            <a:spAutoFit/>
          </a:bodyPr>
          <a:lstStyle/>
          <a:p>
            <a:pPr>
              <a:spcAft>
                <a:spcPts val="0"/>
              </a:spcAft>
              <a:tabLst>
                <a:tab pos="2181225" algn="l"/>
              </a:tabLst>
            </a:pPr>
            <a:r>
              <a:rPr lang="en-US" sz="2400" b="1">
                <a:solidFill>
                  <a:srgbClr val="0000FF"/>
                </a:solidFill>
                <a:latin typeface="Times New Roman" panose="02020603050405020304" pitchFamily="18" charset="0"/>
                <a:ea typeface="Times New Roman" panose="02020603050405020304" pitchFamily="18" charset="0"/>
              </a:rPr>
              <a:t>Vì sao khi chế biến món xào cần phải dùng lửa to?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702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370285" y="220668"/>
            <a:ext cx="6820367" cy="4621919"/>
          </a:xfrm>
          <a:prstGeom prst="rect">
            <a:avLst/>
          </a:prstGeom>
          <a:noFill/>
          <a:ln>
            <a:no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2407298" y="4693297"/>
            <a:ext cx="6848668" cy="1619638"/>
          </a:xfrm>
          <a:prstGeom prst="rect">
            <a:avLst/>
          </a:prstGeom>
          <a:noFill/>
          <a:ln>
            <a:noFill/>
          </a:ln>
        </p:spPr>
      </p:pic>
    </p:spTree>
    <p:extLst>
      <p:ext uri="{BB962C8B-B14F-4D97-AF65-F5344CB8AC3E}">
        <p14:creationId xmlns:p14="http://schemas.microsoft.com/office/powerpoint/2010/main" val="396661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a:t>
            </a:r>
            <a:r>
              <a:rPr lang="vi-VN" sz="2400" b="1" smtClean="0">
                <a:solidFill>
                  <a:srgbClr val="0000FF"/>
                </a:solidFill>
                <a:latin typeface="Times New Roman" panose="02020603050405020304" pitchFamily="18" charset="0"/>
                <a:ea typeface="Times New Roman" panose="02020603050405020304" pitchFamily="18" charset="0"/>
              </a:rPr>
              <a:t>thịt lợn xào súp lơ bằng </a:t>
            </a:r>
            <a:r>
              <a:rPr lang="vi-VN" sz="2400" b="1">
                <a:solidFill>
                  <a:srgbClr val="0000FF"/>
                </a:solidFill>
                <a:latin typeface="Times New Roman" panose="02020603050405020304" pitchFamily="18" charset="0"/>
                <a:ea typeface="Times New Roman" panose="02020603050405020304" pitchFamily="18" charset="0"/>
              </a:rPr>
              <a:t>phương pháp chế biến xào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632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50" y="466530"/>
            <a:ext cx="10674220"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a:t>
            </a:r>
            <a:r>
              <a:rPr lang="en-US" sz="2400" b="1" smtClean="0">
                <a:solidFill>
                  <a:srgbClr val="0000FF"/>
                </a:solidFill>
                <a:latin typeface="Times New Roman" panose="02020603050405020304" pitchFamily="18" charset="0"/>
                <a:cs typeface="Times New Roman" panose="02020603050405020304" pitchFamily="18" charset="0"/>
              </a:rPr>
              <a:t>Kể </a:t>
            </a:r>
            <a:r>
              <a:rPr lang="en-US" sz="2400" b="1">
                <a:solidFill>
                  <a:srgbClr val="0000FF"/>
                </a:solidFill>
                <a:latin typeface="Times New Roman" panose="02020603050405020304" pitchFamily="18" charset="0"/>
                <a:cs typeface="Times New Roman" panose="02020603050405020304" pitchFamily="18" charset="0"/>
              </a:rPr>
              <a:t>tên những chất dinh dưỡng chính trong món thịt lợn xào súp lơ mà nhóm em đã thực hiện.</a:t>
            </a: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7.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5273" y="612845"/>
            <a:ext cx="11986727" cy="5632311"/>
          </a:xfrm>
          <a:prstGeom prst="rect">
            <a:avLst/>
          </a:prstGeom>
        </p:spPr>
        <p:txBody>
          <a:bodyPr wrap="square">
            <a:spAutoFit/>
          </a:bodyPr>
          <a:lstStyle/>
          <a:p>
            <a:pPr marL="30480" marR="30480" algn="just">
              <a:spcAft>
                <a:spcPts val="0"/>
              </a:spcAft>
            </a:pPr>
            <a:r>
              <a:rPr lang="vi-VN" sz="2000" b="1" smtClean="0">
                <a:solidFill>
                  <a:srgbClr val="000000"/>
                </a:solidFill>
                <a:latin typeface="Times New Roman" panose="02020603050405020304" pitchFamily="18" charset="0"/>
                <a:ea typeface="Times New Roman" panose="02020603050405020304" pitchFamily="18" charset="0"/>
              </a:rPr>
              <a:t>I. </a:t>
            </a:r>
            <a:r>
              <a:rPr lang="vi-VN" sz="2000" b="1">
                <a:solidFill>
                  <a:srgbClr val="000000"/>
                </a:solidFill>
                <a:latin typeface="Times New Roman" panose="02020603050405020304" pitchFamily="18" charset="0"/>
                <a:ea typeface="Times New Roman" panose="02020603050405020304" pitchFamily="18" charset="0"/>
              </a:rPr>
              <a:t>Phương pháp chế biến thực phẩm bằng nước nóng</a:t>
            </a:r>
            <a:endParaRPr lang="en-US" sz="2000" b="1">
              <a:latin typeface="Times New Roman" panose="02020603050405020304" pitchFamily="18" charset="0"/>
              <a:ea typeface="Times New Roman" panose="02020603050405020304" pitchFamily="18" charset="0"/>
            </a:endParaRPr>
          </a:p>
          <a:p>
            <a:pPr marL="30480" marR="30480" algn="just">
              <a:spcAft>
                <a:spcPts val="0"/>
              </a:spcAft>
            </a:pPr>
            <a:r>
              <a:rPr lang="vi-VN" sz="2000" b="1">
                <a:solidFill>
                  <a:srgbClr val="000000"/>
                </a:solidFill>
                <a:latin typeface="Times New Roman" panose="02020603050405020304" pitchFamily="18" charset="0"/>
                <a:ea typeface="Times New Roman" panose="02020603050405020304" pitchFamily="18" charset="0"/>
              </a:rPr>
              <a:t>1. Luộc</a:t>
            </a:r>
            <a:endParaRPr lang="en-US" sz="2000" b="1">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Quy trình thực hiện</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Bước 1. Sơ chế</a:t>
            </a:r>
            <a:endParaRPr lang="en-US" sz="2000">
              <a:latin typeface="Times New Roman" panose="02020603050405020304" pitchFamily="18" charset="0"/>
              <a:ea typeface="Times New Roman" panose="02020603050405020304" pitchFamily="18" charset="0"/>
            </a:endParaRPr>
          </a:p>
          <a:p>
            <a:pPr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Nhặt rửa sạch</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Cắt thái phù hợp</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Một số nguyên liệu cần nhúng qua nước sôi</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Bước 2. Chế biến:</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 Cho thực phẩm vào nước nóng hoặc lạnh tùy loại nguyên liệu</a:t>
            </a:r>
            <a:endParaRPr lang="en-US" sz="2000">
              <a:latin typeface="Times New Roman" panose="02020603050405020304" pitchFamily="18" charset="0"/>
              <a:ea typeface="Times New Roman" panose="02020603050405020304" pitchFamily="18" charset="0"/>
            </a:endParaRPr>
          </a:p>
          <a:p>
            <a:pPr marL="342900" marR="30480" lvl="0" indent="-342900" algn="just">
              <a:spcAft>
                <a:spcPts val="0"/>
              </a:spcAft>
              <a:buFont typeface="Times New Roman" panose="02020603050405020304" pitchFamily="18" charset="0"/>
              <a:buChar char="-"/>
            </a:pPr>
            <a:r>
              <a:rPr lang="vi-VN" sz="2000">
                <a:solidFill>
                  <a:srgbClr val="000000"/>
                </a:solidFill>
                <a:latin typeface="Times New Roman" panose="02020603050405020304" pitchFamily="18" charset="0"/>
                <a:ea typeface="Times New Roman" panose="02020603050405020304" pitchFamily="18" charset="0"/>
              </a:rPr>
              <a:t>Đun sôi</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Bước 3. Trình bày </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Vớt tách cái và nước</a:t>
            </a:r>
            <a:endParaRPr lang="en-US" sz="2000">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Trình bày món chính, nước chấm và rau ăn kèm theo sáng tạo cá nhân.</a:t>
            </a:r>
            <a:endParaRPr lang="en-US" sz="2000">
              <a:latin typeface="Times New Roman" panose="02020603050405020304" pitchFamily="18" charset="0"/>
              <a:ea typeface="Times New Roman" panose="02020603050405020304" pitchFamily="18" charset="0"/>
            </a:endParaRPr>
          </a:p>
          <a:p>
            <a:pPr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*Yêu cầu kĩ thuật</a:t>
            </a:r>
            <a:endParaRPr lang="en-US" sz="2000">
              <a:latin typeface="Times New Roman" panose="02020603050405020304" pitchFamily="18" charset="0"/>
              <a:ea typeface="Times New Roman" panose="02020603050405020304" pitchFamily="18" charset="0"/>
            </a:endParaRPr>
          </a:p>
          <a:p>
            <a:pPr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Trạng thái: chín, mức độ chín tùy thuộc nguyên liệu hay yêu cầu món ăn</a:t>
            </a:r>
            <a:endParaRPr lang="en-US" sz="2000">
              <a:latin typeface="Times New Roman" panose="02020603050405020304" pitchFamily="18" charset="0"/>
              <a:ea typeface="Times New Roman" panose="02020603050405020304" pitchFamily="18" charset="0"/>
            </a:endParaRPr>
          </a:p>
          <a:p>
            <a:pPr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Màu sắc: đặc trưng của thực phẩm luộc</a:t>
            </a:r>
            <a:endParaRPr lang="en-US" sz="2000">
              <a:latin typeface="Times New Roman" panose="02020603050405020304" pitchFamily="18" charset="0"/>
              <a:ea typeface="Times New Roman" panose="02020603050405020304" pitchFamily="18" charset="0"/>
            </a:endParaRPr>
          </a:p>
          <a:p>
            <a:pPr marR="30480" algn="just">
              <a:spcAft>
                <a:spcPts val="0"/>
              </a:spcAft>
            </a:pPr>
            <a:r>
              <a:rPr lang="vi-VN" sz="2000">
                <a:solidFill>
                  <a:srgbClr val="000000"/>
                </a:solidFill>
                <a:latin typeface="Times New Roman" panose="02020603050405020304" pitchFamily="18" charset="0"/>
                <a:ea typeface="Times New Roman" panose="02020603050405020304" pitchFamily="18" charset="0"/>
              </a:rPr>
              <a:t>- Mùi vị: mùi vị đặc trưng, vị của thực phẩm luộc.</a:t>
            </a:r>
            <a:endParaRPr lang="en-US" sz="2000">
              <a:latin typeface="Times New Roman" panose="02020603050405020304" pitchFamily="18" charset="0"/>
              <a:ea typeface="Times New Roman" panose="02020603050405020304" pitchFamily="18" charset="0"/>
            </a:endParaRPr>
          </a:p>
          <a:p>
            <a:r>
              <a:rPr lang="vi-VN" sz="2000">
                <a:solidFill>
                  <a:srgbClr val="000000"/>
                </a:solidFill>
                <a:latin typeface="Times New Roman" panose="02020603050405020304" pitchFamily="18" charset="0"/>
                <a:ea typeface="Times New Roman" panose="02020603050405020304" pitchFamily="18" charset="0"/>
              </a:rPr>
              <a:t>- Trình bày: gọn gàng, hấp dẫn, sáng tạo.</a:t>
            </a:r>
            <a:endParaRPr lang="en-US" sz="2000"/>
          </a:p>
        </p:txBody>
      </p:sp>
    </p:spTree>
    <p:extLst>
      <p:ext uri="{BB962C8B-B14F-4D97-AF65-F5344CB8AC3E}">
        <p14:creationId xmlns:p14="http://schemas.microsoft.com/office/powerpoint/2010/main" val="393248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arn(inVertical)">
                                      <p:cBhvr>
                                        <p:cTn id="37" dur="500"/>
                                        <p:tgtEl>
                                          <p:spTgt spid="3">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barn(inVertical)">
                                      <p:cBhvr>
                                        <p:cTn id="40" dur="500"/>
                                        <p:tgtEl>
                                          <p:spTgt spid="3">
                                            <p:txEl>
                                              <p:pRg st="11" end="11"/>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barn(inVertical)">
                                      <p:cBhvr>
                                        <p:cTn id="43" dur="500"/>
                                        <p:tgtEl>
                                          <p:spTgt spid="3">
                                            <p:txEl>
                                              <p:pRg st="12" end="12"/>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barn(inVertical)">
                                      <p:cBhvr>
                                        <p:cTn id="46" dur="500"/>
                                        <p:tgtEl>
                                          <p:spTgt spid="3">
                                            <p:txEl>
                                              <p:pRg st="13" end="13"/>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barn(inVertical)">
                                      <p:cBhvr>
                                        <p:cTn id="49" dur="500"/>
                                        <p:tgtEl>
                                          <p:spTgt spid="3">
                                            <p:txEl>
                                              <p:pRg st="14" end="14"/>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barn(inVertical)">
                                      <p:cBhvr>
                                        <p:cTn id="52" dur="500"/>
                                        <p:tgtEl>
                                          <p:spTgt spid="3">
                                            <p:txEl>
                                              <p:pRg st="15" end="15"/>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Effect transition="in" filter="barn(inVertical)">
                                      <p:cBhvr>
                                        <p:cTn id="55" dur="500"/>
                                        <p:tgtEl>
                                          <p:spTgt spid="3">
                                            <p:txEl>
                                              <p:pRg st="16" end="16"/>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3">
                                            <p:txEl>
                                              <p:pRg st="17" end="17"/>
                                            </p:txEl>
                                          </p:spTgt>
                                        </p:tgtEl>
                                        <p:attrNameLst>
                                          <p:attrName>style.visibility</p:attrName>
                                        </p:attrNameLst>
                                      </p:cBhvr>
                                      <p:to>
                                        <p:strVal val="visible"/>
                                      </p:to>
                                    </p:set>
                                    <p:animEffect transition="in" filter="barn(inVertical)">
                                      <p:cBhvr>
                                        <p:cTn id="58"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50" y="466530"/>
            <a:ext cx="10674220"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a:t>
            </a:r>
            <a:r>
              <a:rPr lang="en-US" sz="2400" b="1" smtClean="0">
                <a:solidFill>
                  <a:srgbClr val="0000FF"/>
                </a:solidFill>
                <a:latin typeface="Times New Roman" panose="02020603050405020304" pitchFamily="18" charset="0"/>
                <a:cs typeface="Times New Roman" panose="02020603050405020304" pitchFamily="18" charset="0"/>
              </a:rPr>
              <a:t>Kể </a:t>
            </a:r>
            <a:r>
              <a:rPr lang="en-US" sz="2400" b="1">
                <a:solidFill>
                  <a:srgbClr val="0000FF"/>
                </a:solidFill>
                <a:latin typeface="Times New Roman" panose="02020603050405020304" pitchFamily="18" charset="0"/>
                <a:cs typeface="Times New Roman" panose="02020603050405020304" pitchFamily="18" charset="0"/>
              </a:rPr>
              <a:t>tên những chất dinh dưỡng chính trong món thịt lợn xào súp lơ mà nhóm em đã thực hiện.</a:t>
            </a:r>
          </a:p>
        </p:txBody>
      </p:sp>
      <p:sp>
        <p:nvSpPr>
          <p:cNvPr id="4" name="Rectangle 3"/>
          <p:cNvSpPr/>
          <p:nvPr/>
        </p:nvSpPr>
        <p:spPr>
          <a:xfrm>
            <a:off x="1751044" y="1486099"/>
            <a:ext cx="9212425" cy="2308324"/>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Một số chất dinh dưỡng chính có thể có trong món thịt lợn xào súp lơ bao gồm: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Protein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Chất béo</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Vitamin và khoáng chất</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Chất xơ</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976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3420" y="660069"/>
            <a:ext cx="12151568" cy="4524315"/>
          </a:xfrm>
          <a:prstGeom prst="rect">
            <a:avLst/>
          </a:prstGeom>
        </p:spPr>
        <p:txBody>
          <a:bodyPr wrap="square">
            <a:spAutoFit/>
          </a:bodyPr>
          <a:lstStyle/>
          <a:p>
            <a:pPr marL="30480" marR="30480" algn="just">
              <a:spcAft>
                <a:spcPts val="0"/>
              </a:spcAft>
            </a:pPr>
            <a:r>
              <a:rPr lang="vi-VN" sz="2400" b="1">
                <a:solidFill>
                  <a:srgbClr val="0000FF"/>
                </a:solidFill>
                <a:latin typeface="Times New Roman" panose="02020603050405020304" pitchFamily="18" charset="0"/>
                <a:ea typeface="Times New Roman" panose="02020603050405020304" pitchFamily="18" charset="0"/>
              </a:rPr>
              <a:t>2. </a:t>
            </a:r>
            <a:r>
              <a:rPr lang="en-US" sz="2400" b="1">
                <a:solidFill>
                  <a:srgbClr val="0000FF"/>
                </a:solidFill>
                <a:latin typeface="Times New Roman" panose="02020603050405020304" pitchFamily="18" charset="0"/>
                <a:ea typeface="Times New Roman" panose="02020603050405020304" pitchFamily="18" charset="0"/>
              </a:rPr>
              <a:t>- Món nào sử dụng phương pháp làm chín thực phẩm trong nước?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Kho.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B</a:t>
            </a:r>
            <a:r>
              <a:rPr lang="en-US" sz="2400" b="1">
                <a:solidFill>
                  <a:srgbClr val="0000FF"/>
                </a:solidFill>
                <a:latin typeface="Times New Roman" panose="02020603050405020304" pitchFamily="18" charset="0"/>
                <a:ea typeface="Times New Roman" panose="02020603050405020304" pitchFamily="18" charset="0"/>
              </a:rPr>
              <a:t>. Nướng.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G. Hấp.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D. Rang.</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Món nào sử dụng phương pháp làm chín thực phẩm bằng hơi nước?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Nấu.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B. Hấp.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C. Luộc.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D. Kho.</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Phương pháp nào làm chín thực phẩm trong chất béo?</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Nướng.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B</a:t>
            </a:r>
            <a:r>
              <a:rPr lang="en-US" sz="2400" b="1">
                <a:solidFill>
                  <a:srgbClr val="0000FF"/>
                </a:solidFill>
                <a:latin typeface="Times New Roman" panose="02020603050405020304" pitchFamily="18" charset="0"/>
                <a:ea typeface="Times New Roman" panose="02020603050405020304" pitchFamily="18" charset="0"/>
              </a:rPr>
              <a:t>. Rang.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C. Hấp.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D. Luộc.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Phương pháp nào cần dùng nhiều chất béo?</a:t>
            </a:r>
          </a:p>
          <a:p>
            <a:pPr>
              <a:spcAft>
                <a:spcPts val="0"/>
              </a:spcAft>
            </a:pPr>
            <a:r>
              <a:rPr lang="en-US" sz="2400" b="1">
                <a:solidFill>
                  <a:srgbClr val="0000FF"/>
                </a:solidFill>
                <a:latin typeface="Times New Roman" panose="02020603050405020304" pitchFamily="18" charset="0"/>
                <a:ea typeface="Times New Roman" panose="02020603050405020304" pitchFamily="18" charset="0"/>
              </a:rPr>
              <a:t>A. Xào.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B. Nướng.          </a:t>
            </a:r>
          </a:p>
          <a:p>
            <a:pPr>
              <a:spcAft>
                <a:spcPts val="0"/>
              </a:spcAft>
            </a:pPr>
            <a:r>
              <a:rPr lang="en-US" sz="2400" b="1">
                <a:solidFill>
                  <a:srgbClr val="0000FF"/>
                </a:solidFill>
                <a:latin typeface="Times New Roman" panose="02020603050405020304" pitchFamily="18" charset="0"/>
                <a:ea typeface="Times New Roman" panose="02020603050405020304" pitchFamily="18" charset="0"/>
              </a:rPr>
              <a:t>G. Rang.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D</a:t>
            </a:r>
            <a:r>
              <a:rPr lang="en-US" sz="2400" b="1">
                <a:solidFill>
                  <a:srgbClr val="0000FF"/>
                </a:solidFill>
                <a:latin typeface="Times New Roman" panose="02020603050405020304" pitchFamily="18" charset="0"/>
                <a:ea typeface="Times New Roman" panose="02020603050405020304" pitchFamily="18" charset="0"/>
              </a:rPr>
              <a:t>. Rán.</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318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down)">
                                      <p:cBhvr>
                                        <p:cTn id="13" dur="500"/>
                                        <p:tgtEl>
                                          <p:spTgt spid="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down)">
                                      <p:cBhvr>
                                        <p:cTn id="16" dur="500"/>
                                        <p:tgtEl>
                                          <p:spTgt spid="8">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wipe(down)">
                                      <p:cBhvr>
                                        <p:cTn id="19" dur="500"/>
                                        <p:tgtEl>
                                          <p:spTgt spid="8">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down)">
                                      <p:cBhvr>
                                        <p:cTn id="22" dur="500"/>
                                        <p:tgtEl>
                                          <p:spTgt spid="8">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wipe(down)">
                                      <p:cBhvr>
                                        <p:cTn id="25" dur="500"/>
                                        <p:tgtEl>
                                          <p:spTgt spid="8">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wipe(down)">
                                      <p:cBhvr>
                                        <p:cTn id="28" dur="500"/>
                                        <p:tgtEl>
                                          <p:spTgt spid="8">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wipe(down)">
                                      <p:cBhvr>
                                        <p:cTn id="31" dur="500"/>
                                        <p:tgtEl>
                                          <p:spTgt spid="8">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wipe(down)">
                                      <p:cBhvr>
                                        <p:cTn id="34" dur="500"/>
                                        <p:tgtEl>
                                          <p:spTgt spid="8">
                                            <p:txEl>
                                              <p:pRg st="9" end="9"/>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wipe(down)">
                                      <p:cBhvr>
                                        <p:cTn id="37" dur="500"/>
                                        <p:tgtEl>
                                          <p:spTgt spid="8">
                                            <p:txEl>
                                              <p:pRg st="10" end="10"/>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8">
                                            <p:txEl>
                                              <p:pRg st="11" end="11"/>
                                            </p:txEl>
                                          </p:spTgt>
                                        </p:tgtEl>
                                        <p:attrNameLst>
                                          <p:attrName>style.visibility</p:attrName>
                                        </p:attrNameLst>
                                      </p:cBhvr>
                                      <p:to>
                                        <p:strVal val="visible"/>
                                      </p:to>
                                    </p:set>
                                    <p:animEffect transition="in" filter="wipe(down)">
                                      <p:cBhvr>
                                        <p:cTn id="40"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67951" y="584775"/>
            <a:ext cx="6223518" cy="5632311"/>
          </a:xfrm>
          <a:prstGeom prst="rect">
            <a:avLst/>
          </a:prstGeom>
        </p:spPr>
        <p:txBody>
          <a:bodyPr wrap="square">
            <a:spAutoFit/>
          </a:bodyPr>
          <a:lstStyle/>
          <a:p>
            <a:pPr marL="30480" marR="30480" algn="just">
              <a:spcAft>
                <a:spcPts val="0"/>
              </a:spcAft>
            </a:pPr>
            <a:r>
              <a:rPr lang="vi-VN" sz="2400" b="1">
                <a:solidFill>
                  <a:srgbClr val="0000FF"/>
                </a:solidFill>
                <a:latin typeface="Times New Roman" panose="02020603050405020304" pitchFamily="18" charset="0"/>
                <a:ea typeface="Times New Roman" panose="02020603050405020304" pitchFamily="18" charset="0"/>
              </a:rPr>
              <a:t>2. </a:t>
            </a:r>
            <a:r>
              <a:rPr lang="en-US" sz="2400" b="1">
                <a:solidFill>
                  <a:srgbClr val="0000FF"/>
                </a:solidFill>
                <a:latin typeface="Times New Roman" panose="02020603050405020304" pitchFamily="18" charset="0"/>
                <a:ea typeface="Times New Roman" panose="02020603050405020304" pitchFamily="18" charset="0"/>
              </a:rPr>
              <a:t>- Món nào sử dụng phương pháp làm chín thực phẩm trong nước?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Kho.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B</a:t>
            </a:r>
            <a:r>
              <a:rPr lang="en-US" sz="2400" b="1">
                <a:solidFill>
                  <a:srgbClr val="0000FF"/>
                </a:solidFill>
                <a:latin typeface="Times New Roman" panose="02020603050405020304" pitchFamily="18" charset="0"/>
                <a:ea typeface="Times New Roman" panose="02020603050405020304" pitchFamily="18" charset="0"/>
              </a:rPr>
              <a:t>. Nướng.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G. Hấp.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D. Rang.</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Món nào sử dụng phương pháp làm chín thực phẩm bằng hơi nước?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Nấu.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B. Hấp.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C. Luộc.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D. Kho.</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Phương pháp nào làm chín thực phẩm trong chất béo?</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Nướng.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B</a:t>
            </a:r>
            <a:r>
              <a:rPr lang="en-US" sz="2400" b="1">
                <a:solidFill>
                  <a:srgbClr val="0000FF"/>
                </a:solidFill>
                <a:latin typeface="Times New Roman" panose="02020603050405020304" pitchFamily="18" charset="0"/>
                <a:ea typeface="Times New Roman" panose="02020603050405020304" pitchFamily="18" charset="0"/>
              </a:rPr>
              <a:t>. Rang.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C. Hấp.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D. Luộc.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Phương pháp nào cần dùng nhiều chất béo?</a:t>
            </a:r>
          </a:p>
          <a:p>
            <a:pPr>
              <a:spcAft>
                <a:spcPts val="0"/>
              </a:spcAft>
            </a:pPr>
            <a:r>
              <a:rPr lang="en-US" sz="2400" b="1">
                <a:solidFill>
                  <a:srgbClr val="0000FF"/>
                </a:solidFill>
                <a:latin typeface="Times New Roman" panose="02020603050405020304" pitchFamily="18" charset="0"/>
                <a:ea typeface="Times New Roman" panose="02020603050405020304" pitchFamily="18" charset="0"/>
              </a:rPr>
              <a:t>A. Xào.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B. Nướng.          </a:t>
            </a:r>
          </a:p>
          <a:p>
            <a:pPr>
              <a:spcAft>
                <a:spcPts val="0"/>
              </a:spcAft>
            </a:pPr>
            <a:r>
              <a:rPr lang="en-US" sz="2400" b="1">
                <a:solidFill>
                  <a:srgbClr val="0000FF"/>
                </a:solidFill>
                <a:latin typeface="Times New Roman" panose="02020603050405020304" pitchFamily="18" charset="0"/>
                <a:ea typeface="Times New Roman" panose="02020603050405020304" pitchFamily="18" charset="0"/>
              </a:rPr>
              <a:t>G. Rang.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D</a:t>
            </a:r>
            <a:r>
              <a:rPr lang="en-US" sz="2400" b="1">
                <a:solidFill>
                  <a:srgbClr val="0000FF"/>
                </a:solidFill>
                <a:latin typeface="Times New Roman" panose="02020603050405020304" pitchFamily="18" charset="0"/>
                <a:ea typeface="Times New Roman" panose="02020603050405020304" pitchFamily="18" charset="0"/>
              </a:rPr>
              <a:t>. Rán.</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2" name="Rectangle 1"/>
          <p:cNvSpPr/>
          <p:nvPr/>
        </p:nvSpPr>
        <p:spPr>
          <a:xfrm>
            <a:off x="6478555" y="762057"/>
            <a:ext cx="5334000" cy="5632311"/>
          </a:xfrm>
          <a:prstGeom prst="rect">
            <a:avLst/>
          </a:prstGeom>
        </p:spPr>
        <p:txBody>
          <a:bodyPr wrap="square">
            <a:spAutoFit/>
          </a:bodyPr>
          <a:lstStyle/>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2.</a:t>
            </a:r>
            <a:r>
              <a:rPr lang="vi-VN" sz="20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000">
                <a:solidFill>
                  <a:srgbClr val="FF0000"/>
                </a:solidFill>
                <a:latin typeface="Times New Roman" panose="02020603050405020304" pitchFamily="18" charset="0"/>
                <a:ea typeface="Times New Roman" panose="02020603050405020304" pitchFamily="18" charset="0"/>
              </a:rPr>
              <a:t>* Món nào sử dụng phương pháp làm chín thực phẩm trong nước?</a:t>
            </a:r>
          </a:p>
          <a:p>
            <a:pPr marL="30480" marR="30480" algn="just">
              <a:spcAft>
                <a:spcPts val="0"/>
              </a:spcAft>
            </a:pPr>
            <a:r>
              <a:rPr lang="en-US" sz="2000" b="1">
                <a:solidFill>
                  <a:srgbClr val="FF0000"/>
                </a:solidFill>
                <a:latin typeface="Times New Roman" panose="02020603050405020304" pitchFamily="18" charset="0"/>
                <a:ea typeface="Times New Roman" panose="02020603050405020304" pitchFamily="18" charset="0"/>
              </a:rPr>
              <a:t>Đáp án đúng là: A</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Món kho sử dụng phương pháp làm chín thực phẩm trong nước.</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Món nào sử dụng phương pháp làm chín thực phẩm bằng hơi nước?</a:t>
            </a:r>
          </a:p>
          <a:p>
            <a:pPr marL="30480" marR="30480" algn="just">
              <a:spcAft>
                <a:spcPts val="0"/>
              </a:spcAft>
            </a:pPr>
            <a:r>
              <a:rPr lang="en-US" sz="2000" b="1">
                <a:solidFill>
                  <a:srgbClr val="FF0000"/>
                </a:solidFill>
                <a:latin typeface="Times New Roman" panose="02020603050405020304" pitchFamily="18" charset="0"/>
                <a:ea typeface="Times New Roman" panose="02020603050405020304" pitchFamily="18" charset="0"/>
              </a:rPr>
              <a:t>Đáp án đúng là: B</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Món hấp sử dụng phương pháp làm chín thực phẩm bằng hơi nước.</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Phương pháp nào làm chín thực phẩm trong chất béo?</a:t>
            </a:r>
          </a:p>
          <a:p>
            <a:pPr marL="30480" marR="30480" algn="just">
              <a:spcAft>
                <a:spcPts val="0"/>
              </a:spcAft>
            </a:pPr>
            <a:r>
              <a:rPr lang="en-US" sz="2000" b="1">
                <a:solidFill>
                  <a:srgbClr val="FF0000"/>
                </a:solidFill>
                <a:latin typeface="Times New Roman" panose="02020603050405020304" pitchFamily="18" charset="0"/>
                <a:ea typeface="Times New Roman" panose="02020603050405020304" pitchFamily="18" charset="0"/>
              </a:rPr>
              <a:t>Đáp án đúng là: B</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Phương pháp rang làm chín thực phẩm trong chất béo.</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Phương pháp nào cần dùng nhiều chất béo?</a:t>
            </a:r>
          </a:p>
          <a:p>
            <a:pPr marL="30480" marR="30480" algn="just">
              <a:spcAft>
                <a:spcPts val="0"/>
              </a:spcAft>
            </a:pPr>
            <a:r>
              <a:rPr lang="en-US" sz="2000" b="1">
                <a:solidFill>
                  <a:srgbClr val="FF0000"/>
                </a:solidFill>
                <a:latin typeface="Times New Roman" panose="02020603050405020304" pitchFamily="18" charset="0"/>
                <a:ea typeface="Times New Roman" panose="02020603050405020304" pitchFamily="18" charset="0"/>
              </a:rPr>
              <a:t>Đáp án đúng là: D</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Phương pháp rán cần dùng nhiều chất béo.</a:t>
            </a:r>
            <a:endParaRPr lang="en-US" sz="20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789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barn(inVertical)">
                                      <p:cBhvr>
                                        <p:cTn id="37" dur="500"/>
                                        <p:tgtEl>
                                          <p:spTgt spid="2">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barn(inVertical)">
                                      <p:cBhvr>
                                        <p:cTn id="40"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3785652"/>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Thực hiện luộc thịt có bổ sung hành khô nướng và không bổ sung. So sánh và nhận xét hương và vị của thịt luộc, nước luộc thịt.</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Thực hiện nấu canh cải có mở nắp khi sôi và không mở nắp. So sánh và nhận xét màu của rau.</a:t>
            </a:r>
          </a:p>
          <a:p>
            <a:r>
              <a:rPr lang="vi-VN" sz="2400" b="1">
                <a:solidFill>
                  <a:srgbClr val="0000FF"/>
                </a:solidFill>
                <a:latin typeface="Times New Roman" panose="02020603050405020304" pitchFamily="18" charset="0"/>
                <a:cs typeface="Times New Roman" panose="02020603050405020304" pitchFamily="18" charset="0"/>
              </a:rPr>
              <a:t>3.</a:t>
            </a:r>
            <a:r>
              <a:rPr lang="en-US" sz="2400" b="1">
                <a:solidFill>
                  <a:srgbClr val="0000FF"/>
                </a:solidFill>
                <a:latin typeface="Times New Roman" panose="02020603050405020304" pitchFamily="18" charset="0"/>
                <a:cs typeface="Times New Roman" panose="02020603050405020304" pitchFamily="18" charset="0"/>
              </a:rPr>
              <a:t> Thực hiện kho cá có bổ sung nước màu hoặc không bổ sung. So sánh và nhận xét chất lượng 2 loại cá kho này.</a:t>
            </a:r>
          </a:p>
          <a:p>
            <a:r>
              <a:rPr lang="vi-VN" sz="2400" b="1">
                <a:solidFill>
                  <a:srgbClr val="0000FF"/>
                </a:solidFill>
                <a:latin typeface="Times New Roman" panose="02020603050405020304" pitchFamily="18" charset="0"/>
                <a:cs typeface="Times New Roman" panose="02020603050405020304" pitchFamily="18" charset="0"/>
              </a:rPr>
              <a:t>4.</a:t>
            </a:r>
            <a:r>
              <a:rPr lang="en-US" sz="2400" b="1">
                <a:solidFill>
                  <a:srgbClr val="0000FF"/>
                </a:solidFill>
                <a:latin typeface="Times New Roman" panose="02020603050405020304" pitchFamily="18" charset="0"/>
                <a:cs typeface="Times New Roman" panose="02020603050405020304" pitchFamily="18" charset="0"/>
              </a:rPr>
              <a:t> Chế biến một món cá hấp xì dầu phù hợp với thực tiễn ở gia đình, địa phương em.</a:t>
            </a:r>
          </a:p>
          <a:p>
            <a:r>
              <a:rPr lang="vi-VN" sz="2400" b="1">
                <a:solidFill>
                  <a:srgbClr val="0000FF"/>
                </a:solidFill>
                <a:latin typeface="Times New Roman" panose="02020603050405020304" pitchFamily="18" charset="0"/>
                <a:cs typeface="Times New Roman" panose="02020603050405020304" pitchFamily="18" charset="0"/>
              </a:rPr>
              <a:t>5.</a:t>
            </a:r>
            <a:r>
              <a:rPr lang="en-US" sz="2400" b="1">
                <a:solidFill>
                  <a:srgbClr val="0000FF"/>
                </a:solidFill>
                <a:latin typeface="Times New Roman" panose="02020603050405020304" pitchFamily="18" charset="0"/>
                <a:cs typeface="Times New Roman" panose="02020603050405020304" pitchFamily="18" charset="0"/>
              </a:rPr>
              <a:t> Chế biến một món thịt nướng sử dụng nguyên liệu sẵn có ở địa phương em.</a:t>
            </a:r>
          </a:p>
          <a:p>
            <a:r>
              <a:rPr lang="vi-VN" sz="2400" b="1">
                <a:solidFill>
                  <a:srgbClr val="0000FF"/>
                </a:solidFill>
                <a:latin typeface="Times New Roman" panose="02020603050405020304" pitchFamily="18" charset="0"/>
                <a:cs typeface="Times New Roman" panose="02020603050405020304" pitchFamily="18" charset="0"/>
              </a:rPr>
              <a:t>6.</a:t>
            </a:r>
            <a:r>
              <a:rPr lang="en-US" sz="2400" b="1">
                <a:solidFill>
                  <a:srgbClr val="0000FF"/>
                </a:solidFill>
                <a:latin typeface="Times New Roman" panose="02020603050405020304" pitchFamily="18" charset="0"/>
                <a:cs typeface="Times New Roman" panose="02020603050405020304" pitchFamily="18" charset="0"/>
              </a:rPr>
              <a:t> Em hãy lên thực đơn, tiến hành chế biến món ăn tương tự từ những nguyên liệu thịt, rau, củ, quả sẵn có ở địa phương em.</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down)">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wipe(down)">
                                      <p:cBhvr>
                                        <p:cTn id="33" dur="500"/>
                                        <p:tgtEl>
                                          <p:spTgt spid="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Effect transition="in" filter="wipe(down)">
                                      <p:cBhvr>
                                        <p:cTn id="38" dur="500"/>
                                        <p:tgtEl>
                                          <p:spTgt spid="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Effect transition="in" filter="wipe(down)">
                                      <p:cBhvr>
                                        <p:cTn id="4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849</TotalTime>
  <Words>7719</Words>
  <Application>Microsoft Office PowerPoint</Application>
  <PresentationFormat>Widescreen</PresentationFormat>
  <Paragraphs>503</Paragraphs>
  <Slides>93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333</cp:revision>
  <dcterms:created xsi:type="dcterms:W3CDTF">2023-06-21T22:05:51Z</dcterms:created>
  <dcterms:modified xsi:type="dcterms:W3CDTF">2025-03-13T05:56:06Z</dcterms:modified>
</cp:coreProperties>
</file>