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464" r:id="rId4"/>
    <p:sldId id="421" r:id="rId5"/>
    <p:sldId id="469" r:id="rId6"/>
    <p:sldId id="438" r:id="rId7"/>
    <p:sldId id="439" r:id="rId8"/>
    <p:sldId id="465" r:id="rId9"/>
    <p:sldId id="442" r:id="rId10"/>
    <p:sldId id="466" r:id="rId11"/>
    <p:sldId id="353" r:id="rId12"/>
    <p:sldId id="467" r:id="rId13"/>
    <p:sldId id="441" r:id="rId14"/>
    <p:sldId id="468" r:id="rId15"/>
    <p:sldId id="470" r:id="rId16"/>
    <p:sldId id="471" r:id="rId17"/>
    <p:sldId id="472" r:id="rId18"/>
    <p:sldId id="473" r:id="rId19"/>
    <p:sldId id="474" r:id="rId20"/>
    <p:sldId id="475" r:id="rId21"/>
    <p:sldId id="476" r:id="rId22"/>
    <p:sldId id="477" r:id="rId23"/>
    <p:sldId id="479" r:id="rId24"/>
    <p:sldId id="480" r:id="rId25"/>
    <p:sldId id="478" r:id="rId26"/>
    <p:sldId id="481" r:id="rId27"/>
    <p:sldId id="482" r:id="rId28"/>
    <p:sldId id="483" r:id="rId29"/>
    <p:sldId id="484" r:id="rId30"/>
    <p:sldId id="401" r:id="rId31"/>
    <p:sldId id="458" r:id="rId32"/>
    <p:sldId id="426" r:id="rId33"/>
    <p:sldId id="371" r:id="rId34"/>
    <p:sldId id="271" r:id="rId35"/>
    <p:sldId id="485" r:id="rId36"/>
    <p:sldId id="276"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82" d="100"/>
          <a:sy n="82" d="100"/>
        </p:scale>
        <p:origin x="8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6/25/2024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18422" y="162589"/>
            <a:ext cx="5957463" cy="461665"/>
          </a:xfrm>
          <a:prstGeom prst="rect">
            <a:avLst/>
          </a:prstGeom>
        </p:spPr>
        <p:txBody>
          <a:bodyPr wrap="square">
            <a:spAutoFit/>
          </a:bodyPr>
          <a:lstStyle/>
          <a:p>
            <a:r>
              <a:rPr lang="vi-VN" sz="2400" b="1" smtClean="0">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6</a:t>
            </a:r>
            <a:r>
              <a:rPr lang="vi-VN" sz="2400" b="1" smtClean="0">
                <a:solidFill>
                  <a:srgbClr val="FF0000"/>
                </a:solidFill>
                <a:latin typeface="Times New Roman" panose="02020603050405020304" pitchFamily="18" charset="0"/>
                <a:cs typeface="Times New Roman" panose="02020603050405020304" pitchFamily="18" charset="0"/>
              </a:rPr>
              <a:t>. </a:t>
            </a:r>
            <a:r>
              <a:rPr lang="vi-VN" sz="2400" b="1" smtClean="0">
                <a:solidFill>
                  <a:srgbClr val="FF0000"/>
                </a:solidFill>
                <a:latin typeface="Times New Roman" panose="02020603050405020304" pitchFamily="18" charset="0"/>
                <a:cs typeface="Times New Roman" panose="02020603050405020304" pitchFamily="18" charset="0"/>
              </a:rPr>
              <a:t>AN TOÀN VỆ SINH THỰC PHẨM</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80209" y="624254"/>
            <a:ext cx="11484335" cy="5987561"/>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1493" y="93506"/>
            <a:ext cx="11843658" cy="830997"/>
          </a:xfrm>
          <a:prstGeom prst="rect">
            <a:avLst/>
          </a:prstGeom>
        </p:spPr>
        <p:txBody>
          <a:bodyPr wrap="square">
            <a:spAutoFit/>
          </a:bodyPr>
          <a:lstStyle/>
          <a:p>
            <a:pPr marL="30480" marR="30480" algn="just">
              <a:spcAft>
                <a:spcPts val="0"/>
              </a:spcAft>
            </a:pPr>
            <a:r>
              <a:rPr lang="en-US" sz="2400" b="1">
                <a:solidFill>
                  <a:srgbClr val="0000FF"/>
                </a:solidFill>
                <a:latin typeface="Times New Roman" panose="02020603050405020304" pitchFamily="18" charset="0"/>
                <a:ea typeface="Times New Roman" panose="02020603050405020304" pitchFamily="18" charset="0"/>
              </a:rPr>
              <a:t>Rau, quả sát ngày thu hoạch vẫn được bón phân hữu cơ và tưới nước từ mương có chứa những mỗi nguy sinh học </a:t>
            </a:r>
            <a:r>
              <a:rPr lang="vi-VN" sz="2400" b="1">
                <a:solidFill>
                  <a:srgbClr val="0000FF"/>
                </a:solidFill>
                <a:latin typeface="Times New Roman" panose="02020603050405020304" pitchFamily="18" charset="0"/>
                <a:ea typeface="Times New Roman" panose="02020603050405020304" pitchFamily="18" charset="0"/>
              </a:rPr>
              <a:t>nào</a:t>
            </a:r>
            <a:r>
              <a:rPr lang="en-US" sz="2400" b="1">
                <a:solidFill>
                  <a:srgbClr val="0000FF"/>
                </a:solidFill>
                <a:latin typeface="Times New Roman" panose="02020603050405020304" pitchFamily="18" charset="0"/>
                <a:ea typeface="Times New Roman" panose="02020603050405020304" pitchFamily="18" charset="0"/>
              </a:rPr>
              <a:t>? </a:t>
            </a:r>
            <a:r>
              <a:rPr lang="vi-VN" sz="2400" b="1" smtClean="0">
                <a:solidFill>
                  <a:srgbClr val="0000FF"/>
                </a:solidFill>
                <a:latin typeface="Times New Roman" panose="02020603050405020304" pitchFamily="18" charset="0"/>
                <a:ea typeface="Times New Roman" panose="02020603050405020304" pitchFamily="18" charset="0"/>
              </a:rPr>
              <a:t>Nêu</a:t>
            </a:r>
            <a:r>
              <a:rPr lang="en-US" sz="2400" b="1" smtClean="0">
                <a:solidFill>
                  <a:srgbClr val="0000FF"/>
                </a:solidFill>
                <a:latin typeface="Times New Roman" panose="02020603050405020304" pitchFamily="18" charset="0"/>
                <a:ea typeface="Times New Roman" panose="02020603050405020304" pitchFamily="18" charset="0"/>
              </a:rPr>
              <a:t> </a:t>
            </a:r>
            <a:r>
              <a:rPr lang="en-US" sz="2400" b="1">
                <a:solidFill>
                  <a:srgbClr val="0000FF"/>
                </a:solidFill>
                <a:latin typeface="Times New Roman" panose="02020603050405020304" pitchFamily="18" charset="0"/>
                <a:ea typeface="Times New Roman" panose="02020603050405020304" pitchFamily="18" charset="0"/>
              </a:rPr>
              <a:t>rõ nguồn gốc của chúng.</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771" y="1025686"/>
            <a:ext cx="4747727" cy="3844894"/>
          </a:xfrm>
          <a:prstGeom prst="rect">
            <a:avLst/>
          </a:prstGeom>
        </p:spPr>
      </p:pic>
      <p:sp>
        <p:nvSpPr>
          <p:cNvPr id="6" name="TextBox 5"/>
          <p:cNvSpPr txBox="1"/>
          <p:nvPr/>
        </p:nvSpPr>
        <p:spPr>
          <a:xfrm>
            <a:off x="475862" y="5038531"/>
            <a:ext cx="4879910" cy="369332"/>
          </a:xfrm>
          <a:prstGeom prst="rect">
            <a:avLst/>
          </a:prstGeom>
          <a:noFill/>
        </p:spPr>
        <p:txBody>
          <a:bodyPr wrap="square" rtlCol="0">
            <a:spAutoFit/>
          </a:bodyPr>
          <a:lstStyle/>
          <a:p>
            <a:r>
              <a:rPr lang="vi-VN" b="1" i="1" smtClean="0">
                <a:latin typeface="Times New Roman" panose="02020603050405020304" pitchFamily="18" charset="0"/>
                <a:cs typeface="Times New Roman" panose="02020603050405020304" pitchFamily="18" charset="0"/>
              </a:rPr>
              <a:t>Rau sắp thu hoạch vẫn phun thuốc trừ sâu</a:t>
            </a:r>
            <a:endParaRPr lang="en-US" b="1" i="1">
              <a:latin typeface="Times New Roman" panose="02020603050405020304" pitchFamily="18" charset="0"/>
              <a:cs typeface="Times New Roman" panose="02020603050405020304" pitchFamily="18" charset="0"/>
            </a:endParaRPr>
          </a:p>
        </p:txBody>
      </p:sp>
      <p:sp>
        <p:nvSpPr>
          <p:cNvPr id="2" name="Rectangle 1"/>
          <p:cNvSpPr/>
          <p:nvPr/>
        </p:nvSpPr>
        <p:spPr>
          <a:xfrm>
            <a:off x="5355772" y="924503"/>
            <a:ext cx="6699379" cy="5940088"/>
          </a:xfrm>
          <a:prstGeom prst="rect">
            <a:avLst/>
          </a:prstGeom>
        </p:spPr>
        <p:txBody>
          <a:bodyPr wrap="square">
            <a:spAutoFit/>
          </a:bodyPr>
          <a:lstStyle/>
          <a:p>
            <a:pPr marL="30480" marR="30480" algn="just">
              <a:spcAft>
                <a:spcPts val="0"/>
              </a:spcAft>
            </a:pPr>
            <a:r>
              <a:rPr lang="en-US" sz="2000">
                <a:solidFill>
                  <a:srgbClr val="FF0000"/>
                </a:solidFill>
                <a:latin typeface="Times New Roman" panose="02020603050405020304" pitchFamily="18" charset="0"/>
                <a:ea typeface="Times New Roman" panose="02020603050405020304" pitchFamily="18" charset="0"/>
              </a:rPr>
              <a:t>Việc bón phân hữu cơ và tưới nước từ mương có thể tiềm ẩn các mối nguy sinh học sau:</a:t>
            </a:r>
          </a:p>
          <a:p>
            <a:pPr marL="30480" marR="30480" algn="just">
              <a:spcAft>
                <a:spcPts val="0"/>
              </a:spcAft>
            </a:pPr>
            <a:r>
              <a:rPr lang="en-US" sz="2000">
                <a:solidFill>
                  <a:srgbClr val="FF0000"/>
                </a:solidFill>
                <a:latin typeface="Times New Roman" panose="02020603050405020304" pitchFamily="18" charset="0"/>
                <a:ea typeface="Times New Roman" panose="02020603050405020304" pitchFamily="18" charset="0"/>
              </a:rPr>
              <a:t>- Mương thường chứa một lượng lớn vi khuẩn phân hủy tự nhiên từ các chất hữu cơ phân hủy. Những vi khuẩn này có thể gây ra sự ô nhiễm vi sinh vật cho rau quả nếu không được kiểm soát chặt chẽ.</a:t>
            </a:r>
          </a:p>
          <a:p>
            <a:pPr marL="30480" marR="30480" algn="just">
              <a:spcAft>
                <a:spcPts val="0"/>
              </a:spcAft>
            </a:pPr>
            <a:r>
              <a:rPr lang="en-US" sz="2000">
                <a:solidFill>
                  <a:srgbClr val="FF0000"/>
                </a:solidFill>
                <a:latin typeface="Times New Roman" panose="02020603050405020304" pitchFamily="18" charset="0"/>
                <a:ea typeface="Times New Roman" panose="02020603050405020304" pitchFamily="18" charset="0"/>
              </a:rPr>
              <a:t>- Một số vi khuẩn gây bệnh có thể tồn tại trong mương, đặc biệt là khi mương chứa nước thải từ động vật hoặc chứa chất thải hữu cơ. Các vi khuẩn gây bệnh này có thể gây nhiễm trùng cho rau quả nếu chúng tiếp xúc trực tiếp hoặc qua nước tưới.</a:t>
            </a:r>
          </a:p>
          <a:p>
            <a:pPr marL="30480" marR="30480" algn="just">
              <a:spcAft>
                <a:spcPts val="0"/>
              </a:spcAft>
            </a:pPr>
            <a:r>
              <a:rPr lang="en-US" sz="2000">
                <a:solidFill>
                  <a:srgbClr val="FF0000"/>
                </a:solidFill>
                <a:latin typeface="Times New Roman" panose="02020603050405020304" pitchFamily="18" charset="0"/>
                <a:ea typeface="Times New Roman" panose="02020603050405020304" pitchFamily="18" charset="0"/>
              </a:rPr>
              <a:t>- Nước từ mương cũng có thể chứa các loại ký sinh trùng từ phân của động vật. Những sinh vật này có thể gây nhiễm trùng khi tiếp xúc với rau quả hoặc khi rau quả được tưới bằng nước từ mương.</a:t>
            </a:r>
          </a:p>
          <a:p>
            <a:pPr marL="30480" marR="30480" algn="just">
              <a:spcAft>
                <a:spcPts val="0"/>
              </a:spcAft>
            </a:pPr>
            <a:r>
              <a:rPr lang="en-US" sz="2000">
                <a:solidFill>
                  <a:srgbClr val="FF0000"/>
                </a:solidFill>
                <a:latin typeface="Times New Roman" panose="02020603050405020304" pitchFamily="18" charset="0"/>
                <a:ea typeface="Times New Roman" panose="02020603050405020304" pitchFamily="18" charset="0"/>
              </a:rPr>
              <a:t>- Một số mương có thể bị ô nhiễm bởi các chất hóa học từ nước thải công nghiệp hoặc từ các nguồn ô nhiễm khác. Sự tiếp xúc với nước từ mương có thể đưa vào rau quả các chất ô nhiễm như kim loại nặng, thuốc trừ sâu, hoặc chất độc hại khác.</a:t>
            </a:r>
            <a:endParaRPr lang="en-US" sz="20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96174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424" y="986324"/>
            <a:ext cx="6191250" cy="4381500"/>
          </a:xfrm>
          <a:prstGeom prst="rect">
            <a:avLst/>
          </a:prstGeom>
        </p:spPr>
      </p:pic>
      <p:sp>
        <p:nvSpPr>
          <p:cNvPr id="4" name="Rectangle 3"/>
          <p:cNvSpPr/>
          <p:nvPr/>
        </p:nvSpPr>
        <p:spPr>
          <a:xfrm>
            <a:off x="546423" y="177482"/>
            <a:ext cx="10780940" cy="830997"/>
          </a:xfrm>
          <a:prstGeom prst="rect">
            <a:avLst/>
          </a:prstGeom>
        </p:spPr>
        <p:txBody>
          <a:bodyPr wrap="square">
            <a:spAutoFit/>
          </a:bodyPr>
          <a:lstStyle/>
          <a:p>
            <a:pPr marL="30480" marR="30480" algn="just">
              <a:spcAft>
                <a:spcPts val="0"/>
              </a:spcAft>
            </a:pPr>
            <a:r>
              <a:rPr lang="en-US" sz="2400" b="1">
                <a:solidFill>
                  <a:srgbClr val="0000FF"/>
                </a:solidFill>
                <a:latin typeface="Times New Roman" panose="02020603050405020304" pitchFamily="18" charset="0"/>
                <a:ea typeface="Times New Roman" panose="02020603050405020304" pitchFamily="18" charset="0"/>
              </a:rPr>
              <a:t>Thực phẩm có thể nhiễm hóa chất hoặc sinh ra chất độc trong quá trình chế biến gây hại cho người sử dụng không? Các chất đó có thể xuất phát từ đâu?</a:t>
            </a:r>
            <a:endParaRPr lang="en-US" sz="2400" b="1">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8091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407" y="1008479"/>
            <a:ext cx="5494564" cy="4381500"/>
          </a:xfrm>
          <a:prstGeom prst="rect">
            <a:avLst/>
          </a:prstGeom>
        </p:spPr>
      </p:pic>
      <p:sp>
        <p:nvSpPr>
          <p:cNvPr id="4" name="Rectangle 3"/>
          <p:cNvSpPr/>
          <p:nvPr/>
        </p:nvSpPr>
        <p:spPr>
          <a:xfrm>
            <a:off x="546423" y="177482"/>
            <a:ext cx="10780940" cy="830997"/>
          </a:xfrm>
          <a:prstGeom prst="rect">
            <a:avLst/>
          </a:prstGeom>
        </p:spPr>
        <p:txBody>
          <a:bodyPr wrap="square">
            <a:spAutoFit/>
          </a:bodyPr>
          <a:lstStyle/>
          <a:p>
            <a:pPr marL="30480" marR="30480" algn="just">
              <a:spcAft>
                <a:spcPts val="0"/>
              </a:spcAft>
            </a:pPr>
            <a:r>
              <a:rPr lang="en-US" sz="2400" b="1">
                <a:solidFill>
                  <a:srgbClr val="0000FF"/>
                </a:solidFill>
                <a:latin typeface="Times New Roman" panose="02020603050405020304" pitchFamily="18" charset="0"/>
                <a:ea typeface="Times New Roman" panose="02020603050405020304" pitchFamily="18" charset="0"/>
              </a:rPr>
              <a:t>Thực phẩm có thể nhiễm hóa chất hoặc sinh ra chất độc trong quá trình chế biến gây hại cho người sử dụng không? Các chất đó có thể xuất phát từ đâu?</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2" name="Rectangle 1"/>
          <p:cNvSpPr/>
          <p:nvPr/>
        </p:nvSpPr>
        <p:spPr>
          <a:xfrm>
            <a:off x="5812971" y="1008479"/>
            <a:ext cx="6096000" cy="4524315"/>
          </a:xfrm>
          <a:prstGeom prst="rect">
            <a:avLst/>
          </a:prstGeom>
        </p:spPr>
        <p:txBody>
          <a:bodyPr>
            <a:spAutoFit/>
          </a:bodyPr>
          <a:lstStyle/>
          <a:p>
            <a:pPr marL="30480" marR="30480" algn="just">
              <a:spcAft>
                <a:spcPts val="0"/>
              </a:spcAft>
            </a:pPr>
            <a:r>
              <a:rPr lang="en-US">
                <a:solidFill>
                  <a:srgbClr val="FF0000"/>
                </a:solidFill>
                <a:latin typeface="Times New Roman" panose="02020603050405020304" pitchFamily="18" charset="0"/>
                <a:ea typeface="Times New Roman" panose="02020603050405020304" pitchFamily="18" charset="0"/>
              </a:rPr>
              <a:t>Thực phẩm có thể nhiễm hoá chất hoặc sinh ra chất độc trong quá trình chế biến, và những chất này có thể gây hại cho người sử dụng.</a:t>
            </a:r>
            <a:endParaRPr lang="en-US" sz="1600">
              <a:solidFill>
                <a:srgbClr val="FF0000"/>
              </a:solidFill>
              <a:latin typeface="Times New Roman" panose="02020603050405020304" pitchFamily="18" charset="0"/>
              <a:ea typeface="Times New Roman" panose="02020603050405020304" pitchFamily="18" charset="0"/>
            </a:endParaRPr>
          </a:p>
          <a:p>
            <a:pPr marL="30480" marR="30480" algn="just">
              <a:spcAft>
                <a:spcPts val="0"/>
              </a:spcAft>
            </a:pPr>
            <a:r>
              <a:rPr lang="en-US">
                <a:solidFill>
                  <a:srgbClr val="FF0000"/>
                </a:solidFill>
                <a:latin typeface="Times New Roman" panose="02020603050405020304" pitchFamily="18" charset="0"/>
                <a:ea typeface="Times New Roman" panose="02020603050405020304" pitchFamily="18" charset="0"/>
              </a:rPr>
              <a:t>* Các chất độc hại này có thể xuất phát từ nhiều nguồn khác nhau, bao gồm:</a:t>
            </a:r>
            <a:endParaRPr lang="en-US" sz="1600">
              <a:solidFill>
                <a:srgbClr val="FF0000"/>
              </a:solidFill>
              <a:latin typeface="Times New Roman" panose="02020603050405020304" pitchFamily="18" charset="0"/>
              <a:ea typeface="Times New Roman" panose="02020603050405020304" pitchFamily="18" charset="0"/>
            </a:endParaRPr>
          </a:p>
          <a:p>
            <a:pPr marL="30480" marR="30480" algn="just">
              <a:spcAft>
                <a:spcPts val="0"/>
              </a:spcAft>
            </a:pPr>
            <a:r>
              <a:rPr lang="en-US">
                <a:solidFill>
                  <a:srgbClr val="FF0000"/>
                </a:solidFill>
                <a:latin typeface="Times New Roman" panose="02020603050405020304" pitchFamily="18" charset="0"/>
                <a:ea typeface="Times New Roman" panose="02020603050405020304" pitchFamily="18" charset="0"/>
              </a:rPr>
              <a:t>- Một số chất phụ gia, chất bảo quản và hóa chất được sử dụng trong quá trình chế biến thực phẩm có thể gây hại cho sức khỏe nếu sử dụng quá mức hoặc không đúng cách. Ví dụ, các chất bảo quản như nitrit và nitrat có thể tạo thành các hợp chất gây ung thư khi kết hợp với certain amines trong thực phẩm chế biến.</a:t>
            </a:r>
            <a:endParaRPr lang="en-US" sz="1600">
              <a:solidFill>
                <a:srgbClr val="FF0000"/>
              </a:solidFill>
              <a:latin typeface="Times New Roman" panose="02020603050405020304" pitchFamily="18" charset="0"/>
              <a:ea typeface="Times New Roman" panose="02020603050405020304" pitchFamily="18" charset="0"/>
            </a:endParaRPr>
          </a:p>
          <a:p>
            <a:pPr marL="30480" marR="30480" algn="just">
              <a:spcAft>
                <a:spcPts val="0"/>
              </a:spcAft>
            </a:pPr>
            <a:r>
              <a:rPr lang="en-US">
                <a:solidFill>
                  <a:srgbClr val="FF0000"/>
                </a:solidFill>
                <a:latin typeface="Times New Roman" panose="02020603050405020304" pitchFamily="18" charset="0"/>
                <a:ea typeface="Times New Roman" panose="02020603050405020304" pitchFamily="18" charset="0"/>
              </a:rPr>
              <a:t>- Trong quá trình nấu nướng, chiên, nướng, hoặc nấu chín thực phẩm ở nhiệt độ cao, một số chất có thể được tạo thành hoặc phát sinh. Ví dụ, các hydrocarbon không khí có thể được tạo thành từ việc nướng thực phẩm ở nhiệt độ cao, và chúng có thể gây hại cho sức khỏe khi hít </a:t>
            </a:r>
            <a:r>
              <a:rPr lang="en-US">
                <a:solidFill>
                  <a:srgbClr val="FF0000"/>
                </a:solidFill>
                <a:latin typeface="Times New Roman" panose="02020603050405020304" pitchFamily="18" charset="0"/>
                <a:ea typeface="Times New Roman" panose="02020603050405020304" pitchFamily="18" charset="0"/>
              </a:rPr>
              <a:t>phải</a:t>
            </a:r>
            <a:r>
              <a:rPr lang="en-US" smtClean="0">
                <a:solidFill>
                  <a:srgbClr val="FF0000"/>
                </a:solidFill>
                <a:latin typeface="Times New Roman" panose="02020603050405020304" pitchFamily="18" charset="0"/>
                <a:ea typeface="Times New Roman" panose="02020603050405020304" pitchFamily="18" charset="0"/>
              </a:rPr>
              <a:t>.</a:t>
            </a:r>
            <a:endParaRPr lang="en-US" sz="160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64625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4170" y="129370"/>
            <a:ext cx="11769013" cy="461665"/>
          </a:xfrm>
          <a:prstGeom prst="rect">
            <a:avLst/>
          </a:prstGeom>
        </p:spPr>
        <p:txBody>
          <a:bodyPr wrap="square">
            <a:spAutoFit/>
          </a:bodyPr>
          <a:lstStyle/>
          <a:p>
            <a:pPr marL="30480" marR="30480" algn="just">
              <a:spcAft>
                <a:spcPts val="0"/>
              </a:spcAft>
            </a:pPr>
            <a:r>
              <a:rPr lang="en-US" sz="2400" b="1">
                <a:solidFill>
                  <a:srgbClr val="0000FF"/>
                </a:solidFill>
                <a:latin typeface="Times New Roman" panose="02020603050405020304" pitchFamily="18" charset="0"/>
                <a:ea typeface="Times New Roman" panose="02020603050405020304" pitchFamily="18" charset="0"/>
              </a:rPr>
              <a:t>Quá trình phơi thóc hoặc hạt trên đường hay trong sân có thể bị nhiễm các dị vật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810" y="591035"/>
            <a:ext cx="5767096" cy="3355814"/>
          </a:xfrm>
          <a:prstGeom prst="rect">
            <a:avLst/>
          </a:prstGeom>
        </p:spPr>
      </p:pic>
      <p:sp>
        <p:nvSpPr>
          <p:cNvPr id="7" name="TextBox 6"/>
          <p:cNvSpPr txBox="1"/>
          <p:nvPr/>
        </p:nvSpPr>
        <p:spPr>
          <a:xfrm>
            <a:off x="877078" y="4039182"/>
            <a:ext cx="4879910" cy="369332"/>
          </a:xfrm>
          <a:prstGeom prst="rect">
            <a:avLst/>
          </a:prstGeom>
          <a:noFill/>
        </p:spPr>
        <p:txBody>
          <a:bodyPr wrap="square" rtlCol="0">
            <a:spAutoFit/>
          </a:bodyPr>
          <a:lstStyle/>
          <a:p>
            <a:r>
              <a:rPr lang="vi-VN" b="1" i="1" smtClean="0">
                <a:latin typeface="Times New Roman" panose="02020603050405020304" pitchFamily="18" charset="0"/>
                <a:cs typeface="Times New Roman" panose="02020603050405020304" pitchFamily="18" charset="0"/>
              </a:rPr>
              <a:t>Phơi thóc trên đường</a:t>
            </a:r>
            <a:endParaRPr lang="en-US"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5558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4170" y="129370"/>
            <a:ext cx="11769013" cy="461665"/>
          </a:xfrm>
          <a:prstGeom prst="rect">
            <a:avLst/>
          </a:prstGeom>
        </p:spPr>
        <p:txBody>
          <a:bodyPr wrap="square">
            <a:spAutoFit/>
          </a:bodyPr>
          <a:lstStyle/>
          <a:p>
            <a:pPr marL="30480" marR="30480" algn="just">
              <a:spcAft>
                <a:spcPts val="0"/>
              </a:spcAft>
            </a:pPr>
            <a:r>
              <a:rPr lang="en-US" sz="2400" b="1">
                <a:solidFill>
                  <a:srgbClr val="0000FF"/>
                </a:solidFill>
                <a:latin typeface="Times New Roman" panose="02020603050405020304" pitchFamily="18" charset="0"/>
                <a:ea typeface="Times New Roman" panose="02020603050405020304" pitchFamily="18" charset="0"/>
              </a:rPr>
              <a:t>Quá trình phơi thóc hoặc hạt trên đường hay trong sân có thể bị nhiễm các dị vật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810" y="591035"/>
            <a:ext cx="5767096" cy="3355814"/>
          </a:xfrm>
          <a:prstGeom prst="rect">
            <a:avLst/>
          </a:prstGeom>
        </p:spPr>
      </p:pic>
      <p:sp>
        <p:nvSpPr>
          <p:cNvPr id="7" name="TextBox 6"/>
          <p:cNvSpPr txBox="1"/>
          <p:nvPr/>
        </p:nvSpPr>
        <p:spPr>
          <a:xfrm>
            <a:off x="877078" y="4039182"/>
            <a:ext cx="4879910" cy="369332"/>
          </a:xfrm>
          <a:prstGeom prst="rect">
            <a:avLst/>
          </a:prstGeom>
          <a:noFill/>
        </p:spPr>
        <p:txBody>
          <a:bodyPr wrap="square" rtlCol="0">
            <a:spAutoFit/>
          </a:bodyPr>
          <a:lstStyle/>
          <a:p>
            <a:r>
              <a:rPr lang="vi-VN" b="1" i="1" smtClean="0">
                <a:latin typeface="Times New Roman" panose="02020603050405020304" pitchFamily="18" charset="0"/>
                <a:cs typeface="Times New Roman" panose="02020603050405020304" pitchFamily="18" charset="0"/>
              </a:rPr>
              <a:t>Phơi thóc trên đường</a:t>
            </a:r>
            <a:endParaRPr lang="en-US" b="1" i="1">
              <a:latin typeface="Times New Roman" panose="02020603050405020304" pitchFamily="18" charset="0"/>
              <a:cs typeface="Times New Roman" panose="02020603050405020304" pitchFamily="18" charset="0"/>
            </a:endParaRPr>
          </a:p>
        </p:txBody>
      </p:sp>
      <p:sp>
        <p:nvSpPr>
          <p:cNvPr id="2" name="Rectangle 1"/>
          <p:cNvSpPr/>
          <p:nvPr/>
        </p:nvSpPr>
        <p:spPr>
          <a:xfrm>
            <a:off x="3153358" y="4692039"/>
            <a:ext cx="8006054" cy="830997"/>
          </a:xfrm>
          <a:prstGeom prst="rect">
            <a:avLst/>
          </a:prstGeom>
        </p:spPr>
        <p:txBody>
          <a:bodyPr wrap="square">
            <a:spAutoFit/>
          </a:bodyPr>
          <a:lstStyle/>
          <a:p>
            <a:r>
              <a:rPr lang="en-US" sz="2400">
                <a:solidFill>
                  <a:srgbClr val="FF0000"/>
                </a:solidFill>
                <a:latin typeface="Times New Roman" panose="02020603050405020304" pitchFamily="18" charset="0"/>
                <a:ea typeface="Times New Roman" panose="02020603050405020304" pitchFamily="18" charset="0"/>
              </a:rPr>
              <a:t>Quá trình phơi thóc hoặc hạt trên đường hay trong sân có thể bị nhiễm các dị vật như: cát, sỏi, gạch, ...</a:t>
            </a:r>
            <a:endParaRPr lang="en-US" sz="2400">
              <a:solidFill>
                <a:srgbClr val="FF0000"/>
              </a:solidFill>
            </a:endParaRPr>
          </a:p>
        </p:txBody>
      </p:sp>
    </p:spTree>
    <p:extLst>
      <p:ext uri="{BB962C8B-B14F-4D97-AF65-F5344CB8AC3E}">
        <p14:creationId xmlns:p14="http://schemas.microsoft.com/office/powerpoint/2010/main" val="1989258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4170" y="129370"/>
            <a:ext cx="11769013" cy="461665"/>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Đọc mục II.1 và cho biết để phòng ngừa mối nguy sinh học cần thực hiện biện pháp nào?</a:t>
            </a:r>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384991" y="699795"/>
            <a:ext cx="7182136" cy="3163077"/>
          </a:xfrm>
          <a:prstGeom prst="rect">
            <a:avLst/>
          </a:prstGeom>
          <a:noFill/>
          <a:ln>
            <a:noFill/>
          </a:ln>
        </p:spPr>
      </p:pic>
    </p:spTree>
    <p:extLst>
      <p:ext uri="{BB962C8B-B14F-4D97-AF65-F5344CB8AC3E}">
        <p14:creationId xmlns:p14="http://schemas.microsoft.com/office/powerpoint/2010/main" val="1829935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4170" y="129370"/>
            <a:ext cx="11769013" cy="461665"/>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Đọc mục II.1 và cho biết để phòng ngừa mối nguy sinh học cần thực hiện biện pháp nào?</a:t>
            </a:r>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384991" y="699795"/>
            <a:ext cx="5446642" cy="3163077"/>
          </a:xfrm>
          <a:prstGeom prst="rect">
            <a:avLst/>
          </a:prstGeom>
          <a:noFill/>
          <a:ln>
            <a:noFill/>
          </a:ln>
        </p:spPr>
      </p:pic>
      <p:sp>
        <p:nvSpPr>
          <p:cNvPr id="2" name="Rectangle 1"/>
          <p:cNvSpPr/>
          <p:nvPr/>
        </p:nvSpPr>
        <p:spPr>
          <a:xfrm>
            <a:off x="5847183" y="591035"/>
            <a:ext cx="6096000" cy="4708981"/>
          </a:xfrm>
          <a:prstGeom prst="rect">
            <a:avLst/>
          </a:prstGeom>
        </p:spPr>
        <p:txBody>
          <a:bodyPr>
            <a:spAutoFit/>
          </a:bodyPr>
          <a:lstStyle/>
          <a:p>
            <a:pPr marL="30480" marR="30480" algn="just">
              <a:spcAft>
                <a:spcPts val="0"/>
              </a:spcAft>
            </a:pPr>
            <a:r>
              <a:rPr lang="vi-VN" sz="2000">
                <a:solidFill>
                  <a:srgbClr val="FF0000"/>
                </a:solidFill>
                <a:latin typeface="Times New Roman" panose="02020603050405020304" pitchFamily="18" charset="0"/>
                <a:ea typeface="Times New Roman" panose="02020603050405020304" pitchFamily="18" charset="0"/>
              </a:rPr>
              <a:t>- Thường xuyên kiểm tra và giữ bề mặt vật dụng sạch sẽ</a:t>
            </a:r>
            <a:endParaRPr lang="en-US" sz="2000">
              <a:solidFill>
                <a:srgbClr val="FF0000"/>
              </a:solidFill>
              <a:latin typeface="Times New Roman" panose="02020603050405020304" pitchFamily="18" charset="0"/>
              <a:ea typeface="Times New Roman" panose="02020603050405020304" pitchFamily="18" charset="0"/>
            </a:endParaRPr>
          </a:p>
          <a:p>
            <a:pPr marL="30480" marR="30480" algn="just">
              <a:spcAft>
                <a:spcPts val="0"/>
              </a:spcAft>
            </a:pPr>
            <a:r>
              <a:rPr lang="vi-VN" sz="2000">
                <a:solidFill>
                  <a:srgbClr val="FF0000"/>
                </a:solidFill>
                <a:latin typeface="Times New Roman" panose="02020603050405020304" pitchFamily="18" charset="0"/>
                <a:ea typeface="Times New Roman" panose="02020603050405020304" pitchFamily="18" charset="0"/>
              </a:rPr>
              <a:t>- Sử dụng nước sạch để chế biến thực phẩm</a:t>
            </a:r>
            <a:endParaRPr lang="en-US" sz="2000">
              <a:solidFill>
                <a:srgbClr val="FF0000"/>
              </a:solidFill>
              <a:latin typeface="Times New Roman" panose="02020603050405020304" pitchFamily="18" charset="0"/>
              <a:ea typeface="Times New Roman" panose="02020603050405020304" pitchFamily="18" charset="0"/>
            </a:endParaRPr>
          </a:p>
          <a:p>
            <a:pPr marL="30480" marR="30480" algn="just">
              <a:spcAft>
                <a:spcPts val="0"/>
              </a:spcAft>
            </a:pPr>
            <a:r>
              <a:rPr lang="vi-VN" sz="2000">
                <a:solidFill>
                  <a:srgbClr val="FF0000"/>
                </a:solidFill>
                <a:latin typeface="Times New Roman" panose="02020603050405020304" pitchFamily="18" charset="0"/>
                <a:ea typeface="Times New Roman" panose="02020603050405020304" pitchFamily="18" charset="0"/>
              </a:rPr>
              <a:t>- Nấu chín thức ăn</a:t>
            </a:r>
            <a:endParaRPr lang="en-US" sz="2000">
              <a:solidFill>
                <a:srgbClr val="FF0000"/>
              </a:solidFill>
              <a:latin typeface="Times New Roman" panose="02020603050405020304" pitchFamily="18" charset="0"/>
              <a:ea typeface="Times New Roman" panose="02020603050405020304" pitchFamily="18" charset="0"/>
            </a:endParaRPr>
          </a:p>
          <a:p>
            <a:pPr marL="30480" marR="30480" algn="just">
              <a:spcAft>
                <a:spcPts val="0"/>
              </a:spcAft>
            </a:pPr>
            <a:r>
              <a:rPr lang="vi-VN" sz="2000">
                <a:solidFill>
                  <a:srgbClr val="FF0000"/>
                </a:solidFill>
                <a:latin typeface="Times New Roman" panose="02020603050405020304" pitchFamily="18" charset="0"/>
                <a:ea typeface="Times New Roman" panose="02020603050405020304" pitchFamily="18" charset="0"/>
              </a:rPr>
              <a:t>- Bảo quản thực phẩm ở nhiệt độ phù hợp</a:t>
            </a:r>
            <a:endParaRPr lang="en-US" sz="2000">
              <a:solidFill>
                <a:srgbClr val="FF0000"/>
              </a:solidFill>
              <a:latin typeface="Times New Roman" panose="02020603050405020304" pitchFamily="18" charset="0"/>
              <a:ea typeface="Times New Roman" panose="02020603050405020304" pitchFamily="18" charset="0"/>
            </a:endParaRPr>
          </a:p>
          <a:p>
            <a:pPr marL="30480" marR="30480" algn="just">
              <a:spcAft>
                <a:spcPts val="0"/>
              </a:spcAft>
            </a:pPr>
            <a:r>
              <a:rPr lang="vi-VN" sz="2000">
                <a:solidFill>
                  <a:srgbClr val="FF0000"/>
                </a:solidFill>
                <a:latin typeface="Times New Roman" panose="02020603050405020304" pitchFamily="18" charset="0"/>
                <a:ea typeface="Times New Roman" panose="02020603050405020304" pitchFamily="18" charset="0"/>
              </a:rPr>
              <a:t>- Bảo quản riêng các loại thực phẩm thực vật, động vật, thực phẩm sống, chín</a:t>
            </a:r>
            <a:endParaRPr lang="en-US" sz="2000">
              <a:solidFill>
                <a:srgbClr val="FF0000"/>
              </a:solidFill>
              <a:latin typeface="Times New Roman" panose="02020603050405020304" pitchFamily="18" charset="0"/>
              <a:ea typeface="Times New Roman" panose="02020603050405020304" pitchFamily="18" charset="0"/>
            </a:endParaRPr>
          </a:p>
          <a:p>
            <a:pPr marL="30480" marR="30480" algn="just">
              <a:spcAft>
                <a:spcPts val="0"/>
              </a:spcAft>
            </a:pPr>
            <a:r>
              <a:rPr lang="vi-VN" sz="2000">
                <a:solidFill>
                  <a:srgbClr val="FF0000"/>
                </a:solidFill>
                <a:latin typeface="Times New Roman" panose="02020603050405020304" pitchFamily="18" charset="0"/>
                <a:ea typeface="Times New Roman" panose="02020603050405020304" pitchFamily="18" charset="0"/>
              </a:rPr>
              <a:t>- Sử dụng dao, thớt....riêng cho từng loại thực phẩm</a:t>
            </a:r>
            <a:endParaRPr lang="en-US" sz="2000">
              <a:solidFill>
                <a:srgbClr val="FF0000"/>
              </a:solidFill>
              <a:latin typeface="Times New Roman" panose="02020603050405020304" pitchFamily="18" charset="0"/>
              <a:ea typeface="Times New Roman" panose="02020603050405020304" pitchFamily="18" charset="0"/>
            </a:endParaRPr>
          </a:p>
          <a:p>
            <a:pPr marL="30480" marR="30480" algn="just">
              <a:spcAft>
                <a:spcPts val="0"/>
              </a:spcAft>
            </a:pPr>
            <a:r>
              <a:rPr lang="vi-VN" sz="2000">
                <a:solidFill>
                  <a:srgbClr val="FF0000"/>
                </a:solidFill>
                <a:latin typeface="Times New Roman" panose="02020603050405020304" pitchFamily="18" charset="0"/>
                <a:ea typeface="Times New Roman" panose="02020603050405020304" pitchFamily="18" charset="0"/>
              </a:rPr>
              <a:t>- Mặc quần áo, cuốn tóc gọn gàng, có bảo hộ khi làm việc với đồ cay, nóng..</a:t>
            </a:r>
            <a:endParaRPr lang="en-US" sz="2000">
              <a:solidFill>
                <a:srgbClr val="FF0000"/>
              </a:solidFill>
              <a:latin typeface="Times New Roman" panose="02020603050405020304" pitchFamily="18" charset="0"/>
              <a:ea typeface="Times New Roman" panose="02020603050405020304" pitchFamily="18" charset="0"/>
            </a:endParaRPr>
          </a:p>
          <a:p>
            <a:pPr marL="30480" marR="30480" algn="just">
              <a:spcAft>
                <a:spcPts val="0"/>
              </a:spcAft>
            </a:pPr>
            <a:r>
              <a:rPr lang="vi-VN" sz="2000">
                <a:solidFill>
                  <a:srgbClr val="FF0000"/>
                </a:solidFill>
                <a:latin typeface="Times New Roman" panose="02020603050405020304" pitchFamily="18" charset="0"/>
                <a:ea typeface="Times New Roman" panose="02020603050405020304" pitchFamily="18" charset="0"/>
              </a:rPr>
              <a:t>- Rửa tay trước và sau khi chế biến thực phẩm, trước khi ăn, sau khi đi vệ sinh, ho, hắt hơi</a:t>
            </a:r>
            <a:endParaRPr lang="en-US" sz="2000">
              <a:solidFill>
                <a:srgbClr val="FF0000"/>
              </a:solidFill>
              <a:latin typeface="Times New Roman" panose="02020603050405020304" pitchFamily="18" charset="0"/>
              <a:ea typeface="Times New Roman" panose="02020603050405020304" pitchFamily="18" charset="0"/>
            </a:endParaRPr>
          </a:p>
          <a:p>
            <a:pPr marL="30480" marR="30480" algn="just">
              <a:spcAft>
                <a:spcPts val="0"/>
              </a:spcAft>
            </a:pPr>
            <a:r>
              <a:rPr lang="vi-VN" sz="2000">
                <a:solidFill>
                  <a:srgbClr val="FF0000"/>
                </a:solidFill>
                <a:latin typeface="Times New Roman" panose="02020603050405020304" pitchFamily="18" charset="0"/>
                <a:ea typeface="Times New Roman" panose="02020603050405020304" pitchFamily="18" charset="0"/>
              </a:rPr>
              <a:t>- Sử dụng băng không thấm nước để che vết thương hoặc vết bỏng</a:t>
            </a:r>
            <a:endParaRPr lang="en-US" sz="2000">
              <a:solidFill>
                <a:srgbClr val="FF0000"/>
              </a:solidFill>
              <a:latin typeface="Times New Roman" panose="02020603050405020304" pitchFamily="18" charset="0"/>
              <a:ea typeface="Times New Roman" panose="02020603050405020304" pitchFamily="18" charset="0"/>
            </a:endParaRPr>
          </a:p>
          <a:p>
            <a:pPr marL="30480" marR="30480" algn="just">
              <a:spcAft>
                <a:spcPts val="0"/>
              </a:spcAft>
            </a:pPr>
            <a:r>
              <a:rPr lang="vi-VN" sz="2000">
                <a:solidFill>
                  <a:srgbClr val="FF0000"/>
                </a:solidFill>
                <a:latin typeface="Times New Roman" panose="02020603050405020304" pitchFamily="18" charset="0"/>
                <a:ea typeface="Times New Roman" panose="02020603050405020304" pitchFamily="18" charset="0"/>
              </a:rPr>
              <a:t>- Có thùng rác chuyên biệt, có nắp đậy</a:t>
            </a:r>
            <a:endParaRPr lang="en-US" sz="2000">
              <a:solidFill>
                <a:srgbClr val="FF0000"/>
              </a:solidFill>
              <a:latin typeface="Times New Roman" panose="02020603050405020304" pitchFamily="18" charset="0"/>
              <a:ea typeface="Times New Roman" panose="02020603050405020304" pitchFamily="18" charset="0"/>
            </a:endParaRPr>
          </a:p>
          <a:p>
            <a:pPr marL="30480" marR="30480" algn="just">
              <a:spcAft>
                <a:spcPts val="0"/>
              </a:spcAft>
            </a:pPr>
            <a:r>
              <a:rPr lang="vi-VN" sz="2000">
                <a:solidFill>
                  <a:srgbClr val="FF0000"/>
                </a:solidFill>
                <a:latin typeface="Times New Roman" panose="02020603050405020304" pitchFamily="18" charset="0"/>
                <a:ea typeface="Times New Roman" panose="02020603050405020304" pitchFamily="18" charset="0"/>
              </a:rPr>
              <a:t>- Không tham gia chế biến thức ăn khi cơ thể ốm, mệt</a:t>
            </a:r>
            <a:endParaRPr lang="en-US" sz="20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9249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arn(inVertical)">
                                      <p:cBhvr>
                                        <p:cTn id="25" dur="500"/>
                                        <p:tgtEl>
                                          <p:spTgt spid="2">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barn(inVertical)">
                                      <p:cBhvr>
                                        <p:cTn id="28" dur="500"/>
                                        <p:tgtEl>
                                          <p:spTgt spid="2">
                                            <p:txEl>
                                              <p:pRg st="7" end="7"/>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barn(inVertical)">
                                      <p:cBhvr>
                                        <p:cTn id="31" dur="500"/>
                                        <p:tgtEl>
                                          <p:spTgt spid="2">
                                            <p:txEl>
                                              <p:pRg st="8" end="8"/>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barn(inVertical)">
                                      <p:cBhvr>
                                        <p:cTn id="34" dur="500"/>
                                        <p:tgtEl>
                                          <p:spTgt spid="2">
                                            <p:txEl>
                                              <p:pRg st="9" end="9"/>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barn(inVertical)">
                                      <p:cBhvr>
                                        <p:cTn id="37"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18422" y="162589"/>
            <a:ext cx="5957463" cy="461665"/>
          </a:xfrm>
          <a:prstGeom prst="rect">
            <a:avLst/>
          </a:prstGeom>
        </p:spPr>
        <p:txBody>
          <a:bodyPr wrap="square">
            <a:spAutoFit/>
          </a:bodyPr>
          <a:lstStyle/>
          <a:p>
            <a:r>
              <a:rPr lang="vi-VN" sz="2400" b="1" smtClean="0">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6</a:t>
            </a:r>
            <a:r>
              <a:rPr lang="vi-VN" sz="2400" b="1" smtClean="0">
                <a:solidFill>
                  <a:srgbClr val="FF0000"/>
                </a:solidFill>
                <a:latin typeface="Times New Roman" panose="02020603050405020304" pitchFamily="18" charset="0"/>
                <a:cs typeface="Times New Roman" panose="02020603050405020304" pitchFamily="18" charset="0"/>
              </a:rPr>
              <a:t>. </a:t>
            </a:r>
            <a:r>
              <a:rPr lang="vi-VN" sz="2400" b="1" smtClean="0">
                <a:solidFill>
                  <a:srgbClr val="FF0000"/>
                </a:solidFill>
                <a:latin typeface="Times New Roman" panose="02020603050405020304" pitchFamily="18" charset="0"/>
                <a:cs typeface="Times New Roman" panose="02020603050405020304" pitchFamily="18" charset="0"/>
              </a:rPr>
              <a:t>AN TOÀN VỆ SINH THỰC PHẨM</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83502" y="750772"/>
            <a:ext cx="11852988" cy="4893647"/>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II. Hướng dẫn</a:t>
            </a:r>
            <a:r>
              <a:rPr lang="vi-VN" sz="2400" b="1" i="1">
                <a:latin typeface="Times New Roman" panose="02020603050405020304" pitchFamily="18" charset="0"/>
                <a:cs typeface="Times New Roman" panose="02020603050405020304" pitchFamily="18" charset="0"/>
              </a:rPr>
              <a:t> </a:t>
            </a:r>
            <a:r>
              <a:rPr lang="vi-VN" sz="2400" b="1">
                <a:latin typeface="Times New Roman" panose="02020603050405020304" pitchFamily="18" charset="0"/>
                <a:cs typeface="Times New Roman" panose="02020603050405020304" pitchFamily="18" charset="0"/>
              </a:rPr>
              <a:t>phòng ngừa các mối nguy an toàn thực phẩm</a:t>
            </a:r>
            <a:endParaRPr lang="en-US" sz="2400" b="1">
              <a:latin typeface="Times New Roman" panose="02020603050405020304" pitchFamily="18" charset="0"/>
              <a:cs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1. Hướng dẫn</a:t>
            </a:r>
            <a:r>
              <a:rPr lang="vi-VN" sz="2400" b="1" i="1">
                <a:latin typeface="Times New Roman" panose="02020603050405020304" pitchFamily="18" charset="0"/>
                <a:cs typeface="Times New Roman" panose="02020603050405020304" pitchFamily="18" charset="0"/>
              </a:rPr>
              <a:t> </a:t>
            </a:r>
            <a:r>
              <a:rPr lang="vi-VN" sz="2400" b="1">
                <a:latin typeface="Times New Roman" panose="02020603050405020304" pitchFamily="18" charset="0"/>
                <a:cs typeface="Times New Roman" panose="02020603050405020304" pitchFamily="18" charset="0"/>
              </a:rPr>
              <a:t>phòng ngừa mối nguy sinh học</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Thường xuyên kiểm tra và giữ bề mặt vật dụng sạch sẽ</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Sử dụng nước sạch để chế biến thực phẩm</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Nấu chín thức ăn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Bảo quản thực phẩm ở nhiệt độ phù hợp</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Bảo quản riêng các loại thực phẩm thực vật, động vật, thực phẩm sống, chín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Sử dụng dao, thớt....riêng cho từng loại thực phẩm</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Mặc quần áo, cuốn tóc gọn gàng, có bảo hộ khi làm việc với đồ cay, nóng..</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Rửa tay trước và sau khi chế biến thực phẩm, trước khi ăn, sau khi đi vệ sinh, ho, hắt hơi</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Sử dụng băng không thấm nước để che vết thương hoặc vết bỏng</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Có thùng rác chuyên biệt, có nắp đậy</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Không tham gia chế biến thức ăn khi cơ thể ốm, mệt</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3640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arn(inVertical)">
                                      <p:cBhvr>
                                        <p:cTn id="25" dur="500"/>
                                        <p:tgtEl>
                                          <p:spTgt spid="2">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barn(inVertical)">
                                      <p:cBhvr>
                                        <p:cTn id="28" dur="500"/>
                                        <p:tgtEl>
                                          <p:spTgt spid="2">
                                            <p:txEl>
                                              <p:pRg st="7" end="7"/>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barn(inVertical)">
                                      <p:cBhvr>
                                        <p:cTn id="31" dur="500"/>
                                        <p:tgtEl>
                                          <p:spTgt spid="2">
                                            <p:txEl>
                                              <p:pRg st="8" end="8"/>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barn(inVertical)">
                                      <p:cBhvr>
                                        <p:cTn id="34" dur="500"/>
                                        <p:tgtEl>
                                          <p:spTgt spid="2">
                                            <p:txEl>
                                              <p:pRg st="9" end="9"/>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barn(inVertical)">
                                      <p:cBhvr>
                                        <p:cTn id="37" dur="500"/>
                                        <p:tgtEl>
                                          <p:spTgt spid="2">
                                            <p:txEl>
                                              <p:pRg st="10" end="10"/>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2">
                                            <p:txEl>
                                              <p:pRg st="11" end="11"/>
                                            </p:txEl>
                                          </p:spTgt>
                                        </p:tgtEl>
                                        <p:attrNameLst>
                                          <p:attrName>style.visibility</p:attrName>
                                        </p:attrNameLst>
                                      </p:cBhvr>
                                      <p:to>
                                        <p:strVal val="visible"/>
                                      </p:to>
                                    </p:set>
                                    <p:animEffect transition="in" filter="barn(inVertical)">
                                      <p:cBhvr>
                                        <p:cTn id="40" dur="500"/>
                                        <p:tgtEl>
                                          <p:spTgt spid="2">
                                            <p:txEl>
                                              <p:pRg st="11" end="11"/>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animEffect transition="in" filter="barn(inVertical)">
                                      <p:cBhvr>
                                        <p:cTn id="43"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4170" y="129370"/>
            <a:ext cx="11769013"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Em và những người trong gia đình mình đã thực hiện được bao nhiêu điều theo hướng dẫn ở trên?</a:t>
            </a:r>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329007" y="1045027"/>
            <a:ext cx="7182136" cy="3163077"/>
          </a:xfrm>
          <a:prstGeom prst="rect">
            <a:avLst/>
          </a:prstGeom>
          <a:noFill/>
          <a:ln>
            <a:noFill/>
          </a:ln>
        </p:spPr>
      </p:pic>
    </p:spTree>
    <p:extLst>
      <p:ext uri="{BB962C8B-B14F-4D97-AF65-F5344CB8AC3E}">
        <p14:creationId xmlns:p14="http://schemas.microsoft.com/office/powerpoint/2010/main" val="2942731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4170" y="129370"/>
            <a:ext cx="11769013" cy="461665"/>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Người bị tiêu chảy, sốt virus có nên nấu ăn cho những người khác không? Giải thích.</a:t>
            </a:r>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329007" y="1045027"/>
            <a:ext cx="7182136" cy="3163077"/>
          </a:xfrm>
          <a:prstGeom prst="rect">
            <a:avLst/>
          </a:prstGeom>
          <a:noFill/>
          <a:ln>
            <a:noFill/>
          </a:ln>
        </p:spPr>
      </p:pic>
    </p:spTree>
    <p:extLst>
      <p:ext uri="{BB962C8B-B14F-4D97-AF65-F5344CB8AC3E}">
        <p14:creationId xmlns:p14="http://schemas.microsoft.com/office/powerpoint/2010/main" val="1757423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6778870" y="61118"/>
            <a:ext cx="4402016" cy="4335036"/>
          </a:xfrm>
          <a:prstGeom prst="cloudCallout">
            <a:avLst>
              <a:gd name="adj1" fmla="val -95654"/>
              <a:gd name="adj2" fmla="val 31678"/>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0000FF"/>
                </a:solidFill>
                <a:latin typeface="Times New Roman" panose="02020603050405020304" pitchFamily="18" charset="0"/>
                <a:cs typeface="Times New Roman" panose="02020603050405020304" pitchFamily="18" charset="0"/>
              </a:rPr>
              <a:t>Yếu tố nào chưa đảm bảo an toàn vệ sinh thực phẩm trong Hình 6.1. Giải thích.</a:t>
            </a: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456614" y="495006"/>
            <a:ext cx="6126480" cy="2766939"/>
          </a:xfrm>
          <a:prstGeom prst="rect">
            <a:avLst/>
          </a:prstGeom>
          <a:noFill/>
          <a:ln>
            <a:noFill/>
          </a:ln>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4170" y="129370"/>
            <a:ext cx="11769013" cy="461665"/>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Người bị tiêu chảy, sốt virus có nên nấu ăn cho những người khác không? Giải thích.</a:t>
            </a:r>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329007" y="1045027"/>
            <a:ext cx="7182136" cy="3163077"/>
          </a:xfrm>
          <a:prstGeom prst="rect">
            <a:avLst/>
          </a:prstGeom>
          <a:noFill/>
          <a:ln>
            <a:noFill/>
          </a:ln>
        </p:spPr>
      </p:pic>
      <p:sp>
        <p:nvSpPr>
          <p:cNvPr id="2" name="Rectangle 1"/>
          <p:cNvSpPr/>
          <p:nvPr/>
        </p:nvSpPr>
        <p:spPr>
          <a:xfrm>
            <a:off x="1993639" y="4519136"/>
            <a:ext cx="9566989" cy="1200329"/>
          </a:xfrm>
          <a:prstGeom prst="rect">
            <a:avLst/>
          </a:prstGeom>
        </p:spPr>
        <p:txBody>
          <a:bodyPr wrap="square">
            <a:spAutoFit/>
          </a:bodyPr>
          <a:lstStyle/>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Người bị tiêu chảy, sốt virus không nên nấu ăn cho những người khác.</a:t>
            </a:r>
          </a:p>
          <a:p>
            <a:r>
              <a:rPr lang="en-US" sz="2400">
                <a:solidFill>
                  <a:srgbClr val="FF0000"/>
                </a:solidFill>
                <a:latin typeface="Times New Roman" panose="02020603050405020304" pitchFamily="18" charset="0"/>
                <a:ea typeface="Times New Roman" panose="02020603050405020304" pitchFamily="18" charset="0"/>
              </a:rPr>
              <a:t>- Giải thích: vì nguy cơ lây nhiễm các vi khuẩn hoặc virus từ người bị bệnh sang thực phẩm và gây ra dịch bệnh cho người khác.</a:t>
            </a:r>
            <a:endParaRPr lang="en-US" sz="2400">
              <a:solidFill>
                <a:srgbClr val="FF0000"/>
              </a:solidFill>
            </a:endParaRPr>
          </a:p>
        </p:txBody>
      </p:sp>
    </p:spTree>
    <p:extLst>
      <p:ext uri="{BB962C8B-B14F-4D97-AF65-F5344CB8AC3E}">
        <p14:creationId xmlns:p14="http://schemas.microsoft.com/office/powerpoint/2010/main" val="2718672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4170" y="129370"/>
            <a:ext cx="11769013"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Cần lưu ý gì trong lựa chọn, bảo quản và chế biến thực phẩm để tránh những mối nguy hóa học?</a:t>
            </a: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392196" y="1138334"/>
            <a:ext cx="6297853" cy="5505062"/>
          </a:xfrm>
          <a:prstGeom prst="rect">
            <a:avLst/>
          </a:prstGeom>
          <a:noFill/>
          <a:ln>
            <a:noFill/>
          </a:ln>
        </p:spPr>
      </p:pic>
    </p:spTree>
    <p:extLst>
      <p:ext uri="{BB962C8B-B14F-4D97-AF65-F5344CB8AC3E}">
        <p14:creationId xmlns:p14="http://schemas.microsoft.com/office/powerpoint/2010/main" val="48520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4170" y="129370"/>
            <a:ext cx="11769013"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Cần lưu ý gì trong lựa chọn, bảo quản và chế biến thực phẩm để tránh những mối nguy hóa học?</a:t>
            </a: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392196" y="1138334"/>
            <a:ext cx="6297853" cy="5505062"/>
          </a:xfrm>
          <a:prstGeom prst="rect">
            <a:avLst/>
          </a:prstGeom>
          <a:noFill/>
          <a:ln>
            <a:noFill/>
          </a:ln>
        </p:spPr>
      </p:pic>
      <p:sp>
        <p:nvSpPr>
          <p:cNvPr id="2" name="Rectangle 1"/>
          <p:cNvSpPr/>
          <p:nvPr/>
        </p:nvSpPr>
        <p:spPr>
          <a:xfrm>
            <a:off x="6556310" y="1138334"/>
            <a:ext cx="5386873" cy="2677656"/>
          </a:xfrm>
          <a:prstGeom prst="rect">
            <a:avLst/>
          </a:prstGeom>
        </p:spPr>
        <p:txBody>
          <a:bodyPr wrap="square">
            <a:spAutoFit/>
          </a:bodyPr>
          <a:lstStyle/>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Trong lựa chọn, bảo quản và chế biến thực phẩm để tránh những mối nguy hóa học cần lưu ý:</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Chọn thực phẩm có nguồn gốc rõ ràng.</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Không sử dụng thực phẩm đã hết hạn</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Tránh sử dụng các hóa chất có hại trong quá trình chế biến.</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44080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4170" y="129370"/>
            <a:ext cx="11769013"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Nhiều học sinh rất thích ăn đồ ăn vặt ngoài đường, hãy quan sát một số quán ăn ven đường và kể các mối nguy có thể nhận diện được.</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308" y="960367"/>
            <a:ext cx="6279113" cy="4395404"/>
          </a:xfrm>
          <a:prstGeom prst="rect">
            <a:avLst/>
          </a:prstGeom>
        </p:spPr>
      </p:pic>
      <p:sp>
        <p:nvSpPr>
          <p:cNvPr id="5" name="TextBox 4"/>
          <p:cNvSpPr txBox="1"/>
          <p:nvPr/>
        </p:nvSpPr>
        <p:spPr>
          <a:xfrm>
            <a:off x="2174034" y="5476096"/>
            <a:ext cx="3610946" cy="369332"/>
          </a:xfrm>
          <a:prstGeom prst="rect">
            <a:avLst/>
          </a:prstGeom>
          <a:noFill/>
        </p:spPr>
        <p:txBody>
          <a:bodyPr wrap="square" rtlCol="0">
            <a:spAutoFit/>
          </a:bodyPr>
          <a:lstStyle/>
          <a:p>
            <a:r>
              <a:rPr lang="vi-VN" b="1" i="1" smtClean="0">
                <a:latin typeface="Times New Roman" panose="02020603050405020304" pitchFamily="18" charset="0"/>
                <a:cs typeface="Times New Roman" panose="02020603050405020304" pitchFamily="18" charset="0"/>
              </a:rPr>
              <a:t>Học sinh ăn vặt ở cổng trường</a:t>
            </a:r>
            <a:endParaRPr lang="en-US"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7805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4170" y="129370"/>
            <a:ext cx="11769013"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Nhiều học sinh rất thích ăn đồ ăn vặt ngoài đường, hãy quan sát một số quán ăn ven đường và kể các mối nguy có thể nhận diện được.</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308" y="960367"/>
            <a:ext cx="6279113" cy="4395404"/>
          </a:xfrm>
          <a:prstGeom prst="rect">
            <a:avLst/>
          </a:prstGeom>
        </p:spPr>
      </p:pic>
      <p:sp>
        <p:nvSpPr>
          <p:cNvPr id="5" name="TextBox 4"/>
          <p:cNvSpPr txBox="1"/>
          <p:nvPr/>
        </p:nvSpPr>
        <p:spPr>
          <a:xfrm>
            <a:off x="2174034" y="5476096"/>
            <a:ext cx="3610946" cy="369332"/>
          </a:xfrm>
          <a:prstGeom prst="rect">
            <a:avLst/>
          </a:prstGeom>
          <a:noFill/>
        </p:spPr>
        <p:txBody>
          <a:bodyPr wrap="square" rtlCol="0">
            <a:spAutoFit/>
          </a:bodyPr>
          <a:lstStyle/>
          <a:p>
            <a:r>
              <a:rPr lang="vi-VN" b="1" i="1" smtClean="0">
                <a:latin typeface="Times New Roman" panose="02020603050405020304" pitchFamily="18" charset="0"/>
                <a:cs typeface="Times New Roman" panose="02020603050405020304" pitchFamily="18" charset="0"/>
              </a:rPr>
              <a:t>Học sinh ăn vặt ở cổng trường</a:t>
            </a:r>
            <a:endParaRPr lang="en-US" b="1" i="1">
              <a:latin typeface="Times New Roman" panose="02020603050405020304" pitchFamily="18" charset="0"/>
              <a:cs typeface="Times New Roman" panose="02020603050405020304" pitchFamily="18" charset="0"/>
            </a:endParaRPr>
          </a:p>
        </p:txBody>
      </p:sp>
      <p:sp>
        <p:nvSpPr>
          <p:cNvPr id="3" name="Rectangle 2"/>
          <p:cNvSpPr/>
          <p:nvPr/>
        </p:nvSpPr>
        <p:spPr>
          <a:xfrm>
            <a:off x="6665559" y="960367"/>
            <a:ext cx="4687078" cy="2677656"/>
          </a:xfrm>
          <a:prstGeom prst="rect">
            <a:avLst/>
          </a:prstGeom>
        </p:spPr>
        <p:txBody>
          <a:bodyPr wrap="square">
            <a:spAutoFit/>
          </a:bodyPr>
          <a:lstStyle/>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Các mối nguy có thể bao gồm:</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Thức ăn không được bảo quản đúng cách.</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Sử dụng nguyên liệu kém chất lượng.</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Các khu vực chế biến không đảm bảo vệ sinh.</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44462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18422" y="162589"/>
            <a:ext cx="5957463" cy="461665"/>
          </a:xfrm>
          <a:prstGeom prst="rect">
            <a:avLst/>
          </a:prstGeom>
        </p:spPr>
        <p:txBody>
          <a:bodyPr wrap="square">
            <a:spAutoFit/>
          </a:bodyPr>
          <a:lstStyle/>
          <a:p>
            <a:r>
              <a:rPr lang="vi-VN" sz="2400" b="1" smtClean="0">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6</a:t>
            </a:r>
            <a:r>
              <a:rPr lang="vi-VN" sz="2400" b="1" smtClean="0">
                <a:solidFill>
                  <a:srgbClr val="FF0000"/>
                </a:solidFill>
                <a:latin typeface="Times New Roman" panose="02020603050405020304" pitchFamily="18" charset="0"/>
                <a:cs typeface="Times New Roman" panose="02020603050405020304" pitchFamily="18" charset="0"/>
              </a:rPr>
              <a:t>. </a:t>
            </a:r>
            <a:r>
              <a:rPr lang="vi-VN" sz="2400" b="1" smtClean="0">
                <a:solidFill>
                  <a:srgbClr val="FF0000"/>
                </a:solidFill>
                <a:latin typeface="Times New Roman" panose="02020603050405020304" pitchFamily="18" charset="0"/>
                <a:cs typeface="Times New Roman" panose="02020603050405020304" pitchFamily="18" charset="0"/>
              </a:rPr>
              <a:t>AN TOÀN VỆ SINH THỰC PHẨM</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83502" y="750772"/>
            <a:ext cx="11852988" cy="3785652"/>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II. Hướng dẫn</a:t>
            </a:r>
            <a:r>
              <a:rPr lang="vi-VN" sz="2400" b="1" i="1">
                <a:latin typeface="Times New Roman" panose="02020603050405020304" pitchFamily="18" charset="0"/>
                <a:cs typeface="Times New Roman" panose="02020603050405020304" pitchFamily="18" charset="0"/>
              </a:rPr>
              <a:t> </a:t>
            </a:r>
            <a:r>
              <a:rPr lang="vi-VN" sz="2400" b="1">
                <a:latin typeface="Times New Roman" panose="02020603050405020304" pitchFamily="18" charset="0"/>
                <a:cs typeface="Times New Roman" panose="02020603050405020304" pitchFamily="18" charset="0"/>
              </a:rPr>
              <a:t>phòng ngừa các mối nguy an toàn thực phẩm</a:t>
            </a:r>
            <a:endParaRPr lang="en-US" sz="2400" b="1">
              <a:latin typeface="Times New Roman" panose="02020603050405020304" pitchFamily="18" charset="0"/>
              <a:cs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2. Hướng dẫn</a:t>
            </a:r>
            <a:r>
              <a:rPr lang="vi-VN" sz="2400" b="1" i="1">
                <a:latin typeface="Times New Roman" panose="02020603050405020304" pitchFamily="18" charset="0"/>
                <a:cs typeface="Times New Roman" panose="02020603050405020304" pitchFamily="18" charset="0"/>
              </a:rPr>
              <a:t> </a:t>
            </a:r>
            <a:r>
              <a:rPr lang="vi-VN" sz="2400" b="1">
                <a:latin typeface="Times New Roman" panose="02020603050405020304" pitchFamily="18" charset="0"/>
                <a:cs typeface="Times New Roman" panose="02020603050405020304" pitchFamily="18" charset="0"/>
              </a:rPr>
              <a:t>phòng ngừa mối nguy hóa học</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Để nguyên liệu củ, quả, hạt và vật chứa nông sản ở những nơi sạch, khô, ráo, thoáng mát </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Mua thực phẩm có bao vì, có địa chỉ rõ ràng, có hạn sử dụng</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Nên sử dụng chất tạo màu tự nhiên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Sử dụng chất tẩy rửa có nguồn gốc tự nhiên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Hạn chế ăn thực phẩm chiên, rang, nướng ở nhiệt độ cao trong thời gian dài.</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Không ăn khoai tây mọc mầm hoặc có đốm xanh, măng, sắn chưa luộc kĩ; hạnh nhân và một số hạt họ đậu chưa rang kĩ.</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Không ăn cóc, cá nóc, bạch tuộc vòng xanh.</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1010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charRg st="56" end="97"/>
                                            </p:txEl>
                                          </p:spTgt>
                                        </p:tgtEl>
                                        <p:attrNameLst>
                                          <p:attrName>style.visibility</p:attrName>
                                        </p:attrNameLst>
                                      </p:cBhvr>
                                      <p:to>
                                        <p:strVal val="visible"/>
                                      </p:to>
                                    </p:set>
                                    <p:animEffect transition="in" filter="barn(inVertical)">
                                      <p:cBhvr>
                                        <p:cTn id="12" dur="500"/>
                                        <p:tgtEl>
                                          <p:spTgt spid="2">
                                            <p:txEl>
                                              <p:charRg st="56" end="97"/>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xEl>
                                              <p:charRg st="97" end="188"/>
                                            </p:txEl>
                                          </p:spTgt>
                                        </p:tgtEl>
                                        <p:attrNameLst>
                                          <p:attrName>style.visibility</p:attrName>
                                        </p:attrNameLst>
                                      </p:cBhvr>
                                      <p:to>
                                        <p:strVal val="visible"/>
                                      </p:to>
                                    </p:set>
                                    <p:animEffect transition="in" filter="barn(inVertical)">
                                      <p:cBhvr>
                                        <p:cTn id="15" dur="500"/>
                                        <p:tgtEl>
                                          <p:spTgt spid="2">
                                            <p:txEl>
                                              <p:charRg st="97" end="188"/>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2">
                                            <p:txEl>
                                              <p:charRg st="188" end="250"/>
                                            </p:txEl>
                                          </p:spTgt>
                                        </p:tgtEl>
                                        <p:attrNameLst>
                                          <p:attrName>style.visibility</p:attrName>
                                        </p:attrNameLst>
                                      </p:cBhvr>
                                      <p:to>
                                        <p:strVal val="visible"/>
                                      </p:to>
                                    </p:set>
                                    <p:animEffect transition="in" filter="barn(inVertical)">
                                      <p:cBhvr>
                                        <p:cTn id="18" dur="500"/>
                                        <p:tgtEl>
                                          <p:spTgt spid="2">
                                            <p:txEl>
                                              <p:charRg st="188" end="250"/>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2">
                                            <p:txEl>
                                              <p:charRg st="250" end="286"/>
                                            </p:txEl>
                                          </p:spTgt>
                                        </p:tgtEl>
                                        <p:attrNameLst>
                                          <p:attrName>style.visibility</p:attrName>
                                        </p:attrNameLst>
                                      </p:cBhvr>
                                      <p:to>
                                        <p:strVal val="visible"/>
                                      </p:to>
                                    </p:set>
                                    <p:animEffect transition="in" filter="barn(inVertical)">
                                      <p:cBhvr>
                                        <p:cTn id="21" dur="500"/>
                                        <p:tgtEl>
                                          <p:spTgt spid="2">
                                            <p:txEl>
                                              <p:charRg st="250" end="286"/>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2">
                                            <p:txEl>
                                              <p:charRg st="286" end="331"/>
                                            </p:txEl>
                                          </p:spTgt>
                                        </p:tgtEl>
                                        <p:attrNameLst>
                                          <p:attrName>style.visibility</p:attrName>
                                        </p:attrNameLst>
                                      </p:cBhvr>
                                      <p:to>
                                        <p:strVal val="visible"/>
                                      </p:to>
                                    </p:set>
                                    <p:animEffect transition="in" filter="barn(inVertical)">
                                      <p:cBhvr>
                                        <p:cTn id="24" dur="500"/>
                                        <p:tgtEl>
                                          <p:spTgt spid="2">
                                            <p:txEl>
                                              <p:charRg st="286" end="331"/>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2">
                                            <p:txEl>
                                              <p:charRg st="331" end="409"/>
                                            </p:txEl>
                                          </p:spTgt>
                                        </p:tgtEl>
                                        <p:attrNameLst>
                                          <p:attrName>style.visibility</p:attrName>
                                        </p:attrNameLst>
                                      </p:cBhvr>
                                      <p:to>
                                        <p:strVal val="visible"/>
                                      </p:to>
                                    </p:set>
                                    <p:animEffect transition="in" filter="barn(inVertical)">
                                      <p:cBhvr>
                                        <p:cTn id="27" dur="500"/>
                                        <p:tgtEl>
                                          <p:spTgt spid="2">
                                            <p:txEl>
                                              <p:charRg st="331" end="409"/>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2">
                                            <p:txEl>
                                              <p:charRg st="409" end="525"/>
                                            </p:txEl>
                                          </p:spTgt>
                                        </p:tgtEl>
                                        <p:attrNameLst>
                                          <p:attrName>style.visibility</p:attrName>
                                        </p:attrNameLst>
                                      </p:cBhvr>
                                      <p:to>
                                        <p:strVal val="visible"/>
                                      </p:to>
                                    </p:set>
                                    <p:animEffect transition="in" filter="barn(inVertical)">
                                      <p:cBhvr>
                                        <p:cTn id="30" dur="500"/>
                                        <p:tgtEl>
                                          <p:spTgt spid="2">
                                            <p:txEl>
                                              <p:charRg st="409" end="525"/>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2">
                                            <p:txEl>
                                              <p:charRg st="525" end="570"/>
                                            </p:txEl>
                                          </p:spTgt>
                                        </p:tgtEl>
                                        <p:attrNameLst>
                                          <p:attrName>style.visibility</p:attrName>
                                        </p:attrNameLst>
                                      </p:cBhvr>
                                      <p:to>
                                        <p:strVal val="visible"/>
                                      </p:to>
                                    </p:set>
                                    <p:animEffect transition="in" filter="barn(inVertical)">
                                      <p:cBhvr>
                                        <p:cTn id="33" dur="500"/>
                                        <p:tgtEl>
                                          <p:spTgt spid="2">
                                            <p:txEl>
                                              <p:charRg st="525" end="57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4170" y="129370"/>
            <a:ext cx="11769013" cy="461665"/>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Đọc mục II.3 và cho biết để phòng ngừa mối nguy vật lý cần thực hiện biện pháp nào?</a:t>
            </a:r>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478298" y="823737"/>
            <a:ext cx="6126480" cy="3794915"/>
          </a:xfrm>
          <a:prstGeom prst="rect">
            <a:avLst/>
          </a:prstGeom>
          <a:noFill/>
          <a:ln>
            <a:noFill/>
          </a:ln>
        </p:spPr>
      </p:pic>
    </p:spTree>
    <p:extLst>
      <p:ext uri="{BB962C8B-B14F-4D97-AF65-F5344CB8AC3E}">
        <p14:creationId xmlns:p14="http://schemas.microsoft.com/office/powerpoint/2010/main" val="72393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4170" y="129370"/>
            <a:ext cx="11769013" cy="461665"/>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Đọc mục II.3 và cho biết để phòng ngừa mối nguy vật lý cần thực hiện biện pháp nào?</a:t>
            </a:r>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478298" y="823737"/>
            <a:ext cx="6126480" cy="3794915"/>
          </a:xfrm>
          <a:prstGeom prst="rect">
            <a:avLst/>
          </a:prstGeom>
          <a:noFill/>
          <a:ln>
            <a:noFill/>
          </a:ln>
        </p:spPr>
      </p:pic>
      <p:sp>
        <p:nvSpPr>
          <p:cNvPr id="2" name="Rectangle 1"/>
          <p:cNvSpPr/>
          <p:nvPr/>
        </p:nvSpPr>
        <p:spPr>
          <a:xfrm>
            <a:off x="2945361" y="4851354"/>
            <a:ext cx="8232712" cy="1200329"/>
          </a:xfrm>
          <a:prstGeom prst="rect">
            <a:avLst/>
          </a:prstGeom>
        </p:spPr>
        <p:txBody>
          <a:bodyPr wrap="square">
            <a:spAutoFit/>
          </a:bodyPr>
          <a:lstStyle/>
          <a:p>
            <a:pPr marL="30480" marR="30480" algn="just">
              <a:spcAft>
                <a:spcPts val="0"/>
              </a:spcAft>
            </a:pPr>
            <a:r>
              <a:rPr lang="vi-VN" sz="2400">
                <a:solidFill>
                  <a:srgbClr val="FF0000"/>
                </a:solidFill>
                <a:latin typeface="Times New Roman" panose="02020603050405020304" pitchFamily="18" charset="0"/>
                <a:ea typeface="Times New Roman" panose="02020603050405020304" pitchFamily="18" charset="0"/>
              </a:rPr>
              <a:t>- Giữ vệ sinh nhà bếp.</a:t>
            </a:r>
            <a:endParaRPr lang="en-US" sz="2400">
              <a:solidFill>
                <a:srgbClr val="FF0000"/>
              </a:solidFill>
              <a:latin typeface="Times New Roman" panose="02020603050405020304" pitchFamily="18" charset="0"/>
              <a:ea typeface="Times New Roman" panose="02020603050405020304" pitchFamily="18" charset="0"/>
            </a:endParaRPr>
          </a:p>
          <a:p>
            <a:pPr marL="30480" marR="30480" algn="just">
              <a:spcAft>
                <a:spcPts val="0"/>
              </a:spcAft>
            </a:pPr>
            <a:r>
              <a:rPr lang="vi-VN" sz="2400">
                <a:solidFill>
                  <a:srgbClr val="FF0000"/>
                </a:solidFill>
                <a:latin typeface="Times New Roman" panose="02020603050405020304" pitchFamily="18" charset="0"/>
                <a:ea typeface="Times New Roman" panose="02020603050405020304" pitchFamily="18" charset="0"/>
              </a:rPr>
              <a:t>- Mặc quần áo gọn gàng, sạch sẽ và giữ gọn tóc khi nấu ăn.</a:t>
            </a:r>
            <a:endParaRPr lang="en-US" sz="2400">
              <a:solidFill>
                <a:srgbClr val="FF0000"/>
              </a:solidFill>
              <a:latin typeface="Times New Roman" panose="02020603050405020304" pitchFamily="18" charset="0"/>
              <a:ea typeface="Times New Roman" panose="02020603050405020304" pitchFamily="18" charset="0"/>
            </a:endParaRPr>
          </a:p>
          <a:p>
            <a:pPr marL="30480" marR="30480" algn="just">
              <a:spcAft>
                <a:spcPts val="0"/>
              </a:spcAft>
            </a:pPr>
            <a:r>
              <a:rPr lang="vi-VN" sz="2400">
                <a:solidFill>
                  <a:srgbClr val="FF0000"/>
                </a:solidFill>
                <a:latin typeface="Times New Roman" panose="02020603050405020304" pitchFamily="18" charset="0"/>
                <a:ea typeface="Times New Roman" panose="02020603050405020304" pitchFamily="18" charset="0"/>
              </a:rPr>
              <a:t>- Bao chụp đèn trong bếp tránh việc rơi vỡ.</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41116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18422" y="162589"/>
            <a:ext cx="5957463" cy="461665"/>
          </a:xfrm>
          <a:prstGeom prst="rect">
            <a:avLst/>
          </a:prstGeom>
        </p:spPr>
        <p:txBody>
          <a:bodyPr wrap="square">
            <a:spAutoFit/>
          </a:bodyPr>
          <a:lstStyle/>
          <a:p>
            <a:r>
              <a:rPr lang="vi-VN" sz="2400" b="1" smtClean="0">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6</a:t>
            </a:r>
            <a:r>
              <a:rPr lang="vi-VN" sz="2400" b="1" smtClean="0">
                <a:solidFill>
                  <a:srgbClr val="FF0000"/>
                </a:solidFill>
                <a:latin typeface="Times New Roman" panose="02020603050405020304" pitchFamily="18" charset="0"/>
                <a:cs typeface="Times New Roman" panose="02020603050405020304" pitchFamily="18" charset="0"/>
              </a:rPr>
              <a:t>. </a:t>
            </a:r>
            <a:r>
              <a:rPr lang="vi-VN" sz="2400" b="1" smtClean="0">
                <a:solidFill>
                  <a:srgbClr val="FF0000"/>
                </a:solidFill>
                <a:latin typeface="Times New Roman" panose="02020603050405020304" pitchFamily="18" charset="0"/>
                <a:cs typeface="Times New Roman" panose="02020603050405020304" pitchFamily="18" charset="0"/>
              </a:rPr>
              <a:t>AN TOÀN VỆ SINH THỰC PHẨM</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83502" y="750772"/>
            <a:ext cx="11852988" cy="2308324"/>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II. Hướng dẫn</a:t>
            </a:r>
            <a:r>
              <a:rPr lang="vi-VN" sz="2400" b="1" i="1">
                <a:latin typeface="Times New Roman" panose="02020603050405020304" pitchFamily="18" charset="0"/>
                <a:cs typeface="Times New Roman" panose="02020603050405020304" pitchFamily="18" charset="0"/>
              </a:rPr>
              <a:t> </a:t>
            </a:r>
            <a:r>
              <a:rPr lang="vi-VN" sz="2400" b="1">
                <a:latin typeface="Times New Roman" panose="02020603050405020304" pitchFamily="18" charset="0"/>
                <a:cs typeface="Times New Roman" panose="02020603050405020304" pitchFamily="18" charset="0"/>
              </a:rPr>
              <a:t>phòng ngừa các mối nguy an toàn thực phẩm</a:t>
            </a:r>
            <a:endParaRPr lang="en-US" sz="2400" b="1">
              <a:latin typeface="Times New Roman" panose="02020603050405020304" pitchFamily="18" charset="0"/>
              <a:cs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3. Hướng dẫn</a:t>
            </a:r>
            <a:r>
              <a:rPr lang="vi-VN" sz="2400" b="1" i="1">
                <a:latin typeface="Times New Roman" panose="02020603050405020304" pitchFamily="18" charset="0"/>
                <a:cs typeface="Times New Roman" panose="02020603050405020304" pitchFamily="18" charset="0"/>
              </a:rPr>
              <a:t> </a:t>
            </a:r>
            <a:r>
              <a:rPr lang="vi-VN" sz="2400" b="1">
                <a:latin typeface="Times New Roman" panose="02020603050405020304" pitchFamily="18" charset="0"/>
                <a:cs typeface="Times New Roman" panose="02020603050405020304" pitchFamily="18" charset="0"/>
              </a:rPr>
              <a:t>phòng ngừa mối nguy vật lí</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Sàng, nhặt, rửa sạch nguyên liệu trước khi chế biến.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Giữ vệ sinh nhà bếp.</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Mặc quần áo gọn gàng, sạch sẽ và giữ gọn tóc khi nấu ăn.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Bao chụp đèn trong bếp tránh việc rơi vỡ.</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3382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charRg st="56" end="96"/>
                                            </p:txEl>
                                          </p:spTgt>
                                        </p:tgtEl>
                                        <p:attrNameLst>
                                          <p:attrName>style.visibility</p:attrName>
                                        </p:attrNameLst>
                                      </p:cBhvr>
                                      <p:to>
                                        <p:strVal val="visible"/>
                                      </p:to>
                                    </p:set>
                                    <p:animEffect transition="in" filter="wipe(down)">
                                      <p:cBhvr>
                                        <p:cTn id="12" dur="500"/>
                                        <p:tgtEl>
                                          <p:spTgt spid="2">
                                            <p:txEl>
                                              <p:charRg st="56" end="96"/>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2">
                                            <p:txEl>
                                              <p:charRg st="96" end="151"/>
                                            </p:txEl>
                                          </p:spTgt>
                                        </p:tgtEl>
                                        <p:attrNameLst>
                                          <p:attrName>style.visibility</p:attrName>
                                        </p:attrNameLst>
                                      </p:cBhvr>
                                      <p:to>
                                        <p:strVal val="visible"/>
                                      </p:to>
                                    </p:set>
                                    <p:animEffect transition="in" filter="wipe(down)">
                                      <p:cBhvr>
                                        <p:cTn id="15" dur="500"/>
                                        <p:tgtEl>
                                          <p:spTgt spid="2">
                                            <p:txEl>
                                              <p:charRg st="96" end="15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2">
                                            <p:txEl>
                                              <p:charRg st="151" end="174"/>
                                            </p:txEl>
                                          </p:spTgt>
                                        </p:tgtEl>
                                        <p:attrNameLst>
                                          <p:attrName>style.visibility</p:attrName>
                                        </p:attrNameLst>
                                      </p:cBhvr>
                                      <p:to>
                                        <p:strVal val="visible"/>
                                      </p:to>
                                    </p:set>
                                    <p:animEffect transition="in" filter="wipe(down)">
                                      <p:cBhvr>
                                        <p:cTn id="18" dur="500"/>
                                        <p:tgtEl>
                                          <p:spTgt spid="2">
                                            <p:txEl>
                                              <p:charRg st="151" end="174"/>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2">
                                            <p:txEl>
                                              <p:charRg st="174" end="233"/>
                                            </p:txEl>
                                          </p:spTgt>
                                        </p:tgtEl>
                                        <p:attrNameLst>
                                          <p:attrName>style.visibility</p:attrName>
                                        </p:attrNameLst>
                                      </p:cBhvr>
                                      <p:to>
                                        <p:strVal val="visible"/>
                                      </p:to>
                                    </p:set>
                                    <p:animEffect transition="in" filter="wipe(down)">
                                      <p:cBhvr>
                                        <p:cTn id="21" dur="500"/>
                                        <p:tgtEl>
                                          <p:spTgt spid="2">
                                            <p:txEl>
                                              <p:charRg st="174" end="233"/>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2">
                                            <p:txEl>
                                              <p:charRg st="233" end="277"/>
                                            </p:txEl>
                                          </p:spTgt>
                                        </p:tgtEl>
                                        <p:attrNameLst>
                                          <p:attrName>style.visibility</p:attrName>
                                        </p:attrNameLst>
                                      </p:cBhvr>
                                      <p:to>
                                        <p:strVal val="visible"/>
                                      </p:to>
                                    </p:set>
                                    <p:animEffect transition="in" filter="wipe(down)">
                                      <p:cBhvr>
                                        <p:cTn id="24" dur="500"/>
                                        <p:tgtEl>
                                          <p:spTgt spid="2">
                                            <p:txEl>
                                              <p:charRg st="233" end="27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4170" y="129370"/>
            <a:ext cx="11769013"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Em và những người trong gia đình mình đã thực hiện được bao nhiêu điều theo hướng dẫn ở trên?</a:t>
            </a: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403653" y="1140978"/>
            <a:ext cx="6126480" cy="3794915"/>
          </a:xfrm>
          <a:prstGeom prst="rect">
            <a:avLst/>
          </a:prstGeom>
          <a:noFill/>
          <a:ln>
            <a:noFill/>
          </a:ln>
        </p:spPr>
      </p:pic>
    </p:spTree>
    <p:extLst>
      <p:ext uri="{BB962C8B-B14F-4D97-AF65-F5344CB8AC3E}">
        <p14:creationId xmlns:p14="http://schemas.microsoft.com/office/powerpoint/2010/main" val="145347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6778870" y="61118"/>
            <a:ext cx="4402016" cy="4335036"/>
          </a:xfrm>
          <a:prstGeom prst="cloudCallout">
            <a:avLst>
              <a:gd name="adj1" fmla="val -95654"/>
              <a:gd name="adj2" fmla="val 31678"/>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0000FF"/>
                </a:solidFill>
                <a:latin typeface="Times New Roman" panose="02020603050405020304" pitchFamily="18" charset="0"/>
                <a:cs typeface="Times New Roman" panose="02020603050405020304" pitchFamily="18" charset="0"/>
              </a:rPr>
              <a:t>Yếu tố nào chưa đảm bảo an toàn vệ sinh thực phẩm trong Hình 6.1. Giải thích.</a:t>
            </a: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456614" y="495006"/>
            <a:ext cx="6126480" cy="2766939"/>
          </a:xfrm>
          <a:prstGeom prst="rect">
            <a:avLst/>
          </a:prstGeom>
          <a:noFill/>
          <a:ln>
            <a:noFill/>
          </a:ln>
        </p:spPr>
      </p:pic>
      <p:graphicFrame>
        <p:nvGraphicFramePr>
          <p:cNvPr id="3" name="Table 2"/>
          <p:cNvGraphicFramePr>
            <a:graphicFrameLocks noGrp="1"/>
          </p:cNvGraphicFramePr>
          <p:nvPr>
            <p:extLst>
              <p:ext uri="{D42A27DB-BD31-4B8C-83A1-F6EECF244321}">
                <p14:modId xmlns:p14="http://schemas.microsoft.com/office/powerpoint/2010/main" val="2559634069"/>
              </p:ext>
            </p:extLst>
          </p:nvPr>
        </p:nvGraphicFramePr>
        <p:xfrm>
          <a:off x="2014758" y="3854134"/>
          <a:ext cx="5958840" cy="2817876"/>
        </p:xfrm>
        <a:graphic>
          <a:graphicData uri="http://schemas.openxmlformats.org/drawingml/2006/table">
            <a:tbl>
              <a:tblPr firstRow="1" firstCol="1" bandRow="1"/>
              <a:tblGrid>
                <a:gridCol w="1232295">
                  <a:extLst>
                    <a:ext uri="{9D8B030D-6E8A-4147-A177-3AD203B41FA5}">
                      <a16:colId xmlns:a16="http://schemas.microsoft.com/office/drawing/2014/main" val="302951238"/>
                    </a:ext>
                  </a:extLst>
                </a:gridCol>
                <a:gridCol w="4726545">
                  <a:extLst>
                    <a:ext uri="{9D8B030D-6E8A-4147-A177-3AD203B41FA5}">
                      <a16:colId xmlns:a16="http://schemas.microsoft.com/office/drawing/2014/main" val="4057150704"/>
                    </a:ext>
                  </a:extLst>
                </a:gridCol>
              </a:tblGrid>
              <a:tr h="0">
                <a:tc>
                  <a:txBody>
                    <a:bodyPr/>
                    <a:lstStyle/>
                    <a:p>
                      <a:pPr marL="30480" marR="30480" algn="just">
                        <a:lnSpc>
                          <a:spcPct val="115000"/>
                        </a:lnSpc>
                        <a:spcAft>
                          <a:spcPts val="0"/>
                        </a:spcAft>
                      </a:pPr>
                      <a:r>
                        <a:rPr lang="en-US" sz="1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endPar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76200" marB="762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0480" marR="30480" algn="just">
                        <a:lnSpc>
                          <a:spcPct val="115000"/>
                        </a:lnSpc>
                        <a:spcAft>
                          <a:spcPts val="0"/>
                        </a:spcAft>
                      </a:pPr>
                      <a:r>
                        <a:rPr lang="en-US" sz="1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Yếu tố chưa đảm bảo an toàn vệ sinh thực phẩm</a:t>
                      </a:r>
                      <a:endPar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76200" marB="762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27882320"/>
                  </a:ext>
                </a:extLst>
              </a:tr>
              <a:tr h="0">
                <a:tc>
                  <a:txBody>
                    <a:bodyPr/>
                    <a:lstStyle/>
                    <a:p>
                      <a:pPr marL="30480" marR="30480" algn="ctr">
                        <a:lnSpc>
                          <a:spcPct val="115000"/>
                        </a:lnSpc>
                        <a:spcAft>
                          <a:spcPts val="0"/>
                        </a:spcAft>
                      </a:pPr>
                      <a:r>
                        <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a:t>
                      </a:r>
                    </a:p>
                  </a:txBody>
                  <a:tcPr marL="76200" marR="76200" marT="76200" marB="762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0480" marR="30480" algn="just">
                        <a:lnSpc>
                          <a:spcPct val="115000"/>
                        </a:lnSpc>
                        <a:spcAft>
                          <a:spcPts val="0"/>
                        </a:spcAft>
                      </a:pPr>
                      <a:r>
                        <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Ruồi, bọ bám vào thực phẩm.</a:t>
                      </a:r>
                    </a:p>
                  </a:txBody>
                  <a:tcPr marL="76200" marR="76200" marT="76200" marB="762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08139196"/>
                  </a:ext>
                </a:extLst>
              </a:tr>
              <a:tr h="311150">
                <a:tc>
                  <a:txBody>
                    <a:bodyPr/>
                    <a:lstStyle/>
                    <a:p>
                      <a:pPr marL="30480" marR="30480" algn="ctr">
                        <a:lnSpc>
                          <a:spcPct val="115000"/>
                        </a:lnSpc>
                        <a:spcAft>
                          <a:spcPts val="0"/>
                        </a:spcAft>
                      </a:pPr>
                      <a:r>
                        <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a:t>
                      </a:r>
                    </a:p>
                  </a:txBody>
                  <a:tcPr marL="76200" marR="76200" marT="76200" marB="762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0480" marR="30480" algn="just">
                        <a:lnSpc>
                          <a:spcPct val="115000"/>
                        </a:lnSpc>
                        <a:spcAft>
                          <a:spcPts val="0"/>
                        </a:spcAft>
                      </a:pPr>
                      <a:r>
                        <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Sử dụng dụng cụ chế biến không sạch sẽ, khiến cho vi khuẩn bám lên bề mặt thực phẩm.</a:t>
                      </a:r>
                    </a:p>
                  </a:txBody>
                  <a:tcPr marL="76200" marR="76200" marT="76200" marB="762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12215705"/>
                  </a:ext>
                </a:extLst>
              </a:tr>
              <a:tr h="0">
                <a:tc>
                  <a:txBody>
                    <a:bodyPr/>
                    <a:lstStyle/>
                    <a:p>
                      <a:pPr marL="30480" marR="30480" algn="ctr">
                        <a:lnSpc>
                          <a:spcPct val="115000"/>
                        </a:lnSpc>
                        <a:spcAft>
                          <a:spcPts val="0"/>
                        </a:spcAft>
                      </a:pPr>
                      <a:r>
                        <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a:t>
                      </a:r>
                    </a:p>
                  </a:txBody>
                  <a:tcPr marL="76200" marR="76200" marT="76200" marB="762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0480" marR="30480" algn="just">
                        <a:lnSpc>
                          <a:spcPct val="115000"/>
                        </a:lnSpc>
                        <a:spcAft>
                          <a:spcPts val="0"/>
                        </a:spcAft>
                      </a:pPr>
                      <a:r>
                        <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Thực phẩm bị phun thuốc trừ sâu sát ngày ngày thu hoạch.</a:t>
                      </a:r>
                    </a:p>
                  </a:txBody>
                  <a:tcPr marL="76200" marR="76200" marT="76200" marB="762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92005953"/>
                  </a:ext>
                </a:extLst>
              </a:tr>
            </a:tbl>
          </a:graphicData>
        </a:graphic>
      </p:graphicFrame>
    </p:spTree>
    <p:extLst>
      <p:ext uri="{BB962C8B-B14F-4D97-AF65-F5344CB8AC3E}">
        <p14:creationId xmlns:p14="http://schemas.microsoft.com/office/powerpoint/2010/main" val="398213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0824" y="138700"/>
            <a:ext cx="11824995"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Hãy kể tên một vài trường hợp mất an toàn vệ sinh thực phẩm gây ra hậu quả nghiêm trọng mà em biết.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162" y="1062912"/>
            <a:ext cx="6286500" cy="4191000"/>
          </a:xfrm>
          <a:prstGeom prst="rect">
            <a:avLst/>
          </a:prstGeom>
        </p:spPr>
      </p:pic>
      <p:sp>
        <p:nvSpPr>
          <p:cNvPr id="6" name="TextBox 5"/>
          <p:cNvSpPr txBox="1"/>
          <p:nvPr/>
        </p:nvSpPr>
        <p:spPr>
          <a:xfrm>
            <a:off x="1495034" y="5347127"/>
            <a:ext cx="2741064" cy="369332"/>
          </a:xfrm>
          <a:prstGeom prst="rect">
            <a:avLst/>
          </a:prstGeom>
          <a:noFill/>
        </p:spPr>
        <p:txBody>
          <a:bodyPr wrap="square" rtlCol="0">
            <a:spAutoFit/>
          </a:bodyPr>
          <a:lstStyle/>
          <a:p>
            <a:r>
              <a:rPr lang="vi-VN" b="1" i="1" smtClean="0">
                <a:latin typeface="Times New Roman" panose="02020603050405020304" pitchFamily="18" charset="0"/>
                <a:cs typeface="Times New Roman" panose="02020603050405020304" pitchFamily="18" charset="0"/>
              </a:rPr>
              <a:t>Ngộ độc thực phẩm</a:t>
            </a:r>
            <a:endParaRPr lang="en-US"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4336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0824" y="138700"/>
            <a:ext cx="11824995"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Hãy kể tên một vài trường hợp mất an toàn vệ sinh thực phẩm gây ra hậu quả nghiêm trọng mà em biết.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162" y="1062912"/>
            <a:ext cx="6286500" cy="4191000"/>
          </a:xfrm>
          <a:prstGeom prst="rect">
            <a:avLst/>
          </a:prstGeom>
        </p:spPr>
      </p:pic>
      <p:sp>
        <p:nvSpPr>
          <p:cNvPr id="6" name="TextBox 5"/>
          <p:cNvSpPr txBox="1"/>
          <p:nvPr/>
        </p:nvSpPr>
        <p:spPr>
          <a:xfrm>
            <a:off x="1495034" y="5347127"/>
            <a:ext cx="2741064" cy="369332"/>
          </a:xfrm>
          <a:prstGeom prst="rect">
            <a:avLst/>
          </a:prstGeom>
          <a:noFill/>
        </p:spPr>
        <p:txBody>
          <a:bodyPr wrap="square" rtlCol="0">
            <a:spAutoFit/>
          </a:bodyPr>
          <a:lstStyle/>
          <a:p>
            <a:r>
              <a:rPr lang="vi-VN" b="1" i="1" smtClean="0">
                <a:latin typeface="Times New Roman" panose="02020603050405020304" pitchFamily="18" charset="0"/>
                <a:cs typeface="Times New Roman" panose="02020603050405020304" pitchFamily="18" charset="0"/>
              </a:rPr>
              <a:t>Ngộ độc thực phẩm</a:t>
            </a:r>
            <a:endParaRPr lang="en-US" b="1" i="1">
              <a:latin typeface="Times New Roman" panose="02020603050405020304" pitchFamily="18" charset="0"/>
              <a:cs typeface="Times New Roman" panose="02020603050405020304" pitchFamily="18" charset="0"/>
            </a:endParaRPr>
          </a:p>
        </p:txBody>
      </p:sp>
      <p:sp>
        <p:nvSpPr>
          <p:cNvPr id="4" name="Rectangle 3"/>
          <p:cNvSpPr/>
          <p:nvPr/>
        </p:nvSpPr>
        <p:spPr>
          <a:xfrm>
            <a:off x="7165910" y="1404086"/>
            <a:ext cx="4777274" cy="3046988"/>
          </a:xfrm>
          <a:prstGeom prst="rect">
            <a:avLst/>
          </a:prstGeom>
        </p:spPr>
        <p:txBody>
          <a:bodyPr wrap="square">
            <a:spAutoFit/>
          </a:bodyPr>
          <a:lstStyle/>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Một vài trường hợp mất an toàn vệ sinh thực phẩm gây ra hậu quả nghiêm trọng mà em biết là:</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Sử dụng thực phẩm ôi thiu gây nguy hiểm đến tính mạng.</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Sử dụng thực phẩm nhiễm bệnh.</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Thực phẩm chín để cùng thực phẩm sống.</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62388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wipe(down)">
                                      <p:cBhvr>
                                        <p:cTn id="21" dur="500"/>
                                        <p:tgtEl>
                                          <p:spTgt spid="4">
                                            <p:txEl>
                                              <p:pRg st="0" end="0"/>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down)">
                                      <p:cBhvr>
                                        <p:cTn id="24" dur="500"/>
                                        <p:tgtEl>
                                          <p:spTgt spid="4">
                                            <p:txEl>
                                              <p:pRg st="1" end="1"/>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wipe(down)">
                                      <p:cBhvr>
                                        <p:cTn id="27" dur="500"/>
                                        <p:tgtEl>
                                          <p:spTgt spid="4">
                                            <p:txEl>
                                              <p:pRg st="2" end="2"/>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wipe(down)">
                                      <p:cBhvr>
                                        <p:cTn id="3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574833" y="138700"/>
            <a:ext cx="3470986" cy="1200329"/>
          </a:xfrm>
          <a:prstGeom prst="rect">
            <a:avLst/>
          </a:prstGeom>
        </p:spPr>
        <p:txBody>
          <a:bodyPr wrap="square">
            <a:spAutoFit/>
          </a:bodyPr>
          <a:lstStyle/>
          <a:p>
            <a:r>
              <a:rPr lang="vi-VN" sz="2400" b="1" smtClean="0">
                <a:solidFill>
                  <a:srgbClr val="0000FF"/>
                </a:solidFill>
                <a:latin typeface="Times New Roman" panose="02020603050405020304" pitchFamily="18" charset="0"/>
                <a:cs typeface="Times New Roman" panose="02020603050405020304" pitchFamily="18" charset="0"/>
              </a:rPr>
              <a:t>Trình </a:t>
            </a:r>
            <a:r>
              <a:rPr lang="vi-VN" sz="2400" b="1" smtClean="0">
                <a:solidFill>
                  <a:srgbClr val="0000FF"/>
                </a:solidFill>
                <a:latin typeface="Times New Roman" panose="02020603050405020304" pitchFamily="18" charset="0"/>
                <a:cs typeface="Times New Roman" panose="02020603050405020304" pitchFamily="18" charset="0"/>
              </a:rPr>
              <a:t>bày </a:t>
            </a:r>
            <a:r>
              <a:rPr lang="vi-VN" sz="2400" b="1" smtClean="0">
                <a:solidFill>
                  <a:srgbClr val="0000FF"/>
                </a:solidFill>
                <a:latin typeface="Times New Roman" panose="02020603050405020304" pitchFamily="18" charset="0"/>
                <a:cs typeface="Times New Roman" panose="02020603050405020304" pitchFamily="18" charset="0"/>
              </a:rPr>
              <a:t>10 nguyên tắc vàng trong chế biến thực phẩm</a:t>
            </a:r>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762" y="138700"/>
            <a:ext cx="7929226" cy="6840598"/>
          </a:xfrm>
          <a:prstGeom prst="rect">
            <a:avLst/>
          </a:prstGeom>
        </p:spPr>
      </p:pic>
    </p:spTree>
    <p:extLst>
      <p:ext uri="{BB962C8B-B14F-4D97-AF65-F5344CB8AC3E}">
        <p14:creationId xmlns:p14="http://schemas.microsoft.com/office/powerpoint/2010/main" val="400899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638522" y="194684"/>
            <a:ext cx="1987420" cy="2677656"/>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Bằng hiểu của bản thân, em hãy mô tả sáu bước rửa tay theo hướng dẫn của Bộ Y tế.</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500" y="65314"/>
            <a:ext cx="8870178" cy="6867331"/>
          </a:xfrm>
          <a:prstGeom prst="rect">
            <a:avLst/>
          </a:prstGeom>
        </p:spPr>
      </p:pic>
    </p:spTree>
    <p:extLst>
      <p:ext uri="{BB962C8B-B14F-4D97-AF65-F5344CB8AC3E}">
        <p14:creationId xmlns:p14="http://schemas.microsoft.com/office/powerpoint/2010/main" val="347740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89249" y="466530"/>
            <a:ext cx="11756571" cy="1200329"/>
          </a:xfrm>
          <a:prstGeom prst="rect">
            <a:avLst/>
          </a:prstGeom>
        </p:spPr>
        <p:txBody>
          <a:bodyPr wrap="square">
            <a:spAutoFit/>
          </a:bodyPr>
          <a:lstStyle/>
          <a:p>
            <a:r>
              <a:rPr lang="en-US" smtClean="0"/>
              <a:t> </a:t>
            </a:r>
            <a:r>
              <a:rPr lang="en-US" sz="2400" b="1" smtClean="0">
                <a:solidFill>
                  <a:srgbClr val="0000FF"/>
                </a:solidFill>
                <a:latin typeface="Times New Roman" panose="02020603050405020304" pitchFamily="18" charset="0"/>
                <a:cs typeface="Times New Roman" panose="02020603050405020304" pitchFamily="18" charset="0"/>
              </a:rPr>
              <a:t>Để </a:t>
            </a:r>
            <a:r>
              <a:rPr lang="en-US" sz="2400" b="1">
                <a:solidFill>
                  <a:srgbClr val="0000FF"/>
                </a:solidFill>
                <a:latin typeface="Times New Roman" panose="02020603050405020304" pitchFamily="18" charset="0"/>
                <a:cs typeface="Times New Roman" panose="02020603050405020304" pitchFamily="18" charset="0"/>
              </a:rPr>
              <a:t>hạn chế nhiễm chất độc hóa học sinh ra trong quá trình chế biến (rang, nướng, chiên) ở nhiệt độ cao, em cần thay đổi cách chế biến thực phẩm trong gia đình như thể nào?</a:t>
            </a:r>
          </a:p>
        </p:txBody>
      </p:sp>
      <p:pic>
        <p:nvPicPr>
          <p:cNvPr id="5" name="Picture 4"/>
          <p:cNvPicPr>
            <a:picLocks noChangeAspect="1"/>
          </p:cNvPicPr>
          <p:nvPr/>
        </p:nvPicPr>
        <p:blipFill>
          <a:blip r:embed="rId3"/>
          <a:stretch>
            <a:fillRect/>
          </a:stretch>
        </p:blipFill>
        <p:spPr>
          <a:xfrm>
            <a:off x="289249" y="1692970"/>
            <a:ext cx="6804362" cy="4244857"/>
          </a:xfrm>
          <a:prstGeom prst="rect">
            <a:avLst/>
          </a:prstGeom>
        </p:spPr>
      </p:pic>
      <p:sp>
        <p:nvSpPr>
          <p:cNvPr id="6" name="TextBox 5"/>
          <p:cNvSpPr txBox="1"/>
          <p:nvPr/>
        </p:nvSpPr>
        <p:spPr>
          <a:xfrm>
            <a:off x="1618954" y="5963938"/>
            <a:ext cx="4477035" cy="400110"/>
          </a:xfrm>
          <a:prstGeom prst="rect">
            <a:avLst/>
          </a:prstGeom>
          <a:noFill/>
        </p:spPr>
        <p:txBody>
          <a:bodyPr wrap="square" rtlCol="0">
            <a:spAutoFit/>
          </a:bodyPr>
          <a:lstStyle/>
          <a:p>
            <a:r>
              <a:rPr lang="vi-VN" sz="2000" b="1" i="1" smtClean="0">
                <a:latin typeface="Times New Roman" panose="02020603050405020304" pitchFamily="18" charset="0"/>
                <a:cs typeface="Times New Roman" panose="02020603050405020304" pitchFamily="18" charset="0"/>
              </a:rPr>
              <a:t>Các loại thực phẩm thường sử dụng</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78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89249" y="466530"/>
            <a:ext cx="11756571" cy="1200329"/>
          </a:xfrm>
          <a:prstGeom prst="rect">
            <a:avLst/>
          </a:prstGeom>
        </p:spPr>
        <p:txBody>
          <a:bodyPr wrap="square">
            <a:spAutoFit/>
          </a:bodyPr>
          <a:lstStyle/>
          <a:p>
            <a:r>
              <a:rPr lang="en-US" smtClean="0"/>
              <a:t> </a:t>
            </a:r>
            <a:r>
              <a:rPr lang="en-US" sz="2400" b="1" smtClean="0">
                <a:solidFill>
                  <a:srgbClr val="0000FF"/>
                </a:solidFill>
                <a:latin typeface="Times New Roman" panose="02020603050405020304" pitchFamily="18" charset="0"/>
                <a:cs typeface="Times New Roman" panose="02020603050405020304" pitchFamily="18" charset="0"/>
              </a:rPr>
              <a:t>Để </a:t>
            </a:r>
            <a:r>
              <a:rPr lang="en-US" sz="2400" b="1">
                <a:solidFill>
                  <a:srgbClr val="0000FF"/>
                </a:solidFill>
                <a:latin typeface="Times New Roman" panose="02020603050405020304" pitchFamily="18" charset="0"/>
                <a:cs typeface="Times New Roman" panose="02020603050405020304" pitchFamily="18" charset="0"/>
              </a:rPr>
              <a:t>hạn chế nhiễm chất độc hóa học sinh ra trong quá trình chế biến (rang, nướng, chiên) ở nhiệt độ cao, em cần thay đổi cách chế biến thực phẩm trong gia đình như thể nào?</a:t>
            </a:r>
          </a:p>
        </p:txBody>
      </p:sp>
      <p:pic>
        <p:nvPicPr>
          <p:cNvPr id="5" name="Picture 4"/>
          <p:cNvPicPr>
            <a:picLocks noChangeAspect="1"/>
          </p:cNvPicPr>
          <p:nvPr/>
        </p:nvPicPr>
        <p:blipFill>
          <a:blip r:embed="rId3"/>
          <a:stretch>
            <a:fillRect/>
          </a:stretch>
        </p:blipFill>
        <p:spPr>
          <a:xfrm>
            <a:off x="289249" y="1692970"/>
            <a:ext cx="3862873" cy="4244857"/>
          </a:xfrm>
          <a:prstGeom prst="rect">
            <a:avLst/>
          </a:prstGeom>
        </p:spPr>
      </p:pic>
      <p:sp>
        <p:nvSpPr>
          <p:cNvPr id="6" name="TextBox 5"/>
          <p:cNvSpPr txBox="1"/>
          <p:nvPr/>
        </p:nvSpPr>
        <p:spPr>
          <a:xfrm>
            <a:off x="289249" y="6029253"/>
            <a:ext cx="4477035" cy="400110"/>
          </a:xfrm>
          <a:prstGeom prst="rect">
            <a:avLst/>
          </a:prstGeom>
          <a:noFill/>
        </p:spPr>
        <p:txBody>
          <a:bodyPr wrap="square" rtlCol="0">
            <a:spAutoFit/>
          </a:bodyPr>
          <a:lstStyle/>
          <a:p>
            <a:r>
              <a:rPr lang="vi-VN" sz="2000" b="1" i="1" smtClean="0">
                <a:latin typeface="Times New Roman" panose="02020603050405020304" pitchFamily="18" charset="0"/>
                <a:cs typeface="Times New Roman" panose="02020603050405020304" pitchFamily="18" charset="0"/>
              </a:rPr>
              <a:t>Các loại thực phẩm thường sử dụng</a:t>
            </a:r>
            <a:endParaRPr lang="en-US" sz="2000" b="1" i="1">
              <a:latin typeface="Times New Roman" panose="02020603050405020304" pitchFamily="18" charset="0"/>
              <a:cs typeface="Times New Roman" panose="02020603050405020304" pitchFamily="18" charset="0"/>
            </a:endParaRPr>
          </a:p>
        </p:txBody>
      </p:sp>
      <p:sp>
        <p:nvSpPr>
          <p:cNvPr id="4" name="Rectangle 3"/>
          <p:cNvSpPr/>
          <p:nvPr/>
        </p:nvSpPr>
        <p:spPr>
          <a:xfrm>
            <a:off x="4309739" y="1478205"/>
            <a:ext cx="7736081" cy="4801314"/>
          </a:xfrm>
          <a:prstGeom prst="rect">
            <a:avLst/>
          </a:prstGeom>
        </p:spPr>
        <p:txBody>
          <a:bodyPr wrap="square">
            <a:spAutoFit/>
          </a:bodyPr>
          <a:lstStyle/>
          <a:p>
            <a:pPr marL="30480" marR="30480" algn="just">
              <a:spcAft>
                <a:spcPts val="0"/>
              </a:spcAft>
            </a:pPr>
            <a:r>
              <a:rPr lang="en-US">
                <a:solidFill>
                  <a:srgbClr val="FF0000"/>
                </a:solidFill>
                <a:latin typeface="Times New Roman" panose="02020603050405020304" pitchFamily="18" charset="0"/>
                <a:ea typeface="Times New Roman" panose="02020603050405020304" pitchFamily="18" charset="0"/>
              </a:rPr>
              <a:t>Để hạn chế nhiễm chất độc hóa học trong quá trình chế biến thực phẩm ở nhiệt độ cao, em có thể thực hiện các biện pháp sau đây trong gia đình:</a:t>
            </a:r>
            <a:endParaRPr lang="en-US" sz="1600">
              <a:solidFill>
                <a:srgbClr val="FF0000"/>
              </a:solidFill>
              <a:latin typeface="Times New Roman" panose="02020603050405020304" pitchFamily="18" charset="0"/>
              <a:ea typeface="Times New Roman" panose="02020603050405020304" pitchFamily="18" charset="0"/>
            </a:endParaRPr>
          </a:p>
          <a:p>
            <a:pPr marL="30480" marR="30480" algn="just">
              <a:spcAft>
                <a:spcPts val="0"/>
              </a:spcAft>
            </a:pPr>
            <a:r>
              <a:rPr lang="en-US">
                <a:solidFill>
                  <a:srgbClr val="FF0000"/>
                </a:solidFill>
                <a:latin typeface="Times New Roman" panose="02020603050405020304" pitchFamily="18" charset="0"/>
                <a:ea typeface="Times New Roman" panose="02020603050405020304" pitchFamily="18" charset="0"/>
              </a:rPr>
              <a:t>- Thay vì nấu thức phẩm ở nhiệt độ cao, em có thể giảm độ nhiệt độ hoặc chọn các phương pháp chế biến như hấp hoặc nấu trong nước để giữ cho thực phẩm không tiếp xúc trực tiếp với nguồn nhiệt cao.</a:t>
            </a:r>
            <a:endParaRPr lang="en-US" sz="1600">
              <a:solidFill>
                <a:srgbClr val="FF0000"/>
              </a:solidFill>
              <a:latin typeface="Times New Roman" panose="02020603050405020304" pitchFamily="18" charset="0"/>
              <a:ea typeface="Times New Roman" panose="02020603050405020304" pitchFamily="18" charset="0"/>
            </a:endParaRPr>
          </a:p>
          <a:p>
            <a:pPr marL="30480" marR="30480" algn="just">
              <a:spcAft>
                <a:spcPts val="0"/>
              </a:spcAft>
            </a:pPr>
            <a:r>
              <a:rPr lang="en-US">
                <a:solidFill>
                  <a:srgbClr val="FF0000"/>
                </a:solidFill>
                <a:latin typeface="Times New Roman" panose="02020603050405020304" pitchFamily="18" charset="0"/>
                <a:ea typeface="Times New Roman" panose="02020603050405020304" pitchFamily="18" charset="0"/>
              </a:rPr>
              <a:t>- Thay vì rang, nướng hoặc chiên, em có thể chọn các phương pháp chế biến khác như hấp, luộc hoặc đun để giữ cho thực phẩm không tiếp xúc trực tiếp với lửa hoặc nhiệt độ cao.</a:t>
            </a:r>
            <a:endParaRPr lang="en-US" sz="1600">
              <a:solidFill>
                <a:srgbClr val="FF0000"/>
              </a:solidFill>
              <a:latin typeface="Times New Roman" panose="02020603050405020304" pitchFamily="18" charset="0"/>
              <a:ea typeface="Times New Roman" panose="02020603050405020304" pitchFamily="18" charset="0"/>
            </a:endParaRPr>
          </a:p>
          <a:p>
            <a:pPr marL="30480" marR="30480" algn="just">
              <a:spcAft>
                <a:spcPts val="0"/>
              </a:spcAft>
            </a:pPr>
            <a:r>
              <a:rPr lang="en-US">
                <a:solidFill>
                  <a:srgbClr val="FF0000"/>
                </a:solidFill>
                <a:latin typeface="Times New Roman" panose="02020603050405020304" pitchFamily="18" charset="0"/>
                <a:ea typeface="Times New Roman" panose="02020603050405020304" pitchFamily="18" charset="0"/>
              </a:rPr>
              <a:t>- Chọn lựa các dụng cụ chế biến thực phẩm chất lượng tốt, đảm bảo chúng không gây ra các tác động hóa học không mong muốn khi tiếp xúc với thực phẩm ở nhiệt độ cao.</a:t>
            </a:r>
            <a:endParaRPr lang="en-US" sz="1600">
              <a:solidFill>
                <a:srgbClr val="FF0000"/>
              </a:solidFill>
              <a:latin typeface="Times New Roman" panose="02020603050405020304" pitchFamily="18" charset="0"/>
              <a:ea typeface="Times New Roman" panose="02020603050405020304" pitchFamily="18" charset="0"/>
            </a:endParaRPr>
          </a:p>
          <a:p>
            <a:pPr marL="30480" marR="30480" algn="just">
              <a:spcAft>
                <a:spcPts val="0"/>
              </a:spcAft>
            </a:pPr>
            <a:r>
              <a:rPr lang="en-US">
                <a:solidFill>
                  <a:srgbClr val="FF0000"/>
                </a:solidFill>
                <a:latin typeface="Times New Roman" panose="02020603050405020304" pitchFamily="18" charset="0"/>
                <a:ea typeface="Times New Roman" panose="02020603050405020304" pitchFamily="18" charset="0"/>
              </a:rPr>
              <a:t>- Đảm bảo không gian chế biến thực phẩm có đủ sự thông thoáng để giảm bớt khả năng tiếp xúc với các chất độc hại có thể phát sinh từ quá trình chế biến.</a:t>
            </a:r>
            <a:endParaRPr lang="en-US" sz="1600">
              <a:solidFill>
                <a:srgbClr val="FF0000"/>
              </a:solidFill>
              <a:latin typeface="Times New Roman" panose="02020603050405020304" pitchFamily="18" charset="0"/>
              <a:ea typeface="Times New Roman" panose="02020603050405020304" pitchFamily="18" charset="0"/>
            </a:endParaRPr>
          </a:p>
          <a:p>
            <a:pPr marL="30480" marR="30480" algn="just">
              <a:spcAft>
                <a:spcPts val="0"/>
              </a:spcAft>
            </a:pPr>
            <a:r>
              <a:rPr lang="en-US">
                <a:solidFill>
                  <a:srgbClr val="FF0000"/>
                </a:solidFill>
                <a:latin typeface="Times New Roman" panose="02020603050405020304" pitchFamily="18" charset="0"/>
                <a:ea typeface="Times New Roman" panose="02020603050405020304" pitchFamily="18" charset="0"/>
              </a:rPr>
              <a:t>- Lựa chọn nguyên liệu thực phẩm sạch, không nhiễm phụ gia hóa học hay ô nhiễm từ môi trường, giúp giảm nguy cơ nhiễm chất độc từ nguồn nguyên liệu.</a:t>
            </a:r>
            <a:endParaRPr lang="en-US" sz="1600">
              <a:solidFill>
                <a:srgbClr val="FF0000"/>
              </a:solidFill>
              <a:latin typeface="Times New Roman" panose="02020603050405020304" pitchFamily="18" charset="0"/>
              <a:ea typeface="Times New Roman" panose="02020603050405020304" pitchFamily="18" charset="0"/>
            </a:endParaRPr>
          </a:p>
          <a:p>
            <a:r>
              <a:rPr lang="en-US">
                <a:solidFill>
                  <a:srgbClr val="FF0000"/>
                </a:solidFill>
                <a:latin typeface="Times New Roman" panose="02020603050405020304" pitchFamily="18" charset="0"/>
                <a:ea typeface="Times New Roman" panose="02020603050405020304" pitchFamily="18" charset="0"/>
              </a:rPr>
              <a:t>- Tuân thủ các hướng dẫn và quy định về an toàn thực phẩm trong quá trình chế biến, bao gồm việc lưu trữ thực phẩm, vệ sinh dụng cụ và môi trường chế biến.</a:t>
            </a:r>
            <a:endParaRPr lang="en-US">
              <a:solidFill>
                <a:srgbClr val="FF0000"/>
              </a:solidFill>
            </a:endParaRPr>
          </a:p>
        </p:txBody>
      </p:sp>
    </p:spTree>
    <p:extLst>
      <p:ext uri="{BB962C8B-B14F-4D97-AF65-F5344CB8AC3E}">
        <p14:creationId xmlns:p14="http://schemas.microsoft.com/office/powerpoint/2010/main" val="342262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1000"/>
                                        <p:tgtEl>
                                          <p:spTgt spid="4">
                                            <p:txEl>
                                              <p:pRg st="1" end="1"/>
                                            </p:txEl>
                                          </p:spTgt>
                                        </p:tgtEl>
                                      </p:cBhvr>
                                    </p:animEffect>
                                    <p:anim calcmode="lin" valueType="num">
                                      <p:cBhvr>
                                        <p:cTn id="2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1" end="1"/>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fade">
                                      <p:cBhvr>
                                        <p:cTn id="31" dur="1000"/>
                                        <p:tgtEl>
                                          <p:spTgt spid="4">
                                            <p:txEl>
                                              <p:pRg st="2" end="2"/>
                                            </p:txEl>
                                          </p:spTgt>
                                        </p:tgtEl>
                                      </p:cBhvr>
                                    </p:animEffect>
                                    <p:anim calcmode="lin" valueType="num">
                                      <p:cBhvr>
                                        <p:cTn id="3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Effect transition="in" filter="fade">
                                      <p:cBhvr>
                                        <p:cTn id="36" dur="1000"/>
                                        <p:tgtEl>
                                          <p:spTgt spid="4">
                                            <p:txEl>
                                              <p:pRg st="3" end="3"/>
                                            </p:txEl>
                                          </p:spTgt>
                                        </p:tgtEl>
                                      </p:cBhvr>
                                    </p:animEffect>
                                    <p:anim calcmode="lin" valueType="num">
                                      <p:cBhvr>
                                        <p:cTn id="37"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3" end="3"/>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animEffect transition="in" filter="fade">
                                      <p:cBhvr>
                                        <p:cTn id="41" dur="1000"/>
                                        <p:tgtEl>
                                          <p:spTgt spid="4">
                                            <p:txEl>
                                              <p:pRg st="4" end="4"/>
                                            </p:txEl>
                                          </p:spTgt>
                                        </p:tgtEl>
                                      </p:cBhvr>
                                    </p:animEffect>
                                    <p:anim calcmode="lin" valueType="num">
                                      <p:cBhvr>
                                        <p:cTn id="4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4">
                                            <p:txEl>
                                              <p:pRg st="4" end="4"/>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4">
                                            <p:txEl>
                                              <p:pRg st="5" end="5"/>
                                            </p:txEl>
                                          </p:spTgt>
                                        </p:tgtEl>
                                        <p:attrNameLst>
                                          <p:attrName>style.visibility</p:attrName>
                                        </p:attrNameLst>
                                      </p:cBhvr>
                                      <p:to>
                                        <p:strVal val="visible"/>
                                      </p:to>
                                    </p:set>
                                    <p:animEffect transition="in" filter="fade">
                                      <p:cBhvr>
                                        <p:cTn id="46" dur="1000"/>
                                        <p:tgtEl>
                                          <p:spTgt spid="4">
                                            <p:txEl>
                                              <p:pRg st="5" end="5"/>
                                            </p:txEl>
                                          </p:spTgt>
                                        </p:tgtEl>
                                      </p:cBhvr>
                                    </p:animEffect>
                                    <p:anim calcmode="lin" valueType="num">
                                      <p:cBhvr>
                                        <p:cTn id="4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4">
                                            <p:txEl>
                                              <p:pRg st="5" end="5"/>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4">
                                            <p:txEl>
                                              <p:pRg st="6" end="6"/>
                                            </p:txEl>
                                          </p:spTgt>
                                        </p:tgtEl>
                                        <p:attrNameLst>
                                          <p:attrName>style.visibility</p:attrName>
                                        </p:attrNameLst>
                                      </p:cBhvr>
                                      <p:to>
                                        <p:strVal val="visible"/>
                                      </p:to>
                                    </p:set>
                                    <p:animEffect transition="in" filter="fade">
                                      <p:cBhvr>
                                        <p:cTn id="51" dur="1000"/>
                                        <p:tgtEl>
                                          <p:spTgt spid="4">
                                            <p:txEl>
                                              <p:pRg st="6" end="6"/>
                                            </p:txEl>
                                          </p:spTgt>
                                        </p:tgtEl>
                                      </p:cBhvr>
                                    </p:animEffect>
                                    <p:anim calcmode="lin" valueType="num">
                                      <p:cBhvr>
                                        <p:cTn id="52"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Quan sát quá trình chế biến thực phẩm ở gia đình em và đánh giá ý thức thực hiện an toàn vệ sinh thực phẩm theo mẫu sau.</a:t>
            </a: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2827486" y="1415772"/>
            <a:ext cx="6923004" cy="5283608"/>
          </a:xfrm>
          <a:prstGeom prst="rect">
            <a:avLst/>
          </a:prstGeom>
          <a:noFill/>
          <a:ln>
            <a:noFill/>
          </a:ln>
        </p:spPr>
      </p:pic>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5137" y="239542"/>
            <a:ext cx="11476893" cy="830997"/>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Thế nào là an toàn vệ sinh thực phẩm?</a:t>
            </a:r>
            <a:r>
              <a:rPr lang="en-US" sz="2400" b="1">
                <a:solidFill>
                  <a:srgbClr val="0000FF"/>
                </a:solidFill>
                <a:latin typeface="Times New Roman" panose="02020603050405020304" pitchFamily="18" charset="0"/>
                <a:cs typeface="Times New Roman" panose="02020603050405020304" pitchFamily="18" charset="0"/>
              </a:rPr>
              <a:t> Kể tên một số tác nhân gây mất an toàn thực phẩm thường gặp.</a:t>
            </a:r>
          </a:p>
        </p:txBody>
      </p:sp>
      <p:pic>
        <p:nvPicPr>
          <p:cNvPr id="6" name="Picture 5"/>
          <p:cNvPicPr>
            <a:picLocks noChangeAspect="1"/>
          </p:cNvPicPr>
          <p:nvPr/>
        </p:nvPicPr>
        <p:blipFill>
          <a:blip r:embed="rId2"/>
          <a:stretch>
            <a:fillRect/>
          </a:stretch>
        </p:blipFill>
        <p:spPr>
          <a:xfrm>
            <a:off x="609604" y="1287095"/>
            <a:ext cx="6276388" cy="4712489"/>
          </a:xfrm>
          <a:prstGeom prst="rect">
            <a:avLst/>
          </a:prstGeom>
        </p:spPr>
      </p:pic>
    </p:spTree>
    <p:extLst>
      <p:ext uri="{BB962C8B-B14F-4D97-AF65-F5344CB8AC3E}">
        <p14:creationId xmlns:p14="http://schemas.microsoft.com/office/powerpoint/2010/main" val="3458962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5137" y="239542"/>
            <a:ext cx="11476893" cy="830997"/>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Thế nào là an toàn vệ sinh thực phẩm?</a:t>
            </a:r>
            <a:r>
              <a:rPr lang="en-US" sz="2400" b="1">
                <a:solidFill>
                  <a:srgbClr val="0000FF"/>
                </a:solidFill>
                <a:latin typeface="Times New Roman" panose="02020603050405020304" pitchFamily="18" charset="0"/>
                <a:cs typeface="Times New Roman" panose="02020603050405020304" pitchFamily="18" charset="0"/>
              </a:rPr>
              <a:t> Kể tên một số tác nhân gây mất an toàn thực phẩm thường gặp.</a:t>
            </a:r>
          </a:p>
        </p:txBody>
      </p:sp>
      <p:pic>
        <p:nvPicPr>
          <p:cNvPr id="6" name="Picture 5"/>
          <p:cNvPicPr>
            <a:picLocks noChangeAspect="1"/>
          </p:cNvPicPr>
          <p:nvPr/>
        </p:nvPicPr>
        <p:blipFill>
          <a:blip r:embed="rId2"/>
          <a:stretch>
            <a:fillRect/>
          </a:stretch>
        </p:blipFill>
        <p:spPr>
          <a:xfrm>
            <a:off x="609604" y="1287095"/>
            <a:ext cx="6276388" cy="4712489"/>
          </a:xfrm>
          <a:prstGeom prst="rect">
            <a:avLst/>
          </a:prstGeom>
        </p:spPr>
      </p:pic>
      <p:sp>
        <p:nvSpPr>
          <p:cNvPr id="3" name="Rectangle 2"/>
          <p:cNvSpPr/>
          <p:nvPr/>
        </p:nvSpPr>
        <p:spPr>
          <a:xfrm>
            <a:off x="6885992" y="1203278"/>
            <a:ext cx="5122506" cy="5262979"/>
          </a:xfrm>
          <a:prstGeom prst="rect">
            <a:avLst/>
          </a:prstGeom>
        </p:spPr>
        <p:txBody>
          <a:bodyPr wrap="square">
            <a:spAutoFit/>
          </a:bodyPr>
          <a:lstStyle/>
          <a:p>
            <a:pPr marL="30480" marR="30480" algn="just">
              <a:spcAft>
                <a:spcPts val="0"/>
              </a:spcAft>
            </a:pPr>
            <a:r>
              <a:rPr lang="vi-VN" sz="2400">
                <a:solidFill>
                  <a:srgbClr val="FF0000"/>
                </a:solidFill>
                <a:latin typeface="Times New Roman" panose="02020603050405020304" pitchFamily="18" charset="0"/>
                <a:ea typeface="Times New Roman" panose="02020603050405020304" pitchFamily="18" charset="0"/>
              </a:rPr>
              <a:t>- An toàn vệ sinh thực phẩm là việc đảm bảo mọi điều kiện, biện pháp ở mọi khâu trng quá trình chế biến thực phẩm để thực phẩm không gay hại đến sức khỏe và tính mạng con người.</a:t>
            </a:r>
            <a:endParaRPr lang="en-US" sz="2400">
              <a:solidFill>
                <a:srgbClr val="FF0000"/>
              </a:solidFill>
              <a:latin typeface="Times New Roman" panose="02020603050405020304" pitchFamily="18" charset="0"/>
              <a:ea typeface="Times New Roman" panose="02020603050405020304" pitchFamily="18" charset="0"/>
            </a:endParaRPr>
          </a:p>
          <a:p>
            <a:pPr marL="30480" marR="30480" algn="just">
              <a:spcAft>
                <a:spcPts val="0"/>
              </a:spcAft>
            </a:pPr>
            <a:r>
              <a:rPr lang="vi-VN" sz="2400">
                <a:solidFill>
                  <a:srgbClr val="FF0000"/>
                </a:solidFill>
                <a:latin typeface="Times New Roman" panose="02020603050405020304" pitchFamily="18" charset="0"/>
                <a:ea typeface="Times New Roman" panose="02020603050405020304" pitchFamily="18" charset="0"/>
              </a:rPr>
              <a:t>- </a:t>
            </a:r>
            <a:r>
              <a:rPr lang="en-US" sz="2400">
                <a:solidFill>
                  <a:srgbClr val="FF0000"/>
                </a:solidFill>
                <a:latin typeface="Times New Roman" panose="02020603050405020304" pitchFamily="18" charset="0"/>
                <a:ea typeface="Times New Roman" panose="02020603050405020304" pitchFamily="18" charset="0"/>
              </a:rPr>
              <a:t>Một số tác nhân gây mất an toàn thực phẩm thường gặp:</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Tác nhân sinh học: vi nấm, giun đũa, giun móc.</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Tác nhân hóa học: tồn dư thuốc bảo vệ thực vật, thức ăn chăn nuôi, chất độc có sẵn trong thực phẩm.</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Tác nhân vật lí: dị vật lông, tóc, xương.</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0120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5863" y="90587"/>
            <a:ext cx="2416110" cy="369332"/>
          </a:xfrm>
          <a:prstGeom prst="rect">
            <a:avLst/>
          </a:prstGeom>
        </p:spPr>
        <p:txBody>
          <a:bodyPr wrap="none">
            <a:spAutoFit/>
          </a:bodyPr>
          <a:lstStyle/>
          <a:p>
            <a:pPr algn="ctr">
              <a:spcAft>
                <a:spcPts val="0"/>
              </a:spcAft>
              <a:tabLst>
                <a:tab pos="2181225" algn="l"/>
              </a:tabLst>
            </a:pPr>
            <a:r>
              <a:rPr lang="vi-VN">
                <a:solidFill>
                  <a:srgbClr val="000000"/>
                </a:solidFill>
                <a:latin typeface="Times New Roman" panose="02020603050405020304" pitchFamily="18" charset="0"/>
                <a:ea typeface="Times New Roman" panose="02020603050405020304" pitchFamily="18" charset="0"/>
              </a:rPr>
              <a:t>PHIẾU HỌC TẬP SỐ 1</a:t>
            </a:r>
            <a:endParaRPr lang="en-US" sz="1600">
              <a:effectLst/>
              <a:latin typeface="Times New Roman" panose="02020603050405020304" pitchFamily="18" charset="0"/>
              <a:ea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777709983"/>
              </p:ext>
            </p:extLst>
          </p:nvPr>
        </p:nvGraphicFramePr>
        <p:xfrm>
          <a:off x="305747" y="594050"/>
          <a:ext cx="5161992" cy="5373237"/>
        </p:xfrm>
        <a:graphic>
          <a:graphicData uri="http://schemas.openxmlformats.org/drawingml/2006/table">
            <a:tbl>
              <a:tblPr firstRow="1" firstCol="1" bandRow="1"/>
              <a:tblGrid>
                <a:gridCol w="2652057">
                  <a:extLst>
                    <a:ext uri="{9D8B030D-6E8A-4147-A177-3AD203B41FA5}">
                      <a16:colId xmlns:a16="http://schemas.microsoft.com/office/drawing/2014/main" val="63216353"/>
                    </a:ext>
                  </a:extLst>
                </a:gridCol>
                <a:gridCol w="1574937">
                  <a:extLst>
                    <a:ext uri="{9D8B030D-6E8A-4147-A177-3AD203B41FA5}">
                      <a16:colId xmlns:a16="http://schemas.microsoft.com/office/drawing/2014/main" val="1645705775"/>
                    </a:ext>
                  </a:extLst>
                </a:gridCol>
                <a:gridCol w="934998">
                  <a:extLst>
                    <a:ext uri="{9D8B030D-6E8A-4147-A177-3AD203B41FA5}">
                      <a16:colId xmlns:a16="http://schemas.microsoft.com/office/drawing/2014/main" val="538519879"/>
                    </a:ext>
                  </a:extLst>
                </a:gridCol>
              </a:tblGrid>
              <a:tr h="378044">
                <a:tc gridSpan="3">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 và </a:t>
                      </a: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vi-VN" sz="24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a:spcAft>
                          <a:spcPts val="0"/>
                        </a:spcAft>
                      </a:pPr>
                      <a:r>
                        <a:rPr lang="vi-VN" sz="24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24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505" marR="40505"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100"/>
                    </a:p>
                  </a:txBody>
                  <a:tcPr marL="54006" marR="54006" marT="27003" marB="27003">
                    <a:lnL w="12700" cap="flat" cmpd="sng" algn="ctr">
                      <a:solidFill>
                        <a:srgbClr val="000000"/>
                      </a:solidFill>
                      <a:prstDash val="solid"/>
                      <a:round/>
                      <a:headEnd type="none" w="med" len="med"/>
                      <a:tailEnd type="none" w="med" len="med"/>
                    </a:lnL>
                  </a:tcPr>
                </a:tc>
                <a:tc hMerge="1">
                  <a:txBody>
                    <a:bodyPr/>
                    <a:lstStyle/>
                    <a:p>
                      <a:endParaRPr lang="en-US" sz="1100"/>
                    </a:p>
                  </a:txBody>
                  <a:tcPr marL="54006" marR="54006" marT="27003" marB="27003"/>
                </a:tc>
                <a:extLst>
                  <a:ext uri="{0D108BD9-81ED-4DB2-BD59-A6C34878D82A}">
                    <a16:rowId xmlns:a16="http://schemas.microsoft.com/office/drawing/2014/main" val="2666125766"/>
                  </a:ext>
                </a:extLst>
              </a:tr>
              <a:tr h="815719">
                <a:tc gridSpan="3">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hãy đọc mục I.1; I.2; I.3, quan sát hình 6.2; 6.3; 6.4 và hoàn thành bảng dưới đây về nội dung các mối nguy an toàn thực phẩm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505" marR="40505"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100"/>
                    </a:p>
                  </a:txBody>
                  <a:tcPr marL="54006" marR="54006" marT="27003" marB="27003">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tc hMerge="1">
                  <a:txBody>
                    <a:bodyPr/>
                    <a:lstStyle/>
                    <a:p>
                      <a:endParaRPr lang="en-US" sz="1100"/>
                    </a:p>
                  </a:txBody>
                  <a:tcPr marL="54006" marR="54006" marT="27003" marB="27003">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9756788"/>
                  </a:ext>
                </a:extLst>
              </a:tr>
              <a:tr h="245278">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Mối nguy an toàn thực phẩm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505" marR="405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 dung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505" marR="405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Hậu quả</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505" marR="405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5930121"/>
                  </a:ext>
                </a:extLst>
              </a:tr>
              <a:tr h="815719">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Mối nguy sinh học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505" marR="405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505" marR="405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505" marR="405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7127350"/>
                  </a:ext>
                </a:extLst>
              </a:tr>
              <a:tr h="815719">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Mối nguy hóa học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505" marR="405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505" marR="405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505" marR="405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7972629"/>
                  </a:ext>
                </a:extLst>
              </a:tr>
              <a:tr h="815719">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Mối nguy vật lý</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505" marR="405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505" marR="405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505" marR="405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0689749"/>
                  </a:ext>
                </a:extLst>
              </a:tr>
            </a:tbl>
          </a:graphicData>
        </a:graphic>
      </p:graphicFrame>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5731432" y="0"/>
            <a:ext cx="6333050" cy="2240280"/>
          </a:xfrm>
          <a:prstGeom prst="rect">
            <a:avLst/>
          </a:prstGeom>
          <a:noFill/>
          <a:ln>
            <a:noFill/>
          </a:ln>
        </p:spPr>
      </p:pic>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5766628" y="2351314"/>
            <a:ext cx="6297853" cy="2715053"/>
          </a:xfrm>
          <a:prstGeom prst="rect">
            <a:avLst/>
          </a:prstGeom>
          <a:noFill/>
          <a:ln>
            <a:noFill/>
          </a:ln>
        </p:spPr>
      </p:pic>
      <p:pic>
        <p:nvPicPr>
          <p:cNvPr id="9" name="Picture 8"/>
          <p:cNvPicPr/>
          <p:nvPr/>
        </p:nvPicPr>
        <p:blipFill>
          <a:blip r:embed="rId4">
            <a:extLst>
              <a:ext uri="{28A0092B-C50C-407E-A947-70E740481C1C}">
                <a14:useLocalDpi xmlns:a14="http://schemas.microsoft.com/office/drawing/2010/main" val="0"/>
              </a:ext>
            </a:extLst>
          </a:blip>
          <a:srcRect/>
          <a:stretch>
            <a:fillRect/>
          </a:stretch>
        </p:blipFill>
        <p:spPr bwMode="auto">
          <a:xfrm>
            <a:off x="5731432" y="4975860"/>
            <a:ext cx="6126480" cy="1882140"/>
          </a:xfrm>
          <a:prstGeom prst="rect">
            <a:avLst/>
          </a:prstGeom>
          <a:noFill/>
          <a:ln>
            <a:noFill/>
          </a:ln>
        </p:spPr>
      </p:pic>
    </p:spTree>
    <p:extLst>
      <p:ext uri="{BB962C8B-B14F-4D97-AF65-F5344CB8AC3E}">
        <p14:creationId xmlns:p14="http://schemas.microsoft.com/office/powerpoint/2010/main" val="2647589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par>
                                <p:cTn id="17" presetID="16" presetClass="entr" presetSubtype="21"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22645" y="148031"/>
            <a:ext cx="6096000" cy="646331"/>
          </a:xfrm>
          <a:prstGeom prst="rect">
            <a:avLst/>
          </a:prstGeom>
        </p:spPr>
        <p:txBody>
          <a:bodyPr>
            <a:spAutoFit/>
          </a:bodyPr>
          <a:lstStyle/>
          <a:p>
            <a:pPr algn="ctr">
              <a:spcAft>
                <a:spcPts val="0"/>
              </a:spcAft>
            </a:pPr>
            <a:r>
              <a:rPr lang="vi-VN">
                <a:solidFill>
                  <a:srgbClr val="000000"/>
                </a:solidFill>
                <a:latin typeface="Times New Roman" panose="02020603050405020304" pitchFamily="18" charset="0"/>
                <a:ea typeface="Times New Roman" panose="02020603050405020304" pitchFamily="18" charset="0"/>
              </a:rPr>
              <a:t>HƯỚNG DẪN CHẤM PHIẾU HỌC TẬP</a:t>
            </a:r>
            <a:endParaRPr lang="en-US" sz="1600">
              <a:latin typeface="Times New Roman" panose="02020603050405020304" pitchFamily="18" charset="0"/>
              <a:ea typeface="Times New Roman" panose="02020603050405020304" pitchFamily="18" charset="0"/>
            </a:endParaRPr>
          </a:p>
          <a:p>
            <a:pPr algn="ctr">
              <a:spcAft>
                <a:spcPts val="0"/>
              </a:spcAft>
              <a:tabLst>
                <a:tab pos="2181225" algn="l"/>
              </a:tabLst>
            </a:pPr>
            <a:r>
              <a:rPr lang="vi-VN">
                <a:solidFill>
                  <a:srgbClr val="000000"/>
                </a:solidFill>
                <a:latin typeface="Times New Roman" panose="02020603050405020304" pitchFamily="18" charset="0"/>
                <a:ea typeface="Times New Roman" panose="02020603050405020304" pitchFamily="18" charset="0"/>
              </a:rPr>
              <a:t>PHIẾU HỌC TẬP SỐ 1</a:t>
            </a:r>
            <a:endParaRPr lang="en-US" sz="1600">
              <a:effectLst/>
              <a:latin typeface="Times New Roman" panose="02020603050405020304" pitchFamily="18" charset="0"/>
              <a:ea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103589016"/>
              </p:ext>
            </p:extLst>
          </p:nvPr>
        </p:nvGraphicFramePr>
        <p:xfrm>
          <a:off x="576637" y="920621"/>
          <a:ext cx="11273240" cy="5760720"/>
        </p:xfrm>
        <a:graphic>
          <a:graphicData uri="http://schemas.openxmlformats.org/drawingml/2006/table">
            <a:tbl>
              <a:tblPr firstRow="1" firstCol="1" bandRow="1"/>
              <a:tblGrid>
                <a:gridCol w="2269200">
                  <a:extLst>
                    <a:ext uri="{9D8B030D-6E8A-4147-A177-3AD203B41FA5}">
                      <a16:colId xmlns:a16="http://schemas.microsoft.com/office/drawing/2014/main" val="2057802350"/>
                    </a:ext>
                  </a:extLst>
                </a:gridCol>
                <a:gridCol w="5271796">
                  <a:extLst>
                    <a:ext uri="{9D8B030D-6E8A-4147-A177-3AD203B41FA5}">
                      <a16:colId xmlns:a16="http://schemas.microsoft.com/office/drawing/2014/main" val="3000856552"/>
                    </a:ext>
                  </a:extLst>
                </a:gridCol>
                <a:gridCol w="3732244">
                  <a:extLst>
                    <a:ext uri="{9D8B030D-6E8A-4147-A177-3AD203B41FA5}">
                      <a16:colId xmlns:a16="http://schemas.microsoft.com/office/drawing/2014/main" val="1405454844"/>
                    </a:ext>
                  </a:extLst>
                </a:gridCol>
              </a:tblGrid>
              <a:tr h="243159">
                <a:tc gridSpan="3">
                  <a:txBody>
                    <a:bodyPr/>
                    <a:lstStyle/>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 và tên:.........................................................Lớp....................................................</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053" marR="26053"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700"/>
                    </a:p>
                  </a:txBody>
                  <a:tcPr marL="34737" marR="34737" marT="17368" marB="17368">
                    <a:lnL w="12700" cap="flat" cmpd="sng" algn="ctr">
                      <a:solidFill>
                        <a:srgbClr val="000000"/>
                      </a:solidFill>
                      <a:prstDash val="solid"/>
                      <a:round/>
                      <a:headEnd type="none" w="med" len="med"/>
                      <a:tailEnd type="none" w="med" len="med"/>
                    </a:lnL>
                  </a:tcPr>
                </a:tc>
                <a:tc hMerge="1">
                  <a:txBody>
                    <a:bodyPr/>
                    <a:lstStyle/>
                    <a:p>
                      <a:endParaRPr lang="en-US" sz="700"/>
                    </a:p>
                  </a:txBody>
                  <a:tcPr marL="34737" marR="34737" marT="17368" marB="17368"/>
                </a:tc>
                <a:extLst>
                  <a:ext uri="{0D108BD9-81ED-4DB2-BD59-A6C34878D82A}">
                    <a16:rowId xmlns:a16="http://schemas.microsoft.com/office/drawing/2014/main" val="3814910150"/>
                  </a:ext>
                </a:extLst>
              </a:tr>
              <a:tr h="243159">
                <a:tc gridSpan="3">
                  <a:txBody>
                    <a:bodyPr/>
                    <a:lstStyle/>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hãy đọc mục I.1; I.2; I.3, quan sát hình 6.2; 6.3; 6.4 và hoàn thành bảng dưới đây về nội dung các mối nguy an toàn thực phẩm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053" marR="26053"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700"/>
                    </a:p>
                  </a:txBody>
                  <a:tcPr marL="34737" marR="34737" marT="17368" marB="17368">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tc hMerge="1">
                  <a:txBody>
                    <a:bodyPr/>
                    <a:lstStyle/>
                    <a:p>
                      <a:endParaRPr lang="en-US" sz="700"/>
                    </a:p>
                  </a:txBody>
                  <a:tcPr marL="34737" marR="34737" marT="17368" marB="17368">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860558"/>
                  </a:ext>
                </a:extLst>
              </a:tr>
              <a:tr h="157764">
                <a:tc>
                  <a:txBody>
                    <a:bodyPr/>
                    <a:lstStyle/>
                    <a:p>
                      <a:pPr algn="ctr">
                        <a:spcAft>
                          <a:spcPts val="0"/>
                        </a:spcAft>
                      </a:pPr>
                      <a:r>
                        <a:rPr lang="vi-VN"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Mối nguy an toàn thực phẩm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053" marR="26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 dung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053" marR="26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Hậu quả</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053" marR="26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6767334"/>
                  </a:ext>
                </a:extLst>
              </a:tr>
              <a:tr h="972636">
                <a:tc>
                  <a:txBody>
                    <a:bodyPr/>
                    <a:lstStyle/>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Mối nguy sinh học</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053" marR="26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Gồm virut, vi khuẩn, kí sinh trùng. Chúng xuất hiện từ nhiều nguồn khác nhau.</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053" marR="26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Có thể gây ra một số bệnh như bệnh đường ruột; viêm gan A; bệnh giun, sán; bệnh truyền nhiễm khác; ngộ độc thực phẩm, tử vong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053" marR="26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2368027"/>
                  </a:ext>
                </a:extLst>
              </a:tr>
              <a:tr h="1540006">
                <a:tc>
                  <a:txBody>
                    <a:bodyPr/>
                    <a:lstStyle/>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Mối nguy hóa học</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053" marR="26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Chất phụ gia không trong danh mục cho phép</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Thuốc kháng sinh tồn dư trong thực phẩm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Hóa chất tẩy rửa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Độc tố aflatoxin, ochratoxin, patulin,...của một số loại nấm mốc.</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Chất độc Solanine và chaconine trong khoai tây mọc mầm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Chất độc acrylamide sinh ra trong quá trình rang, nướng, chiên ở nhiệt độ cao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053" marR="26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Có thể gây rối loạn tiêu hóa và thần kinh; buồn nôn, đau bụng, chóng mặt, nhức đầu, tiêu chảy; kháng kháng sinh, rối loạn sinh trưởng; co giật; ảo giác; tê liệt, ung thư.</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053" marR="26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3460759"/>
                  </a:ext>
                </a:extLst>
              </a:tr>
              <a:tr h="729477">
                <a:tc>
                  <a:txBody>
                    <a:bodyPr/>
                    <a:lstStyle/>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Mối nguy vật lý</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053" marR="26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Gây nên bởi các dị vật như mảnh kim loại, thủy tinh, sạn, đất, sỏi, mảnh gỗ, xương, lông, tóc, móng, phân chuột, xác côn trùng..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053" marR="26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 thể gây mùi, vị khó chịu; mẻ răng; gãy răng, hóc; tổn thương niêm mạch miệng, dạ dày, ruột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053" marR="26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0197076"/>
                  </a:ext>
                </a:extLst>
              </a:tr>
            </a:tbl>
          </a:graphicData>
        </a:graphic>
      </p:graphicFrame>
    </p:spTree>
    <p:extLst>
      <p:ext uri="{BB962C8B-B14F-4D97-AF65-F5344CB8AC3E}">
        <p14:creationId xmlns:p14="http://schemas.microsoft.com/office/powerpoint/2010/main" val="2402795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18422" y="162589"/>
            <a:ext cx="5957463" cy="461665"/>
          </a:xfrm>
          <a:prstGeom prst="rect">
            <a:avLst/>
          </a:prstGeom>
        </p:spPr>
        <p:txBody>
          <a:bodyPr wrap="square">
            <a:spAutoFit/>
          </a:bodyPr>
          <a:lstStyle/>
          <a:p>
            <a:r>
              <a:rPr lang="vi-VN" sz="2400" b="1" smtClean="0">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6</a:t>
            </a:r>
            <a:r>
              <a:rPr lang="vi-VN" sz="2400" b="1" smtClean="0">
                <a:solidFill>
                  <a:srgbClr val="FF0000"/>
                </a:solidFill>
                <a:latin typeface="Times New Roman" panose="02020603050405020304" pitchFamily="18" charset="0"/>
                <a:cs typeface="Times New Roman" panose="02020603050405020304" pitchFamily="18" charset="0"/>
              </a:rPr>
              <a:t>. </a:t>
            </a:r>
            <a:r>
              <a:rPr lang="vi-VN" sz="2400" b="1" smtClean="0">
                <a:solidFill>
                  <a:srgbClr val="FF0000"/>
                </a:solidFill>
                <a:latin typeface="Times New Roman" panose="02020603050405020304" pitchFamily="18" charset="0"/>
                <a:cs typeface="Times New Roman" panose="02020603050405020304" pitchFamily="18" charset="0"/>
              </a:rPr>
              <a:t>AN TOÀN VỆ SINH THỰC PHẨM</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83502" y="750772"/>
            <a:ext cx="11852988" cy="5632311"/>
          </a:xfrm>
          <a:prstGeom prst="rect">
            <a:avLst/>
          </a:prstGeom>
        </p:spPr>
        <p:txBody>
          <a:bodyPr wrap="square">
            <a:spAutoFit/>
          </a:bodyPr>
          <a:lstStyle/>
          <a:p>
            <a:pPr>
              <a:spcAft>
                <a:spcPts val="0"/>
              </a:spcAft>
            </a:pPr>
            <a:r>
              <a:rPr lang="vi-VN" sz="2000" b="1">
                <a:solidFill>
                  <a:srgbClr val="000000"/>
                </a:solidFill>
                <a:latin typeface="Times New Roman" panose="02020603050405020304" pitchFamily="18" charset="0"/>
                <a:ea typeface="Times New Roman" panose="02020603050405020304" pitchFamily="18" charset="0"/>
              </a:rPr>
              <a:t>I. Mối nguy an toàn thực phẩm</a:t>
            </a:r>
            <a:endParaRPr lang="en-US" sz="2000" b="1">
              <a:latin typeface="Times New Roman" panose="02020603050405020304" pitchFamily="18" charset="0"/>
              <a:ea typeface="Times New Roman" panose="02020603050405020304" pitchFamily="18" charset="0"/>
            </a:endParaRPr>
          </a:p>
          <a:p>
            <a:pPr>
              <a:spcAft>
                <a:spcPts val="0"/>
              </a:spcAft>
            </a:pPr>
            <a:r>
              <a:rPr lang="vi-VN" sz="2000">
                <a:solidFill>
                  <a:srgbClr val="000000"/>
                </a:solidFill>
                <a:latin typeface="Times New Roman" panose="02020603050405020304" pitchFamily="18" charset="0"/>
                <a:ea typeface="Times New Roman" panose="02020603050405020304" pitchFamily="18" charset="0"/>
              </a:rPr>
              <a:t>1. Mối nguy sinh học</a:t>
            </a:r>
            <a:endParaRPr lang="en-US" sz="2000">
              <a:latin typeface="Times New Roman" panose="02020603050405020304" pitchFamily="18" charset="0"/>
              <a:ea typeface="Times New Roman" panose="02020603050405020304" pitchFamily="18" charset="0"/>
            </a:endParaRPr>
          </a:p>
          <a:p>
            <a:pPr>
              <a:spcAft>
                <a:spcPts val="0"/>
              </a:spcAft>
            </a:pPr>
            <a:r>
              <a:rPr lang="vi-VN" sz="2000">
                <a:solidFill>
                  <a:srgbClr val="000000"/>
                </a:solidFill>
                <a:latin typeface="Times New Roman" panose="02020603050405020304" pitchFamily="18" charset="0"/>
                <a:ea typeface="Times New Roman" panose="02020603050405020304" pitchFamily="18" charset="0"/>
              </a:rPr>
              <a:t>- Gồm virut, vi khuẩn, kí sinh trùng. Chúng xuất hiện từ nhiều nguồn khác nhau.</a:t>
            </a:r>
            <a:endParaRPr lang="en-US" sz="2000">
              <a:latin typeface="Times New Roman" panose="02020603050405020304" pitchFamily="18" charset="0"/>
              <a:ea typeface="Times New Roman" panose="02020603050405020304" pitchFamily="18" charset="0"/>
            </a:endParaRPr>
          </a:p>
          <a:p>
            <a:pPr>
              <a:spcAft>
                <a:spcPts val="0"/>
              </a:spcAft>
            </a:pPr>
            <a:r>
              <a:rPr lang="vi-VN" sz="2000">
                <a:solidFill>
                  <a:srgbClr val="000000"/>
                </a:solidFill>
                <a:latin typeface="Times New Roman" panose="02020603050405020304" pitchFamily="18" charset="0"/>
                <a:ea typeface="Times New Roman" panose="02020603050405020304" pitchFamily="18" charset="0"/>
              </a:rPr>
              <a:t>- Hậu quả: - Có thể gây ra một số bệnh như bệnh đường ruột; viêm gan A; bệnh giun, sán; bệnh truyền nhiễm khác; ngộ độc thực phẩm, tử vong.</a:t>
            </a:r>
            <a:endParaRPr lang="en-US" sz="2000">
              <a:latin typeface="Times New Roman" panose="02020603050405020304" pitchFamily="18" charset="0"/>
              <a:ea typeface="Times New Roman" panose="02020603050405020304" pitchFamily="18" charset="0"/>
            </a:endParaRPr>
          </a:p>
          <a:p>
            <a:pPr>
              <a:spcAft>
                <a:spcPts val="0"/>
              </a:spcAft>
            </a:pPr>
            <a:r>
              <a:rPr lang="vi-VN" sz="2000">
                <a:solidFill>
                  <a:srgbClr val="000000"/>
                </a:solidFill>
                <a:latin typeface="Times New Roman" panose="02020603050405020304" pitchFamily="18" charset="0"/>
                <a:ea typeface="Times New Roman" panose="02020603050405020304" pitchFamily="18" charset="0"/>
              </a:rPr>
              <a:t>2. Mối nguy hóa học</a:t>
            </a:r>
            <a:endParaRPr lang="en-US" sz="2000">
              <a:latin typeface="Times New Roman" panose="02020603050405020304" pitchFamily="18" charset="0"/>
              <a:ea typeface="Times New Roman" panose="02020603050405020304" pitchFamily="18" charset="0"/>
            </a:endParaRPr>
          </a:p>
          <a:p>
            <a:pPr>
              <a:spcAft>
                <a:spcPts val="0"/>
              </a:spcAft>
            </a:pPr>
            <a:r>
              <a:rPr lang="vi-VN" sz="2000">
                <a:solidFill>
                  <a:srgbClr val="000000"/>
                </a:solidFill>
                <a:latin typeface="Times New Roman" panose="02020603050405020304" pitchFamily="18" charset="0"/>
                <a:ea typeface="Times New Roman" panose="02020603050405020304" pitchFamily="18" charset="0"/>
              </a:rPr>
              <a:t>- Chất phụ gia không trong danh mục cho phép</a:t>
            </a:r>
            <a:endParaRPr lang="en-US" sz="2000">
              <a:latin typeface="Times New Roman" panose="02020603050405020304" pitchFamily="18" charset="0"/>
              <a:ea typeface="Times New Roman" panose="02020603050405020304" pitchFamily="18" charset="0"/>
            </a:endParaRPr>
          </a:p>
          <a:p>
            <a:pPr>
              <a:spcAft>
                <a:spcPts val="0"/>
              </a:spcAft>
            </a:pPr>
            <a:r>
              <a:rPr lang="vi-VN" sz="2000">
                <a:solidFill>
                  <a:srgbClr val="000000"/>
                </a:solidFill>
                <a:latin typeface="Times New Roman" panose="02020603050405020304" pitchFamily="18" charset="0"/>
                <a:ea typeface="Times New Roman" panose="02020603050405020304" pitchFamily="18" charset="0"/>
              </a:rPr>
              <a:t>- Thuốc kháng sinh tồn dư trong thực phẩm</a:t>
            </a:r>
            <a:endParaRPr lang="en-US" sz="2000">
              <a:latin typeface="Times New Roman" panose="02020603050405020304" pitchFamily="18" charset="0"/>
              <a:ea typeface="Times New Roman" panose="02020603050405020304" pitchFamily="18" charset="0"/>
            </a:endParaRPr>
          </a:p>
          <a:p>
            <a:pPr>
              <a:spcAft>
                <a:spcPts val="0"/>
              </a:spcAft>
            </a:pPr>
            <a:r>
              <a:rPr lang="vi-VN" sz="2000">
                <a:solidFill>
                  <a:srgbClr val="000000"/>
                </a:solidFill>
                <a:latin typeface="Times New Roman" panose="02020603050405020304" pitchFamily="18" charset="0"/>
                <a:ea typeface="Times New Roman" panose="02020603050405020304" pitchFamily="18" charset="0"/>
              </a:rPr>
              <a:t>- Hóa chất tẩy rửa</a:t>
            </a:r>
            <a:endParaRPr lang="en-US" sz="2000">
              <a:latin typeface="Times New Roman" panose="02020603050405020304" pitchFamily="18" charset="0"/>
              <a:ea typeface="Times New Roman" panose="02020603050405020304" pitchFamily="18" charset="0"/>
            </a:endParaRPr>
          </a:p>
          <a:p>
            <a:pPr>
              <a:spcAft>
                <a:spcPts val="0"/>
              </a:spcAft>
            </a:pPr>
            <a:r>
              <a:rPr lang="vi-VN" sz="2000">
                <a:solidFill>
                  <a:srgbClr val="000000"/>
                </a:solidFill>
                <a:latin typeface="Times New Roman" panose="02020603050405020304" pitchFamily="18" charset="0"/>
                <a:ea typeface="Times New Roman" panose="02020603050405020304" pitchFamily="18" charset="0"/>
              </a:rPr>
              <a:t>- Độc tố aflatoxin, ochratoxin, patulin,...của một số loại nấm mốc.</a:t>
            </a:r>
            <a:endParaRPr lang="en-US" sz="2000">
              <a:latin typeface="Times New Roman" panose="02020603050405020304" pitchFamily="18" charset="0"/>
              <a:ea typeface="Times New Roman" panose="02020603050405020304" pitchFamily="18" charset="0"/>
            </a:endParaRPr>
          </a:p>
          <a:p>
            <a:pPr>
              <a:spcAft>
                <a:spcPts val="0"/>
              </a:spcAft>
            </a:pPr>
            <a:r>
              <a:rPr lang="vi-VN" sz="2000">
                <a:solidFill>
                  <a:srgbClr val="000000"/>
                </a:solidFill>
                <a:latin typeface="Times New Roman" panose="02020603050405020304" pitchFamily="18" charset="0"/>
                <a:ea typeface="Times New Roman" panose="02020603050405020304" pitchFamily="18" charset="0"/>
              </a:rPr>
              <a:t>- Chất độc Solanine và chaconine trong khoai tây mọc mầm</a:t>
            </a:r>
            <a:endParaRPr lang="en-US" sz="2000">
              <a:latin typeface="Times New Roman" panose="02020603050405020304" pitchFamily="18" charset="0"/>
              <a:ea typeface="Times New Roman" panose="02020603050405020304" pitchFamily="18" charset="0"/>
            </a:endParaRPr>
          </a:p>
          <a:p>
            <a:pPr>
              <a:spcAft>
                <a:spcPts val="0"/>
              </a:spcAft>
            </a:pPr>
            <a:r>
              <a:rPr lang="vi-VN" sz="2000">
                <a:solidFill>
                  <a:srgbClr val="000000"/>
                </a:solidFill>
                <a:latin typeface="Times New Roman" panose="02020603050405020304" pitchFamily="18" charset="0"/>
                <a:ea typeface="Times New Roman" panose="02020603050405020304" pitchFamily="18" charset="0"/>
              </a:rPr>
              <a:t>- Chất độc acrylamide sinh ra trong quá trình rang, nướng, chiên ở nhiệt độ cao</a:t>
            </a:r>
            <a:endParaRPr lang="en-US" sz="2000">
              <a:latin typeface="Times New Roman" panose="02020603050405020304" pitchFamily="18" charset="0"/>
              <a:ea typeface="Times New Roman" panose="02020603050405020304" pitchFamily="18" charset="0"/>
            </a:endParaRPr>
          </a:p>
          <a:p>
            <a:pPr>
              <a:spcAft>
                <a:spcPts val="0"/>
              </a:spcAft>
            </a:pPr>
            <a:r>
              <a:rPr lang="vi-VN" sz="2000">
                <a:solidFill>
                  <a:srgbClr val="000000"/>
                </a:solidFill>
                <a:latin typeface="Times New Roman" panose="02020603050405020304" pitchFamily="18" charset="0"/>
                <a:ea typeface="Times New Roman" panose="02020603050405020304" pitchFamily="18" charset="0"/>
              </a:rPr>
              <a:t>- Hậu quả: Có thể gây rối loạn tiêu hóa và thần kinh; buồn nôn, đau bụng, chóng mặt, nhức đầu, tiêu chảy; kháng kháng sinh, rối loạn sinh trưởng; co giật; ảo giác; tê liệt, ung thư.</a:t>
            </a:r>
            <a:endParaRPr lang="en-US" sz="2000">
              <a:latin typeface="Times New Roman" panose="02020603050405020304" pitchFamily="18" charset="0"/>
              <a:ea typeface="Times New Roman" panose="02020603050405020304" pitchFamily="18" charset="0"/>
            </a:endParaRPr>
          </a:p>
          <a:p>
            <a:pPr>
              <a:spcAft>
                <a:spcPts val="0"/>
              </a:spcAft>
            </a:pPr>
            <a:r>
              <a:rPr lang="vi-VN" sz="2000">
                <a:solidFill>
                  <a:srgbClr val="000000"/>
                </a:solidFill>
                <a:latin typeface="Times New Roman" panose="02020603050405020304" pitchFamily="18" charset="0"/>
                <a:ea typeface="Times New Roman" panose="02020603050405020304" pitchFamily="18" charset="0"/>
              </a:rPr>
              <a:t>3. Mối nguy vật lí</a:t>
            </a:r>
            <a:endParaRPr lang="en-US" sz="2000">
              <a:latin typeface="Times New Roman" panose="02020603050405020304" pitchFamily="18" charset="0"/>
              <a:ea typeface="Times New Roman" panose="02020603050405020304" pitchFamily="18" charset="0"/>
            </a:endParaRPr>
          </a:p>
          <a:p>
            <a:pPr>
              <a:spcAft>
                <a:spcPts val="0"/>
              </a:spcAft>
            </a:pPr>
            <a:r>
              <a:rPr lang="vi-VN" sz="2000">
                <a:solidFill>
                  <a:srgbClr val="000000"/>
                </a:solidFill>
                <a:latin typeface="Times New Roman" panose="02020603050405020304" pitchFamily="18" charset="0"/>
                <a:ea typeface="Times New Roman" panose="02020603050405020304" pitchFamily="18" charset="0"/>
              </a:rPr>
              <a:t>Gây nên bởi các dị vật như mảnh kim loại, thủy tinh, sạn, đất, sỏi, mảnh gỗ, xương, lông, tóc, móng, phân chuột, xác côn trùng..</a:t>
            </a:r>
            <a:endParaRPr lang="en-US" sz="2000">
              <a:latin typeface="Times New Roman" panose="02020603050405020304" pitchFamily="18" charset="0"/>
              <a:ea typeface="Times New Roman" panose="02020603050405020304" pitchFamily="18" charset="0"/>
            </a:endParaRPr>
          </a:p>
          <a:p>
            <a:r>
              <a:rPr lang="vi-VN" sz="2000">
                <a:solidFill>
                  <a:srgbClr val="000000"/>
                </a:solidFill>
                <a:latin typeface="Times New Roman" panose="02020603050405020304" pitchFamily="18" charset="0"/>
                <a:ea typeface="Times New Roman" panose="02020603050405020304" pitchFamily="18" charset="0"/>
              </a:rPr>
              <a:t>- Hậu quả: Có thể gây mùi, vị khó chịu; mẻ răng; gãy răng, hóc; tổn thương niêm mạch miệng, dạ dày, ruột</a:t>
            </a:r>
            <a:endParaRPr lang="en-US" sz="2000"/>
          </a:p>
        </p:txBody>
      </p:sp>
    </p:spTree>
    <p:extLst>
      <p:ext uri="{BB962C8B-B14F-4D97-AF65-F5344CB8AC3E}">
        <p14:creationId xmlns:p14="http://schemas.microsoft.com/office/powerpoint/2010/main" val="2494834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arn(inVertical)">
                                      <p:cBhvr>
                                        <p:cTn id="25" dur="500"/>
                                        <p:tgtEl>
                                          <p:spTgt spid="2">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barn(inVertical)">
                                      <p:cBhvr>
                                        <p:cTn id="28" dur="500"/>
                                        <p:tgtEl>
                                          <p:spTgt spid="2">
                                            <p:txEl>
                                              <p:pRg st="7" end="7"/>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barn(inVertical)">
                                      <p:cBhvr>
                                        <p:cTn id="31" dur="500"/>
                                        <p:tgtEl>
                                          <p:spTgt spid="2">
                                            <p:txEl>
                                              <p:pRg st="8" end="8"/>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barn(inVertical)">
                                      <p:cBhvr>
                                        <p:cTn id="34" dur="500"/>
                                        <p:tgtEl>
                                          <p:spTgt spid="2">
                                            <p:txEl>
                                              <p:pRg st="9" end="9"/>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barn(inVertical)">
                                      <p:cBhvr>
                                        <p:cTn id="37" dur="500"/>
                                        <p:tgtEl>
                                          <p:spTgt spid="2">
                                            <p:txEl>
                                              <p:pRg st="10" end="10"/>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2">
                                            <p:txEl>
                                              <p:pRg st="11" end="11"/>
                                            </p:txEl>
                                          </p:spTgt>
                                        </p:tgtEl>
                                        <p:attrNameLst>
                                          <p:attrName>style.visibility</p:attrName>
                                        </p:attrNameLst>
                                      </p:cBhvr>
                                      <p:to>
                                        <p:strVal val="visible"/>
                                      </p:to>
                                    </p:set>
                                    <p:animEffect transition="in" filter="barn(inVertical)">
                                      <p:cBhvr>
                                        <p:cTn id="40" dur="500"/>
                                        <p:tgtEl>
                                          <p:spTgt spid="2">
                                            <p:txEl>
                                              <p:pRg st="11" end="11"/>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animEffect transition="in" filter="barn(inVertical)">
                                      <p:cBhvr>
                                        <p:cTn id="43" dur="500"/>
                                        <p:tgtEl>
                                          <p:spTgt spid="2">
                                            <p:txEl>
                                              <p:pRg st="12" end="12"/>
                                            </p:txEl>
                                          </p:spTgt>
                                        </p:tgtEl>
                                      </p:cBhvr>
                                    </p:animEffect>
                                  </p:childTnLst>
                                </p:cTn>
                              </p:par>
                              <p:par>
                                <p:cTn id="44" presetID="16" presetClass="entr" presetSubtype="21" fill="hold" nodeType="withEffect">
                                  <p:stCondLst>
                                    <p:cond delay="0"/>
                                  </p:stCondLst>
                                  <p:childTnLst>
                                    <p:set>
                                      <p:cBhvr>
                                        <p:cTn id="45" dur="1" fill="hold">
                                          <p:stCondLst>
                                            <p:cond delay="0"/>
                                          </p:stCondLst>
                                        </p:cTn>
                                        <p:tgtEl>
                                          <p:spTgt spid="2">
                                            <p:txEl>
                                              <p:pRg st="13" end="13"/>
                                            </p:txEl>
                                          </p:spTgt>
                                        </p:tgtEl>
                                        <p:attrNameLst>
                                          <p:attrName>style.visibility</p:attrName>
                                        </p:attrNameLst>
                                      </p:cBhvr>
                                      <p:to>
                                        <p:strVal val="visible"/>
                                      </p:to>
                                    </p:set>
                                    <p:animEffect transition="in" filter="barn(inVertical)">
                                      <p:cBhvr>
                                        <p:cTn id="46" dur="500"/>
                                        <p:tgtEl>
                                          <p:spTgt spid="2">
                                            <p:txEl>
                                              <p:pRg st="13" end="13"/>
                                            </p:txEl>
                                          </p:spTgt>
                                        </p:tgtEl>
                                      </p:cBhvr>
                                    </p:animEffect>
                                  </p:childTnLst>
                                </p:cTn>
                              </p:par>
                              <p:par>
                                <p:cTn id="47" presetID="16" presetClass="entr" presetSubtype="21" fill="hold" nodeType="withEffect">
                                  <p:stCondLst>
                                    <p:cond delay="0"/>
                                  </p:stCondLst>
                                  <p:childTnLst>
                                    <p:set>
                                      <p:cBhvr>
                                        <p:cTn id="48" dur="1" fill="hold">
                                          <p:stCondLst>
                                            <p:cond delay="0"/>
                                          </p:stCondLst>
                                        </p:cTn>
                                        <p:tgtEl>
                                          <p:spTgt spid="2">
                                            <p:txEl>
                                              <p:pRg st="14" end="14"/>
                                            </p:txEl>
                                          </p:spTgt>
                                        </p:tgtEl>
                                        <p:attrNameLst>
                                          <p:attrName>style.visibility</p:attrName>
                                        </p:attrNameLst>
                                      </p:cBhvr>
                                      <p:to>
                                        <p:strVal val="visible"/>
                                      </p:to>
                                    </p:set>
                                    <p:animEffect transition="in" filter="barn(inVertical)">
                                      <p:cBhvr>
                                        <p:cTn id="49" dur="500"/>
                                        <p:tgtEl>
                                          <p:spTgt spid="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1493" y="93506"/>
            <a:ext cx="11843658" cy="830997"/>
          </a:xfrm>
          <a:prstGeom prst="rect">
            <a:avLst/>
          </a:prstGeom>
        </p:spPr>
        <p:txBody>
          <a:bodyPr wrap="square">
            <a:spAutoFit/>
          </a:bodyPr>
          <a:lstStyle/>
          <a:p>
            <a:pPr marL="30480" marR="30480" algn="just">
              <a:spcAft>
                <a:spcPts val="0"/>
              </a:spcAft>
            </a:pPr>
            <a:r>
              <a:rPr lang="en-US" sz="2400" b="1">
                <a:solidFill>
                  <a:srgbClr val="0000FF"/>
                </a:solidFill>
                <a:latin typeface="Times New Roman" panose="02020603050405020304" pitchFamily="18" charset="0"/>
                <a:ea typeface="Times New Roman" panose="02020603050405020304" pitchFamily="18" charset="0"/>
              </a:rPr>
              <a:t>Rau, quả sát ngày thu hoạch vẫn được bón phân hữu cơ và tưới nước từ mương có chứa những mỗi nguy sinh học </a:t>
            </a:r>
            <a:r>
              <a:rPr lang="vi-VN" sz="2400" b="1">
                <a:solidFill>
                  <a:srgbClr val="0000FF"/>
                </a:solidFill>
                <a:latin typeface="Times New Roman" panose="02020603050405020304" pitchFamily="18" charset="0"/>
                <a:ea typeface="Times New Roman" panose="02020603050405020304" pitchFamily="18" charset="0"/>
              </a:rPr>
              <a:t>nào</a:t>
            </a:r>
            <a:r>
              <a:rPr lang="en-US" sz="2400" b="1">
                <a:solidFill>
                  <a:srgbClr val="0000FF"/>
                </a:solidFill>
                <a:latin typeface="Times New Roman" panose="02020603050405020304" pitchFamily="18" charset="0"/>
                <a:ea typeface="Times New Roman" panose="02020603050405020304" pitchFamily="18" charset="0"/>
              </a:rPr>
              <a:t>? </a:t>
            </a:r>
            <a:r>
              <a:rPr lang="vi-VN" sz="2400" b="1" smtClean="0">
                <a:solidFill>
                  <a:srgbClr val="0000FF"/>
                </a:solidFill>
                <a:latin typeface="Times New Roman" panose="02020603050405020304" pitchFamily="18" charset="0"/>
                <a:ea typeface="Times New Roman" panose="02020603050405020304" pitchFamily="18" charset="0"/>
              </a:rPr>
              <a:t>Nêu</a:t>
            </a:r>
            <a:r>
              <a:rPr lang="en-US" sz="2400" b="1" smtClean="0">
                <a:solidFill>
                  <a:srgbClr val="0000FF"/>
                </a:solidFill>
                <a:latin typeface="Times New Roman" panose="02020603050405020304" pitchFamily="18" charset="0"/>
                <a:ea typeface="Times New Roman" panose="02020603050405020304" pitchFamily="18" charset="0"/>
              </a:rPr>
              <a:t> </a:t>
            </a:r>
            <a:r>
              <a:rPr lang="en-US" sz="2400" b="1">
                <a:solidFill>
                  <a:srgbClr val="0000FF"/>
                </a:solidFill>
                <a:latin typeface="Times New Roman" panose="02020603050405020304" pitchFamily="18" charset="0"/>
                <a:ea typeface="Times New Roman" panose="02020603050405020304" pitchFamily="18" charset="0"/>
              </a:rPr>
              <a:t>rõ nguồn gốc của chúng.</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771" y="1025686"/>
            <a:ext cx="5204927" cy="3844894"/>
          </a:xfrm>
          <a:prstGeom prst="rect">
            <a:avLst/>
          </a:prstGeom>
        </p:spPr>
      </p:pic>
      <p:sp>
        <p:nvSpPr>
          <p:cNvPr id="6" name="TextBox 5"/>
          <p:cNvSpPr txBox="1"/>
          <p:nvPr/>
        </p:nvSpPr>
        <p:spPr>
          <a:xfrm>
            <a:off x="475862" y="5038531"/>
            <a:ext cx="4879910" cy="369332"/>
          </a:xfrm>
          <a:prstGeom prst="rect">
            <a:avLst/>
          </a:prstGeom>
          <a:noFill/>
        </p:spPr>
        <p:txBody>
          <a:bodyPr wrap="square" rtlCol="0">
            <a:spAutoFit/>
          </a:bodyPr>
          <a:lstStyle/>
          <a:p>
            <a:r>
              <a:rPr lang="vi-VN" b="1" i="1" smtClean="0">
                <a:latin typeface="Times New Roman" panose="02020603050405020304" pitchFamily="18" charset="0"/>
                <a:cs typeface="Times New Roman" panose="02020603050405020304" pitchFamily="18" charset="0"/>
              </a:rPr>
              <a:t>Rau sắp thu hoạch vẫn phun thuốc trừ sâu</a:t>
            </a:r>
            <a:endParaRPr lang="en-US"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0467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617</TotalTime>
  <Words>3109</Words>
  <Application>Microsoft Office PowerPoint</Application>
  <PresentationFormat>Widescreen</PresentationFormat>
  <Paragraphs>185</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Century Gothic</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208</cp:revision>
  <dcterms:created xsi:type="dcterms:W3CDTF">2023-06-21T22:05:51Z</dcterms:created>
  <dcterms:modified xsi:type="dcterms:W3CDTF">2024-06-25T07:58:07Z</dcterms:modified>
</cp:coreProperties>
</file>