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38" r:id="rId4"/>
    <p:sldId id="491" r:id="rId5"/>
    <p:sldId id="465" r:id="rId6"/>
    <p:sldId id="439" r:id="rId7"/>
    <p:sldId id="442" r:id="rId8"/>
    <p:sldId id="467" r:id="rId9"/>
    <p:sldId id="353" r:id="rId10"/>
    <p:sldId id="468" r:id="rId11"/>
    <p:sldId id="441" r:id="rId12"/>
    <p:sldId id="469" r:id="rId13"/>
    <p:sldId id="470" r:id="rId14"/>
    <p:sldId id="440" r:id="rId15"/>
    <p:sldId id="471" r:id="rId16"/>
    <p:sldId id="473" r:id="rId17"/>
    <p:sldId id="414" r:id="rId18"/>
    <p:sldId id="474" r:id="rId19"/>
    <p:sldId id="475" r:id="rId20"/>
    <p:sldId id="444" r:id="rId21"/>
    <p:sldId id="476" r:id="rId22"/>
    <p:sldId id="479" r:id="rId23"/>
    <p:sldId id="480" r:id="rId24"/>
    <p:sldId id="481" r:id="rId25"/>
    <p:sldId id="482" r:id="rId26"/>
    <p:sldId id="398" r:id="rId27"/>
    <p:sldId id="483" r:id="rId28"/>
    <p:sldId id="484" r:id="rId29"/>
    <p:sldId id="485" r:id="rId30"/>
    <p:sldId id="486" r:id="rId31"/>
    <p:sldId id="271" r:id="rId32"/>
    <p:sldId id="487" r:id="rId33"/>
    <p:sldId id="488" r:id="rId34"/>
    <p:sldId id="489" r:id="rId35"/>
    <p:sldId id="276" r:id="rId36"/>
    <p:sldId id="49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5" autoAdjust="0"/>
    <p:restoredTop sz="94660"/>
  </p:normalViewPr>
  <p:slideViewPr>
    <p:cSldViewPr snapToGrid="0">
      <p:cViewPr>
        <p:scale>
          <a:sx n="71" d="100"/>
          <a:sy n="71"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20/02/2025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20/02/2025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68752" y="1171641"/>
            <a:ext cx="9397569" cy="5298170"/>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32823" y="129025"/>
            <a:ext cx="5942045" cy="6486928"/>
          </a:xfrm>
          <a:prstGeom prst="rect">
            <a:avLst/>
          </a:prstGeom>
          <a:noFill/>
          <a:ln>
            <a:noFill/>
          </a:ln>
        </p:spPr>
      </p:pic>
      <p:sp>
        <p:nvSpPr>
          <p:cNvPr id="3" name="Rectangle 2"/>
          <p:cNvSpPr/>
          <p:nvPr/>
        </p:nvSpPr>
        <p:spPr>
          <a:xfrm>
            <a:off x="5969259" y="129025"/>
            <a:ext cx="6096000" cy="6124754"/>
          </a:xfrm>
          <a:prstGeom prst="rect">
            <a:avLst/>
          </a:prstGeom>
        </p:spPr>
        <p:txBody>
          <a:bodyPr>
            <a:spAutoFit/>
          </a:bodyPr>
          <a:lstStyle/>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chạm tay vào bộ phận chuyển động khi máy đang cắm điện</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cắt thực phẩm đông đá</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để dao vào bồn rửa chứa đầy nước</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Để dao, đĩa, kép và những dụng cụ sắc, nhọn, dễ vỡ trong ngăn theo quy định, khi dùng không để sát mép bàn</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Buộc tóc và mặc quần áo gọn gàng khi nấu bếp</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Vệ sinh sạch những chỗ nước tràn, dầu mỡ bắng, thức ăn rơi ngay khi nhìn thấy</a:t>
            </a:r>
            <a:endParaRPr lang="en-US" sz="2800" dirty="0">
              <a:solidFill>
                <a:srgbClr val="0000FF"/>
              </a:solidFill>
              <a:latin typeface="Times New Roman" panose="02020603050405020304" pitchFamily="18" charset="0"/>
              <a:ea typeface="Times New Roman" panose="02020603050405020304" pitchFamily="18" charset="0"/>
            </a:endParaRPr>
          </a:p>
          <a:p>
            <a:pPr marL="30480" marR="30480" algn="just">
              <a:spcAft>
                <a:spcPts val="0"/>
              </a:spcAft>
            </a:pPr>
            <a:r>
              <a:rPr lang="vi-VN" sz="2800" dirty="0">
                <a:solidFill>
                  <a:srgbClr val="0000FF"/>
                </a:solidFill>
                <a:latin typeface="Times New Roman" panose="02020603050405020304" pitchFamily="18" charset="0"/>
                <a:ea typeface="Times New Roman" panose="02020603050405020304" pitchFamily="18" charset="0"/>
              </a:rPr>
              <a:t>- Lấy các vật trên cao quá đầu phải sử dụng thang hoặc ghế chắc chắn</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43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529" y="59478"/>
            <a:ext cx="11719249" cy="954107"/>
          </a:xfrm>
          <a:prstGeom prst="rect">
            <a:avLst/>
          </a:prstGeom>
        </p:spPr>
        <p:txBody>
          <a:bodyPr wrap="square">
            <a:spAutoFit/>
          </a:bodyPr>
          <a:lstStyle/>
          <a:p>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dẫn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ngừa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yếu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hiểm</a:t>
            </a:r>
            <a:r>
              <a:rPr lang="en-US" sz="2800" dirty="0">
                <a:solidFill>
                  <a:srgbClr val="0000FF"/>
                </a:solidFill>
                <a:latin typeface="Times New Roman" panose="02020603050405020304" pitchFamily="18" charset="0"/>
                <a:cs typeface="Times New Roman" panose="02020603050405020304" pitchFamily="18" charset="0"/>
              </a:rPr>
              <a:t> do </a:t>
            </a:r>
            <a:r>
              <a:rPr lang="en-US" sz="2800" dirty="0" err="1">
                <a:solidFill>
                  <a:srgbClr val="0000FF"/>
                </a:solidFill>
                <a:latin typeface="Times New Roman" panose="02020603050405020304" pitchFamily="18" charset="0"/>
                <a:cs typeface="Times New Roman" panose="02020603050405020304" pitchFamily="18" charset="0"/>
              </a:rPr>
              <a:t>tác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bếp</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nhà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những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nào</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1094267"/>
            <a:ext cx="11719249" cy="5575474"/>
          </a:xfrm>
          <a:prstGeom prst="rect">
            <a:avLst/>
          </a:prstGeom>
          <a:noFill/>
          <a:ln>
            <a:noFill/>
          </a:ln>
        </p:spPr>
      </p:pic>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3" y="53789"/>
            <a:ext cx="5420812" cy="6734074"/>
          </a:xfrm>
          <a:prstGeom prst="rect">
            <a:avLst/>
          </a:prstGeom>
          <a:noFill/>
          <a:ln>
            <a:noFill/>
          </a:ln>
        </p:spPr>
      </p:pic>
      <p:sp>
        <p:nvSpPr>
          <p:cNvPr id="3" name="Rectangle 2"/>
          <p:cNvSpPr/>
          <p:nvPr/>
        </p:nvSpPr>
        <p:spPr>
          <a:xfrm>
            <a:off x="5607425" y="0"/>
            <a:ext cx="6481481" cy="6740307"/>
          </a:xfrm>
          <a:prstGeom prst="rect">
            <a:avLst/>
          </a:prstGeom>
        </p:spPr>
        <p:txBody>
          <a:bodyPr wrap="square">
            <a:spAutoFit/>
          </a:bodyPr>
          <a:lstStyle/>
          <a:p>
            <a:pPr marL="30480" marR="30480">
              <a:spcAft>
                <a:spcPts val="0"/>
              </a:spcAft>
            </a:pPr>
            <a:r>
              <a:rPr lang="en-US" sz="2700" dirty="0" err="1">
                <a:solidFill>
                  <a:srgbClr val="0000FF"/>
                </a:solidFill>
                <a:latin typeface="Times New Roman" panose="02020603050405020304" pitchFamily="18" charset="0"/>
                <a:ea typeface="Times New Roman" panose="02020603050405020304" pitchFamily="18" charset="0"/>
              </a:rPr>
              <a:t>Em</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đã</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thực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hiện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được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những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hướng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dẫn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phòng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ngừa</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yếu</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tố</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nguy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hiểm</a:t>
            </a:r>
            <a:r>
              <a:rPr lang="en-US" sz="2700" dirty="0">
                <a:solidFill>
                  <a:srgbClr val="0000FF"/>
                </a:solidFill>
                <a:latin typeface="Times New Roman" panose="02020603050405020304" pitchFamily="18" charset="0"/>
                <a:ea typeface="Times New Roman" panose="02020603050405020304" pitchFamily="18" charset="0"/>
              </a:rPr>
              <a:t> do </a:t>
            </a:r>
            <a:r>
              <a:rPr lang="en-US" sz="2700" dirty="0" err="1">
                <a:solidFill>
                  <a:srgbClr val="0000FF"/>
                </a:solidFill>
                <a:latin typeface="Times New Roman" panose="02020603050405020304" pitchFamily="18" charset="0"/>
                <a:ea typeface="Times New Roman" panose="02020603050405020304" pitchFamily="18" charset="0"/>
              </a:rPr>
              <a:t>tác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động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cơ</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học</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Không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chạm</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tay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vào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bộ</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phận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chuyển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động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khi</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máy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đang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cắm</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điện</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Không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cắt</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thực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phẩm</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đông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đá</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Không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để</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dao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vào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bồn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rửa</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chứa</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đầy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nước</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Để</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dao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dĩa</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kéo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và</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những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dụng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cụ</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sắc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nhọn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dễ</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vỡ</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trong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ngăn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theo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quy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định</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khi</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dùng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không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đề</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sát</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mép</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bàn</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Buộc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tóc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và</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mặc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quần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áo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gọn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gàng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khi</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nấu</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bếp</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Vệ</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sinh</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sạch</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những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chỗ</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nước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tràn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dầu</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mỡ</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bắn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thức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ăn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ngay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khi</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nhìn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thấy</a:t>
            </a:r>
            <a:r>
              <a:rPr lang="en-US" sz="27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Lấy</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các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vật</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trên</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cao</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quá</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đầu</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phải</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sử</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dụng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thang</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hoặc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ghế</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chắc</a:t>
            </a:r>
            <a:r>
              <a:rPr lang="en-US" sz="2700" dirty="0">
                <a:solidFill>
                  <a:srgbClr val="0000FF"/>
                </a:solidFill>
                <a:latin typeface="Times New Roman" panose="02020603050405020304" pitchFamily="18" charset="0"/>
                <a:ea typeface="Times New Roman" panose="02020603050405020304" pitchFamily="18" charset="0"/>
              </a:rPr>
              <a:t> </a:t>
            </a:r>
            <a:r>
              <a:rPr lang="en-US" sz="2700" dirty="0" err="1">
                <a:solidFill>
                  <a:srgbClr val="0000FF"/>
                </a:solidFill>
                <a:latin typeface="Times New Roman" panose="02020603050405020304" pitchFamily="18" charset="0"/>
                <a:ea typeface="Times New Roman" panose="02020603050405020304" pitchFamily="18" charset="0"/>
              </a:rPr>
              <a:t>chắn</a:t>
            </a:r>
            <a:r>
              <a:rPr lang="en-US" sz="2700" dirty="0">
                <a:solidFill>
                  <a:srgbClr val="0000FF"/>
                </a:solidFill>
                <a:latin typeface="Times New Roman" panose="02020603050405020304" pitchFamily="18" charset="0"/>
                <a:ea typeface="Times New Roman" panose="02020603050405020304" pitchFamily="18" charset="0"/>
              </a:rPr>
              <a:t>.</a:t>
            </a:r>
            <a:endParaRPr lang="en-US" sz="27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36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1439" y="1171641"/>
            <a:ext cx="11787126" cy="5632311"/>
          </a:xfrm>
          <a:prstGeom prst="rect">
            <a:avLst/>
          </a:prstGeom>
        </p:spPr>
        <p:txBody>
          <a:bodyPr wrap="square">
            <a:spAutoFit/>
          </a:bodyPr>
          <a:lstStyle/>
          <a:p>
            <a:r>
              <a:rPr lang="vi-VN" sz="30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000" b="1" dirty="0">
              <a:solidFill>
                <a:srgbClr val="0000FF"/>
              </a:solidFill>
              <a:latin typeface="Times New Roman" panose="02020603050405020304" pitchFamily="18" charset="0"/>
              <a:cs typeface="Times New Roman" panose="02020603050405020304" pitchFamily="18" charset="0"/>
            </a:endParaRPr>
          </a:p>
          <a:p>
            <a:pPr marL="514350" indent="-514350">
              <a:buAutoNum type="arabicPeriod"/>
            </a:pPr>
            <a:r>
              <a:rPr lang="vi-VN" sz="3000" b="1" dirty="0" smtClean="0">
                <a:solidFill>
                  <a:srgbClr val="0000FF"/>
                </a:solidFill>
                <a:latin typeface="Times New Roman" panose="02020603050405020304" pitchFamily="18" charset="0"/>
                <a:cs typeface="Times New Roman" panose="02020603050405020304" pitchFamily="18" charset="0"/>
              </a:rPr>
              <a:t>Hướng </a:t>
            </a:r>
            <a:r>
              <a:rPr lang="vi-VN" sz="3000" b="1" dirty="0">
                <a:solidFill>
                  <a:srgbClr val="0000FF"/>
                </a:solidFill>
                <a:latin typeface="Times New Roman" panose="02020603050405020304" pitchFamily="18" charset="0"/>
                <a:cs typeface="Times New Roman" panose="02020603050405020304" pitchFamily="18" charset="0"/>
              </a:rPr>
              <a:t>dẫn phòng ngừa nguy hiểm do tác động cơ </a:t>
            </a:r>
            <a:r>
              <a:rPr lang="vi-VN" sz="3000" b="1" dirty="0" smtClean="0">
                <a:solidFill>
                  <a:srgbClr val="0000FF"/>
                </a:solidFill>
                <a:latin typeface="Times New Roman" panose="02020603050405020304" pitchFamily="18" charset="0"/>
                <a:cs typeface="Times New Roman" panose="02020603050405020304" pitchFamily="18" charset="0"/>
              </a:rPr>
              <a:t>học</a:t>
            </a:r>
            <a:endParaRPr lang="en-US" sz="3000" b="1" dirty="0">
              <a:solidFill>
                <a:srgbClr val="0000FF"/>
              </a:solidFill>
              <a:latin typeface="Times New Roman" panose="02020603050405020304" pitchFamily="18" charset="0"/>
              <a:cs typeface="Times New Roman" panose="02020603050405020304" pitchFamily="18" charset="0"/>
            </a:endParaRPr>
          </a:p>
          <a:p>
            <a:r>
              <a:rPr lang="en-US" sz="3000" dirty="0" smtClean="0">
                <a:solidFill>
                  <a:srgbClr val="0000FF"/>
                </a:solidFill>
                <a:latin typeface="Times New Roman" panose="02020603050405020304" pitchFamily="18" charset="0"/>
                <a:cs typeface="Times New Roman" panose="02020603050405020304" pitchFamily="18" charset="0"/>
              </a:rPr>
              <a:t> P</a:t>
            </a:r>
            <a:r>
              <a:rPr lang="vi-VN" sz="3000" dirty="0" smtClean="0">
                <a:solidFill>
                  <a:srgbClr val="0000FF"/>
                </a:solidFill>
                <a:latin typeface="Times New Roman" panose="02020603050405020304" pitchFamily="18" charset="0"/>
                <a:cs typeface="Times New Roman" panose="02020603050405020304" pitchFamily="18" charset="0"/>
              </a:rPr>
              <a:t>hòng </a:t>
            </a:r>
            <a:r>
              <a:rPr lang="vi-VN" sz="3000" dirty="0">
                <a:solidFill>
                  <a:srgbClr val="0000FF"/>
                </a:solidFill>
                <a:latin typeface="Times New Roman" panose="02020603050405020304" pitchFamily="18" charset="0"/>
                <a:cs typeface="Times New Roman" panose="02020603050405020304" pitchFamily="18" charset="0"/>
              </a:rPr>
              <a:t>ngừa nguy hiểm do tác động cơ học</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Không chạm tay vào bộ phận chuyển động khi máy đang cắm điện</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Không cắt thực phẩm đông đá</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Không để dao vào bồn rửa chứa đầy nước</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Để dao, đĩa, kép và những dụng cụ sắc, nhọn, dễ vỡ trong ngăn theo quy định, khi dùng không để sát mép bàn</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Buộc tóc và mặc quần áo gọn gàng khi nấu bếp</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Vệ sinh sạch những chỗ nước tràn, dầu mỡ bắng, thức ăn rơi ngay khi nhìn thấy</a:t>
            </a:r>
            <a:endParaRPr lang="en-US" sz="3000" dirty="0">
              <a:solidFill>
                <a:srgbClr val="0000FF"/>
              </a:solidFill>
              <a:latin typeface="Times New Roman" panose="02020603050405020304" pitchFamily="18" charset="0"/>
              <a:cs typeface="Times New Roman" panose="02020603050405020304" pitchFamily="18" charset="0"/>
            </a:endParaRPr>
          </a:p>
          <a:p>
            <a:r>
              <a:rPr lang="vi-VN" sz="3000" dirty="0">
                <a:solidFill>
                  <a:srgbClr val="0000FF"/>
                </a:solidFill>
                <a:latin typeface="Times New Roman" panose="02020603050405020304" pitchFamily="18" charset="0"/>
                <a:cs typeface="Times New Roman" panose="02020603050405020304" pitchFamily="18" charset="0"/>
              </a:rPr>
              <a:t>- Lấy các vật trên cao quá đầu phải sử dụng thang hoặc ghế chắc chắn</a:t>
            </a:r>
            <a:endParaRPr lang="en-US" sz="3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3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barn(inVertical)">
                                      <p:cBhvr>
                                        <p:cTn id="36" dur="500"/>
                                        <p:tgtEl>
                                          <p:spTgt spid="2">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barn(inVertical)">
                                      <p:cBhvr>
                                        <p:cTn id="3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110708"/>
            <a:ext cx="11915192" cy="523220"/>
          </a:xfrm>
          <a:prstGeom prst="rect">
            <a:avLst/>
          </a:prstGeom>
        </p:spPr>
        <p:txBody>
          <a:bodyPr wrap="square">
            <a:spAutoFit/>
          </a:bodyPr>
          <a:lstStyle/>
          <a:p>
            <a:pP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Q</a:t>
            </a:r>
            <a:r>
              <a:rPr lang="vi-VN" sz="2800" dirty="0" smtClean="0">
                <a:solidFill>
                  <a:srgbClr val="FF0000"/>
                </a:solidFill>
                <a:latin typeface="Times New Roman" panose="02020603050405020304" pitchFamily="18" charset="0"/>
                <a:ea typeface="Times New Roman" panose="02020603050405020304" pitchFamily="18" charset="0"/>
              </a:rPr>
              <a:t>uan </a:t>
            </a:r>
            <a:r>
              <a:rPr lang="en-US" sz="2800" dirty="0">
                <a:solidFill>
                  <a:srgbClr val="FF0000"/>
                </a:solidFill>
                <a:latin typeface="Times New Roman" panose="02020603050405020304" pitchFamily="18" charset="0"/>
                <a:ea typeface="Times New Roman" panose="02020603050405020304" pitchFamily="18" charset="0"/>
              </a:rPr>
              <a:t>s</a:t>
            </a:r>
            <a:r>
              <a:rPr lang="vi-VN" sz="2800" dirty="0">
                <a:solidFill>
                  <a:srgbClr val="FF0000"/>
                </a:solidFill>
                <a:latin typeface="Times New Roman" panose="02020603050405020304" pitchFamily="18" charset="0"/>
                <a:ea typeface="Times New Roman" panose="02020603050405020304" pitchFamily="18" charset="0"/>
              </a:rPr>
              <a:t>át </a:t>
            </a:r>
            <a:r>
              <a:rPr lang="en-US" sz="2800" dirty="0" smtClean="0">
                <a:solidFill>
                  <a:srgbClr val="FF0000"/>
                </a:solidFill>
                <a:latin typeface="Times New Roman" panose="02020603050405020304" pitchFamily="18" charset="0"/>
                <a:ea typeface="Times New Roman" panose="02020603050405020304" pitchFamily="18" charset="0"/>
              </a:rPr>
              <a:t>H</a:t>
            </a:r>
            <a:r>
              <a:rPr lang="vi-VN" sz="2800" dirty="0" smtClean="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5.2 và đưa ra các biện pháp phòng ngừa nguy hiểm do tác động nhiệt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900953" y="764487"/>
            <a:ext cx="10976916" cy="5864913"/>
          </a:xfrm>
          <a:prstGeom prst="rect">
            <a:avLst/>
          </a:prstGeom>
          <a:noFill/>
          <a:ln>
            <a:noFill/>
          </a:ln>
        </p:spPr>
      </p:pic>
    </p:spTree>
    <p:extLst>
      <p:ext uri="{BB962C8B-B14F-4D97-AF65-F5344CB8AC3E}">
        <p14:creationId xmlns:p14="http://schemas.microsoft.com/office/powerpoint/2010/main" val="14088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48180" y="0"/>
            <a:ext cx="6360971" cy="6736975"/>
          </a:xfrm>
          <a:prstGeom prst="rect">
            <a:avLst/>
          </a:prstGeom>
          <a:noFill/>
          <a:ln>
            <a:noFill/>
          </a:ln>
        </p:spPr>
      </p:pic>
      <p:sp>
        <p:nvSpPr>
          <p:cNvPr id="2" name="Rectangle 1"/>
          <p:cNvSpPr/>
          <p:nvPr/>
        </p:nvSpPr>
        <p:spPr>
          <a:xfrm>
            <a:off x="6809152" y="121444"/>
            <a:ext cx="5122506" cy="6494085"/>
          </a:xfrm>
          <a:prstGeom prst="rect">
            <a:avLst/>
          </a:prstGeom>
        </p:spPr>
        <p:txBody>
          <a:bodyPr wrap="square">
            <a:spAutoFit/>
          </a:bodyPr>
          <a:lstStyle/>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tắt báo động khi đang nấu ăn</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sử dụng bếp nấu ăn để sưởi ấm</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đổ nước để dập lửa khi bị cháy dầu, mỡ</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Để xa các vật dễ bắt lửa ra khỏi bếp</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Tắt mọi thiết bị sau khi công việc kết thúc</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Ngăn ngừa hỏa hoạn bằng cách giữ mặt bếp và lò nướng được sạch.</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89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2194" y="2180896"/>
            <a:ext cx="11339806" cy="3539430"/>
          </a:xfrm>
          <a:prstGeom prst="rect">
            <a:avLst/>
          </a:prstGeom>
        </p:spPr>
        <p:txBody>
          <a:bodyPr wrap="square">
            <a:spAutoFit/>
          </a:bodyPr>
          <a:lstStyle/>
          <a:p>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Không tắt báo động khi đang nấu ăn</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sử dụng bếp nấu ăn để sưởi ấm</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đổ nước để dập lửa khi bị cháy dầu, mỡ</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Để xa các vật dễ bắt lửa ra khỏi bếp</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Tắt mọi thiết bị sau khi công việc kết thúc</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Ngăn ngừa hỏa hoạn bằng cách giữ mặt bếp và lò nướng được sạch.</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721658" y="1101931"/>
            <a:ext cx="9847729"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852193" y="1640540"/>
            <a:ext cx="8560747"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2. Phòng ngừa nguy hiểm do tác động nhiệt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61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8" y="37436"/>
            <a:ext cx="11601061" cy="1077218"/>
          </a:xfrm>
          <a:prstGeom prst="rect">
            <a:avLst/>
          </a:prstGeom>
        </p:spPr>
        <p:txBody>
          <a:bodyPr wrap="square">
            <a:spAutoFit/>
          </a:bodyPr>
          <a:lstStyle/>
          <a:p>
            <a:pPr>
              <a:spcAft>
                <a:spcPts val="0"/>
              </a:spcAft>
            </a:pPr>
            <a:r>
              <a:rPr lang="vi-VN" sz="3200" dirty="0" smtClean="0">
                <a:solidFill>
                  <a:srgbClr val="FF0000"/>
                </a:solidFill>
                <a:latin typeface="Times New Roman" panose="02020603050405020304" pitchFamily="18" charset="0"/>
                <a:ea typeface="Times New Roman" panose="02020603050405020304" pitchFamily="18" charset="0"/>
              </a:rPr>
              <a:t>Quan sát </a:t>
            </a:r>
            <a:r>
              <a:rPr lang="vi-VN" sz="3200" dirty="0">
                <a:solidFill>
                  <a:srgbClr val="FF0000"/>
                </a:solidFill>
                <a:latin typeface="Times New Roman" panose="02020603050405020304" pitchFamily="18" charset="0"/>
                <a:ea typeface="Times New Roman" panose="02020603050405020304" pitchFamily="18" charset="0"/>
              </a:rPr>
              <a:t>hình 5.3 và đưa ra các biện pháp phòng ngừa nguy hiểm do tác động điện</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290918" y="1114655"/>
            <a:ext cx="9197788" cy="5649216"/>
          </a:xfrm>
          <a:prstGeom prst="rect">
            <a:avLst/>
          </a:prstGeom>
          <a:noFill/>
          <a:ln>
            <a:noFill/>
          </a:ln>
        </p:spPr>
      </p:pic>
    </p:spTree>
    <p:extLst>
      <p:ext uri="{BB962C8B-B14F-4D97-AF65-F5344CB8AC3E}">
        <p14:creationId xmlns:p14="http://schemas.microsoft.com/office/powerpoint/2010/main" val="117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95597" y="105009"/>
            <a:ext cx="6363350" cy="6555641"/>
          </a:xfrm>
          <a:prstGeom prst="rect">
            <a:avLst/>
          </a:prstGeom>
          <a:noFill/>
          <a:ln>
            <a:noFill/>
          </a:ln>
        </p:spPr>
      </p:pic>
      <p:sp>
        <p:nvSpPr>
          <p:cNvPr id="2" name="Rectangle 1"/>
          <p:cNvSpPr/>
          <p:nvPr/>
        </p:nvSpPr>
        <p:spPr>
          <a:xfrm>
            <a:off x="6658947" y="105009"/>
            <a:ext cx="5386873" cy="6555641"/>
          </a:xfrm>
          <a:prstGeom prst="rect">
            <a:avLst/>
          </a:prstGeom>
        </p:spPr>
        <p:txBody>
          <a:bodyPr wrap="square">
            <a:spAutoFit/>
          </a:bodyPr>
          <a:lstStyle/>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Lắp aptomat hoặc cầu dao để ngắt mạch điện khi xảy ra sự cố</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chạm tay vào ổ điện hoặc công tắc điện khi tay ướt</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cầm thực phẩm hoặc dồ dùng đưa vào lò nướng khi thiết bị đang cắm điện</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kéo dây phích cắm điện</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Kiểm tra kĩ ổ cắm và dây dẫn điện trước khi sử dụng</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Không cắm nhiều thiết bị điện có công suất cao vào chung một ổ lấy điện</a:t>
            </a:r>
            <a:endParaRPr lang="en-US" sz="28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2800" dirty="0">
                <a:solidFill>
                  <a:srgbClr val="0000FF"/>
                </a:solidFill>
                <a:latin typeface="Times New Roman" panose="02020603050405020304" pitchFamily="18" charset="0"/>
                <a:ea typeface="Times New Roman" panose="02020603050405020304" pitchFamily="18" charset="0"/>
              </a:rPr>
              <a:t>- Tắt nguồn điện khi sử dụng xong các thiết bị điện trong bếp</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83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2194" y="2275020"/>
            <a:ext cx="11339806" cy="4524315"/>
          </a:xfrm>
          <a:prstGeom prst="rect">
            <a:avLst/>
          </a:prstGeom>
        </p:spPr>
        <p:txBody>
          <a:bodyPr wrap="square">
            <a:spAutoFit/>
          </a:bodyPr>
          <a:lstStyle/>
          <a:p>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Lắp aptomat hoặc cầu dao để ngắt mạch điện khi xảy ra sự cố</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chạm tay vào ổ điện hoặc công tắc điện khi tay ướt</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cầm thực phẩm hoặc dồ dùng đưa vào lò nướng khi thiết bị đang cắm điện</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kéo dây phích cắm điện</a:t>
            </a:r>
            <a:endParaRPr lang="en-US" sz="3200" dirty="0">
              <a:solidFill>
                <a:srgbClr val="0000FF"/>
              </a:solidFill>
              <a:latin typeface="Times New Roman" panose="02020603050405020304" pitchFamily="18" charset="0"/>
              <a:cs typeface="Times New Roman" panose="02020603050405020304" pitchFamily="18" charset="0"/>
            </a:endParaRPr>
          </a:p>
          <a:p>
            <a:pPr marL="285750" indent="-285750">
              <a:buFontTx/>
              <a:buChar char="-"/>
            </a:pPr>
            <a:r>
              <a:rPr lang="vi-VN" sz="3200" dirty="0" smtClean="0">
                <a:solidFill>
                  <a:srgbClr val="0000FF"/>
                </a:solidFill>
                <a:latin typeface="Times New Roman" panose="02020603050405020304" pitchFamily="18" charset="0"/>
                <a:cs typeface="Times New Roman" panose="02020603050405020304" pitchFamily="18" charset="0"/>
              </a:rPr>
              <a:t>Kiểm </a:t>
            </a:r>
            <a:r>
              <a:rPr lang="vi-VN" sz="3200" dirty="0">
                <a:solidFill>
                  <a:srgbClr val="0000FF"/>
                </a:solidFill>
                <a:latin typeface="Times New Roman" panose="02020603050405020304" pitchFamily="18" charset="0"/>
                <a:cs typeface="Times New Roman" panose="02020603050405020304" pitchFamily="18" charset="0"/>
              </a:rPr>
              <a:t>tra kĩ ổ cắm và dây dẫn điện trước khi sử </a:t>
            </a:r>
            <a:r>
              <a:rPr lang="vi-VN" sz="3200" dirty="0" smtClean="0">
                <a:solidFill>
                  <a:srgbClr val="0000FF"/>
                </a:solidFill>
                <a:latin typeface="Times New Roman" panose="02020603050405020304" pitchFamily="18" charset="0"/>
                <a:cs typeface="Times New Roman" panose="02020603050405020304" pitchFamily="18" charset="0"/>
              </a:rPr>
              <a:t>dụng</a:t>
            </a:r>
          </a:p>
          <a:p>
            <a:r>
              <a:rPr lang="vi-VN" sz="3200" dirty="0">
                <a:solidFill>
                  <a:srgbClr val="0000FF"/>
                </a:solidFill>
                <a:latin typeface="Times New Roman" panose="02020603050405020304" pitchFamily="18" charset="0"/>
                <a:cs typeface="Times New Roman" panose="02020603050405020304" pitchFamily="18" charset="0"/>
              </a:rPr>
              <a:t>- Không cắm nhiều thiết bị điện có công suất cao vào chung một ổ lấy điện</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Tắt nguồn điện khi sử dụng xong các thiết bị điện trong </a:t>
            </a:r>
            <a:r>
              <a:rPr lang="vi-VN" sz="3200" dirty="0" smtClean="0">
                <a:solidFill>
                  <a:srgbClr val="0000FF"/>
                </a:solidFill>
                <a:latin typeface="Times New Roman" panose="02020603050405020304" pitchFamily="18" charset="0"/>
                <a:cs typeface="Times New Roman" panose="02020603050405020304" pitchFamily="18" charset="0"/>
              </a:rPr>
              <a:t>bếp</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735105" y="1143676"/>
            <a:ext cx="9417425"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852194" y="1728451"/>
            <a:ext cx="7619394" cy="584775"/>
          </a:xfrm>
          <a:prstGeom prst="rect">
            <a:avLst/>
          </a:prstGeom>
        </p:spPr>
        <p:txBody>
          <a:bodyPr wrap="non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3. Phòng ngừa nguy hiểm do tác động điện</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4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latin typeface="Times New Roman" panose="02020603050405020304" pitchFamily="18" charset="0"/>
                <a:cs typeface="Times New Roman" panose="02020603050405020304" pitchFamily="18" charset="0"/>
              </a:rPr>
              <a:t>Nêu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yếu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chưa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an </a:t>
            </a:r>
            <a:r>
              <a:rPr lang="en-US" sz="3200" b="1" dirty="0" err="1">
                <a:solidFill>
                  <a:srgbClr val="0000FF"/>
                </a:solidFill>
                <a:latin typeface="Times New Roman" panose="02020603050405020304" pitchFamily="18" charset="0"/>
                <a:cs typeface="Times New Roman" panose="02020603050405020304" pitchFamily="18" charset="0"/>
              </a:rPr>
              <a:t>toàn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lao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chế</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phẩm</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smtClean="0">
                <a:solidFill>
                  <a:srgbClr val="0000FF"/>
                </a:solidFill>
                <a:latin typeface="Times New Roman" panose="02020603050405020304" pitchFamily="18" charset="0"/>
                <a:cs typeface="Times New Roman" panose="02020603050405020304" pitchFamily="18" charset="0"/>
              </a:rPr>
              <a:t>H </a:t>
            </a:r>
            <a:r>
              <a:rPr lang="en-US" sz="3200" b="1" dirty="0">
                <a:solidFill>
                  <a:srgbClr val="0000FF"/>
                </a:solidFill>
                <a:latin typeface="Times New Roman" panose="02020603050405020304" pitchFamily="18" charset="0"/>
                <a:cs typeface="Times New Roman" panose="02020603050405020304" pitchFamily="18" charset="0"/>
              </a:rPr>
              <a:t>5.1.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68351" y="520799"/>
            <a:ext cx="6196219" cy="3875356"/>
          </a:xfrm>
          <a:prstGeom prst="rect">
            <a:avLst/>
          </a:prstGeom>
          <a:noFill/>
          <a:ln>
            <a:noFill/>
          </a:ln>
        </p:spPr>
      </p:pic>
      <p:sp>
        <p:nvSpPr>
          <p:cNvPr id="4" name="Rectangle 3"/>
          <p:cNvSpPr/>
          <p:nvPr/>
        </p:nvSpPr>
        <p:spPr>
          <a:xfrm>
            <a:off x="6778870" y="520799"/>
            <a:ext cx="5639029" cy="4247317"/>
          </a:xfrm>
          <a:prstGeom prst="rect">
            <a:avLst/>
          </a:prstGeom>
        </p:spPr>
        <p:txBody>
          <a:bodyPr wrap="square">
            <a:spAutoFit/>
          </a:bodyPr>
          <a:lstStyle/>
          <a:p>
            <a:pPr marL="30480" marR="30480" algn="just">
              <a:spcAft>
                <a:spcPts val="0"/>
              </a:spcAft>
            </a:pPr>
            <a:r>
              <a:rPr lang="en-US" sz="3000" dirty="0" err="1">
                <a:solidFill>
                  <a:srgbClr val="FF0000"/>
                </a:solidFill>
                <a:latin typeface="Times New Roman" panose="02020603050405020304" pitchFamily="18" charset="0"/>
                <a:ea typeface="Times New Roman" panose="02020603050405020304" pitchFamily="18" charset="0"/>
              </a:rPr>
              <a:t>Những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yếu</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tố</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chưa</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đảm</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bảo</a:t>
            </a:r>
            <a:r>
              <a:rPr lang="en-US" sz="3000" dirty="0">
                <a:solidFill>
                  <a:srgbClr val="FF0000"/>
                </a:solidFill>
                <a:latin typeface="Times New Roman" panose="02020603050405020304" pitchFamily="18" charset="0"/>
                <a:ea typeface="Times New Roman" panose="02020603050405020304" pitchFamily="18" charset="0"/>
              </a:rPr>
              <a:t> an </a:t>
            </a:r>
            <a:r>
              <a:rPr lang="en-US" sz="3000" dirty="0" err="1">
                <a:solidFill>
                  <a:srgbClr val="FF0000"/>
                </a:solidFill>
                <a:latin typeface="Times New Roman" panose="02020603050405020304" pitchFamily="18" charset="0"/>
                <a:ea typeface="Times New Roman" panose="02020603050405020304" pitchFamily="18" charset="0"/>
              </a:rPr>
              <a:t>toàn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lao</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động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trong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chế</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biến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thực</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phẩm</a:t>
            </a:r>
            <a:r>
              <a:rPr lang="en-US" sz="3000" dirty="0">
                <a:solidFill>
                  <a:srgbClr val="FF0000"/>
                </a:solidFill>
                <a:latin typeface="Times New Roman" panose="02020603050405020304" pitchFamily="18" charset="0"/>
                <a:ea typeface="Times New Roman" panose="02020603050405020304" pitchFamily="18" charset="0"/>
              </a:rPr>
              <a:t> ở </a:t>
            </a:r>
            <a:r>
              <a:rPr lang="en-US" sz="3000" dirty="0" err="1">
                <a:solidFill>
                  <a:srgbClr val="FF0000"/>
                </a:solidFill>
                <a:latin typeface="Times New Roman" panose="02020603050405020304" pitchFamily="18" charset="0"/>
                <a:ea typeface="Times New Roman" panose="02020603050405020304" pitchFamily="18" charset="0"/>
              </a:rPr>
              <a:t>Hình</a:t>
            </a:r>
            <a:r>
              <a:rPr lang="en-US" sz="3000" dirty="0">
                <a:solidFill>
                  <a:srgbClr val="FF0000"/>
                </a:solidFill>
                <a:latin typeface="Times New Roman" panose="02020603050405020304" pitchFamily="18" charset="0"/>
                <a:ea typeface="Times New Roman" panose="02020603050405020304" pitchFamily="18" charset="0"/>
              </a:rPr>
              <a:t> 5.1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a:t>
            </a:r>
          </a:p>
          <a:p>
            <a:pPr marL="30480" marR="30480" algn="just">
              <a:spcAft>
                <a:spcPts val="0"/>
              </a:spcAft>
            </a:pP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Tàn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thuốc</a:t>
            </a:r>
            <a:r>
              <a:rPr lang="en-US" sz="3000" dirty="0">
                <a:solidFill>
                  <a:srgbClr val="FF0000"/>
                </a:solidFill>
                <a:latin typeface="Times New Roman" panose="02020603050405020304" pitchFamily="18" charset="0"/>
                <a:ea typeface="Times New Roman" panose="02020603050405020304" pitchFamily="18" charset="0"/>
              </a:rPr>
              <a:t> ở </a:t>
            </a:r>
            <a:r>
              <a:rPr lang="en-US" sz="3000" dirty="0" err="1">
                <a:solidFill>
                  <a:srgbClr val="FF0000"/>
                </a:solidFill>
                <a:latin typeface="Times New Roman" panose="02020603050405020304" pitchFamily="18" charset="0"/>
                <a:ea typeface="Times New Roman" panose="02020603050405020304" pitchFamily="18" charset="0"/>
              </a:rPr>
              <a:t>gần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bếp</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ga.</a:t>
            </a:r>
            <a:endParaRPr lang="en-US" sz="3000" dirty="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en-US" sz="3000" dirty="0">
                <a:solidFill>
                  <a:srgbClr val="FF0000"/>
                </a:solidFill>
                <a:latin typeface="Times New Roman" panose="02020603050405020304" pitchFamily="18" charset="0"/>
                <a:ea typeface="Times New Roman" panose="02020603050405020304" pitchFamily="18" charset="0"/>
              </a:rPr>
              <a:t>- Ổ </a:t>
            </a:r>
            <a:r>
              <a:rPr lang="en-US" sz="3000" dirty="0" err="1">
                <a:solidFill>
                  <a:srgbClr val="FF0000"/>
                </a:solidFill>
                <a:latin typeface="Times New Roman" panose="02020603050405020304" pitchFamily="18" charset="0"/>
                <a:ea typeface="Times New Roman" panose="02020603050405020304" pitchFamily="18" charset="0"/>
              </a:rPr>
              <a:t>điện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đặt</a:t>
            </a:r>
            <a:r>
              <a:rPr lang="en-US" sz="3000" dirty="0">
                <a:solidFill>
                  <a:srgbClr val="FF0000"/>
                </a:solidFill>
                <a:latin typeface="Times New Roman" panose="02020603050405020304" pitchFamily="18" charset="0"/>
                <a:ea typeface="Times New Roman" panose="02020603050405020304" pitchFamily="18" charset="0"/>
              </a:rPr>
              <a:t> ở </a:t>
            </a:r>
            <a:r>
              <a:rPr lang="en-US" sz="3000" dirty="0" err="1">
                <a:solidFill>
                  <a:srgbClr val="FF0000"/>
                </a:solidFill>
                <a:latin typeface="Times New Roman" panose="02020603050405020304" pitchFamily="18" charset="0"/>
                <a:ea typeface="Times New Roman" panose="02020603050405020304" pitchFamily="18" charset="0"/>
              </a:rPr>
              <a:t>giữa</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lối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đi</a:t>
            </a:r>
            <a:r>
              <a:rPr lang="en-US" sz="3000" dirty="0">
                <a:solidFill>
                  <a:srgbClr val="FF0000"/>
                </a:solidFill>
                <a:latin typeface="Times New Roman" panose="02020603050405020304" pitchFamily="18" charset="0"/>
                <a:ea typeface="Times New Roman" panose="02020603050405020304" pitchFamily="18" charset="0"/>
              </a:rPr>
              <a:t>.</a:t>
            </a:r>
          </a:p>
          <a:p>
            <a:pPr marL="30480" marR="30480" algn="just">
              <a:spcAft>
                <a:spcPts val="0"/>
              </a:spcAft>
            </a:pP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Lò</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nướng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lò</a:t>
            </a:r>
            <a:r>
              <a:rPr lang="en-US" sz="3000" dirty="0">
                <a:solidFill>
                  <a:srgbClr val="FF0000"/>
                </a:solidFill>
                <a:latin typeface="Times New Roman" panose="02020603050405020304" pitchFamily="18" charset="0"/>
                <a:ea typeface="Times New Roman" panose="02020603050405020304" pitchFamily="18" charset="0"/>
              </a:rPr>
              <a:t> vi </a:t>
            </a:r>
            <a:r>
              <a:rPr lang="en-US" sz="3000" dirty="0" err="1">
                <a:solidFill>
                  <a:srgbClr val="FF0000"/>
                </a:solidFill>
                <a:latin typeface="Times New Roman" panose="02020603050405020304" pitchFamily="18" charset="0"/>
                <a:ea typeface="Times New Roman" panose="02020603050405020304" pitchFamily="18" charset="0"/>
              </a:rPr>
              <a:t>sóng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đóng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kín</a:t>
            </a:r>
            <a:r>
              <a:rPr lang="en-US" sz="3000" dirty="0">
                <a:solidFill>
                  <a:srgbClr val="FF0000"/>
                </a:solidFill>
                <a:latin typeface="Times New Roman" panose="02020603050405020304" pitchFamily="18" charset="0"/>
                <a:ea typeface="Times New Roman" panose="02020603050405020304" pitchFamily="18" charset="0"/>
              </a:rPr>
              <a:t>.</a:t>
            </a:r>
          </a:p>
          <a:p>
            <a:pPr marL="30480" marR="30480" algn="just">
              <a:spcAft>
                <a:spcPts val="0"/>
              </a:spcAft>
            </a:pPr>
            <a:r>
              <a:rPr lang="en-US" sz="3000" dirty="0">
                <a:solidFill>
                  <a:srgbClr val="FF0000"/>
                </a:solidFill>
                <a:latin typeface="Times New Roman" panose="02020603050405020304" pitchFamily="18" charset="0"/>
                <a:ea typeface="Times New Roman" panose="02020603050405020304" pitchFamily="18" charset="0"/>
              </a:rPr>
              <a:t>- Dao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được</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xếp</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ngay</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ngắn</a:t>
            </a:r>
            <a:r>
              <a:rPr lang="en-US" sz="3000" dirty="0">
                <a:solidFill>
                  <a:srgbClr val="FF0000"/>
                </a:solidFill>
                <a:latin typeface="Times New Roman" panose="02020603050405020304" pitchFamily="18" charset="0"/>
                <a:ea typeface="Times New Roman" panose="02020603050405020304" pitchFamily="18" charset="0"/>
              </a:rPr>
              <a:t>.</a:t>
            </a:r>
          </a:p>
          <a:p>
            <a:pPr marL="30480" marR="30480" algn="just">
              <a:spcAft>
                <a:spcPts val="0"/>
              </a:spcAft>
            </a:pP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Nước</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tràn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trên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sàn</a:t>
            </a:r>
            <a:r>
              <a:rPr lang="en-US" sz="3000" dirty="0">
                <a:solidFill>
                  <a:srgbClr val="FF0000"/>
                </a:solidFill>
                <a:latin typeface="Times New Roman" panose="02020603050405020304" pitchFamily="18" charset="0"/>
                <a:ea typeface="Times New Roman" panose="02020603050405020304" pitchFamily="18" charset="0"/>
              </a:rPr>
              <a: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147" y="222675"/>
            <a:ext cx="11377126" cy="584775"/>
          </a:xfrm>
          <a:prstGeom prst="rect">
            <a:avLst/>
          </a:prstGeom>
        </p:spPr>
        <p:txBody>
          <a:bodyPr wrap="square">
            <a:spAutoFit/>
          </a:bodyPr>
          <a:lstStyle/>
          <a:p>
            <a:pPr marR="30480" algn="just">
              <a:spcAft>
                <a:spcPts val="0"/>
              </a:spcAft>
            </a:pPr>
            <a:r>
              <a:rPr lang="en-US" sz="3200" dirty="0" err="1">
                <a:solidFill>
                  <a:srgbClr val="FF0000"/>
                </a:solidFill>
                <a:latin typeface="Times New Roman" panose="02020603050405020304" pitchFamily="18" charset="0"/>
                <a:ea typeface="Times New Roman" panose="02020603050405020304" pitchFamily="18" charset="0"/>
              </a:rPr>
              <a:t>Khi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có</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sự</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cố</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chập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điện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trong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bếp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việc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đầu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tiên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em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cần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làm</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106" y="914400"/>
            <a:ext cx="7879976" cy="4632402"/>
          </a:xfrm>
          <a:prstGeom prst="rect">
            <a:avLst/>
          </a:prstGeom>
        </p:spPr>
      </p:pic>
      <p:sp>
        <p:nvSpPr>
          <p:cNvPr id="6" name="TextBox 5"/>
          <p:cNvSpPr txBox="1"/>
          <p:nvPr/>
        </p:nvSpPr>
        <p:spPr>
          <a:xfrm>
            <a:off x="4386166" y="5546802"/>
            <a:ext cx="3625856" cy="584775"/>
          </a:xfrm>
          <a:prstGeom prst="rect">
            <a:avLst/>
          </a:prstGeom>
          <a:noFill/>
        </p:spPr>
        <p:txBody>
          <a:bodyPr wrap="square" rtlCol="0">
            <a:spAutoFit/>
          </a:bodyPr>
          <a:lstStyle/>
          <a:p>
            <a:r>
              <a:rPr lang="vi-VN" sz="3200" b="1" i="1" dirty="0" smtClean="0">
                <a:solidFill>
                  <a:srgbClr val="FF0000"/>
                </a:solidFill>
                <a:latin typeface="Times New Roman" panose="02020603050405020304" pitchFamily="18" charset="0"/>
                <a:cs typeface="Times New Roman" panose="02020603050405020304" pitchFamily="18" charset="0"/>
              </a:rPr>
              <a:t>Sự cố chập điện</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2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83" y="282388"/>
            <a:ext cx="6667500" cy="5502870"/>
          </a:xfrm>
          <a:prstGeom prst="rect">
            <a:avLst/>
          </a:prstGeom>
        </p:spPr>
      </p:pic>
      <p:sp>
        <p:nvSpPr>
          <p:cNvPr id="6" name="TextBox 5"/>
          <p:cNvSpPr txBox="1"/>
          <p:nvPr/>
        </p:nvSpPr>
        <p:spPr>
          <a:xfrm>
            <a:off x="1842247" y="5785258"/>
            <a:ext cx="3101421"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Sự cố chập điện</a:t>
            </a:r>
            <a:endParaRPr lang="en-US" sz="2800" b="1" i="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40172" y="282388"/>
            <a:ext cx="4618459" cy="5016758"/>
          </a:xfrm>
          <a:prstGeom prst="rect">
            <a:avLst/>
          </a:prstGeom>
        </p:spPr>
        <p:txBody>
          <a:bodyPr wrap="square">
            <a:spAutoFit/>
          </a:bodyPr>
          <a:lstStyle/>
          <a:p>
            <a:pPr marL="30480" marR="30480" algn="just">
              <a:spcAft>
                <a:spcPts val="0"/>
              </a:spcAft>
            </a:pPr>
            <a:r>
              <a:rPr lang="en-US" sz="3200" dirty="0" err="1">
                <a:solidFill>
                  <a:srgbClr val="0000FF"/>
                </a:solidFill>
                <a:latin typeface="Times New Roman" panose="02020603050405020304" pitchFamily="18" charset="0"/>
                <a:ea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sự</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cố</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chập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trong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bếp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việc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đầu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tiên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cần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làm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3200" dirty="0" err="1">
                <a:solidFill>
                  <a:srgbClr val="0000FF"/>
                </a:solidFill>
                <a:latin typeface="Times New Roman" panose="02020603050405020304" pitchFamily="18" charset="0"/>
                <a:ea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cần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tắt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nguồn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sau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bình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cứu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hỏa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hoặc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bật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nước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dập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tắt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ngọn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lửa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Ngoài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ra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em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cũng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cần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gọi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ngay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đội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cứu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hỏa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hoặc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cứu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thương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nếu</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cần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thiết</a:t>
            </a:r>
            <a:r>
              <a:rPr lang="en-US" sz="3200" dirty="0">
                <a:solidFill>
                  <a:srgbClr val="0000FF"/>
                </a:solidFill>
                <a:latin typeface="Times New Roman" panose="02020603050405020304" pitchFamily="18" charset="0"/>
                <a:ea typeface="Times New Roman" panose="02020603050405020304" pitchFamily="18" charset="0"/>
              </a:rPr>
              <a:t>.</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7216588" y="971720"/>
            <a:ext cx="4975412" cy="2062103"/>
          </a:xfrm>
          <a:prstGeom prst="rect">
            <a:avLst/>
          </a:prstGeom>
        </p:spPr>
        <p:txBody>
          <a:bodyPr wrap="square">
            <a:spAutoFit/>
          </a:bodyPr>
          <a:lstStyle/>
          <a:p>
            <a:r>
              <a:rPr lang="en-US" sz="3200" dirty="0" err="1" smtClean="0">
                <a:solidFill>
                  <a:srgbClr val="FF0000"/>
                </a:solidFill>
                <a:latin typeface="Times New Roman" panose="02020603050405020304" pitchFamily="18" charset="0"/>
                <a:cs typeface="Times New Roman" panose="02020603050405020304" pitchFamily="18" charset="0"/>
              </a:rPr>
              <a:t>Nêu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thêm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một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ngừa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bếp</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8" name="Rectangle 7"/>
          <p:cNvSpPr/>
          <p:nvPr/>
        </p:nvSpPr>
        <p:spPr>
          <a:xfrm>
            <a:off x="7041112" y="1105477"/>
            <a:ext cx="4929673" cy="4524315"/>
          </a:xfrm>
          <a:prstGeom prst="rect">
            <a:avLst/>
          </a:prstGeom>
        </p:spPr>
        <p:txBody>
          <a:bodyPr wrap="square">
            <a:spAutoFit/>
          </a:bodyPr>
          <a:lstStyle/>
          <a:p>
            <a:pPr marL="30480" marR="30480">
              <a:spcAft>
                <a:spcPts val="0"/>
              </a:spcAft>
            </a:pPr>
            <a:r>
              <a:rPr lang="en-US" sz="3200" dirty="0" err="1">
                <a:solidFill>
                  <a:srgbClr val="0000FF"/>
                </a:solidFill>
                <a:latin typeface="Times New Roman" panose="02020603050405020304" pitchFamily="18" charset="0"/>
                <a:ea typeface="Times New Roman" panose="02020603050405020304" pitchFamily="18" charset="0"/>
              </a:rPr>
              <a:t>Một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pháp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phòng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ngừa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hiểm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về</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giật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chập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trong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bếp</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ổ </a:t>
            </a:r>
            <a:r>
              <a:rPr lang="en-US" sz="3200" dirty="0" err="1">
                <a:solidFill>
                  <a:srgbClr val="0000FF"/>
                </a:solidFill>
                <a:latin typeface="Times New Roman" panose="02020603050405020304" pitchFamily="18" charset="0"/>
                <a:ea typeface="Times New Roman" panose="02020603050405020304" pitchFamily="18" charset="0"/>
              </a:rPr>
              <a:t>cắm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nắp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đậy</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spcAft>
                <a:spcPts val="0"/>
              </a:spcAft>
            </a:pP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thiết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bị</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tay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ướt</a:t>
            </a:r>
            <a:r>
              <a:rPr lang="en-US" sz="3200" dirty="0">
                <a:solidFill>
                  <a:srgbClr val="0000FF"/>
                </a:solidFill>
                <a:latin typeface="Times New Roman" panose="02020603050405020304" pitchFamily="18" charset="0"/>
                <a:ea typeface="Times New Roman" panose="02020603050405020304" pitchFamily="18" charset="0"/>
              </a:rPr>
              <a:t>.</a:t>
            </a:r>
          </a:p>
          <a:p>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Tuân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thủ</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quy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tắc</a:t>
            </a:r>
            <a:r>
              <a:rPr lang="en-US" sz="3200" dirty="0">
                <a:solidFill>
                  <a:srgbClr val="0000FF"/>
                </a:solidFill>
                <a:latin typeface="Times New Roman" panose="02020603050405020304" pitchFamily="18" charset="0"/>
                <a:ea typeface="Times New Roman" panose="02020603050405020304" pitchFamily="18" charset="0"/>
              </a:rPr>
              <a:t> an </a:t>
            </a:r>
            <a:r>
              <a:rPr lang="en-US" sz="3200" dirty="0" err="1">
                <a:solidFill>
                  <a:srgbClr val="0000FF"/>
                </a:solidFill>
                <a:latin typeface="Times New Roman" panose="02020603050405020304" pitchFamily="18" charset="0"/>
                <a:ea typeface="Times New Roman" panose="02020603050405020304" pitchFamily="18" charset="0"/>
              </a:rPr>
              <a:t>toàn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điện</a:t>
            </a:r>
            <a:r>
              <a:rPr lang="en-US" sz="3200" dirty="0">
                <a:solidFill>
                  <a:srgbClr val="0000FF"/>
                </a:solidFill>
                <a:latin typeface="Times New Roman" panose="02020603050405020304" pitchFamily="18" charset="0"/>
                <a:ea typeface="Times New Roman" panose="02020603050405020304" pitchFamily="18" charset="0"/>
              </a:rPr>
              <a:t>.</a:t>
            </a:r>
            <a:endParaRPr lang="en-US" sz="3200" dirty="0">
              <a:solidFill>
                <a:srgbClr val="0000FF"/>
              </a:solidFill>
            </a:endParaRPr>
          </a:p>
        </p:txBody>
      </p:sp>
    </p:spTree>
    <p:extLst>
      <p:ext uri="{BB962C8B-B14F-4D97-AF65-F5344CB8AC3E}">
        <p14:creationId xmlns:p14="http://schemas.microsoft.com/office/powerpoint/2010/main" val="18196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2">
                                            <p:txEl>
                                              <p:pRg st="0" end="0"/>
                                            </p:txEl>
                                          </p:spTgt>
                                        </p:tgtEl>
                                        <p:attrNameLst>
                                          <p:attrName>ppt_w</p:attrName>
                                        </p:attrNameLst>
                                      </p:cBhvr>
                                      <p:tavLst>
                                        <p:tav tm="0">
                                          <p:val>
                                            <p:strVal val="ppt_w"/>
                                          </p:val>
                                        </p:tav>
                                        <p:tav tm="100000">
                                          <p:val>
                                            <p:fltVal val="0"/>
                                          </p:val>
                                        </p:tav>
                                      </p:tavLst>
                                    </p:anim>
                                    <p:anim calcmode="lin" valueType="num">
                                      <p:cBhvr>
                                        <p:cTn id="19"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20" dur="500"/>
                                        <p:tgtEl>
                                          <p:spTgt spid="2">
                                            <p:txEl>
                                              <p:pRg st="0" end="0"/>
                                            </p:txEl>
                                          </p:spTgt>
                                        </p:tgtEl>
                                      </p:cBhvr>
                                    </p:animEffect>
                                    <p:set>
                                      <p:cBhvr>
                                        <p:cTn id="21" dur="1" fill="hold">
                                          <p:stCondLst>
                                            <p:cond delay="499"/>
                                          </p:stCondLst>
                                        </p:cTn>
                                        <p:tgtEl>
                                          <p:spTgt spid="2">
                                            <p:txEl>
                                              <p:pRg st="0" end="0"/>
                                            </p:txEl>
                                          </p:spTgt>
                                        </p:tgtEl>
                                        <p:attrNameLst>
                                          <p:attrName>style.visibility</p:attrName>
                                        </p:attrNameLst>
                                      </p:cBhvr>
                                      <p:to>
                                        <p:strVal val="hidden"/>
                                      </p:to>
                                    </p:set>
                                  </p:childTnLst>
                                </p:cTn>
                              </p:par>
                              <p:par>
                                <p:cTn id="22" presetID="53" presetClass="exit" presetSubtype="32" fill="hold" grpId="0" nodeType="withEffect">
                                  <p:stCondLst>
                                    <p:cond delay="0"/>
                                  </p:stCondLst>
                                  <p:childTnLst>
                                    <p:anim calcmode="lin" valueType="num">
                                      <p:cBhvr>
                                        <p:cTn id="23" dur="500"/>
                                        <p:tgtEl>
                                          <p:spTgt spid="2">
                                            <p:txEl>
                                              <p:pRg st="1" end="1"/>
                                            </p:txEl>
                                          </p:spTgt>
                                        </p:tgtEl>
                                        <p:attrNameLst>
                                          <p:attrName>ppt_w</p:attrName>
                                        </p:attrNameLst>
                                      </p:cBhvr>
                                      <p:tavLst>
                                        <p:tav tm="0">
                                          <p:val>
                                            <p:strVal val="ppt_w"/>
                                          </p:val>
                                        </p:tav>
                                        <p:tav tm="100000">
                                          <p:val>
                                            <p:fltVal val="0"/>
                                          </p:val>
                                        </p:tav>
                                      </p:tavLst>
                                    </p:anim>
                                    <p:anim calcmode="lin" valueType="num">
                                      <p:cBhvr>
                                        <p:cTn id="24"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25" dur="500"/>
                                        <p:tgtEl>
                                          <p:spTgt spid="2">
                                            <p:txEl>
                                              <p:pRg st="1" end="1"/>
                                            </p:txEl>
                                          </p:spTgt>
                                        </p:tgtEl>
                                      </p:cBhvr>
                                    </p:animEffect>
                                    <p:set>
                                      <p:cBhvr>
                                        <p:cTn id="26"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1000"/>
                                        <p:tgtEl>
                                          <p:spTgt spid="8">
                                            <p:txEl>
                                              <p:pRg st="0" end="0"/>
                                            </p:txEl>
                                          </p:spTgt>
                                        </p:tgtEl>
                                      </p:cBhvr>
                                    </p:animEffect>
                                    <p:anim calcmode="lin" valueType="num">
                                      <p:cBhvr>
                                        <p:cTn id="4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
                                            <p:txEl>
                                              <p:pRg st="1" end="1"/>
                                            </p:txEl>
                                          </p:spTgt>
                                        </p:tgtEl>
                                        <p:attrNameLst>
                                          <p:attrName>style.visibility</p:attrName>
                                        </p:attrNameLst>
                                      </p:cBhvr>
                                      <p:to>
                                        <p:strVal val="visible"/>
                                      </p:to>
                                    </p:set>
                                    <p:animEffect transition="in" filter="fade">
                                      <p:cBhvr>
                                        <p:cTn id="48" dur="1000"/>
                                        <p:tgtEl>
                                          <p:spTgt spid="8">
                                            <p:txEl>
                                              <p:pRg st="1" end="1"/>
                                            </p:txEl>
                                          </p:spTgt>
                                        </p:tgtEl>
                                      </p:cBhvr>
                                    </p:animEffect>
                                    <p:anim calcmode="lin" valueType="num">
                                      <p:cBhvr>
                                        <p:cTn id="4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fade">
                                      <p:cBhvr>
                                        <p:cTn id="53" dur="1000"/>
                                        <p:tgtEl>
                                          <p:spTgt spid="8">
                                            <p:txEl>
                                              <p:pRg st="2" end="2"/>
                                            </p:txEl>
                                          </p:spTgt>
                                        </p:tgtEl>
                                      </p:cBhvr>
                                    </p:animEffect>
                                    <p:anim calcmode="lin" valueType="num">
                                      <p:cBhvr>
                                        <p:cTn id="5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2" end="2"/>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8">
                                            <p:txEl>
                                              <p:pRg st="3" end="3"/>
                                            </p:txEl>
                                          </p:spTgt>
                                        </p:tgtEl>
                                        <p:attrNameLst>
                                          <p:attrName>style.visibility</p:attrName>
                                        </p:attrNameLst>
                                      </p:cBhvr>
                                      <p:to>
                                        <p:strVal val="visible"/>
                                      </p:to>
                                    </p:set>
                                    <p:animEffect transition="in" filter="fade">
                                      <p:cBhvr>
                                        <p:cTn id="58" dur="1000"/>
                                        <p:tgtEl>
                                          <p:spTgt spid="8">
                                            <p:txEl>
                                              <p:pRg st="3" end="3"/>
                                            </p:txEl>
                                          </p:spTgt>
                                        </p:tgtEl>
                                      </p:cBhvr>
                                    </p:animEffect>
                                    <p:anim calcmode="lin" valueType="num">
                                      <p:cBhvr>
                                        <p:cTn id="5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21793"/>
            <a:ext cx="11675706" cy="954107"/>
          </a:xfrm>
          <a:prstGeom prst="rect">
            <a:avLst/>
          </a:prstGeom>
        </p:spPr>
        <p:txBody>
          <a:bodyPr wrap="square">
            <a:spAutoFit/>
          </a:bodyPr>
          <a:lstStyle/>
          <a:p>
            <a:pPr>
              <a:spcAft>
                <a:spcPts val="0"/>
              </a:spcAft>
            </a:pPr>
            <a:r>
              <a:rPr lang="vi-VN" sz="2800" b="1" dirty="0" smtClean="0">
                <a:solidFill>
                  <a:srgbClr val="FF0000"/>
                </a:solidFill>
                <a:latin typeface="Times New Roman" panose="02020603050405020304" pitchFamily="18" charset="0"/>
                <a:ea typeface="Times New Roman" panose="02020603050405020304" pitchFamily="18" charset="0"/>
              </a:rPr>
              <a:t>Quan </a:t>
            </a:r>
            <a:r>
              <a:rPr lang="vi-VN" sz="2800" b="1" dirty="0">
                <a:solidFill>
                  <a:srgbClr val="FF0000"/>
                </a:solidFill>
                <a:latin typeface="Times New Roman" panose="02020603050405020304" pitchFamily="18" charset="0"/>
                <a:ea typeface="Times New Roman" panose="02020603050405020304" pitchFamily="18" charset="0"/>
              </a:rPr>
              <a:t>sát hình 5.4 và đưa ra các biện pháp phòng ngừa nguy hiểm do tiếp xúc với hóa chất</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51329" y="960365"/>
            <a:ext cx="11201400" cy="5749717"/>
          </a:xfrm>
          <a:prstGeom prst="rect">
            <a:avLst/>
          </a:prstGeom>
          <a:noFill/>
          <a:ln>
            <a:noFill/>
          </a:ln>
        </p:spPr>
      </p:pic>
    </p:spTree>
    <p:extLst>
      <p:ext uri="{BB962C8B-B14F-4D97-AF65-F5344CB8AC3E}">
        <p14:creationId xmlns:p14="http://schemas.microsoft.com/office/powerpoint/2010/main" val="34578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76808" y="174812"/>
            <a:ext cx="6298804" cy="6575611"/>
          </a:xfrm>
          <a:prstGeom prst="rect">
            <a:avLst/>
          </a:prstGeom>
          <a:noFill/>
          <a:ln>
            <a:noFill/>
          </a:ln>
        </p:spPr>
      </p:pic>
      <p:sp>
        <p:nvSpPr>
          <p:cNvPr id="2" name="Rectangle 1"/>
          <p:cNvSpPr/>
          <p:nvPr/>
        </p:nvSpPr>
        <p:spPr>
          <a:xfrm>
            <a:off x="6575612" y="174812"/>
            <a:ext cx="5616388" cy="6093976"/>
          </a:xfrm>
          <a:prstGeom prst="rect">
            <a:avLst/>
          </a:prstGeom>
        </p:spPr>
        <p:txBody>
          <a:bodyPr wrap="square">
            <a:spAutoFit/>
          </a:bodyPr>
          <a:lstStyle/>
          <a:p>
            <a:pPr>
              <a:spcAft>
                <a:spcPts val="0"/>
              </a:spcAft>
            </a:pPr>
            <a:r>
              <a:rPr lang="vi-VN" sz="3000" dirty="0">
                <a:solidFill>
                  <a:srgbClr val="0000FF"/>
                </a:solidFill>
                <a:latin typeface="Times New Roman" panose="02020603050405020304" pitchFamily="18" charset="0"/>
                <a:ea typeface="Times New Roman" panose="02020603050405020304" pitchFamily="18" charset="0"/>
              </a:rPr>
              <a:t>- </a:t>
            </a:r>
            <a:r>
              <a:rPr lang="vi-VN" sz="3000" dirty="0" smtClean="0">
                <a:solidFill>
                  <a:srgbClr val="0000FF"/>
                </a:solidFill>
                <a:latin typeface="Times New Roman" panose="02020603050405020304" pitchFamily="18" charset="0"/>
                <a:ea typeface="Times New Roman" panose="02020603050405020304" pitchFamily="18" charset="0"/>
              </a:rPr>
              <a:t>Đặt </a:t>
            </a:r>
            <a:r>
              <a:rPr lang="vi-VN" sz="3000" dirty="0">
                <a:solidFill>
                  <a:srgbClr val="0000FF"/>
                </a:solidFill>
                <a:latin typeface="Times New Roman" panose="02020603050405020304" pitchFamily="18" charset="0"/>
                <a:ea typeface="Times New Roman" panose="02020603050405020304" pitchFamily="18" charset="0"/>
              </a:rPr>
              <a:t>bình gas ở nơi thông thoáng</a:t>
            </a:r>
            <a:endParaRPr lang="en-US" sz="30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000" dirty="0">
                <a:solidFill>
                  <a:srgbClr val="0000FF"/>
                </a:solidFill>
                <a:latin typeface="Times New Roman" panose="02020603050405020304" pitchFamily="18" charset="0"/>
                <a:ea typeface="Times New Roman" panose="02020603050405020304" pitchFamily="18" charset="0"/>
              </a:rPr>
              <a:t>- Khóa van đầu bình gas khi không sử dụng bếp</a:t>
            </a:r>
            <a:endParaRPr lang="en-US" sz="30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000" dirty="0">
                <a:solidFill>
                  <a:srgbClr val="0000FF"/>
                </a:solidFill>
                <a:latin typeface="Times New Roman" panose="02020603050405020304" pitchFamily="18" charset="0"/>
                <a:ea typeface="Times New Roman" panose="02020603050405020304" pitchFamily="18" charset="0"/>
              </a:rPr>
              <a:t>- Kiểm tra thường xuyên ống dẫn gas bằng nước xà phòng tuyệt đối không thử bằng lửa</a:t>
            </a:r>
            <a:endParaRPr lang="en-US" sz="30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000" dirty="0">
                <a:solidFill>
                  <a:srgbClr val="0000FF"/>
                </a:solidFill>
                <a:latin typeface="Times New Roman" panose="02020603050405020304" pitchFamily="18" charset="0"/>
                <a:ea typeface="Times New Roman" panose="02020603050405020304" pitchFamily="18" charset="0"/>
              </a:rPr>
              <a:t>- Mua chất tẩy rửa có xuất xứ, nhãn mác và hạn sử dụng rõ ràng, an toàn; cất hóa chất vào chỗ kín và có nhãn cảnh báo chất độc</a:t>
            </a:r>
            <a:endParaRPr lang="en-US" sz="30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000" dirty="0">
                <a:solidFill>
                  <a:srgbClr val="0000FF"/>
                </a:solidFill>
                <a:latin typeface="Times New Roman" panose="02020603050405020304" pitchFamily="18" charset="0"/>
                <a:ea typeface="Times New Roman" panose="02020603050405020304" pitchFamily="18" charset="0"/>
              </a:rPr>
              <a:t>- Nên sử dụng tinh dầu ở dạng dung dịch xịt để xua đuổi chuột và côn trùng gây hại.</a:t>
            </a:r>
            <a:endParaRPr lang="en-US" sz="30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29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3599" y="13631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1592" y="2244437"/>
            <a:ext cx="10961479" cy="4031873"/>
          </a:xfrm>
          <a:prstGeom prst="rect">
            <a:avLst/>
          </a:prstGeom>
        </p:spPr>
        <p:txBody>
          <a:bodyPr wrap="square">
            <a:spAutoFit/>
          </a:bodyPr>
          <a:lstStyle/>
          <a:p>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Đặc bình gas ở nơi thông thoáng</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Khóa van đầu bình gas khi không sử dụng bếp</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Kiểm tra thường xuyên ống dẫn gas bằng nước xà phòng tuyệt đối không thử bằng lửa</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Mua chất tẩy rửa có xuất xứ, nhãn mác và hạn sử dụng rõ ràng, an toàn; cất hóa chất vào chỗ kín và có nhãn cảnh báo chất độc</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Nên sử dụng tinh dầu ở dạng dung dịch xịt để xua đuổi chuột và côn trùng gây hại.</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842682" y="1213531"/>
            <a:ext cx="9269506"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921122" y="1769325"/>
            <a:ext cx="9096937"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4. Phòng ngừa nguy hiểm do tiếp xúc với hóa chất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down)">
                                      <p:cBhvr>
                                        <p:cTn id="19" dur="500"/>
                                        <p:tgtEl>
                                          <p:spTgt spid="2">
                                            <p:txEl>
                                              <p:pRg st="3" end="3"/>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down)">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11971176"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Đọc mục II.5 và đưa ra các biện pháp phòng ngừa nguy hiểm do nổ</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318" y="753035"/>
            <a:ext cx="10179423" cy="5281947"/>
          </a:xfrm>
          <a:prstGeom prst="rect">
            <a:avLst/>
          </a:prstGeom>
        </p:spPr>
      </p:pic>
      <p:sp>
        <p:nvSpPr>
          <p:cNvPr id="5" name="TextBox 4"/>
          <p:cNvSpPr txBox="1"/>
          <p:nvPr/>
        </p:nvSpPr>
        <p:spPr>
          <a:xfrm>
            <a:off x="5158547" y="6034982"/>
            <a:ext cx="2095729" cy="584775"/>
          </a:xfrm>
          <a:prstGeom prst="rect">
            <a:avLst/>
          </a:prstGeom>
          <a:noFill/>
        </p:spPr>
        <p:txBody>
          <a:bodyPr wrap="square" rtlCol="0">
            <a:spAutoFit/>
          </a:bodyPr>
          <a:lstStyle/>
          <a:p>
            <a:r>
              <a:rPr lang="vi-VN" sz="3200" b="1" i="1" dirty="0" smtClean="0">
                <a:solidFill>
                  <a:srgbClr val="FF0000"/>
                </a:solidFill>
                <a:latin typeface="Times New Roman" panose="02020603050405020304" pitchFamily="18" charset="0"/>
                <a:cs typeface="Times New Roman" panose="02020603050405020304" pitchFamily="18" charset="0"/>
              </a:rPr>
              <a:t>Cháy nổ</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4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88" y="121024"/>
            <a:ext cx="6976188" cy="5833275"/>
          </a:xfrm>
          <a:prstGeom prst="rect">
            <a:avLst/>
          </a:prstGeom>
        </p:spPr>
      </p:pic>
      <p:sp>
        <p:nvSpPr>
          <p:cNvPr id="5" name="TextBox 4"/>
          <p:cNvSpPr txBox="1"/>
          <p:nvPr/>
        </p:nvSpPr>
        <p:spPr>
          <a:xfrm>
            <a:off x="2775811" y="5954300"/>
            <a:ext cx="2270541" cy="584775"/>
          </a:xfrm>
          <a:prstGeom prst="rect">
            <a:avLst/>
          </a:prstGeom>
          <a:noFill/>
        </p:spPr>
        <p:txBody>
          <a:bodyPr wrap="square" rtlCol="0">
            <a:spAutoFit/>
          </a:bodyPr>
          <a:lstStyle/>
          <a:p>
            <a:r>
              <a:rPr lang="vi-VN" sz="3200" b="1" i="1" dirty="0" smtClean="0">
                <a:solidFill>
                  <a:srgbClr val="FF0000"/>
                </a:solidFill>
                <a:latin typeface="Times New Roman" panose="02020603050405020304" pitchFamily="18" charset="0"/>
                <a:cs typeface="Times New Roman" panose="02020603050405020304" pitchFamily="18" charset="0"/>
              </a:rPr>
              <a:t>Cháy nổ</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7525093" y="36839"/>
            <a:ext cx="4453812" cy="6001643"/>
          </a:xfrm>
          <a:prstGeom prst="rect">
            <a:avLst/>
          </a:prstGeom>
        </p:spPr>
        <p:txBody>
          <a:bodyPr wrap="square">
            <a:spAutoFit/>
          </a:bodyPr>
          <a:lstStyle/>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Kiểm tra van bình gas trước và sau khi nấu bếp</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để xăng, dầu, cồn, gas ở những nơi dễ cháy</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sử dụng vỏ bình gas bị gỉ, có nguồn gốc không rõ ràng</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cho trứng, thực phẩm chứa trong hộp đậy nắp chặt, kín nấu trong lò vi sóng.</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02102" y="2106578"/>
            <a:ext cx="11339806" cy="2554545"/>
          </a:xfrm>
          <a:prstGeom prst="rect">
            <a:avLst/>
          </a:prstGeom>
        </p:spPr>
        <p:txBody>
          <a:bodyPr wrap="square">
            <a:spAutoFit/>
          </a:bodyPr>
          <a:lstStyle/>
          <a:p>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Kiểm tra van bình gas trước và sau khi nấu bếp</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để xăng, dầu, cồn, gas ở những nơi dễ cháy</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sử dụng vỏ bình gas bị gỉ, có nguồn gốc không rõ ràng</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Không cho trứng, thực phẩm chứa trong hộp đậy nắp chặt, kín nấu trong lò vi sóng.</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0122" y="1029360"/>
            <a:ext cx="8891760"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902102" y="1614135"/>
            <a:ext cx="5705408" cy="584775"/>
          </a:xfrm>
          <a:prstGeom prst="rect">
            <a:avLst/>
          </a:prstGeom>
        </p:spPr>
        <p:txBody>
          <a:bodyPr wrap="non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5. Phòng ngừa nguy hiểm do nổ</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8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3" y="65514"/>
            <a:ext cx="11841189" cy="1077218"/>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Đọc mục II.6 và đưa ra các biện pháp phòng ngừa nguy hiểm khi làm việc trong không gian hẹp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331259" y="1180325"/>
            <a:ext cx="10340788" cy="4926833"/>
          </a:xfrm>
          <a:prstGeom prst="rect">
            <a:avLst/>
          </a:prstGeom>
        </p:spPr>
      </p:pic>
      <p:sp>
        <p:nvSpPr>
          <p:cNvPr id="6" name="TextBox 5"/>
          <p:cNvSpPr txBox="1"/>
          <p:nvPr/>
        </p:nvSpPr>
        <p:spPr>
          <a:xfrm>
            <a:off x="4082782" y="6107159"/>
            <a:ext cx="4456100" cy="523220"/>
          </a:xfrm>
          <a:prstGeom prst="rect">
            <a:avLst/>
          </a:prstGeom>
          <a:noFill/>
        </p:spPr>
        <p:txBody>
          <a:bodyPr wrap="square" rtlCol="0">
            <a:spAutoFit/>
          </a:bodyPr>
          <a:lstStyle/>
          <a:p>
            <a:r>
              <a:rPr lang="vi-VN" sz="2800" b="1"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1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3516" y="121024"/>
            <a:ext cx="6235202" cy="5869229"/>
          </a:xfrm>
          <a:prstGeom prst="rect">
            <a:avLst/>
          </a:prstGeom>
        </p:spPr>
      </p:pic>
      <p:sp>
        <p:nvSpPr>
          <p:cNvPr id="6" name="TextBox 5"/>
          <p:cNvSpPr txBox="1"/>
          <p:nvPr/>
        </p:nvSpPr>
        <p:spPr>
          <a:xfrm>
            <a:off x="1075765" y="6138170"/>
            <a:ext cx="4477869" cy="523220"/>
          </a:xfrm>
          <a:prstGeom prst="rect">
            <a:avLst/>
          </a:prstGeom>
          <a:noFill/>
        </p:spPr>
        <p:txBody>
          <a:bodyPr wrap="square" rtlCol="0">
            <a:spAutoFit/>
          </a:bodyPr>
          <a:lstStyle/>
          <a:p>
            <a:r>
              <a:rPr lang="vi-VN" sz="2800" b="1"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696635" y="674924"/>
            <a:ext cx="5255879" cy="4524315"/>
          </a:xfrm>
          <a:prstGeom prst="rect">
            <a:avLst/>
          </a:prstGeom>
        </p:spPr>
        <p:txBody>
          <a:bodyPr wrap="square">
            <a:spAutoFit/>
          </a:bodyPr>
          <a:lstStyle/>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Không nướng đồ ăn bằng bếp than trong nhà</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Lắp và mở máy hút mùi hoặc bật quạt thông gió khi nấu nướng</a:t>
            </a:r>
            <a:endParaRPr lang="en-US" sz="3200" dirty="0">
              <a:solidFill>
                <a:srgbClr val="0000FF"/>
              </a:solidFill>
              <a:latin typeface="Times New Roman" panose="02020603050405020304" pitchFamily="18" charset="0"/>
              <a:ea typeface="Times New Roman" panose="02020603050405020304" pitchFamily="18" charset="0"/>
            </a:endParaRPr>
          </a:p>
          <a:p>
            <a:pPr>
              <a:spcAft>
                <a:spcPts val="0"/>
              </a:spcAft>
            </a:pPr>
            <a:r>
              <a:rPr lang="vi-VN" sz="3200" dirty="0">
                <a:solidFill>
                  <a:srgbClr val="0000FF"/>
                </a:solidFill>
                <a:latin typeface="Times New Roman" panose="02020603050405020304" pitchFamily="18" charset="0"/>
                <a:ea typeface="Times New Roman" panose="02020603050405020304" pitchFamily="18" charset="0"/>
              </a:rPr>
              <a:t>- Sắp xếp dụng cụ nhà bếp gọn gàng, ngăn nắp; không chồng cao; không để các vật sắc, nhọn, dễ vỡ trên cao.</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926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2166" y="0"/>
            <a:ext cx="10348331" cy="1477328"/>
          </a:xfrm>
          <a:prstGeom prst="rect">
            <a:avLst/>
          </a:prstGeom>
        </p:spPr>
        <p:txBody>
          <a:bodyPr wrap="square">
            <a:spAutoFit/>
          </a:bodyPr>
          <a:lstStyle/>
          <a:p>
            <a:r>
              <a:rPr lang="vi-VN" sz="3000" dirty="0">
                <a:solidFill>
                  <a:srgbClr val="FF0000"/>
                </a:solidFill>
                <a:latin typeface="Times New Roman" panose="02020603050405020304" pitchFamily="18" charset="0"/>
                <a:cs typeface="Times New Roman" panose="02020603050405020304" pitchFamily="18" charset="0"/>
              </a:rPr>
              <a:t>Quan sát bảng 5.1. và nêu ra các yếu tố nguy hiểm trong chế biến thực phẩm? Trình bày tác động nguy hiểm và mức độ nguy hiểm của các yếu tố đó.</a:t>
            </a:r>
            <a:endParaRPr lang="en-US" sz="30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56840" y="1477327"/>
            <a:ext cx="9946888" cy="5380671"/>
          </a:xfrm>
          <a:prstGeom prst="rect">
            <a:avLst/>
          </a:prstGeom>
          <a:noFill/>
          <a:ln>
            <a:noFill/>
          </a:ln>
        </p:spPr>
      </p:pic>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2194" y="2235506"/>
            <a:ext cx="10685382" cy="2554545"/>
          </a:xfrm>
          <a:prstGeom prst="rect">
            <a:avLst/>
          </a:prstGeom>
        </p:spPr>
        <p:txBody>
          <a:bodyPr wrap="square">
            <a:spAutoFit/>
          </a:bodyPr>
          <a:lstStyle/>
          <a:p>
            <a:r>
              <a:rPr lang="vi-VN" sz="3200" dirty="0" smtClean="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Không nướng đồ ăn bằng bếp than trong nhà</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Lắp và mở máy hút mùi hoặc bật quạt thông gió khi nấu nướng</a:t>
            </a:r>
            <a:endParaRPr lang="en-US" sz="3200" dirty="0">
              <a:solidFill>
                <a:srgbClr val="0000FF"/>
              </a:solidFill>
              <a:latin typeface="Times New Roman" panose="02020603050405020304" pitchFamily="18" charset="0"/>
              <a:cs typeface="Times New Roman" panose="02020603050405020304" pitchFamily="18" charset="0"/>
            </a:endParaRPr>
          </a:p>
          <a:p>
            <a:r>
              <a:rPr lang="vi-VN" sz="3200" dirty="0">
                <a:solidFill>
                  <a:srgbClr val="0000FF"/>
                </a:solidFill>
                <a:latin typeface="Times New Roman" panose="02020603050405020304" pitchFamily="18" charset="0"/>
                <a:cs typeface="Times New Roman" panose="02020603050405020304" pitchFamily="18" charset="0"/>
              </a:rPr>
              <a:t>- Sắp xếp dụng cụ nhà bếp gọn gàng, ngăn nắp; không chồng cao; không để các vật sắc, nhọn, dễ vỡ trên cao.</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457199" y="1123118"/>
            <a:ext cx="8875060"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II. Hướng dẫn phòng ngừa nguy hiểm trong bếp</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0171" y="1665465"/>
            <a:ext cx="10869829" cy="584775"/>
          </a:xfrm>
          <a:prstGeom prst="rect">
            <a:avLst/>
          </a:prstGeom>
        </p:spPr>
        <p:txBody>
          <a:bodyPr wrap="square">
            <a:spAutoFit/>
          </a:bodyPr>
          <a:lstStyle/>
          <a:p>
            <a:pPr lvl="0"/>
            <a:r>
              <a:rPr lang="vi-VN" sz="3200" b="1" dirty="0">
                <a:solidFill>
                  <a:srgbClr val="0000FF"/>
                </a:solidFill>
                <a:latin typeface="Times New Roman" panose="02020603050405020304" pitchFamily="18" charset="0"/>
                <a:cs typeface="Times New Roman" panose="02020603050405020304" pitchFamily="18" charset="0"/>
              </a:rPr>
              <a:t>6. Phòng ngừa nguy hiểm khi làm việc trong không gian hẹp</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7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Quan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bếp</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gia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liệt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kê</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dễ</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cháy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nổ</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chưa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ngừa</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1828800" y="1539602"/>
            <a:ext cx="8175812" cy="4551916"/>
          </a:xfrm>
          <a:prstGeom prst="rect">
            <a:avLst/>
          </a:prstGeom>
        </p:spPr>
      </p:pic>
      <p:sp>
        <p:nvSpPr>
          <p:cNvPr id="9" name="TextBox 8"/>
          <p:cNvSpPr txBox="1"/>
          <p:nvPr/>
        </p:nvSpPr>
        <p:spPr>
          <a:xfrm>
            <a:off x="3811691" y="6179096"/>
            <a:ext cx="5224733" cy="584775"/>
          </a:xfrm>
          <a:prstGeom prst="rect">
            <a:avLst/>
          </a:prstGeom>
          <a:noFill/>
        </p:spPr>
        <p:txBody>
          <a:bodyPr wrap="square" rtlCol="0">
            <a:spAutoFit/>
          </a:bodyPr>
          <a:lstStyle/>
          <a:p>
            <a:r>
              <a:rPr lang="vi-VN" sz="3200" b="1"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13516" y="699247"/>
            <a:ext cx="5680272" cy="5291006"/>
          </a:xfrm>
          <a:prstGeom prst="rect">
            <a:avLst/>
          </a:prstGeom>
        </p:spPr>
      </p:pic>
      <p:sp>
        <p:nvSpPr>
          <p:cNvPr id="9" name="TextBox 8"/>
          <p:cNvSpPr txBox="1"/>
          <p:nvPr/>
        </p:nvSpPr>
        <p:spPr>
          <a:xfrm>
            <a:off x="415715" y="6104725"/>
            <a:ext cx="5015753" cy="584775"/>
          </a:xfrm>
          <a:prstGeom prst="rect">
            <a:avLst/>
          </a:prstGeom>
          <a:noFill/>
        </p:spPr>
        <p:txBody>
          <a:bodyPr wrap="square" rtlCol="0">
            <a:spAutoFit/>
          </a:bodyPr>
          <a:lstStyle/>
          <a:p>
            <a:r>
              <a:rPr lang="vi-VN" sz="3200"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81437" y="699247"/>
            <a:ext cx="5843955" cy="5509200"/>
          </a:xfrm>
          <a:prstGeom prst="rect">
            <a:avLst/>
          </a:prstGeom>
        </p:spPr>
        <p:txBody>
          <a:bodyPr wrap="square">
            <a:spAutoFit/>
          </a:bodyPr>
          <a:lstStyle/>
          <a:p>
            <a:pPr marL="30480" marR="30480" algn="just">
              <a:spcAft>
                <a:spcPts val="0"/>
              </a:spcAft>
            </a:pPr>
            <a:r>
              <a:rPr lang="en-US" sz="3200" dirty="0" err="1">
                <a:solidFill>
                  <a:srgbClr val="0000FF"/>
                </a:solidFill>
                <a:latin typeface="Times New Roman" panose="02020603050405020304" pitchFamily="18" charset="0"/>
                <a:ea typeface="Times New Roman" panose="02020603050405020304" pitchFamily="18" charset="0"/>
              </a:rPr>
              <a:t>Những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vật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dễ</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cháy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nổ</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chưa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được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thực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pháp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phòng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ngừa</a:t>
            </a:r>
            <a:r>
              <a:rPr lang="en-US" sz="32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3200" dirty="0" err="1">
                <a:solidFill>
                  <a:srgbClr val="0000FF"/>
                </a:solidFill>
                <a:latin typeface="Times New Roman" panose="02020603050405020304" pitchFamily="18" charset="0"/>
                <a:ea typeface="Times New Roman" panose="02020603050405020304" pitchFamily="18" charset="0"/>
              </a:rPr>
              <a:t>Bình</a:t>
            </a:r>
            <a:r>
              <a:rPr lang="en-US" sz="3200" dirty="0">
                <a:solidFill>
                  <a:srgbClr val="0000FF"/>
                </a:solidFill>
                <a:latin typeface="Times New Roman" panose="02020603050405020304" pitchFamily="18" charset="0"/>
                <a:ea typeface="Times New Roman" panose="02020603050405020304" pitchFamily="18" charset="0"/>
              </a:rPr>
              <a:t> gas, </a:t>
            </a:r>
            <a:r>
              <a:rPr lang="en-US" sz="3200" dirty="0" err="1">
                <a:solidFill>
                  <a:srgbClr val="0000FF"/>
                </a:solidFill>
                <a:latin typeface="Times New Roman" panose="02020603050405020304" pitchFamily="18" charset="0"/>
                <a:ea typeface="Times New Roman" panose="02020603050405020304" pitchFamily="18" charset="0"/>
              </a:rPr>
              <a:t>hóa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dễ</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cháy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nổ</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pháp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phòng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ngừa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việc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bảo</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quản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chúng</a:t>
            </a:r>
            <a:r>
              <a:rPr lang="en-US" sz="3200" dirty="0">
                <a:solidFill>
                  <a:srgbClr val="0000FF"/>
                </a:solidFill>
                <a:latin typeface="Times New Roman" panose="02020603050405020304" pitchFamily="18" charset="0"/>
                <a:ea typeface="Times New Roman" panose="02020603050405020304" pitchFamily="18" charset="0"/>
              </a:rPr>
              <a:t> ở </a:t>
            </a:r>
            <a:r>
              <a:rPr lang="en-US" sz="3200" dirty="0" err="1">
                <a:solidFill>
                  <a:srgbClr val="0000FF"/>
                </a:solidFill>
                <a:latin typeface="Times New Roman" panose="02020603050405020304" pitchFamily="18" charset="0"/>
                <a:ea typeface="Times New Roman" panose="02020603050405020304" pitchFamily="18" charset="0"/>
              </a:rPr>
              <a:t>nơi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thoáng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mát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tránh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nguồn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nhiệt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nguồn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lửa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kiểm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tra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định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để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phát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hiện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chữa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hỏng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hóc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tuân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thủ</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quy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tắc</a:t>
            </a:r>
            <a:r>
              <a:rPr lang="en-US" sz="3200" dirty="0">
                <a:solidFill>
                  <a:srgbClr val="0000FF"/>
                </a:solidFill>
                <a:latin typeface="Times New Roman" panose="02020603050405020304" pitchFamily="18" charset="0"/>
                <a:ea typeface="Times New Roman" panose="02020603050405020304" pitchFamily="18" charset="0"/>
              </a:rPr>
              <a:t> an </a:t>
            </a:r>
            <a:r>
              <a:rPr lang="en-US" sz="3200" dirty="0" err="1">
                <a:solidFill>
                  <a:srgbClr val="0000FF"/>
                </a:solidFill>
                <a:latin typeface="Times New Roman" panose="02020603050405020304" pitchFamily="18" charset="0"/>
                <a:ea typeface="Times New Roman" panose="02020603050405020304" pitchFamily="18" charset="0"/>
              </a:rPr>
              <a:t>toàn</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sử</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dụng</a:t>
            </a:r>
            <a:r>
              <a:rPr lang="en-US" sz="3200" dirty="0">
                <a:solidFill>
                  <a:srgbClr val="0000FF"/>
                </a:solidFill>
                <a:latin typeface="Times New Roman" panose="02020603050405020304" pitchFamily="18" charset="0"/>
                <a:ea typeface="Times New Roman" panose="02020603050405020304" pitchFamily="18" charset="0"/>
              </a:rPr>
              <a:t>.</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60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188259"/>
            <a:ext cx="273204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LUYỆN TẬP</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5429" y="667137"/>
            <a:ext cx="11756571"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ngừa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yếu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gian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hẹp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2043952" y="1882588"/>
            <a:ext cx="8162365" cy="4007224"/>
          </a:xfrm>
          <a:prstGeom prst="rect">
            <a:avLst/>
          </a:prstGeom>
        </p:spPr>
      </p:pic>
      <p:sp>
        <p:nvSpPr>
          <p:cNvPr id="9" name="TextBox 8"/>
          <p:cNvSpPr txBox="1"/>
          <p:nvPr/>
        </p:nvSpPr>
        <p:spPr>
          <a:xfrm>
            <a:off x="3557458" y="6067459"/>
            <a:ext cx="5661212" cy="584775"/>
          </a:xfrm>
          <a:prstGeom prst="rect">
            <a:avLst/>
          </a:prstGeom>
          <a:noFill/>
        </p:spPr>
        <p:txBody>
          <a:bodyPr wrap="square" rtlCol="0">
            <a:spAutoFit/>
          </a:bodyPr>
          <a:lstStyle/>
          <a:p>
            <a:r>
              <a:rPr lang="vi-VN" sz="3200" b="1"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8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313515" y="591384"/>
            <a:ext cx="5220152" cy="5636798"/>
          </a:xfrm>
          <a:prstGeom prst="rect">
            <a:avLst/>
          </a:prstGeom>
        </p:spPr>
      </p:pic>
      <p:sp>
        <p:nvSpPr>
          <p:cNvPr id="9" name="TextBox 8"/>
          <p:cNvSpPr txBox="1"/>
          <p:nvPr/>
        </p:nvSpPr>
        <p:spPr>
          <a:xfrm>
            <a:off x="313516" y="6228182"/>
            <a:ext cx="5428228" cy="584775"/>
          </a:xfrm>
          <a:prstGeom prst="rect">
            <a:avLst/>
          </a:prstGeom>
          <a:noFill/>
        </p:spPr>
        <p:txBody>
          <a:bodyPr wrap="square" rtlCol="0">
            <a:spAutoFit/>
          </a:bodyPr>
          <a:lstStyle/>
          <a:p>
            <a:r>
              <a:rPr lang="vi-VN" sz="3200" i="1" dirty="0" smtClean="0">
                <a:solidFill>
                  <a:srgbClr val="FF0000"/>
                </a:solidFill>
                <a:latin typeface="Times New Roman" panose="02020603050405020304" pitchFamily="18" charset="0"/>
                <a:cs typeface="Times New Roman" panose="02020603050405020304" pitchFamily="18" charset="0"/>
              </a:rPr>
              <a:t>Nhà bếp có không gian hẹp</a:t>
            </a:r>
            <a:endParaRPr lang="en-US" sz="3200" i="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533667" y="504093"/>
            <a:ext cx="6658333" cy="6124754"/>
          </a:xfrm>
          <a:prstGeom prst="rect">
            <a:avLst/>
          </a:prstGeom>
        </p:spPr>
        <p:txBody>
          <a:bodyPr wrap="square">
            <a:spAutoFit/>
          </a:bodyPr>
          <a:lstStyle/>
          <a:p>
            <a:pPr marL="30480" marR="30480" algn="just">
              <a:spcAft>
                <a:spcPts val="0"/>
              </a:spcAft>
            </a:pPr>
            <a:r>
              <a:rPr lang="en-US" sz="2800" dirty="0" err="1">
                <a:solidFill>
                  <a:srgbClr val="0000FF"/>
                </a:solidFill>
                <a:latin typeface="Times New Roman" panose="02020603050405020304" pitchFamily="18" charset="0"/>
                <a:ea typeface="Times New Roman" panose="02020603050405020304" pitchFamily="18" charset="0"/>
              </a:rPr>
              <a:t>Em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đã</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hiện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tất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cả</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điều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hướng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dẫn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phòng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ngừa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yếu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tố</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nguy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hiểm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chế</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biến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thực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phẩm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gian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hẹp</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đồ</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ăn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bằng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bếp</a:t>
            </a:r>
            <a:r>
              <a:rPr lang="en-US" sz="2800" dirty="0">
                <a:solidFill>
                  <a:srgbClr val="0000FF"/>
                </a:solidFill>
                <a:latin typeface="Times New Roman" panose="02020603050405020304" pitchFamily="18" charset="0"/>
                <a:ea typeface="Times New Roman" panose="02020603050405020304" pitchFamily="18" charset="0"/>
              </a:rPr>
              <a:t> than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nhà</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Lắp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mở</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hút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mùi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hoặc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bật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quạt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nấu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Sau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nấu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tiếp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5 - 10 </a:t>
            </a:r>
            <a:r>
              <a:rPr lang="en-US" sz="2800" dirty="0" err="1">
                <a:solidFill>
                  <a:srgbClr val="0000FF"/>
                </a:solidFill>
                <a:latin typeface="Times New Roman" panose="02020603050405020304" pitchFamily="18" charset="0"/>
                <a:ea typeface="Times New Roman" panose="02020603050405020304" pitchFamily="18" charset="0"/>
              </a:rPr>
              <a:t>phút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đảm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bảo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khí</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độc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hút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hết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Vệ</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sinh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hút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mùi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quạt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xuyên</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Sắp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xếp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dụng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cụ</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bếp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gọn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gàng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ngăn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nắp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chồng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cao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đề</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vật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sắc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nhọn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dễ</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vỡ</a:t>
            </a:r>
            <a:r>
              <a:rPr lang="en-US" sz="2800" dirty="0">
                <a:solidFill>
                  <a:srgbClr val="0000FF"/>
                </a:solidFill>
                <a:latin typeface="Times New Roman" panose="02020603050405020304" pitchFamily="18" charset="0"/>
                <a:ea typeface="Times New Roman" panose="02020603050405020304" pitchFamily="18" charset="0"/>
              </a:rPr>
              <a:t> ở </a:t>
            </a:r>
            <a:r>
              <a:rPr lang="en-US" sz="2800" dirty="0" err="1">
                <a:solidFill>
                  <a:srgbClr val="0000FF"/>
                </a:solidFill>
                <a:latin typeface="Times New Roman" panose="02020603050405020304" pitchFamily="18" charset="0"/>
                <a:ea typeface="Times New Roman" panose="02020603050405020304" pitchFamily="18" charset="0"/>
              </a:rPr>
              <a:t>trên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cao</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9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30987"/>
            <a:ext cx="11537795" cy="1077218"/>
          </a:xfrm>
          <a:prstGeom prst="rect">
            <a:avLst/>
          </a:prstGeom>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Đánh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ý </a:t>
            </a:r>
            <a:r>
              <a:rPr lang="en-US" sz="3200" dirty="0" err="1">
                <a:solidFill>
                  <a:srgbClr val="FF0000"/>
                </a:solidFill>
                <a:latin typeface="Times New Roman" panose="02020603050405020304" pitchFamily="18" charset="0"/>
                <a:cs typeface="Times New Roman" panose="02020603050405020304" pitchFamily="18" charset="0"/>
              </a:rPr>
              <a:t>thức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an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phẩm</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gia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mẫu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sau</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250576" y="1559858"/>
            <a:ext cx="9789459" cy="5298142"/>
          </a:xfrm>
          <a:prstGeom prst="rect">
            <a:avLst/>
          </a:prstGeom>
          <a:noFill/>
          <a:ln>
            <a:noFill/>
          </a:ln>
        </p:spPr>
      </p:pic>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57881"/>
            <a:ext cx="11537795" cy="954107"/>
          </a:xfrm>
          <a:prstGeom prst="rect">
            <a:avLst/>
          </a:prstGeom>
        </p:spPr>
        <p:txBody>
          <a:bodyPr wrap="square">
            <a:spAutoFit/>
          </a:bodyPr>
          <a:lstStyle/>
          <a:p>
            <a:r>
              <a:rPr lang="en-US" sz="2800" dirty="0" err="1">
                <a:solidFill>
                  <a:srgbClr val="0000FF"/>
                </a:solidFill>
                <a:latin typeface="Times New Roman" panose="02020603050405020304" pitchFamily="18" charset="0"/>
                <a:cs typeface="Times New Roman" panose="02020603050405020304" pitchFamily="18" charset="0"/>
              </a:rPr>
              <a:t>Đánh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giá</a:t>
            </a:r>
            <a:r>
              <a:rPr lang="en-US" sz="2800" dirty="0">
                <a:solidFill>
                  <a:srgbClr val="0000FF"/>
                </a:solidFill>
                <a:latin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cs typeface="Times New Roman" panose="02020603050405020304" pitchFamily="18" charset="0"/>
              </a:rPr>
              <a:t>thức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an </a:t>
            </a:r>
            <a:r>
              <a:rPr lang="en-US" sz="2800" dirty="0" err="1">
                <a:solidFill>
                  <a:srgbClr val="0000FF"/>
                </a:solidFill>
                <a:latin typeface="Times New Roman" panose="02020603050405020304" pitchFamily="18" charset="0"/>
                <a:cs typeface="Times New Roman" panose="02020603050405020304" pitchFamily="18" charset="0"/>
              </a:rPr>
              <a:t>toàn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phẩm</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gia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em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theo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mẫu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sau</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96389" y="1613646"/>
            <a:ext cx="5230352" cy="5123329"/>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614916160"/>
              </p:ext>
            </p:extLst>
          </p:nvPr>
        </p:nvGraphicFramePr>
        <p:xfrm>
          <a:off x="5607698" y="1613646"/>
          <a:ext cx="6456783" cy="5070378"/>
        </p:xfrm>
        <a:graphic>
          <a:graphicData uri="http://schemas.openxmlformats.org/drawingml/2006/table">
            <a:tbl>
              <a:tblPr firstRow="1" firstCol="1" bandRow="1"/>
              <a:tblGrid>
                <a:gridCol w="463573">
                  <a:extLst>
                    <a:ext uri="{9D8B030D-6E8A-4147-A177-3AD203B41FA5}">
                      <a16:colId xmlns="" xmlns:a16="http://schemas.microsoft.com/office/drawing/2014/main" val="2821420558"/>
                    </a:ext>
                  </a:extLst>
                </a:gridCol>
                <a:gridCol w="1803766">
                  <a:extLst>
                    <a:ext uri="{9D8B030D-6E8A-4147-A177-3AD203B41FA5}">
                      <a16:colId xmlns="" xmlns:a16="http://schemas.microsoft.com/office/drawing/2014/main" val="1217428752"/>
                    </a:ext>
                  </a:extLst>
                </a:gridCol>
                <a:gridCol w="606490">
                  <a:extLst>
                    <a:ext uri="{9D8B030D-6E8A-4147-A177-3AD203B41FA5}">
                      <a16:colId xmlns="" xmlns:a16="http://schemas.microsoft.com/office/drawing/2014/main" val="2887290816"/>
                    </a:ext>
                  </a:extLst>
                </a:gridCol>
                <a:gridCol w="765110">
                  <a:extLst>
                    <a:ext uri="{9D8B030D-6E8A-4147-A177-3AD203B41FA5}">
                      <a16:colId xmlns="" xmlns:a16="http://schemas.microsoft.com/office/drawing/2014/main" val="1617542183"/>
                    </a:ext>
                  </a:extLst>
                </a:gridCol>
                <a:gridCol w="1530220">
                  <a:extLst>
                    <a:ext uri="{9D8B030D-6E8A-4147-A177-3AD203B41FA5}">
                      <a16:colId xmlns="" xmlns:a16="http://schemas.microsoft.com/office/drawing/2014/main" val="2732727705"/>
                    </a:ext>
                  </a:extLst>
                </a:gridCol>
                <a:gridCol w="1287624">
                  <a:extLst>
                    <a:ext uri="{9D8B030D-6E8A-4147-A177-3AD203B41FA5}">
                      <a16:colId xmlns="" xmlns:a16="http://schemas.microsoft.com/office/drawing/2014/main" val="1312493506"/>
                    </a:ext>
                  </a:extLst>
                </a:gridCol>
              </a:tblGrid>
              <a:tr h="206650">
                <a:tc rowSpan="2">
                  <a:txBody>
                    <a:bodyPr/>
                    <a:lstStyle/>
                    <a:p>
                      <a:pPr marL="30480" marR="30480" algn="ctr">
                        <a:lnSpc>
                          <a:spcPct val="115000"/>
                        </a:lnSpc>
                        <a:spcAft>
                          <a:spcPts val="0"/>
                        </a:spcAft>
                      </a:pPr>
                      <a:r>
                        <a:rPr lang="en-US" sz="1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 toàn</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30480" marR="30480" algn="just">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0480" marR="30480" algn="just">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giải pháp</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78493162"/>
                  </a:ext>
                </a:extLst>
              </a:tr>
              <a:tr h="206650">
                <a:tc vMerge="1">
                  <a:txBody>
                    <a:bodyPr/>
                    <a:lstStyle/>
                    <a:p>
                      <a:endParaRPr lang="en-US"/>
                    </a:p>
                  </a:txBody>
                  <a:tcPr/>
                </a:tc>
                <a:tc vMerge="1">
                  <a:txBody>
                    <a:bodyPr/>
                    <a:lstStyle/>
                    <a:p>
                      <a:endParaRPr lang="en-US"/>
                    </a:p>
                  </a:txBody>
                  <a:tcPr/>
                </a:tc>
                <a:tc>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462993227"/>
                  </a:ext>
                </a:extLst>
              </a:tr>
              <a:tr h="38464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 thêm quả và đá lạnh vào xay khi máy đang chạy</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phẩm và đá sẽ bắn vào người gây nguy hiểm</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Tắt máy sau đó mới cho quả và đá</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8049251"/>
                  </a:ext>
                </a:extLst>
              </a:tr>
              <a:tr h="38464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dao có lưỡi dài chung với ống để thìa (muỗng), đũa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đứt tay nếu chạm phải</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dao vào khay riêng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87989262"/>
                  </a:ext>
                </a:extLst>
              </a:tr>
              <a:tr h="56707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Xếp li, cốc thủy tinh thường uống trên phía giá cao của bếp cho gọn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khăn</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lấy</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phía trên bàn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38992519"/>
                  </a:ext>
                </a:extLst>
              </a:tr>
              <a:tr h="56707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dầu, mỡ khi chiên bắn ra bếp và sàn bếp cho đến khi nấu xong rồi mới lau</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Bẩn sàn và trơn trượt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tấm chắn dầu, mỡ và lau sạch ngay sau khi bắn.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77461034"/>
                  </a:ext>
                </a:extLst>
              </a:tr>
              <a:tr h="56707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Mở lấy bánh trong lò nướng ngay khi thời gian nướng vừa kết thúc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cao gây bỏng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Đợi giảm nhiệt ở lò mới lấy bánh</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36536841"/>
                  </a:ext>
                </a:extLst>
              </a:tr>
              <a:tr h="38464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 thuốc trong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Dễ gây cháy nổ</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hút thuốc trong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24940215"/>
                  </a:ext>
                </a:extLst>
              </a:tr>
              <a:tr h="38464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Lỏng phích cắm điện của bình đun nước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Hở điện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Cắm chặt phích cắm</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407045"/>
                  </a:ext>
                </a:extLst>
              </a:tr>
              <a:tr h="56707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ổ điện và các thiết bị nấu ăn cạnh bồn rửa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 bắn vào ổ điện và thiết bị, gây bẩn, giật điện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ổ điện và thiết bị nấu ăn cách xa bồn rửa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92638086"/>
                  </a:ext>
                </a:extLst>
              </a:tr>
              <a:tr h="20665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 cồn y tế nướng cá mực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bỏng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sử dụng cồn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23039523"/>
                  </a:ext>
                </a:extLst>
              </a:tr>
              <a:tr h="384640">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bật hút mùi khi nấu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mùi trong phòng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mùi</a:t>
                      </a:r>
                      <a:endParaRPr lang="en-US" sz="1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95433006"/>
                  </a:ext>
                </a:extLst>
              </a:tr>
            </a:tbl>
          </a:graphicData>
        </a:graphic>
      </p:graphicFrame>
    </p:spTree>
    <p:extLst>
      <p:ext uri="{BB962C8B-B14F-4D97-AF65-F5344CB8AC3E}">
        <p14:creationId xmlns:p14="http://schemas.microsoft.com/office/powerpoint/2010/main" val="4794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35620" y="178419"/>
            <a:ext cx="10470995" cy="6556917"/>
          </a:xfrm>
          <a:prstGeom prst="rect">
            <a:avLst/>
          </a:prstGeom>
          <a:noFill/>
          <a:ln>
            <a:noFill/>
          </a:ln>
        </p:spPr>
      </p:pic>
    </p:spTree>
    <p:extLst>
      <p:ext uri="{BB962C8B-B14F-4D97-AF65-F5344CB8AC3E}">
        <p14:creationId xmlns:p14="http://schemas.microsoft.com/office/powerpoint/2010/main" val="11699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369" y="161330"/>
            <a:ext cx="10295792" cy="1077218"/>
          </a:xfrm>
          <a:prstGeom prst="rect">
            <a:avLst/>
          </a:prstGeom>
        </p:spPr>
        <p:txBody>
          <a:bodyPr wrap="square">
            <a:spAutoFit/>
          </a:bodyPr>
          <a:lstStyle/>
          <a:p>
            <a:pPr algn="ctr"/>
            <a:r>
              <a:rPr lang="vi-VN" sz="3200" b="1" dirty="0"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903379" y="1238548"/>
            <a:ext cx="9165771" cy="4031873"/>
          </a:xfrm>
          <a:prstGeom prst="rect">
            <a:avLst/>
          </a:prstGeom>
        </p:spPr>
        <p:txBody>
          <a:bodyPr wrap="square">
            <a:spAutoFit/>
          </a:bodyPr>
          <a:lstStyle/>
          <a:p>
            <a:pPr>
              <a:spcAft>
                <a:spcPts val="0"/>
              </a:spcAft>
            </a:pPr>
            <a:r>
              <a:rPr lang="vi-VN" sz="3200" b="1" dirty="0">
                <a:solidFill>
                  <a:srgbClr val="0000FF"/>
                </a:solidFill>
                <a:latin typeface="Times New Roman" panose="02020603050405020304" pitchFamily="18" charset="0"/>
                <a:ea typeface="Times New Roman" panose="02020603050405020304" pitchFamily="18" charset="0"/>
              </a:rPr>
              <a:t>I. Một số yếu tố nguy hiểm trong chế biến thực phẩm</a:t>
            </a:r>
            <a:endParaRPr lang="en-US" sz="3200" b="1"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cơ học</a:t>
            </a:r>
            <a:endParaRPr lang="en-US" sz="3200"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nhiệt</a:t>
            </a:r>
            <a:endParaRPr lang="en-US" sz="3200"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điện</a:t>
            </a:r>
            <a:endParaRPr lang="en-US" sz="3200"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hóa học</a:t>
            </a:r>
            <a:endParaRPr lang="en-US" sz="3200"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cháy nổ</a:t>
            </a:r>
            <a:endParaRPr lang="en-US" sz="3200" dirty="0">
              <a:solidFill>
                <a:srgbClr val="0000FF"/>
              </a:solidFill>
              <a:latin typeface="Times New Roman" panose="02020603050405020304" pitchFamily="18" charset="0"/>
              <a:ea typeface="Times New Roman" panose="02020603050405020304" pitchFamily="18" charset="0"/>
            </a:endParaRPr>
          </a:p>
          <a:p>
            <a:pPr marR="30480" algn="just">
              <a:spcAft>
                <a:spcPts val="0"/>
              </a:spcAft>
            </a:pPr>
            <a:r>
              <a:rPr lang="vi-VN" sz="3200" dirty="0">
                <a:solidFill>
                  <a:srgbClr val="0000FF"/>
                </a:solidFill>
                <a:latin typeface="Times New Roman" panose="02020603050405020304" pitchFamily="18" charset="0"/>
                <a:ea typeface="Times New Roman" panose="02020603050405020304" pitchFamily="18" charset="0"/>
              </a:rPr>
              <a:t>- Yếu tố không gian hẹp</a:t>
            </a:r>
            <a:endParaRPr lang="en-US" sz="3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06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5918" y="5280624"/>
            <a:ext cx="4455311" cy="523220"/>
          </a:xfrm>
          <a:prstGeom prst="rect">
            <a:avLst/>
          </a:prstGeom>
          <a:noFill/>
        </p:spPr>
        <p:txBody>
          <a:bodyPr wrap="square" rtlCol="0">
            <a:spAutoFit/>
          </a:bodyPr>
          <a:lstStyle/>
          <a:p>
            <a:r>
              <a:rPr lang="vi-VN" sz="2800" b="1" i="1" dirty="0" smtClean="0">
                <a:latin typeface="Times New Roman" panose="02020603050405020304" pitchFamily="18" charset="0"/>
                <a:cs typeface="Times New Roman" panose="02020603050405020304" pitchFamily="18" charset="0"/>
              </a:rPr>
              <a:t>Nấu ăn bằng bếp tổ ong</a:t>
            </a:r>
            <a:endParaRPr lang="en-US" sz="2800" b="1" i="1" dirty="0">
              <a:latin typeface="Times New Roman" panose="02020603050405020304" pitchFamily="18" charset="0"/>
              <a:cs typeface="Times New Roman" panose="02020603050405020304" pitchFamily="18" charset="0"/>
            </a:endParaRPr>
          </a:p>
        </p:txBody>
      </p:sp>
      <p:sp>
        <p:nvSpPr>
          <p:cNvPr id="5" name="Rectangle 4"/>
          <p:cNvSpPr/>
          <p:nvPr/>
        </p:nvSpPr>
        <p:spPr>
          <a:xfrm>
            <a:off x="7437862" y="280924"/>
            <a:ext cx="4570635" cy="3539430"/>
          </a:xfrm>
          <a:prstGeom prst="rect">
            <a:avLst/>
          </a:prstGeom>
        </p:spPr>
        <p:txBody>
          <a:bodyPr wrap="square">
            <a:spAutoFit/>
          </a:bodyPr>
          <a:lstStyle/>
          <a:p>
            <a:r>
              <a:rPr lang="en-US" sz="3200" dirty="0" err="1">
                <a:solidFill>
                  <a:srgbClr val="0000FF"/>
                </a:solidFill>
                <a:latin typeface="Times New Roman" panose="02020603050405020304" pitchFamily="18" charset="0"/>
                <a:cs typeface="Times New Roman" panose="02020603050405020304" pitchFamily="18" charset="0"/>
              </a:rPr>
              <a:t>Mùa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thời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tiết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lạnh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mang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bếp</a:t>
            </a:r>
            <a:r>
              <a:rPr lang="en-US" sz="3200" dirty="0">
                <a:solidFill>
                  <a:srgbClr val="0000FF"/>
                </a:solidFill>
                <a:latin typeface="Times New Roman" panose="02020603050405020304" pitchFamily="18" charset="0"/>
                <a:cs typeface="Times New Roman" panose="02020603050405020304" pitchFamily="18" charset="0"/>
              </a:rPr>
              <a:t> than </a:t>
            </a:r>
            <a:r>
              <a:rPr lang="en-US" sz="3200" dirty="0" err="1">
                <a:solidFill>
                  <a:srgbClr val="0000FF"/>
                </a:solidFill>
                <a:latin typeface="Times New Roman" panose="02020603050405020304" pitchFamily="18" charset="0"/>
                <a:cs typeface="Times New Roman" panose="02020603050405020304" pitchFamily="18" charset="0"/>
              </a:rPr>
              <a:t>tổ</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nấu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ăn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kín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cửa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Em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hãy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chỉ</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ra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bạn</a:t>
            </a:r>
            <a:r>
              <a:rPr lang="en-US" sz="3200" dirty="0">
                <a:solidFill>
                  <a:srgbClr val="0000FF"/>
                </a:solidFill>
                <a:latin typeface="Times New Roman" panose="02020603050405020304" pitchFamily="18" charset="0"/>
                <a:cs typeface="Times New Roman" panose="02020603050405020304" pitchFamily="18" charset="0"/>
              </a:rPr>
              <a:t> A </a:t>
            </a:r>
            <a:r>
              <a:rPr lang="en-US" sz="3200" dirty="0" err="1">
                <a:solidFill>
                  <a:srgbClr val="0000FF"/>
                </a:solidFill>
                <a:latin typeface="Times New Roman" panose="02020603050405020304" pitchFamily="18" charset="0"/>
                <a:cs typeface="Times New Roman" panose="02020603050405020304" pitchFamily="18" charset="0"/>
              </a:rPr>
              <a:t>yếu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nguy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hiểm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việc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đó</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363071" y="280924"/>
            <a:ext cx="6037729" cy="4999700"/>
          </a:xfrm>
          <a:prstGeom prst="rect">
            <a:avLst/>
          </a:prstGeom>
        </p:spPr>
      </p:pic>
      <p:sp>
        <p:nvSpPr>
          <p:cNvPr id="7" name="Rectangle 6"/>
          <p:cNvSpPr/>
          <p:nvPr/>
        </p:nvSpPr>
        <p:spPr>
          <a:xfrm>
            <a:off x="6494929" y="0"/>
            <a:ext cx="5889812" cy="6555641"/>
          </a:xfrm>
          <a:prstGeom prst="rect">
            <a:avLst/>
          </a:prstGeom>
        </p:spPr>
        <p:txBody>
          <a:bodyPr wrap="square">
            <a:spAutoFit/>
          </a:bodyPr>
          <a:lstStyle/>
          <a:p>
            <a:pPr>
              <a:spcAft>
                <a:spcPts val="0"/>
              </a:spcAft>
            </a:pPr>
            <a:r>
              <a:rPr lang="en-US" sz="2800" dirty="0" smtClean="0">
                <a:solidFill>
                  <a:srgbClr val="0000FF"/>
                </a:solidFill>
                <a:latin typeface="Times New Roman" panose="02020603050405020304" pitchFamily="18" charset="0"/>
                <a:ea typeface="Times New Roman" panose="02020603050405020304" pitchFamily="18" charset="0"/>
              </a:rPr>
              <a:t>Khi </a:t>
            </a:r>
            <a:r>
              <a:rPr lang="en-US" sz="2800" dirty="0">
                <a:solidFill>
                  <a:srgbClr val="0000FF"/>
                </a:solidFill>
                <a:latin typeface="Times New Roman" panose="02020603050405020304" pitchFamily="18" charset="0"/>
                <a:ea typeface="Times New Roman" panose="02020603050405020304" pitchFamily="18" charset="0"/>
              </a:rPr>
              <a:t>đốt than trong phòng kín, chúng ta có nguy cơ bị ngộ độc khí </a:t>
            </a:r>
            <a:r>
              <a:rPr lang="en-US" sz="2800" dirty="0" smtClean="0">
                <a:solidFill>
                  <a:srgbClr val="0000FF"/>
                </a:solidFill>
                <a:latin typeface="Times New Roman" panose="02020603050405020304" pitchFamily="18" charset="0"/>
                <a:ea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rPr>
              <a:t>CO</a:t>
            </a:r>
            <a:r>
              <a:rPr lang="en-US" sz="2800" baseline="-25000" dirty="0">
                <a:solidFill>
                  <a:srgbClr val="0000FF"/>
                </a:solidFill>
                <a:latin typeface="Times New Roman" panose="02020603050405020304" pitchFamily="18" charset="0"/>
                <a:ea typeface="Times New Roman" panose="02020603050405020304" pitchFamily="18" charset="0"/>
              </a:rPr>
              <a:t>2</a:t>
            </a:r>
            <a:r>
              <a:rPr lang="en-US" sz="2800" dirty="0">
                <a:solidFill>
                  <a:srgbClr val="0000FF"/>
                </a:solidFill>
                <a:latin typeface="Times New Roman" panose="02020603050405020304" pitchFamily="18" charset="0"/>
                <a:ea typeface="Times New Roman" panose="02020603050405020304" pitchFamily="18" charset="0"/>
              </a:rPr>
              <a:t>, ảnh hưởng trực tiếp đến sức khỏe của con người nhất là người già, phụ nữ và trẻ em. Khí CO, CO</a:t>
            </a:r>
            <a:r>
              <a:rPr lang="en-US" sz="2800" baseline="-25000" dirty="0">
                <a:solidFill>
                  <a:srgbClr val="0000FF"/>
                </a:solidFill>
                <a:latin typeface="Times New Roman" panose="02020603050405020304" pitchFamily="18" charset="0"/>
                <a:ea typeface="Times New Roman" panose="02020603050405020304" pitchFamily="18" charset="0"/>
              </a:rPr>
              <a:t>2</a:t>
            </a:r>
            <a:r>
              <a:rPr lang="en-US" sz="2800" dirty="0">
                <a:solidFill>
                  <a:srgbClr val="0000FF"/>
                </a:solidFill>
                <a:latin typeface="Times New Roman" panose="02020603050405020304" pitchFamily="18" charset="0"/>
                <a:ea typeface="Times New Roman" panose="02020603050405020304" pitchFamily="18" charset="0"/>
              </a:rPr>
              <a:t> tỏa ra từ bếp than dần dần chiếm trọn không gian phòng kín, rút hết khí oxygen, khiến chúng ta không có khí oxygen để thở, dẫn đến tử vong. Khí CO khi hít phải sẽ nhanh chóng ngấm vào máu và lấy đi lượng oxygen mà máu cung cấp cho cơ thể, dẫn đến đau đầu, chóng mặt, hoa mắt, cơ thể yếu ớt, buồn nôn, đau ngực và lẫn lộn. Nếu hít phải lượng lớn có thể bất tỉnh, tử vong nhanh.</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56459"/>
            <a:ext cx="11535747" cy="1569660"/>
          </a:xfrm>
          <a:prstGeom prst="rect">
            <a:avLst/>
          </a:prstGeom>
        </p:spPr>
        <p:txBody>
          <a:bodyPr wrap="square">
            <a:spAutoFit/>
          </a:bodyPr>
          <a:lstStyle/>
          <a:p>
            <a:pPr>
              <a:spcAft>
                <a:spcPts val="0"/>
              </a:spcAft>
            </a:pPr>
            <a:r>
              <a:rPr lang="en-US" sz="3200" b="1" dirty="0" err="1">
                <a:solidFill>
                  <a:srgbClr val="0000FF"/>
                </a:solidFill>
                <a:latin typeface="Times New Roman" panose="02020603050405020304" pitchFamily="18" charset="0"/>
                <a:ea typeface="Times New Roman" panose="02020603050405020304" pitchFamily="18" charset="0"/>
              </a:rPr>
              <a:t>Vừa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chiên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thực</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phẩm</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xong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bạn</a:t>
            </a:r>
            <a:r>
              <a:rPr lang="en-US" sz="3200" b="1" dirty="0">
                <a:solidFill>
                  <a:srgbClr val="0000FF"/>
                </a:solidFill>
                <a:latin typeface="Times New Roman" panose="02020603050405020304" pitchFamily="18" charset="0"/>
                <a:ea typeface="Times New Roman" panose="02020603050405020304" pitchFamily="18" charset="0"/>
              </a:rPr>
              <a:t> B </a:t>
            </a:r>
            <a:r>
              <a:rPr lang="en-US" sz="3200" b="1" dirty="0" err="1">
                <a:solidFill>
                  <a:srgbClr val="0000FF"/>
                </a:solidFill>
                <a:latin typeface="Times New Roman" panose="02020603050405020304" pitchFamily="18" charset="0"/>
                <a:ea typeface="Times New Roman" panose="02020603050405020304" pitchFamily="18" charset="0"/>
              </a:rPr>
              <a:t>định</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đổ</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luôn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dầu</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mỡ</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nóng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vào</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ống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xả</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bồn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rửa</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bát</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rồi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xả</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nước</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Em</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hãy</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giải</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thích</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cho</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bạn</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ấy</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những</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nguy</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hiểm</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có</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thể</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xảy</a:t>
            </a:r>
            <a:r>
              <a:rPr lang="en-US" sz="3200" b="1" dirty="0">
                <a:solidFill>
                  <a:srgbClr val="0000FF"/>
                </a:solidFill>
                <a:latin typeface="Times New Roman" panose="02020603050405020304" pitchFamily="18" charset="0"/>
                <a:ea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rPr>
              <a:t>ra.</a:t>
            </a:r>
            <a:endParaRPr lang="en-US" sz="3200" b="1" dirty="0">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88" y="1626120"/>
            <a:ext cx="7005918" cy="4102328"/>
          </a:xfrm>
          <a:prstGeom prst="rect">
            <a:avLst/>
          </a:prstGeom>
        </p:spPr>
      </p:pic>
      <p:sp>
        <p:nvSpPr>
          <p:cNvPr id="6" name="TextBox 5"/>
          <p:cNvSpPr txBox="1"/>
          <p:nvPr/>
        </p:nvSpPr>
        <p:spPr>
          <a:xfrm>
            <a:off x="3227294" y="5829488"/>
            <a:ext cx="6091518" cy="523220"/>
          </a:xfrm>
          <a:prstGeom prst="rect">
            <a:avLst/>
          </a:prstGeom>
          <a:noFill/>
        </p:spPr>
        <p:txBody>
          <a:bodyPr wrap="square" rtlCol="0">
            <a:spAutoFit/>
          </a:bodyPr>
          <a:lstStyle/>
          <a:p>
            <a:r>
              <a:rPr lang="vi-VN" sz="2800" b="1" i="1" dirty="0" smtClean="0">
                <a:solidFill>
                  <a:srgbClr val="0000FF"/>
                </a:solidFill>
                <a:latin typeface="Times New Roman" panose="02020603050405020304" pitchFamily="18" charset="0"/>
                <a:cs typeface="Times New Roman" panose="02020603050405020304" pitchFamily="18" charset="0"/>
              </a:rPr>
              <a:t>Đổ mỡ nóng vào ống xả bồn rửa bát</a:t>
            </a:r>
            <a:endParaRPr lang="en-US" sz="2800"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79" y="107577"/>
            <a:ext cx="5114731" cy="5331946"/>
          </a:xfrm>
          <a:prstGeom prst="rect">
            <a:avLst/>
          </a:prstGeom>
        </p:spPr>
      </p:pic>
      <p:sp>
        <p:nvSpPr>
          <p:cNvPr id="6" name="TextBox 5"/>
          <p:cNvSpPr txBox="1"/>
          <p:nvPr/>
        </p:nvSpPr>
        <p:spPr>
          <a:xfrm>
            <a:off x="403412" y="5439523"/>
            <a:ext cx="4933698" cy="954107"/>
          </a:xfrm>
          <a:prstGeom prst="rect">
            <a:avLst/>
          </a:prstGeom>
          <a:noFill/>
        </p:spPr>
        <p:txBody>
          <a:bodyPr wrap="square" rtlCol="0">
            <a:spAutoFit/>
          </a:bodyPr>
          <a:lstStyle/>
          <a:p>
            <a:pPr algn="ctr"/>
            <a:r>
              <a:rPr lang="vi-VN" sz="2800" b="1" dirty="0" smtClean="0">
                <a:solidFill>
                  <a:srgbClr val="0000FF"/>
                </a:solidFill>
                <a:latin typeface="Times New Roman" panose="02020603050405020304" pitchFamily="18" charset="0"/>
                <a:cs typeface="Times New Roman" panose="02020603050405020304" pitchFamily="18" charset="0"/>
              </a:rPr>
              <a:t>Đổ mỡ nóng vào ống xả bồn rửa bát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5518143" y="0"/>
            <a:ext cx="6673857" cy="6555641"/>
          </a:xfrm>
          <a:prstGeom prst="rect">
            <a:avLst/>
          </a:prstGeom>
        </p:spPr>
        <p:txBody>
          <a:bodyPr wrap="square">
            <a:spAutoFit/>
          </a:bodyPr>
          <a:lstStyle/>
          <a:p>
            <a:pPr marL="30480" marR="30480" algn="just">
              <a:spcAft>
                <a:spcPts val="0"/>
              </a:spcAft>
            </a:pPr>
            <a:r>
              <a:rPr lang="en-US" sz="2800" dirty="0" err="1">
                <a:solidFill>
                  <a:srgbClr val="0000FF"/>
                </a:solidFill>
                <a:latin typeface="Times New Roman" panose="02020603050405020304" pitchFamily="18" charset="0"/>
                <a:ea typeface="Times New Roman" panose="02020603050405020304" pitchFamily="18" charset="0"/>
              </a:rPr>
              <a:t>Những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nguy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hiểm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xảy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Dầu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gây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hoặc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nổ</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tiếp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xúc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đặc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biệt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đổ</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ống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xả</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chứa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Sự</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phản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ứng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giữa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dầu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tạo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nhanh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tăng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áp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suất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ống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xả</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gây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nguy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cháy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nổ</a:t>
            </a:r>
            <a:r>
              <a:rPr lang="en-US" sz="2800" dirty="0">
                <a:solidFill>
                  <a:srgbClr val="0000FF"/>
                </a:solidFill>
                <a:latin typeface="Times New Roman" panose="02020603050405020304" pitchFamily="18" charset="0"/>
                <a:ea typeface="Times New Roman" panose="02020603050405020304" pitchFamily="18" charset="0"/>
              </a:rPr>
              <a:t>.</a:t>
            </a:r>
          </a:p>
          <a:p>
            <a:pPr marL="30480" marR="30480" algn="just">
              <a:spcAft>
                <a:spcPts val="0"/>
              </a:spcAft>
            </a:pP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Dầu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nóng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tiếp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xúc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đông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làm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tắc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nghẽn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ống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xả</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gây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sự</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cản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trở</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quá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trình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thoát</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gây</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tình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trạng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tắc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nghẽn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ống</a:t>
            </a:r>
            <a:r>
              <a:rPr lang="en-US" sz="2800" dirty="0">
                <a:solidFill>
                  <a:srgbClr val="0000FF"/>
                </a:solidFill>
                <a:latin typeface="Times New Roman" panose="02020603050405020304" pitchFamily="18" charset="0"/>
                <a:ea typeface="Times New Roman" panose="02020603050405020304" pitchFamily="18" charset="0"/>
              </a:rPr>
              <a:t>.</a:t>
            </a:r>
          </a:p>
          <a:p>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Nếu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dầu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mỡ</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bị</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rò</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vào</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môi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có</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thể</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gây</a:t>
            </a:r>
            <a:r>
              <a:rPr lang="en-US" sz="2800" dirty="0">
                <a:solidFill>
                  <a:srgbClr val="0000FF"/>
                </a:solidFill>
                <a:latin typeface="Times New Roman" panose="02020603050405020304" pitchFamily="18" charset="0"/>
                <a:ea typeface="Times New Roman" panose="02020603050405020304" pitchFamily="18" charset="0"/>
              </a:rPr>
              <a:t> ô </a:t>
            </a:r>
            <a:r>
              <a:rPr lang="en-US" sz="2800" dirty="0" err="1">
                <a:solidFill>
                  <a:srgbClr val="0000FF"/>
                </a:solidFill>
                <a:latin typeface="Times New Roman" panose="02020603050405020304" pitchFamily="18" charset="0"/>
                <a:ea typeface="Times New Roman" panose="02020603050405020304" pitchFamily="18" charset="0"/>
              </a:rPr>
              <a:t>nhiễm</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môi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ảnh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hưởng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đến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hệ</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sinh</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thái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và</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sức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khỏe</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các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loài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sống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trong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môi</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trường</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nước</a:t>
            </a:r>
            <a:r>
              <a:rPr lang="en-US" sz="28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endParaRPr>
          </a:p>
        </p:txBody>
      </p:sp>
    </p:spTree>
    <p:extLst>
      <p:ext uri="{BB962C8B-B14F-4D97-AF65-F5344CB8AC3E}">
        <p14:creationId xmlns:p14="http://schemas.microsoft.com/office/powerpoint/2010/main" val="14011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903893"/>
            <a:ext cx="11719249" cy="954107"/>
          </a:xfrm>
          <a:prstGeom prst="rect">
            <a:avLst/>
          </a:prstGeom>
        </p:spPr>
        <p:txBody>
          <a:bodyPr wrap="square">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Đọc mục II.1 và cho biết để phòng ngừa nguy hiểm do tác động cơ học cần thực hiện biện pháp nào?</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24435" y="0"/>
            <a:ext cx="11194814" cy="5550941"/>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924</TotalTime>
  <Words>2713</Words>
  <Application>Microsoft Office PowerPoint</Application>
  <PresentationFormat>Widescreen</PresentationFormat>
  <Paragraphs>223</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232</cp:revision>
  <dcterms:created xsi:type="dcterms:W3CDTF">2023-06-21T22:05:51Z</dcterms:created>
  <dcterms:modified xsi:type="dcterms:W3CDTF">2025-02-20T13:09:41Z</dcterms:modified>
</cp:coreProperties>
</file>