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47" r:id="rId4"/>
    <p:sldId id="291" r:id="rId5"/>
    <p:sldId id="444" r:id="rId6"/>
    <p:sldId id="448" r:id="rId7"/>
    <p:sldId id="445" r:id="rId8"/>
    <p:sldId id="429" r:id="rId9"/>
    <p:sldId id="430" r:id="rId10"/>
    <p:sldId id="449" r:id="rId11"/>
    <p:sldId id="450" r:id="rId12"/>
    <p:sldId id="451" r:id="rId13"/>
    <p:sldId id="45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2" d="100"/>
          <a:sy n="82" d="100"/>
        </p:scale>
        <p:origin x="8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6/25/2024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25767" y="70338"/>
            <a:ext cx="4448907"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4</a:t>
            </a:r>
            <a:r>
              <a:rPr lang="vi-VN" sz="2400" b="1" smtClean="0">
                <a:solidFill>
                  <a:srgbClr val="FF0000"/>
                </a:solidFill>
                <a:latin typeface="Times New Roman" panose="02020603050405020304" pitchFamily="18" charset="0"/>
                <a:cs typeface="Times New Roman" panose="02020603050405020304" pitchFamily="18" charset="0"/>
              </a:rPr>
              <a:t>. TÍNH </a:t>
            </a:r>
            <a:r>
              <a:rPr lang="vi-VN" sz="2400" b="1" smtClean="0">
                <a:solidFill>
                  <a:srgbClr val="FF0000"/>
                </a:solidFill>
                <a:latin typeface="Times New Roman" panose="02020603050405020304" pitchFamily="18" charset="0"/>
                <a:cs typeface="Times New Roman" panose="02020603050405020304" pitchFamily="18" charset="0"/>
              </a:rPr>
              <a:t>CHI PHÍ BỮA </a:t>
            </a:r>
            <a:r>
              <a:rPr lang="vi-VN" sz="2400" b="1" smtClean="0">
                <a:solidFill>
                  <a:srgbClr val="FF0000"/>
                </a:solidFill>
                <a:latin typeface="Times New Roman" panose="02020603050405020304" pitchFamily="18" charset="0"/>
                <a:cs typeface="Times New Roman" panose="02020603050405020304" pitchFamily="18" charset="0"/>
              </a:rPr>
              <a:t>ĂN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410" y="600075"/>
            <a:ext cx="11403622" cy="5765556"/>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880" y="95855"/>
            <a:ext cx="11433739" cy="830997"/>
          </a:xfrm>
          <a:prstGeom prst="rect">
            <a:avLst/>
          </a:prstGeom>
        </p:spPr>
        <p:txBody>
          <a:bodyPr wrap="square">
            <a:spAutoFit/>
          </a:bodyPr>
          <a:lstStyle/>
          <a:p>
            <a:pPr>
              <a:spcAft>
                <a:spcPts val="0"/>
              </a:spcAft>
            </a:pPr>
            <a:r>
              <a:rPr lang="vi-VN" sz="2400" b="1" smtClean="0">
                <a:solidFill>
                  <a:srgbClr val="0000FF"/>
                </a:solidFill>
                <a:latin typeface="Times New Roman" panose="02020603050405020304" pitchFamily="18" charset="0"/>
                <a:ea typeface="Times New Roman" panose="02020603050405020304" pitchFamily="18" charset="0"/>
              </a:rPr>
              <a:t>Từ thực phẩm càn mua và đơn giá thực phẩm tại địa  phương em, tính chi phí cho bữa ăn theo thực đơn trên(Bảng 4.1)</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88094" y="1009495"/>
            <a:ext cx="5211693" cy="3655812"/>
          </a:xfrm>
          <a:prstGeom prst="rect">
            <a:avLst/>
          </a:prstGeom>
          <a:noFill/>
          <a:ln>
            <a:noFill/>
          </a:ln>
        </p:spPr>
      </p:pic>
      <p:graphicFrame>
        <p:nvGraphicFramePr>
          <p:cNvPr id="3" name="Table 2"/>
          <p:cNvGraphicFramePr>
            <a:graphicFrameLocks noGrp="1"/>
          </p:cNvGraphicFramePr>
          <p:nvPr>
            <p:extLst>
              <p:ext uri="{D42A27DB-BD31-4B8C-83A1-F6EECF244321}">
                <p14:modId xmlns:p14="http://schemas.microsoft.com/office/powerpoint/2010/main" val="1059852769"/>
              </p:ext>
            </p:extLst>
          </p:nvPr>
        </p:nvGraphicFramePr>
        <p:xfrm>
          <a:off x="5626358" y="893413"/>
          <a:ext cx="6354149" cy="5437869"/>
        </p:xfrm>
        <a:graphic>
          <a:graphicData uri="http://schemas.openxmlformats.org/drawingml/2006/table">
            <a:tbl>
              <a:tblPr firstRow="1" firstCol="1" bandRow="1"/>
              <a:tblGrid>
                <a:gridCol w="1113416">
                  <a:extLst>
                    <a:ext uri="{9D8B030D-6E8A-4147-A177-3AD203B41FA5}">
                      <a16:colId xmlns:a16="http://schemas.microsoft.com/office/drawing/2014/main" val="3788419266"/>
                    </a:ext>
                  </a:extLst>
                </a:gridCol>
                <a:gridCol w="1113416">
                  <a:extLst>
                    <a:ext uri="{9D8B030D-6E8A-4147-A177-3AD203B41FA5}">
                      <a16:colId xmlns:a16="http://schemas.microsoft.com/office/drawing/2014/main" val="2691512339"/>
                    </a:ext>
                  </a:extLst>
                </a:gridCol>
                <a:gridCol w="1113416">
                  <a:extLst>
                    <a:ext uri="{9D8B030D-6E8A-4147-A177-3AD203B41FA5}">
                      <a16:colId xmlns:a16="http://schemas.microsoft.com/office/drawing/2014/main" val="4261825849"/>
                    </a:ext>
                  </a:extLst>
                </a:gridCol>
                <a:gridCol w="1445839">
                  <a:extLst>
                    <a:ext uri="{9D8B030D-6E8A-4147-A177-3AD203B41FA5}">
                      <a16:colId xmlns:a16="http://schemas.microsoft.com/office/drawing/2014/main" val="2912386470"/>
                    </a:ext>
                  </a:extLst>
                </a:gridCol>
                <a:gridCol w="1568062">
                  <a:extLst>
                    <a:ext uri="{9D8B030D-6E8A-4147-A177-3AD203B41FA5}">
                      <a16:colId xmlns:a16="http://schemas.microsoft.com/office/drawing/2014/main" val="357346976"/>
                    </a:ext>
                  </a:extLst>
                </a:gridCol>
              </a:tblGrid>
              <a:tr h="1304818">
                <a:tc>
                  <a:txBody>
                    <a:bodyPr/>
                    <a:lstStyle/>
                    <a:p>
                      <a:pPr marL="30480" marR="30480" algn="ctr">
                        <a:lnSpc>
                          <a:spcPct val="115000"/>
                        </a:lnSpc>
                        <a:spcAft>
                          <a:spcPts val="0"/>
                        </a:spcAft>
                      </a:pPr>
                      <a:r>
                        <a:rPr lang="en-US" sz="1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107" marR="32107" marT="32107" marB="321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ctr">
                        <a:lnSpc>
                          <a:spcPct val="115000"/>
                        </a:lnSpc>
                        <a:spcAft>
                          <a:spcPts val="0"/>
                        </a:spcAft>
                      </a:pPr>
                      <a:r>
                        <a:rPr lang="en-US" sz="1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Loại thực phẩm</a:t>
                      </a:r>
                      <a:endPar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107" marR="32107" marT="32107" marB="321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ctr">
                        <a:lnSpc>
                          <a:spcPct val="115000"/>
                        </a:lnSpc>
                        <a:spcAft>
                          <a:spcPts val="0"/>
                        </a:spcAft>
                      </a:pPr>
                      <a:r>
                        <a:rPr lang="en-US" sz="1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Khối lượng thực phẩm cần mua (g)</a:t>
                      </a:r>
                      <a:endPar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107" marR="32107" marT="32107" marB="321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ctr">
                        <a:lnSpc>
                          <a:spcPct val="115000"/>
                        </a:lnSpc>
                        <a:spcAft>
                          <a:spcPts val="0"/>
                        </a:spcAft>
                      </a:pPr>
                      <a:r>
                        <a:rPr lang="en-US" sz="1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Đơn giá (đồng/100g)</a:t>
                      </a:r>
                      <a:endPar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107" marR="32107" marT="32107" marB="321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ctr">
                        <a:lnSpc>
                          <a:spcPct val="115000"/>
                        </a:lnSpc>
                        <a:spcAft>
                          <a:spcPts val="0"/>
                        </a:spcAft>
                      </a:pPr>
                      <a:r>
                        <a:rPr lang="en-US" sz="1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Thành tiền (đồng)</a:t>
                      </a:r>
                      <a:endPar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107" marR="32107" marT="32107" marB="321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6595462"/>
                  </a:ext>
                </a:extLst>
              </a:tr>
              <a:tr h="167597">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32107" marR="32107" marT="32107" marB="321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just">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Gạo</a:t>
                      </a:r>
                    </a:p>
                  </a:txBody>
                  <a:tcPr marL="32107" marR="32107" marT="32107" marB="321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343</a:t>
                      </a:r>
                    </a:p>
                  </a:txBody>
                  <a:tcPr marL="32107" marR="32107" marT="32107" marB="321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850 đ</a:t>
                      </a:r>
                    </a:p>
                  </a:txBody>
                  <a:tcPr marL="32107" marR="32107" marT="32107" marB="321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2,916 đ</a:t>
                      </a:r>
                    </a:p>
                  </a:txBody>
                  <a:tcPr marL="32107" marR="32107" marT="32107" marB="321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56166"/>
                  </a:ext>
                </a:extLst>
              </a:tr>
              <a:tr h="374365">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32107" marR="32107" marT="32107" marB="321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just">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Khoai lang</a:t>
                      </a:r>
                    </a:p>
                  </a:txBody>
                  <a:tcPr marL="32107" marR="32107" marT="32107" marB="321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396</a:t>
                      </a:r>
                    </a:p>
                  </a:txBody>
                  <a:tcPr marL="32107" marR="32107" marT="32107" marB="321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3,000 đ</a:t>
                      </a:r>
                    </a:p>
                  </a:txBody>
                  <a:tcPr marL="32107" marR="32107" marT="32107" marB="321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11,880 đ</a:t>
                      </a:r>
                    </a:p>
                  </a:txBody>
                  <a:tcPr marL="32107" marR="32107" marT="32107" marB="321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80328"/>
                  </a:ext>
                </a:extLst>
              </a:tr>
              <a:tr h="374365">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32107" marR="32107" marT="32107" marB="321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just">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 chép</a:t>
                      </a:r>
                    </a:p>
                  </a:txBody>
                  <a:tcPr marL="32107" marR="32107" marT="32107" marB="321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611</a:t>
                      </a:r>
                    </a:p>
                  </a:txBody>
                  <a:tcPr marL="32107" marR="32107" marT="32107" marB="321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6,000 đ</a:t>
                      </a:r>
                    </a:p>
                  </a:txBody>
                  <a:tcPr marL="32107" marR="32107" marT="32107" marB="321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36,660 đ</a:t>
                      </a:r>
                    </a:p>
                  </a:txBody>
                  <a:tcPr marL="32107" marR="32107" marT="32107" marB="321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1440814"/>
                  </a:ext>
                </a:extLst>
              </a:tr>
              <a:tr h="270981">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32107" marR="32107" marT="32107" marB="321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just">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Bí đỏ</a:t>
                      </a:r>
                    </a:p>
                  </a:txBody>
                  <a:tcPr marL="32107" marR="32107" marT="32107" marB="321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329</a:t>
                      </a:r>
                    </a:p>
                  </a:txBody>
                  <a:tcPr marL="32107" marR="32107" marT="32107" marB="321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2,000 đ</a:t>
                      </a:r>
                    </a:p>
                  </a:txBody>
                  <a:tcPr marL="32107" marR="32107" marT="32107" marB="321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6,580 đ</a:t>
                      </a:r>
                    </a:p>
                  </a:txBody>
                  <a:tcPr marL="32107" marR="32107" marT="32107" marB="321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2918362"/>
                  </a:ext>
                </a:extLst>
              </a:tr>
              <a:tr h="374365">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32107" marR="32107" marT="32107" marB="321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just">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Rau muống</a:t>
                      </a:r>
                    </a:p>
                  </a:txBody>
                  <a:tcPr marL="32107" marR="32107" marT="32107" marB="321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414</a:t>
                      </a:r>
                    </a:p>
                  </a:txBody>
                  <a:tcPr marL="32107" marR="32107" marT="32107" marB="321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500 đ</a:t>
                      </a:r>
                    </a:p>
                  </a:txBody>
                  <a:tcPr marL="32107" marR="32107" marT="32107" marB="321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2,070 đ</a:t>
                      </a:r>
                    </a:p>
                  </a:txBody>
                  <a:tcPr marL="32107" marR="32107" marT="32107" marB="321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3577"/>
                  </a:ext>
                </a:extLst>
              </a:tr>
              <a:tr h="374365">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32107" marR="32107" marT="32107" marB="321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just">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Đu đủ chín</a:t>
                      </a:r>
                    </a:p>
                  </a:txBody>
                  <a:tcPr marL="32107" marR="32107" marT="32107" marB="321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368</a:t>
                      </a:r>
                    </a:p>
                  </a:txBody>
                  <a:tcPr marL="32107" marR="32107" marT="32107" marB="321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2,000 đ</a:t>
                      </a:r>
                    </a:p>
                  </a:txBody>
                  <a:tcPr marL="32107" marR="32107" marT="32107" marB="321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7,360 đ</a:t>
                      </a:r>
                    </a:p>
                  </a:txBody>
                  <a:tcPr marL="32107" marR="32107" marT="32107" marB="321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3354306"/>
                  </a:ext>
                </a:extLst>
              </a:tr>
              <a:tr h="374365">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32107" marR="32107" marT="32107" marB="321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just">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Sữa chua</a:t>
                      </a:r>
                    </a:p>
                  </a:txBody>
                  <a:tcPr marL="32107" marR="32107" marT="32107" marB="321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400</a:t>
                      </a:r>
                    </a:p>
                  </a:txBody>
                  <a:tcPr marL="32107" marR="32107" marT="32107" marB="321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7,000 đ</a:t>
                      </a:r>
                    </a:p>
                  </a:txBody>
                  <a:tcPr marL="32107" marR="32107" marT="32107" marB="321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28,000 đ</a:t>
                      </a:r>
                    </a:p>
                  </a:txBody>
                  <a:tcPr marL="32107" marR="32107" marT="32107" marB="321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0821020"/>
                  </a:ext>
                </a:extLst>
              </a:tr>
              <a:tr h="270981">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32107" marR="32107" marT="32107" marB="321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just">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Dầu ăn</a:t>
                      </a:r>
                    </a:p>
                  </a:txBody>
                  <a:tcPr marL="32107" marR="32107" marT="32107" marB="321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40</a:t>
                      </a:r>
                    </a:p>
                  </a:txBody>
                  <a:tcPr marL="32107" marR="32107" marT="32107" marB="321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20,000 đ</a:t>
                      </a:r>
                    </a:p>
                  </a:txBody>
                  <a:tcPr marL="32107" marR="32107" marT="32107" marB="321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8,000 đ</a:t>
                      </a:r>
                    </a:p>
                  </a:txBody>
                  <a:tcPr marL="32107" marR="32107" marT="32107" marB="321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5887301"/>
                  </a:ext>
                </a:extLst>
              </a:tr>
            </a:tbl>
          </a:graphicData>
        </a:graphic>
      </p:graphicFrame>
    </p:spTree>
    <p:extLst>
      <p:ext uri="{BB962C8B-B14F-4D97-AF65-F5344CB8AC3E}">
        <p14:creationId xmlns:p14="http://schemas.microsoft.com/office/powerpoint/2010/main" val="69792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9249" y="466530"/>
            <a:ext cx="11756571"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lập thực đơn một bữa tối của gia đình em và cho biết lí do tạo nên thực đơn này.</a:t>
            </a:r>
          </a:p>
        </p:txBody>
      </p:sp>
    </p:spTree>
    <p:extLst>
      <p:ext uri="{BB962C8B-B14F-4D97-AF65-F5344CB8AC3E}">
        <p14:creationId xmlns:p14="http://schemas.microsoft.com/office/powerpoint/2010/main" val="315528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9249" y="466530"/>
            <a:ext cx="11756571"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lập thực đơn một bữa tối của gia đình em và cho biết lí do tạo nên thực đơn này.</a:t>
            </a:r>
          </a:p>
        </p:txBody>
      </p:sp>
      <p:sp>
        <p:nvSpPr>
          <p:cNvPr id="4" name="Rectangle 3"/>
          <p:cNvSpPr/>
          <p:nvPr/>
        </p:nvSpPr>
        <p:spPr>
          <a:xfrm>
            <a:off x="1853682" y="1051305"/>
            <a:ext cx="9296400" cy="4524315"/>
          </a:xfrm>
          <a:prstGeom prst="rect">
            <a:avLst/>
          </a:prstGeom>
        </p:spPr>
        <p:txBody>
          <a:bodyPr wrap="square">
            <a:spAutoFit/>
          </a:bodyPr>
          <a:lstStyle/>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Thực đơn một bữa tối của gia đình em:</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Canh cà rốt và tôm</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Cá hấp hành gừng</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Rau xà lách trộn</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Cơm trắng</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Nước cam ép tươi</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Lí do tạo nên thực đơn này:</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Đảm bảo bữa tối cung cấp đầy đủ chất dinh dưỡng cần thiết cho cả gia đình, đồng thời cũng mang lại hương vị ngon miệng và sự đa dạng trong bữa ăn. Món ăn được lựa chọn dựa trên sự kết hợp hài hòa giữa các nguyên liệu tươi ngon và việc chế biến đơn giản để tiết kiệm thời gian nhưng vẫn đảm bảo chất lượng và dinh dưỡng.</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298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arn(inVertical)">
                                      <p:cBhvr>
                                        <p:cTn id="25" dur="500"/>
                                        <p:tgtEl>
                                          <p:spTgt spid="4">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barn(inVertical)">
                                      <p:cBhvr>
                                        <p:cTn id="2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738664"/>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Hãy lập thực đơn cho 1 ngày của gia </a:t>
            </a:r>
            <a:r>
              <a:rPr lang="vi-VN" sz="2400" b="1">
                <a:solidFill>
                  <a:srgbClr val="0000FF"/>
                </a:solidFill>
                <a:latin typeface="Times New Roman" panose="02020603050405020304" pitchFamily="18" charset="0"/>
                <a:cs typeface="Times New Roman" panose="02020603050405020304" pitchFamily="18" charset="0"/>
              </a:rPr>
              <a:t>đình </a:t>
            </a:r>
            <a:r>
              <a:rPr lang="vi-VN" sz="2400" b="1" smtClean="0">
                <a:solidFill>
                  <a:srgbClr val="0000FF"/>
                </a:solidFill>
                <a:latin typeface="Times New Roman" panose="02020603050405020304" pitchFamily="18" charset="0"/>
                <a:cs typeface="Times New Roman" panose="02020603050405020304" pitchFamily="18" charset="0"/>
              </a:rPr>
              <a:t>em và tính chi phí cho bữa ăn đó</a:t>
            </a:r>
            <a:endParaRPr lang="en-US" sz="2400" b="1">
              <a:solidFill>
                <a:srgbClr val="0000FF"/>
              </a:solidFill>
              <a:latin typeface="Times New Roman" panose="02020603050405020304" pitchFamily="18" charset="0"/>
              <a:cs typeface="Times New Roman" panose="02020603050405020304" pitchFamily="18" charset="0"/>
            </a:endParaRPr>
          </a:p>
          <a:p>
            <a:r>
              <a:rPr lang="en-US"/>
              <a:t> </a:t>
            </a:r>
          </a:p>
        </p:txBody>
      </p:sp>
    </p:spTree>
    <p:extLst>
      <p:ext uri="{BB962C8B-B14F-4D97-AF65-F5344CB8AC3E}">
        <p14:creationId xmlns:p14="http://schemas.microsoft.com/office/powerpoint/2010/main" val="221219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4679" y="217522"/>
            <a:ext cx="5126697" cy="5403048"/>
          </a:xfrm>
          <a:prstGeom prst="rect">
            <a:avLst/>
          </a:prstGeom>
        </p:spPr>
      </p:pic>
      <p:sp>
        <p:nvSpPr>
          <p:cNvPr id="5" name="TextBox 4"/>
          <p:cNvSpPr txBox="1"/>
          <p:nvPr/>
        </p:nvSpPr>
        <p:spPr>
          <a:xfrm>
            <a:off x="1494692" y="5715000"/>
            <a:ext cx="2031023" cy="369332"/>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Thực đơn cỗ cưới</a:t>
            </a:r>
            <a:endParaRPr lang="en-US" b="1" i="1">
              <a:latin typeface="Times New Roman" panose="02020603050405020304" pitchFamily="18" charset="0"/>
              <a:cs typeface="Times New Roman" panose="02020603050405020304" pitchFamily="18" charset="0"/>
            </a:endParaRPr>
          </a:p>
        </p:txBody>
      </p:sp>
      <p:sp>
        <p:nvSpPr>
          <p:cNvPr id="6" name="Rectangle 5"/>
          <p:cNvSpPr/>
          <p:nvPr/>
        </p:nvSpPr>
        <p:spPr>
          <a:xfrm>
            <a:off x="5914292" y="380220"/>
            <a:ext cx="6096000" cy="1569660"/>
          </a:xfrm>
          <a:prstGeom prst="rect">
            <a:avLst/>
          </a:prstGeom>
        </p:spPr>
        <p:txBody>
          <a:bodyPr>
            <a:spAutoFit/>
          </a:bodyPr>
          <a:lstStyle/>
          <a:p>
            <a:r>
              <a:rPr lang="en-US" sz="2400" b="1">
                <a:solidFill>
                  <a:srgbClr val="0000FF"/>
                </a:solidFill>
                <a:latin typeface="Times New Roman" panose="02020603050405020304" pitchFamily="18" charset="0"/>
                <a:cs typeface="Times New Roman" panose="02020603050405020304" pitchFamily="18" charset="0"/>
              </a:rPr>
              <a:t>Em hãy kể tên các món ăn trong một thực đơn mà em đã được ăn cùng với gia đình hoặc bạn bè. Em ấn tượng nhất với món ăn nào trong thực đơn đó? Vì sao?</a:t>
            </a: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4679" y="217522"/>
            <a:ext cx="5126697" cy="5403048"/>
          </a:xfrm>
          <a:prstGeom prst="rect">
            <a:avLst/>
          </a:prstGeom>
        </p:spPr>
      </p:pic>
      <p:sp>
        <p:nvSpPr>
          <p:cNvPr id="5" name="TextBox 4"/>
          <p:cNvSpPr txBox="1"/>
          <p:nvPr/>
        </p:nvSpPr>
        <p:spPr>
          <a:xfrm>
            <a:off x="1494692" y="5715000"/>
            <a:ext cx="2031023" cy="369332"/>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Thực đơn cỗ cưới</a:t>
            </a:r>
            <a:endParaRPr lang="en-US" b="1" i="1">
              <a:latin typeface="Times New Roman" panose="02020603050405020304" pitchFamily="18" charset="0"/>
              <a:cs typeface="Times New Roman" panose="02020603050405020304" pitchFamily="18" charset="0"/>
            </a:endParaRPr>
          </a:p>
        </p:txBody>
      </p:sp>
      <p:sp>
        <p:nvSpPr>
          <p:cNvPr id="6" name="Rectangle 5"/>
          <p:cNvSpPr/>
          <p:nvPr/>
        </p:nvSpPr>
        <p:spPr>
          <a:xfrm>
            <a:off x="5914292" y="380220"/>
            <a:ext cx="6096000" cy="1569660"/>
          </a:xfrm>
          <a:prstGeom prst="rect">
            <a:avLst/>
          </a:prstGeom>
        </p:spPr>
        <p:txBody>
          <a:bodyPr>
            <a:spAutoFit/>
          </a:bodyPr>
          <a:lstStyle/>
          <a:p>
            <a:r>
              <a:rPr lang="en-US" sz="2400" b="1">
                <a:solidFill>
                  <a:srgbClr val="0000FF"/>
                </a:solidFill>
                <a:latin typeface="Times New Roman" panose="02020603050405020304" pitchFamily="18" charset="0"/>
                <a:cs typeface="Times New Roman" panose="02020603050405020304" pitchFamily="18" charset="0"/>
              </a:rPr>
              <a:t>Em hãy kể tên các món ăn trong một thực đơn mà em đã được ăn cùng với gia đình hoặc bạn bè. Em ấn tượng nhất với món ăn nào trong thực đơn đó? Vì sao?</a:t>
            </a:r>
          </a:p>
        </p:txBody>
      </p:sp>
      <p:sp>
        <p:nvSpPr>
          <p:cNvPr id="2" name="Rectangle 1"/>
          <p:cNvSpPr/>
          <p:nvPr/>
        </p:nvSpPr>
        <p:spPr>
          <a:xfrm>
            <a:off x="5847184" y="1929348"/>
            <a:ext cx="6163108" cy="4401205"/>
          </a:xfrm>
          <a:prstGeom prst="rect">
            <a:avLst/>
          </a:prstGeom>
        </p:spPr>
        <p:txBody>
          <a:bodyPr wrap="square">
            <a:spAutoFit/>
          </a:bodyPr>
          <a:lstStyle/>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Các món ăn trong một thực đơn mà em đã được ăn cùng gia đình hoặc bạn bè đó là:</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Tôm rang me</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Sườn rim chua ngọt</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Cải thìa xào</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Canh chua cá</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Dưa hấu tráng miệng.</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Món ăn mà em ấn tượng nhất là: canh chua cá.</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Giải thích: vì vị chua chua, ngọt ngọt của nước dùng cùng với hương vị đặc trưng của cá. Nó không chỉ ngon miệng mà còn rất bổ dưỡng và dễ tiêu hóa. Mỗi lần ăn canh chua cá, em luôn cảm thấy gần gũi với gia đình và thấy hạnh phúc với những khoảnh khắc sum vầy bên nhau.</a:t>
            </a:r>
            <a:endParaRPr lang="en-US" sz="20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1412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2777" y="146571"/>
            <a:ext cx="3163688" cy="461665"/>
          </a:xfrm>
          <a:prstGeom prst="rect">
            <a:avLst/>
          </a:prstGeom>
        </p:spPr>
        <p:txBody>
          <a:bodyPr wrap="none">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HỌC TẬP SỐ 1</a:t>
            </a:r>
            <a:endParaRPr lang="en-US" sz="2400">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901436771"/>
              </p:ext>
            </p:extLst>
          </p:nvPr>
        </p:nvGraphicFramePr>
        <p:xfrm>
          <a:off x="287601" y="590548"/>
          <a:ext cx="11571607" cy="5181600"/>
        </p:xfrm>
        <a:graphic>
          <a:graphicData uri="http://schemas.openxmlformats.org/drawingml/2006/table">
            <a:tbl>
              <a:tblPr firstRow="1" firstCol="1" bandRow="1"/>
              <a:tblGrid>
                <a:gridCol w="11571607">
                  <a:extLst>
                    <a:ext uri="{9D8B030D-6E8A-4147-A177-3AD203B41FA5}">
                      <a16:colId xmlns:a16="http://schemas.microsoft.com/office/drawing/2014/main" val="3472469821"/>
                    </a:ext>
                  </a:extLst>
                </a:gridCol>
              </a:tblGrid>
              <a:tr h="168965">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 và tên:.........................................................Lớp....................................................</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10" marR="543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281250"/>
                  </a:ext>
                </a:extLst>
              </a:tr>
              <a:tr h="3717235">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điền từ hoặc cụm từ sau: </a:t>
                      </a:r>
                      <a:r>
                        <a:rPr lang="vi-VN" sz="20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 đơn, món lương thực chính, món mặn, món xào, món canh, món tráng miệng, cung cấp protein, cung cấp carbohydrat</a:t>
                      </a: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vào chỗ trống dưới đây để được khái niệm về thực đơn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là bảng ghi lại tất cả các món ăn có trong thực đơn.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Thực đơn thường bao gồm món lương thực chính, món ...(2)..., món xào, món canh và món tráng miệng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....(3)...(cơm, phở, bún, xôi...) được chế biến từ gạo, ngô, khoai lang...là nguồn cung cấp carbonhydrat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Món mặn (cá kho, thịt rim, thịt rang...) được chế biến từ thịt, cá, tôm...là nguồn .-..(4)... được chế biến phối hợp nhiều nguyên liệu với nhau được thực hiện bằng cách đảo với dầu hoặc mỡ trên chảo nóng như thịt bò xào cần tây...là nguồn cung cấp lipid, protein, chất xơ, chất khoáng...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 có chứa nhiều nước như canh chua, canh rau nấu thịt...là nguồn cung cấp nước, chất xơ, chất khoáng...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...(6)....là những món ăn nhẹ dùng sau khi kết thúc bữa ăn chính, thường là quả tươi, sữa chua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10" marR="543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7784631"/>
                  </a:ext>
                </a:extLst>
              </a:tr>
            </a:tbl>
          </a:graphicData>
        </a:graphic>
      </p:graphicFrame>
    </p:spTree>
    <p:extLst>
      <p:ext uri="{BB962C8B-B14F-4D97-AF65-F5344CB8AC3E}">
        <p14:creationId xmlns:p14="http://schemas.microsoft.com/office/powerpoint/2010/main" val="398066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03984" y="129369"/>
            <a:ext cx="6096000" cy="646331"/>
          </a:xfrm>
          <a:prstGeom prst="rect">
            <a:avLst/>
          </a:prstGeom>
        </p:spPr>
        <p:txBody>
          <a:bodyPr>
            <a:spAutoFit/>
          </a:bodyPr>
          <a:lstStyle/>
          <a:p>
            <a:pPr algn="ctr">
              <a:spcAft>
                <a:spcPts val="0"/>
              </a:spcAft>
            </a:pPr>
            <a:r>
              <a:rPr lang="vi-VN">
                <a:solidFill>
                  <a:srgbClr val="000000"/>
                </a:solidFill>
                <a:latin typeface="Times New Roman" panose="02020603050405020304" pitchFamily="18" charset="0"/>
                <a:ea typeface="Times New Roman" panose="02020603050405020304" pitchFamily="18" charset="0"/>
              </a:rPr>
              <a:t>HƯỚNG DẪN CHẤM PHIẾU HỌC TẬP</a:t>
            </a:r>
            <a:endParaRPr lang="en-US" sz="1600">
              <a:latin typeface="Times New Roman" panose="02020603050405020304" pitchFamily="18" charset="0"/>
              <a:ea typeface="Times New Roman" panose="02020603050405020304" pitchFamily="18" charset="0"/>
            </a:endParaRPr>
          </a:p>
          <a:p>
            <a:pPr algn="ctr">
              <a:spcAft>
                <a:spcPts val="0"/>
              </a:spcAft>
            </a:pPr>
            <a:r>
              <a:rPr lang="vi-VN">
                <a:solidFill>
                  <a:srgbClr val="000000"/>
                </a:solidFill>
                <a:latin typeface="Times New Roman" panose="02020603050405020304" pitchFamily="18" charset="0"/>
                <a:ea typeface="Times New Roman" panose="02020603050405020304" pitchFamily="18" charset="0"/>
              </a:rPr>
              <a:t>PHIẾU HỌC TẬP SỐ 1</a:t>
            </a:r>
            <a:endParaRPr lang="en-US" sz="1600">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479714598"/>
              </p:ext>
            </p:extLst>
          </p:nvPr>
        </p:nvGraphicFramePr>
        <p:xfrm>
          <a:off x="586180" y="883298"/>
          <a:ext cx="11347673" cy="5486400"/>
        </p:xfrm>
        <a:graphic>
          <a:graphicData uri="http://schemas.openxmlformats.org/drawingml/2006/table">
            <a:tbl>
              <a:tblPr firstRow="1" firstCol="1" bandRow="1"/>
              <a:tblGrid>
                <a:gridCol w="11347673">
                  <a:extLst>
                    <a:ext uri="{9D8B030D-6E8A-4147-A177-3AD203B41FA5}">
                      <a16:colId xmlns:a16="http://schemas.microsoft.com/office/drawing/2014/main" val="3383951570"/>
                    </a:ext>
                  </a:extLst>
                </a:gridCol>
              </a:tblGrid>
              <a:tr h="168965">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 và tên:.........................................................Lớp....................................................</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10" marR="543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7620502"/>
                  </a:ext>
                </a:extLst>
              </a:tr>
              <a:tr h="3717235">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điền từ hoặc cụm từ sau: </a:t>
                      </a:r>
                      <a:r>
                        <a:rPr lang="vi-VN" sz="20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 đơn, món lương thực chính, món mặn, món xào, món canh, món tráng miệng, cung cấp protein, cung cấp carbohydrat</a:t>
                      </a: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vào chỗ trống dưới đây để được khái niệm về thực đơn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là bảng ghi lại tất cả các món ăn có trong thực đơn.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Thực đơn thường bao gồm món lương thực chính, món ...(2)..., món xào, món canh và món tráng miệng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....(3)...(cơm, phở, bún, xôi...) được chế biến từ gạo, ngô, khoai lang...là nguồn cung cấp carbonhydrat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Món mặn (cá kho, thịt rim, thịt rang...) được chế biến từ thịt, cá, tôm...là nguồn .-..(4)... được chế biến phối hợp nhiều nguyên liệu với nhau được thực hiện bằng cách đảo với dầu hoặc mỡ trên chảo nóng như thịt bò xào cần tây...là nguồn cung cấp lipid, protein, chất xơ, chất khoáng...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 có chứa nhiều nước như canh chua, canh rau nấu thịt...là nguồn cung cấp nước, chất xơ, chất khoáng...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...(6)....là những món ăn nhẹ dùng sau khi kết thúc bữa ăn chính, thường là quả tươi, sữa chua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Thực đơn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Món mặn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Món lương thực chính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Món xào</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Món canh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Món tráng miệng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10" marR="543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2318294"/>
                  </a:ext>
                </a:extLst>
              </a:tr>
            </a:tbl>
          </a:graphicData>
        </a:graphic>
      </p:graphicFrame>
    </p:spTree>
    <p:extLst>
      <p:ext uri="{BB962C8B-B14F-4D97-AF65-F5344CB8AC3E}">
        <p14:creationId xmlns:p14="http://schemas.microsoft.com/office/powerpoint/2010/main" val="282235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25767" y="70338"/>
            <a:ext cx="4448907"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4</a:t>
            </a:r>
            <a:r>
              <a:rPr lang="vi-VN" sz="2400" b="1" smtClean="0">
                <a:solidFill>
                  <a:srgbClr val="FF0000"/>
                </a:solidFill>
                <a:latin typeface="Times New Roman" panose="02020603050405020304" pitchFamily="18" charset="0"/>
                <a:cs typeface="Times New Roman" panose="02020603050405020304" pitchFamily="18" charset="0"/>
              </a:rPr>
              <a:t>. TÍNH </a:t>
            </a:r>
            <a:r>
              <a:rPr lang="vi-VN" sz="2400" b="1" smtClean="0">
                <a:solidFill>
                  <a:srgbClr val="FF0000"/>
                </a:solidFill>
                <a:latin typeface="Times New Roman" panose="02020603050405020304" pitchFamily="18" charset="0"/>
                <a:cs typeface="Times New Roman" panose="02020603050405020304" pitchFamily="18" charset="0"/>
              </a:rPr>
              <a:t>CHI PHÍ BỮA </a:t>
            </a:r>
            <a:r>
              <a:rPr lang="vi-VN" sz="2400" b="1" smtClean="0">
                <a:solidFill>
                  <a:srgbClr val="FF0000"/>
                </a:solidFill>
                <a:latin typeface="Times New Roman" panose="02020603050405020304" pitchFamily="18" charset="0"/>
                <a:cs typeface="Times New Roman" panose="02020603050405020304" pitchFamily="18" charset="0"/>
              </a:rPr>
              <a:t>ĂN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58146" y="532003"/>
            <a:ext cx="11694367" cy="1569660"/>
          </a:xfrm>
          <a:prstGeom prst="rect">
            <a:avLst/>
          </a:prstGeom>
        </p:spPr>
        <p:txBody>
          <a:bodyPr wrap="square">
            <a:spAutoFit/>
          </a:bodyPr>
          <a:lstStyle/>
          <a:p>
            <a:pPr>
              <a:spcAft>
                <a:spcPts val="0"/>
              </a:spcAft>
            </a:pPr>
            <a:r>
              <a:rPr lang="en-US" sz="2400" b="1">
                <a:solidFill>
                  <a:srgbClr val="000000"/>
                </a:solidFill>
                <a:latin typeface="Times New Roman" panose="02020603050405020304" pitchFamily="18" charset="0"/>
                <a:ea typeface="Times New Roman" panose="02020603050405020304" pitchFamily="18" charset="0"/>
              </a:rPr>
              <a:t>I</a:t>
            </a:r>
            <a:r>
              <a:rPr lang="vi-VN" sz="2400" b="1">
                <a:solidFill>
                  <a:srgbClr val="000000"/>
                </a:solidFill>
                <a:latin typeface="Times New Roman" panose="02020603050405020304" pitchFamily="18" charset="0"/>
                <a:ea typeface="Times New Roman" panose="02020603050405020304" pitchFamily="18" charset="0"/>
              </a:rPr>
              <a:t>. Khái niệm thực đơn</a:t>
            </a:r>
            <a:endParaRPr lang="en-US" sz="2400" b="1">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 Thực đơn là bảng ghi lại tất cả các món ăn có trong thực đơn</a:t>
            </a:r>
            <a:endParaRPr lang="en-US" sz="2400">
              <a:latin typeface="Times New Roman" panose="02020603050405020304" pitchFamily="18" charset="0"/>
              <a:ea typeface="Times New Roman" panose="02020603050405020304" pitchFamily="18" charset="0"/>
            </a:endParaRPr>
          </a:p>
          <a:p>
            <a:r>
              <a:rPr lang="vi-VN" sz="2400">
                <a:solidFill>
                  <a:srgbClr val="000000"/>
                </a:solidFill>
                <a:latin typeface="Times New Roman" panose="02020603050405020304" pitchFamily="18" charset="0"/>
                <a:ea typeface="Times New Roman" panose="02020603050405020304" pitchFamily="18" charset="0"/>
              </a:rPr>
              <a:t>- Thực đơn thường bao gồm món lương thực chính, món mặn, món xào, món canh và món tráng miệng</a:t>
            </a:r>
            <a:endParaRPr lang="en-US" sz="2400"/>
          </a:p>
        </p:txBody>
      </p:sp>
    </p:spTree>
    <p:extLst>
      <p:ext uri="{BB962C8B-B14F-4D97-AF65-F5344CB8AC3E}">
        <p14:creationId xmlns:p14="http://schemas.microsoft.com/office/powerpoint/2010/main" val="201776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478" y="138700"/>
            <a:ext cx="11563738" cy="1938992"/>
          </a:xfrm>
          <a:prstGeom prst="rect">
            <a:avLst/>
          </a:prstGeom>
        </p:spPr>
        <p:txBody>
          <a:bodyPr wrap="square">
            <a:spAutoFit/>
          </a:bodyPr>
          <a:lstStyle/>
          <a:p>
            <a:pPr indent="-203200" algn="just">
              <a:spcAft>
                <a:spcPts val="0"/>
              </a:spcAft>
            </a:pPr>
            <a:r>
              <a:rPr lang="vi-VN" sz="2400" b="1" spc="15" smtClean="0">
                <a:latin typeface="Times New Roman" panose="02020603050405020304" pitchFamily="18" charset="0"/>
                <a:ea typeface="Arial" panose="020B0604020202020204" pitchFamily="34" charset="0"/>
                <a:cs typeface="Times New Roman" panose="02020603050405020304" pitchFamily="18" charset="0"/>
              </a:rPr>
              <a:t>II. </a:t>
            </a:r>
            <a:r>
              <a:rPr lang="vi-VN" sz="2400" b="1" spc="15" smtClean="0">
                <a:latin typeface="Times New Roman" panose="02020603050405020304" pitchFamily="18" charset="0"/>
                <a:ea typeface="Arial" panose="020B0604020202020204" pitchFamily="34" charset="0"/>
                <a:cs typeface="Times New Roman" panose="02020603050405020304" pitchFamily="18" charset="0"/>
              </a:rPr>
              <a:t>TÍNH CHI PHÍ CHO MỘT BỮA ĂN THEO THỰC ĐƠN CHO TRƯỚC</a:t>
            </a:r>
            <a:endParaRPr lang="vi-VN" sz="2400" b="1" spc="15" smtClean="0">
              <a:latin typeface="Times New Roman" panose="02020603050405020304" pitchFamily="18" charset="0"/>
              <a:ea typeface="Arial" panose="020B0604020202020204" pitchFamily="34" charset="0"/>
              <a:cs typeface="Times New Roman" panose="02020603050405020304" pitchFamily="18" charset="0"/>
            </a:endParaRPr>
          </a:p>
          <a:p>
            <a:r>
              <a:rPr lang="vi-VN" sz="2400" smtClean="0">
                <a:latin typeface="Times New Roman" panose="02020603050405020304" pitchFamily="18" charset="0"/>
                <a:cs typeface="Times New Roman" panose="02020603050405020304" pitchFamily="18" charset="0"/>
              </a:rPr>
              <a:t>- Dự </a:t>
            </a:r>
            <a:r>
              <a:rPr lang="vi-VN" sz="2400">
                <a:latin typeface="Times New Roman" panose="02020603050405020304" pitchFamily="18" charset="0"/>
                <a:cs typeface="Times New Roman" panose="02020603050405020304" pitchFamily="18" charset="0"/>
              </a:rPr>
              <a:t>tính chi phí cho một bữa ăn của gia đình gồm 4 người: bố, mẹ, con gái(15 tuổi), con trai(11 tuổi) theo thực đơn sau</a:t>
            </a:r>
            <a:endParaRPr lang="en-US" sz="2400">
              <a:latin typeface="Times New Roman" panose="02020603050405020304" pitchFamily="18" charset="0"/>
              <a:cs typeface="Times New Roman" panose="02020603050405020304" pitchFamily="18" charset="0"/>
            </a:endParaRPr>
          </a:p>
          <a:p>
            <a:r>
              <a:rPr lang="vi-VN" sz="2400" smtClean="0">
                <a:latin typeface="Times New Roman" panose="02020603050405020304" pitchFamily="18" charset="0"/>
                <a:cs typeface="Times New Roman" panose="02020603050405020304" pitchFamily="18" charset="0"/>
              </a:rPr>
              <a:t>- Món </a:t>
            </a:r>
            <a:r>
              <a:rPr lang="vi-VN" sz="2400">
                <a:latin typeface="Times New Roman" panose="02020603050405020304" pitchFamily="18" charset="0"/>
                <a:cs typeface="Times New Roman" panose="02020603050405020304" pitchFamily="18" charset="0"/>
              </a:rPr>
              <a:t>lương thực  chính: cơm trắng, khoai lang luộc; món mặn: cá chép kho; món xào: rau muống xào; món canh: canh bí đỏ; món tráng miệng: sữa chua, đu đủ chín.</a:t>
            </a:r>
            <a:endParaRPr lang="en-US" sz="2400">
              <a:latin typeface="Times New Roman" panose="02020603050405020304" pitchFamily="18" charset="0"/>
              <a:cs typeface="Times New Roman" panose="02020603050405020304" pitchFamily="18" charset="0"/>
            </a:endParaRPr>
          </a:p>
        </p:txBody>
      </p:sp>
      <p:sp>
        <p:nvSpPr>
          <p:cNvPr id="3" name="Rectangle 2"/>
          <p:cNvSpPr/>
          <p:nvPr/>
        </p:nvSpPr>
        <p:spPr>
          <a:xfrm>
            <a:off x="192833" y="2201338"/>
            <a:ext cx="11451771" cy="2308324"/>
          </a:xfrm>
          <a:prstGeom prst="rect">
            <a:avLst/>
          </a:prstGeom>
        </p:spPr>
        <p:txBody>
          <a:bodyPr wrap="square">
            <a:spAutoFit/>
          </a:bodyPr>
          <a:lstStyle/>
          <a:p>
            <a:pPr>
              <a:spcAft>
                <a:spcPts val="0"/>
              </a:spcAft>
            </a:pPr>
            <a:r>
              <a:rPr lang="vi-VN" sz="2400" smtClean="0">
                <a:latin typeface="Times New Roman" panose="02020603050405020304" pitchFamily="18" charset="0"/>
                <a:ea typeface="Times New Roman" panose="02020603050405020304" pitchFamily="18" charset="0"/>
              </a:rPr>
              <a:t>- </a:t>
            </a:r>
            <a:r>
              <a:rPr lang="vi-VN" sz="2400" b="1" smtClean="0">
                <a:latin typeface="Times New Roman" panose="02020603050405020304" pitchFamily="18" charset="0"/>
                <a:ea typeface="Times New Roman" panose="02020603050405020304" pitchFamily="18" charset="0"/>
              </a:rPr>
              <a:t>Các bước thực hiện</a:t>
            </a:r>
          </a:p>
          <a:p>
            <a:pPr>
              <a:spcAft>
                <a:spcPts val="0"/>
              </a:spcAft>
            </a:pPr>
            <a:r>
              <a:rPr lang="vi-VN" sz="2400" smtClean="0">
                <a:latin typeface="Times New Roman" panose="02020603050405020304" pitchFamily="18" charset="0"/>
                <a:ea typeface="Times New Roman" panose="02020603050405020304" pitchFamily="18" charset="0"/>
              </a:rPr>
              <a:t>Bước </a:t>
            </a:r>
            <a:r>
              <a:rPr lang="vi-VN" sz="2400">
                <a:latin typeface="Times New Roman" panose="02020603050405020304" pitchFamily="18" charset="0"/>
                <a:ea typeface="Times New Roman" panose="02020603050405020304" pitchFamily="18" charset="0"/>
              </a:rPr>
              <a:t>1. </a:t>
            </a:r>
            <a:r>
              <a:rPr lang="vi-VN" sz="2400">
                <a:latin typeface="Times New Roman" panose="02020603050405020304" pitchFamily="18" charset="0"/>
                <a:ea typeface="Times New Roman" panose="02020603050405020304" pitchFamily="18" charset="0"/>
              </a:rPr>
              <a:t>Tính</a:t>
            </a:r>
            <a:r>
              <a:rPr lang="vi-VN" sz="2400" smtClean="0">
                <a:latin typeface="Times New Roman" panose="02020603050405020304" pitchFamily="18" charset="0"/>
                <a:ea typeface="Times New Roman" panose="02020603050405020304" pitchFamily="18" charset="0"/>
              </a:rPr>
              <a:t> </a:t>
            </a:r>
            <a:r>
              <a:rPr lang="vi-VN" sz="2400">
                <a:latin typeface="Times New Roman" panose="02020603050405020304" pitchFamily="18" charset="0"/>
                <a:ea typeface="Times New Roman" panose="02020603050405020304" pitchFamily="18" charset="0"/>
              </a:rPr>
              <a:t>khối lượng thực phẩm cần </a:t>
            </a:r>
            <a:r>
              <a:rPr lang="vi-VN" sz="2400" smtClean="0">
                <a:latin typeface="Times New Roman" panose="02020603050405020304" pitchFamily="18" charset="0"/>
                <a:ea typeface="Times New Roman" panose="02020603050405020304" pitchFamily="18" charset="0"/>
              </a:rPr>
              <a:t>mua</a:t>
            </a:r>
          </a:p>
          <a:p>
            <a:pPr>
              <a:spcAft>
                <a:spcPts val="0"/>
              </a:spcAft>
            </a:pPr>
            <a:r>
              <a:rPr lang="vi-VN" sz="2400" smtClean="0">
                <a:latin typeface="Times New Roman" panose="02020603050405020304" pitchFamily="18" charset="0"/>
                <a:ea typeface="Times New Roman" panose="02020603050405020304" pitchFamily="18" charset="0"/>
              </a:rPr>
              <a:t>Bước </a:t>
            </a:r>
            <a:r>
              <a:rPr lang="vi-VN" sz="2400">
                <a:latin typeface="Times New Roman" panose="02020603050405020304" pitchFamily="18" charset="0"/>
                <a:ea typeface="Times New Roman" panose="02020603050405020304" pitchFamily="18" charset="0"/>
              </a:rPr>
              <a:t>2. Xác định </a:t>
            </a:r>
            <a:r>
              <a:rPr lang="vi-VN" sz="2400" smtClean="0">
                <a:latin typeface="Times New Roman" panose="02020603050405020304" pitchFamily="18" charset="0"/>
                <a:ea typeface="Times New Roman" panose="02020603050405020304" pitchFamily="18" charset="0"/>
              </a:rPr>
              <a:t>đơn giá các loại thực phẩm cần mua</a:t>
            </a:r>
          </a:p>
          <a:p>
            <a:pPr>
              <a:spcAft>
                <a:spcPts val="0"/>
              </a:spcAft>
            </a:pPr>
            <a:r>
              <a:rPr lang="vi-VN" sz="2400" smtClean="0">
                <a:latin typeface="Times New Roman" panose="02020603050405020304" pitchFamily="18" charset="0"/>
                <a:ea typeface="Times New Roman" panose="02020603050405020304" pitchFamily="18" charset="0"/>
              </a:rPr>
              <a:t>Bước </a:t>
            </a:r>
            <a:r>
              <a:rPr lang="vi-VN" sz="2400">
                <a:latin typeface="Times New Roman" panose="02020603050405020304" pitchFamily="18" charset="0"/>
                <a:ea typeface="Times New Roman" panose="02020603050405020304" pitchFamily="18" charset="0"/>
              </a:rPr>
              <a:t>3. Tính </a:t>
            </a:r>
            <a:r>
              <a:rPr lang="vi-VN" sz="2400" smtClean="0">
                <a:latin typeface="Times New Roman" panose="02020603050405020304" pitchFamily="18" charset="0"/>
                <a:ea typeface="Times New Roman" panose="02020603050405020304" pitchFamily="18" charset="0"/>
              </a:rPr>
              <a:t>chi </a:t>
            </a:r>
            <a:r>
              <a:rPr lang="vi-VN" sz="2400">
                <a:latin typeface="Times New Roman" panose="02020603050405020304" pitchFamily="18" charset="0"/>
                <a:ea typeface="Times New Roman" panose="02020603050405020304" pitchFamily="18" charset="0"/>
              </a:rPr>
              <a:t>phí cho bữa </a:t>
            </a:r>
            <a:r>
              <a:rPr lang="vi-VN" sz="2400" smtClean="0">
                <a:latin typeface="Times New Roman" panose="02020603050405020304" pitchFamily="18" charset="0"/>
                <a:ea typeface="Times New Roman" panose="02020603050405020304" pitchFamily="18" charset="0"/>
              </a:rPr>
              <a:t>ăn</a:t>
            </a:r>
          </a:p>
          <a:p>
            <a:pPr marL="342900" indent="-342900">
              <a:spcAft>
                <a:spcPts val="0"/>
              </a:spcAft>
              <a:buFontTx/>
              <a:buChar char="-"/>
            </a:pPr>
            <a:r>
              <a:rPr lang="vi-VN" sz="2400" smtClean="0">
                <a:effectLst/>
                <a:latin typeface="Times New Roman" panose="02020603050405020304" pitchFamily="18" charset="0"/>
                <a:ea typeface="Times New Roman" panose="02020603050405020304" pitchFamily="18" charset="0"/>
              </a:rPr>
              <a:t>Tính chi phí cho từng loại thực phẩm cần mua</a:t>
            </a:r>
          </a:p>
          <a:p>
            <a:pPr>
              <a:spcAft>
                <a:spcPts val="0"/>
              </a:spcAft>
            </a:pPr>
            <a:r>
              <a:rPr lang="vi-VN" sz="2400" smtClean="0">
                <a:latin typeface="Times New Roman" panose="02020603050405020304" pitchFamily="18" charset="0"/>
                <a:ea typeface="Times New Roman" panose="02020603050405020304" pitchFamily="18" charset="0"/>
              </a:rPr>
              <a:t>- Tính tổng chi phí của các loại thực phẩm cho bữa ăn</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1839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28056" y="109478"/>
            <a:ext cx="6118860" cy="3159501"/>
          </a:xfrm>
          <a:prstGeom prst="rect">
            <a:avLst/>
          </a:prstGeom>
          <a:noFill/>
          <a:ln>
            <a:noFill/>
          </a:ln>
        </p:spPr>
      </p:pic>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6346916" y="177281"/>
            <a:ext cx="5717566" cy="4973217"/>
          </a:xfrm>
          <a:prstGeom prst="rect">
            <a:avLst/>
          </a:prstGeom>
          <a:noFill/>
          <a:ln>
            <a:noFill/>
          </a:ln>
        </p:spPr>
      </p:pic>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161692" y="3268980"/>
            <a:ext cx="6118860" cy="3589020"/>
          </a:xfrm>
          <a:prstGeom prst="rect">
            <a:avLst/>
          </a:prstGeom>
          <a:noFill/>
          <a:ln>
            <a:noFill/>
          </a:ln>
        </p:spPr>
      </p:pic>
    </p:spTree>
    <p:extLst>
      <p:ext uri="{BB962C8B-B14F-4D97-AF65-F5344CB8AC3E}">
        <p14:creationId xmlns:p14="http://schemas.microsoft.com/office/powerpoint/2010/main" val="143040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880" y="95855"/>
            <a:ext cx="11433739" cy="830997"/>
          </a:xfrm>
          <a:prstGeom prst="rect">
            <a:avLst/>
          </a:prstGeom>
        </p:spPr>
        <p:txBody>
          <a:bodyPr wrap="square">
            <a:spAutoFit/>
          </a:bodyPr>
          <a:lstStyle/>
          <a:p>
            <a:pPr>
              <a:spcAft>
                <a:spcPts val="0"/>
              </a:spcAft>
            </a:pPr>
            <a:r>
              <a:rPr lang="vi-VN" sz="2400" b="1" smtClean="0">
                <a:solidFill>
                  <a:srgbClr val="0000FF"/>
                </a:solidFill>
                <a:latin typeface="Times New Roman" panose="02020603050405020304" pitchFamily="18" charset="0"/>
                <a:ea typeface="Times New Roman" panose="02020603050405020304" pitchFamily="18" charset="0"/>
              </a:rPr>
              <a:t>Từ thực phẩm càn mua và đơn giá thực phẩm tại địa  phương em, tính chi phí cho bữa ăn theo thực đơn trên(Bảng 4.1)</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075516" y="1065477"/>
            <a:ext cx="7898907" cy="4682179"/>
          </a:xfrm>
          <a:prstGeom prst="rect">
            <a:avLst/>
          </a:prstGeom>
          <a:noFill/>
          <a:ln>
            <a:noFill/>
          </a:ln>
        </p:spPr>
      </p:pic>
    </p:spTree>
    <p:extLst>
      <p:ext uri="{BB962C8B-B14F-4D97-AF65-F5344CB8AC3E}">
        <p14:creationId xmlns:p14="http://schemas.microsoft.com/office/powerpoint/2010/main" val="144528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514</TotalTime>
  <Words>1310</Words>
  <Application>Microsoft Office PowerPoint</Application>
  <PresentationFormat>Widescreen</PresentationFormat>
  <Paragraphs>119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178</cp:revision>
  <dcterms:created xsi:type="dcterms:W3CDTF">2023-06-21T22:05:51Z</dcterms:created>
  <dcterms:modified xsi:type="dcterms:W3CDTF">2024-06-24T23:00:24Z</dcterms:modified>
</cp:coreProperties>
</file>