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29" r:id="rId4"/>
    <p:sldId id="291" r:id="rId5"/>
    <p:sldId id="430" r:id="rId6"/>
    <p:sldId id="431" r:id="rId7"/>
    <p:sldId id="432" r:id="rId8"/>
    <p:sldId id="434" r:id="rId9"/>
    <p:sldId id="435" r:id="rId10"/>
    <p:sldId id="398" r:id="rId11"/>
    <p:sldId id="436" r:id="rId12"/>
    <p:sldId id="370" r:id="rId13"/>
    <p:sldId id="437" r:id="rId14"/>
    <p:sldId id="399" r:id="rId15"/>
    <p:sldId id="438" r:id="rId16"/>
    <p:sldId id="371" r:id="rId17"/>
    <p:sldId id="400" r:id="rId18"/>
    <p:sldId id="441" r:id="rId19"/>
    <p:sldId id="372" r:id="rId20"/>
    <p:sldId id="442" r:id="rId21"/>
    <p:sldId id="443" r:id="rId22"/>
    <p:sldId id="271" r:id="rId23"/>
    <p:sldId id="446" r:id="rId24"/>
    <p:sldId id="426" r:id="rId25"/>
    <p:sldId id="445" r:id="rId26"/>
    <p:sldId id="447" r:id="rId27"/>
    <p:sldId id="448" r:id="rId28"/>
    <p:sldId id="276" r:id="rId29"/>
    <p:sldId id="44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1" d="100"/>
          <a:sy n="71" d="100"/>
        </p:scale>
        <p:origin x="6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09/02/2025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089" y="112008"/>
            <a:ext cx="502346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3</a:t>
            </a:r>
            <a:r>
              <a:rPr lang="en-US" sz="2400" b="1" smtClean="0">
                <a:solidFill>
                  <a:srgbClr val="FF0000"/>
                </a:solidFill>
                <a:latin typeface="Times New Roman" panose="02020603050405020304" pitchFamily="18" charset="0"/>
                <a:cs typeface="Times New Roman" panose="02020603050405020304" pitchFamily="18" charset="0"/>
              </a:rPr>
              <a:t>.  </a:t>
            </a:r>
            <a:r>
              <a:rPr lang="vi-VN" sz="2400" b="1" smtClean="0">
                <a:solidFill>
                  <a:srgbClr val="FF0000"/>
                </a:solidFill>
                <a:latin typeface="Times New Roman" panose="02020603050405020304" pitchFamily="18" charset="0"/>
                <a:cs typeface="Times New Roman" panose="02020603050405020304" pitchFamily="18" charset="0"/>
              </a:rPr>
              <a:t>LỰA CHỌN THỰC PHẨM</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71500" y="694708"/>
            <a:ext cx="11148646" cy="6005029"/>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8196" y="175931"/>
            <a:ext cx="3163688" cy="461665"/>
          </a:xfrm>
          <a:prstGeom prst="rect">
            <a:avLst/>
          </a:prstGeom>
        </p:spPr>
        <p:txBody>
          <a:bodyPr wrap="none">
            <a:spAutoFit/>
          </a:bodyPr>
          <a:lstStyle/>
          <a:p>
            <a:pPr algn="ctr">
              <a:spcAft>
                <a:spcPts val="0"/>
              </a:spcAft>
            </a:pPr>
            <a:r>
              <a:rPr lang="vi-VN" sz="2400" dirty="0">
                <a:solidFill>
                  <a:srgbClr val="0000FF"/>
                </a:solidFill>
                <a:latin typeface="Times New Roman" panose="02020603050405020304" pitchFamily="18" charset="0"/>
                <a:ea typeface="Times New Roman" panose="02020603050405020304" pitchFamily="18" charset="0"/>
              </a:rPr>
              <a:t>PHIẾU HỌC TẬP SỐ 1</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04586248"/>
              </p:ext>
            </p:extLst>
          </p:nvPr>
        </p:nvGraphicFramePr>
        <p:xfrm>
          <a:off x="295834" y="576041"/>
          <a:ext cx="6338232" cy="6046890"/>
        </p:xfrm>
        <a:graphic>
          <a:graphicData uri="http://schemas.openxmlformats.org/drawingml/2006/table">
            <a:tbl>
              <a:tblPr firstRow="1" firstCol="1" bandRow="1"/>
              <a:tblGrid>
                <a:gridCol w="1809140">
                  <a:extLst>
                    <a:ext uri="{9D8B030D-6E8A-4147-A177-3AD203B41FA5}">
                      <a16:colId xmlns:a16="http://schemas.microsoft.com/office/drawing/2014/main" xmlns="" val="1606700295"/>
                    </a:ext>
                  </a:extLst>
                </a:gridCol>
                <a:gridCol w="1559196">
                  <a:extLst>
                    <a:ext uri="{9D8B030D-6E8A-4147-A177-3AD203B41FA5}">
                      <a16:colId xmlns:a16="http://schemas.microsoft.com/office/drawing/2014/main" xmlns="" val="3134111487"/>
                    </a:ext>
                  </a:extLst>
                </a:gridCol>
                <a:gridCol w="2969896">
                  <a:extLst>
                    <a:ext uri="{9D8B030D-6E8A-4147-A177-3AD203B41FA5}">
                      <a16:colId xmlns:a16="http://schemas.microsoft.com/office/drawing/2014/main" xmlns="" val="3383692974"/>
                    </a:ext>
                  </a:extLst>
                </a:gridCol>
              </a:tblGrid>
              <a:tr h="212804">
                <a:tc gridSpan="3">
                  <a:txBody>
                    <a:bodyPr/>
                    <a:lstStyle/>
                    <a:p>
                      <a:pPr>
                        <a:spcAft>
                          <a:spcPts val="0"/>
                        </a:spcAft>
                      </a:pPr>
                      <a:r>
                        <a:rPr lang="vi-VN"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 và tên</a:t>
                      </a:r>
                      <a:r>
                        <a:rPr lang="vi-VN" sz="24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vi-VN" sz="24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600"/>
                    </a:p>
                  </a:txBody>
                  <a:tcPr marL="30401" marR="30401" marT="15200" marB="15200">
                    <a:lnL w="12700" cap="flat" cmpd="sng" algn="ctr">
                      <a:solidFill>
                        <a:srgbClr val="000000"/>
                      </a:solidFill>
                      <a:prstDash val="solid"/>
                      <a:round/>
                      <a:headEnd type="none" w="med" len="med"/>
                      <a:tailEnd type="none" w="med" len="med"/>
                    </a:lnL>
                  </a:tcPr>
                </a:tc>
                <a:tc hMerge="1">
                  <a:txBody>
                    <a:bodyPr/>
                    <a:lstStyle/>
                    <a:p>
                      <a:endParaRPr lang="en-US" sz="600"/>
                    </a:p>
                  </a:txBody>
                  <a:tcPr marL="30401" marR="30401" marT="15200" marB="15200"/>
                </a:tc>
                <a:extLst>
                  <a:ext uri="{0D108BD9-81ED-4DB2-BD59-A6C34878D82A}">
                    <a16:rowId xmlns:a16="http://schemas.microsoft.com/office/drawing/2014/main" xmlns="" val="170224374"/>
                  </a:ext>
                </a:extLst>
              </a:tr>
              <a:tr h="459175">
                <a:tc gridSpan="3">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 hãy đọc mục II.1; II.2; II.3; II.4, quan sát hình dưới đây và hoàn thành bảng dưới đây để được cách lựa chọn thực phẩm là các loại hạt; khoai củ; sữa; thịt lợn, thịt bò</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600"/>
                    </a:p>
                  </a:txBody>
                  <a:tcPr marL="30401" marR="30401" marT="15200" marB="15200">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sz="600"/>
                    </a:p>
                  </a:txBody>
                  <a:tcPr marL="30401" marR="30401" marT="15200" marB="15200">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7710834"/>
                  </a:ext>
                </a:extLst>
              </a:tr>
              <a:tr h="459175">
                <a:tc gridSpan="2">
                  <a:txBody>
                    <a:bodyPr/>
                    <a:lstStyle/>
                    <a:p>
                      <a:pPr algn="ct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 loại thực phẩm</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Cách lựa chọn thực phẩm</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9880279"/>
                  </a:ext>
                </a:extLst>
              </a:tr>
              <a:tr h="459175">
                <a:tc rowSpan="2">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 loại hạt</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Hạt tươi</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7316199"/>
                  </a:ext>
                </a:extLst>
              </a:tr>
              <a:tr h="459175">
                <a:tc vMerge="1">
                  <a:txBody>
                    <a:bodyPr/>
                    <a:lstStyle/>
                    <a:p>
                      <a:endParaRPr lang="en-US"/>
                    </a:p>
                  </a:txBody>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Hạt khô</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76357189"/>
                  </a:ext>
                </a:extLst>
              </a:tr>
              <a:tr h="459175">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Khoai củ</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14777824"/>
                  </a:ext>
                </a:extLst>
              </a:tr>
              <a:tr h="459175">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Sữa</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1023430"/>
                  </a:ext>
                </a:extLst>
              </a:tr>
              <a:tr h="459175">
                <a:tc rowSpan="2">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Thịt lợn, thịt bò</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Thịt lợn</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69282417"/>
                  </a:ext>
                </a:extLst>
              </a:tr>
              <a:tr h="459175">
                <a:tc vMerge="1">
                  <a:txBody>
                    <a:bodyPr/>
                    <a:lstStyle/>
                    <a:p>
                      <a:endParaRPr lang="en-US"/>
                    </a:p>
                  </a:txBody>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Thịt bò</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84375280"/>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806" y="217322"/>
            <a:ext cx="2409825" cy="1895475"/>
          </a:xfrm>
          <a:prstGeom prst="rect">
            <a:avLst/>
          </a:prstGeom>
        </p:spPr>
      </p:pic>
      <p:sp>
        <p:nvSpPr>
          <p:cNvPr id="8" name="TextBox 7"/>
          <p:cNvSpPr txBox="1"/>
          <p:nvPr/>
        </p:nvSpPr>
        <p:spPr>
          <a:xfrm>
            <a:off x="7165910" y="2183363"/>
            <a:ext cx="215537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Các loại hạt khô</a:t>
            </a:r>
            <a:endParaRPr lang="en-US" sz="2000" b="1" i="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580" y="217322"/>
            <a:ext cx="2430918" cy="1895475"/>
          </a:xfrm>
          <a:prstGeom prst="rect">
            <a:avLst/>
          </a:prstGeom>
        </p:spPr>
      </p:pic>
      <p:sp>
        <p:nvSpPr>
          <p:cNvPr id="10" name="TextBox 9"/>
          <p:cNvSpPr txBox="1"/>
          <p:nvPr/>
        </p:nvSpPr>
        <p:spPr>
          <a:xfrm>
            <a:off x="9715353" y="2112797"/>
            <a:ext cx="215537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Các loại hạt tươi</a:t>
            </a:r>
            <a:endParaRPr lang="en-US" sz="2000" b="1" i="1">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142" y="2609336"/>
            <a:ext cx="2518490" cy="1757392"/>
          </a:xfrm>
          <a:prstGeom prst="rect">
            <a:avLst/>
          </a:prstGeom>
        </p:spPr>
      </p:pic>
      <p:sp>
        <p:nvSpPr>
          <p:cNvPr id="12" name="TextBox 11"/>
          <p:cNvSpPr txBox="1"/>
          <p:nvPr/>
        </p:nvSpPr>
        <p:spPr>
          <a:xfrm>
            <a:off x="7165910" y="4366728"/>
            <a:ext cx="215537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Khoai củ</a:t>
            </a:r>
            <a:endParaRPr lang="en-US" sz="2000" b="1" i="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9536077" y="2609336"/>
            <a:ext cx="2472421" cy="1757392"/>
          </a:xfrm>
          <a:prstGeom prst="rect">
            <a:avLst/>
          </a:prstGeom>
        </p:spPr>
      </p:pic>
      <p:sp>
        <p:nvSpPr>
          <p:cNvPr id="14" name="TextBox 13"/>
          <p:cNvSpPr txBox="1"/>
          <p:nvPr/>
        </p:nvSpPr>
        <p:spPr>
          <a:xfrm>
            <a:off x="10585288" y="4366728"/>
            <a:ext cx="108730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Sữa</a:t>
            </a:r>
            <a:endParaRPr lang="en-US" sz="20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110" y="4766838"/>
            <a:ext cx="2593522" cy="1657834"/>
          </a:xfrm>
          <a:prstGeom prst="rect">
            <a:avLst/>
          </a:prstGeom>
        </p:spPr>
      </p:pic>
      <p:sp>
        <p:nvSpPr>
          <p:cNvPr id="16" name="TextBox 15"/>
          <p:cNvSpPr txBox="1"/>
          <p:nvPr/>
        </p:nvSpPr>
        <p:spPr>
          <a:xfrm>
            <a:off x="7434650" y="6460934"/>
            <a:ext cx="188663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a:t>
            </a:r>
            <a:endParaRPr lang="en-US" sz="2000" b="1" i="1">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9861" y="4766839"/>
            <a:ext cx="2388637" cy="1657834"/>
          </a:xfrm>
          <a:prstGeom prst="rect">
            <a:avLst/>
          </a:prstGeom>
        </p:spPr>
      </p:pic>
      <p:sp>
        <p:nvSpPr>
          <p:cNvPr id="19" name="TextBox 18"/>
          <p:cNvSpPr txBox="1"/>
          <p:nvPr/>
        </p:nvSpPr>
        <p:spPr>
          <a:xfrm>
            <a:off x="10121867" y="6457890"/>
            <a:ext cx="188663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bò</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21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4"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912" y="4555333"/>
            <a:ext cx="11666375" cy="2246769"/>
          </a:xfrm>
          <a:prstGeom prst="rect">
            <a:avLst/>
          </a:prstGeom>
        </p:spPr>
        <p:txBody>
          <a:bodyPr wrap="square">
            <a:spAutoFit/>
          </a:bodyPr>
          <a:lstStyle/>
          <a:p>
            <a:r>
              <a:rPr lang="vi-VN" sz="2800" dirty="0" smtClean="0">
                <a:solidFill>
                  <a:srgbClr val="0000FF"/>
                </a:solidFill>
                <a:latin typeface="Times New Roman" panose="02020603050405020304" pitchFamily="18" charset="0"/>
                <a:cs typeface="Times New Roman" panose="02020603050405020304" pitchFamily="18" charset="0"/>
              </a:rPr>
              <a:t>4</a:t>
            </a:r>
            <a:r>
              <a:rPr lang="vi-VN" sz="2800" dirty="0">
                <a:solidFill>
                  <a:srgbClr val="0000FF"/>
                </a:solidFill>
                <a:latin typeface="Times New Roman" panose="02020603050405020304" pitchFamily="18" charset="0"/>
                <a:cs typeface="Times New Roman" panose="02020603050405020304" pitchFamily="18" charset="0"/>
              </a:rPr>
              <a:t>. Thịt lợn(heo), thịt bò</a:t>
            </a:r>
            <a:endParaRPr lang="en-US" sz="2800" dirty="0">
              <a:solidFill>
                <a:srgbClr val="0000FF"/>
              </a:solidFill>
              <a:latin typeface="Times New Roman" panose="02020603050405020304" pitchFamily="18" charset="0"/>
              <a:cs typeface="Times New Roman" panose="02020603050405020304" pitchFamily="18" charset="0"/>
            </a:endParaRPr>
          </a:p>
          <a:p>
            <a:r>
              <a:rPr lang="vi-VN" sz="2800" dirty="0">
                <a:solidFill>
                  <a:srgbClr val="0000FF"/>
                </a:solidFill>
                <a:latin typeface="Times New Roman" panose="02020603050405020304" pitchFamily="18" charset="0"/>
                <a:cs typeface="Times New Roman" panose="02020603050405020304" pitchFamily="18" charset="0"/>
              </a:rPr>
              <a:t>- Thịt lợn: </a:t>
            </a:r>
            <a:r>
              <a:rPr lang="en-US" sz="2800" dirty="0" err="1" smtClean="0">
                <a:solidFill>
                  <a:srgbClr val="0000FF"/>
                </a:solidFill>
                <a:latin typeface="Times New Roman" panose="02020603050405020304" pitchFamily="18" charset="0"/>
                <a:cs typeface="Times New Roman" panose="02020603050405020304" pitchFamily="18" charset="0"/>
              </a:rPr>
              <a:t>thịt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nạt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hồng</a:t>
            </a:r>
            <a:r>
              <a:rPr lang="vi-VN" sz="2800" dirty="0" smtClean="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tươi, bề mặt hơi se lại, bì trắng mềm; phần mỡ có màu sáng, chắc, có mùi đặc trưng, bề mặt thịt và mỡ không có đám xuất huyết tụ lại, không có nốt </a:t>
            </a:r>
            <a:r>
              <a:rPr lang="vi-VN" sz="2800" dirty="0" smtClean="0">
                <a:solidFill>
                  <a:srgbClr val="0000FF"/>
                </a:solidFill>
                <a:latin typeface="Times New Roman" panose="02020603050405020304" pitchFamily="18" charset="0"/>
                <a:cs typeface="Times New Roman" panose="02020603050405020304" pitchFamily="18" charset="0"/>
              </a:rPr>
              <a:t>sần</a:t>
            </a:r>
            <a:r>
              <a:rPr lang="en-US" sz="2800" dirty="0" smtClean="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r>
              <a:rPr lang="vi-VN" sz="2800" dirty="0">
                <a:solidFill>
                  <a:srgbClr val="0000FF"/>
                </a:solidFill>
                <a:latin typeface="Times New Roman" panose="02020603050405020304" pitchFamily="18" charset="0"/>
                <a:cs typeface="Times New Roman" panose="02020603050405020304" pitchFamily="18" charset="0"/>
              </a:rPr>
              <a:t>- Thịt bò: có màu đỏ tươi, mỡ có màu vàng nhạt, gân bò có màu sáng</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98488" y="69357"/>
            <a:ext cx="5268595" cy="523220"/>
          </a:xfrm>
          <a:prstGeom prst="rect">
            <a:avLst/>
          </a:prstGeom>
          <a:noFill/>
        </p:spPr>
        <p:txBody>
          <a:bodyPr wrap="square" rtlCol="0">
            <a:spAutoFit/>
          </a:bodyPr>
          <a:lstStyle/>
          <a:p>
            <a:pPr lvl="0"/>
            <a:r>
              <a:rPr lang="vi-VN" sz="2800" b="1" dirty="0">
                <a:solidFill>
                  <a:srgbClr val="0000FF"/>
                </a:solidFill>
                <a:latin typeface="Times New Roman" panose="02020603050405020304" pitchFamily="18" charset="0"/>
                <a:cs typeface="Times New Roman" panose="02020603050405020304" pitchFamily="18" charset="0"/>
              </a:rPr>
              <a:t>II. Cách lựa chọn thực phẩm</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72446" y="499304"/>
            <a:ext cx="11666375" cy="2246769"/>
          </a:xfrm>
          <a:prstGeom prst="rect">
            <a:avLst/>
          </a:prstGeom>
          <a:noFill/>
        </p:spPr>
        <p:txBody>
          <a:bodyPr wrap="square" rtlCol="0">
            <a:spAutoFit/>
          </a:bodyPr>
          <a:lstStyle/>
          <a:p>
            <a:pPr lvl="0"/>
            <a:r>
              <a:rPr lang="vi-VN" sz="2800" dirty="0">
                <a:solidFill>
                  <a:srgbClr val="0000FF"/>
                </a:solidFill>
                <a:latin typeface="Times New Roman" panose="02020603050405020304" pitchFamily="18" charset="0"/>
                <a:cs typeface="Times New Roman" panose="02020603050405020304" pitchFamily="18" charset="0"/>
              </a:rPr>
              <a:t>1. Các loại hạt</a:t>
            </a:r>
            <a:endParaRPr lang="en-US" sz="2800" dirty="0">
              <a:solidFill>
                <a:srgbClr val="0000FF"/>
              </a:solidFill>
              <a:latin typeface="Times New Roman" panose="02020603050405020304" pitchFamily="18" charset="0"/>
              <a:cs typeface="Times New Roman" panose="02020603050405020304" pitchFamily="18" charset="0"/>
            </a:endParaRPr>
          </a:p>
          <a:p>
            <a:pPr lvl="0"/>
            <a:r>
              <a:rPr lang="vi-VN" sz="2800" dirty="0">
                <a:solidFill>
                  <a:srgbClr val="0000FF"/>
                </a:solidFill>
                <a:latin typeface="Times New Roman" panose="02020603050405020304" pitchFamily="18" charset="0"/>
                <a:cs typeface="Times New Roman" panose="02020603050405020304" pitchFamily="18" charset="0"/>
              </a:rPr>
              <a:t>- Hạt tươi: chọn hạt đồng đều, màu sắc tươi sáng, không biến đổi màu, không dính đất và tạp chất, không mọc </a:t>
            </a:r>
            <a:r>
              <a:rPr lang="vi-VN" sz="2800" dirty="0" smtClean="0">
                <a:solidFill>
                  <a:srgbClr val="0000FF"/>
                </a:solidFill>
                <a:latin typeface="Times New Roman" panose="02020603050405020304" pitchFamily="18" charset="0"/>
                <a:cs typeface="Times New Roman" panose="02020603050405020304" pitchFamily="18" charset="0"/>
              </a:rPr>
              <a:t>mầm</a:t>
            </a:r>
            <a:r>
              <a:rPr lang="en-US" sz="2800" dirty="0" smtClean="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lvl="0"/>
            <a:r>
              <a:rPr lang="vi-VN" sz="2800" dirty="0">
                <a:solidFill>
                  <a:srgbClr val="0000FF"/>
                </a:solidFill>
                <a:latin typeface="Times New Roman" panose="02020603050405020304" pitchFamily="18" charset="0"/>
                <a:cs typeface="Times New Roman" panose="02020603050405020304" pitchFamily="18" charset="0"/>
              </a:rPr>
              <a:t>- Hạt khô: chọn hạt đều nhau, màu sắc tự nhiên, có mùi thơm đặc trưng, không mọc mầm, không bị mối </a:t>
            </a:r>
            <a:r>
              <a:rPr lang="vi-VN" sz="2800" dirty="0" smtClean="0">
                <a:solidFill>
                  <a:srgbClr val="0000FF"/>
                </a:solidFill>
                <a:latin typeface="Times New Roman" panose="02020603050405020304" pitchFamily="18" charset="0"/>
                <a:cs typeface="Times New Roman" panose="02020603050405020304" pitchFamily="18" charset="0"/>
              </a:rPr>
              <a:t>mọt</a:t>
            </a:r>
            <a:r>
              <a:rPr lang="en-US" sz="2800" dirty="0" smtClean="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72447" y="2696596"/>
            <a:ext cx="11501306" cy="954107"/>
          </a:xfrm>
          <a:prstGeom prst="rect">
            <a:avLst/>
          </a:prstGeom>
          <a:noFill/>
        </p:spPr>
        <p:txBody>
          <a:bodyPr wrap="square" rtlCol="0">
            <a:spAutoFit/>
          </a:bodyPr>
          <a:lstStyle/>
          <a:p>
            <a:pPr lvl="0"/>
            <a:r>
              <a:rPr lang="vi-VN" sz="2800" dirty="0">
                <a:solidFill>
                  <a:srgbClr val="0000FF"/>
                </a:solidFill>
                <a:latin typeface="Times New Roman" panose="02020603050405020304" pitchFamily="18" charset="0"/>
                <a:cs typeface="Times New Roman" panose="02020603050405020304" pitchFamily="18" charset="0"/>
              </a:rPr>
              <a:t>2. Khoai </a:t>
            </a:r>
            <a:r>
              <a:rPr lang="vi-VN" sz="2800" dirty="0" smtClean="0">
                <a:solidFill>
                  <a:srgbClr val="0000FF"/>
                </a:solidFill>
                <a:latin typeface="Times New Roman" panose="02020603050405020304" pitchFamily="18" charset="0"/>
                <a:cs typeface="Times New Roman" panose="02020603050405020304" pitchFamily="18" charset="0"/>
              </a:rPr>
              <a:t>củ</a:t>
            </a:r>
            <a:r>
              <a:rPr lang="en-US" sz="2800" dirty="0" smtClean="0">
                <a:solidFill>
                  <a:srgbClr val="0000FF"/>
                </a:solidFill>
                <a:latin typeface="Times New Roman" panose="02020603050405020304" pitchFamily="18" charset="0"/>
                <a:cs typeface="Times New Roman" panose="02020603050405020304" pitchFamily="18" charset="0"/>
              </a:rPr>
              <a:t>: c</a:t>
            </a:r>
            <a:r>
              <a:rPr lang="vi-VN" sz="2800" dirty="0" smtClean="0">
                <a:solidFill>
                  <a:srgbClr val="0000FF"/>
                </a:solidFill>
                <a:latin typeface="Times New Roman" panose="02020603050405020304" pitchFamily="18" charset="0"/>
                <a:cs typeface="Times New Roman" panose="02020603050405020304" pitchFamily="18" charset="0"/>
              </a:rPr>
              <a:t>òn </a:t>
            </a:r>
            <a:r>
              <a:rPr lang="vi-VN" sz="2800" dirty="0">
                <a:solidFill>
                  <a:srgbClr val="0000FF"/>
                </a:solidFill>
                <a:latin typeface="Times New Roman" panose="02020603050405020304" pitchFamily="18" charset="0"/>
                <a:cs typeface="Times New Roman" panose="02020603050405020304" pitchFamily="18" charset="0"/>
              </a:rPr>
              <a:t>nguyên củ, không dập nát, gãy vụn, chảy nhựa, không chọn củ hà, có sâu, mùi hôi chua, mốc hoặc mùi </a:t>
            </a:r>
            <a:r>
              <a:rPr lang="vi-VN" sz="2800" dirty="0" smtClean="0">
                <a:solidFill>
                  <a:srgbClr val="0000FF"/>
                </a:solidFill>
                <a:latin typeface="Times New Roman" panose="02020603050405020304" pitchFamily="18" charset="0"/>
                <a:cs typeface="Times New Roman" panose="02020603050405020304" pitchFamily="18" charset="0"/>
              </a:rPr>
              <a:t>lạ</a:t>
            </a:r>
            <a:r>
              <a:rPr lang="en-US" sz="2800" dirty="0" smtClean="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98488" y="3650703"/>
            <a:ext cx="9383396" cy="954107"/>
          </a:xfrm>
          <a:prstGeom prst="rect">
            <a:avLst/>
          </a:prstGeom>
          <a:noFill/>
        </p:spPr>
        <p:txBody>
          <a:bodyPr wrap="square" rtlCol="0">
            <a:spAutoFit/>
          </a:bodyPr>
          <a:lstStyle/>
          <a:p>
            <a:pPr lvl="0"/>
            <a:r>
              <a:rPr lang="vi-VN" sz="2800" dirty="0">
                <a:solidFill>
                  <a:srgbClr val="0000FF"/>
                </a:solidFill>
                <a:latin typeface="Times New Roman" panose="02020603050405020304" pitchFamily="18" charset="0"/>
                <a:cs typeface="Times New Roman" panose="02020603050405020304" pitchFamily="18" charset="0"/>
              </a:rPr>
              <a:t>3. </a:t>
            </a:r>
            <a:r>
              <a:rPr lang="vi-VN" sz="2800" dirty="0" smtClean="0">
                <a:solidFill>
                  <a:srgbClr val="0000FF"/>
                </a:solidFill>
                <a:latin typeface="Times New Roman" panose="02020603050405020304" pitchFamily="18" charset="0"/>
                <a:cs typeface="Times New Roman" panose="02020603050405020304" pitchFamily="18" charset="0"/>
              </a:rPr>
              <a:t>Sữa</a:t>
            </a:r>
            <a:r>
              <a:rPr lang="en-US" sz="2800" dirty="0" smtClean="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lvl="0"/>
            <a:r>
              <a:rPr lang="vi-VN" sz="2800" dirty="0">
                <a:solidFill>
                  <a:srgbClr val="0000FF"/>
                </a:solidFill>
                <a:latin typeface="Times New Roman" panose="02020603050405020304" pitchFamily="18" charset="0"/>
                <a:cs typeface="Times New Roman" panose="02020603050405020304" pitchFamily="18" charset="0"/>
              </a:rPr>
              <a:t>- Có đầy đủ nhãn mác; hạn sử dụng, thông tin dinh dưỡng</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39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46" y="137240"/>
            <a:ext cx="11504645" cy="1077218"/>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cốc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đỗ</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mốc</a:t>
            </a:r>
            <a:r>
              <a:rPr lang="en-US" sz="3200" dirty="0">
                <a:solidFill>
                  <a:srgbClr val="FF0000"/>
                </a:solidFill>
                <a:latin typeface="Times New Roman" panose="02020603050405020304" pitchFamily="18" charset="0"/>
                <a:cs typeface="Times New Roman" panose="02020603050405020304" pitchFamily="18" charset="0"/>
              </a:rPr>
              <a:t> hay </a:t>
            </a:r>
            <a:r>
              <a:rPr lang="en-US" sz="3200" dirty="0" err="1">
                <a:solidFill>
                  <a:srgbClr val="FF0000"/>
                </a:solidFill>
                <a:latin typeface="Times New Roman" panose="02020603050405020304" pitchFamily="18" charset="0"/>
                <a:cs typeface="Times New Roman" panose="02020603050405020304" pitchFamily="18" charset="0"/>
              </a:rPr>
              <a:t>mối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mọt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sạch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rồi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264" y="1317812"/>
            <a:ext cx="7767735" cy="4358709"/>
          </a:xfrm>
          <a:prstGeom prst="rect">
            <a:avLst/>
          </a:prstGeom>
        </p:spPr>
      </p:pic>
      <p:sp>
        <p:nvSpPr>
          <p:cNvPr id="5" name="TextBox 4"/>
          <p:cNvSpPr txBox="1"/>
          <p:nvPr/>
        </p:nvSpPr>
        <p:spPr>
          <a:xfrm>
            <a:off x="5168336" y="5676521"/>
            <a:ext cx="3107093" cy="584775"/>
          </a:xfrm>
          <a:prstGeom prst="rect">
            <a:avLst/>
          </a:prstGeom>
          <a:noFill/>
        </p:spPr>
        <p:txBody>
          <a:bodyPr wrap="square" rtlCol="0">
            <a:spAutoFit/>
          </a:bodyPr>
          <a:lstStyle/>
          <a:p>
            <a:r>
              <a:rPr lang="vi-VN" sz="3200" b="1" i="1" dirty="0" smtClean="0">
                <a:solidFill>
                  <a:srgbClr val="0000FF"/>
                </a:solidFill>
                <a:latin typeface="Times New Roman" panose="02020603050405020304" pitchFamily="18" charset="0"/>
                <a:cs typeface="Times New Roman" panose="02020603050405020304" pitchFamily="18" charset="0"/>
              </a:rPr>
              <a:t>Các hạt bị mốc</a:t>
            </a:r>
            <a:endParaRPr lang="en-US" sz="3200"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46" y="134471"/>
            <a:ext cx="6652727" cy="5716862"/>
          </a:xfrm>
          <a:prstGeom prst="rect">
            <a:avLst/>
          </a:prstGeom>
        </p:spPr>
      </p:pic>
      <p:sp>
        <p:nvSpPr>
          <p:cNvPr id="5" name="TextBox 4"/>
          <p:cNvSpPr txBox="1"/>
          <p:nvPr/>
        </p:nvSpPr>
        <p:spPr>
          <a:xfrm>
            <a:off x="2183362" y="5851333"/>
            <a:ext cx="3107093" cy="523220"/>
          </a:xfrm>
          <a:prstGeom prst="rect">
            <a:avLst/>
          </a:prstGeom>
          <a:noFill/>
        </p:spPr>
        <p:txBody>
          <a:bodyPr wrap="square" rtlCol="0">
            <a:spAutoFit/>
          </a:bodyPr>
          <a:lstStyle/>
          <a:p>
            <a:r>
              <a:rPr lang="vi-VN" sz="2800" b="1" i="1" dirty="0" smtClean="0">
                <a:solidFill>
                  <a:srgbClr val="0000FF"/>
                </a:solidFill>
                <a:latin typeface="Times New Roman" panose="02020603050405020304" pitchFamily="18" charset="0"/>
                <a:cs typeface="Times New Roman" panose="02020603050405020304" pitchFamily="18" charset="0"/>
              </a:rPr>
              <a:t>Các hạt bị mốc</a:t>
            </a:r>
            <a:endParaRPr lang="en-US" sz="2800" b="1" i="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7165085" y="134471"/>
            <a:ext cx="4655975" cy="6093976"/>
          </a:xfrm>
          <a:prstGeom prst="rect">
            <a:avLst/>
          </a:prstGeom>
        </p:spPr>
        <p:txBody>
          <a:bodyPr wrap="square">
            <a:spAutoFit/>
          </a:bodyPr>
          <a:lstStyle/>
          <a:p>
            <a:pPr marL="30480" marR="30480" algn="just">
              <a:spcAft>
                <a:spcPts val="0"/>
              </a:spcAft>
            </a:pPr>
            <a:r>
              <a:rPr lang="en-US" sz="3000" dirty="0" err="1">
                <a:solidFill>
                  <a:srgbClr val="0000FF"/>
                </a:solidFill>
                <a:latin typeface="Times New Roman" panose="02020603050405020304" pitchFamily="18" charset="0"/>
                <a:ea typeface="Times New Roman" panose="02020603050405020304" pitchFamily="18" charset="0"/>
              </a:rPr>
              <a:t>Khi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gạo</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và</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các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hạt</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ngũ</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cốc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đậu</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đỗ</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bị</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mốc</a:t>
            </a:r>
            <a:r>
              <a:rPr lang="en-US" sz="3000" dirty="0">
                <a:solidFill>
                  <a:srgbClr val="0000FF"/>
                </a:solidFill>
                <a:latin typeface="Times New Roman" panose="02020603050405020304" pitchFamily="18" charset="0"/>
                <a:ea typeface="Times New Roman" panose="02020603050405020304" pitchFamily="18" charset="0"/>
              </a:rPr>
              <a:t> hay </a:t>
            </a:r>
            <a:r>
              <a:rPr lang="en-US" sz="3000" dirty="0" err="1">
                <a:solidFill>
                  <a:srgbClr val="0000FF"/>
                </a:solidFill>
                <a:latin typeface="Times New Roman" panose="02020603050405020304" pitchFamily="18" charset="0"/>
                <a:ea typeface="Times New Roman" panose="02020603050405020304" pitchFamily="18" charset="0"/>
              </a:rPr>
              <a:t>mối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mọt</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không</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nên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vo</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sạch</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rồi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sử</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dụng</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vì</a:t>
            </a:r>
            <a:r>
              <a:rPr lang="en-US" sz="30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3000" dirty="0" err="1">
                <a:solidFill>
                  <a:srgbClr val="0000FF"/>
                </a:solidFill>
                <a:latin typeface="Times New Roman" panose="02020603050405020304" pitchFamily="18" charset="0"/>
                <a:ea typeface="Times New Roman" panose="02020603050405020304" pitchFamily="18" charset="0"/>
              </a:rPr>
              <a:t>Việc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loại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bỏ</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lớp</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bề</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mặt</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bị</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nhiễm</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mốc</a:t>
            </a:r>
            <a:r>
              <a:rPr lang="en-US" sz="3000" dirty="0">
                <a:solidFill>
                  <a:srgbClr val="0000FF"/>
                </a:solidFill>
                <a:latin typeface="Times New Roman" panose="02020603050405020304" pitchFamily="18" charset="0"/>
                <a:ea typeface="Times New Roman" panose="02020603050405020304" pitchFamily="18" charset="0"/>
              </a:rPr>
              <a:t> hay </a:t>
            </a:r>
            <a:r>
              <a:rPr lang="en-US" sz="3000" dirty="0" err="1">
                <a:solidFill>
                  <a:srgbClr val="0000FF"/>
                </a:solidFill>
                <a:latin typeface="Times New Roman" panose="02020603050405020304" pitchFamily="18" charset="0"/>
                <a:ea typeface="Times New Roman" panose="02020603050405020304" pitchFamily="18" charset="0"/>
              </a:rPr>
              <a:t>mối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mọt</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không</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đảm</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bảo</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loại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bỏ</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hoàn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toàn</a:t>
            </a:r>
            <a:r>
              <a:rPr lang="en-US" sz="3000" dirty="0">
                <a:solidFill>
                  <a:srgbClr val="0000FF"/>
                </a:solidFill>
                <a:latin typeface="Times New Roman" panose="02020603050405020304" pitchFamily="18" charset="0"/>
                <a:ea typeface="Times New Roman" panose="02020603050405020304" pitchFamily="18" charset="0"/>
              </a:rPr>
              <a:t> vi </a:t>
            </a:r>
            <a:r>
              <a:rPr lang="en-US" sz="3000" dirty="0" err="1">
                <a:solidFill>
                  <a:srgbClr val="0000FF"/>
                </a:solidFill>
                <a:latin typeface="Times New Roman" panose="02020603050405020304" pitchFamily="18" charset="0"/>
                <a:ea typeface="Times New Roman" panose="02020603050405020304" pitchFamily="18" charset="0"/>
              </a:rPr>
              <a:t>khuẩn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và</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nấm</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gây</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hại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Ngoài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ra</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việc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tiêu</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thụ</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các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thực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phẩm</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bị</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nhiễm</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mốc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có</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thể</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gây</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ra</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các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vấn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đề</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sức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khỏe</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như</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dị</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ứng</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và</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đau</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bụng</a:t>
            </a:r>
            <a:r>
              <a:rPr lang="en-US" sz="3000" dirty="0">
                <a:solidFill>
                  <a:srgbClr val="0000FF"/>
                </a:solidFill>
                <a:latin typeface="Times New Roman" panose="02020603050405020304" pitchFamily="18" charset="0"/>
                <a:ea typeface="Times New Roman" panose="02020603050405020304" pitchFamily="18" charset="0"/>
              </a:rPr>
              <a:t>.</a:t>
            </a:r>
            <a:endParaRPr lang="en-US" sz="30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40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1652" y="213700"/>
            <a:ext cx="10690412" cy="1077218"/>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Giữa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gói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đầy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đủ</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thông</a:t>
            </a:r>
            <a:r>
              <a:rPr lang="en-US" sz="3200" dirty="0">
                <a:solidFill>
                  <a:srgbClr val="FF0000"/>
                </a:solidFill>
                <a:latin typeface="Times New Roman" panose="02020603050405020304" pitchFamily="18" charset="0"/>
                <a:cs typeface="Times New Roman" panose="02020603050405020304" pitchFamily="18" charset="0"/>
              </a:rPr>
              <a:t> tin </a:t>
            </a:r>
            <a:r>
              <a:rPr lang="en-US" sz="3200" dirty="0" err="1">
                <a:solidFill>
                  <a:srgbClr val="FF0000"/>
                </a:solidFill>
                <a:latin typeface="Times New Roman" panose="02020603050405020304" pitchFamily="18" charset="0"/>
                <a:cs typeface="Times New Roman" panose="02020603050405020304" pitchFamily="18" charset="0"/>
              </a:rPr>
              <a:t>trên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đóng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gói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thích</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941293" y="1290918"/>
            <a:ext cx="4767393" cy="4545106"/>
          </a:xfrm>
          <a:prstGeom prst="rect">
            <a:avLst/>
          </a:prstGeom>
        </p:spPr>
      </p:pic>
      <p:sp>
        <p:nvSpPr>
          <p:cNvPr id="7" name="TextBox 6"/>
          <p:cNvSpPr txBox="1"/>
          <p:nvPr/>
        </p:nvSpPr>
        <p:spPr>
          <a:xfrm>
            <a:off x="1771442" y="5931314"/>
            <a:ext cx="3107093" cy="523220"/>
          </a:xfrm>
          <a:prstGeom prst="rect">
            <a:avLst/>
          </a:prstGeom>
          <a:noFill/>
        </p:spPr>
        <p:txBody>
          <a:bodyPr wrap="square" rtlCol="0">
            <a:spAutoFit/>
          </a:bodyPr>
          <a:lstStyle/>
          <a:p>
            <a:r>
              <a:rPr lang="vi-VN" sz="2800" b="1" i="1" dirty="0" smtClean="0">
                <a:solidFill>
                  <a:srgbClr val="0000FF"/>
                </a:solidFill>
                <a:latin typeface="Times New Roman" panose="02020603050405020304" pitchFamily="18" charset="0"/>
                <a:cs typeface="Times New Roman" panose="02020603050405020304" pitchFamily="18" charset="0"/>
              </a:rPr>
              <a:t>Lạc đóng gói</a:t>
            </a:r>
            <a:endParaRPr lang="en-US" sz="2800" b="1" i="1" dirty="0">
              <a:solidFill>
                <a:srgbClr val="0000FF"/>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859" y="1290918"/>
            <a:ext cx="5230379" cy="4545106"/>
          </a:xfrm>
          <a:prstGeom prst="rect">
            <a:avLst/>
          </a:prstGeom>
        </p:spPr>
      </p:pic>
      <p:sp>
        <p:nvSpPr>
          <p:cNvPr id="10" name="TextBox 9"/>
          <p:cNvSpPr txBox="1"/>
          <p:nvPr/>
        </p:nvSpPr>
        <p:spPr>
          <a:xfrm>
            <a:off x="8130804" y="5931314"/>
            <a:ext cx="2099387" cy="523220"/>
          </a:xfrm>
          <a:prstGeom prst="rect">
            <a:avLst/>
          </a:prstGeom>
          <a:noFill/>
        </p:spPr>
        <p:txBody>
          <a:bodyPr wrap="square" rtlCol="0">
            <a:spAutoFit/>
          </a:bodyPr>
          <a:lstStyle/>
          <a:p>
            <a:r>
              <a:rPr lang="vi-VN" sz="2800" b="1" i="1" dirty="0" smtClean="0">
                <a:solidFill>
                  <a:srgbClr val="0000FF"/>
                </a:solidFill>
                <a:latin typeface="Times New Roman" panose="02020603050405020304" pitchFamily="18" charset="0"/>
                <a:cs typeface="Times New Roman" panose="02020603050405020304" pitchFamily="18" charset="0"/>
              </a:rPr>
              <a:t>Lạc tách rời</a:t>
            </a:r>
            <a:endParaRPr lang="en-US" sz="2800"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23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0546" y="295835"/>
            <a:ext cx="4581332" cy="3081847"/>
          </a:xfrm>
          <a:prstGeom prst="rect">
            <a:avLst/>
          </a:prstGeom>
        </p:spPr>
      </p:pic>
      <p:sp>
        <p:nvSpPr>
          <p:cNvPr id="7" name="TextBox 6"/>
          <p:cNvSpPr txBox="1"/>
          <p:nvPr/>
        </p:nvSpPr>
        <p:spPr>
          <a:xfrm>
            <a:off x="1595535" y="3377682"/>
            <a:ext cx="3107093" cy="523220"/>
          </a:xfrm>
          <a:prstGeom prst="rect">
            <a:avLst/>
          </a:prstGeom>
          <a:noFill/>
        </p:spPr>
        <p:txBody>
          <a:bodyPr wrap="square" rtlCol="0">
            <a:spAutoFit/>
          </a:bodyPr>
          <a:lstStyle/>
          <a:p>
            <a:r>
              <a:rPr lang="vi-VN" sz="2800" b="1" i="1" dirty="0" smtClean="0">
                <a:solidFill>
                  <a:srgbClr val="0000FF"/>
                </a:solidFill>
                <a:latin typeface="Times New Roman" panose="02020603050405020304" pitchFamily="18" charset="0"/>
                <a:cs typeface="Times New Roman" panose="02020603050405020304" pitchFamily="18" charset="0"/>
              </a:rPr>
              <a:t>Lạc đóng gói</a:t>
            </a:r>
            <a:endParaRPr lang="en-US" sz="2800" b="1" i="1" dirty="0">
              <a:solidFill>
                <a:srgbClr val="0000FF"/>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456" y="295835"/>
            <a:ext cx="4762500" cy="2985247"/>
          </a:xfrm>
          <a:prstGeom prst="rect">
            <a:avLst/>
          </a:prstGeom>
        </p:spPr>
      </p:pic>
      <p:sp>
        <p:nvSpPr>
          <p:cNvPr id="10" name="TextBox 9"/>
          <p:cNvSpPr txBox="1"/>
          <p:nvPr/>
        </p:nvSpPr>
        <p:spPr>
          <a:xfrm>
            <a:off x="7622012" y="3460678"/>
            <a:ext cx="2099387" cy="523220"/>
          </a:xfrm>
          <a:prstGeom prst="rect">
            <a:avLst/>
          </a:prstGeom>
          <a:noFill/>
        </p:spPr>
        <p:txBody>
          <a:bodyPr wrap="square" rtlCol="0">
            <a:spAutoFit/>
          </a:bodyPr>
          <a:lstStyle/>
          <a:p>
            <a:r>
              <a:rPr lang="vi-VN" sz="2800" b="1" i="1" dirty="0" smtClean="0">
                <a:solidFill>
                  <a:srgbClr val="0000FF"/>
                </a:solidFill>
                <a:latin typeface="Times New Roman" panose="02020603050405020304" pitchFamily="18" charset="0"/>
                <a:cs typeface="Times New Roman" panose="02020603050405020304" pitchFamily="18" charset="0"/>
              </a:rPr>
              <a:t>Lạc tách rời</a:t>
            </a:r>
            <a:endParaRPr lang="en-US" sz="2800" b="1" i="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591671" y="3960572"/>
            <a:ext cx="11043693" cy="2246769"/>
          </a:xfrm>
          <a:prstGeom prst="rect">
            <a:avLst/>
          </a:prstGeom>
        </p:spPr>
        <p:txBody>
          <a:bodyPr wrap="square">
            <a:spAutoFit/>
          </a:bodyPr>
          <a:lstStyle/>
          <a:p>
            <a:r>
              <a:rPr lang="en-US" sz="2800" dirty="0" err="1">
                <a:solidFill>
                  <a:srgbClr val="0000FF"/>
                </a:solidFill>
                <a:latin typeface="Times New Roman" panose="02020603050405020304" pitchFamily="18" charset="0"/>
                <a:ea typeface="Times New Roman" panose="02020603050405020304" pitchFamily="18" charset="0"/>
              </a:rPr>
              <a:t>Giữa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lạc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đậu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phộng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được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gói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đầy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đủ</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thông</a:t>
            </a:r>
            <a:r>
              <a:rPr lang="en-US" sz="2800" dirty="0">
                <a:solidFill>
                  <a:srgbClr val="0000FF"/>
                </a:solidFill>
                <a:latin typeface="Times New Roman" panose="02020603050405020304" pitchFamily="18" charset="0"/>
                <a:ea typeface="Times New Roman" panose="02020603050405020304" pitchFamily="18" charset="0"/>
              </a:rPr>
              <a:t> tin </a:t>
            </a:r>
            <a:r>
              <a:rPr lang="en-US" sz="2800" dirty="0" err="1">
                <a:solidFill>
                  <a:srgbClr val="0000FF"/>
                </a:solidFill>
                <a:latin typeface="Times New Roman" panose="02020603050405020304" pitchFamily="18" charset="0"/>
                <a:ea typeface="Times New Roman" panose="02020603050405020304" pitchFamily="18" charset="0"/>
              </a:rPr>
              <a:t>trên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nhãn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với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lạc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rời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đóng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gói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em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sẽ</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chọn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lạc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được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đóng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gói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đầy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đủ</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thông</a:t>
            </a:r>
            <a:r>
              <a:rPr lang="en-US" sz="2800" dirty="0">
                <a:solidFill>
                  <a:srgbClr val="0000FF"/>
                </a:solidFill>
                <a:latin typeface="Times New Roman" panose="02020603050405020304" pitchFamily="18" charset="0"/>
                <a:ea typeface="Times New Roman" panose="02020603050405020304" pitchFamily="18" charset="0"/>
              </a:rPr>
              <a:t> tin </a:t>
            </a:r>
            <a:r>
              <a:rPr lang="en-US" sz="2800" dirty="0" err="1">
                <a:solidFill>
                  <a:srgbClr val="0000FF"/>
                </a:solidFill>
                <a:latin typeface="Times New Roman" panose="02020603050405020304" pitchFamily="18" charset="0"/>
                <a:ea typeface="Times New Roman" panose="02020603050405020304" pitchFamily="18" charset="0"/>
              </a:rPr>
              <a:t>trên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nhãn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Loại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này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thường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được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sản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xuất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đóng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gói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theo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tiêu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chuẩn</a:t>
            </a:r>
            <a:r>
              <a:rPr lang="en-US" sz="2800" dirty="0">
                <a:solidFill>
                  <a:srgbClr val="0000FF"/>
                </a:solidFill>
                <a:latin typeface="Times New Roman" panose="02020603050405020304" pitchFamily="18" charset="0"/>
                <a:ea typeface="Times New Roman" panose="02020603050405020304" pitchFamily="18" charset="0"/>
              </a:rPr>
              <a:t> an </a:t>
            </a:r>
            <a:r>
              <a:rPr lang="en-US" sz="2800" dirty="0" err="1">
                <a:solidFill>
                  <a:srgbClr val="0000FF"/>
                </a:solidFill>
                <a:latin typeface="Times New Roman" panose="02020603050405020304" pitchFamily="18" charset="0"/>
                <a:ea typeface="Times New Roman" panose="02020603050405020304" pitchFamily="18" charset="0"/>
              </a:rPr>
              <a:t>toàn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vệ</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sinh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thực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phẩm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đảm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bảo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chất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lượng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nguồn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gốc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lạc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đóng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gói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bị</a:t>
            </a:r>
            <a:r>
              <a:rPr lang="en-US" sz="2800" dirty="0">
                <a:solidFill>
                  <a:srgbClr val="0000FF"/>
                </a:solidFill>
                <a:latin typeface="Times New Roman" panose="02020603050405020304" pitchFamily="18" charset="0"/>
                <a:ea typeface="Times New Roman" panose="02020603050405020304" pitchFamily="18" charset="0"/>
              </a:rPr>
              <a:t> ô </a:t>
            </a:r>
            <a:r>
              <a:rPr lang="en-US" sz="2800" dirty="0" err="1">
                <a:solidFill>
                  <a:srgbClr val="0000FF"/>
                </a:solidFill>
                <a:latin typeface="Times New Roman" panose="02020603050405020304" pitchFamily="18" charset="0"/>
                <a:ea typeface="Times New Roman" panose="02020603050405020304" pitchFamily="18" charset="0"/>
              </a:rPr>
              <a:t>nhiễm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mất</a:t>
            </a:r>
            <a:r>
              <a:rPr lang="en-US" sz="2800" dirty="0">
                <a:solidFill>
                  <a:srgbClr val="0000FF"/>
                </a:solidFill>
                <a:latin typeface="Times New Roman" panose="02020603050405020304" pitchFamily="18" charset="0"/>
                <a:ea typeface="Times New Roman" panose="02020603050405020304" pitchFamily="18" charset="0"/>
              </a:rPr>
              <a:t> an </a:t>
            </a:r>
            <a:r>
              <a:rPr lang="en-US" sz="2800" dirty="0" err="1">
                <a:solidFill>
                  <a:srgbClr val="0000FF"/>
                </a:solidFill>
                <a:latin typeface="Times New Roman" panose="02020603050405020304" pitchFamily="18" charset="0"/>
                <a:ea typeface="Times New Roman" panose="02020603050405020304" pitchFamily="18" charset="0"/>
              </a:rPr>
              <a:t>toàn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thực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phẩm</a:t>
            </a:r>
            <a:r>
              <a:rPr lang="en-US" sz="2800" dirty="0">
                <a:solidFill>
                  <a:srgbClr val="0000FF"/>
                </a:solidFill>
                <a:latin typeface="Times New Roman" panose="02020603050405020304" pitchFamily="18" charset="0"/>
                <a:ea typeface="Times New Roman" panose="02020603050405020304" pitchFamily="18" charset="0"/>
              </a:rPr>
              <a:t>.</a:t>
            </a:r>
            <a:endParaRPr lang="en-US" sz="2800" dirty="0">
              <a:solidFill>
                <a:srgbClr val="0000FF"/>
              </a:solidFill>
            </a:endParaRPr>
          </a:p>
        </p:txBody>
      </p:sp>
    </p:spTree>
    <p:extLst>
      <p:ext uri="{BB962C8B-B14F-4D97-AF65-F5344CB8AC3E}">
        <p14:creationId xmlns:p14="http://schemas.microsoft.com/office/powerpoint/2010/main" val="15332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97291" y="731830"/>
            <a:ext cx="5823309" cy="1077218"/>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khoai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mầm</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71" y="268942"/>
            <a:ext cx="6005620" cy="5607422"/>
          </a:xfrm>
          <a:prstGeom prst="rect">
            <a:avLst/>
          </a:prstGeom>
        </p:spPr>
      </p:pic>
      <p:sp>
        <p:nvSpPr>
          <p:cNvPr id="5" name="Rectangle 4"/>
          <p:cNvSpPr/>
          <p:nvPr/>
        </p:nvSpPr>
        <p:spPr>
          <a:xfrm>
            <a:off x="6717308" y="1809048"/>
            <a:ext cx="5210233" cy="4247317"/>
          </a:xfrm>
          <a:prstGeom prst="rect">
            <a:avLst/>
          </a:prstGeom>
        </p:spPr>
        <p:txBody>
          <a:bodyPr wrap="square">
            <a:spAutoFit/>
          </a:bodyPr>
          <a:lstStyle/>
          <a:p>
            <a:pPr marL="30480" marR="30480">
              <a:spcAft>
                <a:spcPts val="0"/>
              </a:spcAft>
            </a:pPr>
            <a:r>
              <a:rPr lang="en-US" sz="3000" dirty="0">
                <a:solidFill>
                  <a:srgbClr val="0000FF"/>
                </a:solidFill>
                <a:latin typeface="Times New Roman" panose="02020603050405020304" pitchFamily="18" charset="0"/>
                <a:ea typeface="Times New Roman" panose="02020603050405020304" pitchFamily="18" charset="0"/>
              </a:rPr>
              <a:t>Theo </a:t>
            </a:r>
            <a:r>
              <a:rPr lang="en-US" sz="3000" dirty="0" err="1">
                <a:solidFill>
                  <a:srgbClr val="0000FF"/>
                </a:solidFill>
                <a:latin typeface="Times New Roman" panose="02020603050405020304" pitchFamily="18" charset="0"/>
                <a:ea typeface="Times New Roman" panose="02020603050405020304" pitchFamily="18" charset="0"/>
              </a:rPr>
              <a:t>em</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không</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nên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ăn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những</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củ</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khoai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tây</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đã</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bị</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mọc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mầm</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vì</a:t>
            </a:r>
            <a:r>
              <a:rPr lang="en-US" sz="3000" dirty="0">
                <a:solidFill>
                  <a:srgbClr val="0000FF"/>
                </a:solidFill>
                <a:latin typeface="Times New Roman" panose="02020603050405020304" pitchFamily="18" charset="0"/>
                <a:ea typeface="Times New Roman" panose="02020603050405020304" pitchFamily="18" charset="0"/>
              </a:rPr>
              <a:t>:</a:t>
            </a:r>
          </a:p>
          <a:p>
            <a:r>
              <a:rPr lang="en-US" sz="3000" dirty="0" err="1">
                <a:solidFill>
                  <a:srgbClr val="0000FF"/>
                </a:solidFill>
                <a:latin typeface="Times New Roman" panose="02020603050405020304" pitchFamily="18" charset="0"/>
                <a:ea typeface="Times New Roman" panose="02020603050405020304" pitchFamily="18" charset="0"/>
              </a:rPr>
              <a:t>Khi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củ</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khoai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tây</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bắt</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đầu</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mọc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mầm</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nó</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chứa</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một</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chất</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độc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hại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có</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thể</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gây</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ra</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các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vấn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đề</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sức</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khỏe</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như</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đau</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bụng</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tiêu</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chảy</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và</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buồn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nôn</a:t>
            </a:r>
            <a:r>
              <a:rPr lang="en-US" sz="3000" dirty="0">
                <a:solidFill>
                  <a:srgbClr val="0000FF"/>
                </a:solidFill>
                <a:latin typeface="Times New Roman" panose="02020603050405020304" pitchFamily="18" charset="0"/>
                <a:ea typeface="Times New Roman" panose="02020603050405020304" pitchFamily="18" charset="0"/>
              </a:rPr>
              <a:t>. Do </a:t>
            </a:r>
            <a:r>
              <a:rPr lang="en-US" sz="3000" dirty="0" err="1">
                <a:solidFill>
                  <a:srgbClr val="0000FF"/>
                </a:solidFill>
                <a:latin typeface="Times New Roman" panose="02020603050405020304" pitchFamily="18" charset="0"/>
                <a:ea typeface="Times New Roman" panose="02020603050405020304" pitchFamily="18" charset="0"/>
              </a:rPr>
              <a:t>đó</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không</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nên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ăn</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những</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củ</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khoai</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tây</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đã</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bị</a:t>
            </a:r>
            <a:r>
              <a:rPr lang="en-US" sz="3000" dirty="0">
                <a:solidFill>
                  <a:srgbClr val="0000FF"/>
                </a:solidFill>
                <a:latin typeface="Times New Roman" panose="02020603050405020304" pitchFamily="18" charset="0"/>
                <a:ea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rPr>
              <a:t>mọc</a:t>
            </a:r>
            <a:r>
              <a:rPr lang="en-US" sz="3000" dirty="0">
                <a:solidFill>
                  <a:srgbClr val="0000FF"/>
                </a:solidFill>
                <a:latin typeface="Times New Roman" panose="02020603050405020304" pitchFamily="18" charset="0"/>
                <a:ea typeface="Times New Roman" panose="02020603050405020304" pitchFamily="18" charset="0"/>
              </a:rPr>
              <a:t> </a:t>
            </a:r>
            <a:r>
              <a:rPr lang="vi-VN" sz="3000" dirty="0">
                <a:solidFill>
                  <a:srgbClr val="0000FF"/>
                </a:solidFill>
                <a:latin typeface="Times New Roman" panose="02020603050405020304" pitchFamily="18" charset="0"/>
                <a:ea typeface="Times New Roman" panose="02020603050405020304" pitchFamily="18" charset="0"/>
              </a:rPr>
              <a:t>mầm.</a:t>
            </a:r>
            <a:endParaRPr lang="en-US" sz="3000" dirty="0">
              <a:solidFill>
                <a:srgbClr val="0000FF"/>
              </a:solidFill>
            </a:endParaRPr>
          </a:p>
        </p:txBody>
      </p:sp>
    </p:spTree>
    <p:extLst>
      <p:ext uri="{BB962C8B-B14F-4D97-AF65-F5344CB8AC3E}">
        <p14:creationId xmlns:p14="http://schemas.microsoft.com/office/powerpoint/2010/main" val="34774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69" y="216264"/>
            <a:ext cx="2447731" cy="6555641"/>
          </a:xfrm>
          <a:prstGeom prst="rect">
            <a:avLst/>
          </a:prstGeom>
        </p:spPr>
        <p:txBody>
          <a:bodyPr wrap="square">
            <a:spAutoFit/>
          </a:bodyPr>
          <a:lstStyle/>
          <a:p>
            <a:pPr>
              <a:spcAft>
                <a:spcPts val="0"/>
              </a:spcAft>
              <a:tabLst>
                <a:tab pos="2181225"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Em hãy nối một ý của cột A với một ý của cột B để được biện pháp lựa chọn thực phẩm  các loại gia cầm; cá và các loại thủy hải sản; trứng; rau, củ, quả; dầu ăn; thức phẩm chế biến sẵn ở bảng 1.1. dưới đây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274495056"/>
              </p:ext>
            </p:extLst>
          </p:nvPr>
        </p:nvGraphicFramePr>
        <p:xfrm>
          <a:off x="2743200" y="189155"/>
          <a:ext cx="9448801" cy="6400800"/>
        </p:xfrm>
        <a:graphic>
          <a:graphicData uri="http://schemas.openxmlformats.org/drawingml/2006/table">
            <a:tbl>
              <a:tblPr firstRow="1" firstCol="1" bandRow="1"/>
              <a:tblGrid>
                <a:gridCol w="1680882">
                  <a:extLst>
                    <a:ext uri="{9D8B030D-6E8A-4147-A177-3AD203B41FA5}">
                      <a16:colId xmlns:a16="http://schemas.microsoft.com/office/drawing/2014/main" xmlns="" val="2227551409"/>
                    </a:ext>
                  </a:extLst>
                </a:gridCol>
                <a:gridCol w="7767919">
                  <a:extLst>
                    <a:ext uri="{9D8B030D-6E8A-4147-A177-3AD203B41FA5}">
                      <a16:colId xmlns:a16="http://schemas.microsoft.com/office/drawing/2014/main" xmlns="" val="1441596146"/>
                    </a:ext>
                  </a:extLst>
                </a:gridCol>
              </a:tblGrid>
              <a:tr h="0">
                <a:tc>
                  <a:txBody>
                    <a:bodyPr/>
                    <a:lstStyle/>
                    <a:p>
                      <a:pPr algn="ctr">
                        <a:spcAft>
                          <a:spcPts val="0"/>
                        </a:spcAft>
                        <a:tabLst>
                          <a:tab pos="2181225" algn="l"/>
                        </a:tabLst>
                      </a:pPr>
                      <a:r>
                        <a:rPr lang="vi-VN"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A</a:t>
                      </a:r>
                      <a:endParaRPr lang="en-US"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B</a:t>
                      </a:r>
                      <a:endParaRPr lang="en-US"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53300259"/>
                  </a:ext>
                </a:extLst>
              </a:tr>
              <a:tr h="0">
                <a:tc>
                  <a:txBody>
                    <a:bodyPr/>
                    <a:lstStyle/>
                    <a:p>
                      <a:pPr>
                        <a:spcAft>
                          <a:spcPts val="0"/>
                        </a:spcAft>
                        <a:tabLst>
                          <a:tab pos="2181225" algn="l"/>
                        </a:tabLst>
                      </a:pPr>
                      <a:r>
                        <a:rPr lang="vi-VN"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 Các loại gia cầm</a:t>
                      </a:r>
                      <a:endParaRPr lang="en-US"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vi-VN"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Vỏ còn nguyên vẹn, sạch sẽ, không bị rạn nứt.</a:t>
                      </a:r>
                      <a:endParaRPr lang="en-US"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85734270"/>
                  </a:ext>
                </a:extLst>
              </a:tr>
              <a:tr h="0">
                <a:tc>
                  <a:txBody>
                    <a:bodyPr/>
                    <a:lstStyle/>
                    <a:p>
                      <a:pPr>
                        <a:spcAft>
                          <a:spcPts val="0"/>
                        </a:spcAft>
                        <a:tabLst>
                          <a:tab pos="2181225" algn="l"/>
                        </a:tabLst>
                      </a:pPr>
                      <a:r>
                        <a:rPr lang="vi-VN"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 Cá và các loại thủy sản</a:t>
                      </a:r>
                      <a:endParaRPr lang="en-US"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vi-VN"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 Gia cầm sống: chọn con khỏe mạnh, mào đỏ tươi, lông trơn mượt, mắt nhanh</a:t>
                      </a:r>
                      <a:endParaRPr lang="en-US"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spcAft>
                          <a:spcPts val="0"/>
                        </a:spcAft>
                      </a:pPr>
                      <a:r>
                        <a:rPr lang="vi-VN"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Thịt gia cầm: thịt có mặt ngoài khô ráo, đàn hồi tốt</a:t>
                      </a:r>
                      <a:endParaRPr lang="en-US" sz="2800" b="0" i="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69719901"/>
                  </a:ext>
                </a:extLst>
              </a:tr>
              <a:tr h="0">
                <a:tc>
                  <a:txBody>
                    <a:bodyPr/>
                    <a:lstStyle/>
                    <a:p>
                      <a:pPr>
                        <a:spcAft>
                          <a:spcPts val="0"/>
                        </a:spcAft>
                        <a:tabLst>
                          <a:tab pos="2181225" algn="l"/>
                        </a:tabLst>
                      </a:pPr>
                      <a:r>
                        <a:rPr lang="vi-VN"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3. Trứng</a:t>
                      </a:r>
                      <a:endParaRPr lang="en-US"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Có nguồn gốc xuất xứ rõ ràng, còn thời hạn sử dụng.</a:t>
                      </a:r>
                      <a:endParaRPr lang="en-US"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6659020"/>
                  </a:ext>
                </a:extLst>
              </a:tr>
              <a:tr h="0">
                <a:tc>
                  <a:txBody>
                    <a:bodyPr/>
                    <a:lstStyle/>
                    <a:p>
                      <a:pPr>
                        <a:spcAft>
                          <a:spcPts val="0"/>
                        </a:spcAft>
                        <a:tabLst>
                          <a:tab pos="2181225" algn="l"/>
                        </a:tabLst>
                      </a:pPr>
                      <a:r>
                        <a:rPr lang="vi-VN"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4. Dầu ăn</a:t>
                      </a:r>
                      <a:endParaRPr lang="en-US"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Có nguồn gốc xuất xứ rõ ràng, còn hạn sử dụng, không bị phồng, méo, được bao gói an toàn, trên bao bì có đầy đủ thông tin về thành phần và thông tin dinh dưỡng.</a:t>
                      </a:r>
                      <a:endParaRPr lang="en-US"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66079785"/>
                  </a:ext>
                </a:extLst>
              </a:tr>
              <a:tr h="0">
                <a:tc>
                  <a:txBody>
                    <a:bodyPr/>
                    <a:lstStyle/>
                    <a:p>
                      <a:pPr>
                        <a:spcAft>
                          <a:spcPts val="0"/>
                        </a:spcAft>
                        <a:tabLst>
                          <a:tab pos="2181225" algn="l"/>
                        </a:tabLst>
                      </a:pPr>
                      <a:r>
                        <a:rPr lang="vi-VN"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5. Thực phẩm chế biến sẵn</a:t>
                      </a:r>
                      <a:endParaRPr lang="en-US"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vi-VN"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 chọn con mắt sáng trong, hơi lồi ra ngoài, bơi quẫy mạnh, vảy cá xếp đều, trắng, không bong tróc; mang cá khép </a:t>
                      </a:r>
                      <a:r>
                        <a:rPr lang="vi-VN" sz="2800" b="0" i="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800" b="0" i="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0" i="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6983434"/>
                  </a:ext>
                </a:extLst>
              </a:tr>
            </a:tbl>
          </a:graphicData>
        </a:graphic>
      </p:graphicFrame>
      <p:pic>
        <p:nvPicPr>
          <p:cNvPr id="2" name="Picture 1"/>
          <p:cNvPicPr>
            <a:picLocks noChangeAspect="1"/>
          </p:cNvPicPr>
          <p:nvPr/>
        </p:nvPicPr>
        <p:blipFill>
          <a:blip r:embed="rId2"/>
          <a:stretch>
            <a:fillRect/>
          </a:stretch>
        </p:blipFill>
        <p:spPr>
          <a:xfrm>
            <a:off x="4131664" y="107190"/>
            <a:ext cx="3901778" cy="646232"/>
          </a:xfrm>
          <a:prstGeom prst="rect">
            <a:avLst/>
          </a:prstGeom>
        </p:spPr>
      </p:pic>
      <p:cxnSp>
        <p:nvCxnSpPr>
          <p:cNvPr id="5" name="Straight Arrow Connector 4"/>
          <p:cNvCxnSpPr/>
          <p:nvPr/>
        </p:nvCxnSpPr>
        <p:spPr>
          <a:xfrm>
            <a:off x="2874253" y="1008529"/>
            <a:ext cx="1791876" cy="5513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894535" y="1814966"/>
            <a:ext cx="1771594" cy="37252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025588" y="1008529"/>
            <a:ext cx="1640541" cy="18556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025588" y="3025588"/>
            <a:ext cx="1669144" cy="7866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025588" y="3953436"/>
            <a:ext cx="1640541" cy="15867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65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497" y="5032273"/>
            <a:ext cx="11792614" cy="1815882"/>
          </a:xfrm>
          <a:prstGeom prst="rect">
            <a:avLst/>
          </a:prstGeom>
        </p:spPr>
        <p:txBody>
          <a:bodyPr wrap="square">
            <a:spAutoFit/>
          </a:bodyPr>
          <a:lstStyle/>
          <a:p>
            <a:r>
              <a:rPr lang="vi-VN" sz="2800" dirty="0" smtClean="0">
                <a:solidFill>
                  <a:srgbClr val="0000FF"/>
                </a:solidFill>
                <a:latin typeface="Times New Roman" panose="02020603050405020304" pitchFamily="18" charset="0"/>
                <a:cs typeface="Times New Roman" panose="02020603050405020304" pitchFamily="18" charset="0"/>
              </a:rPr>
              <a:t>10</a:t>
            </a:r>
            <a:r>
              <a:rPr lang="vi-VN" sz="2800" dirty="0">
                <a:solidFill>
                  <a:srgbClr val="0000FF"/>
                </a:solidFill>
                <a:latin typeface="Times New Roman" panose="02020603050405020304" pitchFamily="18" charset="0"/>
                <a:cs typeface="Times New Roman" panose="02020603050405020304" pitchFamily="18" charset="0"/>
              </a:rPr>
              <a:t>. Thực phẩm chế biến sẵn</a:t>
            </a:r>
            <a:endParaRPr lang="en-US" sz="2800" dirty="0">
              <a:solidFill>
                <a:srgbClr val="0000FF"/>
              </a:solidFill>
              <a:latin typeface="Times New Roman" panose="02020603050405020304" pitchFamily="18" charset="0"/>
              <a:cs typeface="Times New Roman" panose="02020603050405020304" pitchFamily="18" charset="0"/>
            </a:endParaRPr>
          </a:p>
          <a:p>
            <a:r>
              <a:rPr lang="vi-VN" sz="2800" dirty="0">
                <a:solidFill>
                  <a:srgbClr val="0000FF"/>
                </a:solidFill>
                <a:latin typeface="Times New Roman" panose="02020603050405020304" pitchFamily="18" charset="0"/>
                <a:cs typeface="Times New Roman" panose="02020603050405020304" pitchFamily="18" charset="0"/>
              </a:rPr>
              <a:t>- Có nguồn gốc xuất xứ rõ ràng, còn hạn sử dụng, không bị phồng, méo, được bao gói an toàn, trên bao bì có đầy đủ thông tin về thành phần và thông tin dinh dưỡng.</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89962" y="54630"/>
            <a:ext cx="5268595" cy="523220"/>
          </a:xfrm>
          <a:prstGeom prst="rect">
            <a:avLst/>
          </a:prstGeom>
          <a:noFill/>
        </p:spPr>
        <p:txBody>
          <a:bodyPr wrap="square" rtlCol="0">
            <a:spAutoFit/>
          </a:bodyPr>
          <a:lstStyle/>
          <a:p>
            <a:pPr lvl="0"/>
            <a:r>
              <a:rPr lang="vi-VN" sz="2800" b="1" dirty="0">
                <a:solidFill>
                  <a:srgbClr val="0000FF"/>
                </a:solidFill>
                <a:latin typeface="Times New Roman" panose="02020603050405020304" pitchFamily="18" charset="0"/>
                <a:cs typeface="Times New Roman" panose="02020603050405020304" pitchFamily="18" charset="0"/>
              </a:rPr>
              <a:t>II. Cách lựa chọn thực phẩm</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0987" y="511684"/>
            <a:ext cx="11560125" cy="1384995"/>
          </a:xfrm>
          <a:prstGeom prst="rect">
            <a:avLst/>
          </a:prstGeom>
          <a:noFill/>
        </p:spPr>
        <p:txBody>
          <a:bodyPr wrap="square" rtlCol="0">
            <a:spAutoFit/>
          </a:bodyPr>
          <a:lstStyle/>
          <a:p>
            <a:pPr lvl="0"/>
            <a:r>
              <a:rPr lang="vi-VN" sz="2800" dirty="0">
                <a:solidFill>
                  <a:srgbClr val="0000FF"/>
                </a:solidFill>
                <a:latin typeface="Times New Roman" panose="02020603050405020304" pitchFamily="18" charset="0"/>
                <a:cs typeface="Times New Roman" panose="02020603050405020304" pitchFamily="18" charset="0"/>
              </a:rPr>
              <a:t>5. Các loại gia </a:t>
            </a:r>
            <a:r>
              <a:rPr lang="vi-VN" sz="2800" dirty="0" smtClean="0">
                <a:solidFill>
                  <a:srgbClr val="0000FF"/>
                </a:solidFill>
                <a:latin typeface="Times New Roman" panose="02020603050405020304" pitchFamily="18" charset="0"/>
                <a:cs typeface="Times New Roman" panose="02020603050405020304" pitchFamily="18" charset="0"/>
              </a:rPr>
              <a:t>cầm</a:t>
            </a:r>
            <a:r>
              <a:rPr lang="en-US" sz="2800" dirty="0" smtClean="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lvl="0"/>
            <a:r>
              <a:rPr lang="vi-VN" sz="2800" dirty="0">
                <a:solidFill>
                  <a:srgbClr val="0000FF"/>
                </a:solidFill>
                <a:latin typeface="Times New Roman" panose="02020603050405020304" pitchFamily="18" charset="0"/>
                <a:cs typeface="Times New Roman" panose="02020603050405020304" pitchFamily="18" charset="0"/>
              </a:rPr>
              <a:t>- Gia cầm sống: chọn con khỏe mạnh, mào đỏ tươi, lông trơn mượt, mắt </a:t>
            </a:r>
            <a:r>
              <a:rPr lang="en-US" sz="2800" dirty="0" err="1" smtClean="0">
                <a:solidFill>
                  <a:srgbClr val="0000FF"/>
                </a:solidFill>
                <a:latin typeface="Times New Roman" panose="02020603050405020304" pitchFamily="18" charset="0"/>
                <a:cs typeface="Times New Roman" panose="02020603050405020304" pitchFamily="18" charset="0"/>
              </a:rPr>
              <a:t>sáng</a:t>
            </a:r>
            <a:endParaRPr lang="en-US" sz="2800" dirty="0">
              <a:solidFill>
                <a:srgbClr val="0000FF"/>
              </a:solidFill>
              <a:latin typeface="Times New Roman" panose="02020603050405020304" pitchFamily="18" charset="0"/>
              <a:cs typeface="Times New Roman" panose="02020603050405020304" pitchFamily="18" charset="0"/>
            </a:endParaRPr>
          </a:p>
          <a:p>
            <a:pPr lvl="0"/>
            <a:r>
              <a:rPr lang="vi-VN" sz="2800" dirty="0">
                <a:solidFill>
                  <a:srgbClr val="0000FF"/>
                </a:solidFill>
                <a:latin typeface="Times New Roman" panose="02020603050405020304" pitchFamily="18" charset="0"/>
                <a:cs typeface="Times New Roman" panose="02020603050405020304" pitchFamily="18" charset="0"/>
              </a:rPr>
              <a:t>- Thịt gia cầm: thịt có mặt ngoài khô ráo, đàn hồi </a:t>
            </a:r>
            <a:r>
              <a:rPr lang="vi-VN" sz="2800" dirty="0" smtClean="0">
                <a:solidFill>
                  <a:srgbClr val="0000FF"/>
                </a:solidFill>
                <a:latin typeface="Times New Roman" panose="02020603050405020304" pitchFamily="18" charset="0"/>
                <a:cs typeface="Times New Roman" panose="02020603050405020304" pitchFamily="18" charset="0"/>
              </a:rPr>
              <a:t>tốt</a:t>
            </a:r>
            <a:r>
              <a:rPr lang="en-US" sz="2800" dirty="0" smtClean="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0986" y="1836338"/>
            <a:ext cx="11560125" cy="954107"/>
          </a:xfrm>
          <a:prstGeom prst="rect">
            <a:avLst/>
          </a:prstGeom>
        </p:spPr>
        <p:txBody>
          <a:bodyPr wrap="square">
            <a:spAutoFit/>
          </a:bodyPr>
          <a:lstStyle/>
          <a:p>
            <a:pPr lvl="0"/>
            <a:r>
              <a:rPr lang="vi-VN" sz="2800" dirty="0" smtClean="0">
                <a:solidFill>
                  <a:srgbClr val="0000FF"/>
                </a:solidFill>
                <a:latin typeface="Times New Roman" panose="02020603050405020304" pitchFamily="18" charset="0"/>
                <a:cs typeface="Times New Roman" panose="02020603050405020304" pitchFamily="18" charset="0"/>
              </a:rPr>
              <a:t>6. Cá và các loại thủy sản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sống</a:t>
            </a:r>
            <a:r>
              <a:rPr lang="en-US" sz="2800" dirty="0" smtClean="0">
                <a:solidFill>
                  <a:srgbClr val="0000FF"/>
                </a:solidFill>
                <a:latin typeface="Times New Roman" panose="02020603050405020304" pitchFamily="18" charset="0"/>
                <a:cs typeface="Times New Roman" panose="02020603050405020304" pitchFamily="18" charset="0"/>
              </a:rPr>
              <a:t>: </a:t>
            </a:r>
            <a:r>
              <a:rPr lang="vi-VN" sz="2800" dirty="0" smtClean="0">
                <a:solidFill>
                  <a:srgbClr val="0000FF"/>
                </a:solidFill>
                <a:latin typeface="Times New Roman" panose="02020603050405020304" pitchFamily="18" charset="0"/>
                <a:cs typeface="Times New Roman" panose="02020603050405020304" pitchFamily="18" charset="0"/>
              </a:rPr>
              <a:t>chọn con mắt sáng trong, hơi lồi ra ngoài, bơi quẫy mạnh, vảy cá không bong tróc</a:t>
            </a:r>
            <a:r>
              <a:rPr lang="en-US" sz="2800" dirty="0" smtClean="0">
                <a:solidFill>
                  <a:srgbClr val="0000FF"/>
                </a:solidFill>
                <a:latin typeface="Times New Roman" panose="02020603050405020304" pitchFamily="18" charset="0"/>
                <a:cs typeface="Times New Roman" panose="02020603050405020304" pitchFamily="18" charset="0"/>
              </a:rPr>
              <a:t>,</a:t>
            </a:r>
            <a:r>
              <a:rPr lang="vi-VN" sz="2800" dirty="0" smtClean="0">
                <a:solidFill>
                  <a:srgbClr val="0000FF"/>
                </a:solidFill>
                <a:latin typeface="Times New Roman" panose="02020603050405020304" pitchFamily="18" charset="0"/>
                <a:cs typeface="Times New Roman" panose="02020603050405020304" pitchFamily="18" charset="0"/>
              </a:rPr>
              <a:t> khép chặt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mang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màu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đỏ</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tươi</a:t>
            </a:r>
            <a:r>
              <a:rPr lang="en-US" sz="2800" dirty="0" smtClean="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510985" y="3221333"/>
            <a:ext cx="11201400" cy="1384995"/>
          </a:xfrm>
          <a:prstGeom prst="rect">
            <a:avLst/>
          </a:prstGeom>
        </p:spPr>
        <p:txBody>
          <a:bodyPr wrap="square">
            <a:spAutoFit/>
          </a:bodyPr>
          <a:lstStyle/>
          <a:p>
            <a:pPr lvl="0"/>
            <a:r>
              <a:rPr lang="vi-VN" sz="2800" dirty="0" smtClean="0">
                <a:solidFill>
                  <a:srgbClr val="0000FF"/>
                </a:solidFill>
                <a:latin typeface="Times New Roman" panose="02020603050405020304" pitchFamily="18" charset="0"/>
                <a:cs typeface="Times New Roman" panose="02020603050405020304" pitchFamily="18" charset="0"/>
              </a:rPr>
              <a:t>8</a:t>
            </a:r>
            <a:r>
              <a:rPr lang="vi-VN" sz="2800" dirty="0">
                <a:solidFill>
                  <a:srgbClr val="0000FF"/>
                </a:solidFill>
                <a:latin typeface="Times New Roman" panose="02020603050405020304" pitchFamily="18" charset="0"/>
                <a:cs typeface="Times New Roman" panose="02020603050405020304" pitchFamily="18" charset="0"/>
              </a:rPr>
              <a:t>. Rau, củ và quả: có nguồn gốc xuất xứ rõ ráng, rau không bị héo; có màu xanh hoặc màu đặc trưng; cuống lá phải còn xanh, cứng. Chọn củ, quả không bị nứt, vỏ không thủng, không dập nát.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0985" y="2733304"/>
            <a:ext cx="8619565" cy="523220"/>
          </a:xfrm>
          <a:prstGeom prst="rect">
            <a:avLst/>
          </a:prstGeom>
        </p:spPr>
        <p:txBody>
          <a:bodyPr wrap="square">
            <a:spAutoFit/>
          </a:bodyPr>
          <a:lstStyle/>
          <a:p>
            <a:pPr lvl="0"/>
            <a:r>
              <a:rPr lang="vi-VN" sz="2800" dirty="0">
                <a:solidFill>
                  <a:srgbClr val="0000FF"/>
                </a:solidFill>
                <a:latin typeface="Times New Roman" panose="02020603050405020304" pitchFamily="18" charset="0"/>
                <a:cs typeface="Times New Roman" panose="02020603050405020304" pitchFamily="18" charset="0"/>
              </a:rPr>
              <a:t>7. </a:t>
            </a:r>
            <a:r>
              <a:rPr lang="vi-VN" sz="2800" dirty="0" smtClean="0">
                <a:solidFill>
                  <a:srgbClr val="0000FF"/>
                </a:solidFill>
                <a:latin typeface="Times New Roman" panose="02020603050405020304" pitchFamily="18" charset="0"/>
                <a:cs typeface="Times New Roman" panose="02020603050405020304" pitchFamily="18" charset="0"/>
              </a:rPr>
              <a:t>Trứng</a:t>
            </a:r>
            <a:r>
              <a:rPr lang="en-US" sz="2800" dirty="0" smtClean="0">
                <a:solidFill>
                  <a:srgbClr val="0000FF"/>
                </a:solidFill>
                <a:latin typeface="Times New Roman" panose="02020603050405020304" pitchFamily="18" charset="0"/>
                <a:cs typeface="Times New Roman" panose="02020603050405020304" pitchFamily="18" charset="0"/>
              </a:rPr>
              <a:t>: v</a:t>
            </a:r>
            <a:r>
              <a:rPr lang="vi-VN" sz="2800" dirty="0" smtClean="0">
                <a:solidFill>
                  <a:srgbClr val="0000FF"/>
                </a:solidFill>
                <a:latin typeface="Times New Roman" panose="02020603050405020304" pitchFamily="18" charset="0"/>
                <a:cs typeface="Times New Roman" panose="02020603050405020304" pitchFamily="18" charset="0"/>
              </a:rPr>
              <a:t>ỏ </a:t>
            </a:r>
            <a:r>
              <a:rPr lang="vi-VN" sz="2800" dirty="0">
                <a:solidFill>
                  <a:srgbClr val="0000FF"/>
                </a:solidFill>
                <a:latin typeface="Times New Roman" panose="02020603050405020304" pitchFamily="18" charset="0"/>
                <a:cs typeface="Times New Roman" panose="02020603050405020304" pitchFamily="18" charset="0"/>
              </a:rPr>
              <a:t>còn nguyên vẹn, sạch sẽ, không bị rạn nứt.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389962" y="4571137"/>
            <a:ext cx="9278477" cy="523220"/>
          </a:xfrm>
          <a:prstGeom prst="rect">
            <a:avLst/>
          </a:prstGeom>
        </p:spPr>
        <p:txBody>
          <a:bodyPr wrap="square">
            <a:spAutoFit/>
          </a:bodyPr>
          <a:lstStyle/>
          <a:p>
            <a:pPr lvl="0"/>
            <a:r>
              <a:rPr lang="vi-VN" sz="2800" dirty="0">
                <a:solidFill>
                  <a:srgbClr val="0000FF"/>
                </a:solidFill>
                <a:latin typeface="Times New Roman" panose="02020603050405020304" pitchFamily="18" charset="0"/>
                <a:cs typeface="Times New Roman" panose="02020603050405020304" pitchFamily="18" charset="0"/>
              </a:rPr>
              <a:t>9. Dầu </a:t>
            </a:r>
            <a:r>
              <a:rPr lang="vi-VN" sz="2800" dirty="0" smtClean="0">
                <a:solidFill>
                  <a:srgbClr val="0000FF"/>
                </a:solidFill>
                <a:latin typeface="Times New Roman" panose="02020603050405020304" pitchFamily="18" charset="0"/>
                <a:cs typeface="Times New Roman" panose="02020603050405020304" pitchFamily="18" charset="0"/>
              </a:rPr>
              <a:t>ăn</a:t>
            </a:r>
            <a:r>
              <a:rPr lang="en-US" sz="2800" dirty="0" smtClean="0">
                <a:solidFill>
                  <a:srgbClr val="0000FF"/>
                </a:solidFill>
                <a:latin typeface="Times New Roman" panose="02020603050405020304" pitchFamily="18" charset="0"/>
                <a:cs typeface="Times New Roman" panose="02020603050405020304" pitchFamily="18" charset="0"/>
              </a:rPr>
              <a:t>: c</a:t>
            </a:r>
            <a:r>
              <a:rPr lang="vi-VN" sz="2800" dirty="0" smtClean="0">
                <a:solidFill>
                  <a:srgbClr val="0000FF"/>
                </a:solidFill>
                <a:latin typeface="Times New Roman" panose="02020603050405020304" pitchFamily="18" charset="0"/>
                <a:cs typeface="Times New Roman" panose="02020603050405020304" pitchFamily="18" charset="0"/>
              </a:rPr>
              <a:t>ó </a:t>
            </a:r>
            <a:r>
              <a:rPr lang="vi-VN" sz="2800" dirty="0">
                <a:solidFill>
                  <a:srgbClr val="0000FF"/>
                </a:solidFill>
                <a:latin typeface="Times New Roman" panose="02020603050405020304" pitchFamily="18" charset="0"/>
                <a:cs typeface="Times New Roman" panose="02020603050405020304" pitchFamily="18" charset="0"/>
              </a:rPr>
              <a:t>nguồn gốc xuất xứ rõ ràng, còn thời hạn sử dụng.</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2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095" y="127910"/>
            <a:ext cx="11710419" cy="3046988"/>
          </a:xfrm>
          <a:prstGeom prst="rect">
            <a:avLst/>
          </a:prstGeom>
        </p:spPr>
        <p:txBody>
          <a:bodyPr wrap="square">
            <a:spAutoFit/>
          </a:bodyPr>
          <a:lstStyle/>
          <a:p>
            <a:r>
              <a:rPr lang="vi-VN" sz="3200" b="1" dirty="0">
                <a:solidFill>
                  <a:srgbClr val="0000FF"/>
                </a:solidFill>
                <a:latin typeface="Times New Roman" panose="02020603050405020304" pitchFamily="18" charset="0"/>
                <a:ea typeface="Times New Roman" panose="02020603050405020304" pitchFamily="18" charset="0"/>
              </a:rPr>
              <a:t>Thực hành lựa chọn một số thực </a:t>
            </a:r>
            <a:r>
              <a:rPr lang="vi-VN" sz="3200" b="1" dirty="0" smtClean="0">
                <a:solidFill>
                  <a:srgbClr val="0000FF"/>
                </a:solidFill>
                <a:latin typeface="Times New Roman" panose="02020603050405020304" pitchFamily="18" charset="0"/>
                <a:ea typeface="Times New Roman" panose="02020603050405020304" pitchFamily="18" charset="0"/>
              </a:rPr>
              <a:t>phẩm</a:t>
            </a:r>
            <a:endParaRPr lang="vi-VN" sz="3200" dirty="0" smtClean="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smtClean="0">
                <a:solidFill>
                  <a:srgbClr val="0000FF"/>
                </a:solidFill>
                <a:latin typeface="Times New Roman" panose="02020603050405020304" pitchFamily="18" charset="0"/>
                <a:ea typeface="Times New Roman" panose="02020603050405020304" pitchFamily="18" charset="0"/>
              </a:rPr>
              <a:t>1. Chuẩn </a:t>
            </a:r>
            <a:r>
              <a:rPr lang="vi-VN" sz="3200" dirty="0">
                <a:solidFill>
                  <a:srgbClr val="0000FF"/>
                </a:solidFill>
                <a:latin typeface="Times New Roman" panose="02020603050405020304" pitchFamily="18" charset="0"/>
                <a:ea typeface="Times New Roman" panose="02020603050405020304" pitchFamily="18" charset="0"/>
              </a:rPr>
              <a:t>bị</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Nguyên liệu: 3 mẫu rau xanh, 3 mẫu thịt, 3 mẫu hạt khô, 3 mẫu quả có độ tươi ngon khác nhau</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Dụng cụ: găng tay dùng cho thực phẩm, 12 khay đựng mẫu rau, quả, thịt lợn và hạt khô</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41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41" y="181674"/>
            <a:ext cx="5803112" cy="4995443"/>
          </a:xfrm>
          <a:prstGeom prst="rect">
            <a:avLst/>
          </a:prstGeom>
        </p:spPr>
      </p:pic>
      <p:sp>
        <p:nvSpPr>
          <p:cNvPr id="7" name="TextBox 6"/>
          <p:cNvSpPr txBox="1"/>
          <p:nvPr/>
        </p:nvSpPr>
        <p:spPr>
          <a:xfrm>
            <a:off x="747087" y="5227474"/>
            <a:ext cx="4954466" cy="523220"/>
          </a:xfrm>
          <a:prstGeom prst="rect">
            <a:avLst/>
          </a:prstGeom>
          <a:noFill/>
        </p:spPr>
        <p:txBody>
          <a:bodyPr wrap="square" rtlCol="0">
            <a:spAutoFit/>
          </a:bodyPr>
          <a:lstStyle/>
          <a:p>
            <a:r>
              <a:rPr lang="vi-VN" sz="2800" b="1" i="1" dirty="0" smtClean="0">
                <a:solidFill>
                  <a:srgbClr val="0000FF"/>
                </a:solidFill>
                <a:latin typeface="Times New Roman" panose="02020603050405020304" pitchFamily="18" charset="0"/>
                <a:cs typeface="Times New Roman" panose="02020603050405020304" pitchFamily="18" charset="0"/>
              </a:rPr>
              <a:t>Lựa chọn thực phẩm ở siêu thị</a:t>
            </a:r>
            <a:endParaRPr lang="en-US" sz="2800" b="1" i="1" dirty="0">
              <a:solidFill>
                <a:srgbClr val="0000FF"/>
              </a:solidFill>
              <a:latin typeface="Times New Roman" panose="02020603050405020304" pitchFamily="18" charset="0"/>
              <a:cs typeface="Times New Roman" panose="02020603050405020304" pitchFamily="18" charset="0"/>
            </a:endParaRPr>
          </a:p>
        </p:txBody>
      </p:sp>
      <p:sp>
        <p:nvSpPr>
          <p:cNvPr id="3" name="Oval 2"/>
          <p:cNvSpPr/>
          <p:nvPr/>
        </p:nvSpPr>
        <p:spPr>
          <a:xfrm>
            <a:off x="6387353" y="232031"/>
            <a:ext cx="5661211" cy="511989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62800" y="1453152"/>
            <a:ext cx="4885764" cy="2677656"/>
          </a:xfrm>
          <a:prstGeom prst="rect">
            <a:avLst/>
          </a:prstGeom>
          <a:noFill/>
        </p:spPr>
        <p:txBody>
          <a:bodyPr wrap="square" rtlCol="0">
            <a:spAutoFit/>
          </a:bodyPr>
          <a:lstStyle/>
          <a:p>
            <a:pPr lvl="0"/>
            <a:r>
              <a:rPr lang="en-US" sz="2800" dirty="0" err="1">
                <a:solidFill>
                  <a:srgbClr val="0000FF"/>
                </a:solidFill>
                <a:latin typeface="Times New Roman" panose="02020603050405020304" pitchFamily="18" charset="0"/>
                <a:cs typeface="Times New Roman" panose="02020603050405020304" pitchFamily="18" charset="0"/>
              </a:rPr>
              <a:t>Kể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món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thường</a:t>
            </a:r>
            <a:r>
              <a:rPr lang="en-US" sz="2800" dirty="0">
                <a:solidFill>
                  <a:srgbClr val="0000FF"/>
                </a:solidFill>
                <a:latin typeface="Times New Roman" panose="02020603050405020304" pitchFamily="18" charset="0"/>
                <a:cs typeface="Times New Roman" panose="02020603050405020304" pitchFamily="18" charset="0"/>
              </a:rPr>
              <a:t> hay </a:t>
            </a:r>
            <a:r>
              <a:rPr lang="en-US" sz="2800" dirty="0" err="1">
                <a:solidFill>
                  <a:srgbClr val="0000FF"/>
                </a:solidFill>
                <a:latin typeface="Times New Roman" panose="02020603050405020304" pitchFamily="18" charset="0"/>
                <a:cs typeface="Times New Roman" panose="02020603050405020304" pitchFamily="18" charset="0"/>
              </a:rPr>
              <a:t>chế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món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lựa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chọn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phẩm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lựa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chọn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phẩm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này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gì</a:t>
            </a:r>
            <a:r>
              <a:rPr lang="en-US"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095" y="127910"/>
            <a:ext cx="11710419" cy="2062103"/>
          </a:xfrm>
          <a:prstGeom prst="rect">
            <a:avLst/>
          </a:prstGeom>
        </p:spPr>
        <p:txBody>
          <a:bodyPr wrap="square">
            <a:spAutoFit/>
          </a:bodyPr>
          <a:lstStyle/>
          <a:p>
            <a:r>
              <a:rPr lang="vi-VN" sz="3200" b="1" dirty="0">
                <a:solidFill>
                  <a:srgbClr val="0000FF"/>
                </a:solidFill>
                <a:latin typeface="Times New Roman" panose="02020603050405020304" pitchFamily="18" charset="0"/>
                <a:ea typeface="Times New Roman" panose="02020603050405020304" pitchFamily="18" charset="0"/>
              </a:rPr>
              <a:t>Thực hành lựa chọn một số thực </a:t>
            </a:r>
            <a:r>
              <a:rPr lang="vi-VN" sz="3200" b="1" dirty="0" smtClean="0">
                <a:solidFill>
                  <a:srgbClr val="0000FF"/>
                </a:solidFill>
                <a:latin typeface="Times New Roman" panose="02020603050405020304" pitchFamily="18" charset="0"/>
                <a:ea typeface="Times New Roman" panose="02020603050405020304" pitchFamily="18" charset="0"/>
              </a:rPr>
              <a:t>phẩm</a:t>
            </a:r>
            <a:endParaRPr lang="vi-VN" sz="3200" dirty="0" smtClean="0">
              <a:solidFill>
                <a:srgbClr val="0000FF"/>
              </a:solidFill>
              <a:latin typeface="Times New Roman" panose="02020603050405020304" pitchFamily="18" charset="0"/>
              <a:ea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2. Tiến hành</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Mỗi nhóm lần lượt tiến hành lựa chọn 1 mẫu rau xanh hoặc 1 mẫu thịt lợn hoặc 1 mẫu hạt khô hoặc 1 mẫu quả</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30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down)">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095" y="127910"/>
            <a:ext cx="11710419" cy="1077218"/>
          </a:xfrm>
          <a:prstGeom prst="rect">
            <a:avLst/>
          </a:prstGeom>
        </p:spPr>
        <p:txBody>
          <a:bodyPr wrap="square">
            <a:spAutoFit/>
          </a:bodyPr>
          <a:lstStyle/>
          <a:p>
            <a:r>
              <a:rPr lang="vi-VN" sz="3200" b="1" dirty="0">
                <a:solidFill>
                  <a:srgbClr val="0000FF"/>
                </a:solidFill>
                <a:latin typeface="Times New Roman" panose="02020603050405020304" pitchFamily="18" charset="0"/>
                <a:ea typeface="Times New Roman" panose="02020603050405020304" pitchFamily="18" charset="0"/>
              </a:rPr>
              <a:t>Thực hành lựa chọn một số thực </a:t>
            </a:r>
            <a:r>
              <a:rPr lang="vi-VN" sz="3200" b="1" dirty="0" smtClean="0">
                <a:solidFill>
                  <a:srgbClr val="0000FF"/>
                </a:solidFill>
                <a:latin typeface="Times New Roman" panose="02020603050405020304" pitchFamily="18" charset="0"/>
                <a:ea typeface="Times New Roman" panose="02020603050405020304" pitchFamily="18" charset="0"/>
              </a:rPr>
              <a:t>phẩm</a:t>
            </a:r>
            <a:endParaRPr lang="vi-VN" sz="3200" dirty="0" smtClean="0">
              <a:solidFill>
                <a:srgbClr val="0000FF"/>
              </a:solidFill>
              <a:latin typeface="Times New Roman" panose="02020603050405020304" pitchFamily="18" charset="0"/>
              <a:ea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3. Đánh giá kết quả thực hành theo mẫu bảng 3.1</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551328" y="1069288"/>
            <a:ext cx="11401185" cy="5639421"/>
          </a:xfrm>
          <a:prstGeom prst="rect">
            <a:avLst/>
          </a:prstGeom>
          <a:noFill/>
          <a:ln>
            <a:noFill/>
          </a:ln>
        </p:spPr>
      </p:pic>
    </p:spTree>
    <p:extLst>
      <p:ext uri="{BB962C8B-B14F-4D97-AF65-F5344CB8AC3E}">
        <p14:creationId xmlns:p14="http://schemas.microsoft.com/office/powerpoint/2010/main" val="363398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2388" y="312061"/>
            <a:ext cx="273204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35429" y="896836"/>
            <a:ext cx="11756571" cy="1569660"/>
          </a:xfrm>
          <a:prstGeom prst="rect">
            <a:avLst/>
          </a:prstGeom>
        </p:spPr>
        <p:txBody>
          <a:bodyPr wrap="square">
            <a:spAutoFit/>
          </a:bodyPr>
          <a:lstStyle/>
          <a:p>
            <a:r>
              <a:rPr lang="vi-VN" sz="3200" dirty="0">
                <a:solidFill>
                  <a:srgbClr val="0000FF"/>
                </a:solidFill>
                <a:latin typeface="Times New Roman" panose="02020603050405020304" pitchFamily="18" charset="0"/>
                <a:cs typeface="Times New Roman" panose="02020603050405020304" pitchFamily="18" charset="0"/>
              </a:rPr>
              <a:t>1.</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Cô</a:t>
            </a:r>
            <a:r>
              <a:rPr lang="en-US" sz="3200" dirty="0">
                <a:solidFill>
                  <a:srgbClr val="0000FF"/>
                </a:solidFill>
                <a:latin typeface="Times New Roman" panose="02020603050405020304" pitchFamily="18" charset="0"/>
                <a:cs typeface="Times New Roman" panose="02020603050405020304" pitchFamily="18" charset="0"/>
              </a:rPr>
              <a:t> A </a:t>
            </a:r>
            <a:r>
              <a:rPr lang="en-US" sz="3200" dirty="0" err="1">
                <a:solidFill>
                  <a:srgbClr val="0000FF"/>
                </a:solidFill>
                <a:latin typeface="Times New Roman" panose="02020603050405020304" pitchFamily="18" charset="0"/>
                <a:cs typeface="Times New Roman" panose="02020603050405020304" pitchFamily="18" charset="0"/>
              </a:rPr>
              <a:t>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thường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chọn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rau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tin </a:t>
            </a:r>
            <a:r>
              <a:rPr lang="en-US" sz="3200" dirty="0" err="1">
                <a:solidFill>
                  <a:srgbClr val="0000FF"/>
                </a:solidFill>
                <a:latin typeface="Times New Roman" panose="02020603050405020304" pitchFamily="18" charset="0"/>
                <a:cs typeface="Times New Roman" panose="02020603050405020304" pitchFamily="18" charset="0"/>
              </a:rPr>
              <a:t>rằng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rau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sẽ</a:t>
            </a:r>
            <a:r>
              <a:rPr lang="en-US" sz="3200" dirty="0">
                <a:solidFill>
                  <a:srgbClr val="0000FF"/>
                </a:solidFill>
                <a:latin typeface="Times New Roman" panose="02020603050405020304" pitchFamily="18" charset="0"/>
                <a:cs typeface="Times New Roman" panose="02020603050405020304" pitchFamily="18" charset="0"/>
              </a:rPr>
              <a:t> an </a:t>
            </a:r>
            <a:r>
              <a:rPr lang="en-US" sz="3200" dirty="0" err="1">
                <a:solidFill>
                  <a:srgbClr val="0000FF"/>
                </a:solidFill>
                <a:latin typeface="Times New Roman" panose="02020603050405020304" pitchFamily="18" charset="0"/>
                <a:cs typeface="Times New Roman" panose="02020603050405020304" pitchFamily="18" charset="0"/>
              </a:rPr>
              <a:t>toàn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sức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khoẻ</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trồng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phun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thuốc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rau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cs typeface="Times New Roman" panose="02020603050405020304" pitchFamily="18" charset="0"/>
              </a:rPr>
              <a:t>. Theo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lựa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chọn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cô</a:t>
            </a:r>
            <a:r>
              <a:rPr lang="en-US" sz="3200" dirty="0">
                <a:solidFill>
                  <a:srgbClr val="0000FF"/>
                </a:solidFill>
                <a:latin typeface="Times New Roman" panose="02020603050405020304" pitchFamily="18" charset="0"/>
                <a:cs typeface="Times New Roman" panose="02020603050405020304" pitchFamily="18" charset="0"/>
              </a:rPr>
              <a:t> A </a:t>
            </a:r>
            <a:r>
              <a:rPr lang="en-US" sz="3200" dirty="0" err="1">
                <a:solidFill>
                  <a:srgbClr val="0000FF"/>
                </a:solidFill>
                <a:latin typeface="Times New Roman" panose="02020603050405020304" pitchFamily="18" charset="0"/>
                <a:cs typeface="Times New Roman" panose="02020603050405020304" pitchFamily="18" charset="0"/>
              </a:rPr>
              <a:t>như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Giải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thích</a:t>
            </a:r>
            <a:r>
              <a:rPr lang="en-US" sz="32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1569660"/>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1.</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a:t>
            </a:r>
            <a:r>
              <a:rPr lang="en-US" sz="3200" dirty="0">
                <a:solidFill>
                  <a:srgbClr val="FF0000"/>
                </a:solidFill>
                <a:latin typeface="Times New Roman" panose="02020603050405020304" pitchFamily="18" charset="0"/>
                <a:cs typeface="Times New Roman" panose="02020603050405020304" pitchFamily="18" charset="0"/>
              </a:rPr>
              <a:t> A </a:t>
            </a:r>
            <a:r>
              <a:rPr lang="en-US" sz="3200" dirty="0" err="1">
                <a:solidFill>
                  <a:srgbClr val="FF0000"/>
                </a:solidFill>
                <a:latin typeface="Times New Roman" panose="02020603050405020304" pitchFamily="18" charset="0"/>
                <a:cs typeface="Times New Roman" panose="02020603050405020304" pitchFamily="18" charset="0"/>
              </a:rPr>
              <a:t>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tin </a:t>
            </a:r>
            <a:r>
              <a:rPr lang="en-US" sz="3200" dirty="0" err="1">
                <a:solidFill>
                  <a:srgbClr val="FF0000"/>
                </a:solidFill>
                <a:latin typeface="Times New Roman" panose="02020603050405020304" pitchFamily="18" charset="0"/>
                <a:cs typeface="Times New Roman" panose="02020603050405020304" pitchFamily="18" charset="0"/>
              </a:rPr>
              <a:t>rằng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an </a:t>
            </a:r>
            <a:r>
              <a:rPr lang="en-US" sz="3200" dirty="0" err="1">
                <a:solidFill>
                  <a:srgbClr val="FF0000"/>
                </a:solidFill>
                <a:latin typeface="Times New Roman" panose="02020603050405020304" pitchFamily="18" charset="0"/>
                <a:cs typeface="Times New Roman" panose="02020603050405020304" pitchFamily="18" charset="0"/>
              </a:rPr>
              <a:t>toàn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khoẻ</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phun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thuốc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đó</a:t>
            </a:r>
            <a:r>
              <a:rPr lang="en-US" sz="3200" dirty="0">
                <a:solidFill>
                  <a:srgbClr val="FF0000"/>
                </a:solidFill>
                <a:latin typeface="Times New Roman" panose="02020603050405020304" pitchFamily="18" charset="0"/>
                <a:cs typeface="Times New Roman" panose="02020603050405020304" pitchFamily="18" charset="0"/>
              </a:rPr>
              <a:t>. Theo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lựa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a:t>
            </a:r>
            <a:r>
              <a:rPr lang="en-US" sz="3200" dirty="0">
                <a:solidFill>
                  <a:srgbClr val="FF0000"/>
                </a:solidFill>
                <a:latin typeface="Times New Roman" panose="02020603050405020304" pitchFamily="18" charset="0"/>
                <a:cs typeface="Times New Roman" panose="02020603050405020304" pitchFamily="18" charset="0"/>
              </a:rPr>
              <a:t> A </a:t>
            </a:r>
            <a:r>
              <a:rPr lang="en-US" sz="3200" dirty="0" err="1">
                <a:solidFill>
                  <a:srgbClr val="FF0000"/>
                </a:solidFill>
                <a:latin typeface="Times New Roman" panose="02020603050405020304" pitchFamily="18" charset="0"/>
                <a:cs typeface="Times New Roman" panose="02020603050405020304" pitchFamily="18" charset="0"/>
              </a:rPr>
              <a:t>như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đúng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thích</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407883" y="2151725"/>
            <a:ext cx="11376212" cy="2554545"/>
          </a:xfrm>
          <a:prstGeom prst="rect">
            <a:avLst/>
          </a:prstGeom>
        </p:spPr>
        <p:txBody>
          <a:bodyPr wrap="square">
            <a:spAutoFit/>
          </a:bodyPr>
          <a:lstStyle/>
          <a:p>
            <a:pPr marL="30480" marR="30480" algn="just">
              <a:spcAft>
                <a:spcPts val="0"/>
              </a:spcAft>
            </a:pPr>
            <a:r>
              <a:rPr lang="vi-VN" sz="3200" dirty="0">
                <a:solidFill>
                  <a:srgbClr val="0000FF"/>
                </a:solidFill>
                <a:latin typeface="Times New Roman" panose="02020603050405020304" pitchFamily="18" charset="0"/>
                <a:ea typeface="Times New Roman" panose="02020603050405020304" pitchFamily="18" charset="0"/>
              </a:rPr>
              <a:t>1</a:t>
            </a:r>
            <a:r>
              <a:rPr lang="vi-VN" sz="3200" dirty="0">
                <a:solidFill>
                  <a:srgbClr val="0000FF"/>
                </a:solidFill>
                <a:latin typeface="Times New Roman" panose="02020603050405020304" pitchFamily="18" charset="0"/>
                <a:ea typeface="Times New Roman" panose="02020603050405020304" pitchFamily="18" charset="0"/>
                <a:cs typeface="Tahoma" panose="020B0604030504040204" pitchFamily="34" charset="0"/>
              </a:rPr>
              <a:t> </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Suy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luận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của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cô</a:t>
            </a:r>
            <a:r>
              <a:rPr lang="en-US" sz="3200" dirty="0">
                <a:solidFill>
                  <a:srgbClr val="0000FF"/>
                </a:solidFill>
                <a:latin typeface="Times New Roman" panose="02020603050405020304" pitchFamily="18" charset="0"/>
                <a:ea typeface="Times New Roman" panose="02020603050405020304" pitchFamily="18" charset="0"/>
              </a:rPr>
              <a:t> A </a:t>
            </a:r>
            <a:r>
              <a:rPr lang="en-US" sz="3200" b="1" dirty="0" err="1">
                <a:solidFill>
                  <a:srgbClr val="0000FF"/>
                </a:solidFill>
                <a:latin typeface="Times New Roman" panose="02020603050405020304" pitchFamily="18" charset="0"/>
                <a:ea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hoàn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toàn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chính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xác</a:t>
            </a:r>
            <a:r>
              <a:rPr lang="en-US" sz="3200" dirty="0">
                <a:solidFill>
                  <a:srgbClr val="0000FF"/>
                </a:solidFill>
                <a:latin typeface="Times New Roman" panose="02020603050405020304" pitchFamily="18" charset="0"/>
                <a:ea typeface="Times New Roman" panose="02020603050405020304" pitchFamily="18" charset="0"/>
              </a:rPr>
              <a:t>.</a:t>
            </a:r>
          </a:p>
          <a:p>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Giải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thích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Việc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rau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bị</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sâu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đồng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nghĩa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với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việc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rau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bị</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phun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thuốc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sâu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Hơn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nữa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rau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sâu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có</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thể</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chứa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một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số</a:t>
            </a:r>
            <a:r>
              <a:rPr lang="en-US" sz="3200" dirty="0">
                <a:solidFill>
                  <a:srgbClr val="0000FF"/>
                </a:solidFill>
                <a:latin typeface="Times New Roman" panose="02020603050405020304" pitchFamily="18" charset="0"/>
                <a:ea typeface="Times New Roman" panose="02020603050405020304" pitchFamily="18" charset="0"/>
              </a:rPr>
              <a:t> vi </a:t>
            </a:r>
            <a:r>
              <a:rPr lang="en-US" sz="3200" dirty="0" err="1">
                <a:solidFill>
                  <a:srgbClr val="0000FF"/>
                </a:solidFill>
                <a:latin typeface="Times New Roman" panose="02020603050405020304" pitchFamily="18" charset="0"/>
                <a:ea typeface="Times New Roman" panose="02020603050405020304" pitchFamily="18" charset="0"/>
              </a:rPr>
              <a:t>khuẩn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hoặc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nấm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mốc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dễ</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gây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hại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cho</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sức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khỏe</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nếu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được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sơ</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chế</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đúng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cách</a:t>
            </a:r>
            <a:endParaRPr lang="en-US" sz="3200" dirty="0">
              <a:solidFill>
                <a:srgbClr val="0000FF"/>
              </a:solidFill>
            </a:endParaRPr>
          </a:p>
        </p:txBody>
      </p:sp>
    </p:spTree>
    <p:extLst>
      <p:ext uri="{BB962C8B-B14F-4D97-AF65-F5344CB8AC3E}">
        <p14:creationId xmlns:p14="http://schemas.microsoft.com/office/powerpoint/2010/main" val="314763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365849"/>
            <a:ext cx="273204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35429" y="950624"/>
            <a:ext cx="11756571" cy="4031873"/>
          </a:xfrm>
          <a:prstGeom prst="rect">
            <a:avLst/>
          </a:prstGeom>
        </p:spPr>
        <p:txBody>
          <a:bodyPr wrap="square">
            <a:spAutoFit/>
          </a:bodyPr>
          <a:lstStyle/>
          <a:p>
            <a:r>
              <a:rPr lang="vi-VN" sz="3200" dirty="0">
                <a:solidFill>
                  <a:srgbClr val="0000FF"/>
                </a:solidFill>
                <a:latin typeface="Times New Roman" panose="02020603050405020304" pitchFamily="18" charset="0"/>
                <a:cs typeface="Times New Roman" panose="02020603050405020304" pitchFamily="18" charset="0"/>
              </a:rPr>
              <a:t>2.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sẽ</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chọn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thực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những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đặc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điểm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đây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Giải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thích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chọn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vậy</a:t>
            </a:r>
            <a:r>
              <a:rPr lang="en-US" sz="3200" dirty="0">
                <a:solidFill>
                  <a:srgbClr val="0000FF"/>
                </a:solidFill>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(a) Rau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màu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xanh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đậm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mướt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bóng</a:t>
            </a:r>
            <a:r>
              <a:rPr lang="en-US" sz="3200" dirty="0">
                <a:solidFill>
                  <a:srgbClr val="0000FF"/>
                </a:solidFill>
                <a:latin typeface="Times New Roman" panose="02020603050405020304" pitchFamily="18" charset="0"/>
                <a:cs typeface="Times New Roman" panose="02020603050405020304" pitchFamily="18" charset="0"/>
              </a:rPr>
              <a:t>, to; </a:t>
            </a:r>
            <a:r>
              <a:rPr lang="en-US" sz="3200" dirty="0" err="1">
                <a:solidFill>
                  <a:srgbClr val="0000FF"/>
                </a:solidFill>
                <a:latin typeface="Times New Roman" panose="02020603050405020304" pitchFamily="18" charset="0"/>
                <a:cs typeface="Times New Roman" panose="02020603050405020304" pitchFamily="18" charset="0"/>
              </a:rPr>
              <a:t>thân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cành</a:t>
            </a:r>
            <a:r>
              <a:rPr lang="en-US" sz="3200" dirty="0">
                <a:solidFill>
                  <a:srgbClr val="0000FF"/>
                </a:solidFill>
                <a:latin typeface="Times New Roman" panose="02020603050405020304" pitchFamily="18" charset="0"/>
                <a:cs typeface="Times New Roman" panose="02020603050405020304" pitchFamily="18" charset="0"/>
              </a:rPr>
              <a:t> to </a:t>
            </a:r>
            <a:r>
              <a:rPr lang="en-US" sz="3200" dirty="0" err="1">
                <a:solidFill>
                  <a:srgbClr val="0000FF"/>
                </a:solidFill>
                <a:latin typeface="Times New Roman" panose="02020603050405020304" pitchFamily="18" charset="0"/>
                <a:cs typeface="Times New Roman" panose="02020603050405020304" pitchFamily="18" charset="0"/>
              </a:rPr>
              <a:t>hơn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thường</a:t>
            </a:r>
            <a:r>
              <a:rPr lang="en-US" sz="3200" dirty="0">
                <a:solidFill>
                  <a:srgbClr val="0000FF"/>
                </a:solidFill>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(b) </a:t>
            </a:r>
            <a:r>
              <a:rPr lang="en-US" sz="3200" dirty="0" err="1">
                <a:solidFill>
                  <a:srgbClr val="0000FF"/>
                </a:solidFill>
                <a:latin typeface="Times New Roman" panose="02020603050405020304" pitchFamily="18" charset="0"/>
                <a:cs typeface="Times New Roman" panose="02020603050405020304" pitchFamily="18" charset="0"/>
              </a:rPr>
              <a:t>Quả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kích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lớn</a:t>
            </a:r>
            <a:r>
              <a:rPr lang="en-US" sz="3200" dirty="0">
                <a:solidFill>
                  <a:srgbClr val="0000FF"/>
                </a:solidFill>
                <a:latin typeface="Times New Roman" panose="02020603050405020304" pitchFamily="18" charset="0"/>
                <a:cs typeface="Times New Roman" panose="02020603050405020304" pitchFamily="18" charset="0"/>
              </a:rPr>
              <a:t> so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thường</a:t>
            </a:r>
            <a:r>
              <a:rPr lang="en-US" sz="3200" dirty="0">
                <a:solidFill>
                  <a:srgbClr val="0000FF"/>
                </a:solidFill>
                <a:latin typeface="Times New Roman" panose="02020603050405020304" pitchFamily="18" charset="0"/>
                <a:cs typeface="Times New Roman" panose="02020603050405020304" pitchFamily="18" charset="0"/>
              </a:rPr>
              <a:t>, da </a:t>
            </a:r>
            <a:r>
              <a:rPr lang="en-US" sz="3200" dirty="0" err="1">
                <a:solidFill>
                  <a:srgbClr val="0000FF"/>
                </a:solidFill>
                <a:latin typeface="Times New Roman" panose="02020603050405020304" pitchFamily="18" charset="0"/>
                <a:cs typeface="Times New Roman" panose="02020603050405020304" pitchFamily="18" charset="0"/>
              </a:rPr>
              <a:t>căng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nứt</a:t>
            </a:r>
            <a:r>
              <a:rPr lang="en-US" sz="3200" dirty="0">
                <a:solidFill>
                  <a:srgbClr val="0000FF"/>
                </a:solidFill>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c) </a:t>
            </a:r>
            <a:r>
              <a:rPr lang="en-US" sz="3200" dirty="0" err="1">
                <a:solidFill>
                  <a:srgbClr val="0000FF"/>
                </a:solidFill>
                <a:latin typeface="Times New Roman" panose="02020603050405020304" pitchFamily="18" charset="0"/>
                <a:cs typeface="Times New Roman" panose="02020603050405020304" pitchFamily="18" charset="0"/>
              </a:rPr>
              <a:t>Cá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mắt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suốt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mang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màu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đỏ</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nhiên</a:t>
            </a:r>
            <a:r>
              <a:rPr lang="en-US" sz="3200" dirty="0">
                <a:solidFill>
                  <a:srgbClr val="0000FF"/>
                </a:solidFill>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(d) </a:t>
            </a:r>
            <a:r>
              <a:rPr lang="en-US" sz="3200" dirty="0" err="1">
                <a:solidFill>
                  <a:srgbClr val="0000FF"/>
                </a:solidFill>
                <a:latin typeface="Times New Roman" panose="02020603050405020304" pitchFamily="18" charset="0"/>
                <a:cs typeface="Times New Roman" panose="02020603050405020304" pitchFamily="18" charset="0"/>
              </a:rPr>
              <a:t>Thịt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lợn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màu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đỏ</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mùi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mặt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lớp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màng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phủ</a:t>
            </a:r>
            <a:r>
              <a:rPr lang="en-US" sz="32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861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3539430"/>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vậy</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(a) Rau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màu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xanh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đậm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mướt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bóng</a:t>
            </a:r>
            <a:r>
              <a:rPr lang="en-US" sz="2800" dirty="0">
                <a:solidFill>
                  <a:srgbClr val="0000FF"/>
                </a:solidFill>
                <a:latin typeface="Times New Roman" panose="02020603050405020304" pitchFamily="18" charset="0"/>
                <a:cs typeface="Times New Roman" panose="02020603050405020304" pitchFamily="18" charset="0"/>
              </a:rPr>
              <a:t>, to; </a:t>
            </a:r>
            <a:r>
              <a:rPr lang="en-US" sz="2800" dirty="0" err="1">
                <a:solidFill>
                  <a:srgbClr val="0000FF"/>
                </a:solidFill>
                <a:latin typeface="Times New Roman" panose="02020603050405020304" pitchFamily="18" charset="0"/>
                <a:cs typeface="Times New Roman" panose="02020603050405020304" pitchFamily="18" charset="0"/>
              </a:rPr>
              <a:t>thân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cành</a:t>
            </a:r>
            <a:r>
              <a:rPr lang="en-US" sz="2800" dirty="0">
                <a:solidFill>
                  <a:srgbClr val="0000FF"/>
                </a:solidFill>
                <a:latin typeface="Times New Roman" panose="02020603050405020304" pitchFamily="18" charset="0"/>
                <a:cs typeface="Times New Roman" panose="02020603050405020304" pitchFamily="18" charset="0"/>
              </a:rPr>
              <a:t> to </a:t>
            </a:r>
            <a:r>
              <a:rPr lang="en-US" sz="2800" dirty="0" err="1">
                <a:solidFill>
                  <a:srgbClr val="0000FF"/>
                </a:solidFill>
                <a:latin typeface="Times New Roman" panose="02020603050405020304" pitchFamily="18" charset="0"/>
                <a:cs typeface="Times New Roman" panose="02020603050405020304" pitchFamily="18" charset="0"/>
              </a:rPr>
              <a:t>hơn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thường</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(b) </a:t>
            </a:r>
            <a:r>
              <a:rPr lang="en-US" sz="2800" dirty="0" err="1">
                <a:solidFill>
                  <a:srgbClr val="0000FF"/>
                </a:solidFill>
                <a:latin typeface="Times New Roman" panose="02020603050405020304" pitchFamily="18" charset="0"/>
                <a:cs typeface="Times New Roman" panose="02020603050405020304" pitchFamily="18" charset="0"/>
              </a:rPr>
              <a:t>Quả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lớn</a:t>
            </a:r>
            <a:r>
              <a:rPr lang="en-US" sz="2800" dirty="0">
                <a:solidFill>
                  <a:srgbClr val="0000FF"/>
                </a:solidFill>
                <a:latin typeface="Times New Roman" panose="02020603050405020304" pitchFamily="18" charset="0"/>
                <a:cs typeface="Times New Roman" panose="02020603050405020304" pitchFamily="18" charset="0"/>
              </a:rPr>
              <a:t> so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thường</a:t>
            </a:r>
            <a:r>
              <a:rPr lang="en-US" sz="2800" dirty="0">
                <a:solidFill>
                  <a:srgbClr val="0000FF"/>
                </a:solidFill>
                <a:latin typeface="Times New Roman" panose="02020603050405020304" pitchFamily="18" charset="0"/>
                <a:cs typeface="Times New Roman" panose="02020603050405020304" pitchFamily="18" charset="0"/>
              </a:rPr>
              <a:t>, da </a:t>
            </a:r>
            <a:r>
              <a:rPr lang="en-US" sz="2800" dirty="0" err="1">
                <a:solidFill>
                  <a:srgbClr val="0000FF"/>
                </a:solidFill>
                <a:latin typeface="Times New Roman" panose="02020603050405020304" pitchFamily="18" charset="0"/>
                <a:cs typeface="Times New Roman" panose="02020603050405020304" pitchFamily="18" charset="0"/>
              </a:rPr>
              <a:t>căng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nứt</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c) </a:t>
            </a:r>
            <a:r>
              <a:rPr lang="en-US" sz="2800" dirty="0" err="1">
                <a:solidFill>
                  <a:srgbClr val="0000FF"/>
                </a:solidFill>
                <a:latin typeface="Times New Roman" panose="02020603050405020304" pitchFamily="18" charset="0"/>
                <a:cs typeface="Times New Roman" panose="02020603050405020304" pitchFamily="18" charset="0"/>
              </a:rPr>
              <a:t>Cá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mắt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suốt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mang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màu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đỏ</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nhiên</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(d) </a:t>
            </a:r>
            <a:r>
              <a:rPr lang="en-US" sz="2800" dirty="0" err="1">
                <a:solidFill>
                  <a:srgbClr val="0000FF"/>
                </a:solidFill>
                <a:latin typeface="Times New Roman" panose="02020603050405020304" pitchFamily="18" charset="0"/>
                <a:cs typeface="Times New Roman" panose="02020603050405020304" pitchFamily="18" charset="0"/>
              </a:rPr>
              <a:t>Thịt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màu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đỏ</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hôi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mùi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mặt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lớp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màng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phủ</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4" name="Rectangle 3"/>
          <p:cNvSpPr/>
          <p:nvPr/>
        </p:nvSpPr>
        <p:spPr>
          <a:xfrm>
            <a:off x="289249" y="4005960"/>
            <a:ext cx="11638291" cy="2677656"/>
          </a:xfrm>
          <a:prstGeom prst="rect">
            <a:avLst/>
          </a:prstGeom>
        </p:spPr>
        <p:txBody>
          <a:bodyPr wrap="square">
            <a:spAutoFit/>
          </a:bodyPr>
          <a:lstStyle/>
          <a:p>
            <a:pPr marL="30480" marR="30480" algn="just">
              <a:spcAft>
                <a:spcPts val="0"/>
              </a:spcAft>
            </a:pPr>
            <a:r>
              <a:rPr lang="vi-VN" sz="2800" dirty="0">
                <a:solidFill>
                  <a:srgbClr val="0000FF"/>
                </a:solidFill>
                <a:latin typeface="Times New Roman" panose="02020603050405020304" pitchFamily="18" charset="0"/>
                <a:ea typeface="Times New Roman" panose="02020603050405020304" pitchFamily="18" charset="0"/>
              </a:rPr>
              <a:t>2. </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Em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sẽ</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chọn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thực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phẩm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những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đặc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điểm</a:t>
            </a:r>
            <a:r>
              <a:rPr lang="en-US" sz="28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(c) </a:t>
            </a:r>
            <a:r>
              <a:rPr lang="en-US" sz="2800" dirty="0" err="1">
                <a:solidFill>
                  <a:srgbClr val="0000FF"/>
                </a:solidFill>
                <a:latin typeface="Times New Roman" panose="02020603050405020304" pitchFamily="18" charset="0"/>
                <a:ea typeface="Times New Roman" panose="02020603050405020304" pitchFamily="18" charset="0"/>
              </a:rPr>
              <a:t>Cá</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mắt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suốt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mang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màu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đỏ</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tươi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tự</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nhiên</a:t>
            </a:r>
            <a:r>
              <a:rPr lang="en-US" sz="28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(d) </a:t>
            </a:r>
            <a:r>
              <a:rPr lang="en-US" sz="2800" dirty="0" err="1">
                <a:solidFill>
                  <a:srgbClr val="0000FF"/>
                </a:solidFill>
                <a:latin typeface="Times New Roman" panose="02020603050405020304" pitchFamily="18" charset="0"/>
                <a:ea typeface="Times New Roman" panose="02020603050405020304" pitchFamily="18" charset="0"/>
              </a:rPr>
              <a:t>Thịt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lợn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màu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đỏ</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tươi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hôi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mùi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lạ</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bề</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mặt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lớp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màng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bao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phủ</a:t>
            </a:r>
            <a:r>
              <a:rPr lang="en-US" sz="28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Giải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thích</a:t>
            </a:r>
            <a:r>
              <a:rPr lang="en-US" sz="28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2800" dirty="0" err="1">
                <a:solidFill>
                  <a:srgbClr val="0000FF"/>
                </a:solidFill>
                <a:latin typeface="Times New Roman" panose="02020603050405020304" pitchFamily="18" charset="0"/>
                <a:ea typeface="Times New Roman" panose="02020603050405020304" pitchFamily="18" charset="0"/>
              </a:rPr>
              <a:t>Đó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dấu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hiệu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thực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phẩm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tươi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bị</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nhiễm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khuẩn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hoặc</a:t>
            </a:r>
            <a:r>
              <a:rPr lang="en-US" sz="2800" dirty="0">
                <a:solidFill>
                  <a:srgbClr val="0000FF"/>
                </a:solidFill>
                <a:latin typeface="Times New Roman" panose="02020603050405020304" pitchFamily="18" charset="0"/>
                <a:ea typeface="Times New Roman" panose="02020603050405020304" pitchFamily="18" charset="0"/>
              </a:rPr>
              <a:t> ô </a:t>
            </a:r>
            <a:r>
              <a:rPr lang="en-US" sz="2800" dirty="0" err="1">
                <a:solidFill>
                  <a:srgbClr val="0000FF"/>
                </a:solidFill>
                <a:latin typeface="Times New Roman" panose="02020603050405020304" pitchFamily="18" charset="0"/>
                <a:ea typeface="Times New Roman" panose="02020603050405020304" pitchFamily="18" charset="0"/>
              </a:rPr>
              <a:t>nhiễm</a:t>
            </a:r>
            <a:r>
              <a:rPr lang="en-US" sz="2800" dirty="0">
                <a:solidFill>
                  <a:srgbClr val="0000FF"/>
                </a:solidFill>
                <a:latin typeface="Times New Roman" panose="02020603050405020304" pitchFamily="18" charset="0"/>
                <a:ea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40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177590"/>
            <a:ext cx="273204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35429" y="762365"/>
            <a:ext cx="11756571" cy="1077218"/>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3.</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cụ</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lựa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976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1077218"/>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3.</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cụ</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lựa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289248" y="1543748"/>
            <a:ext cx="11756571" cy="4031873"/>
          </a:xfrm>
          <a:prstGeom prst="rect">
            <a:avLst/>
          </a:prstGeom>
        </p:spPr>
        <p:txBody>
          <a:bodyPr wrap="square">
            <a:spAutoFit/>
          </a:bodyPr>
          <a:lstStyle/>
          <a:p>
            <a:pPr marL="30480" marR="30480" algn="just">
              <a:spcAft>
                <a:spcPts val="0"/>
              </a:spcAft>
            </a:pPr>
            <a:r>
              <a:rPr lang="vi-VN" sz="3200" dirty="0">
                <a:solidFill>
                  <a:srgbClr val="0000FF"/>
                </a:solidFill>
                <a:latin typeface="Times New Roman" panose="02020603050405020304" pitchFamily="18" charset="0"/>
                <a:ea typeface="Times New Roman" panose="02020603050405020304" pitchFamily="18" charset="0"/>
              </a:rPr>
              <a:t>3.</a:t>
            </a:r>
            <a:r>
              <a:rPr lang="vi-VN" sz="3200" dirty="0">
                <a:solidFill>
                  <a:srgbClr val="0000FF"/>
                </a:solidFill>
                <a:latin typeface="Times New Roman" panose="02020603050405020304" pitchFamily="18" charset="0"/>
                <a:ea typeface="Times New Roman" panose="02020603050405020304" pitchFamily="18" charset="0"/>
                <a:cs typeface="Tahoma" panose="020B0604030504040204" pitchFamily="34" charset="0"/>
              </a:rPr>
              <a:t> </a:t>
            </a:r>
            <a:r>
              <a:rPr lang="en-US" sz="3200" dirty="0" err="1">
                <a:solidFill>
                  <a:srgbClr val="0000FF"/>
                </a:solidFill>
                <a:latin typeface="Times New Roman" panose="02020603050405020304" pitchFamily="18" charset="0"/>
                <a:ea typeface="Times New Roman" panose="02020603050405020304" pitchFamily="18" charset="0"/>
              </a:rPr>
              <a:t>Cách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lựa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chọn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một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số</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thực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phẩm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dụng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trong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gia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đình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em</a:t>
            </a:r>
            <a:r>
              <a:rPr lang="en-US" sz="32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Cách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lựa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chọn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hạt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tươi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đồng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đều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màu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sắc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tươi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sáng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biến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đổi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màu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dính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đất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tạp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chất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mọc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mầm</a:t>
            </a:r>
            <a:r>
              <a:rPr lang="en-US" sz="32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Cách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lựa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chọn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sữa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đầy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đủ</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nhãn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mác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hạn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sử</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dụng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thông</a:t>
            </a:r>
            <a:r>
              <a:rPr lang="en-US" sz="3200" dirty="0">
                <a:solidFill>
                  <a:srgbClr val="0000FF"/>
                </a:solidFill>
                <a:latin typeface="Times New Roman" panose="02020603050405020304" pitchFamily="18" charset="0"/>
                <a:ea typeface="Times New Roman" panose="02020603050405020304" pitchFamily="18" charset="0"/>
              </a:rPr>
              <a:t> tin </a:t>
            </a:r>
            <a:r>
              <a:rPr lang="en-US" sz="3200" dirty="0" err="1">
                <a:solidFill>
                  <a:srgbClr val="0000FF"/>
                </a:solidFill>
                <a:latin typeface="Times New Roman" panose="02020603050405020304" pitchFamily="18" charset="0"/>
                <a:ea typeface="Times New Roman" panose="02020603050405020304" pitchFamily="18" charset="0"/>
              </a:rPr>
              <a:t>dinh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dưỡng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đặc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biệt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hàm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lượng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chất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béo</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chất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đạm</a:t>
            </a:r>
            <a:r>
              <a:rPr lang="en-US" sz="3200" dirty="0">
                <a:solidFill>
                  <a:srgbClr val="0000FF"/>
                </a:solidFill>
                <a:latin typeface="Times New Roman" panose="02020603050405020304" pitchFamily="18" charset="0"/>
                <a:ea typeface="Times New Roman" panose="02020603050405020304" pitchFamily="18" charset="0"/>
              </a:rPr>
              <a:t>.</a:t>
            </a:r>
          </a:p>
          <a:p>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Cách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lựa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chọn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cá</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thuỷ</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hải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sản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rau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củ</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tươi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sống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chọn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mua</a:t>
            </a:r>
            <a:r>
              <a:rPr lang="en-US" sz="3200" dirty="0">
                <a:solidFill>
                  <a:srgbClr val="0000FF"/>
                </a:solidFill>
                <a:latin typeface="Times New Roman" panose="02020603050405020304" pitchFamily="18" charset="0"/>
                <a:ea typeface="Times New Roman" panose="02020603050405020304" pitchFamily="18" charset="0"/>
              </a:rPr>
              <a:t> ở </a:t>
            </a:r>
            <a:r>
              <a:rPr lang="en-US" sz="3200" dirty="0" err="1">
                <a:solidFill>
                  <a:srgbClr val="0000FF"/>
                </a:solidFill>
                <a:latin typeface="Times New Roman" panose="02020603050405020304" pitchFamily="18" charset="0"/>
                <a:ea typeface="Times New Roman" panose="02020603050405020304" pitchFamily="18" charset="0"/>
              </a:rPr>
              <a:t>những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địa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chỉ</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uy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tín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có</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nguồn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gốc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xuất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xứ</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rõ</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rảng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chọn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chú</a:t>
            </a:r>
            <a:r>
              <a:rPr lang="en-US" sz="3200" dirty="0">
                <a:solidFill>
                  <a:srgbClr val="0000FF"/>
                </a:solidFill>
                <a:latin typeface="Times New Roman" panose="02020603050405020304" pitchFamily="18" charset="0"/>
                <a:ea typeface="Times New Roman" panose="02020603050405020304" pitchFamily="18" charset="0"/>
              </a:rPr>
              <a:t> ý </a:t>
            </a:r>
            <a:r>
              <a:rPr lang="en-US" sz="3200" dirty="0" err="1">
                <a:solidFill>
                  <a:srgbClr val="0000FF"/>
                </a:solidFill>
                <a:latin typeface="Times New Roman" panose="02020603050405020304" pitchFamily="18" charset="0"/>
                <a:ea typeface="Times New Roman" panose="02020603050405020304" pitchFamily="18" charset="0"/>
              </a:rPr>
              <a:t>đến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tính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tươi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ngon</a:t>
            </a:r>
            <a:r>
              <a:rPr lang="en-US" sz="3200" dirty="0">
                <a:solidFill>
                  <a:srgbClr val="0000FF"/>
                </a:solidFill>
                <a:latin typeface="Times New Roman" panose="02020603050405020304" pitchFamily="18" charset="0"/>
                <a:ea typeface="Times New Roman" panose="02020603050405020304" pitchFamily="18" charset="0"/>
              </a:rPr>
              <a:t>.</a:t>
            </a:r>
            <a:endParaRPr lang="en-US" sz="3200" dirty="0">
              <a:solidFill>
                <a:srgbClr val="0000FF"/>
              </a:solidFill>
            </a:endParaRPr>
          </a:p>
        </p:txBody>
      </p:sp>
    </p:spTree>
    <p:extLst>
      <p:ext uri="{BB962C8B-B14F-4D97-AF65-F5344CB8AC3E}">
        <p14:creationId xmlns:p14="http://schemas.microsoft.com/office/powerpoint/2010/main" val="123340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86524" y="700618"/>
            <a:ext cx="5065825" cy="255454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1.</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lựa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3.2? </a:t>
            </a:r>
            <a:r>
              <a:rPr lang="en-US" sz="3200" dirty="0" err="1">
                <a:solidFill>
                  <a:srgbClr val="FF0000"/>
                </a:solidFill>
                <a:latin typeface="Times New Roman" panose="02020603050405020304" pitchFamily="18" charset="0"/>
                <a:cs typeface="Times New Roman" panose="02020603050405020304" pitchFamily="18" charset="0"/>
              </a:rPr>
              <a:t>Giải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thích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lựa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đó</a:t>
            </a:r>
            <a:r>
              <a:rPr lang="en-US" sz="3200" dirty="0">
                <a:solidFill>
                  <a:srgbClr val="FF0000"/>
                </a:solidFill>
                <a:latin typeface="Times New Roman" panose="02020603050405020304" pitchFamily="18" charset="0"/>
                <a:cs typeface="Times New Roman" panose="02020603050405020304" pitchFamily="18" charset="0"/>
              </a:rPr>
              <a:t>.</a:t>
            </a:r>
          </a:p>
          <a:p>
            <a:r>
              <a:rPr lang="en-US" sz="3200" dirty="0">
                <a:solidFill>
                  <a:srgbClr val="FF0000"/>
                </a:solidFill>
              </a:rPr>
              <a:t> </a:t>
            </a:r>
          </a:p>
        </p:txBody>
      </p:sp>
      <p:pic>
        <p:nvPicPr>
          <p:cNvPr id="6" name="Picture 5" descr="C:\Users\DELL\Desktop\tài liệu mẫu\van-dung-2-trang-20-cong-nghe-9-cbtp.png"/>
          <p:cNvPicPr/>
          <p:nvPr/>
        </p:nvPicPr>
        <p:blipFill>
          <a:blip r:embed="rId3">
            <a:extLst>
              <a:ext uri="{28A0092B-C50C-407E-A947-70E740481C1C}">
                <a14:useLocalDpi xmlns:a14="http://schemas.microsoft.com/office/drawing/2010/main" val="0"/>
              </a:ext>
            </a:extLst>
          </a:blip>
          <a:srcRect/>
          <a:stretch>
            <a:fillRect/>
          </a:stretch>
        </p:blipFill>
        <p:spPr bwMode="auto">
          <a:xfrm>
            <a:off x="375465" y="700618"/>
            <a:ext cx="6086666" cy="5901888"/>
          </a:xfrm>
          <a:prstGeom prst="rect">
            <a:avLst/>
          </a:prstGeom>
          <a:noFill/>
          <a:ln>
            <a:noFill/>
          </a:ln>
        </p:spPr>
      </p:pic>
      <p:sp>
        <p:nvSpPr>
          <p:cNvPr id="9" name="Rectangle 8"/>
          <p:cNvSpPr/>
          <p:nvPr/>
        </p:nvSpPr>
        <p:spPr>
          <a:xfrm>
            <a:off x="6884103" y="2866732"/>
            <a:ext cx="4670665" cy="1569660"/>
          </a:xfrm>
          <a:prstGeom prst="rect">
            <a:avLst/>
          </a:prstGeom>
        </p:spPr>
        <p:txBody>
          <a:bodyPr wrap="square">
            <a:spAutoFit/>
          </a:bodyPr>
          <a:lstStyle/>
          <a:p>
            <a:pPr marL="30480" marR="30480" algn="just">
              <a:spcAft>
                <a:spcPts val="0"/>
              </a:spcAft>
            </a:pPr>
            <a:r>
              <a:rPr lang="en-US" sz="3200" dirty="0" err="1" smtClean="0">
                <a:solidFill>
                  <a:srgbClr val="0000FF"/>
                </a:solidFill>
                <a:latin typeface="Times New Roman" panose="02020603050405020304" pitchFamily="18" charset="0"/>
                <a:ea typeface="Times New Roman" panose="02020603050405020304" pitchFamily="18" charset="0"/>
              </a:rPr>
              <a:t>thực</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phẩm</a:t>
            </a:r>
            <a:r>
              <a:rPr lang="en-US" sz="3200" dirty="0">
                <a:solidFill>
                  <a:srgbClr val="0000FF"/>
                </a:solidFill>
                <a:latin typeface="Times New Roman" panose="02020603050405020304" pitchFamily="18" charset="0"/>
                <a:ea typeface="Times New Roman" panose="02020603050405020304" pitchFamily="18" charset="0"/>
              </a:rPr>
              <a:t> ở </a:t>
            </a:r>
            <a:r>
              <a:rPr lang="en-US" sz="3200" dirty="0" err="1">
                <a:solidFill>
                  <a:srgbClr val="0000FF"/>
                </a:solidFill>
                <a:latin typeface="Times New Roman" panose="02020603050405020304" pitchFamily="18" charset="0"/>
                <a:ea typeface="Times New Roman" panose="02020603050405020304" pitchFamily="18" charset="0"/>
              </a:rPr>
              <a:t>hình</a:t>
            </a:r>
            <a:r>
              <a:rPr lang="en-US" sz="3200" dirty="0">
                <a:solidFill>
                  <a:srgbClr val="0000FF"/>
                </a:solidFill>
                <a:latin typeface="Times New Roman" panose="02020603050405020304" pitchFamily="18" charset="0"/>
                <a:ea typeface="Times New Roman" panose="02020603050405020304" pitchFamily="18" charset="0"/>
              </a:rPr>
              <a:t> 3.2 c </a:t>
            </a:r>
            <a:r>
              <a:rPr lang="en-US" sz="3200" dirty="0" err="1">
                <a:solidFill>
                  <a:srgbClr val="0000FF"/>
                </a:solidFill>
                <a:latin typeface="Times New Roman" panose="02020603050405020304" pitchFamily="18" charset="0"/>
                <a:ea typeface="Times New Roman" panose="02020603050405020304" pitchFamily="18" charset="0"/>
              </a:rPr>
              <a:t>tươi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ngon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có</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dấu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hiệu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hư</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hỏng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ươn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thối</a:t>
            </a:r>
            <a:r>
              <a:rPr lang="en-US" sz="3200" dirty="0">
                <a:solidFill>
                  <a:srgbClr val="0000FF"/>
                </a:solidFill>
                <a:latin typeface="Times New Roman" panose="02020603050405020304" pitchFamily="18" charset="0"/>
                <a:ea typeface="Times New Roman" panose="02020603050405020304" pitchFamily="18" charset="0"/>
              </a:rPr>
              <a:t> …</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889813" y="1415772"/>
            <a:ext cx="5841250" cy="1815882"/>
          </a:xfrm>
          <a:prstGeom prst="rect">
            <a:avLst/>
          </a:prstGeom>
        </p:spPr>
        <p:txBody>
          <a:bodyPr wrap="square">
            <a:spAutoFit/>
          </a:bodyPr>
          <a:lstStyle/>
          <a:p>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dưỡng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lựa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84" y="584774"/>
            <a:ext cx="4876800" cy="4928519"/>
          </a:xfrm>
          <a:prstGeom prst="rect">
            <a:avLst/>
          </a:prstGeom>
        </p:spPr>
      </p:pic>
      <p:sp>
        <p:nvSpPr>
          <p:cNvPr id="9" name="TextBox 8"/>
          <p:cNvSpPr txBox="1"/>
          <p:nvPr/>
        </p:nvSpPr>
        <p:spPr>
          <a:xfrm>
            <a:off x="864179" y="5624445"/>
            <a:ext cx="3825551" cy="954107"/>
          </a:xfrm>
          <a:prstGeom prst="rect">
            <a:avLst/>
          </a:prstGeom>
          <a:noFill/>
        </p:spPr>
        <p:txBody>
          <a:bodyPr wrap="square" rtlCol="0">
            <a:spAutoFit/>
          </a:bodyPr>
          <a:lstStyle/>
          <a:p>
            <a:r>
              <a:rPr lang="vi-VN" sz="2800" b="1" i="1" dirty="0" smtClean="0">
                <a:solidFill>
                  <a:srgbClr val="0000FF"/>
                </a:solidFill>
                <a:latin typeface="Times New Roman" panose="02020603050405020304" pitchFamily="18" charset="0"/>
                <a:cs typeface="Times New Roman" panose="02020603050405020304" pitchFamily="18" charset="0"/>
              </a:rPr>
              <a:t>Nhà chuyên môn dinh dưỡng</a:t>
            </a:r>
            <a:endParaRPr lang="en-US" sz="2800" b="1" i="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5762438" y="3370153"/>
            <a:ext cx="6096000" cy="1384995"/>
          </a:xfrm>
          <a:prstGeom prst="rect">
            <a:avLst/>
          </a:prstGeom>
        </p:spPr>
        <p:txBody>
          <a:bodyPr>
            <a:spAutoFit/>
          </a:bodyPr>
          <a:lstStyle/>
          <a:p>
            <a:pPr marL="30480" marR="30480" lvl="0" algn="just"/>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Họ</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trang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bị</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kiến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thức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về</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dinh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dưỡng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thì</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mới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tư</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vấn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hướng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dẫn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việc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lựa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chọn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thực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phẩm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được</a:t>
            </a:r>
            <a:r>
              <a:rPr lang="en-US" sz="2800" dirty="0">
                <a:solidFill>
                  <a:srgbClr val="0000FF"/>
                </a:solidFill>
                <a:latin typeface="Times New Roman" panose="02020603050405020304" pitchFamily="18" charset="0"/>
                <a:ea typeface="Times New Roman" panose="02020603050405020304" pitchFamily="18" charset="0"/>
              </a:rPr>
              <a:t>.</a:t>
            </a:r>
            <a:endParaRPr lang="en-US" sz="2800" dirty="0">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389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61058813"/>
              </p:ext>
            </p:extLst>
          </p:nvPr>
        </p:nvGraphicFramePr>
        <p:xfrm>
          <a:off x="624055" y="161364"/>
          <a:ext cx="10737468" cy="5855898"/>
        </p:xfrm>
        <a:graphic>
          <a:graphicData uri="http://schemas.openxmlformats.org/drawingml/2006/table">
            <a:tbl>
              <a:tblPr firstRow="1" firstCol="1" bandRow="1"/>
              <a:tblGrid>
                <a:gridCol w="1629748">
                  <a:extLst>
                    <a:ext uri="{9D8B030D-6E8A-4147-A177-3AD203B41FA5}">
                      <a16:colId xmlns:a16="http://schemas.microsoft.com/office/drawing/2014/main" xmlns="" val="1779956198"/>
                    </a:ext>
                  </a:extLst>
                </a:gridCol>
                <a:gridCol w="4362150">
                  <a:extLst>
                    <a:ext uri="{9D8B030D-6E8A-4147-A177-3AD203B41FA5}">
                      <a16:colId xmlns:a16="http://schemas.microsoft.com/office/drawing/2014/main" xmlns="" val="3670342222"/>
                    </a:ext>
                  </a:extLst>
                </a:gridCol>
                <a:gridCol w="4745570">
                  <a:extLst>
                    <a:ext uri="{9D8B030D-6E8A-4147-A177-3AD203B41FA5}">
                      <a16:colId xmlns:a16="http://schemas.microsoft.com/office/drawing/2014/main" xmlns="" val="3792280641"/>
                    </a:ext>
                  </a:extLst>
                </a:gridCol>
              </a:tblGrid>
              <a:tr h="328646">
                <a:tc>
                  <a:txBody>
                    <a:bodyPr/>
                    <a:lstStyle/>
                    <a:p>
                      <a:pPr marL="30480" marR="30480" algn="ctr">
                        <a:lnSpc>
                          <a:spcPct val="115000"/>
                        </a:lnSpc>
                        <a:spcAft>
                          <a:spcPts val="0"/>
                        </a:spcAft>
                      </a:pP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Món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ăn</a:t>
                      </a:r>
                      <a:endPar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15000"/>
                        </a:lnSpc>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15000"/>
                        </a:lnSpc>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391333"/>
                  </a:ext>
                </a:extLst>
              </a:tr>
              <a:tr h="947967">
                <a:tc>
                  <a:txBody>
                    <a:bodyPr/>
                    <a:lstStyle/>
                    <a:p>
                      <a:pPr marL="30480" marR="30480" algn="l">
                        <a:lnSpc>
                          <a:spcPct val="115000"/>
                        </a:lnSpc>
                        <a:spcAft>
                          <a:spcPts val="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 chiên giòn</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lnSpc>
                          <a:spcPct val="115000"/>
                        </a:lnSpc>
                        <a:spcAft>
                          <a:spcPts val="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basa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lăng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lnSpc>
                          <a:spcPct val="115000"/>
                        </a:lnSpc>
                        <a:spcAft>
                          <a:spcPts val="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món cá chiên có hương vị ngon và đảm bảo an toàn vệ sinh thực phẩm.</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9480050"/>
                  </a:ext>
                </a:extLst>
              </a:tr>
              <a:tr h="442035">
                <a:tc>
                  <a:txBody>
                    <a:bodyPr/>
                    <a:lstStyle/>
                    <a:p>
                      <a:pPr marL="30480" marR="30480" algn="l">
                        <a:lnSpc>
                          <a:spcPct val="115000"/>
                        </a:lnSpc>
                        <a:spcAft>
                          <a:spcPts val="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Cà ri gà</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lnSpc>
                          <a:spcPct val="115000"/>
                        </a:lnSpc>
                        <a:spcAft>
                          <a:spcPts val="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Gà tươi, có thể là gà ta hoặc gà ác</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lnSpc>
                          <a:spcPct val="115000"/>
                        </a:lnSpc>
                        <a:spcAft>
                          <a:spcPts val="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khỏe</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40320761"/>
                  </a:ext>
                </a:extLst>
              </a:tr>
              <a:tr h="779323">
                <a:tc>
                  <a:txBody>
                    <a:bodyPr/>
                    <a:lstStyle/>
                    <a:p>
                      <a:pPr marL="30480" marR="30480" algn="l">
                        <a:lnSpc>
                          <a:spcPct val="115000"/>
                        </a:lnSpc>
                        <a:spcAft>
                          <a:spcPts val="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Canh chua cá</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lnSpc>
                          <a:spcPct val="115000"/>
                        </a:lnSpc>
                        <a:spcAft>
                          <a:spcPts val="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 tươi, có thể là cá lóc, cá linh, hoặc cá rô</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lnSpc>
                          <a:spcPct val="115000"/>
                        </a:lnSpc>
                        <a:spcAft>
                          <a:spcPts val="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 được hương vị tự nhiên và đảm bảo chất lượng dinh dưỡng của món canh.</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219737"/>
                  </a:ext>
                </a:extLst>
              </a:tr>
              <a:tr h="610679">
                <a:tc>
                  <a:txBody>
                    <a:bodyPr/>
                    <a:lstStyle/>
                    <a:p>
                      <a:pPr marL="30480" marR="30480" algn="l">
                        <a:lnSpc>
                          <a:spcPct val="115000"/>
                        </a:lnSpc>
                        <a:spcAft>
                          <a:spcPts val="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Xào rau cải</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lnSpc>
                          <a:spcPct val="115000"/>
                        </a:lnSpc>
                        <a:spcAft>
                          <a:spcPts val="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Rau cải tươi, như cải ngọt, cải bắp, hoặc cải xanh.</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lnSpc>
                          <a:spcPct val="115000"/>
                        </a:lnSpc>
                        <a:spcAft>
                          <a:spcPts val="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t>
                      </a:r>
                      <a:endPar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33081485"/>
                  </a:ext>
                </a:extLst>
              </a:tr>
            </a:tbl>
          </a:graphicData>
        </a:graphic>
      </p:graphicFrame>
    </p:spTree>
    <p:extLst>
      <p:ext uri="{BB962C8B-B14F-4D97-AF65-F5344CB8AC3E}">
        <p14:creationId xmlns:p14="http://schemas.microsoft.com/office/powerpoint/2010/main" val="21404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46" y="137240"/>
            <a:ext cx="11504645" cy="954107"/>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Quan sát </a:t>
            </a:r>
            <a:r>
              <a:rPr lang="vi-VN" sz="2800" dirty="0" smtClean="0">
                <a:solidFill>
                  <a:srgbClr val="FF0000"/>
                </a:solidFill>
                <a:latin typeface="Times New Roman" panose="02020603050405020304" pitchFamily="18" charset="0"/>
                <a:cs typeface="Times New Roman" panose="02020603050405020304" pitchFamily="18" charset="0"/>
              </a:rPr>
              <a:t>h</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3.1 </a:t>
            </a:r>
            <a:r>
              <a:rPr lang="vi-VN" sz="2800" dirty="0">
                <a:solidFill>
                  <a:srgbClr val="FF0000"/>
                </a:solidFill>
                <a:latin typeface="Times New Roman" panose="02020603050405020304" pitchFamily="18" charset="0"/>
                <a:cs typeface="Times New Roman" panose="02020603050405020304" pitchFamily="18" charset="0"/>
              </a:rPr>
              <a:t>kể tên các nhóm thực phẩm thông dụng thường được sử dụng trong  mỗi bữa ăn? Trình bày chức năng của các nhóm thực phẩm </a:t>
            </a:r>
            <a:r>
              <a:rPr lang="vi-VN" sz="2800" dirty="0" smtClean="0">
                <a:solidFill>
                  <a:srgbClr val="FF0000"/>
                </a:solidFill>
                <a:latin typeface="Times New Roman" panose="02020603050405020304" pitchFamily="18" charset="0"/>
                <a:cs typeface="Times New Roman" panose="02020603050405020304" pitchFamily="18" charset="0"/>
              </a:rPr>
              <a:t>đó</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7951" y="1091347"/>
            <a:ext cx="11867167" cy="5580040"/>
          </a:xfrm>
          <a:prstGeom prst="rect">
            <a:avLst/>
          </a:prstGeom>
          <a:noFill/>
          <a:ln>
            <a:noFill/>
          </a:ln>
        </p:spPr>
      </p:pic>
    </p:spTree>
    <p:extLst>
      <p:ext uri="{BB962C8B-B14F-4D97-AF65-F5344CB8AC3E}">
        <p14:creationId xmlns:p14="http://schemas.microsoft.com/office/powerpoint/2010/main" val="39806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46" y="137240"/>
            <a:ext cx="11504645" cy="954107"/>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Quan sát hình 3.1, kể tên các nhóm thực phẩm thông dụng thường được sử dụng trong  mỗi bữa ăn? Trình bày chức năng của các nhóm thực phẩm </a:t>
            </a:r>
            <a:r>
              <a:rPr lang="vi-VN" sz="2800" dirty="0" smtClean="0">
                <a:solidFill>
                  <a:srgbClr val="FF0000"/>
                </a:solidFill>
                <a:latin typeface="Times New Roman" panose="02020603050405020304" pitchFamily="18" charset="0"/>
                <a:cs typeface="Times New Roman" panose="02020603050405020304" pitchFamily="18" charset="0"/>
              </a:rPr>
              <a:t>đó</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72353" y="1062746"/>
            <a:ext cx="11242838" cy="5262979"/>
          </a:xfrm>
          <a:prstGeom prst="rect">
            <a:avLst/>
          </a:prstGeom>
        </p:spPr>
        <p:txBody>
          <a:bodyPr wrap="square">
            <a:spAutoFit/>
          </a:bodyPr>
          <a:lstStyle/>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Nhóm các loại hạt đậu đỗ và có dầu: cung cấp chất đạm và dầu thực phẩm</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Nhóm lương thực: cung cấp năng lượng chủ yếu và vitamin nhóm B</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Nhóm sữa và các sản phẩm từ sữa: nguồn cung cấp đạm động vật và calcium</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Nhóm ăn dầu mỡ: cung cấp năng lượng và các acid béo</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Nhóm trứng và các sản phẩm từ trứng: cung cấp chất đạm động vật và nhiều chất dinh dưỡng khác</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Nhóm thịt, cá và hải sản: nguồn cung cấp chất đạm, chất béo động vật và đặc biệt aminno acid</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Nhóm rau, củ, quả khác: nguồn cung cấp vitamin và khoáng chất</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Nhóm rau, củ, quả có màu vàng , da cam, đỏ, xanh thẫm: nguồn cung cấp tiền vitamin A, vitamin C, khoáng chất</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38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56647" y="112008"/>
            <a:ext cx="7395882"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a:t>
            </a:r>
            <a:r>
              <a:rPr lang="en-US" sz="3200" b="1" dirty="0" smtClean="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LỰA CHỌN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8146" y="573673"/>
            <a:ext cx="11666375" cy="6001643"/>
          </a:xfrm>
          <a:prstGeom prst="rect">
            <a:avLst/>
          </a:prstGeom>
        </p:spPr>
        <p:txBody>
          <a:bodyPr wrap="square">
            <a:spAutoFit/>
          </a:bodyPr>
          <a:lstStyle/>
          <a:p>
            <a:pPr>
              <a:spcAft>
                <a:spcPts val="0"/>
              </a:spcAft>
            </a:pPr>
            <a:r>
              <a:rPr lang="vi-VN" sz="3200" b="1" dirty="0">
                <a:solidFill>
                  <a:srgbClr val="0000FF"/>
                </a:solidFill>
                <a:latin typeface="Times New Roman" panose="02020603050405020304" pitchFamily="18" charset="0"/>
                <a:ea typeface="Times New Roman" panose="02020603050405020304" pitchFamily="18" charset="0"/>
              </a:rPr>
              <a:t>I. Các nhóm thực phẩm</a:t>
            </a:r>
            <a:endParaRPr lang="en-US" sz="3200" b="1"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Nhóm các loại hạt đậu đỗ và có dầu: cung cấp chất đạm và dầu thực phẩm</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Nhóm lương thực: cung cấp năng lượng chủ yếu và vitamin nhóm B</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Nhóm sữa và các sản phẩm từ sữa: nguồn cung cấp đạm động vật và calcium</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Nhóm ăn dầu mỡ: cung cấp năng lượng và các acid béo</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Nhóm trứng và các sản phẩm từ trứng: cung cấp chất đạm động vật và nhiều chất dinh dưỡng khác</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Nhóm thịt, cá và hải sản: nguồn cung cấp chất đạm, chất béo động vật và đặc biệt aminno acid</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Nhóm rau, củ, quả khác: nguồn cung cấp vitamin và khoáng chất</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77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139" y="140159"/>
            <a:ext cx="11641402" cy="1077218"/>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Để lựa chọn thực phẩm đảm bảo an toàn thực phẩm cần dựa trên tiêu chí nào?</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27949" y="1217377"/>
            <a:ext cx="4759871" cy="4966897"/>
          </a:xfrm>
          <a:prstGeom prst="rect">
            <a:avLst/>
          </a:prstGeom>
        </p:spPr>
      </p:pic>
      <p:sp>
        <p:nvSpPr>
          <p:cNvPr id="4" name="TextBox 3"/>
          <p:cNvSpPr txBox="1"/>
          <p:nvPr/>
        </p:nvSpPr>
        <p:spPr>
          <a:xfrm>
            <a:off x="774828" y="6184274"/>
            <a:ext cx="4412992" cy="553998"/>
          </a:xfrm>
          <a:prstGeom prst="rect">
            <a:avLst/>
          </a:prstGeom>
          <a:noFill/>
        </p:spPr>
        <p:txBody>
          <a:bodyPr wrap="square" rtlCol="0">
            <a:spAutoFit/>
          </a:bodyPr>
          <a:lstStyle/>
          <a:p>
            <a:r>
              <a:rPr lang="vi-VN" sz="3000" b="1" i="1" dirty="0" smtClean="0">
                <a:solidFill>
                  <a:srgbClr val="0000FF"/>
                </a:solidFill>
                <a:latin typeface="Times New Roman" panose="02020603050405020304" pitchFamily="18" charset="0"/>
                <a:cs typeface="Times New Roman" panose="02020603050405020304" pitchFamily="18" charset="0"/>
              </a:rPr>
              <a:t>Các loại thực phẩm</a:t>
            </a:r>
            <a:endParaRPr lang="en-US" sz="3000" b="1" i="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5464629" y="971156"/>
            <a:ext cx="6096000" cy="5693866"/>
          </a:xfrm>
          <a:prstGeom prst="rect">
            <a:avLst/>
          </a:prstGeom>
        </p:spPr>
        <p:txBody>
          <a:bodyPr>
            <a:spAutoFit/>
          </a:bodyPr>
          <a:lstStyle/>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Lựa chọn thực phẩm theo những tiêu chí sau:</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Màu sắc: tự nhiên, đặc trưng cho từng loại sản phẩm, không có đốm màu sắc khác lạ</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Mùi: mùi thơm đặc trưng của sản phẩm đối với các loại hạt, không có mùi lạ</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Trạng thái: rau, củ, quả không dập nát, không có các biểu hiện thối hóng; thịt cá không chảy nước, mềm nhũn</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Nguồn gốc xuất xứ: thông tin về sản phẩm rõ ràng, đồ hộp có đầy đủ nhãn mác</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905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8353" y="112008"/>
            <a:ext cx="6427694"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a:t>
            </a:r>
            <a:r>
              <a:rPr lang="en-US" sz="3200" b="1" dirty="0" smtClean="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LỰA CHỌN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39012" y="909850"/>
            <a:ext cx="11666375" cy="5016758"/>
          </a:xfrm>
          <a:prstGeom prst="rect">
            <a:avLst/>
          </a:prstGeom>
        </p:spPr>
        <p:txBody>
          <a:bodyPr wrap="square">
            <a:spAutoFit/>
          </a:bodyPr>
          <a:lstStyle/>
          <a:p>
            <a:r>
              <a:rPr lang="vi-VN" sz="3200" b="1" dirty="0">
                <a:solidFill>
                  <a:srgbClr val="0000FF"/>
                </a:solidFill>
                <a:latin typeface="Times New Roman" panose="02020603050405020304" pitchFamily="18" charset="0"/>
                <a:cs typeface="Times New Roman" panose="02020603050405020304" pitchFamily="18" charset="0"/>
              </a:rPr>
              <a:t>II. Cách lựa chọn thực phẩm</a:t>
            </a:r>
            <a:endParaRPr lang="en-US" sz="3200" b="1"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Lựa chọn thực phẩm theo những tiêu chí sau:</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Màu sắc: tự nhiên, đặc trưng cho từng loại sản phẩm, không có đốm màu sắc khác lạ</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Mùi: mùi thơm đặc trưng của sản phẩm đối với các loại hạt, không có mùi lạ</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Trạng thái: rau, củ, quả không dập nát, không có các biểu hiện thối hóng; thịt cá không chảy nước, mềm nhũn</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Nguồn gốc xuất xứ: thông tin về sản phẩm rõ ràng, đồ hộp có đầy đủ nhãn mác</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02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39788" y="129369"/>
            <a:ext cx="7140388" cy="830997"/>
          </a:xfrm>
          <a:prstGeom prst="rect">
            <a:avLst/>
          </a:prstGeom>
        </p:spPr>
        <p:txBody>
          <a:bodyPr wrap="square">
            <a:spAutoFit/>
          </a:bodyPr>
          <a:lstStyle/>
          <a:p>
            <a:pPr algn="ctr">
              <a:spcAft>
                <a:spcPts val="0"/>
              </a:spcAft>
            </a:pPr>
            <a:r>
              <a:rPr lang="vi-VN" sz="2400" dirty="0">
                <a:solidFill>
                  <a:srgbClr val="FF0000"/>
                </a:solidFill>
                <a:latin typeface="Times New Roman" panose="02020603050405020304" pitchFamily="18" charset="0"/>
                <a:ea typeface="Times New Roman" panose="02020603050405020304" pitchFamily="18" charset="0"/>
              </a:rPr>
              <a:t>HƯỚNG DẪN CHẤM PHIẾU HỌC TẬP</a:t>
            </a:r>
            <a:endParaRPr lang="en-US" sz="2400" dirty="0">
              <a:solidFill>
                <a:srgbClr val="FF0000"/>
              </a:solidFill>
              <a:latin typeface="Times New Roman" panose="02020603050405020304" pitchFamily="18" charset="0"/>
              <a:ea typeface="Times New Roman" panose="02020603050405020304" pitchFamily="18" charset="0"/>
            </a:endParaRPr>
          </a:p>
          <a:p>
            <a:pPr algn="ctr">
              <a:spcAft>
                <a:spcPts val="0"/>
              </a:spcAft>
              <a:tabLst>
                <a:tab pos="2181225" algn="l"/>
              </a:tabLst>
            </a:pPr>
            <a:r>
              <a:rPr lang="vi-VN" sz="2400" dirty="0">
                <a:solidFill>
                  <a:srgbClr val="FF0000"/>
                </a:solidFill>
                <a:latin typeface="Times New Roman" panose="02020603050405020304" pitchFamily="18" charset="0"/>
                <a:ea typeface="Times New Roman" panose="02020603050405020304" pitchFamily="18" charset="0"/>
              </a:rPr>
              <a:t>PHIẾU HỌC TẬP SỐ 1</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14397039"/>
              </p:ext>
            </p:extLst>
          </p:nvPr>
        </p:nvGraphicFramePr>
        <p:xfrm>
          <a:off x="465030" y="960365"/>
          <a:ext cx="11384848" cy="5958106"/>
        </p:xfrm>
        <a:graphic>
          <a:graphicData uri="http://schemas.openxmlformats.org/drawingml/2006/table">
            <a:tbl>
              <a:tblPr firstRow="1" firstCol="1" bandRow="1"/>
              <a:tblGrid>
                <a:gridCol w="1205150">
                  <a:extLst>
                    <a:ext uri="{9D8B030D-6E8A-4147-A177-3AD203B41FA5}">
                      <a16:colId xmlns:a16="http://schemas.microsoft.com/office/drawing/2014/main" xmlns="" val="3594584827"/>
                    </a:ext>
                  </a:extLst>
                </a:gridCol>
                <a:gridCol w="1101012">
                  <a:extLst>
                    <a:ext uri="{9D8B030D-6E8A-4147-A177-3AD203B41FA5}">
                      <a16:colId xmlns:a16="http://schemas.microsoft.com/office/drawing/2014/main" xmlns="" val="2909146950"/>
                    </a:ext>
                  </a:extLst>
                </a:gridCol>
                <a:gridCol w="9078686">
                  <a:extLst>
                    <a:ext uri="{9D8B030D-6E8A-4147-A177-3AD203B41FA5}">
                      <a16:colId xmlns:a16="http://schemas.microsoft.com/office/drawing/2014/main" xmlns="" val="1680324313"/>
                    </a:ext>
                  </a:extLst>
                </a:gridCol>
              </a:tblGrid>
              <a:tr h="358225">
                <a:tc gridSpan="3">
                  <a:txBody>
                    <a:bodyPr/>
                    <a:lstStyle/>
                    <a:p>
                      <a:pPr>
                        <a:spcAft>
                          <a:spcPts val="0"/>
                        </a:spcAft>
                      </a:pPr>
                      <a:r>
                        <a:rPr lang="vi-VN"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 và tên:.........................................................Lớp....................................................</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28306" marR="28306" marT="14153" marB="14153">
                    <a:lnL w="12700" cap="flat" cmpd="sng" algn="ctr">
                      <a:solidFill>
                        <a:srgbClr val="000000"/>
                      </a:solidFill>
                      <a:prstDash val="solid"/>
                      <a:round/>
                      <a:headEnd type="none" w="med" len="med"/>
                      <a:tailEnd type="none" w="med" len="med"/>
                    </a:lnL>
                  </a:tcPr>
                </a:tc>
                <a:tc hMerge="1">
                  <a:txBody>
                    <a:bodyPr/>
                    <a:lstStyle/>
                    <a:p>
                      <a:endParaRPr lang="en-US" sz="1600">
                        <a:latin typeface="Times New Roman" panose="02020603050405020304" pitchFamily="18" charset="0"/>
                        <a:cs typeface="Times New Roman" panose="02020603050405020304" pitchFamily="18" charset="0"/>
                      </a:endParaRPr>
                    </a:p>
                  </a:txBody>
                  <a:tcPr marL="28306" marR="28306" marT="14153" marB="14153"/>
                </a:tc>
                <a:extLst>
                  <a:ext uri="{0D108BD9-81ED-4DB2-BD59-A6C34878D82A}">
                    <a16:rowId xmlns:a16="http://schemas.microsoft.com/office/drawing/2014/main" xmlns="" val="3335753143"/>
                  </a:ext>
                </a:extLst>
              </a:tr>
              <a:tr h="716449">
                <a:tc gridSpan="3">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 hãy đọc mục II.1; II.2; II.3; II.4, quan sát hình dưới đây và hoàn thành bảng dưới đây để được cách lựa chọn thực phẩm là các loại hạt; khoai củ; sữa; thịt lợn, thịt bò</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28306" marR="28306" marT="14153" marB="14153">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28306" marR="28306" marT="14153" marB="14153">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4677352"/>
                  </a:ext>
                </a:extLst>
              </a:tr>
              <a:tr h="716449">
                <a:tc gridSpan="2">
                  <a:txBody>
                    <a:bodyPr/>
                    <a:lstStyle/>
                    <a:p>
                      <a:pPr algn="ct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 loại thực phẩm</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Cách lựa chọn thực phẩm</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8341864"/>
                  </a:ext>
                </a:extLst>
              </a:tr>
              <a:tr h="716449">
                <a:tc rowSpan="2">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 loại hạt</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Hạt tươi</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chọn hạt đồng đều, màu sắc tươi sáng, không biến đổi màu, không dính đất và tạp chất, không mọc mầm</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02744824"/>
                  </a:ext>
                </a:extLst>
              </a:tr>
              <a:tr h="716449">
                <a:tc vMerge="1">
                  <a:txBody>
                    <a:bodyPr/>
                    <a:lstStyle/>
                    <a:p>
                      <a:endParaRPr lang="en-US"/>
                    </a:p>
                  </a:txBody>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Hạt khô</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chọn hạt đều nhau, màu sắc tự nhiên, có mùi thơm đặc trưng, không mọc mầm, không bị mối mọt</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2087307"/>
                  </a:ext>
                </a:extLst>
              </a:tr>
              <a:tr h="716449">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Khoai củ</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Khoai củ còn nguyên củ, không dập nát, gãy vụn, chảy nhựa, không chọn củ hà, có sâu, mùi hôi chua, mốc hoặc mùi lạ</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66202826"/>
                  </a:ext>
                </a:extLst>
              </a:tr>
              <a:tr h="418733">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Sữa</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 đầy đủ nhãn mác; hạn sử dụng, thông tin dinh dưỡng</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50877860"/>
                  </a:ext>
                </a:extLst>
              </a:tr>
              <a:tr h="1074674">
                <a:tc rowSpan="2">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Thịt lợn, thịt bò</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Thịt lợn</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 màu đỏ tươi, bề mặt hơi se lại, bì trắng mềm; phần mỡ có màu sáng, chắc, có mùi đặc trưng, bề mặt thịt và mỡ không có đám xuất huyết tụ lại, không có nốt sần</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1003364"/>
                  </a:ext>
                </a:extLst>
              </a:tr>
              <a:tr h="418733">
                <a:tc vMerge="1">
                  <a:txBody>
                    <a:bodyPr/>
                    <a:lstStyle/>
                    <a:p>
                      <a:endParaRPr lang="en-US"/>
                    </a:p>
                  </a:txBody>
                  <a:tcPr/>
                </a:tc>
                <a:tc>
                  <a:txBody>
                    <a:bodyPr/>
                    <a:lstStyle/>
                    <a:p>
                      <a:pPr>
                        <a:spcAft>
                          <a:spcPts val="0"/>
                        </a:spcAf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Thịt bò</a:t>
                      </a:r>
                      <a:endPar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 màu đỏ tươi, mỡ có màu vàng nhạt, gân bò có màu sáng</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686072"/>
                  </a:ext>
                </a:extLst>
              </a:tr>
            </a:tbl>
          </a:graphicData>
        </a:graphic>
      </p:graphicFrame>
    </p:spTree>
    <p:extLst>
      <p:ext uri="{BB962C8B-B14F-4D97-AF65-F5344CB8AC3E}">
        <p14:creationId xmlns:p14="http://schemas.microsoft.com/office/powerpoint/2010/main" val="380963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555</TotalTime>
  <Words>2773</Words>
  <Application>Microsoft Office PowerPoint</Application>
  <PresentationFormat>Widescreen</PresentationFormat>
  <Paragraphs>197</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174</cp:revision>
  <dcterms:created xsi:type="dcterms:W3CDTF">2023-06-21T22:05:51Z</dcterms:created>
  <dcterms:modified xsi:type="dcterms:W3CDTF">2025-02-09T13:01:54Z</dcterms:modified>
</cp:coreProperties>
</file>