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Lst>
  <p:sldSz cy="6858000" cx="12192000"/>
  <p:notesSz cx="6858000" cy="9144000"/>
  <p:embeddedFontLst>
    <p:embeddedFont>
      <p:font typeface="Century Gothic"/>
      <p:regular r:id="rId52"/>
      <p:bold r:id="rId53"/>
      <p:italic r:id="rId54"/>
      <p:boldItalic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6" roundtripDataSignature="AMtx7mhLw+GA1+YM/y/Il4jrNIsfoSFFQ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436B5E7-3B0E-48AE-ABF8-1221C8540F1B}">
  <a:tblStyle styleId="{B436B5E7-3B0E-48AE-ABF8-1221C8540F1B}"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font" Target="fonts/CenturyGothic-bold.fntdata"/><Relationship Id="rId52" Type="http://schemas.openxmlformats.org/officeDocument/2006/relationships/font" Target="fonts/CenturyGothic-regular.fntdata"/><Relationship Id="rId11" Type="http://schemas.openxmlformats.org/officeDocument/2006/relationships/slide" Target="slides/slide6.xml"/><Relationship Id="rId55" Type="http://schemas.openxmlformats.org/officeDocument/2006/relationships/font" Target="fonts/CenturyGothic-boldItalic.fntdata"/><Relationship Id="rId10" Type="http://schemas.openxmlformats.org/officeDocument/2006/relationships/slide" Target="slides/slide5.xml"/><Relationship Id="rId54" Type="http://schemas.openxmlformats.org/officeDocument/2006/relationships/font" Target="fonts/CenturyGothic-italic.fntdata"/><Relationship Id="rId13" Type="http://schemas.openxmlformats.org/officeDocument/2006/relationships/slide" Target="slides/slide8.xml"/><Relationship Id="rId12" Type="http://schemas.openxmlformats.org/officeDocument/2006/relationships/slide" Target="slides/slide7.xml"/><Relationship Id="rId56" Type="http://customschemas.google.com/relationships/presentationmetadata" Target="meta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fb851ca526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2fb851ca52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8" name="Shape 38"/>
        <p:cNvGrpSpPr/>
        <p:nvPr/>
      </p:nvGrpSpPr>
      <p:grpSpPr>
        <a:xfrm>
          <a:off x="0" y="0"/>
          <a:ext cx="0" cy="0"/>
          <a:chOff x="0" y="0"/>
          <a:chExt cx="0" cy="0"/>
        </a:xfrm>
      </p:grpSpPr>
      <p:sp>
        <p:nvSpPr>
          <p:cNvPr id="39" name="Google Shape;39;p47"/>
          <p:cNvSpPr txBox="1"/>
          <p:nvPr>
            <p:ph type="ctrTitle"/>
          </p:nvPr>
        </p:nvSpPr>
        <p:spPr>
          <a:xfrm>
            <a:off x="2589213" y="2514600"/>
            <a:ext cx="8915399" cy="2262781"/>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rgbClr val="262626"/>
              </a:buClr>
              <a:buSzPts val="5400"/>
              <a:buFont typeface="Century Gothic"/>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47"/>
          <p:cNvSpPr txBox="1"/>
          <p:nvPr>
            <p:ph idx="1" type="subTitle"/>
          </p:nvPr>
        </p:nvSpPr>
        <p:spPr>
          <a:xfrm>
            <a:off x="2589213" y="4777379"/>
            <a:ext cx="8915399" cy="1126283"/>
          </a:xfrm>
          <a:prstGeom prst="rect">
            <a:avLst/>
          </a:prstGeom>
          <a:noFill/>
          <a:ln>
            <a:noFill/>
          </a:ln>
        </p:spPr>
        <p:txBody>
          <a:bodyPr anchorCtr="0" anchor="t" bIns="45700" lIns="91425" spcFirstLastPara="1" rIns="91425" wrap="square" tIns="45700">
            <a:normAutofit/>
          </a:bodyPr>
          <a:lstStyle>
            <a:lvl1pPr lvl="0" algn="l">
              <a:spcBef>
                <a:spcPts val="1000"/>
              </a:spcBef>
              <a:spcAft>
                <a:spcPts val="0"/>
              </a:spcAft>
              <a:buSzPts val="1800"/>
              <a:buNone/>
              <a:defRPr>
                <a:solidFill>
                  <a:srgbClr val="595959"/>
                </a:solidFill>
              </a:defRPr>
            </a:lvl1pPr>
            <a:lvl2pPr lvl="1" algn="ctr">
              <a:spcBef>
                <a:spcPts val="1000"/>
              </a:spcBef>
              <a:spcAft>
                <a:spcPts val="0"/>
              </a:spcAft>
              <a:buSzPts val="1600"/>
              <a:buNone/>
              <a:defRPr>
                <a:solidFill>
                  <a:srgbClr val="888888"/>
                </a:solidFill>
              </a:defRPr>
            </a:lvl2pPr>
            <a:lvl3pPr lvl="2" algn="ctr">
              <a:spcBef>
                <a:spcPts val="1000"/>
              </a:spcBef>
              <a:spcAft>
                <a:spcPts val="0"/>
              </a:spcAft>
              <a:buSzPts val="1400"/>
              <a:buNone/>
              <a:defRPr>
                <a:solidFill>
                  <a:srgbClr val="888888"/>
                </a:solidFill>
              </a:defRPr>
            </a:lvl3pPr>
            <a:lvl4pPr lvl="3" algn="ctr">
              <a:spcBef>
                <a:spcPts val="1000"/>
              </a:spcBef>
              <a:spcAft>
                <a:spcPts val="0"/>
              </a:spcAft>
              <a:buSzPts val="1200"/>
              <a:buNone/>
              <a:defRPr>
                <a:solidFill>
                  <a:srgbClr val="888888"/>
                </a:solidFill>
              </a:defRPr>
            </a:lvl4pPr>
            <a:lvl5pPr lvl="4" algn="ctr">
              <a:spcBef>
                <a:spcPts val="1000"/>
              </a:spcBef>
              <a:spcAft>
                <a:spcPts val="0"/>
              </a:spcAft>
              <a:buSzPts val="1200"/>
              <a:buNone/>
              <a:defRPr>
                <a:solidFill>
                  <a:srgbClr val="888888"/>
                </a:solidFill>
              </a:defRPr>
            </a:lvl5pPr>
            <a:lvl6pPr lvl="5" algn="ctr">
              <a:spcBef>
                <a:spcPts val="1000"/>
              </a:spcBef>
              <a:spcAft>
                <a:spcPts val="0"/>
              </a:spcAft>
              <a:buSzPts val="1200"/>
              <a:buNone/>
              <a:defRPr>
                <a:solidFill>
                  <a:srgbClr val="888888"/>
                </a:solidFill>
              </a:defRPr>
            </a:lvl6pPr>
            <a:lvl7pPr lvl="6" algn="ctr">
              <a:spcBef>
                <a:spcPts val="1000"/>
              </a:spcBef>
              <a:spcAft>
                <a:spcPts val="0"/>
              </a:spcAft>
              <a:buSzPts val="1200"/>
              <a:buNone/>
              <a:defRPr>
                <a:solidFill>
                  <a:srgbClr val="888888"/>
                </a:solidFill>
              </a:defRPr>
            </a:lvl7pPr>
            <a:lvl8pPr lvl="7" algn="ctr">
              <a:spcBef>
                <a:spcPts val="1000"/>
              </a:spcBef>
              <a:spcAft>
                <a:spcPts val="0"/>
              </a:spcAft>
              <a:buSzPts val="1200"/>
              <a:buNone/>
              <a:defRPr>
                <a:solidFill>
                  <a:srgbClr val="888888"/>
                </a:solidFill>
              </a:defRPr>
            </a:lvl8pPr>
            <a:lvl9pPr lvl="8" algn="ctr">
              <a:spcBef>
                <a:spcPts val="1000"/>
              </a:spcBef>
              <a:spcAft>
                <a:spcPts val="0"/>
              </a:spcAft>
              <a:buSzPts val="1200"/>
              <a:buNone/>
              <a:defRPr>
                <a:solidFill>
                  <a:srgbClr val="888888"/>
                </a:solidFill>
              </a:defRPr>
            </a:lvl9pPr>
          </a:lstStyle>
          <a:p/>
        </p:txBody>
      </p:sp>
      <p:sp>
        <p:nvSpPr>
          <p:cNvPr id="41" name="Google Shape;41;p47"/>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47"/>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47"/>
          <p:cNvSpPr/>
          <p:nvPr/>
        </p:nvSpPr>
        <p:spPr>
          <a:xfrm>
            <a:off x="0" y="4323810"/>
            <a:ext cx="1744652" cy="778589"/>
          </a:xfrm>
          <a:custGeom>
            <a:rect b="b" l="l" r="r" t="t"/>
            <a:pathLst>
              <a:path extrusionOk="0" h="166" w="372">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47"/>
          <p:cNvSpPr txBox="1"/>
          <p:nvPr>
            <p:ph idx="12" type="sldNum"/>
          </p:nvPr>
        </p:nvSpPr>
        <p:spPr>
          <a:xfrm>
            <a:off x="531812" y="4529540"/>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104" name="Shape 104"/>
        <p:cNvGrpSpPr/>
        <p:nvPr/>
      </p:nvGrpSpPr>
      <p:grpSpPr>
        <a:xfrm>
          <a:off x="0" y="0"/>
          <a:ext cx="0" cy="0"/>
          <a:chOff x="0" y="0"/>
          <a:chExt cx="0" cy="0"/>
        </a:xfrm>
      </p:grpSpPr>
      <p:sp>
        <p:nvSpPr>
          <p:cNvPr id="105" name="Google Shape;105;p56"/>
          <p:cNvSpPr txBox="1"/>
          <p:nvPr>
            <p:ph type="title"/>
          </p:nvPr>
        </p:nvSpPr>
        <p:spPr>
          <a:xfrm>
            <a:off x="2589212" y="609600"/>
            <a:ext cx="8915399" cy="311704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rgbClr val="262626"/>
              </a:buClr>
              <a:buSzPts val="4800"/>
              <a:buFont typeface="Century Gothic"/>
              <a:buNone/>
              <a:defRPr b="0" sz="48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56"/>
          <p:cNvSpPr txBox="1"/>
          <p:nvPr>
            <p:ph idx="1" type="body"/>
          </p:nvPr>
        </p:nvSpPr>
        <p:spPr>
          <a:xfrm>
            <a:off x="2589212" y="4354046"/>
            <a:ext cx="8915399" cy="1555864"/>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800"/>
              <a:buNone/>
              <a:defRPr sz="1800">
                <a:solidFill>
                  <a:srgbClr val="595959"/>
                </a:solidFill>
              </a:defRPr>
            </a:lvl1pPr>
            <a:lvl2pPr indent="-228600" lvl="1" marL="914400" algn="l">
              <a:spcBef>
                <a:spcPts val="1000"/>
              </a:spcBef>
              <a:spcAft>
                <a:spcPts val="0"/>
              </a:spcAft>
              <a:buSzPts val="1800"/>
              <a:buNone/>
              <a:defRPr sz="1800">
                <a:solidFill>
                  <a:srgbClr val="888888"/>
                </a:solidFill>
              </a:defRPr>
            </a:lvl2pPr>
            <a:lvl3pPr indent="-228600" lvl="2" marL="1371600" algn="l">
              <a:spcBef>
                <a:spcPts val="1000"/>
              </a:spcBef>
              <a:spcAft>
                <a:spcPts val="0"/>
              </a:spcAft>
              <a:buSzPts val="1600"/>
              <a:buNone/>
              <a:defRPr sz="1600">
                <a:solidFill>
                  <a:srgbClr val="888888"/>
                </a:solidFill>
              </a:defRPr>
            </a:lvl3pPr>
            <a:lvl4pPr indent="-228600" lvl="3" marL="1828800" algn="l">
              <a:spcBef>
                <a:spcPts val="1000"/>
              </a:spcBef>
              <a:spcAft>
                <a:spcPts val="0"/>
              </a:spcAft>
              <a:buSzPts val="1400"/>
              <a:buNone/>
              <a:defRPr sz="1400">
                <a:solidFill>
                  <a:srgbClr val="888888"/>
                </a:solidFill>
              </a:defRPr>
            </a:lvl4pPr>
            <a:lvl5pPr indent="-228600" lvl="4" marL="2286000" algn="l">
              <a:spcBef>
                <a:spcPts val="1000"/>
              </a:spcBef>
              <a:spcAft>
                <a:spcPts val="0"/>
              </a:spcAft>
              <a:buSzPts val="1400"/>
              <a:buNone/>
              <a:defRPr sz="1400">
                <a:solidFill>
                  <a:srgbClr val="888888"/>
                </a:solidFill>
              </a:defRPr>
            </a:lvl5pPr>
            <a:lvl6pPr indent="-228600" lvl="5" marL="2743200" algn="l">
              <a:spcBef>
                <a:spcPts val="1000"/>
              </a:spcBef>
              <a:spcAft>
                <a:spcPts val="0"/>
              </a:spcAft>
              <a:buSzPts val="1400"/>
              <a:buNone/>
              <a:defRPr sz="1400">
                <a:solidFill>
                  <a:srgbClr val="888888"/>
                </a:solidFill>
              </a:defRPr>
            </a:lvl6pPr>
            <a:lvl7pPr indent="-228600" lvl="6" marL="3200400" algn="l">
              <a:spcBef>
                <a:spcPts val="1000"/>
              </a:spcBef>
              <a:spcAft>
                <a:spcPts val="0"/>
              </a:spcAft>
              <a:buSzPts val="1400"/>
              <a:buNone/>
              <a:defRPr sz="1400">
                <a:solidFill>
                  <a:srgbClr val="888888"/>
                </a:solidFill>
              </a:defRPr>
            </a:lvl7pPr>
            <a:lvl8pPr indent="-228600" lvl="7" marL="3657600" algn="l">
              <a:spcBef>
                <a:spcPts val="1000"/>
              </a:spcBef>
              <a:spcAft>
                <a:spcPts val="0"/>
              </a:spcAft>
              <a:buSzPts val="1400"/>
              <a:buNone/>
              <a:defRPr sz="1400">
                <a:solidFill>
                  <a:srgbClr val="888888"/>
                </a:solidFill>
              </a:defRPr>
            </a:lvl8pPr>
            <a:lvl9pPr indent="-228600" lvl="8" marL="4114800" algn="l">
              <a:spcBef>
                <a:spcPts val="1000"/>
              </a:spcBef>
              <a:spcAft>
                <a:spcPts val="0"/>
              </a:spcAft>
              <a:buSzPts val="1400"/>
              <a:buNone/>
              <a:defRPr sz="1400">
                <a:solidFill>
                  <a:srgbClr val="888888"/>
                </a:solidFill>
              </a:defRPr>
            </a:lvl9pPr>
          </a:lstStyle>
          <a:p/>
        </p:txBody>
      </p:sp>
      <p:sp>
        <p:nvSpPr>
          <p:cNvPr id="107" name="Google Shape;107;p56"/>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56"/>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56"/>
          <p:cNvSpPr/>
          <p:nvPr/>
        </p:nvSpPr>
        <p:spPr>
          <a:xfrm flipH="1" rot="10800000">
            <a:off x="-4189" y="31781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56"/>
          <p:cNvSpPr txBox="1"/>
          <p:nvPr>
            <p:ph idx="12" type="sldNum"/>
          </p:nvPr>
        </p:nvSpPr>
        <p:spPr>
          <a:xfrm>
            <a:off x="531812" y="3244139"/>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111" name="Shape 111"/>
        <p:cNvGrpSpPr/>
        <p:nvPr/>
      </p:nvGrpSpPr>
      <p:grpSpPr>
        <a:xfrm>
          <a:off x="0" y="0"/>
          <a:ext cx="0" cy="0"/>
          <a:chOff x="0" y="0"/>
          <a:chExt cx="0" cy="0"/>
        </a:xfrm>
      </p:grpSpPr>
      <p:sp>
        <p:nvSpPr>
          <p:cNvPr id="112" name="Google Shape;112;p57"/>
          <p:cNvSpPr txBox="1"/>
          <p:nvPr>
            <p:ph type="title"/>
          </p:nvPr>
        </p:nvSpPr>
        <p:spPr>
          <a:xfrm>
            <a:off x="2849949" y="609600"/>
            <a:ext cx="8393926" cy="2895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rgbClr val="262626"/>
              </a:buClr>
              <a:buSzPts val="4800"/>
              <a:buFont typeface="Century Gothic"/>
              <a:buNone/>
              <a:defRPr b="0" sz="48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57"/>
          <p:cNvSpPr txBox="1"/>
          <p:nvPr>
            <p:ph idx="1" type="body"/>
          </p:nvPr>
        </p:nvSpPr>
        <p:spPr>
          <a:xfrm>
            <a:off x="3275012" y="3505200"/>
            <a:ext cx="7536554" cy="381000"/>
          </a:xfrm>
          <a:prstGeom prst="rect">
            <a:avLst/>
          </a:prstGeom>
          <a:noFill/>
          <a:ln>
            <a:noFill/>
          </a:ln>
        </p:spPr>
        <p:txBody>
          <a:bodyPr anchorCtr="0" anchor="ctr" bIns="45700" lIns="91425" spcFirstLastPara="1" rIns="91425" wrap="square" tIns="45700">
            <a:noAutofit/>
          </a:bodyPr>
          <a:lstStyle>
            <a:lvl1pPr indent="-228600" lvl="0" marL="457200" algn="l">
              <a:spcBef>
                <a:spcPts val="1000"/>
              </a:spcBef>
              <a:spcAft>
                <a:spcPts val="0"/>
              </a:spcAft>
              <a:buSzPts val="1600"/>
              <a:buFont typeface="Century Gothic"/>
              <a:buNone/>
              <a:defRPr sz="1600">
                <a:solidFill>
                  <a:srgbClr val="7F7F7F"/>
                </a:solidFill>
              </a:defRPr>
            </a:lvl1pPr>
            <a:lvl2pPr indent="-228600" lvl="1" marL="914400" algn="l">
              <a:spcBef>
                <a:spcPts val="1000"/>
              </a:spcBef>
              <a:spcAft>
                <a:spcPts val="0"/>
              </a:spcAft>
              <a:buSzPts val="1600"/>
              <a:buFont typeface="Century Gothic"/>
              <a:buNone/>
              <a:defRPr/>
            </a:lvl2pPr>
            <a:lvl3pPr indent="-228600" lvl="2" marL="1371600" algn="l">
              <a:spcBef>
                <a:spcPts val="1000"/>
              </a:spcBef>
              <a:spcAft>
                <a:spcPts val="0"/>
              </a:spcAft>
              <a:buSzPts val="1400"/>
              <a:buFont typeface="Century Gothic"/>
              <a:buNone/>
              <a:defRPr/>
            </a:lvl3pPr>
            <a:lvl4pPr indent="-228600" lvl="3" marL="1828800" algn="l">
              <a:spcBef>
                <a:spcPts val="1000"/>
              </a:spcBef>
              <a:spcAft>
                <a:spcPts val="0"/>
              </a:spcAft>
              <a:buSzPts val="1200"/>
              <a:buFont typeface="Century Gothic"/>
              <a:buNone/>
              <a:defRPr/>
            </a:lvl4pPr>
            <a:lvl5pPr indent="-228600" lvl="4" marL="2286000" algn="l">
              <a:spcBef>
                <a:spcPts val="1000"/>
              </a:spcBef>
              <a:spcAft>
                <a:spcPts val="0"/>
              </a:spcAft>
              <a:buSzPts val="1200"/>
              <a:buFont typeface="Century Gothic"/>
              <a:buNone/>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114" name="Google Shape;114;p57"/>
          <p:cNvSpPr txBox="1"/>
          <p:nvPr>
            <p:ph idx="2" type="body"/>
          </p:nvPr>
        </p:nvSpPr>
        <p:spPr>
          <a:xfrm>
            <a:off x="2589212" y="4354046"/>
            <a:ext cx="8915399" cy="1555864"/>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800"/>
              <a:buNone/>
              <a:defRPr sz="1800">
                <a:solidFill>
                  <a:srgbClr val="595959"/>
                </a:solidFill>
              </a:defRPr>
            </a:lvl1pPr>
            <a:lvl2pPr indent="-228600" lvl="1" marL="914400" algn="l">
              <a:spcBef>
                <a:spcPts val="1000"/>
              </a:spcBef>
              <a:spcAft>
                <a:spcPts val="0"/>
              </a:spcAft>
              <a:buSzPts val="1800"/>
              <a:buNone/>
              <a:defRPr sz="1800">
                <a:solidFill>
                  <a:srgbClr val="888888"/>
                </a:solidFill>
              </a:defRPr>
            </a:lvl2pPr>
            <a:lvl3pPr indent="-228600" lvl="2" marL="1371600" algn="l">
              <a:spcBef>
                <a:spcPts val="1000"/>
              </a:spcBef>
              <a:spcAft>
                <a:spcPts val="0"/>
              </a:spcAft>
              <a:buSzPts val="1600"/>
              <a:buNone/>
              <a:defRPr sz="1600">
                <a:solidFill>
                  <a:srgbClr val="888888"/>
                </a:solidFill>
              </a:defRPr>
            </a:lvl3pPr>
            <a:lvl4pPr indent="-228600" lvl="3" marL="1828800" algn="l">
              <a:spcBef>
                <a:spcPts val="1000"/>
              </a:spcBef>
              <a:spcAft>
                <a:spcPts val="0"/>
              </a:spcAft>
              <a:buSzPts val="1400"/>
              <a:buNone/>
              <a:defRPr sz="1400">
                <a:solidFill>
                  <a:srgbClr val="888888"/>
                </a:solidFill>
              </a:defRPr>
            </a:lvl4pPr>
            <a:lvl5pPr indent="-228600" lvl="4" marL="2286000" algn="l">
              <a:spcBef>
                <a:spcPts val="1000"/>
              </a:spcBef>
              <a:spcAft>
                <a:spcPts val="0"/>
              </a:spcAft>
              <a:buSzPts val="1400"/>
              <a:buNone/>
              <a:defRPr sz="1400">
                <a:solidFill>
                  <a:srgbClr val="888888"/>
                </a:solidFill>
              </a:defRPr>
            </a:lvl5pPr>
            <a:lvl6pPr indent="-228600" lvl="5" marL="2743200" algn="l">
              <a:spcBef>
                <a:spcPts val="1000"/>
              </a:spcBef>
              <a:spcAft>
                <a:spcPts val="0"/>
              </a:spcAft>
              <a:buSzPts val="1400"/>
              <a:buNone/>
              <a:defRPr sz="1400">
                <a:solidFill>
                  <a:srgbClr val="888888"/>
                </a:solidFill>
              </a:defRPr>
            </a:lvl6pPr>
            <a:lvl7pPr indent="-228600" lvl="6" marL="3200400" algn="l">
              <a:spcBef>
                <a:spcPts val="1000"/>
              </a:spcBef>
              <a:spcAft>
                <a:spcPts val="0"/>
              </a:spcAft>
              <a:buSzPts val="1400"/>
              <a:buNone/>
              <a:defRPr sz="1400">
                <a:solidFill>
                  <a:srgbClr val="888888"/>
                </a:solidFill>
              </a:defRPr>
            </a:lvl7pPr>
            <a:lvl8pPr indent="-228600" lvl="7" marL="3657600" algn="l">
              <a:spcBef>
                <a:spcPts val="1000"/>
              </a:spcBef>
              <a:spcAft>
                <a:spcPts val="0"/>
              </a:spcAft>
              <a:buSzPts val="1400"/>
              <a:buNone/>
              <a:defRPr sz="1400">
                <a:solidFill>
                  <a:srgbClr val="888888"/>
                </a:solidFill>
              </a:defRPr>
            </a:lvl8pPr>
            <a:lvl9pPr indent="-228600" lvl="8" marL="4114800" algn="l">
              <a:spcBef>
                <a:spcPts val="1000"/>
              </a:spcBef>
              <a:spcAft>
                <a:spcPts val="0"/>
              </a:spcAft>
              <a:buSzPts val="1400"/>
              <a:buNone/>
              <a:defRPr sz="1400">
                <a:solidFill>
                  <a:srgbClr val="888888"/>
                </a:solidFill>
              </a:defRPr>
            </a:lvl9pPr>
          </a:lstStyle>
          <a:p/>
        </p:txBody>
      </p:sp>
      <p:sp>
        <p:nvSpPr>
          <p:cNvPr id="115" name="Google Shape;115;p57"/>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57"/>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57"/>
          <p:cNvSpPr/>
          <p:nvPr/>
        </p:nvSpPr>
        <p:spPr>
          <a:xfrm flipH="1" rot="10800000">
            <a:off x="-4189" y="31781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57"/>
          <p:cNvSpPr txBox="1"/>
          <p:nvPr>
            <p:ph idx="12" type="sldNum"/>
          </p:nvPr>
        </p:nvSpPr>
        <p:spPr>
          <a:xfrm>
            <a:off x="531812" y="3244139"/>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
        <p:nvSpPr>
          <p:cNvPr id="119" name="Google Shape;119;p57"/>
          <p:cNvSpPr txBox="1"/>
          <p:nvPr/>
        </p:nvSpPr>
        <p:spPr>
          <a:xfrm>
            <a:off x="2467652" y="648005"/>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vi-VN" sz="8000">
                <a:solidFill>
                  <a:schemeClr val="accent1"/>
                </a:solidFill>
                <a:latin typeface="Arial"/>
                <a:ea typeface="Arial"/>
                <a:cs typeface="Arial"/>
                <a:sym typeface="Arial"/>
              </a:rPr>
              <a:t>“</a:t>
            </a:r>
            <a:endParaRPr/>
          </a:p>
        </p:txBody>
      </p:sp>
      <p:sp>
        <p:nvSpPr>
          <p:cNvPr id="120" name="Google Shape;120;p57"/>
          <p:cNvSpPr txBox="1"/>
          <p:nvPr/>
        </p:nvSpPr>
        <p:spPr>
          <a:xfrm>
            <a:off x="11114852" y="2905306"/>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vi-VN" sz="8000">
                <a:solidFill>
                  <a:schemeClr val="accent1"/>
                </a:solidFill>
                <a:latin typeface="Arial"/>
                <a:ea typeface="Arial"/>
                <a:cs typeface="Arial"/>
                <a:sym typeface="Arial"/>
              </a:rPr>
              <a:t>”</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121" name="Shape 121"/>
        <p:cNvGrpSpPr/>
        <p:nvPr/>
      </p:nvGrpSpPr>
      <p:grpSpPr>
        <a:xfrm>
          <a:off x="0" y="0"/>
          <a:ext cx="0" cy="0"/>
          <a:chOff x="0" y="0"/>
          <a:chExt cx="0" cy="0"/>
        </a:xfrm>
      </p:grpSpPr>
      <p:sp>
        <p:nvSpPr>
          <p:cNvPr id="122" name="Google Shape;122;p58"/>
          <p:cNvSpPr txBox="1"/>
          <p:nvPr>
            <p:ph type="title"/>
          </p:nvPr>
        </p:nvSpPr>
        <p:spPr>
          <a:xfrm>
            <a:off x="2589213" y="2438400"/>
            <a:ext cx="8915400" cy="2724845"/>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rgbClr val="262626"/>
              </a:buClr>
              <a:buSzPts val="4800"/>
              <a:buFont typeface="Century Gothic"/>
              <a:buNone/>
              <a:defRPr b="0"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 name="Google Shape;123;p58"/>
          <p:cNvSpPr txBox="1"/>
          <p:nvPr>
            <p:ph idx="1" type="body"/>
          </p:nvPr>
        </p:nvSpPr>
        <p:spPr>
          <a:xfrm>
            <a:off x="2589213" y="5181600"/>
            <a:ext cx="8915400" cy="729622"/>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800"/>
              <a:buNone/>
              <a:defRPr>
                <a:solidFill>
                  <a:srgbClr val="595959"/>
                </a:solidFill>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124" name="Google Shape;124;p58"/>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58"/>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58"/>
          <p:cNvSpPr/>
          <p:nvPr/>
        </p:nvSpPr>
        <p:spPr>
          <a:xfrm flipH="1" rot="10800000">
            <a:off x="-4189" y="491172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58"/>
          <p:cNvSpPr txBox="1"/>
          <p:nvPr>
            <p:ph idx="12" type="sldNum"/>
          </p:nvPr>
        </p:nvSpPr>
        <p:spPr>
          <a:xfrm>
            <a:off x="531812" y="4983087"/>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Name Card">
  <p:cSld name="Quote Name Card">
    <p:spTree>
      <p:nvGrpSpPr>
        <p:cNvPr id="128" name="Shape 128"/>
        <p:cNvGrpSpPr/>
        <p:nvPr/>
      </p:nvGrpSpPr>
      <p:grpSpPr>
        <a:xfrm>
          <a:off x="0" y="0"/>
          <a:ext cx="0" cy="0"/>
          <a:chOff x="0" y="0"/>
          <a:chExt cx="0" cy="0"/>
        </a:xfrm>
      </p:grpSpPr>
      <p:sp>
        <p:nvSpPr>
          <p:cNvPr id="129" name="Google Shape;129;p59"/>
          <p:cNvSpPr txBox="1"/>
          <p:nvPr>
            <p:ph type="title"/>
          </p:nvPr>
        </p:nvSpPr>
        <p:spPr>
          <a:xfrm>
            <a:off x="2849949" y="609600"/>
            <a:ext cx="8393926" cy="2895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rgbClr val="262626"/>
              </a:buClr>
              <a:buSzPts val="4800"/>
              <a:buFont typeface="Century Gothic"/>
              <a:buNone/>
              <a:defRPr b="0" sz="48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 name="Google Shape;130;p59"/>
          <p:cNvSpPr txBox="1"/>
          <p:nvPr>
            <p:ph idx="1" type="body"/>
          </p:nvPr>
        </p:nvSpPr>
        <p:spPr>
          <a:xfrm>
            <a:off x="2589212" y="4343400"/>
            <a:ext cx="8915400" cy="838200"/>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2400"/>
              <a:buFont typeface="Century Gothic"/>
              <a:buNone/>
              <a:defRPr sz="2400">
                <a:solidFill>
                  <a:schemeClr val="accent1"/>
                </a:solidFill>
              </a:defRPr>
            </a:lvl1pPr>
            <a:lvl2pPr indent="-228600" lvl="1" marL="914400" algn="l">
              <a:spcBef>
                <a:spcPts val="1000"/>
              </a:spcBef>
              <a:spcAft>
                <a:spcPts val="0"/>
              </a:spcAft>
              <a:buSzPts val="1600"/>
              <a:buFont typeface="Century Gothic"/>
              <a:buNone/>
              <a:defRPr/>
            </a:lvl2pPr>
            <a:lvl3pPr indent="-228600" lvl="2" marL="1371600" algn="l">
              <a:spcBef>
                <a:spcPts val="1000"/>
              </a:spcBef>
              <a:spcAft>
                <a:spcPts val="0"/>
              </a:spcAft>
              <a:buSzPts val="1400"/>
              <a:buFont typeface="Century Gothic"/>
              <a:buNone/>
              <a:defRPr/>
            </a:lvl3pPr>
            <a:lvl4pPr indent="-228600" lvl="3" marL="1828800" algn="l">
              <a:spcBef>
                <a:spcPts val="1000"/>
              </a:spcBef>
              <a:spcAft>
                <a:spcPts val="0"/>
              </a:spcAft>
              <a:buSzPts val="1200"/>
              <a:buFont typeface="Century Gothic"/>
              <a:buNone/>
              <a:defRPr/>
            </a:lvl4pPr>
            <a:lvl5pPr indent="-228600" lvl="4" marL="2286000" algn="l">
              <a:spcBef>
                <a:spcPts val="1000"/>
              </a:spcBef>
              <a:spcAft>
                <a:spcPts val="0"/>
              </a:spcAft>
              <a:buSzPts val="1200"/>
              <a:buFont typeface="Century Gothic"/>
              <a:buNone/>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131" name="Google Shape;131;p59"/>
          <p:cNvSpPr txBox="1"/>
          <p:nvPr>
            <p:ph idx="2" type="body"/>
          </p:nvPr>
        </p:nvSpPr>
        <p:spPr>
          <a:xfrm>
            <a:off x="2589213" y="5181600"/>
            <a:ext cx="8915400" cy="729622"/>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800"/>
              <a:buNone/>
              <a:defRPr>
                <a:solidFill>
                  <a:srgbClr val="595959"/>
                </a:solidFill>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132" name="Google Shape;132;p59"/>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3" name="Google Shape;133;p59"/>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p59"/>
          <p:cNvSpPr/>
          <p:nvPr/>
        </p:nvSpPr>
        <p:spPr>
          <a:xfrm flipH="1" rot="10800000">
            <a:off x="-4189" y="491172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59"/>
          <p:cNvSpPr txBox="1"/>
          <p:nvPr>
            <p:ph idx="12" type="sldNum"/>
          </p:nvPr>
        </p:nvSpPr>
        <p:spPr>
          <a:xfrm>
            <a:off x="531812" y="4983087"/>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
        <p:nvSpPr>
          <p:cNvPr id="136" name="Google Shape;136;p59"/>
          <p:cNvSpPr txBox="1"/>
          <p:nvPr/>
        </p:nvSpPr>
        <p:spPr>
          <a:xfrm>
            <a:off x="2467652" y="648005"/>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vi-VN" sz="8000">
                <a:solidFill>
                  <a:schemeClr val="accent1"/>
                </a:solidFill>
                <a:latin typeface="Arial"/>
                <a:ea typeface="Arial"/>
                <a:cs typeface="Arial"/>
                <a:sym typeface="Arial"/>
              </a:rPr>
              <a:t>“</a:t>
            </a:r>
            <a:endParaRPr/>
          </a:p>
        </p:txBody>
      </p:sp>
      <p:sp>
        <p:nvSpPr>
          <p:cNvPr id="137" name="Google Shape;137;p59"/>
          <p:cNvSpPr txBox="1"/>
          <p:nvPr/>
        </p:nvSpPr>
        <p:spPr>
          <a:xfrm>
            <a:off x="11114852" y="2905306"/>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vi-VN" sz="8000">
                <a:solidFill>
                  <a:schemeClr val="accent1"/>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or False">
  <p:cSld name="True or False">
    <p:spTree>
      <p:nvGrpSpPr>
        <p:cNvPr id="138" name="Shape 138"/>
        <p:cNvGrpSpPr/>
        <p:nvPr/>
      </p:nvGrpSpPr>
      <p:grpSpPr>
        <a:xfrm>
          <a:off x="0" y="0"/>
          <a:ext cx="0" cy="0"/>
          <a:chOff x="0" y="0"/>
          <a:chExt cx="0" cy="0"/>
        </a:xfrm>
      </p:grpSpPr>
      <p:sp>
        <p:nvSpPr>
          <p:cNvPr id="139" name="Google Shape;139;p60"/>
          <p:cNvSpPr txBox="1"/>
          <p:nvPr>
            <p:ph type="title"/>
          </p:nvPr>
        </p:nvSpPr>
        <p:spPr>
          <a:xfrm>
            <a:off x="2589212" y="627407"/>
            <a:ext cx="8915399" cy="288002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rgbClr val="262626"/>
              </a:buClr>
              <a:buSzPts val="4800"/>
              <a:buFont typeface="Century Gothic"/>
              <a:buNone/>
              <a:defRPr b="0"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 name="Google Shape;140;p60"/>
          <p:cNvSpPr txBox="1"/>
          <p:nvPr>
            <p:ph idx="1" type="body"/>
          </p:nvPr>
        </p:nvSpPr>
        <p:spPr>
          <a:xfrm>
            <a:off x="2589212" y="4343400"/>
            <a:ext cx="8915400" cy="838200"/>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2400"/>
              <a:buFont typeface="Century Gothic"/>
              <a:buNone/>
              <a:defRPr sz="2400">
                <a:solidFill>
                  <a:schemeClr val="accent1"/>
                </a:solidFill>
              </a:defRPr>
            </a:lvl1pPr>
            <a:lvl2pPr indent="-228600" lvl="1" marL="914400" algn="l">
              <a:spcBef>
                <a:spcPts val="1000"/>
              </a:spcBef>
              <a:spcAft>
                <a:spcPts val="0"/>
              </a:spcAft>
              <a:buSzPts val="1600"/>
              <a:buFont typeface="Century Gothic"/>
              <a:buNone/>
              <a:defRPr/>
            </a:lvl2pPr>
            <a:lvl3pPr indent="-228600" lvl="2" marL="1371600" algn="l">
              <a:spcBef>
                <a:spcPts val="1000"/>
              </a:spcBef>
              <a:spcAft>
                <a:spcPts val="0"/>
              </a:spcAft>
              <a:buSzPts val="1400"/>
              <a:buFont typeface="Century Gothic"/>
              <a:buNone/>
              <a:defRPr/>
            </a:lvl3pPr>
            <a:lvl4pPr indent="-228600" lvl="3" marL="1828800" algn="l">
              <a:spcBef>
                <a:spcPts val="1000"/>
              </a:spcBef>
              <a:spcAft>
                <a:spcPts val="0"/>
              </a:spcAft>
              <a:buSzPts val="1200"/>
              <a:buFont typeface="Century Gothic"/>
              <a:buNone/>
              <a:defRPr/>
            </a:lvl4pPr>
            <a:lvl5pPr indent="-228600" lvl="4" marL="2286000" algn="l">
              <a:spcBef>
                <a:spcPts val="1000"/>
              </a:spcBef>
              <a:spcAft>
                <a:spcPts val="0"/>
              </a:spcAft>
              <a:buSzPts val="1200"/>
              <a:buFont typeface="Century Gothic"/>
              <a:buNone/>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141" name="Google Shape;141;p60"/>
          <p:cNvSpPr txBox="1"/>
          <p:nvPr>
            <p:ph idx="2" type="body"/>
          </p:nvPr>
        </p:nvSpPr>
        <p:spPr>
          <a:xfrm>
            <a:off x="2589213" y="5181600"/>
            <a:ext cx="8915400" cy="729622"/>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800"/>
              <a:buNone/>
              <a:defRPr>
                <a:solidFill>
                  <a:srgbClr val="595959"/>
                </a:solidFill>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142" name="Google Shape;142;p60"/>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3" name="Google Shape;143;p60"/>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4" name="Google Shape;144;p60"/>
          <p:cNvSpPr/>
          <p:nvPr/>
        </p:nvSpPr>
        <p:spPr>
          <a:xfrm flipH="1" rot="10800000">
            <a:off x="-4189" y="491172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60"/>
          <p:cNvSpPr txBox="1"/>
          <p:nvPr>
            <p:ph idx="12" type="sldNum"/>
          </p:nvPr>
        </p:nvSpPr>
        <p:spPr>
          <a:xfrm>
            <a:off x="531812" y="4983087"/>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6" name="Shape 146"/>
        <p:cNvGrpSpPr/>
        <p:nvPr/>
      </p:nvGrpSpPr>
      <p:grpSpPr>
        <a:xfrm>
          <a:off x="0" y="0"/>
          <a:ext cx="0" cy="0"/>
          <a:chOff x="0" y="0"/>
          <a:chExt cx="0" cy="0"/>
        </a:xfrm>
      </p:grpSpPr>
      <p:sp>
        <p:nvSpPr>
          <p:cNvPr id="147" name="Google Shape;147;p61"/>
          <p:cNvSpPr txBox="1"/>
          <p:nvPr>
            <p:ph type="title"/>
          </p:nvPr>
        </p:nvSpPr>
        <p:spPr>
          <a:xfrm>
            <a:off x="2592924" y="624110"/>
            <a:ext cx="8911687" cy="128089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 name="Google Shape;148;p61"/>
          <p:cNvSpPr txBox="1"/>
          <p:nvPr>
            <p:ph idx="1" type="body"/>
          </p:nvPr>
        </p:nvSpPr>
        <p:spPr>
          <a:xfrm rot="5400000">
            <a:off x="5103812" y="-381000"/>
            <a:ext cx="3886200" cy="8915400"/>
          </a:xfrm>
          <a:prstGeom prst="rect">
            <a:avLst/>
          </a:prstGeom>
          <a:noFill/>
          <a:ln>
            <a:noFill/>
          </a:ln>
        </p:spPr>
        <p:txBody>
          <a:bodyPr anchorCtr="0" anchor="t" bIns="45700" lIns="91425" spcFirstLastPara="1" rIns="91425" wrap="square" tIns="45700">
            <a:normAutofit/>
          </a:bodyPr>
          <a:lstStyle>
            <a:lvl1pPr indent="-342900" lvl="0" marL="457200" algn="l">
              <a:spcBef>
                <a:spcPts val="100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149" name="Google Shape;149;p61"/>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0" name="Google Shape;150;p61"/>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p61"/>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61"/>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3" name="Shape 153"/>
        <p:cNvGrpSpPr/>
        <p:nvPr/>
      </p:nvGrpSpPr>
      <p:grpSpPr>
        <a:xfrm>
          <a:off x="0" y="0"/>
          <a:ext cx="0" cy="0"/>
          <a:chOff x="0" y="0"/>
          <a:chExt cx="0" cy="0"/>
        </a:xfrm>
      </p:grpSpPr>
      <p:sp>
        <p:nvSpPr>
          <p:cNvPr id="154" name="Google Shape;154;p62"/>
          <p:cNvSpPr txBox="1"/>
          <p:nvPr>
            <p:ph type="title"/>
          </p:nvPr>
        </p:nvSpPr>
        <p:spPr>
          <a:xfrm rot="5400000">
            <a:off x="7756704" y="2165513"/>
            <a:ext cx="5283817" cy="2207601"/>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5" name="Google Shape;155;p62"/>
          <p:cNvSpPr txBox="1"/>
          <p:nvPr>
            <p:ph idx="1" type="body"/>
          </p:nvPr>
        </p:nvSpPr>
        <p:spPr>
          <a:xfrm rot="5400000">
            <a:off x="3185803" y="30814"/>
            <a:ext cx="5283817" cy="6477000"/>
          </a:xfrm>
          <a:prstGeom prst="rect">
            <a:avLst/>
          </a:prstGeom>
          <a:noFill/>
          <a:ln>
            <a:noFill/>
          </a:ln>
        </p:spPr>
        <p:txBody>
          <a:bodyPr anchorCtr="0" anchor="t" bIns="45700" lIns="91425" spcFirstLastPara="1" rIns="91425" wrap="square" tIns="45700">
            <a:normAutofit/>
          </a:bodyPr>
          <a:lstStyle>
            <a:lvl1pPr indent="-342900" lvl="0" marL="457200" algn="l">
              <a:spcBef>
                <a:spcPts val="100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156" name="Google Shape;156;p62"/>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p62"/>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 name="Google Shape;158;p62"/>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62"/>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5" name="Shape 45"/>
        <p:cNvGrpSpPr/>
        <p:nvPr/>
      </p:nvGrpSpPr>
      <p:grpSpPr>
        <a:xfrm>
          <a:off x="0" y="0"/>
          <a:ext cx="0" cy="0"/>
          <a:chOff x="0" y="0"/>
          <a:chExt cx="0" cy="0"/>
        </a:xfrm>
      </p:grpSpPr>
      <p:sp>
        <p:nvSpPr>
          <p:cNvPr id="46" name="Google Shape;46;p48"/>
          <p:cNvSpPr txBox="1"/>
          <p:nvPr>
            <p:ph type="title"/>
          </p:nvPr>
        </p:nvSpPr>
        <p:spPr>
          <a:xfrm>
            <a:off x="2592925" y="624110"/>
            <a:ext cx="8911687" cy="128089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48"/>
          <p:cNvSpPr txBox="1"/>
          <p:nvPr>
            <p:ph idx="1" type="body"/>
          </p:nvPr>
        </p:nvSpPr>
        <p:spPr>
          <a:xfrm>
            <a:off x="2589212" y="2133600"/>
            <a:ext cx="8915400" cy="3777622"/>
          </a:xfrm>
          <a:prstGeom prst="rect">
            <a:avLst/>
          </a:prstGeom>
          <a:noFill/>
          <a:ln>
            <a:noFill/>
          </a:ln>
        </p:spPr>
        <p:txBody>
          <a:bodyPr anchorCtr="0" anchor="t" bIns="45700" lIns="91425" spcFirstLastPara="1" rIns="91425" wrap="square" tIns="45700">
            <a:normAutofit/>
          </a:bodyPr>
          <a:lstStyle>
            <a:lvl1pPr indent="-342900" lvl="0" marL="457200" algn="l">
              <a:spcBef>
                <a:spcPts val="100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48" name="Google Shape;48;p48"/>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48"/>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48"/>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48"/>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2" name="Shape 52"/>
        <p:cNvGrpSpPr/>
        <p:nvPr/>
      </p:nvGrpSpPr>
      <p:grpSpPr>
        <a:xfrm>
          <a:off x="0" y="0"/>
          <a:ext cx="0" cy="0"/>
          <a:chOff x="0" y="0"/>
          <a:chExt cx="0" cy="0"/>
        </a:xfrm>
      </p:grpSpPr>
      <p:sp>
        <p:nvSpPr>
          <p:cNvPr id="53" name="Google Shape;53;p49"/>
          <p:cNvSpPr txBox="1"/>
          <p:nvPr>
            <p:ph type="title"/>
          </p:nvPr>
        </p:nvSpPr>
        <p:spPr>
          <a:xfrm>
            <a:off x="2589212" y="2058750"/>
            <a:ext cx="8915399" cy="14688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rgbClr val="262626"/>
              </a:buClr>
              <a:buSzPts val="4000"/>
              <a:buFont typeface="Century Gothic"/>
              <a:buNone/>
              <a:defRPr b="0"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49"/>
          <p:cNvSpPr txBox="1"/>
          <p:nvPr>
            <p:ph idx="1" type="body"/>
          </p:nvPr>
        </p:nvSpPr>
        <p:spPr>
          <a:xfrm>
            <a:off x="2589212" y="3530129"/>
            <a:ext cx="8915399" cy="860400"/>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2000"/>
              <a:buNone/>
              <a:defRPr sz="2000">
                <a:solidFill>
                  <a:srgbClr val="595959"/>
                </a:solidFill>
              </a:defRPr>
            </a:lvl1pPr>
            <a:lvl2pPr indent="-228600" lvl="1" marL="914400" algn="l">
              <a:spcBef>
                <a:spcPts val="1000"/>
              </a:spcBef>
              <a:spcAft>
                <a:spcPts val="0"/>
              </a:spcAft>
              <a:buSzPts val="1800"/>
              <a:buNone/>
              <a:defRPr sz="1800">
                <a:solidFill>
                  <a:srgbClr val="888888"/>
                </a:solidFill>
              </a:defRPr>
            </a:lvl2pPr>
            <a:lvl3pPr indent="-228600" lvl="2" marL="1371600" algn="l">
              <a:spcBef>
                <a:spcPts val="1000"/>
              </a:spcBef>
              <a:spcAft>
                <a:spcPts val="0"/>
              </a:spcAft>
              <a:buSzPts val="1600"/>
              <a:buNone/>
              <a:defRPr sz="1600">
                <a:solidFill>
                  <a:srgbClr val="888888"/>
                </a:solidFill>
              </a:defRPr>
            </a:lvl3pPr>
            <a:lvl4pPr indent="-228600" lvl="3" marL="1828800" algn="l">
              <a:spcBef>
                <a:spcPts val="1000"/>
              </a:spcBef>
              <a:spcAft>
                <a:spcPts val="0"/>
              </a:spcAft>
              <a:buSzPts val="1400"/>
              <a:buNone/>
              <a:defRPr sz="1400">
                <a:solidFill>
                  <a:srgbClr val="888888"/>
                </a:solidFill>
              </a:defRPr>
            </a:lvl4pPr>
            <a:lvl5pPr indent="-228600" lvl="4" marL="2286000" algn="l">
              <a:spcBef>
                <a:spcPts val="1000"/>
              </a:spcBef>
              <a:spcAft>
                <a:spcPts val="0"/>
              </a:spcAft>
              <a:buSzPts val="1400"/>
              <a:buNone/>
              <a:defRPr sz="1400">
                <a:solidFill>
                  <a:srgbClr val="888888"/>
                </a:solidFill>
              </a:defRPr>
            </a:lvl5pPr>
            <a:lvl6pPr indent="-228600" lvl="5" marL="2743200" algn="l">
              <a:spcBef>
                <a:spcPts val="1000"/>
              </a:spcBef>
              <a:spcAft>
                <a:spcPts val="0"/>
              </a:spcAft>
              <a:buSzPts val="1400"/>
              <a:buNone/>
              <a:defRPr sz="1400">
                <a:solidFill>
                  <a:srgbClr val="888888"/>
                </a:solidFill>
              </a:defRPr>
            </a:lvl6pPr>
            <a:lvl7pPr indent="-228600" lvl="6" marL="3200400" algn="l">
              <a:spcBef>
                <a:spcPts val="1000"/>
              </a:spcBef>
              <a:spcAft>
                <a:spcPts val="0"/>
              </a:spcAft>
              <a:buSzPts val="1400"/>
              <a:buNone/>
              <a:defRPr sz="1400">
                <a:solidFill>
                  <a:srgbClr val="888888"/>
                </a:solidFill>
              </a:defRPr>
            </a:lvl7pPr>
            <a:lvl8pPr indent="-228600" lvl="7" marL="3657600" algn="l">
              <a:spcBef>
                <a:spcPts val="1000"/>
              </a:spcBef>
              <a:spcAft>
                <a:spcPts val="0"/>
              </a:spcAft>
              <a:buSzPts val="1400"/>
              <a:buNone/>
              <a:defRPr sz="1400">
                <a:solidFill>
                  <a:srgbClr val="888888"/>
                </a:solidFill>
              </a:defRPr>
            </a:lvl8pPr>
            <a:lvl9pPr indent="-228600" lvl="8" marL="4114800" algn="l">
              <a:spcBef>
                <a:spcPts val="1000"/>
              </a:spcBef>
              <a:spcAft>
                <a:spcPts val="0"/>
              </a:spcAft>
              <a:buSzPts val="1400"/>
              <a:buNone/>
              <a:defRPr sz="1400">
                <a:solidFill>
                  <a:srgbClr val="888888"/>
                </a:solidFill>
              </a:defRPr>
            </a:lvl9pPr>
          </a:lstStyle>
          <a:p/>
        </p:txBody>
      </p:sp>
      <p:sp>
        <p:nvSpPr>
          <p:cNvPr id="55" name="Google Shape;55;p49"/>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49"/>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49"/>
          <p:cNvSpPr/>
          <p:nvPr/>
        </p:nvSpPr>
        <p:spPr>
          <a:xfrm flipH="1" rot="10800000">
            <a:off x="-4189" y="31781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49"/>
          <p:cNvSpPr txBox="1"/>
          <p:nvPr>
            <p:ph idx="12" type="sldNum"/>
          </p:nvPr>
        </p:nvSpPr>
        <p:spPr>
          <a:xfrm>
            <a:off x="531812" y="3244139"/>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9" name="Shape 59"/>
        <p:cNvGrpSpPr/>
        <p:nvPr/>
      </p:nvGrpSpPr>
      <p:grpSpPr>
        <a:xfrm>
          <a:off x="0" y="0"/>
          <a:ext cx="0" cy="0"/>
          <a:chOff x="0" y="0"/>
          <a:chExt cx="0" cy="0"/>
        </a:xfrm>
      </p:grpSpPr>
      <p:sp>
        <p:nvSpPr>
          <p:cNvPr id="60" name="Google Shape;60;p50"/>
          <p:cNvSpPr txBox="1"/>
          <p:nvPr>
            <p:ph type="title"/>
          </p:nvPr>
        </p:nvSpPr>
        <p:spPr>
          <a:xfrm>
            <a:off x="2592924" y="624110"/>
            <a:ext cx="8911687" cy="128089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50"/>
          <p:cNvSpPr txBox="1"/>
          <p:nvPr>
            <p:ph idx="1" type="body"/>
          </p:nvPr>
        </p:nvSpPr>
        <p:spPr>
          <a:xfrm>
            <a:off x="2589212" y="2133600"/>
            <a:ext cx="4313864" cy="3777622"/>
          </a:xfrm>
          <a:prstGeom prst="rect">
            <a:avLst/>
          </a:prstGeom>
          <a:noFill/>
          <a:ln>
            <a:noFill/>
          </a:ln>
        </p:spPr>
        <p:txBody>
          <a:bodyPr anchorCtr="0" anchor="t" bIns="45700" lIns="91425" spcFirstLastPara="1" rIns="91425" wrap="square" tIns="45700">
            <a:normAutofit/>
          </a:bodyPr>
          <a:lstStyle>
            <a:lvl1pPr indent="-342900" lvl="0" marL="457200" algn="l">
              <a:spcBef>
                <a:spcPts val="100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62" name="Google Shape;62;p50"/>
          <p:cNvSpPr txBox="1"/>
          <p:nvPr>
            <p:ph idx="2" type="body"/>
          </p:nvPr>
        </p:nvSpPr>
        <p:spPr>
          <a:xfrm>
            <a:off x="7190747" y="2126222"/>
            <a:ext cx="4313864" cy="3777622"/>
          </a:xfrm>
          <a:prstGeom prst="rect">
            <a:avLst/>
          </a:prstGeom>
          <a:noFill/>
          <a:ln>
            <a:noFill/>
          </a:ln>
        </p:spPr>
        <p:txBody>
          <a:bodyPr anchorCtr="0" anchor="t" bIns="45700" lIns="91425" spcFirstLastPara="1" rIns="91425" wrap="square" tIns="45700">
            <a:normAutofit/>
          </a:bodyPr>
          <a:lstStyle>
            <a:lvl1pPr indent="-342900" lvl="0" marL="457200" algn="l">
              <a:spcBef>
                <a:spcPts val="100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63" name="Google Shape;63;p50"/>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50"/>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50"/>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50"/>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7" name="Shape 67"/>
        <p:cNvGrpSpPr/>
        <p:nvPr/>
      </p:nvGrpSpPr>
      <p:grpSpPr>
        <a:xfrm>
          <a:off x="0" y="0"/>
          <a:ext cx="0" cy="0"/>
          <a:chOff x="0" y="0"/>
          <a:chExt cx="0" cy="0"/>
        </a:xfrm>
      </p:grpSpPr>
      <p:sp>
        <p:nvSpPr>
          <p:cNvPr id="68" name="Google Shape;68;p51"/>
          <p:cNvSpPr txBox="1"/>
          <p:nvPr>
            <p:ph type="title"/>
          </p:nvPr>
        </p:nvSpPr>
        <p:spPr>
          <a:xfrm>
            <a:off x="2592924" y="624110"/>
            <a:ext cx="8911687" cy="128089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51"/>
          <p:cNvSpPr txBox="1"/>
          <p:nvPr>
            <p:ph idx="1" type="body"/>
          </p:nvPr>
        </p:nvSpPr>
        <p:spPr>
          <a:xfrm>
            <a:off x="2939373" y="1972703"/>
            <a:ext cx="3992732"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2400"/>
              <a:buNone/>
              <a:defRPr b="0" sz="2400"/>
            </a:lvl1pPr>
            <a:lvl2pPr indent="-228600" lvl="1" marL="914400" algn="l">
              <a:spcBef>
                <a:spcPts val="1000"/>
              </a:spcBef>
              <a:spcAft>
                <a:spcPts val="0"/>
              </a:spcAft>
              <a:buSzPts val="2000"/>
              <a:buNone/>
              <a:defRPr b="1" sz="2000"/>
            </a:lvl2pPr>
            <a:lvl3pPr indent="-228600" lvl="2" marL="1371600" algn="l">
              <a:spcBef>
                <a:spcPts val="1000"/>
              </a:spcBef>
              <a:spcAft>
                <a:spcPts val="0"/>
              </a:spcAft>
              <a:buSzPts val="1800"/>
              <a:buNone/>
              <a:defRPr b="1" sz="1800"/>
            </a:lvl3pPr>
            <a:lvl4pPr indent="-228600" lvl="3" marL="1828800" algn="l">
              <a:spcBef>
                <a:spcPts val="1000"/>
              </a:spcBef>
              <a:spcAft>
                <a:spcPts val="0"/>
              </a:spcAft>
              <a:buSzPts val="1600"/>
              <a:buNone/>
              <a:defRPr b="1" sz="1600"/>
            </a:lvl4pPr>
            <a:lvl5pPr indent="-228600" lvl="4" marL="2286000" algn="l">
              <a:spcBef>
                <a:spcPts val="1000"/>
              </a:spcBef>
              <a:spcAft>
                <a:spcPts val="0"/>
              </a:spcAft>
              <a:buSzPts val="1600"/>
              <a:buNone/>
              <a:defRPr b="1" sz="1600"/>
            </a:lvl5pPr>
            <a:lvl6pPr indent="-228600" lvl="5" marL="2743200" algn="l">
              <a:spcBef>
                <a:spcPts val="1000"/>
              </a:spcBef>
              <a:spcAft>
                <a:spcPts val="0"/>
              </a:spcAft>
              <a:buSzPts val="1600"/>
              <a:buNone/>
              <a:defRPr b="1" sz="1600"/>
            </a:lvl6pPr>
            <a:lvl7pPr indent="-228600" lvl="6" marL="3200400" algn="l">
              <a:spcBef>
                <a:spcPts val="1000"/>
              </a:spcBef>
              <a:spcAft>
                <a:spcPts val="0"/>
              </a:spcAft>
              <a:buSzPts val="1600"/>
              <a:buNone/>
              <a:defRPr b="1" sz="1600"/>
            </a:lvl7pPr>
            <a:lvl8pPr indent="-228600" lvl="7" marL="3657600" algn="l">
              <a:spcBef>
                <a:spcPts val="1000"/>
              </a:spcBef>
              <a:spcAft>
                <a:spcPts val="0"/>
              </a:spcAft>
              <a:buSzPts val="1600"/>
              <a:buNone/>
              <a:defRPr b="1" sz="1600"/>
            </a:lvl8pPr>
            <a:lvl9pPr indent="-228600" lvl="8" marL="4114800" algn="l">
              <a:spcBef>
                <a:spcPts val="1000"/>
              </a:spcBef>
              <a:spcAft>
                <a:spcPts val="0"/>
              </a:spcAft>
              <a:buSzPts val="1600"/>
              <a:buNone/>
              <a:defRPr b="1" sz="1600"/>
            </a:lvl9pPr>
          </a:lstStyle>
          <a:p/>
        </p:txBody>
      </p:sp>
      <p:sp>
        <p:nvSpPr>
          <p:cNvPr id="70" name="Google Shape;70;p51"/>
          <p:cNvSpPr txBox="1"/>
          <p:nvPr>
            <p:ph idx="2" type="body"/>
          </p:nvPr>
        </p:nvSpPr>
        <p:spPr>
          <a:xfrm>
            <a:off x="2589212" y="2548966"/>
            <a:ext cx="4342893" cy="3354060"/>
          </a:xfrm>
          <a:prstGeom prst="rect">
            <a:avLst/>
          </a:prstGeom>
          <a:noFill/>
          <a:ln>
            <a:noFill/>
          </a:ln>
        </p:spPr>
        <p:txBody>
          <a:bodyPr anchorCtr="0" anchor="t" bIns="45700" lIns="91425" spcFirstLastPara="1" rIns="91425" wrap="square" tIns="45700">
            <a:normAutofit/>
          </a:bodyPr>
          <a:lstStyle>
            <a:lvl1pPr indent="-342900" lvl="0" marL="457200" algn="l">
              <a:spcBef>
                <a:spcPts val="100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71" name="Google Shape;71;p51"/>
          <p:cNvSpPr txBox="1"/>
          <p:nvPr>
            <p:ph idx="3" type="body"/>
          </p:nvPr>
        </p:nvSpPr>
        <p:spPr>
          <a:xfrm>
            <a:off x="7506629" y="1969475"/>
            <a:ext cx="3999001"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2400"/>
              <a:buNone/>
              <a:defRPr b="0" sz="2400"/>
            </a:lvl1pPr>
            <a:lvl2pPr indent="-228600" lvl="1" marL="914400" algn="l">
              <a:spcBef>
                <a:spcPts val="1000"/>
              </a:spcBef>
              <a:spcAft>
                <a:spcPts val="0"/>
              </a:spcAft>
              <a:buSzPts val="2000"/>
              <a:buNone/>
              <a:defRPr b="1" sz="2000"/>
            </a:lvl2pPr>
            <a:lvl3pPr indent="-228600" lvl="2" marL="1371600" algn="l">
              <a:spcBef>
                <a:spcPts val="1000"/>
              </a:spcBef>
              <a:spcAft>
                <a:spcPts val="0"/>
              </a:spcAft>
              <a:buSzPts val="1800"/>
              <a:buNone/>
              <a:defRPr b="1" sz="1800"/>
            </a:lvl3pPr>
            <a:lvl4pPr indent="-228600" lvl="3" marL="1828800" algn="l">
              <a:spcBef>
                <a:spcPts val="1000"/>
              </a:spcBef>
              <a:spcAft>
                <a:spcPts val="0"/>
              </a:spcAft>
              <a:buSzPts val="1600"/>
              <a:buNone/>
              <a:defRPr b="1" sz="1600"/>
            </a:lvl4pPr>
            <a:lvl5pPr indent="-228600" lvl="4" marL="2286000" algn="l">
              <a:spcBef>
                <a:spcPts val="1000"/>
              </a:spcBef>
              <a:spcAft>
                <a:spcPts val="0"/>
              </a:spcAft>
              <a:buSzPts val="1600"/>
              <a:buNone/>
              <a:defRPr b="1" sz="1600"/>
            </a:lvl5pPr>
            <a:lvl6pPr indent="-228600" lvl="5" marL="2743200" algn="l">
              <a:spcBef>
                <a:spcPts val="1000"/>
              </a:spcBef>
              <a:spcAft>
                <a:spcPts val="0"/>
              </a:spcAft>
              <a:buSzPts val="1600"/>
              <a:buNone/>
              <a:defRPr b="1" sz="1600"/>
            </a:lvl6pPr>
            <a:lvl7pPr indent="-228600" lvl="6" marL="3200400" algn="l">
              <a:spcBef>
                <a:spcPts val="1000"/>
              </a:spcBef>
              <a:spcAft>
                <a:spcPts val="0"/>
              </a:spcAft>
              <a:buSzPts val="1600"/>
              <a:buNone/>
              <a:defRPr b="1" sz="1600"/>
            </a:lvl7pPr>
            <a:lvl8pPr indent="-228600" lvl="7" marL="3657600" algn="l">
              <a:spcBef>
                <a:spcPts val="1000"/>
              </a:spcBef>
              <a:spcAft>
                <a:spcPts val="0"/>
              </a:spcAft>
              <a:buSzPts val="1600"/>
              <a:buNone/>
              <a:defRPr b="1" sz="1600"/>
            </a:lvl8pPr>
            <a:lvl9pPr indent="-228600" lvl="8" marL="4114800" algn="l">
              <a:spcBef>
                <a:spcPts val="1000"/>
              </a:spcBef>
              <a:spcAft>
                <a:spcPts val="0"/>
              </a:spcAft>
              <a:buSzPts val="1600"/>
              <a:buNone/>
              <a:defRPr b="1" sz="1600"/>
            </a:lvl9pPr>
          </a:lstStyle>
          <a:p/>
        </p:txBody>
      </p:sp>
      <p:sp>
        <p:nvSpPr>
          <p:cNvPr id="72" name="Google Shape;72;p51"/>
          <p:cNvSpPr txBox="1"/>
          <p:nvPr>
            <p:ph idx="4" type="body"/>
          </p:nvPr>
        </p:nvSpPr>
        <p:spPr>
          <a:xfrm>
            <a:off x="7166957" y="2545738"/>
            <a:ext cx="4338674" cy="3354060"/>
          </a:xfrm>
          <a:prstGeom prst="rect">
            <a:avLst/>
          </a:prstGeom>
          <a:noFill/>
          <a:ln>
            <a:noFill/>
          </a:ln>
        </p:spPr>
        <p:txBody>
          <a:bodyPr anchorCtr="0" anchor="t" bIns="45700" lIns="91425" spcFirstLastPara="1" rIns="91425" wrap="square" tIns="45700">
            <a:normAutofit/>
          </a:bodyPr>
          <a:lstStyle>
            <a:lvl1pPr indent="-342900" lvl="0" marL="457200" algn="l">
              <a:spcBef>
                <a:spcPts val="100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73" name="Google Shape;73;p51"/>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51"/>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51"/>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51"/>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7" name="Shape 77"/>
        <p:cNvGrpSpPr/>
        <p:nvPr/>
      </p:nvGrpSpPr>
      <p:grpSpPr>
        <a:xfrm>
          <a:off x="0" y="0"/>
          <a:ext cx="0" cy="0"/>
          <a:chOff x="0" y="0"/>
          <a:chExt cx="0" cy="0"/>
        </a:xfrm>
      </p:grpSpPr>
      <p:sp>
        <p:nvSpPr>
          <p:cNvPr id="78" name="Google Shape;78;p52"/>
          <p:cNvSpPr txBox="1"/>
          <p:nvPr>
            <p:ph type="title"/>
          </p:nvPr>
        </p:nvSpPr>
        <p:spPr>
          <a:xfrm>
            <a:off x="2592924" y="624110"/>
            <a:ext cx="8911687" cy="128089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52"/>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52"/>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52"/>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52"/>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3" name="Shape 83"/>
        <p:cNvGrpSpPr/>
        <p:nvPr/>
      </p:nvGrpSpPr>
      <p:grpSpPr>
        <a:xfrm>
          <a:off x="0" y="0"/>
          <a:ext cx="0" cy="0"/>
          <a:chOff x="0" y="0"/>
          <a:chExt cx="0" cy="0"/>
        </a:xfrm>
      </p:grpSpPr>
      <p:sp>
        <p:nvSpPr>
          <p:cNvPr id="84" name="Google Shape;84;p53"/>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53"/>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53"/>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53"/>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8" name="Shape 88"/>
        <p:cNvGrpSpPr/>
        <p:nvPr/>
      </p:nvGrpSpPr>
      <p:grpSpPr>
        <a:xfrm>
          <a:off x="0" y="0"/>
          <a:ext cx="0" cy="0"/>
          <a:chOff x="0" y="0"/>
          <a:chExt cx="0" cy="0"/>
        </a:xfrm>
      </p:grpSpPr>
      <p:sp>
        <p:nvSpPr>
          <p:cNvPr id="89" name="Google Shape;89;p54"/>
          <p:cNvSpPr txBox="1"/>
          <p:nvPr>
            <p:ph type="title"/>
          </p:nvPr>
        </p:nvSpPr>
        <p:spPr>
          <a:xfrm>
            <a:off x="2589212" y="446088"/>
            <a:ext cx="3505199" cy="976312"/>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rgbClr val="262626"/>
              </a:buClr>
              <a:buSzPts val="2000"/>
              <a:buFont typeface="Century Gothic"/>
              <a:buNone/>
              <a:defRPr b="0"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54"/>
          <p:cNvSpPr txBox="1"/>
          <p:nvPr>
            <p:ph idx="1" type="body"/>
          </p:nvPr>
        </p:nvSpPr>
        <p:spPr>
          <a:xfrm>
            <a:off x="6323012" y="446088"/>
            <a:ext cx="5181600" cy="5414963"/>
          </a:xfrm>
          <a:prstGeom prst="rect">
            <a:avLst/>
          </a:prstGeom>
          <a:noFill/>
          <a:ln>
            <a:noFill/>
          </a:ln>
        </p:spPr>
        <p:txBody>
          <a:bodyPr anchorCtr="0" anchor="ctr" bIns="45700" lIns="91425" spcFirstLastPara="1" rIns="91425" wrap="square" tIns="45700">
            <a:normAutofit/>
          </a:bodyPr>
          <a:lstStyle>
            <a:lvl1pPr indent="-342900" lvl="0" marL="457200" algn="l">
              <a:spcBef>
                <a:spcPts val="100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0"/>
              </a:spcAft>
              <a:buSzPts val="1800"/>
              <a:buChar char="🠶"/>
              <a:defRPr/>
            </a:lvl9pPr>
          </a:lstStyle>
          <a:p/>
        </p:txBody>
      </p:sp>
      <p:sp>
        <p:nvSpPr>
          <p:cNvPr id="91" name="Google Shape;91;p54"/>
          <p:cNvSpPr txBox="1"/>
          <p:nvPr>
            <p:ph idx="2" type="body"/>
          </p:nvPr>
        </p:nvSpPr>
        <p:spPr>
          <a:xfrm>
            <a:off x="2589212" y="1598613"/>
            <a:ext cx="3505199" cy="4262436"/>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00"/>
              <a:buNone/>
              <a:defRPr sz="1400"/>
            </a:lvl1pPr>
            <a:lvl2pPr indent="-228600" lvl="1" marL="914400" algn="l">
              <a:spcBef>
                <a:spcPts val="1000"/>
              </a:spcBef>
              <a:spcAft>
                <a:spcPts val="0"/>
              </a:spcAft>
              <a:buSzPts val="1200"/>
              <a:buNone/>
              <a:defRPr sz="1200"/>
            </a:lvl2pPr>
            <a:lvl3pPr indent="-228600" lvl="2" marL="1371600" algn="l">
              <a:spcBef>
                <a:spcPts val="1000"/>
              </a:spcBef>
              <a:spcAft>
                <a:spcPts val="0"/>
              </a:spcAft>
              <a:buSzPts val="1000"/>
              <a:buNone/>
              <a:defRPr sz="1000"/>
            </a:lvl3pPr>
            <a:lvl4pPr indent="-228600" lvl="3" marL="1828800" algn="l">
              <a:spcBef>
                <a:spcPts val="1000"/>
              </a:spcBef>
              <a:spcAft>
                <a:spcPts val="0"/>
              </a:spcAft>
              <a:buSzPts val="900"/>
              <a:buNone/>
              <a:defRPr sz="900"/>
            </a:lvl4pPr>
            <a:lvl5pPr indent="-228600" lvl="4" marL="2286000" algn="l">
              <a:spcBef>
                <a:spcPts val="1000"/>
              </a:spcBef>
              <a:spcAft>
                <a:spcPts val="0"/>
              </a:spcAft>
              <a:buSzPts val="900"/>
              <a:buNone/>
              <a:defRPr sz="900"/>
            </a:lvl5pPr>
            <a:lvl6pPr indent="-228600" lvl="5" marL="2743200" algn="l">
              <a:spcBef>
                <a:spcPts val="1000"/>
              </a:spcBef>
              <a:spcAft>
                <a:spcPts val="0"/>
              </a:spcAft>
              <a:buSzPts val="900"/>
              <a:buNone/>
              <a:defRPr sz="900"/>
            </a:lvl6pPr>
            <a:lvl7pPr indent="-228600" lvl="6" marL="3200400" algn="l">
              <a:spcBef>
                <a:spcPts val="1000"/>
              </a:spcBef>
              <a:spcAft>
                <a:spcPts val="0"/>
              </a:spcAft>
              <a:buSzPts val="900"/>
              <a:buNone/>
              <a:defRPr sz="900"/>
            </a:lvl7pPr>
            <a:lvl8pPr indent="-228600" lvl="7" marL="3657600" algn="l">
              <a:spcBef>
                <a:spcPts val="1000"/>
              </a:spcBef>
              <a:spcAft>
                <a:spcPts val="0"/>
              </a:spcAft>
              <a:buSzPts val="900"/>
              <a:buNone/>
              <a:defRPr sz="900"/>
            </a:lvl8pPr>
            <a:lvl9pPr indent="-228600" lvl="8" marL="4114800" algn="l">
              <a:spcBef>
                <a:spcPts val="1000"/>
              </a:spcBef>
              <a:spcAft>
                <a:spcPts val="0"/>
              </a:spcAft>
              <a:buSzPts val="900"/>
              <a:buNone/>
              <a:defRPr sz="900"/>
            </a:lvl9pPr>
          </a:lstStyle>
          <a:p/>
        </p:txBody>
      </p:sp>
      <p:sp>
        <p:nvSpPr>
          <p:cNvPr id="92" name="Google Shape;92;p54"/>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54"/>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54"/>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54"/>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96" name="Shape 96"/>
        <p:cNvGrpSpPr/>
        <p:nvPr/>
      </p:nvGrpSpPr>
      <p:grpSpPr>
        <a:xfrm>
          <a:off x="0" y="0"/>
          <a:ext cx="0" cy="0"/>
          <a:chOff x="0" y="0"/>
          <a:chExt cx="0" cy="0"/>
        </a:xfrm>
      </p:grpSpPr>
      <p:sp>
        <p:nvSpPr>
          <p:cNvPr id="97" name="Google Shape;97;p55"/>
          <p:cNvSpPr txBox="1"/>
          <p:nvPr>
            <p:ph type="title"/>
          </p:nvPr>
        </p:nvSpPr>
        <p:spPr>
          <a:xfrm>
            <a:off x="2589213" y="4800600"/>
            <a:ext cx="8915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rgbClr val="262626"/>
              </a:buClr>
              <a:buSzPts val="2400"/>
              <a:buFont typeface="Century Gothic"/>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55"/>
          <p:cNvSpPr/>
          <p:nvPr>
            <p:ph idx="2" type="pic"/>
          </p:nvPr>
        </p:nvSpPr>
        <p:spPr>
          <a:xfrm>
            <a:off x="2589212" y="634965"/>
            <a:ext cx="8915400" cy="3854970"/>
          </a:xfrm>
          <a:prstGeom prst="rect">
            <a:avLst/>
          </a:prstGeom>
          <a:noFill/>
          <a:ln>
            <a:noFill/>
          </a:ln>
        </p:spPr>
      </p:sp>
      <p:sp>
        <p:nvSpPr>
          <p:cNvPr id="99" name="Google Shape;99;p55"/>
          <p:cNvSpPr txBox="1"/>
          <p:nvPr>
            <p:ph idx="1" type="body"/>
          </p:nvPr>
        </p:nvSpPr>
        <p:spPr>
          <a:xfrm>
            <a:off x="2589213" y="5367338"/>
            <a:ext cx="8915400" cy="493712"/>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200"/>
              <a:buNone/>
              <a:defRPr sz="1200"/>
            </a:lvl1pPr>
            <a:lvl2pPr indent="-228600" lvl="1" marL="914400" algn="l">
              <a:spcBef>
                <a:spcPts val="1000"/>
              </a:spcBef>
              <a:spcAft>
                <a:spcPts val="0"/>
              </a:spcAft>
              <a:buSzPts val="1200"/>
              <a:buNone/>
              <a:defRPr sz="1200"/>
            </a:lvl2pPr>
            <a:lvl3pPr indent="-228600" lvl="2" marL="1371600" algn="l">
              <a:spcBef>
                <a:spcPts val="1000"/>
              </a:spcBef>
              <a:spcAft>
                <a:spcPts val="0"/>
              </a:spcAft>
              <a:buSzPts val="1000"/>
              <a:buNone/>
              <a:defRPr sz="1000"/>
            </a:lvl3pPr>
            <a:lvl4pPr indent="-228600" lvl="3" marL="1828800" algn="l">
              <a:spcBef>
                <a:spcPts val="1000"/>
              </a:spcBef>
              <a:spcAft>
                <a:spcPts val="0"/>
              </a:spcAft>
              <a:buSzPts val="900"/>
              <a:buNone/>
              <a:defRPr sz="900"/>
            </a:lvl4pPr>
            <a:lvl5pPr indent="-228600" lvl="4" marL="2286000" algn="l">
              <a:spcBef>
                <a:spcPts val="1000"/>
              </a:spcBef>
              <a:spcAft>
                <a:spcPts val="0"/>
              </a:spcAft>
              <a:buSzPts val="900"/>
              <a:buNone/>
              <a:defRPr sz="900"/>
            </a:lvl5pPr>
            <a:lvl6pPr indent="-228600" lvl="5" marL="2743200" algn="l">
              <a:spcBef>
                <a:spcPts val="1000"/>
              </a:spcBef>
              <a:spcAft>
                <a:spcPts val="0"/>
              </a:spcAft>
              <a:buSzPts val="900"/>
              <a:buNone/>
              <a:defRPr sz="900"/>
            </a:lvl6pPr>
            <a:lvl7pPr indent="-228600" lvl="6" marL="3200400" algn="l">
              <a:spcBef>
                <a:spcPts val="1000"/>
              </a:spcBef>
              <a:spcAft>
                <a:spcPts val="0"/>
              </a:spcAft>
              <a:buSzPts val="900"/>
              <a:buNone/>
              <a:defRPr sz="900"/>
            </a:lvl7pPr>
            <a:lvl8pPr indent="-228600" lvl="7" marL="3657600" algn="l">
              <a:spcBef>
                <a:spcPts val="1000"/>
              </a:spcBef>
              <a:spcAft>
                <a:spcPts val="0"/>
              </a:spcAft>
              <a:buSzPts val="900"/>
              <a:buNone/>
              <a:defRPr sz="900"/>
            </a:lvl8pPr>
            <a:lvl9pPr indent="-228600" lvl="8" marL="4114800" algn="l">
              <a:spcBef>
                <a:spcPts val="1000"/>
              </a:spcBef>
              <a:spcAft>
                <a:spcPts val="0"/>
              </a:spcAft>
              <a:buSzPts val="900"/>
              <a:buNone/>
              <a:defRPr sz="900"/>
            </a:lvl9pPr>
          </a:lstStyle>
          <a:p/>
        </p:txBody>
      </p:sp>
      <p:sp>
        <p:nvSpPr>
          <p:cNvPr id="100" name="Google Shape;100;p55"/>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55"/>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55"/>
          <p:cNvSpPr/>
          <p:nvPr/>
        </p:nvSpPr>
        <p:spPr>
          <a:xfrm flipH="1" rot="10800000">
            <a:off x="-4189" y="491172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55"/>
          <p:cNvSpPr txBox="1"/>
          <p:nvPr>
            <p:ph idx="12" type="sldNum"/>
          </p:nvPr>
        </p:nvSpPr>
        <p:spPr>
          <a:xfrm>
            <a:off x="531812" y="4983087"/>
            <a:ext cx="7797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100000">
              <a:srgbClr val="DDE6C3"/>
            </a:gs>
          </a:gsLst>
          <a:path path="circle">
            <a:fillToRect b="100%" r="100%"/>
          </a:path>
          <a:tileRect l="-100%" t="-100%"/>
        </a:gradFill>
      </p:bgPr>
    </p:bg>
    <p:spTree>
      <p:nvGrpSpPr>
        <p:cNvPr id="5" name="Shape 5"/>
        <p:cNvGrpSpPr/>
        <p:nvPr/>
      </p:nvGrpSpPr>
      <p:grpSpPr>
        <a:xfrm>
          <a:off x="0" y="0"/>
          <a:ext cx="0" cy="0"/>
          <a:chOff x="0" y="0"/>
          <a:chExt cx="0" cy="0"/>
        </a:xfrm>
      </p:grpSpPr>
      <p:grpSp>
        <p:nvGrpSpPr>
          <p:cNvPr id="6" name="Google Shape;6;p46"/>
          <p:cNvGrpSpPr/>
          <p:nvPr/>
        </p:nvGrpSpPr>
        <p:grpSpPr>
          <a:xfrm>
            <a:off x="1" y="228600"/>
            <a:ext cx="2851516" cy="6638628"/>
            <a:chOff x="2487613" y="285750"/>
            <a:chExt cx="2428875" cy="5654676"/>
          </a:xfrm>
        </p:grpSpPr>
        <p:sp>
          <p:nvSpPr>
            <p:cNvPr id="7" name="Google Shape;7;p46"/>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 name="Google Shape;8;p46"/>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 name="Google Shape;9;p46"/>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 name="Google Shape;10;p46"/>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46"/>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46"/>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46"/>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46"/>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46"/>
            <p:cNvSpPr/>
            <p:nvPr/>
          </p:nvSpPr>
          <p:spPr>
            <a:xfrm>
              <a:off x="3148013" y="1282700"/>
              <a:ext cx="1768475" cy="3448050"/>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46"/>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46"/>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46"/>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 name="Google Shape;19;p46"/>
          <p:cNvGrpSpPr/>
          <p:nvPr/>
        </p:nvGrpSpPr>
        <p:grpSpPr>
          <a:xfrm>
            <a:off x="27221" y="-786"/>
            <a:ext cx="2356674" cy="6854039"/>
            <a:chOff x="6627813" y="194833"/>
            <a:chExt cx="1952625" cy="5678918"/>
          </a:xfrm>
        </p:grpSpPr>
        <p:sp>
          <p:nvSpPr>
            <p:cNvPr id="20" name="Google Shape;20;p46"/>
            <p:cNvSpPr/>
            <p:nvPr/>
          </p:nvSpPr>
          <p:spPr>
            <a:xfrm>
              <a:off x="6627813" y="194833"/>
              <a:ext cx="409575" cy="3646488"/>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6"/>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46"/>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46"/>
            <p:cNvSpPr/>
            <p:nvPr/>
          </p:nvSpPr>
          <p:spPr>
            <a:xfrm>
              <a:off x="7037388" y="3811588"/>
              <a:ext cx="457200" cy="1852613"/>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46"/>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46"/>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46"/>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6"/>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46"/>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46"/>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46"/>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46"/>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 name="Google Shape;32;p46"/>
          <p:cNvSpPr/>
          <p:nvPr/>
        </p:nvSpPr>
        <p:spPr>
          <a:xfrm>
            <a:off x="0" y="0"/>
            <a:ext cx="182880" cy="685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46"/>
          <p:cNvSpPr txBox="1"/>
          <p:nvPr>
            <p:ph type="title"/>
          </p:nvPr>
        </p:nvSpPr>
        <p:spPr>
          <a:xfrm>
            <a:off x="2592924" y="624110"/>
            <a:ext cx="8911687" cy="1280890"/>
          </a:xfrm>
          <a:prstGeom prst="rect">
            <a:avLst/>
          </a:prstGeom>
          <a:noFill/>
          <a:ln>
            <a:noFill/>
          </a:ln>
        </p:spPr>
        <p:txBody>
          <a:bodyPr anchorCtr="0" anchor="t" bIns="45700" lIns="91425" spcFirstLastPara="1" rIns="91425" wrap="square" tIns="45700">
            <a:normAutofit/>
          </a:bodyPr>
          <a:lstStyle>
            <a:lvl1pPr lvl="0" marR="0" rtl="0" algn="l">
              <a:spcBef>
                <a:spcPts val="0"/>
              </a:spcBef>
              <a:spcAft>
                <a:spcPts val="0"/>
              </a:spcAft>
              <a:buClr>
                <a:srgbClr val="262626"/>
              </a:buClr>
              <a:buSzPts val="3600"/>
              <a:buFont typeface="Century Gothic"/>
              <a:buNone/>
              <a:defRPr b="0" i="0" sz="3600" u="none" cap="none" strike="noStrike">
                <a:solidFill>
                  <a:srgbClr val="262626"/>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34" name="Google Shape;34;p46"/>
          <p:cNvSpPr txBox="1"/>
          <p:nvPr>
            <p:ph idx="1" type="body"/>
          </p:nvPr>
        </p:nvSpPr>
        <p:spPr>
          <a:xfrm>
            <a:off x="2589212" y="2133600"/>
            <a:ext cx="8915400" cy="3886200"/>
          </a:xfrm>
          <a:prstGeom prst="rect">
            <a:avLst/>
          </a:prstGeom>
          <a:noFill/>
          <a:ln>
            <a:noFill/>
          </a:ln>
        </p:spPr>
        <p:txBody>
          <a:bodyPr anchorCtr="0" anchor="t" bIns="45700" lIns="91425" spcFirstLastPara="1" rIns="91425" wrap="square" tIns="45700">
            <a:normAutofit/>
          </a:bodyPr>
          <a:lstStyle>
            <a:lvl1pPr indent="-342900" lvl="0" marL="457200" marR="0" rtl="0" algn="l">
              <a:spcBef>
                <a:spcPts val="1000"/>
              </a:spcBef>
              <a:spcAft>
                <a:spcPts val="0"/>
              </a:spcAft>
              <a:buClr>
                <a:schemeClr val="accent1"/>
              </a:buClr>
              <a:buSzPts val="1800"/>
              <a:buFont typeface="Noto Sans Symbols"/>
              <a:buChar char="🠶"/>
              <a:defRPr b="0" i="0" sz="1800" u="none" cap="none" strike="noStrike">
                <a:solidFill>
                  <a:srgbClr val="3F3F3F"/>
                </a:solidFill>
                <a:latin typeface="Century Gothic"/>
                <a:ea typeface="Century Gothic"/>
                <a:cs typeface="Century Gothic"/>
                <a:sym typeface="Century Gothic"/>
              </a:defRPr>
            </a:lvl1pPr>
            <a:lvl2pPr indent="-330200" lvl="1" marL="914400" marR="0" rtl="0" algn="l">
              <a:spcBef>
                <a:spcPts val="1000"/>
              </a:spcBef>
              <a:spcAft>
                <a:spcPts val="0"/>
              </a:spcAft>
              <a:buClr>
                <a:schemeClr val="accent1"/>
              </a:buClr>
              <a:buSzPts val="1600"/>
              <a:buFont typeface="Noto Sans Symbols"/>
              <a:buChar char="🠶"/>
              <a:defRPr b="0" i="0" sz="1600" u="none" cap="none" strike="noStrike">
                <a:solidFill>
                  <a:srgbClr val="3F3F3F"/>
                </a:solidFill>
                <a:latin typeface="Century Gothic"/>
                <a:ea typeface="Century Gothic"/>
                <a:cs typeface="Century Gothic"/>
                <a:sym typeface="Century Gothic"/>
              </a:defRPr>
            </a:lvl2pPr>
            <a:lvl3pPr indent="-317500" lvl="2" marL="1371600" marR="0" rtl="0" algn="l">
              <a:spcBef>
                <a:spcPts val="1000"/>
              </a:spcBef>
              <a:spcAft>
                <a:spcPts val="0"/>
              </a:spcAft>
              <a:buClr>
                <a:schemeClr val="accent1"/>
              </a:buClr>
              <a:buSzPts val="1400"/>
              <a:buFont typeface="Noto Sans Symbols"/>
              <a:buChar char="🠶"/>
              <a:defRPr b="0" i="0" sz="1400" u="none" cap="none" strike="noStrike">
                <a:solidFill>
                  <a:srgbClr val="3F3F3F"/>
                </a:solidFill>
                <a:latin typeface="Century Gothic"/>
                <a:ea typeface="Century Gothic"/>
                <a:cs typeface="Century Gothic"/>
                <a:sym typeface="Century Gothic"/>
              </a:defRPr>
            </a:lvl3pPr>
            <a:lvl4pPr indent="-304800" lvl="3" marL="18288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4pPr>
            <a:lvl5pPr indent="-304800" lvl="4" marL="22860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5pPr>
            <a:lvl6pPr indent="-304800" lvl="5" marL="27432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6pPr>
            <a:lvl7pPr indent="-304800" lvl="6" marL="32004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7pPr>
            <a:lvl8pPr indent="-304800" lvl="7" marL="36576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8pPr>
            <a:lvl9pPr indent="-304800" lvl="8" marL="41148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9pPr>
          </a:lstStyle>
          <a:p/>
        </p:txBody>
      </p:sp>
      <p:sp>
        <p:nvSpPr>
          <p:cNvPr id="35" name="Google Shape;35;p46"/>
          <p:cNvSpPr txBox="1"/>
          <p:nvPr>
            <p:ph idx="10" type="dt"/>
          </p:nvPr>
        </p:nvSpPr>
        <p:spPr>
          <a:xfrm>
            <a:off x="10361612" y="6130437"/>
            <a:ext cx="1146283" cy="370396"/>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900" u="none" cap="none" strike="noStrike">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36" name="Google Shape;36;p46"/>
          <p:cNvSpPr txBox="1"/>
          <p:nvPr>
            <p:ph idx="11" type="ftr"/>
          </p:nvPr>
        </p:nvSpPr>
        <p:spPr>
          <a:xfrm>
            <a:off x="2589212" y="6135808"/>
            <a:ext cx="7619999"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37" name="Google Shape;37;p46"/>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2000" u="none" cap="none" strike="noStrike">
                <a:solidFill>
                  <a:srgbClr val="FEFFFF"/>
                </a:solidFill>
                <a:latin typeface="Century Gothic"/>
                <a:ea typeface="Century Gothic"/>
                <a:cs typeface="Century Gothic"/>
                <a:sym typeface="Century Gothic"/>
              </a:defRPr>
            </a:lvl1pPr>
            <a:lvl2pPr indent="0" lvl="1" marL="0" marR="0" rtl="0" algn="r">
              <a:spcBef>
                <a:spcPts val="0"/>
              </a:spcBef>
              <a:buNone/>
              <a:defRPr b="0" i="0" sz="2000" u="none" cap="none" strike="noStrike">
                <a:solidFill>
                  <a:srgbClr val="FEFFFF"/>
                </a:solidFill>
                <a:latin typeface="Century Gothic"/>
                <a:ea typeface="Century Gothic"/>
                <a:cs typeface="Century Gothic"/>
                <a:sym typeface="Century Gothic"/>
              </a:defRPr>
            </a:lvl2pPr>
            <a:lvl3pPr indent="0" lvl="2" marL="0" marR="0" rtl="0" algn="r">
              <a:spcBef>
                <a:spcPts val="0"/>
              </a:spcBef>
              <a:buNone/>
              <a:defRPr b="0" i="0" sz="2000" u="none" cap="none" strike="noStrike">
                <a:solidFill>
                  <a:srgbClr val="FEFFFF"/>
                </a:solidFill>
                <a:latin typeface="Century Gothic"/>
                <a:ea typeface="Century Gothic"/>
                <a:cs typeface="Century Gothic"/>
                <a:sym typeface="Century Gothic"/>
              </a:defRPr>
            </a:lvl3pPr>
            <a:lvl4pPr indent="0" lvl="3" marL="0" marR="0" rtl="0" algn="r">
              <a:spcBef>
                <a:spcPts val="0"/>
              </a:spcBef>
              <a:buNone/>
              <a:defRPr b="0" i="0" sz="2000" u="none" cap="none" strike="noStrike">
                <a:solidFill>
                  <a:srgbClr val="FEFFFF"/>
                </a:solidFill>
                <a:latin typeface="Century Gothic"/>
                <a:ea typeface="Century Gothic"/>
                <a:cs typeface="Century Gothic"/>
                <a:sym typeface="Century Gothic"/>
              </a:defRPr>
            </a:lvl4pPr>
            <a:lvl5pPr indent="0" lvl="4" marL="0" marR="0" rtl="0" algn="r">
              <a:spcBef>
                <a:spcPts val="0"/>
              </a:spcBef>
              <a:buNone/>
              <a:defRPr b="0" i="0" sz="2000" u="none" cap="none" strike="noStrike">
                <a:solidFill>
                  <a:srgbClr val="FEFFFF"/>
                </a:solidFill>
                <a:latin typeface="Century Gothic"/>
                <a:ea typeface="Century Gothic"/>
                <a:cs typeface="Century Gothic"/>
                <a:sym typeface="Century Gothic"/>
              </a:defRPr>
            </a:lvl5pPr>
            <a:lvl6pPr indent="0" lvl="5" marL="0" marR="0" rtl="0" algn="r">
              <a:spcBef>
                <a:spcPts val="0"/>
              </a:spcBef>
              <a:buNone/>
              <a:defRPr b="0" i="0" sz="2000" u="none" cap="none" strike="noStrike">
                <a:solidFill>
                  <a:srgbClr val="FEFFFF"/>
                </a:solidFill>
                <a:latin typeface="Century Gothic"/>
                <a:ea typeface="Century Gothic"/>
                <a:cs typeface="Century Gothic"/>
                <a:sym typeface="Century Gothic"/>
              </a:defRPr>
            </a:lvl6pPr>
            <a:lvl7pPr indent="0" lvl="6" marL="0" marR="0" rtl="0" algn="r">
              <a:spcBef>
                <a:spcPts val="0"/>
              </a:spcBef>
              <a:buNone/>
              <a:defRPr b="0" i="0" sz="2000" u="none" cap="none" strike="noStrike">
                <a:solidFill>
                  <a:srgbClr val="FEFFFF"/>
                </a:solidFill>
                <a:latin typeface="Century Gothic"/>
                <a:ea typeface="Century Gothic"/>
                <a:cs typeface="Century Gothic"/>
                <a:sym typeface="Century Gothic"/>
              </a:defRPr>
            </a:lvl7pPr>
            <a:lvl8pPr indent="0" lvl="7" marL="0" marR="0" rtl="0" algn="r">
              <a:spcBef>
                <a:spcPts val="0"/>
              </a:spcBef>
              <a:buNone/>
              <a:defRPr b="0" i="0" sz="2000" u="none" cap="none" strike="noStrike">
                <a:solidFill>
                  <a:srgbClr val="FEFFFF"/>
                </a:solidFill>
                <a:latin typeface="Century Gothic"/>
                <a:ea typeface="Century Gothic"/>
                <a:cs typeface="Century Gothic"/>
                <a:sym typeface="Century Gothic"/>
              </a:defRPr>
            </a:lvl8pPr>
            <a:lvl9pPr indent="0" lvl="8" marL="0" marR="0" rtl="0" algn="r">
              <a:spcBef>
                <a:spcPts val="0"/>
              </a:spcBef>
              <a:buNone/>
              <a:defRPr b="0" i="0" sz="2000" u="none" cap="none" strike="noStrike">
                <a:solidFill>
                  <a:srgbClr val="FEFFF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vi-V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jp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jp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jp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8.png"/><Relationship Id="rId4" Type="http://schemas.openxmlformats.org/officeDocument/2006/relationships/image" Target="../media/image1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7.png"/><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7.png"/><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7.png"/><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7.png"/><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7.png"/><Relationship Id="rId4" Type="http://schemas.openxmlformats.org/officeDocument/2006/relationships/image" Target="../media/image29.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7.png"/><Relationship Id="rId4" Type="http://schemas.openxmlformats.org/officeDocument/2006/relationships/image" Target="../media/image29.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1"/>
          <p:cNvSpPr/>
          <p:nvPr/>
        </p:nvSpPr>
        <p:spPr>
          <a:xfrm>
            <a:off x="1433146" y="85631"/>
            <a:ext cx="966274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vi-VN" sz="2400" u="none" cap="none" strike="noStrike">
                <a:solidFill>
                  <a:srgbClr val="FF0000"/>
                </a:solidFill>
                <a:latin typeface="Times New Roman"/>
                <a:ea typeface="Times New Roman"/>
                <a:cs typeface="Times New Roman"/>
                <a:sym typeface="Times New Roman"/>
              </a:rPr>
              <a:t>BÀI 1. VAI TRÒ CỦA CHẤT DINH DƯỠNG TRONG THỰC PHẨM</a:t>
            </a:r>
            <a:endParaRPr sz="2400">
              <a:solidFill>
                <a:srgbClr val="FF0000"/>
              </a:solidFill>
              <a:latin typeface="Times New Roman"/>
              <a:ea typeface="Times New Roman"/>
              <a:cs typeface="Times New Roman"/>
              <a:sym typeface="Times New Roman"/>
            </a:endParaRPr>
          </a:p>
        </p:txBody>
      </p:sp>
      <p:pic>
        <p:nvPicPr>
          <p:cNvPr id="165" name="Google Shape;165;p1"/>
          <p:cNvPicPr preferRelativeResize="0"/>
          <p:nvPr/>
        </p:nvPicPr>
        <p:blipFill rotWithShape="1">
          <a:blip r:embed="rId3">
            <a:alphaModFix/>
          </a:blip>
          <a:srcRect b="0" l="0" r="0" t="0"/>
          <a:stretch/>
        </p:blipFill>
        <p:spPr>
          <a:xfrm>
            <a:off x="380209" y="624254"/>
            <a:ext cx="11484335" cy="598756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500"/>
                                        <p:tgtEl>
                                          <p:spTgt spid="1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p9"/>
          <p:cNvPicPr preferRelativeResize="0"/>
          <p:nvPr/>
        </p:nvPicPr>
        <p:blipFill rotWithShape="1">
          <a:blip r:embed="rId3">
            <a:alphaModFix/>
          </a:blip>
          <a:srcRect b="0" l="0" r="0" t="0"/>
          <a:stretch/>
        </p:blipFill>
        <p:spPr>
          <a:xfrm>
            <a:off x="395773" y="617566"/>
            <a:ext cx="5221255" cy="2554842"/>
          </a:xfrm>
          <a:prstGeom prst="rect">
            <a:avLst/>
          </a:prstGeom>
          <a:noFill/>
          <a:ln>
            <a:noFill/>
          </a:ln>
        </p:spPr>
      </p:pic>
      <p:sp>
        <p:nvSpPr>
          <p:cNvPr id="221" name="Google Shape;221;p9"/>
          <p:cNvSpPr/>
          <p:nvPr/>
        </p:nvSpPr>
        <p:spPr>
          <a:xfrm>
            <a:off x="297594" y="66988"/>
            <a:ext cx="10124699"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2400">
                <a:solidFill>
                  <a:srgbClr val="0000FF"/>
                </a:solidFill>
                <a:latin typeface="Times New Roman"/>
                <a:ea typeface="Times New Roman"/>
                <a:cs typeface="Times New Roman"/>
                <a:sym typeface="Times New Roman"/>
              </a:rPr>
              <a:t>Quan sát hình 1.2 và  phân tích vai trò của carbohyate đối với cơ thể người. </a:t>
            </a:r>
            <a:endParaRPr b="1" sz="2400">
              <a:solidFill>
                <a:srgbClr val="0000FF"/>
              </a:solidFill>
              <a:latin typeface="Times New Roman"/>
              <a:ea typeface="Times New Roman"/>
              <a:cs typeface="Times New Roman"/>
              <a:sym typeface="Times New Roman"/>
            </a:endParaRPr>
          </a:p>
        </p:txBody>
      </p:sp>
      <p:pic>
        <p:nvPicPr>
          <p:cNvPr id="222" name="Google Shape;222;p9"/>
          <p:cNvPicPr preferRelativeResize="0"/>
          <p:nvPr/>
        </p:nvPicPr>
        <p:blipFill rotWithShape="1">
          <a:blip r:embed="rId4">
            <a:alphaModFix/>
          </a:blip>
          <a:srcRect b="0" l="0" r="0" t="0"/>
          <a:stretch/>
        </p:blipFill>
        <p:spPr>
          <a:xfrm>
            <a:off x="395773" y="3261321"/>
            <a:ext cx="5221255" cy="2705334"/>
          </a:xfrm>
          <a:prstGeom prst="rect">
            <a:avLst/>
          </a:prstGeom>
          <a:noFill/>
          <a:ln>
            <a:noFill/>
          </a:ln>
        </p:spPr>
      </p:pic>
      <p:sp>
        <p:nvSpPr>
          <p:cNvPr id="223" name="Google Shape;223;p9"/>
          <p:cNvSpPr txBox="1"/>
          <p:nvPr/>
        </p:nvSpPr>
        <p:spPr>
          <a:xfrm>
            <a:off x="494522" y="6102220"/>
            <a:ext cx="5122506"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vi-VN" sz="1800">
                <a:solidFill>
                  <a:schemeClr val="dk1"/>
                </a:solidFill>
                <a:latin typeface="Times New Roman"/>
                <a:ea typeface="Times New Roman"/>
                <a:cs typeface="Times New Roman"/>
                <a:sym typeface="Times New Roman"/>
              </a:rPr>
              <a:t>Hình 1.2. Quá trình chuyển hóa và vai trò của cacbohydrat đối với cơ thể</a:t>
            </a:r>
            <a:endParaRPr b="1" i="1" sz="18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
                                        </p:tgtEl>
                                        <p:attrNameLst>
                                          <p:attrName>style.visibility</p:attrName>
                                        </p:attrNameLst>
                                      </p:cBhvr>
                                      <p:to>
                                        <p:strVal val="visible"/>
                                      </p:to>
                                    </p:set>
                                    <p:animEffect filter="fade" transition="in">
                                      <p:cBhvr>
                                        <p:cTn dur="500"/>
                                        <p:tgtEl>
                                          <p:spTgt spid="220"/>
                                        </p:tgtEl>
                                      </p:cBhvr>
                                    </p:animEffect>
                                  </p:childTnLst>
                                </p:cTn>
                              </p:par>
                              <p:par>
                                <p:cTn fill="hold" nodeType="with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500"/>
                                        <p:tgtEl>
                                          <p:spTgt spid="221"/>
                                        </p:tgtEl>
                                      </p:cBhvr>
                                    </p:animEffect>
                                  </p:childTnLst>
                                </p:cTn>
                              </p:par>
                              <p:par>
                                <p:cTn fill="hold" nodeType="with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500"/>
                                        <p:tgtEl>
                                          <p:spTgt spid="222"/>
                                        </p:tgtEl>
                                      </p:cBhvr>
                                    </p:animEffect>
                                  </p:childTnLst>
                                </p:cTn>
                              </p:par>
                              <p:par>
                                <p:cTn fill="hold" nodeType="withEffect" presetClass="entr" presetID="10" presetSubtype="0">
                                  <p:stCondLst>
                                    <p:cond delay="0"/>
                                  </p:stCondLst>
                                  <p:childTnLst>
                                    <p:set>
                                      <p:cBhvr>
                                        <p:cTn dur="1" fill="hold">
                                          <p:stCondLst>
                                            <p:cond delay="0"/>
                                          </p:stCondLst>
                                        </p:cTn>
                                        <p:tgtEl>
                                          <p:spTgt spid="223"/>
                                        </p:tgtEl>
                                        <p:attrNameLst>
                                          <p:attrName>style.visibility</p:attrName>
                                        </p:attrNameLst>
                                      </p:cBhvr>
                                      <p:to>
                                        <p:strVal val="visible"/>
                                      </p:to>
                                    </p:set>
                                    <p:animEffect filter="fade" transition="in">
                                      <p:cBhvr>
                                        <p:cTn dur="500"/>
                                        <p:tgtEl>
                                          <p:spTgt spid="2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id="228" name="Google Shape;228;p10"/>
          <p:cNvPicPr preferRelativeResize="0"/>
          <p:nvPr/>
        </p:nvPicPr>
        <p:blipFill rotWithShape="1">
          <a:blip r:embed="rId3">
            <a:alphaModFix/>
          </a:blip>
          <a:srcRect b="0" l="0" r="0" t="0"/>
          <a:stretch/>
        </p:blipFill>
        <p:spPr>
          <a:xfrm>
            <a:off x="395773" y="617566"/>
            <a:ext cx="5221255" cy="2554842"/>
          </a:xfrm>
          <a:prstGeom prst="rect">
            <a:avLst/>
          </a:prstGeom>
          <a:noFill/>
          <a:ln>
            <a:noFill/>
          </a:ln>
        </p:spPr>
      </p:pic>
      <p:sp>
        <p:nvSpPr>
          <p:cNvPr id="229" name="Google Shape;229;p10"/>
          <p:cNvSpPr/>
          <p:nvPr/>
        </p:nvSpPr>
        <p:spPr>
          <a:xfrm>
            <a:off x="297594" y="66988"/>
            <a:ext cx="10124699"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2400">
                <a:solidFill>
                  <a:srgbClr val="0000FF"/>
                </a:solidFill>
                <a:latin typeface="Times New Roman"/>
                <a:ea typeface="Times New Roman"/>
                <a:cs typeface="Times New Roman"/>
                <a:sym typeface="Times New Roman"/>
              </a:rPr>
              <a:t>Quan sát hình 1.2 và  phân tích vai trò của carbohyate đối với cơ thể người. </a:t>
            </a:r>
            <a:endParaRPr b="1" sz="2400">
              <a:solidFill>
                <a:srgbClr val="0000FF"/>
              </a:solidFill>
              <a:latin typeface="Times New Roman"/>
              <a:ea typeface="Times New Roman"/>
              <a:cs typeface="Times New Roman"/>
              <a:sym typeface="Times New Roman"/>
            </a:endParaRPr>
          </a:p>
        </p:txBody>
      </p:sp>
      <p:pic>
        <p:nvPicPr>
          <p:cNvPr id="230" name="Google Shape;230;p10"/>
          <p:cNvPicPr preferRelativeResize="0"/>
          <p:nvPr/>
        </p:nvPicPr>
        <p:blipFill rotWithShape="1">
          <a:blip r:embed="rId4">
            <a:alphaModFix/>
          </a:blip>
          <a:srcRect b="0" l="0" r="0" t="0"/>
          <a:stretch/>
        </p:blipFill>
        <p:spPr>
          <a:xfrm>
            <a:off x="395773" y="3261321"/>
            <a:ext cx="5221255" cy="2705334"/>
          </a:xfrm>
          <a:prstGeom prst="rect">
            <a:avLst/>
          </a:prstGeom>
          <a:noFill/>
          <a:ln>
            <a:noFill/>
          </a:ln>
        </p:spPr>
      </p:pic>
      <p:sp>
        <p:nvSpPr>
          <p:cNvPr id="231" name="Google Shape;231;p10"/>
          <p:cNvSpPr txBox="1"/>
          <p:nvPr/>
        </p:nvSpPr>
        <p:spPr>
          <a:xfrm>
            <a:off x="494522" y="6102220"/>
            <a:ext cx="5122506"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vi-VN" sz="1800">
                <a:solidFill>
                  <a:schemeClr val="dk1"/>
                </a:solidFill>
                <a:latin typeface="Times New Roman"/>
                <a:ea typeface="Times New Roman"/>
                <a:cs typeface="Times New Roman"/>
                <a:sym typeface="Times New Roman"/>
              </a:rPr>
              <a:t>Hình 1.2. Quá trình chuyển hóa và vai trò của cacbohydrat đối với cơ thể</a:t>
            </a:r>
            <a:endParaRPr b="1" i="1" sz="1800">
              <a:solidFill>
                <a:schemeClr val="dk1"/>
              </a:solidFill>
              <a:latin typeface="Times New Roman"/>
              <a:ea typeface="Times New Roman"/>
              <a:cs typeface="Times New Roman"/>
              <a:sym typeface="Times New Roman"/>
            </a:endParaRPr>
          </a:p>
        </p:txBody>
      </p:sp>
      <p:sp>
        <p:nvSpPr>
          <p:cNvPr id="232" name="Google Shape;232;p10"/>
          <p:cNvSpPr/>
          <p:nvPr/>
        </p:nvSpPr>
        <p:spPr>
          <a:xfrm>
            <a:off x="5707224" y="694658"/>
            <a:ext cx="6096000" cy="2308324"/>
          </a:xfrm>
          <a:prstGeom prst="rect">
            <a:avLst/>
          </a:prstGeom>
          <a:noFill/>
          <a:ln>
            <a:noFill/>
          </a:ln>
        </p:spPr>
        <p:txBody>
          <a:bodyPr anchorCtr="0" anchor="t" bIns="45700" lIns="91425" spcFirstLastPara="1" rIns="91425" wrap="square" tIns="45700">
            <a:spAutoFit/>
          </a:bodyPr>
          <a:lstStyle/>
          <a:p>
            <a:pPr indent="0" lvl="0" marL="30480" marR="30480" rtl="0" algn="just">
              <a:spcBef>
                <a:spcPts val="0"/>
              </a:spcBef>
              <a:spcAft>
                <a:spcPts val="0"/>
              </a:spcAft>
              <a:buNone/>
            </a:pPr>
            <a:r>
              <a:rPr lang="vi-VN" sz="2400">
                <a:solidFill>
                  <a:srgbClr val="FF0000"/>
                </a:solidFill>
                <a:latin typeface="Times New Roman"/>
                <a:ea typeface="Times New Roman"/>
                <a:cs typeface="Times New Roman"/>
                <a:sym typeface="Times New Roman"/>
              </a:rPr>
              <a:t>- Vai trò của carbohyate đối với cơ thể người là:</a:t>
            </a:r>
            <a:endParaRPr/>
          </a:p>
          <a:p>
            <a:pPr indent="0" lvl="0" marL="30480" marR="30480" rtl="0" algn="just">
              <a:spcBef>
                <a:spcPts val="0"/>
              </a:spcBef>
              <a:spcAft>
                <a:spcPts val="0"/>
              </a:spcAft>
              <a:buNone/>
            </a:pPr>
            <a:r>
              <a:rPr lang="vi-VN" sz="2400">
                <a:solidFill>
                  <a:srgbClr val="FF0000"/>
                </a:solidFill>
                <a:latin typeface="Times New Roman"/>
                <a:ea typeface="Times New Roman"/>
                <a:cs typeface="Times New Roman"/>
                <a:sym typeface="Times New Roman"/>
              </a:rPr>
              <a:t>+ Cung cấp chất dinh dưỡng chính và năng lượng cho cơ thể.</a:t>
            </a:r>
            <a:endParaRPr sz="2400">
              <a:solidFill>
                <a:srgbClr val="FF0000"/>
              </a:solidFill>
              <a:latin typeface="Times New Roman"/>
              <a:ea typeface="Times New Roman"/>
              <a:cs typeface="Times New Roman"/>
              <a:sym typeface="Times New Roman"/>
            </a:endParaRPr>
          </a:p>
          <a:p>
            <a:pPr indent="0" lvl="0" marL="0" marR="0" rtl="0" algn="l">
              <a:spcBef>
                <a:spcPts val="0"/>
              </a:spcBef>
              <a:spcAft>
                <a:spcPts val="0"/>
              </a:spcAft>
              <a:buNone/>
            </a:pPr>
            <a:r>
              <a:rPr lang="vi-VN" sz="2400">
                <a:solidFill>
                  <a:srgbClr val="FF0000"/>
                </a:solidFill>
                <a:latin typeface="Times New Roman"/>
                <a:ea typeface="Times New Roman"/>
                <a:cs typeface="Times New Roman"/>
                <a:sym typeface="Times New Roman"/>
              </a:rPr>
              <a:t>+ Là thành phần cấu tạo nên tế bào và các mô, điều hòa hoạt động của cơ thể, cung cấp chất xơ cần thiết.</a:t>
            </a:r>
            <a:r>
              <a:rPr b="1" lang="vi-VN" sz="2400">
                <a:solidFill>
                  <a:srgbClr val="FF0000"/>
                </a:solidFill>
                <a:latin typeface="Times New Roman"/>
                <a:ea typeface="Times New Roman"/>
                <a:cs typeface="Times New Roman"/>
                <a:sym typeface="Times New Roman"/>
              </a:rPr>
              <a:t> </a:t>
            </a:r>
            <a:endParaRPr sz="2400">
              <a:solidFill>
                <a:srgbClr val="FF0000"/>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
                                            <p:txEl>
                                              <p:pRg end="0" st="0"/>
                                            </p:txEl>
                                          </p:spTgt>
                                        </p:tgtEl>
                                        <p:attrNameLst>
                                          <p:attrName>style.visibility</p:attrName>
                                        </p:attrNameLst>
                                      </p:cBhvr>
                                      <p:to>
                                        <p:strVal val="visible"/>
                                      </p:to>
                                    </p:set>
                                    <p:animEffect filter="fade" transition="in">
                                      <p:cBhvr>
                                        <p:cTn dur="500"/>
                                        <p:tgtEl>
                                          <p:spTgt spid="23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
                                            <p:txEl>
                                              <p:pRg end="1" st="1"/>
                                            </p:txEl>
                                          </p:spTgt>
                                        </p:tgtEl>
                                        <p:attrNameLst>
                                          <p:attrName>style.visibility</p:attrName>
                                        </p:attrNameLst>
                                      </p:cBhvr>
                                      <p:to>
                                        <p:strVal val="visible"/>
                                      </p:to>
                                    </p:set>
                                    <p:animEffect filter="fade" transition="in">
                                      <p:cBhvr>
                                        <p:cTn dur="500"/>
                                        <p:tgtEl>
                                          <p:spTgt spid="23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
                                            <p:txEl>
                                              <p:pRg end="2" st="2"/>
                                            </p:txEl>
                                          </p:spTgt>
                                        </p:tgtEl>
                                        <p:attrNameLst>
                                          <p:attrName>style.visibility</p:attrName>
                                        </p:attrNameLst>
                                      </p:cBhvr>
                                      <p:to>
                                        <p:strVal val="visible"/>
                                      </p:to>
                                    </p:set>
                                    <p:animEffect filter="fade" transition="in">
                                      <p:cBhvr>
                                        <p:cTn dur="500"/>
                                        <p:tgtEl>
                                          <p:spTgt spid="232">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11"/>
          <p:cNvSpPr/>
          <p:nvPr/>
        </p:nvSpPr>
        <p:spPr>
          <a:xfrm>
            <a:off x="1433146" y="85631"/>
            <a:ext cx="966274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2400">
                <a:solidFill>
                  <a:srgbClr val="FF0000"/>
                </a:solidFill>
                <a:latin typeface="Times New Roman"/>
                <a:ea typeface="Times New Roman"/>
                <a:cs typeface="Times New Roman"/>
                <a:sym typeface="Times New Roman"/>
              </a:rPr>
              <a:t>BÀI 1. VAI TRÒ CỦA CHẤT DINH DƯỠNG TRONG THỰC PHẨM</a:t>
            </a:r>
            <a:endParaRPr sz="2400">
              <a:solidFill>
                <a:srgbClr val="FF0000"/>
              </a:solidFill>
              <a:latin typeface="Times New Roman"/>
              <a:ea typeface="Times New Roman"/>
              <a:cs typeface="Times New Roman"/>
              <a:sym typeface="Times New Roman"/>
            </a:endParaRPr>
          </a:p>
        </p:txBody>
      </p:sp>
      <p:sp>
        <p:nvSpPr>
          <p:cNvPr id="238" name="Google Shape;238;p11"/>
          <p:cNvSpPr/>
          <p:nvPr/>
        </p:nvSpPr>
        <p:spPr>
          <a:xfrm>
            <a:off x="407437" y="547296"/>
            <a:ext cx="11227836" cy="34163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2400">
                <a:solidFill>
                  <a:schemeClr val="dk1"/>
                </a:solidFill>
                <a:latin typeface="Times New Roman"/>
                <a:ea typeface="Times New Roman"/>
                <a:cs typeface="Times New Roman"/>
                <a:sym typeface="Times New Roman"/>
              </a:rPr>
              <a:t>II. Vai trò của các chất dinh dưỡng sinh năng lượng</a:t>
            </a:r>
            <a:endParaRPr b="1"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vi-VN" sz="2400">
                <a:solidFill>
                  <a:schemeClr val="dk1"/>
                </a:solidFill>
                <a:latin typeface="Times New Roman"/>
                <a:ea typeface="Times New Roman"/>
                <a:cs typeface="Times New Roman"/>
                <a:sym typeface="Times New Roman"/>
              </a:rPr>
              <a:t>1. Cacbonhydrate(tinh bột, đường)</a:t>
            </a:r>
            <a:endParaRPr b="1"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vi-VN" sz="2400">
                <a:solidFill>
                  <a:schemeClr val="dk1"/>
                </a:solidFill>
                <a:latin typeface="Times New Roman"/>
                <a:ea typeface="Times New Roman"/>
                <a:cs typeface="Times New Roman"/>
                <a:sym typeface="Times New Roman"/>
              </a:rPr>
              <a:t>- Các thực phẩm giàu carbohydrate là: gạo, ngô, khoai, sắn, chuối, bí đỏ, ...</a:t>
            </a:r>
            <a:endParaRPr/>
          </a:p>
          <a:p>
            <a:pPr indent="0" lvl="0" marL="0" marR="0" rtl="0" algn="l">
              <a:spcBef>
                <a:spcPts val="0"/>
              </a:spcBef>
              <a:spcAft>
                <a:spcPts val="0"/>
              </a:spcAft>
              <a:buNone/>
            </a:pPr>
            <a:r>
              <a:rPr lang="vi-VN" sz="2400">
                <a:solidFill>
                  <a:schemeClr val="dk1"/>
                </a:solidFill>
                <a:latin typeface="Times New Roman"/>
                <a:ea typeface="Times New Roman"/>
                <a:cs typeface="Times New Roman"/>
                <a:sym typeface="Times New Roman"/>
              </a:rPr>
              <a:t>- Vai trò của carbohyate đối với cơ thể người là:</a:t>
            </a:r>
            <a:endParaRPr/>
          </a:p>
          <a:p>
            <a:pPr indent="0" lvl="0" marL="0" marR="0" rtl="0" algn="l">
              <a:spcBef>
                <a:spcPts val="0"/>
              </a:spcBef>
              <a:spcAft>
                <a:spcPts val="0"/>
              </a:spcAft>
              <a:buNone/>
            </a:pPr>
            <a:r>
              <a:rPr lang="vi-VN" sz="2400">
                <a:solidFill>
                  <a:schemeClr val="dk1"/>
                </a:solidFill>
                <a:latin typeface="Times New Roman"/>
                <a:ea typeface="Times New Roman"/>
                <a:cs typeface="Times New Roman"/>
                <a:sym typeface="Times New Roman"/>
              </a:rPr>
              <a:t>+ Cung cấp chất dinh dưỡng chính và năng lượng cho cơ thể.</a:t>
            </a:r>
            <a:endParaRPr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vi-VN" sz="2400">
                <a:solidFill>
                  <a:schemeClr val="dk1"/>
                </a:solidFill>
                <a:latin typeface="Times New Roman"/>
                <a:ea typeface="Times New Roman"/>
                <a:cs typeface="Times New Roman"/>
                <a:sym typeface="Times New Roman"/>
              </a:rPr>
              <a:t>+ Là thành phần cấu tạo nên tế bào và các mô, điều hòa hoạt động của cơ thể, cung cấp chất xơ cần thiết.</a:t>
            </a:r>
            <a:endParaRPr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vi-VN" sz="2400">
                <a:solidFill>
                  <a:schemeClr val="dk1"/>
                </a:solidFill>
                <a:latin typeface="Times New Roman"/>
                <a:ea typeface="Times New Roman"/>
                <a:cs typeface="Times New Roman"/>
                <a:sym typeface="Times New Roman"/>
              </a:rPr>
              <a:t>- Khi thừa lượng cacbohydrat gây thừa cân, béo phì, có thể gây bệnh tiểu đường type 2</a:t>
            </a:r>
            <a:endParaRPr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vi-VN" sz="2400">
                <a:solidFill>
                  <a:schemeClr val="dk1"/>
                </a:solidFill>
                <a:latin typeface="Times New Roman"/>
                <a:ea typeface="Times New Roman"/>
                <a:cs typeface="Times New Roman"/>
                <a:sym typeface="Times New Roman"/>
              </a:rPr>
              <a:t>- Khi thiếu lượng cacbohydrat gây hạ đường huyết, suy giảm trí nhớ, giảm cân, mệt mỏi...</a:t>
            </a:r>
            <a:endParaRPr sz="24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38"/>
                                        </p:tgtEl>
                                        <p:attrNameLst>
                                          <p:attrName>style.visibility</p:attrName>
                                        </p:attrNameLst>
                                      </p:cBhvr>
                                      <p:to>
                                        <p:strVal val="visible"/>
                                      </p:to>
                                    </p:set>
                                    <p:anim calcmode="lin" valueType="num">
                                      <p:cBhvr additive="base">
                                        <p:cTn dur="500"/>
                                        <p:tgtEl>
                                          <p:spTgt spid="23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12"/>
          <p:cNvSpPr/>
          <p:nvPr/>
        </p:nvSpPr>
        <p:spPr>
          <a:xfrm>
            <a:off x="239485" y="138700"/>
            <a:ext cx="1172236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2400">
                <a:solidFill>
                  <a:srgbClr val="0000FF"/>
                </a:solidFill>
                <a:latin typeface="Times New Roman"/>
                <a:ea typeface="Times New Roman"/>
                <a:cs typeface="Times New Roman"/>
                <a:sym typeface="Times New Roman"/>
              </a:rPr>
              <a:t>Kể tên và phân loại một số thực phẩm cung cấp chất béo cho cơ thể người. </a:t>
            </a:r>
            <a:endParaRPr b="1" sz="2400">
              <a:solidFill>
                <a:srgbClr val="0000FF"/>
              </a:solidFill>
              <a:latin typeface="Times New Roman"/>
              <a:ea typeface="Times New Roman"/>
              <a:cs typeface="Times New Roman"/>
              <a:sym typeface="Times New Roman"/>
            </a:endParaRPr>
          </a:p>
        </p:txBody>
      </p:sp>
      <p:pic>
        <p:nvPicPr>
          <p:cNvPr id="244" name="Google Shape;244;p12"/>
          <p:cNvPicPr preferRelativeResize="0"/>
          <p:nvPr/>
        </p:nvPicPr>
        <p:blipFill rotWithShape="1">
          <a:blip r:embed="rId3">
            <a:alphaModFix/>
          </a:blip>
          <a:srcRect b="0" l="0" r="0" t="0"/>
          <a:stretch/>
        </p:blipFill>
        <p:spPr>
          <a:xfrm>
            <a:off x="450980" y="1091683"/>
            <a:ext cx="5427306" cy="4236098"/>
          </a:xfrm>
          <a:prstGeom prst="rect">
            <a:avLst/>
          </a:prstGeom>
          <a:noFill/>
          <a:ln>
            <a:noFill/>
          </a:ln>
        </p:spPr>
      </p:pic>
      <p:sp>
        <p:nvSpPr>
          <p:cNvPr id="245" name="Google Shape;245;p12"/>
          <p:cNvSpPr txBox="1"/>
          <p:nvPr/>
        </p:nvSpPr>
        <p:spPr>
          <a:xfrm>
            <a:off x="969303" y="5449767"/>
            <a:ext cx="428383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vi-VN" sz="2000">
                <a:solidFill>
                  <a:schemeClr val="dk1"/>
                </a:solidFill>
                <a:latin typeface="Times New Roman"/>
                <a:ea typeface="Times New Roman"/>
                <a:cs typeface="Times New Roman"/>
                <a:sym typeface="Times New Roman"/>
              </a:rPr>
              <a:t>Một số thực phẩm giàu lipid</a:t>
            </a:r>
            <a:endParaRPr b="1" i="1" sz="20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4"/>
                                        </p:tgtEl>
                                        <p:attrNameLst>
                                          <p:attrName>style.visibility</p:attrName>
                                        </p:attrNameLst>
                                      </p:cBhvr>
                                      <p:to>
                                        <p:strVal val="visible"/>
                                      </p:to>
                                    </p:set>
                                    <p:animEffect filter="fade" transition="in">
                                      <p:cBhvr>
                                        <p:cTn dur="1000"/>
                                        <p:tgtEl>
                                          <p:spTgt spid="244"/>
                                        </p:tgtEl>
                                      </p:cBhvr>
                                    </p:animEffect>
                                  </p:childTnLst>
                                </p:cTn>
                              </p:par>
                              <p:par>
                                <p:cTn fill="hold" nodeType="withEffect" presetClass="entr" presetID="10" presetSubtype="0">
                                  <p:stCondLst>
                                    <p:cond delay="0"/>
                                  </p:stCondLst>
                                  <p:childTnLst>
                                    <p:set>
                                      <p:cBhvr>
                                        <p:cTn dur="1" fill="hold">
                                          <p:stCondLst>
                                            <p:cond delay="0"/>
                                          </p:stCondLst>
                                        </p:cTn>
                                        <p:tgtEl>
                                          <p:spTgt spid="245"/>
                                        </p:tgtEl>
                                        <p:attrNameLst>
                                          <p:attrName>style.visibility</p:attrName>
                                        </p:attrNameLst>
                                      </p:cBhvr>
                                      <p:to>
                                        <p:strVal val="visible"/>
                                      </p:to>
                                    </p:set>
                                    <p:animEffect filter="fade" transition="in">
                                      <p:cBhvr>
                                        <p:cTn dur="1000"/>
                                        <p:tgtEl>
                                          <p:spTgt spid="245"/>
                                        </p:tgtEl>
                                      </p:cBhvr>
                                    </p:animEffect>
                                  </p:childTnLst>
                                </p:cTn>
                              </p:par>
                              <p:par>
                                <p:cTn fill="hold" nodeType="withEffect" presetClass="entr" presetID="10" presetSubtype="0">
                                  <p:stCondLst>
                                    <p:cond delay="0"/>
                                  </p:stCondLst>
                                  <p:childTnLst>
                                    <p:set>
                                      <p:cBhvr>
                                        <p:cTn dur="1" fill="hold">
                                          <p:stCondLst>
                                            <p:cond delay="0"/>
                                          </p:stCondLst>
                                        </p:cTn>
                                        <p:tgtEl>
                                          <p:spTgt spid="243"/>
                                        </p:tgtEl>
                                        <p:attrNameLst>
                                          <p:attrName>style.visibility</p:attrName>
                                        </p:attrNameLst>
                                      </p:cBhvr>
                                      <p:to>
                                        <p:strVal val="visible"/>
                                      </p:to>
                                    </p:set>
                                    <p:animEffect filter="fade" transition="in">
                                      <p:cBhvr>
                                        <p:cTn dur="1000"/>
                                        <p:tgtEl>
                                          <p:spTgt spid="2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13"/>
          <p:cNvSpPr/>
          <p:nvPr/>
        </p:nvSpPr>
        <p:spPr>
          <a:xfrm>
            <a:off x="239485" y="138700"/>
            <a:ext cx="1172236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2400">
                <a:solidFill>
                  <a:srgbClr val="0000FF"/>
                </a:solidFill>
                <a:latin typeface="Times New Roman"/>
                <a:ea typeface="Times New Roman"/>
                <a:cs typeface="Times New Roman"/>
                <a:sym typeface="Times New Roman"/>
              </a:rPr>
              <a:t>Kể tên và phân loại một số thực phẩm cung cấp chất béo cho cơ thể người. </a:t>
            </a:r>
            <a:endParaRPr b="1" sz="2400">
              <a:solidFill>
                <a:srgbClr val="0000FF"/>
              </a:solidFill>
              <a:latin typeface="Times New Roman"/>
              <a:ea typeface="Times New Roman"/>
              <a:cs typeface="Times New Roman"/>
              <a:sym typeface="Times New Roman"/>
            </a:endParaRPr>
          </a:p>
        </p:txBody>
      </p:sp>
      <p:pic>
        <p:nvPicPr>
          <p:cNvPr id="251" name="Google Shape;251;p13"/>
          <p:cNvPicPr preferRelativeResize="0"/>
          <p:nvPr/>
        </p:nvPicPr>
        <p:blipFill rotWithShape="1">
          <a:blip r:embed="rId3">
            <a:alphaModFix/>
          </a:blip>
          <a:srcRect b="0" l="0" r="0" t="0"/>
          <a:stretch/>
        </p:blipFill>
        <p:spPr>
          <a:xfrm>
            <a:off x="450980" y="1091683"/>
            <a:ext cx="5427306" cy="4236098"/>
          </a:xfrm>
          <a:prstGeom prst="rect">
            <a:avLst/>
          </a:prstGeom>
          <a:noFill/>
          <a:ln>
            <a:noFill/>
          </a:ln>
        </p:spPr>
      </p:pic>
      <p:sp>
        <p:nvSpPr>
          <p:cNvPr id="252" name="Google Shape;252;p13"/>
          <p:cNvSpPr txBox="1"/>
          <p:nvPr/>
        </p:nvSpPr>
        <p:spPr>
          <a:xfrm>
            <a:off x="969303" y="5449767"/>
            <a:ext cx="428383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vi-VN" sz="2000">
                <a:solidFill>
                  <a:schemeClr val="dk1"/>
                </a:solidFill>
                <a:latin typeface="Times New Roman"/>
                <a:ea typeface="Times New Roman"/>
                <a:cs typeface="Times New Roman"/>
                <a:sym typeface="Times New Roman"/>
              </a:rPr>
              <a:t>Một số thực phẩm giàu lipid</a:t>
            </a:r>
            <a:endParaRPr b="1" i="1" sz="2000">
              <a:solidFill>
                <a:schemeClr val="dk1"/>
              </a:solidFill>
              <a:latin typeface="Times New Roman"/>
              <a:ea typeface="Times New Roman"/>
              <a:cs typeface="Times New Roman"/>
              <a:sym typeface="Times New Roman"/>
            </a:endParaRPr>
          </a:p>
        </p:txBody>
      </p:sp>
      <p:sp>
        <p:nvSpPr>
          <p:cNvPr id="253" name="Google Shape;253;p13"/>
          <p:cNvSpPr/>
          <p:nvPr/>
        </p:nvSpPr>
        <p:spPr>
          <a:xfrm>
            <a:off x="5878286" y="1091683"/>
            <a:ext cx="6096000" cy="1938992"/>
          </a:xfrm>
          <a:prstGeom prst="rect">
            <a:avLst/>
          </a:prstGeom>
          <a:noFill/>
          <a:ln>
            <a:noFill/>
          </a:ln>
        </p:spPr>
        <p:txBody>
          <a:bodyPr anchorCtr="0" anchor="t" bIns="45700" lIns="91425" spcFirstLastPara="1" rIns="91425" wrap="square" tIns="45700">
            <a:spAutoFit/>
          </a:bodyPr>
          <a:lstStyle/>
          <a:p>
            <a:pPr indent="0" lvl="0" marL="30480" marR="30480" rtl="0" algn="just">
              <a:spcBef>
                <a:spcPts val="0"/>
              </a:spcBef>
              <a:spcAft>
                <a:spcPts val="0"/>
              </a:spcAft>
              <a:buNone/>
            </a:pPr>
            <a:r>
              <a:rPr lang="vi-VN" sz="2400">
                <a:solidFill>
                  <a:srgbClr val="FF0000"/>
                </a:solidFill>
                <a:latin typeface="Times New Roman"/>
                <a:ea typeface="Times New Roman"/>
                <a:cs typeface="Times New Roman"/>
                <a:sym typeface="Times New Roman"/>
              </a:rPr>
              <a:t>Kể tên và phân loại một số thực phẩm cung cấp chất béo cho cơ thể người là:</a:t>
            </a:r>
            <a:endParaRPr/>
          </a:p>
          <a:p>
            <a:pPr indent="0" lvl="0" marL="30480" marR="30480" rtl="0" algn="just">
              <a:spcBef>
                <a:spcPts val="0"/>
              </a:spcBef>
              <a:spcAft>
                <a:spcPts val="0"/>
              </a:spcAft>
              <a:buNone/>
            </a:pPr>
            <a:r>
              <a:rPr lang="vi-VN" sz="2400">
                <a:solidFill>
                  <a:srgbClr val="FF0000"/>
                </a:solidFill>
                <a:latin typeface="Times New Roman"/>
                <a:ea typeface="Times New Roman"/>
                <a:cs typeface="Times New Roman"/>
                <a:sym typeface="Times New Roman"/>
              </a:rPr>
              <a:t>- Nhóm chất béo bão hòa: trứng, dầu.</a:t>
            </a:r>
            <a:endParaRPr/>
          </a:p>
          <a:p>
            <a:pPr indent="0" lvl="0" marL="30480" marR="30480" rtl="0" algn="just">
              <a:spcBef>
                <a:spcPts val="0"/>
              </a:spcBef>
              <a:spcAft>
                <a:spcPts val="0"/>
              </a:spcAft>
              <a:buNone/>
            </a:pPr>
            <a:r>
              <a:rPr lang="vi-VN" sz="2400">
                <a:solidFill>
                  <a:srgbClr val="FF0000"/>
                </a:solidFill>
                <a:latin typeface="Times New Roman"/>
                <a:ea typeface="Times New Roman"/>
                <a:cs typeface="Times New Roman"/>
                <a:sym typeface="Times New Roman"/>
              </a:rPr>
              <a:t>- Nhóm chất béo không bão hòa: quả óc chó, đậu phộng, bơ, cá hồi.</a:t>
            </a:r>
            <a:endParaRPr sz="2400">
              <a:solidFill>
                <a:srgbClr val="FF0000"/>
              </a:solidFill>
              <a:latin typeface="Times New Roman"/>
              <a:ea typeface="Times New Roman"/>
              <a:cs typeface="Times New Roman"/>
              <a:sym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14"/>
          <p:cNvSpPr/>
          <p:nvPr/>
        </p:nvSpPr>
        <p:spPr>
          <a:xfrm>
            <a:off x="239485" y="138700"/>
            <a:ext cx="1172236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2400">
                <a:solidFill>
                  <a:srgbClr val="0000FF"/>
                </a:solidFill>
                <a:latin typeface="Times New Roman"/>
                <a:ea typeface="Times New Roman"/>
                <a:cs typeface="Times New Roman"/>
                <a:sym typeface="Times New Roman"/>
              </a:rPr>
              <a:t>Quan sát hình dưới đây, hãy nêu tên một số loại quả và hạt có thể dùng sản xuất dầu ăn. Ở nhà em thường sử dụng loại dầu ăn nào ?</a:t>
            </a:r>
            <a:endParaRPr b="1" sz="2400">
              <a:solidFill>
                <a:srgbClr val="0000FF"/>
              </a:solidFill>
              <a:latin typeface="Times New Roman"/>
              <a:ea typeface="Times New Roman"/>
              <a:cs typeface="Times New Roman"/>
              <a:sym typeface="Times New Roman"/>
            </a:endParaRPr>
          </a:p>
        </p:txBody>
      </p:sp>
      <p:pic>
        <p:nvPicPr>
          <p:cNvPr id="259" name="Google Shape;259;p14"/>
          <p:cNvPicPr preferRelativeResize="0"/>
          <p:nvPr/>
        </p:nvPicPr>
        <p:blipFill rotWithShape="1">
          <a:blip r:embed="rId3">
            <a:alphaModFix/>
          </a:blip>
          <a:srcRect b="0" l="0" r="0" t="0"/>
          <a:stretch/>
        </p:blipFill>
        <p:spPr>
          <a:xfrm>
            <a:off x="361327" y="969697"/>
            <a:ext cx="7560363" cy="3042466"/>
          </a:xfrm>
          <a:prstGeom prst="rect">
            <a:avLst/>
          </a:prstGeom>
          <a:noFill/>
          <a:ln>
            <a:noFill/>
          </a:ln>
        </p:spPr>
      </p:pic>
      <p:sp>
        <p:nvSpPr>
          <p:cNvPr id="260" name="Google Shape;260;p14"/>
          <p:cNvSpPr/>
          <p:nvPr/>
        </p:nvSpPr>
        <p:spPr>
          <a:xfrm>
            <a:off x="2612884" y="4112081"/>
            <a:ext cx="305724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vi-VN" sz="1800">
                <a:solidFill>
                  <a:srgbClr val="000000"/>
                </a:solidFill>
                <a:latin typeface="Times New Roman"/>
                <a:ea typeface="Times New Roman"/>
                <a:cs typeface="Times New Roman"/>
                <a:sym typeface="Times New Roman"/>
              </a:rPr>
              <a:t>Một số loại dầu ăn từ thực vật</a:t>
            </a:r>
            <a:endParaRPr sz="16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
                                        </p:tgtEl>
                                        <p:attrNameLst>
                                          <p:attrName>style.visibility</p:attrName>
                                        </p:attrNameLst>
                                      </p:cBhvr>
                                      <p:to>
                                        <p:strVal val="visible"/>
                                      </p:to>
                                    </p:set>
                                    <p:animEffect filter="fade" transition="in">
                                      <p:cBhvr>
                                        <p:cTn dur="1000"/>
                                        <p:tgtEl>
                                          <p:spTgt spid="258"/>
                                        </p:tgtEl>
                                      </p:cBhvr>
                                    </p:animEffect>
                                  </p:childTnLst>
                                </p:cTn>
                              </p:par>
                              <p:par>
                                <p:cTn fill="hold" nodeType="withEffect" presetClass="entr" presetID="10" presetSubtype="0">
                                  <p:stCondLst>
                                    <p:cond delay="0"/>
                                  </p:stCondLst>
                                  <p:childTnLst>
                                    <p:set>
                                      <p:cBhvr>
                                        <p:cTn dur="1" fill="hold">
                                          <p:stCondLst>
                                            <p:cond delay="0"/>
                                          </p:stCondLst>
                                        </p:cTn>
                                        <p:tgtEl>
                                          <p:spTgt spid="259"/>
                                        </p:tgtEl>
                                        <p:attrNameLst>
                                          <p:attrName>style.visibility</p:attrName>
                                        </p:attrNameLst>
                                      </p:cBhvr>
                                      <p:to>
                                        <p:strVal val="visible"/>
                                      </p:to>
                                    </p:set>
                                    <p:animEffect filter="fade" transition="in">
                                      <p:cBhvr>
                                        <p:cTn dur="1000"/>
                                        <p:tgtEl>
                                          <p:spTgt spid="259"/>
                                        </p:tgtEl>
                                      </p:cBhvr>
                                    </p:animEffect>
                                  </p:childTnLst>
                                </p:cTn>
                              </p:par>
                              <p:par>
                                <p:cTn fill="hold" nodeType="withEffect" presetClass="entr" presetID="10" presetSubtype="0">
                                  <p:stCondLst>
                                    <p:cond delay="0"/>
                                  </p:stCondLst>
                                  <p:childTnLst>
                                    <p:set>
                                      <p:cBhvr>
                                        <p:cTn dur="1" fill="hold">
                                          <p:stCondLst>
                                            <p:cond delay="0"/>
                                          </p:stCondLst>
                                        </p:cTn>
                                        <p:tgtEl>
                                          <p:spTgt spid="260"/>
                                        </p:tgtEl>
                                        <p:attrNameLst>
                                          <p:attrName>style.visibility</p:attrName>
                                        </p:attrNameLst>
                                      </p:cBhvr>
                                      <p:to>
                                        <p:strVal val="visible"/>
                                      </p:to>
                                    </p:set>
                                    <p:animEffect filter="fade" transition="in">
                                      <p:cBhvr>
                                        <p:cTn dur="1000"/>
                                        <p:tgtEl>
                                          <p:spTgt spid="2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15"/>
          <p:cNvSpPr/>
          <p:nvPr/>
        </p:nvSpPr>
        <p:spPr>
          <a:xfrm>
            <a:off x="239485" y="138700"/>
            <a:ext cx="1172236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2400">
                <a:solidFill>
                  <a:srgbClr val="0000FF"/>
                </a:solidFill>
                <a:latin typeface="Times New Roman"/>
                <a:ea typeface="Times New Roman"/>
                <a:cs typeface="Times New Roman"/>
                <a:sym typeface="Times New Roman"/>
              </a:rPr>
              <a:t>Quan sát hình dưới đây, hãy nêu tên một số loại quả và hạt có thể dùng sản xuất dầu ăn. Ở nhà em thường sử dụng loại dầu ăn nào ?</a:t>
            </a:r>
            <a:endParaRPr b="1" sz="2400">
              <a:solidFill>
                <a:srgbClr val="0000FF"/>
              </a:solidFill>
              <a:latin typeface="Times New Roman"/>
              <a:ea typeface="Times New Roman"/>
              <a:cs typeface="Times New Roman"/>
              <a:sym typeface="Times New Roman"/>
            </a:endParaRPr>
          </a:p>
        </p:txBody>
      </p:sp>
      <p:pic>
        <p:nvPicPr>
          <p:cNvPr id="266" name="Google Shape;266;p15"/>
          <p:cNvPicPr preferRelativeResize="0"/>
          <p:nvPr/>
        </p:nvPicPr>
        <p:blipFill rotWithShape="1">
          <a:blip r:embed="rId3">
            <a:alphaModFix/>
          </a:blip>
          <a:srcRect b="0" l="0" r="0" t="0"/>
          <a:stretch/>
        </p:blipFill>
        <p:spPr>
          <a:xfrm>
            <a:off x="361327" y="969697"/>
            <a:ext cx="7560363" cy="3042466"/>
          </a:xfrm>
          <a:prstGeom prst="rect">
            <a:avLst/>
          </a:prstGeom>
          <a:noFill/>
          <a:ln>
            <a:noFill/>
          </a:ln>
        </p:spPr>
      </p:pic>
      <p:sp>
        <p:nvSpPr>
          <p:cNvPr id="267" name="Google Shape;267;p15"/>
          <p:cNvSpPr/>
          <p:nvPr/>
        </p:nvSpPr>
        <p:spPr>
          <a:xfrm>
            <a:off x="2612884" y="4112081"/>
            <a:ext cx="305724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vi-VN" sz="1800">
                <a:solidFill>
                  <a:srgbClr val="000000"/>
                </a:solidFill>
                <a:latin typeface="Times New Roman"/>
                <a:ea typeface="Times New Roman"/>
                <a:cs typeface="Times New Roman"/>
                <a:sym typeface="Times New Roman"/>
              </a:rPr>
              <a:t>Một số loại dầu ăn từ thực vật</a:t>
            </a:r>
            <a:endParaRPr sz="1600">
              <a:solidFill>
                <a:schemeClr val="dk1"/>
              </a:solidFill>
              <a:latin typeface="Times New Roman"/>
              <a:ea typeface="Times New Roman"/>
              <a:cs typeface="Times New Roman"/>
              <a:sym typeface="Times New Roman"/>
            </a:endParaRPr>
          </a:p>
        </p:txBody>
      </p:sp>
      <p:sp>
        <p:nvSpPr>
          <p:cNvPr id="268" name="Google Shape;268;p15"/>
          <p:cNvSpPr/>
          <p:nvPr/>
        </p:nvSpPr>
        <p:spPr>
          <a:xfrm>
            <a:off x="7921690" y="969697"/>
            <a:ext cx="4040155" cy="3046988"/>
          </a:xfrm>
          <a:prstGeom prst="rect">
            <a:avLst/>
          </a:prstGeom>
          <a:noFill/>
          <a:ln>
            <a:noFill/>
          </a:ln>
        </p:spPr>
        <p:txBody>
          <a:bodyPr anchorCtr="0" anchor="t" bIns="45700" lIns="91425" spcFirstLastPara="1" rIns="91425" wrap="square" tIns="45700">
            <a:spAutoFit/>
          </a:bodyPr>
          <a:lstStyle/>
          <a:p>
            <a:pPr indent="0" lvl="0" marL="30480" marR="30480" rtl="0" algn="just">
              <a:spcBef>
                <a:spcPts val="0"/>
              </a:spcBef>
              <a:spcAft>
                <a:spcPts val="0"/>
              </a:spcAft>
              <a:buNone/>
            </a:pPr>
            <a:r>
              <a:rPr lang="vi-VN" sz="2400">
                <a:solidFill>
                  <a:srgbClr val="FF0000"/>
                </a:solidFill>
                <a:latin typeface="Times New Roman"/>
                <a:ea typeface="Times New Roman"/>
                <a:cs typeface="Times New Roman"/>
                <a:sym typeface="Times New Roman"/>
              </a:rPr>
              <a:t>- Một số loại quả, hạt dùng để sản xuất dầu ăn là:</a:t>
            </a:r>
            <a:endParaRPr/>
          </a:p>
          <a:p>
            <a:pPr indent="0" lvl="0" marL="30480" marR="30480" rtl="0" algn="just">
              <a:spcBef>
                <a:spcPts val="0"/>
              </a:spcBef>
              <a:spcAft>
                <a:spcPts val="0"/>
              </a:spcAft>
              <a:buNone/>
            </a:pPr>
            <a:r>
              <a:rPr lang="vi-VN" sz="2400">
                <a:solidFill>
                  <a:srgbClr val="FF0000"/>
                </a:solidFill>
                <a:latin typeface="Times New Roman"/>
                <a:ea typeface="Times New Roman"/>
                <a:cs typeface="Times New Roman"/>
                <a:sym typeface="Times New Roman"/>
              </a:rPr>
              <a:t>+ Hình a: hạt đậu lành.</a:t>
            </a:r>
            <a:endParaRPr/>
          </a:p>
          <a:p>
            <a:pPr indent="0" lvl="0" marL="30480" marR="30480" rtl="0" algn="just">
              <a:spcBef>
                <a:spcPts val="0"/>
              </a:spcBef>
              <a:spcAft>
                <a:spcPts val="0"/>
              </a:spcAft>
              <a:buNone/>
            </a:pPr>
            <a:r>
              <a:rPr lang="vi-VN" sz="2400">
                <a:solidFill>
                  <a:srgbClr val="FF0000"/>
                </a:solidFill>
                <a:latin typeface="Times New Roman"/>
                <a:ea typeface="Times New Roman"/>
                <a:cs typeface="Times New Roman"/>
                <a:sym typeface="Times New Roman"/>
              </a:rPr>
              <a:t>+ Hình b: quả olive.</a:t>
            </a:r>
            <a:endParaRPr/>
          </a:p>
          <a:p>
            <a:pPr indent="0" lvl="0" marL="30480" marR="30480" rtl="0" algn="just">
              <a:spcBef>
                <a:spcPts val="0"/>
              </a:spcBef>
              <a:spcAft>
                <a:spcPts val="0"/>
              </a:spcAft>
              <a:buNone/>
            </a:pPr>
            <a:r>
              <a:rPr lang="vi-VN" sz="2400">
                <a:solidFill>
                  <a:srgbClr val="FF0000"/>
                </a:solidFill>
                <a:latin typeface="Times New Roman"/>
                <a:ea typeface="Times New Roman"/>
                <a:cs typeface="Times New Roman"/>
                <a:sym typeface="Times New Roman"/>
              </a:rPr>
              <a:t>+ Hình c: hạt hướng dương.</a:t>
            </a:r>
            <a:endParaRPr/>
          </a:p>
          <a:p>
            <a:pPr indent="0" lvl="0" marL="30480" marR="30480" rtl="0" algn="just">
              <a:spcBef>
                <a:spcPts val="0"/>
              </a:spcBef>
              <a:spcAft>
                <a:spcPts val="0"/>
              </a:spcAft>
              <a:buNone/>
            </a:pPr>
            <a:r>
              <a:rPr lang="vi-VN" sz="2400">
                <a:solidFill>
                  <a:srgbClr val="FF0000"/>
                </a:solidFill>
                <a:latin typeface="Times New Roman"/>
                <a:ea typeface="Times New Roman"/>
                <a:cs typeface="Times New Roman"/>
                <a:sym typeface="Times New Roman"/>
              </a:rPr>
              <a:t>+ Hình d: hạt lạc.</a:t>
            </a:r>
            <a:endParaRPr/>
          </a:p>
          <a:p>
            <a:pPr indent="0" lvl="0" marL="30480" marR="30480" rtl="0" algn="just">
              <a:spcBef>
                <a:spcPts val="0"/>
              </a:spcBef>
              <a:spcAft>
                <a:spcPts val="0"/>
              </a:spcAft>
              <a:buNone/>
            </a:pPr>
            <a:r>
              <a:rPr lang="vi-VN" sz="2400">
                <a:solidFill>
                  <a:srgbClr val="FF0000"/>
                </a:solidFill>
                <a:latin typeface="Times New Roman"/>
                <a:ea typeface="Times New Roman"/>
                <a:cs typeface="Times New Roman"/>
                <a:sym typeface="Times New Roman"/>
              </a:rPr>
              <a:t>- Nhà em thường sử dụng loại dầu ăn sản xuất từ hạt lạc.</a:t>
            </a:r>
            <a:endParaRPr sz="2400">
              <a:solidFill>
                <a:srgbClr val="FF00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8">
                                            <p:txEl>
                                              <p:pRg end="0" st="0"/>
                                            </p:txEl>
                                          </p:spTgt>
                                        </p:tgtEl>
                                        <p:attrNameLst>
                                          <p:attrName>style.visibility</p:attrName>
                                        </p:attrNameLst>
                                      </p:cBhvr>
                                      <p:to>
                                        <p:strVal val="visible"/>
                                      </p:to>
                                    </p:set>
                                    <p:animEffect filter="fade" transition="in">
                                      <p:cBhvr>
                                        <p:cTn dur="500"/>
                                        <p:tgtEl>
                                          <p:spTgt spid="26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8">
                                            <p:txEl>
                                              <p:pRg end="1" st="1"/>
                                            </p:txEl>
                                          </p:spTgt>
                                        </p:tgtEl>
                                        <p:attrNameLst>
                                          <p:attrName>style.visibility</p:attrName>
                                        </p:attrNameLst>
                                      </p:cBhvr>
                                      <p:to>
                                        <p:strVal val="visible"/>
                                      </p:to>
                                    </p:set>
                                    <p:animEffect filter="fade" transition="in">
                                      <p:cBhvr>
                                        <p:cTn dur="500"/>
                                        <p:tgtEl>
                                          <p:spTgt spid="26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8">
                                            <p:txEl>
                                              <p:pRg end="2" st="2"/>
                                            </p:txEl>
                                          </p:spTgt>
                                        </p:tgtEl>
                                        <p:attrNameLst>
                                          <p:attrName>style.visibility</p:attrName>
                                        </p:attrNameLst>
                                      </p:cBhvr>
                                      <p:to>
                                        <p:strVal val="visible"/>
                                      </p:to>
                                    </p:set>
                                    <p:animEffect filter="fade" transition="in">
                                      <p:cBhvr>
                                        <p:cTn dur="500"/>
                                        <p:tgtEl>
                                          <p:spTgt spid="26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8">
                                            <p:txEl>
                                              <p:pRg end="3" st="3"/>
                                            </p:txEl>
                                          </p:spTgt>
                                        </p:tgtEl>
                                        <p:attrNameLst>
                                          <p:attrName>style.visibility</p:attrName>
                                        </p:attrNameLst>
                                      </p:cBhvr>
                                      <p:to>
                                        <p:strVal val="visible"/>
                                      </p:to>
                                    </p:set>
                                    <p:animEffect filter="fade" transition="in">
                                      <p:cBhvr>
                                        <p:cTn dur="500"/>
                                        <p:tgtEl>
                                          <p:spTgt spid="26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8">
                                            <p:txEl>
                                              <p:pRg end="4" st="4"/>
                                            </p:txEl>
                                          </p:spTgt>
                                        </p:tgtEl>
                                        <p:attrNameLst>
                                          <p:attrName>style.visibility</p:attrName>
                                        </p:attrNameLst>
                                      </p:cBhvr>
                                      <p:to>
                                        <p:strVal val="visible"/>
                                      </p:to>
                                    </p:set>
                                    <p:animEffect filter="fade" transition="in">
                                      <p:cBhvr>
                                        <p:cTn dur="500"/>
                                        <p:tgtEl>
                                          <p:spTgt spid="26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8">
                                            <p:txEl>
                                              <p:pRg end="5" st="5"/>
                                            </p:txEl>
                                          </p:spTgt>
                                        </p:tgtEl>
                                        <p:attrNameLst>
                                          <p:attrName>style.visibility</p:attrName>
                                        </p:attrNameLst>
                                      </p:cBhvr>
                                      <p:to>
                                        <p:strVal val="visible"/>
                                      </p:to>
                                    </p:set>
                                    <p:animEffect filter="fade" transition="in">
                                      <p:cBhvr>
                                        <p:cTn dur="500"/>
                                        <p:tgtEl>
                                          <p:spTgt spid="268">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16"/>
          <p:cNvSpPr/>
          <p:nvPr/>
        </p:nvSpPr>
        <p:spPr>
          <a:xfrm>
            <a:off x="1433146" y="85631"/>
            <a:ext cx="966274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2400">
                <a:solidFill>
                  <a:srgbClr val="FF0000"/>
                </a:solidFill>
                <a:latin typeface="Times New Roman"/>
                <a:ea typeface="Times New Roman"/>
                <a:cs typeface="Times New Roman"/>
                <a:sym typeface="Times New Roman"/>
              </a:rPr>
              <a:t>BÀI 1. VAI TRÒ CỦA CHẤT DINH DƯỠNG TRONG THỰC PHẨM</a:t>
            </a:r>
            <a:endParaRPr sz="2400">
              <a:solidFill>
                <a:srgbClr val="FF0000"/>
              </a:solidFill>
              <a:latin typeface="Times New Roman"/>
              <a:ea typeface="Times New Roman"/>
              <a:cs typeface="Times New Roman"/>
              <a:sym typeface="Times New Roman"/>
            </a:endParaRPr>
          </a:p>
        </p:txBody>
      </p:sp>
      <p:sp>
        <p:nvSpPr>
          <p:cNvPr id="274" name="Google Shape;274;p16"/>
          <p:cNvSpPr/>
          <p:nvPr/>
        </p:nvSpPr>
        <p:spPr>
          <a:xfrm>
            <a:off x="407437" y="547296"/>
            <a:ext cx="11227836" cy="526297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2400">
                <a:solidFill>
                  <a:schemeClr val="dk1"/>
                </a:solidFill>
                <a:latin typeface="Times New Roman"/>
                <a:ea typeface="Times New Roman"/>
                <a:cs typeface="Times New Roman"/>
                <a:sym typeface="Times New Roman"/>
              </a:rPr>
              <a:t>II. Vai trò của các chất dinh dưỡng sinh năng lượng</a:t>
            </a:r>
            <a:endParaRPr b="1"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vi-VN" sz="2400">
                <a:solidFill>
                  <a:schemeClr val="dk1"/>
                </a:solidFill>
                <a:latin typeface="Times New Roman"/>
                <a:ea typeface="Times New Roman"/>
                <a:cs typeface="Times New Roman"/>
                <a:sym typeface="Times New Roman"/>
              </a:rPr>
              <a:t>2. Lipid</a:t>
            </a:r>
            <a:endParaRPr b="1"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vi-VN" sz="2400">
                <a:solidFill>
                  <a:schemeClr val="dk1"/>
                </a:solidFill>
                <a:latin typeface="Times New Roman"/>
                <a:ea typeface="Times New Roman"/>
                <a:cs typeface="Times New Roman"/>
                <a:sym typeface="Times New Roman"/>
              </a:rPr>
              <a:t>- Một số loại thực phẩm chứa chất béo</a:t>
            </a:r>
            <a:endParaRPr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vi-VN" sz="2400">
                <a:solidFill>
                  <a:schemeClr val="dk1"/>
                </a:solidFill>
                <a:latin typeface="Times New Roman"/>
                <a:ea typeface="Times New Roman"/>
                <a:cs typeface="Times New Roman"/>
                <a:sym typeface="Times New Roman"/>
              </a:rPr>
              <a:t>+ Nhóm chất béo bão hòa: trứng, dầu.</a:t>
            </a:r>
            <a:endParaRPr/>
          </a:p>
          <a:p>
            <a:pPr indent="0" lvl="0" marL="0" marR="0" rtl="0" algn="l">
              <a:spcBef>
                <a:spcPts val="0"/>
              </a:spcBef>
              <a:spcAft>
                <a:spcPts val="0"/>
              </a:spcAft>
              <a:buNone/>
            </a:pPr>
            <a:r>
              <a:rPr lang="vi-VN" sz="2400">
                <a:solidFill>
                  <a:schemeClr val="dk1"/>
                </a:solidFill>
                <a:latin typeface="Times New Roman"/>
                <a:ea typeface="Times New Roman"/>
                <a:cs typeface="Times New Roman"/>
                <a:sym typeface="Times New Roman"/>
              </a:rPr>
              <a:t>+ Nhóm chất béo không bão hòa: quả óc chó, đậu phộng, bơ, cá hồi.</a:t>
            </a:r>
            <a:endParaRPr/>
          </a:p>
          <a:p>
            <a:pPr indent="0" lvl="0" marL="0" marR="0" rtl="0" algn="l">
              <a:spcBef>
                <a:spcPts val="0"/>
              </a:spcBef>
              <a:spcAft>
                <a:spcPts val="0"/>
              </a:spcAft>
              <a:buNone/>
            </a:pPr>
            <a:r>
              <a:rPr lang="vi-VN" sz="2400">
                <a:solidFill>
                  <a:schemeClr val="dk1"/>
                </a:solidFill>
                <a:latin typeface="Times New Roman"/>
                <a:ea typeface="Times New Roman"/>
                <a:cs typeface="Times New Roman"/>
                <a:sym typeface="Times New Roman"/>
              </a:rPr>
              <a:t>-Vai trò dinh dưỡng của lipid</a:t>
            </a:r>
            <a:endParaRPr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vi-VN" sz="2400">
                <a:solidFill>
                  <a:schemeClr val="dk1"/>
                </a:solidFill>
                <a:latin typeface="Times New Roman"/>
                <a:ea typeface="Times New Roman"/>
                <a:cs typeface="Times New Roman"/>
                <a:sym typeface="Times New Roman"/>
              </a:rPr>
              <a:t>+ là nguồn cung cấp và dự trữ năng lượng quan trọng cho cơ thể</a:t>
            </a:r>
            <a:endParaRPr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vi-VN" sz="2400">
                <a:solidFill>
                  <a:schemeClr val="dk1"/>
                </a:solidFill>
                <a:latin typeface="Times New Roman"/>
                <a:ea typeface="Times New Roman"/>
                <a:cs typeface="Times New Roman"/>
                <a:sym typeface="Times New Roman"/>
              </a:rPr>
              <a:t>+ Tham gia nhiều phản ứng sinh hóa trong cơ thể, tham gia vào cấu trúc màng tế bào.</a:t>
            </a:r>
            <a:endParaRPr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vi-VN" sz="2400">
                <a:solidFill>
                  <a:schemeClr val="dk1"/>
                </a:solidFill>
                <a:latin typeface="Times New Roman"/>
                <a:ea typeface="Times New Roman"/>
                <a:cs typeface="Times New Roman"/>
                <a:sym typeface="Times New Roman"/>
              </a:rPr>
              <a:t>+ Là dung môi hòa tan vitamin A,D,E,K và giúp ruột hấp thu các vitamin này.</a:t>
            </a:r>
            <a:endParaRPr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vi-VN" sz="2400">
                <a:solidFill>
                  <a:schemeClr val="dk1"/>
                </a:solidFill>
                <a:latin typeface="Times New Roman"/>
                <a:ea typeface="Times New Roman"/>
                <a:cs typeface="Times New Roman"/>
                <a:sym typeface="Times New Roman"/>
              </a:rPr>
              <a:t>+ Làm tăng hương vị và giúp món ăn hấp dẫn hơn.</a:t>
            </a:r>
            <a:endParaRPr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vi-VN" sz="2400">
                <a:solidFill>
                  <a:schemeClr val="dk1"/>
                </a:solidFill>
                <a:latin typeface="Times New Roman"/>
                <a:ea typeface="Times New Roman"/>
                <a:cs typeface="Times New Roman"/>
                <a:sym typeface="Times New Roman"/>
              </a:rPr>
              <a:t>-Khi thiếu lipid gây thiếu cân, thiếu vitamin, cơ thể dễ cảm lạnh, da khô, dễ viêm, bong vảy..</a:t>
            </a:r>
            <a:endParaRPr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vi-VN" sz="2400">
                <a:solidFill>
                  <a:schemeClr val="dk1"/>
                </a:solidFill>
                <a:latin typeface="Times New Roman"/>
                <a:ea typeface="Times New Roman"/>
                <a:cs typeface="Times New Roman"/>
                <a:sym typeface="Times New Roman"/>
              </a:rPr>
              <a:t>- Khi thừa lipid gây thừa cân, béo phì, gia tăng các bệnh về tim mạch, ung thư thận, đại tràng, tuyến vú..</a:t>
            </a:r>
            <a:endParaRPr sz="24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74"/>
                                        </p:tgtEl>
                                        <p:attrNameLst>
                                          <p:attrName>style.visibility</p:attrName>
                                        </p:attrNameLst>
                                      </p:cBhvr>
                                      <p:to>
                                        <p:strVal val="visible"/>
                                      </p:to>
                                    </p:set>
                                    <p:anim calcmode="lin" valueType="num">
                                      <p:cBhvr additive="base">
                                        <p:cTn dur="500"/>
                                        <p:tgtEl>
                                          <p:spTgt spid="27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
                                            <p:txEl>
                                              <p:pRg end="0" st="0"/>
                                            </p:txEl>
                                          </p:spTgt>
                                        </p:tgtEl>
                                        <p:attrNameLst>
                                          <p:attrName>style.visibility</p:attrName>
                                        </p:attrNameLst>
                                      </p:cBhvr>
                                      <p:to>
                                        <p:strVal val="visible"/>
                                      </p:to>
                                    </p:set>
                                    <p:animEffect filter="fade" transition="in">
                                      <p:cBhvr>
                                        <p:cTn dur="2000"/>
                                        <p:tgtEl>
                                          <p:spTgt spid="27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
                                            <p:txEl>
                                              <p:pRg end="1" st="1"/>
                                            </p:txEl>
                                          </p:spTgt>
                                        </p:tgtEl>
                                        <p:attrNameLst>
                                          <p:attrName>style.visibility</p:attrName>
                                        </p:attrNameLst>
                                      </p:cBhvr>
                                      <p:to>
                                        <p:strVal val="visible"/>
                                      </p:to>
                                    </p:set>
                                    <p:animEffect filter="fade" transition="in">
                                      <p:cBhvr>
                                        <p:cTn dur="2000"/>
                                        <p:tgtEl>
                                          <p:spTgt spid="27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
                                            <p:txEl>
                                              <p:pRg end="2" st="2"/>
                                            </p:txEl>
                                          </p:spTgt>
                                        </p:tgtEl>
                                        <p:attrNameLst>
                                          <p:attrName>style.visibility</p:attrName>
                                        </p:attrNameLst>
                                      </p:cBhvr>
                                      <p:to>
                                        <p:strVal val="visible"/>
                                      </p:to>
                                    </p:set>
                                    <p:animEffect filter="fade" transition="in">
                                      <p:cBhvr>
                                        <p:cTn dur="2000"/>
                                        <p:tgtEl>
                                          <p:spTgt spid="27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
                                            <p:txEl>
                                              <p:pRg end="3" st="3"/>
                                            </p:txEl>
                                          </p:spTgt>
                                        </p:tgtEl>
                                        <p:attrNameLst>
                                          <p:attrName>style.visibility</p:attrName>
                                        </p:attrNameLst>
                                      </p:cBhvr>
                                      <p:to>
                                        <p:strVal val="visible"/>
                                      </p:to>
                                    </p:set>
                                    <p:animEffect filter="fade" transition="in">
                                      <p:cBhvr>
                                        <p:cTn dur="2000"/>
                                        <p:tgtEl>
                                          <p:spTgt spid="27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
                                            <p:txEl>
                                              <p:pRg end="4" st="4"/>
                                            </p:txEl>
                                          </p:spTgt>
                                        </p:tgtEl>
                                        <p:attrNameLst>
                                          <p:attrName>style.visibility</p:attrName>
                                        </p:attrNameLst>
                                      </p:cBhvr>
                                      <p:to>
                                        <p:strVal val="visible"/>
                                      </p:to>
                                    </p:set>
                                    <p:animEffect filter="fade" transition="in">
                                      <p:cBhvr>
                                        <p:cTn dur="2000"/>
                                        <p:tgtEl>
                                          <p:spTgt spid="27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
                                            <p:txEl>
                                              <p:pRg end="5" st="5"/>
                                            </p:txEl>
                                          </p:spTgt>
                                        </p:tgtEl>
                                        <p:attrNameLst>
                                          <p:attrName>style.visibility</p:attrName>
                                        </p:attrNameLst>
                                      </p:cBhvr>
                                      <p:to>
                                        <p:strVal val="visible"/>
                                      </p:to>
                                    </p:set>
                                    <p:animEffect filter="fade" transition="in">
                                      <p:cBhvr>
                                        <p:cTn dur="2000"/>
                                        <p:tgtEl>
                                          <p:spTgt spid="274">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
                                            <p:txEl>
                                              <p:pRg end="6" st="6"/>
                                            </p:txEl>
                                          </p:spTgt>
                                        </p:tgtEl>
                                        <p:attrNameLst>
                                          <p:attrName>style.visibility</p:attrName>
                                        </p:attrNameLst>
                                      </p:cBhvr>
                                      <p:to>
                                        <p:strVal val="visible"/>
                                      </p:to>
                                    </p:set>
                                    <p:animEffect filter="fade" transition="in">
                                      <p:cBhvr>
                                        <p:cTn dur="2000"/>
                                        <p:tgtEl>
                                          <p:spTgt spid="274">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
                                            <p:txEl>
                                              <p:pRg end="7" st="7"/>
                                            </p:txEl>
                                          </p:spTgt>
                                        </p:tgtEl>
                                        <p:attrNameLst>
                                          <p:attrName>style.visibility</p:attrName>
                                        </p:attrNameLst>
                                      </p:cBhvr>
                                      <p:to>
                                        <p:strVal val="visible"/>
                                      </p:to>
                                    </p:set>
                                    <p:animEffect filter="fade" transition="in">
                                      <p:cBhvr>
                                        <p:cTn dur="2000"/>
                                        <p:tgtEl>
                                          <p:spTgt spid="274">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
                                            <p:txEl>
                                              <p:pRg end="8" st="8"/>
                                            </p:txEl>
                                          </p:spTgt>
                                        </p:tgtEl>
                                        <p:attrNameLst>
                                          <p:attrName>style.visibility</p:attrName>
                                        </p:attrNameLst>
                                      </p:cBhvr>
                                      <p:to>
                                        <p:strVal val="visible"/>
                                      </p:to>
                                    </p:set>
                                    <p:animEffect filter="fade" transition="in">
                                      <p:cBhvr>
                                        <p:cTn dur="2000"/>
                                        <p:tgtEl>
                                          <p:spTgt spid="274">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
                                            <p:txEl>
                                              <p:pRg end="9" st="9"/>
                                            </p:txEl>
                                          </p:spTgt>
                                        </p:tgtEl>
                                        <p:attrNameLst>
                                          <p:attrName>style.visibility</p:attrName>
                                        </p:attrNameLst>
                                      </p:cBhvr>
                                      <p:to>
                                        <p:strVal val="visible"/>
                                      </p:to>
                                    </p:set>
                                    <p:animEffect filter="fade" transition="in">
                                      <p:cBhvr>
                                        <p:cTn dur="2000"/>
                                        <p:tgtEl>
                                          <p:spTgt spid="274">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
                                            <p:txEl>
                                              <p:pRg end="10" st="10"/>
                                            </p:txEl>
                                          </p:spTgt>
                                        </p:tgtEl>
                                        <p:attrNameLst>
                                          <p:attrName>style.visibility</p:attrName>
                                        </p:attrNameLst>
                                      </p:cBhvr>
                                      <p:to>
                                        <p:strVal val="visible"/>
                                      </p:to>
                                    </p:set>
                                    <p:animEffect filter="fade" transition="in">
                                      <p:cBhvr>
                                        <p:cTn dur="2000"/>
                                        <p:tgtEl>
                                          <p:spTgt spid="274">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
                                            <p:txEl>
                                              <p:pRg end="11" st="11"/>
                                            </p:txEl>
                                          </p:spTgt>
                                        </p:tgtEl>
                                        <p:attrNameLst>
                                          <p:attrName>style.visibility</p:attrName>
                                        </p:attrNameLst>
                                      </p:cBhvr>
                                      <p:to>
                                        <p:strVal val="visible"/>
                                      </p:to>
                                    </p:set>
                                    <p:animEffect filter="fade" transition="in">
                                      <p:cBhvr>
                                        <p:cTn dur="2000"/>
                                        <p:tgtEl>
                                          <p:spTgt spid="274">
                                            <p:txEl>
                                              <p:pRg end="11" st="1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17"/>
          <p:cNvSpPr/>
          <p:nvPr/>
        </p:nvSpPr>
        <p:spPr>
          <a:xfrm>
            <a:off x="351453" y="140160"/>
            <a:ext cx="5890727"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2400">
                <a:solidFill>
                  <a:srgbClr val="0000FF"/>
                </a:solidFill>
                <a:latin typeface="Times New Roman"/>
                <a:ea typeface="Times New Roman"/>
                <a:cs typeface="Times New Roman"/>
                <a:sym typeface="Times New Roman"/>
              </a:rPr>
              <a:t>Kể tên một số loại thực phẩm giàu protein</a:t>
            </a:r>
            <a:endParaRPr b="1" sz="2400">
              <a:solidFill>
                <a:srgbClr val="0000FF"/>
              </a:solidFill>
              <a:latin typeface="Times New Roman"/>
              <a:ea typeface="Times New Roman"/>
              <a:cs typeface="Times New Roman"/>
              <a:sym typeface="Times New Roman"/>
            </a:endParaRPr>
          </a:p>
        </p:txBody>
      </p:sp>
      <p:pic>
        <p:nvPicPr>
          <p:cNvPr id="280" name="Google Shape;280;p17"/>
          <p:cNvPicPr preferRelativeResize="0"/>
          <p:nvPr/>
        </p:nvPicPr>
        <p:blipFill rotWithShape="1">
          <a:blip r:embed="rId3">
            <a:alphaModFix/>
          </a:blip>
          <a:srcRect b="0" l="0" r="0" t="0"/>
          <a:stretch/>
        </p:blipFill>
        <p:spPr>
          <a:xfrm>
            <a:off x="351453" y="948603"/>
            <a:ext cx="5448772" cy="3421677"/>
          </a:xfrm>
          <a:prstGeom prst="rect">
            <a:avLst/>
          </a:prstGeom>
          <a:noFill/>
          <a:ln>
            <a:noFill/>
          </a:ln>
        </p:spPr>
      </p:pic>
      <p:sp>
        <p:nvSpPr>
          <p:cNvPr id="281" name="Google Shape;281;p17"/>
          <p:cNvSpPr txBox="1"/>
          <p:nvPr/>
        </p:nvSpPr>
        <p:spPr>
          <a:xfrm>
            <a:off x="1147665" y="4517003"/>
            <a:ext cx="481459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vi-VN" sz="2000">
                <a:solidFill>
                  <a:schemeClr val="dk1"/>
                </a:solidFill>
                <a:latin typeface="Times New Roman"/>
                <a:ea typeface="Times New Roman"/>
                <a:cs typeface="Times New Roman"/>
                <a:sym typeface="Times New Roman"/>
              </a:rPr>
              <a:t> Các thực phẩm giàu protein</a:t>
            </a:r>
            <a:endParaRPr b="1" i="1" sz="20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79"/>
                                        </p:tgtEl>
                                        <p:attrNameLst>
                                          <p:attrName>style.visibility</p:attrName>
                                        </p:attrNameLst>
                                      </p:cBhvr>
                                      <p:to>
                                        <p:strVal val="visible"/>
                                      </p:to>
                                    </p:set>
                                    <p:anim calcmode="lin" valueType="num">
                                      <p:cBhvr additive="base">
                                        <p:cTn dur="500"/>
                                        <p:tgtEl>
                                          <p:spTgt spid="27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80"/>
                                        </p:tgtEl>
                                        <p:attrNameLst>
                                          <p:attrName>style.visibility</p:attrName>
                                        </p:attrNameLst>
                                      </p:cBhvr>
                                      <p:to>
                                        <p:strVal val="visible"/>
                                      </p:to>
                                    </p:set>
                                    <p:anim calcmode="lin" valueType="num">
                                      <p:cBhvr additive="base">
                                        <p:cTn dur="500"/>
                                        <p:tgtEl>
                                          <p:spTgt spid="28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81"/>
                                        </p:tgtEl>
                                        <p:attrNameLst>
                                          <p:attrName>style.visibility</p:attrName>
                                        </p:attrNameLst>
                                      </p:cBhvr>
                                      <p:to>
                                        <p:strVal val="visible"/>
                                      </p:to>
                                    </p:set>
                                    <p:anim calcmode="lin" valueType="num">
                                      <p:cBhvr additive="base">
                                        <p:cTn dur="500"/>
                                        <p:tgtEl>
                                          <p:spTgt spid="28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18"/>
          <p:cNvSpPr/>
          <p:nvPr/>
        </p:nvSpPr>
        <p:spPr>
          <a:xfrm>
            <a:off x="351453" y="140160"/>
            <a:ext cx="5890727"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2400">
                <a:solidFill>
                  <a:srgbClr val="0000FF"/>
                </a:solidFill>
                <a:latin typeface="Times New Roman"/>
                <a:ea typeface="Times New Roman"/>
                <a:cs typeface="Times New Roman"/>
                <a:sym typeface="Times New Roman"/>
              </a:rPr>
              <a:t>Kể tên một số loại thực phẩm giàu protein</a:t>
            </a:r>
            <a:endParaRPr b="1" sz="2400">
              <a:solidFill>
                <a:srgbClr val="0000FF"/>
              </a:solidFill>
              <a:latin typeface="Times New Roman"/>
              <a:ea typeface="Times New Roman"/>
              <a:cs typeface="Times New Roman"/>
              <a:sym typeface="Times New Roman"/>
            </a:endParaRPr>
          </a:p>
        </p:txBody>
      </p:sp>
      <p:pic>
        <p:nvPicPr>
          <p:cNvPr id="287" name="Google Shape;287;p18"/>
          <p:cNvPicPr preferRelativeResize="0"/>
          <p:nvPr/>
        </p:nvPicPr>
        <p:blipFill rotWithShape="1">
          <a:blip r:embed="rId3">
            <a:alphaModFix/>
          </a:blip>
          <a:srcRect b="0" l="0" r="0" t="0"/>
          <a:stretch/>
        </p:blipFill>
        <p:spPr>
          <a:xfrm>
            <a:off x="351453" y="948603"/>
            <a:ext cx="5448772" cy="3421677"/>
          </a:xfrm>
          <a:prstGeom prst="rect">
            <a:avLst/>
          </a:prstGeom>
          <a:noFill/>
          <a:ln>
            <a:noFill/>
          </a:ln>
        </p:spPr>
      </p:pic>
      <p:sp>
        <p:nvSpPr>
          <p:cNvPr id="288" name="Google Shape;288;p18"/>
          <p:cNvSpPr txBox="1"/>
          <p:nvPr/>
        </p:nvSpPr>
        <p:spPr>
          <a:xfrm>
            <a:off x="1147665" y="4517003"/>
            <a:ext cx="481459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vi-VN" sz="2000">
                <a:solidFill>
                  <a:schemeClr val="dk1"/>
                </a:solidFill>
                <a:latin typeface="Times New Roman"/>
                <a:ea typeface="Times New Roman"/>
                <a:cs typeface="Times New Roman"/>
                <a:sym typeface="Times New Roman"/>
              </a:rPr>
              <a:t> Các thực phẩm giàu protein</a:t>
            </a:r>
            <a:endParaRPr b="1" i="1" sz="2000">
              <a:solidFill>
                <a:schemeClr val="dk1"/>
              </a:solidFill>
              <a:latin typeface="Times New Roman"/>
              <a:ea typeface="Times New Roman"/>
              <a:cs typeface="Times New Roman"/>
              <a:sym typeface="Times New Roman"/>
            </a:endParaRPr>
          </a:p>
        </p:txBody>
      </p:sp>
      <p:sp>
        <p:nvSpPr>
          <p:cNvPr id="289" name="Google Shape;289;p18"/>
          <p:cNvSpPr/>
          <p:nvPr/>
        </p:nvSpPr>
        <p:spPr>
          <a:xfrm>
            <a:off x="5962261" y="851254"/>
            <a:ext cx="5962261"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vi-VN" sz="2400">
                <a:solidFill>
                  <a:srgbClr val="FF0000"/>
                </a:solidFill>
                <a:latin typeface="Times New Roman"/>
                <a:ea typeface="Times New Roman"/>
                <a:cs typeface="Times New Roman"/>
                <a:sym typeface="Times New Roman"/>
              </a:rPr>
              <a:t>- Một số loại thực phẩm giàu protein là: thịt, cá, trứng, sữa,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9">
                                            <p:txEl>
                                              <p:pRg end="0" st="0"/>
                                            </p:txEl>
                                          </p:spTgt>
                                        </p:tgtEl>
                                        <p:attrNameLst>
                                          <p:attrName>style.visibility</p:attrName>
                                        </p:attrNameLst>
                                      </p:cBhvr>
                                      <p:to>
                                        <p:strVal val="visible"/>
                                      </p:to>
                                    </p:set>
                                    <p:animEffect filter="fade" transition="in">
                                      <p:cBhvr>
                                        <p:cTn dur="500"/>
                                        <p:tgtEl>
                                          <p:spTgt spid="289">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g2fb851ca526_0_0"/>
          <p:cNvSpPr txBox="1"/>
          <p:nvPr>
            <p:ph type="ctrTitle"/>
          </p:nvPr>
        </p:nvSpPr>
        <p:spPr>
          <a:xfrm>
            <a:off x="2589213" y="2514600"/>
            <a:ext cx="8915400" cy="22629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t/>
            </a:r>
            <a:endParaRPr/>
          </a:p>
        </p:txBody>
      </p:sp>
      <p:sp>
        <p:nvSpPr>
          <p:cNvPr id="171" name="Google Shape;171;g2fb851ca526_0_0"/>
          <p:cNvSpPr txBox="1"/>
          <p:nvPr>
            <p:ph idx="1" type="subTitle"/>
          </p:nvPr>
        </p:nvSpPr>
        <p:spPr>
          <a:xfrm>
            <a:off x="2589213" y="4777379"/>
            <a:ext cx="8915400" cy="1126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19"/>
          <p:cNvSpPr/>
          <p:nvPr/>
        </p:nvSpPr>
        <p:spPr>
          <a:xfrm>
            <a:off x="351453" y="140160"/>
            <a:ext cx="5890727"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2400">
                <a:solidFill>
                  <a:srgbClr val="0000FF"/>
                </a:solidFill>
                <a:latin typeface="Times New Roman"/>
                <a:ea typeface="Times New Roman"/>
                <a:cs typeface="Times New Roman"/>
                <a:sym typeface="Times New Roman"/>
              </a:rPr>
              <a:t>Quan sát hình 1.4 và cho biết chất đạm có vai trò như thế nào đối với cơ thể con người</a:t>
            </a:r>
            <a:endParaRPr b="1" sz="2400">
              <a:solidFill>
                <a:srgbClr val="0000FF"/>
              </a:solidFill>
              <a:latin typeface="Times New Roman"/>
              <a:ea typeface="Times New Roman"/>
              <a:cs typeface="Times New Roman"/>
              <a:sym typeface="Times New Roman"/>
            </a:endParaRPr>
          </a:p>
        </p:txBody>
      </p:sp>
      <p:pic>
        <p:nvPicPr>
          <p:cNvPr id="295" name="Google Shape;295;p19"/>
          <p:cNvPicPr preferRelativeResize="0"/>
          <p:nvPr/>
        </p:nvPicPr>
        <p:blipFill rotWithShape="1">
          <a:blip r:embed="rId3">
            <a:alphaModFix/>
          </a:blip>
          <a:srcRect b="0" l="0" r="0" t="0"/>
          <a:stretch/>
        </p:blipFill>
        <p:spPr>
          <a:xfrm>
            <a:off x="351453" y="948603"/>
            <a:ext cx="5448772" cy="3421677"/>
          </a:xfrm>
          <a:prstGeom prst="rect">
            <a:avLst/>
          </a:prstGeom>
          <a:noFill/>
          <a:ln>
            <a:noFill/>
          </a:ln>
        </p:spPr>
      </p:pic>
      <p:sp>
        <p:nvSpPr>
          <p:cNvPr id="296" name="Google Shape;296;p19"/>
          <p:cNvSpPr txBox="1"/>
          <p:nvPr/>
        </p:nvSpPr>
        <p:spPr>
          <a:xfrm>
            <a:off x="1147665" y="4517003"/>
            <a:ext cx="481459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vi-VN" sz="2000">
                <a:solidFill>
                  <a:schemeClr val="dk1"/>
                </a:solidFill>
                <a:latin typeface="Times New Roman"/>
                <a:ea typeface="Times New Roman"/>
                <a:cs typeface="Times New Roman"/>
                <a:sym typeface="Times New Roman"/>
              </a:rPr>
              <a:t> Các thực phẩm giàu protein</a:t>
            </a:r>
            <a:endParaRPr b="1" i="1" sz="20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500"/>
                                        <p:tgtEl>
                                          <p:spTgt spid="294"/>
                                        </p:tgtEl>
                                      </p:cBhvr>
                                    </p:animEffect>
                                  </p:childTnLst>
                                </p:cTn>
                              </p:par>
                              <p:par>
                                <p:cTn fill="hold" nodeType="withEffect" presetClass="entr" presetID="10" presetSubtype="0">
                                  <p:stCondLst>
                                    <p:cond delay="0"/>
                                  </p:stCondLst>
                                  <p:childTnLst>
                                    <p:set>
                                      <p:cBhvr>
                                        <p:cTn dur="1" fill="hold">
                                          <p:stCondLst>
                                            <p:cond delay="0"/>
                                          </p:stCondLst>
                                        </p:cTn>
                                        <p:tgtEl>
                                          <p:spTgt spid="295"/>
                                        </p:tgtEl>
                                        <p:attrNameLst>
                                          <p:attrName>style.visibility</p:attrName>
                                        </p:attrNameLst>
                                      </p:cBhvr>
                                      <p:to>
                                        <p:strVal val="visible"/>
                                      </p:to>
                                    </p:set>
                                    <p:animEffect filter="fade" transition="in">
                                      <p:cBhvr>
                                        <p:cTn dur="500"/>
                                        <p:tgtEl>
                                          <p:spTgt spid="295"/>
                                        </p:tgtEl>
                                      </p:cBhvr>
                                    </p:animEffect>
                                  </p:childTnLst>
                                </p:cTn>
                              </p:par>
                              <p:par>
                                <p:cTn fill="hold" nodeType="withEffect" presetClass="entr" presetID="10" presetSubtype="0">
                                  <p:stCondLst>
                                    <p:cond delay="0"/>
                                  </p:stCondLst>
                                  <p:childTnLst>
                                    <p:set>
                                      <p:cBhvr>
                                        <p:cTn dur="1" fill="hold">
                                          <p:stCondLst>
                                            <p:cond delay="0"/>
                                          </p:stCondLst>
                                        </p:cTn>
                                        <p:tgtEl>
                                          <p:spTgt spid="296"/>
                                        </p:tgtEl>
                                        <p:attrNameLst>
                                          <p:attrName>style.visibility</p:attrName>
                                        </p:attrNameLst>
                                      </p:cBhvr>
                                      <p:to>
                                        <p:strVal val="visible"/>
                                      </p:to>
                                    </p:set>
                                    <p:animEffect filter="fade" transition="in">
                                      <p:cBhvr>
                                        <p:cTn dur="500"/>
                                        <p:tgtEl>
                                          <p:spTgt spid="2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20"/>
          <p:cNvSpPr/>
          <p:nvPr/>
        </p:nvSpPr>
        <p:spPr>
          <a:xfrm>
            <a:off x="351453" y="140160"/>
            <a:ext cx="5890727"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2400">
                <a:solidFill>
                  <a:srgbClr val="0000FF"/>
                </a:solidFill>
                <a:latin typeface="Times New Roman"/>
                <a:ea typeface="Times New Roman"/>
                <a:cs typeface="Times New Roman"/>
                <a:sym typeface="Times New Roman"/>
              </a:rPr>
              <a:t>Quan sát hình 1.4 và cho biết chất đạm có vai trò như thế nào đối với cơ thể con người</a:t>
            </a:r>
            <a:endParaRPr b="1" sz="2400">
              <a:solidFill>
                <a:srgbClr val="0000FF"/>
              </a:solidFill>
              <a:latin typeface="Times New Roman"/>
              <a:ea typeface="Times New Roman"/>
              <a:cs typeface="Times New Roman"/>
              <a:sym typeface="Times New Roman"/>
            </a:endParaRPr>
          </a:p>
        </p:txBody>
      </p:sp>
      <p:pic>
        <p:nvPicPr>
          <p:cNvPr id="302" name="Google Shape;302;p20"/>
          <p:cNvPicPr preferRelativeResize="0"/>
          <p:nvPr/>
        </p:nvPicPr>
        <p:blipFill rotWithShape="1">
          <a:blip r:embed="rId3">
            <a:alphaModFix/>
          </a:blip>
          <a:srcRect b="0" l="0" r="0" t="0"/>
          <a:stretch/>
        </p:blipFill>
        <p:spPr>
          <a:xfrm>
            <a:off x="351453" y="948603"/>
            <a:ext cx="5448772" cy="3421677"/>
          </a:xfrm>
          <a:prstGeom prst="rect">
            <a:avLst/>
          </a:prstGeom>
          <a:noFill/>
          <a:ln>
            <a:noFill/>
          </a:ln>
        </p:spPr>
      </p:pic>
      <p:sp>
        <p:nvSpPr>
          <p:cNvPr id="303" name="Google Shape;303;p20"/>
          <p:cNvSpPr txBox="1"/>
          <p:nvPr/>
        </p:nvSpPr>
        <p:spPr>
          <a:xfrm>
            <a:off x="1147665" y="4517003"/>
            <a:ext cx="481459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vi-VN" sz="2000">
                <a:solidFill>
                  <a:schemeClr val="dk1"/>
                </a:solidFill>
                <a:latin typeface="Times New Roman"/>
                <a:ea typeface="Times New Roman"/>
                <a:cs typeface="Times New Roman"/>
                <a:sym typeface="Times New Roman"/>
              </a:rPr>
              <a:t> Các thực phẩm giàu protein</a:t>
            </a:r>
            <a:endParaRPr b="1" i="1" sz="2000">
              <a:solidFill>
                <a:schemeClr val="dk1"/>
              </a:solidFill>
              <a:latin typeface="Times New Roman"/>
              <a:ea typeface="Times New Roman"/>
              <a:cs typeface="Times New Roman"/>
              <a:sym typeface="Times New Roman"/>
            </a:endParaRPr>
          </a:p>
        </p:txBody>
      </p:sp>
      <p:sp>
        <p:nvSpPr>
          <p:cNvPr id="304" name="Google Shape;304;p20"/>
          <p:cNvSpPr/>
          <p:nvPr/>
        </p:nvSpPr>
        <p:spPr>
          <a:xfrm>
            <a:off x="5962261" y="851254"/>
            <a:ext cx="5962261" cy="3416320"/>
          </a:xfrm>
          <a:prstGeom prst="rect">
            <a:avLst/>
          </a:prstGeom>
          <a:noFill/>
          <a:ln>
            <a:noFill/>
          </a:ln>
        </p:spPr>
        <p:txBody>
          <a:bodyPr anchorCtr="0" anchor="t" bIns="45700" lIns="91425" spcFirstLastPara="1" rIns="91425" wrap="square" tIns="45700">
            <a:spAutoFit/>
          </a:bodyPr>
          <a:lstStyle/>
          <a:p>
            <a:pPr indent="0" lvl="0" marL="30480" marR="30480" rtl="0" algn="just">
              <a:spcBef>
                <a:spcPts val="0"/>
              </a:spcBef>
              <a:spcAft>
                <a:spcPts val="0"/>
              </a:spcAft>
              <a:buNone/>
            </a:pPr>
            <a:r>
              <a:rPr lang="vi-VN" sz="2400">
                <a:solidFill>
                  <a:srgbClr val="FF0000"/>
                </a:solidFill>
                <a:latin typeface="Times New Roman"/>
                <a:ea typeface="Times New Roman"/>
                <a:cs typeface="Times New Roman"/>
                <a:sym typeface="Times New Roman"/>
              </a:rPr>
              <a:t>- Vai trò của protein đối với cơ thể người:</a:t>
            </a:r>
            <a:endParaRPr/>
          </a:p>
          <a:p>
            <a:pPr indent="0" lvl="0" marL="30480" marR="30480" rtl="0" algn="just">
              <a:spcBef>
                <a:spcPts val="0"/>
              </a:spcBef>
              <a:spcAft>
                <a:spcPts val="0"/>
              </a:spcAft>
              <a:buNone/>
            </a:pPr>
            <a:r>
              <a:rPr lang="vi-VN" sz="2400">
                <a:solidFill>
                  <a:srgbClr val="FF0000"/>
                </a:solidFill>
                <a:latin typeface="Times New Roman"/>
                <a:ea typeface="Times New Roman"/>
                <a:cs typeface="Times New Roman"/>
                <a:sym typeface="Times New Roman"/>
              </a:rPr>
              <a:t>+ Enzyme tiêu hóa giúp tạo điều kiện thuận lợi cho các phản ứng hóa học</a:t>
            </a:r>
            <a:endParaRPr sz="2400">
              <a:solidFill>
                <a:srgbClr val="FF0000"/>
              </a:solidFill>
              <a:latin typeface="Times New Roman"/>
              <a:ea typeface="Times New Roman"/>
              <a:cs typeface="Times New Roman"/>
              <a:sym typeface="Times New Roman"/>
            </a:endParaRPr>
          </a:p>
          <a:p>
            <a:pPr indent="0" lvl="0" marL="30480" marR="30480" rtl="0" algn="just">
              <a:spcBef>
                <a:spcPts val="0"/>
              </a:spcBef>
              <a:spcAft>
                <a:spcPts val="0"/>
              </a:spcAft>
              <a:buNone/>
            </a:pPr>
            <a:r>
              <a:rPr lang="vi-VN" sz="2400">
                <a:solidFill>
                  <a:srgbClr val="FF0000"/>
                </a:solidFill>
                <a:latin typeface="Times New Roman"/>
                <a:ea typeface="Times New Roman"/>
                <a:cs typeface="Times New Roman"/>
                <a:sym typeface="Times New Roman"/>
              </a:rPr>
              <a:t>+ Kháng thể hỗ trợ chức năng miễn dịch</a:t>
            </a:r>
            <a:endParaRPr sz="2400">
              <a:solidFill>
                <a:srgbClr val="FF0000"/>
              </a:solidFill>
              <a:latin typeface="Times New Roman"/>
              <a:ea typeface="Times New Roman"/>
              <a:cs typeface="Times New Roman"/>
              <a:sym typeface="Times New Roman"/>
            </a:endParaRPr>
          </a:p>
          <a:p>
            <a:pPr indent="0" lvl="0" marL="30480" marR="30480" rtl="0" algn="just">
              <a:spcBef>
                <a:spcPts val="0"/>
              </a:spcBef>
              <a:spcAft>
                <a:spcPts val="0"/>
              </a:spcAft>
              <a:buNone/>
            </a:pPr>
            <a:r>
              <a:rPr lang="vi-VN" sz="2400">
                <a:solidFill>
                  <a:srgbClr val="FF0000"/>
                </a:solidFill>
                <a:latin typeface="Times New Roman"/>
                <a:ea typeface="Times New Roman"/>
                <a:cs typeface="Times New Roman"/>
                <a:sym typeface="Times New Roman"/>
              </a:rPr>
              <a:t>+ Hỗ trợ co cơ và vận động</a:t>
            </a:r>
            <a:endParaRPr sz="2400">
              <a:solidFill>
                <a:srgbClr val="FF0000"/>
              </a:solidFill>
              <a:latin typeface="Times New Roman"/>
              <a:ea typeface="Times New Roman"/>
              <a:cs typeface="Times New Roman"/>
              <a:sym typeface="Times New Roman"/>
            </a:endParaRPr>
          </a:p>
          <a:p>
            <a:pPr indent="0" lvl="0" marL="30480" marR="30480" rtl="0" algn="just">
              <a:spcBef>
                <a:spcPts val="0"/>
              </a:spcBef>
              <a:spcAft>
                <a:spcPts val="0"/>
              </a:spcAft>
              <a:buNone/>
            </a:pPr>
            <a:r>
              <a:rPr lang="vi-VN" sz="2400">
                <a:solidFill>
                  <a:srgbClr val="FF0000"/>
                </a:solidFill>
                <a:latin typeface="Times New Roman"/>
                <a:ea typeface="Times New Roman"/>
                <a:cs typeface="Times New Roman"/>
                <a:sym typeface="Times New Roman"/>
              </a:rPr>
              <a:t>+ Hỗ trợ điều hòa và biểu hiện DNA và RNA</a:t>
            </a:r>
            <a:endParaRPr sz="2400">
              <a:solidFill>
                <a:srgbClr val="FF0000"/>
              </a:solidFill>
              <a:latin typeface="Times New Roman"/>
              <a:ea typeface="Times New Roman"/>
              <a:cs typeface="Times New Roman"/>
              <a:sym typeface="Times New Roman"/>
            </a:endParaRPr>
          </a:p>
          <a:p>
            <a:pPr indent="0" lvl="0" marL="30480" marR="30480" rtl="0" algn="just">
              <a:spcBef>
                <a:spcPts val="0"/>
              </a:spcBef>
              <a:spcAft>
                <a:spcPts val="0"/>
              </a:spcAft>
              <a:buNone/>
            </a:pPr>
            <a:r>
              <a:rPr lang="vi-VN" sz="2400">
                <a:solidFill>
                  <a:srgbClr val="FF0000"/>
                </a:solidFill>
                <a:latin typeface="Times New Roman"/>
                <a:ea typeface="Times New Roman"/>
                <a:cs typeface="Times New Roman"/>
                <a:sym typeface="Times New Roman"/>
              </a:rPr>
              <a:t>+ Tham gia cấu tạo xương</a:t>
            </a:r>
            <a:endParaRPr sz="2400">
              <a:solidFill>
                <a:srgbClr val="FF0000"/>
              </a:solidFill>
              <a:latin typeface="Times New Roman"/>
              <a:ea typeface="Times New Roman"/>
              <a:cs typeface="Times New Roman"/>
              <a:sym typeface="Times New Roman"/>
            </a:endParaRPr>
          </a:p>
          <a:p>
            <a:pPr indent="0" lvl="0" marL="30480" marR="30480" rtl="0" algn="just">
              <a:spcBef>
                <a:spcPts val="0"/>
              </a:spcBef>
              <a:spcAft>
                <a:spcPts val="0"/>
              </a:spcAft>
              <a:buNone/>
            </a:pPr>
            <a:r>
              <a:rPr lang="vi-VN" sz="2400">
                <a:solidFill>
                  <a:srgbClr val="FF0000"/>
                </a:solidFill>
                <a:latin typeface="Times New Roman"/>
                <a:ea typeface="Times New Roman"/>
                <a:cs typeface="Times New Roman"/>
                <a:sym typeface="Times New Roman"/>
              </a:rPr>
              <a:t>+ Hormone giúp điều phối chức năng cơ thể</a:t>
            </a:r>
            <a:endParaRPr sz="2400">
              <a:solidFill>
                <a:srgbClr val="FF0000"/>
              </a:solidFill>
              <a:latin typeface="Times New Roman"/>
              <a:ea typeface="Times New Roman"/>
              <a:cs typeface="Times New Roman"/>
              <a:sym typeface="Times New Roman"/>
            </a:endParaRPr>
          </a:p>
          <a:p>
            <a:pPr indent="0" lvl="0" marL="30480" marR="30480" rtl="0" algn="just">
              <a:spcBef>
                <a:spcPts val="0"/>
              </a:spcBef>
              <a:spcAft>
                <a:spcPts val="0"/>
              </a:spcAft>
              <a:buNone/>
            </a:pPr>
            <a:r>
              <a:rPr lang="vi-VN" sz="2400">
                <a:solidFill>
                  <a:srgbClr val="FF0000"/>
                </a:solidFill>
                <a:latin typeface="Times New Roman"/>
                <a:ea typeface="Times New Roman"/>
                <a:cs typeface="Times New Roman"/>
                <a:sym typeface="Times New Roman"/>
              </a:rPr>
              <a:t>+ Di chuyển các phân tử thiết yếu trong cơ thể</a:t>
            </a:r>
            <a:endParaRPr sz="2400">
              <a:solidFill>
                <a:srgbClr val="FF00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04"/>
                                        </p:tgtEl>
                                        <p:attrNameLst>
                                          <p:attrName>style.visibility</p:attrName>
                                        </p:attrNameLst>
                                      </p:cBhvr>
                                      <p:to>
                                        <p:strVal val="visible"/>
                                      </p:to>
                                    </p:set>
                                    <p:anim calcmode="lin" valueType="num">
                                      <p:cBhvr additive="base">
                                        <p:cTn dur="500"/>
                                        <p:tgtEl>
                                          <p:spTgt spid="30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21"/>
          <p:cNvSpPr/>
          <p:nvPr/>
        </p:nvSpPr>
        <p:spPr>
          <a:xfrm>
            <a:off x="1433146" y="85631"/>
            <a:ext cx="966274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2400">
                <a:solidFill>
                  <a:srgbClr val="FF0000"/>
                </a:solidFill>
                <a:latin typeface="Times New Roman"/>
                <a:ea typeface="Times New Roman"/>
                <a:cs typeface="Times New Roman"/>
                <a:sym typeface="Times New Roman"/>
              </a:rPr>
              <a:t>BÀI 1. VAI TRÒ CỦA CHẤT DINH DƯỠNG TRONG THỰC PHẨM</a:t>
            </a:r>
            <a:endParaRPr sz="2400">
              <a:solidFill>
                <a:srgbClr val="FF0000"/>
              </a:solidFill>
              <a:latin typeface="Times New Roman"/>
              <a:ea typeface="Times New Roman"/>
              <a:cs typeface="Times New Roman"/>
              <a:sym typeface="Times New Roman"/>
            </a:endParaRPr>
          </a:p>
        </p:txBody>
      </p:sp>
      <p:sp>
        <p:nvSpPr>
          <p:cNvPr id="310" name="Google Shape;310;p21"/>
          <p:cNvSpPr/>
          <p:nvPr/>
        </p:nvSpPr>
        <p:spPr>
          <a:xfrm>
            <a:off x="407437" y="547296"/>
            <a:ext cx="11227836" cy="563231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2400">
                <a:solidFill>
                  <a:schemeClr val="dk1"/>
                </a:solidFill>
                <a:latin typeface="Times New Roman"/>
                <a:ea typeface="Times New Roman"/>
                <a:cs typeface="Times New Roman"/>
                <a:sym typeface="Times New Roman"/>
              </a:rPr>
              <a:t>II. Vai trò của các chất dinh dưỡng sinh năng lượng</a:t>
            </a:r>
            <a:endParaRPr b="1"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vi-VN" sz="2400">
                <a:solidFill>
                  <a:schemeClr val="dk1"/>
                </a:solidFill>
                <a:latin typeface="Times New Roman"/>
                <a:ea typeface="Times New Roman"/>
                <a:cs typeface="Times New Roman"/>
                <a:sym typeface="Times New Roman"/>
              </a:rPr>
              <a:t>3.Protein(chất đạm)</a:t>
            </a:r>
            <a:endParaRPr b="1"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vi-VN" sz="2400">
                <a:solidFill>
                  <a:schemeClr val="dk1"/>
                </a:solidFill>
                <a:latin typeface="Times New Roman"/>
                <a:ea typeface="Times New Roman"/>
                <a:cs typeface="Times New Roman"/>
                <a:sym typeface="Times New Roman"/>
              </a:rPr>
              <a:t>- Thực phẩm cung cấp</a:t>
            </a:r>
            <a:endParaRPr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vi-VN" sz="2400">
                <a:solidFill>
                  <a:schemeClr val="dk1"/>
                </a:solidFill>
                <a:latin typeface="Times New Roman"/>
                <a:ea typeface="Times New Roman"/>
                <a:cs typeface="Times New Roman"/>
                <a:sym typeface="Times New Roman"/>
              </a:rPr>
              <a:t>+ Nguồn gốc động vật: thịt, cá, trứng, sữa...</a:t>
            </a:r>
            <a:endParaRPr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vi-VN" sz="2400">
                <a:solidFill>
                  <a:schemeClr val="dk1"/>
                </a:solidFill>
                <a:latin typeface="Times New Roman"/>
                <a:ea typeface="Times New Roman"/>
                <a:cs typeface="Times New Roman"/>
                <a:sym typeface="Times New Roman"/>
              </a:rPr>
              <a:t>+ Nguồn gốc thực vật: đậu, hạt, rau</a:t>
            </a:r>
            <a:endParaRPr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vi-VN" sz="2400">
                <a:solidFill>
                  <a:schemeClr val="dk1"/>
                </a:solidFill>
                <a:latin typeface="Times New Roman"/>
                <a:ea typeface="Times New Roman"/>
                <a:cs typeface="Times New Roman"/>
                <a:sym typeface="Times New Roman"/>
              </a:rPr>
              <a:t>- Một số vai trò chính của protein đối với cơ thể con người</a:t>
            </a:r>
            <a:endParaRPr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vi-VN" sz="2400">
                <a:solidFill>
                  <a:schemeClr val="dk1"/>
                </a:solidFill>
                <a:latin typeface="Times New Roman"/>
                <a:ea typeface="Times New Roman"/>
                <a:cs typeface="Times New Roman"/>
                <a:sym typeface="Times New Roman"/>
              </a:rPr>
              <a:t>+ Enzyme tiêu hóa giúp tạo điều kiện thuận lợi cho các phản ứng hóa học</a:t>
            </a:r>
            <a:endParaRPr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vi-VN" sz="2400">
                <a:solidFill>
                  <a:schemeClr val="dk1"/>
                </a:solidFill>
                <a:latin typeface="Times New Roman"/>
                <a:ea typeface="Times New Roman"/>
                <a:cs typeface="Times New Roman"/>
                <a:sym typeface="Times New Roman"/>
              </a:rPr>
              <a:t>+ Kháng thể hỗ trợ chức năng miễn dịch</a:t>
            </a:r>
            <a:endParaRPr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vi-VN" sz="2400">
                <a:solidFill>
                  <a:schemeClr val="dk1"/>
                </a:solidFill>
                <a:latin typeface="Times New Roman"/>
                <a:ea typeface="Times New Roman"/>
                <a:cs typeface="Times New Roman"/>
                <a:sym typeface="Times New Roman"/>
              </a:rPr>
              <a:t>+ Hỗ trợ co cơ và vận động</a:t>
            </a:r>
            <a:endParaRPr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vi-VN" sz="2400">
                <a:solidFill>
                  <a:schemeClr val="dk1"/>
                </a:solidFill>
                <a:latin typeface="Times New Roman"/>
                <a:ea typeface="Times New Roman"/>
                <a:cs typeface="Times New Roman"/>
                <a:sym typeface="Times New Roman"/>
              </a:rPr>
              <a:t>+ Hỗ trợ điều hòa và biểu hiện DNA và RNA</a:t>
            </a:r>
            <a:endParaRPr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vi-VN" sz="2400">
                <a:solidFill>
                  <a:schemeClr val="dk1"/>
                </a:solidFill>
                <a:latin typeface="Times New Roman"/>
                <a:ea typeface="Times New Roman"/>
                <a:cs typeface="Times New Roman"/>
                <a:sym typeface="Times New Roman"/>
              </a:rPr>
              <a:t>+ Tham gia cấu tạo xương</a:t>
            </a:r>
            <a:endParaRPr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vi-VN" sz="2400">
                <a:solidFill>
                  <a:schemeClr val="dk1"/>
                </a:solidFill>
                <a:latin typeface="Times New Roman"/>
                <a:ea typeface="Times New Roman"/>
                <a:cs typeface="Times New Roman"/>
                <a:sym typeface="Times New Roman"/>
              </a:rPr>
              <a:t>+ Hormone giúp điều phối chức năng cơ thể</a:t>
            </a:r>
            <a:endParaRPr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vi-VN" sz="2400">
                <a:solidFill>
                  <a:schemeClr val="dk1"/>
                </a:solidFill>
                <a:latin typeface="Times New Roman"/>
                <a:ea typeface="Times New Roman"/>
                <a:cs typeface="Times New Roman"/>
                <a:sym typeface="Times New Roman"/>
              </a:rPr>
              <a:t>+ Di chuyển các phân tử thiết yếu trong cơ thể</a:t>
            </a:r>
            <a:endParaRPr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vi-VN" sz="2400">
                <a:solidFill>
                  <a:schemeClr val="dk1"/>
                </a:solidFill>
                <a:latin typeface="Times New Roman"/>
                <a:ea typeface="Times New Roman"/>
                <a:cs typeface="Times New Roman"/>
                <a:sym typeface="Times New Roman"/>
              </a:rPr>
              <a:t>- Khi thiếu protein: cơ thể gầy, ngừng lớn, chậm phát triển thể lực...</a:t>
            </a:r>
            <a:endParaRPr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vi-VN" sz="2400">
                <a:solidFill>
                  <a:schemeClr val="dk1"/>
                </a:solidFill>
                <a:latin typeface="Times New Roman"/>
                <a:ea typeface="Times New Roman"/>
                <a:cs typeface="Times New Roman"/>
                <a:sym typeface="Times New Roman"/>
              </a:rPr>
              <a:t>- Khi thừa protein: bệnh thừa cân, béo phì, bệnh tim mạch, ung thư đại tràng, bệnh gút..</a:t>
            </a:r>
            <a:endParaRPr sz="24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0"/>
                                        </p:tgtEl>
                                        <p:attrNameLst>
                                          <p:attrName>style.visibility</p:attrName>
                                        </p:attrNameLst>
                                      </p:cBhvr>
                                      <p:to>
                                        <p:strVal val="visible"/>
                                      </p:to>
                                    </p:set>
                                    <p:animEffect filter="fade" transition="in">
                                      <p:cBhvr>
                                        <p:cTn dur="1000"/>
                                        <p:tgtEl>
                                          <p:spTgt spid="3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pic>
        <p:nvPicPr>
          <p:cNvPr id="315" name="Google Shape;315;p22"/>
          <p:cNvPicPr preferRelativeResize="0"/>
          <p:nvPr/>
        </p:nvPicPr>
        <p:blipFill rotWithShape="1">
          <a:blip r:embed="rId3">
            <a:alphaModFix/>
          </a:blip>
          <a:srcRect b="0" l="0" r="0" t="0"/>
          <a:stretch/>
        </p:blipFill>
        <p:spPr>
          <a:xfrm>
            <a:off x="304800" y="966981"/>
            <a:ext cx="5161859" cy="4702970"/>
          </a:xfrm>
          <a:prstGeom prst="rect">
            <a:avLst/>
          </a:prstGeom>
          <a:noFill/>
          <a:ln>
            <a:noFill/>
          </a:ln>
        </p:spPr>
      </p:pic>
      <p:sp>
        <p:nvSpPr>
          <p:cNvPr id="316" name="Google Shape;316;p22"/>
          <p:cNvSpPr/>
          <p:nvPr/>
        </p:nvSpPr>
        <p:spPr>
          <a:xfrm>
            <a:off x="220824" y="65514"/>
            <a:ext cx="11703698"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2400">
                <a:solidFill>
                  <a:srgbClr val="0000FF"/>
                </a:solidFill>
                <a:latin typeface="Times New Roman"/>
                <a:ea typeface="Times New Roman"/>
                <a:cs typeface="Times New Roman"/>
                <a:sym typeface="Times New Roman"/>
              </a:rPr>
              <a:t>Tại sao trong khẩu phần ăn cần có sự kết hợp nhiều loại thực phẩm, kết hợp giữa thực phẩm có nguồn gốc động vật và thực vật ?</a:t>
            </a:r>
            <a:endParaRPr b="1" sz="2400">
              <a:solidFill>
                <a:srgbClr val="0000FF"/>
              </a:solidFill>
              <a:latin typeface="Times New Roman"/>
              <a:ea typeface="Times New Roman"/>
              <a:cs typeface="Times New Roman"/>
              <a:sym typeface="Times New Roman"/>
            </a:endParaRPr>
          </a:p>
        </p:txBody>
      </p:sp>
      <p:sp>
        <p:nvSpPr>
          <p:cNvPr id="317" name="Google Shape;317;p22"/>
          <p:cNvSpPr txBox="1"/>
          <p:nvPr/>
        </p:nvSpPr>
        <p:spPr>
          <a:xfrm>
            <a:off x="568087" y="5669951"/>
            <a:ext cx="391993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vi-VN" sz="2000">
                <a:solidFill>
                  <a:schemeClr val="dk1"/>
                </a:solidFill>
                <a:latin typeface="Times New Roman"/>
                <a:ea typeface="Times New Roman"/>
                <a:cs typeface="Times New Roman"/>
                <a:sym typeface="Times New Roman"/>
              </a:rPr>
              <a:t>Khẩu phần ăn của 1 người</a:t>
            </a:r>
            <a:endParaRPr b="1" i="1" sz="20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5"/>
                                        </p:tgtEl>
                                        <p:attrNameLst>
                                          <p:attrName>style.visibility</p:attrName>
                                        </p:attrNameLst>
                                      </p:cBhvr>
                                      <p:to>
                                        <p:strVal val="visible"/>
                                      </p:to>
                                    </p:set>
                                    <p:animEffect filter="fade" transition="in">
                                      <p:cBhvr>
                                        <p:cTn dur="500"/>
                                        <p:tgtEl>
                                          <p:spTgt spid="315"/>
                                        </p:tgtEl>
                                      </p:cBhvr>
                                    </p:animEffect>
                                  </p:childTnLst>
                                </p:cTn>
                              </p:par>
                              <p:par>
                                <p:cTn fill="hold" nodeType="withEffect" presetClass="entr" presetID="10" presetSubtype="0">
                                  <p:stCondLst>
                                    <p:cond delay="0"/>
                                  </p:stCondLst>
                                  <p:childTnLst>
                                    <p:set>
                                      <p:cBhvr>
                                        <p:cTn dur="1" fill="hold">
                                          <p:stCondLst>
                                            <p:cond delay="0"/>
                                          </p:stCondLst>
                                        </p:cTn>
                                        <p:tgtEl>
                                          <p:spTgt spid="316"/>
                                        </p:tgtEl>
                                        <p:attrNameLst>
                                          <p:attrName>style.visibility</p:attrName>
                                        </p:attrNameLst>
                                      </p:cBhvr>
                                      <p:to>
                                        <p:strVal val="visible"/>
                                      </p:to>
                                    </p:set>
                                    <p:animEffect filter="fade" transition="in">
                                      <p:cBhvr>
                                        <p:cTn dur="500"/>
                                        <p:tgtEl>
                                          <p:spTgt spid="316"/>
                                        </p:tgtEl>
                                      </p:cBhvr>
                                    </p:animEffect>
                                  </p:childTnLst>
                                </p:cTn>
                              </p:par>
                              <p:par>
                                <p:cTn fill="hold" nodeType="withEffect" presetClass="entr" presetID="10" presetSubtype="0">
                                  <p:stCondLst>
                                    <p:cond delay="0"/>
                                  </p:stCondLst>
                                  <p:childTnLst>
                                    <p:set>
                                      <p:cBhvr>
                                        <p:cTn dur="1" fill="hold">
                                          <p:stCondLst>
                                            <p:cond delay="0"/>
                                          </p:stCondLst>
                                        </p:cTn>
                                        <p:tgtEl>
                                          <p:spTgt spid="317"/>
                                        </p:tgtEl>
                                        <p:attrNameLst>
                                          <p:attrName>style.visibility</p:attrName>
                                        </p:attrNameLst>
                                      </p:cBhvr>
                                      <p:to>
                                        <p:strVal val="visible"/>
                                      </p:to>
                                    </p:set>
                                    <p:animEffect filter="fade" transition="in">
                                      <p:cBhvr>
                                        <p:cTn dur="500"/>
                                        <p:tgtEl>
                                          <p:spTgt spid="3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id="322" name="Google Shape;322;p23"/>
          <p:cNvPicPr preferRelativeResize="0"/>
          <p:nvPr/>
        </p:nvPicPr>
        <p:blipFill rotWithShape="1">
          <a:blip r:embed="rId3">
            <a:alphaModFix/>
          </a:blip>
          <a:srcRect b="0" l="0" r="0" t="0"/>
          <a:stretch/>
        </p:blipFill>
        <p:spPr>
          <a:xfrm>
            <a:off x="304800" y="966981"/>
            <a:ext cx="5161859" cy="4702970"/>
          </a:xfrm>
          <a:prstGeom prst="rect">
            <a:avLst/>
          </a:prstGeom>
          <a:noFill/>
          <a:ln>
            <a:noFill/>
          </a:ln>
        </p:spPr>
      </p:pic>
      <p:sp>
        <p:nvSpPr>
          <p:cNvPr id="323" name="Google Shape;323;p23"/>
          <p:cNvSpPr/>
          <p:nvPr/>
        </p:nvSpPr>
        <p:spPr>
          <a:xfrm>
            <a:off x="220824" y="65514"/>
            <a:ext cx="11703698"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2400">
                <a:solidFill>
                  <a:srgbClr val="0000FF"/>
                </a:solidFill>
                <a:latin typeface="Times New Roman"/>
                <a:ea typeface="Times New Roman"/>
                <a:cs typeface="Times New Roman"/>
                <a:sym typeface="Times New Roman"/>
              </a:rPr>
              <a:t>Tại sao trong khẩu phần ăn cần có sự kết hợp nhiều loại thực phẩm, kết hợp giữa thực phẩm có nguồn gốc động vật và thực vật ?</a:t>
            </a:r>
            <a:endParaRPr b="1" sz="2400">
              <a:solidFill>
                <a:srgbClr val="0000FF"/>
              </a:solidFill>
              <a:latin typeface="Times New Roman"/>
              <a:ea typeface="Times New Roman"/>
              <a:cs typeface="Times New Roman"/>
              <a:sym typeface="Times New Roman"/>
            </a:endParaRPr>
          </a:p>
        </p:txBody>
      </p:sp>
      <p:sp>
        <p:nvSpPr>
          <p:cNvPr id="324" name="Google Shape;324;p23"/>
          <p:cNvSpPr txBox="1"/>
          <p:nvPr/>
        </p:nvSpPr>
        <p:spPr>
          <a:xfrm>
            <a:off x="568087" y="5669951"/>
            <a:ext cx="391993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vi-VN" sz="2000">
                <a:solidFill>
                  <a:schemeClr val="dk1"/>
                </a:solidFill>
                <a:latin typeface="Times New Roman"/>
                <a:ea typeface="Times New Roman"/>
                <a:cs typeface="Times New Roman"/>
                <a:sym typeface="Times New Roman"/>
              </a:rPr>
              <a:t>Khẩu phần ăn của 1 người</a:t>
            </a:r>
            <a:endParaRPr b="1" i="1" sz="2000">
              <a:solidFill>
                <a:schemeClr val="dk1"/>
              </a:solidFill>
              <a:latin typeface="Times New Roman"/>
              <a:ea typeface="Times New Roman"/>
              <a:cs typeface="Times New Roman"/>
              <a:sym typeface="Times New Roman"/>
            </a:endParaRPr>
          </a:p>
        </p:txBody>
      </p:sp>
      <p:sp>
        <p:nvSpPr>
          <p:cNvPr id="325" name="Google Shape;325;p23"/>
          <p:cNvSpPr/>
          <p:nvPr/>
        </p:nvSpPr>
        <p:spPr>
          <a:xfrm>
            <a:off x="5604588" y="966981"/>
            <a:ext cx="6096000" cy="3046988"/>
          </a:xfrm>
          <a:prstGeom prst="rect">
            <a:avLst/>
          </a:prstGeom>
          <a:noFill/>
          <a:ln>
            <a:noFill/>
          </a:ln>
        </p:spPr>
        <p:txBody>
          <a:bodyPr anchorCtr="0" anchor="t" bIns="45700" lIns="91425" spcFirstLastPara="1" rIns="91425" wrap="square" tIns="45700">
            <a:spAutoFit/>
          </a:bodyPr>
          <a:lstStyle/>
          <a:p>
            <a:pPr indent="0" lvl="0" marL="30480" marR="30480" rtl="0" algn="just">
              <a:spcBef>
                <a:spcPts val="0"/>
              </a:spcBef>
              <a:spcAft>
                <a:spcPts val="0"/>
              </a:spcAft>
              <a:buNone/>
            </a:pPr>
            <a:r>
              <a:rPr lang="vi-VN" sz="2400">
                <a:solidFill>
                  <a:srgbClr val="FF0000"/>
                </a:solidFill>
                <a:latin typeface="Times New Roman"/>
                <a:ea typeface="Times New Roman"/>
                <a:cs typeface="Times New Roman"/>
                <a:sym typeface="Times New Roman"/>
              </a:rPr>
              <a:t>- Trong khẩu phần ăn cần có sự kết hợp nhiều loại thực phẩm vì: mỗi loại thực phẩm sẽ cung cấp chất dinh dưỡng khác nhau.</a:t>
            </a:r>
            <a:endParaRPr/>
          </a:p>
          <a:p>
            <a:pPr indent="0" lvl="0" marL="0" marR="0" rtl="0" algn="l">
              <a:spcBef>
                <a:spcPts val="0"/>
              </a:spcBef>
              <a:spcAft>
                <a:spcPts val="0"/>
              </a:spcAft>
              <a:buNone/>
            </a:pPr>
            <a:r>
              <a:rPr lang="vi-VN" sz="2400">
                <a:solidFill>
                  <a:srgbClr val="FF0000"/>
                </a:solidFill>
                <a:latin typeface="Times New Roman"/>
                <a:ea typeface="Times New Roman"/>
                <a:cs typeface="Times New Roman"/>
                <a:sym typeface="Times New Roman"/>
              </a:rPr>
              <a:t>- Trong khẩu phần ăn cần có sự kết hợp giữa thực phẩm có nguồn gốc động vật và thực vật vì có chất dinh dưỡng được cung cấp từ nguồn gốc động vật, có chất dinh dưỡng được cung cấp từ nguồn gốc thực vật.</a:t>
            </a:r>
            <a:endParaRPr sz="2400">
              <a:solidFill>
                <a:srgbClr val="FF0000"/>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5">
                                            <p:txEl>
                                              <p:pRg end="0" st="0"/>
                                            </p:txEl>
                                          </p:spTgt>
                                        </p:tgtEl>
                                        <p:attrNameLst>
                                          <p:attrName>style.visibility</p:attrName>
                                        </p:attrNameLst>
                                      </p:cBhvr>
                                      <p:to>
                                        <p:strVal val="visible"/>
                                      </p:to>
                                    </p:set>
                                    <p:animEffect filter="fade" transition="in">
                                      <p:cBhvr>
                                        <p:cTn dur="1000"/>
                                        <p:tgtEl>
                                          <p:spTgt spid="32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5">
                                            <p:txEl>
                                              <p:pRg end="1" st="1"/>
                                            </p:txEl>
                                          </p:spTgt>
                                        </p:tgtEl>
                                        <p:attrNameLst>
                                          <p:attrName>style.visibility</p:attrName>
                                        </p:attrNameLst>
                                      </p:cBhvr>
                                      <p:to>
                                        <p:strVal val="visible"/>
                                      </p:to>
                                    </p:set>
                                    <p:animEffect filter="fade" transition="in">
                                      <p:cBhvr>
                                        <p:cTn dur="1000"/>
                                        <p:tgtEl>
                                          <p:spTgt spid="325">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24"/>
          <p:cNvSpPr/>
          <p:nvPr/>
        </p:nvSpPr>
        <p:spPr>
          <a:xfrm>
            <a:off x="239485" y="138700"/>
            <a:ext cx="1172236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2400">
                <a:solidFill>
                  <a:srgbClr val="0000FF"/>
                </a:solidFill>
                <a:latin typeface="Times New Roman"/>
                <a:ea typeface="Times New Roman"/>
                <a:cs typeface="Times New Roman"/>
                <a:sym typeface="Times New Roman"/>
              </a:rPr>
              <a:t>Protein và lipit đều có vai trò bảo vệ cơ thể nhưng bằng các cách khác nhau, em hãy phân tích sự khác nhau này.</a:t>
            </a:r>
            <a:endParaRPr/>
          </a:p>
        </p:txBody>
      </p:sp>
      <p:pic>
        <p:nvPicPr>
          <p:cNvPr id="331" name="Google Shape;331;p24"/>
          <p:cNvPicPr preferRelativeResize="0"/>
          <p:nvPr/>
        </p:nvPicPr>
        <p:blipFill rotWithShape="1">
          <a:blip r:embed="rId3">
            <a:alphaModFix/>
          </a:blip>
          <a:srcRect b="0" l="0" r="0" t="0"/>
          <a:stretch/>
        </p:blipFill>
        <p:spPr>
          <a:xfrm>
            <a:off x="450980" y="1091683"/>
            <a:ext cx="4288971" cy="2192693"/>
          </a:xfrm>
          <a:prstGeom prst="rect">
            <a:avLst/>
          </a:prstGeom>
          <a:noFill/>
          <a:ln>
            <a:noFill/>
          </a:ln>
        </p:spPr>
      </p:pic>
      <p:sp>
        <p:nvSpPr>
          <p:cNvPr id="332" name="Google Shape;332;p24"/>
          <p:cNvSpPr txBox="1"/>
          <p:nvPr/>
        </p:nvSpPr>
        <p:spPr>
          <a:xfrm>
            <a:off x="1032046" y="3406362"/>
            <a:ext cx="360526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vi-VN" sz="2000">
                <a:solidFill>
                  <a:schemeClr val="dk1"/>
                </a:solidFill>
                <a:latin typeface="Times New Roman"/>
                <a:ea typeface="Times New Roman"/>
                <a:cs typeface="Times New Roman"/>
                <a:sym typeface="Times New Roman"/>
              </a:rPr>
              <a:t>Một số thực phẩm giàu lipid</a:t>
            </a:r>
            <a:endParaRPr b="1" i="1" sz="2000">
              <a:solidFill>
                <a:schemeClr val="dk1"/>
              </a:solidFill>
              <a:latin typeface="Times New Roman"/>
              <a:ea typeface="Times New Roman"/>
              <a:cs typeface="Times New Roman"/>
              <a:sym typeface="Times New Roman"/>
            </a:endParaRPr>
          </a:p>
        </p:txBody>
      </p:sp>
      <p:pic>
        <p:nvPicPr>
          <p:cNvPr id="333" name="Google Shape;333;p24"/>
          <p:cNvPicPr preferRelativeResize="0"/>
          <p:nvPr/>
        </p:nvPicPr>
        <p:blipFill rotWithShape="1">
          <a:blip r:embed="rId4">
            <a:alphaModFix/>
          </a:blip>
          <a:srcRect b="0" l="0" r="0" t="0"/>
          <a:stretch/>
        </p:blipFill>
        <p:spPr>
          <a:xfrm>
            <a:off x="342121" y="3928458"/>
            <a:ext cx="4397829" cy="289932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0"/>
                                        </p:tgtEl>
                                        <p:attrNameLst>
                                          <p:attrName>style.visibility</p:attrName>
                                        </p:attrNameLst>
                                      </p:cBhvr>
                                      <p:to>
                                        <p:strVal val="visible"/>
                                      </p:to>
                                    </p:set>
                                    <p:animEffect filter="fade" transition="in">
                                      <p:cBhvr>
                                        <p:cTn dur="500"/>
                                        <p:tgtEl>
                                          <p:spTgt spid="330"/>
                                        </p:tgtEl>
                                      </p:cBhvr>
                                    </p:animEffect>
                                  </p:childTnLst>
                                </p:cTn>
                              </p:par>
                              <p:par>
                                <p:cTn fill="hold" nodeType="withEffect" presetClass="entr" presetID="10" presetSubtype="0">
                                  <p:stCondLst>
                                    <p:cond delay="0"/>
                                  </p:stCondLst>
                                  <p:childTnLst>
                                    <p:set>
                                      <p:cBhvr>
                                        <p:cTn dur="1" fill="hold">
                                          <p:stCondLst>
                                            <p:cond delay="0"/>
                                          </p:stCondLst>
                                        </p:cTn>
                                        <p:tgtEl>
                                          <p:spTgt spid="331"/>
                                        </p:tgtEl>
                                        <p:attrNameLst>
                                          <p:attrName>style.visibility</p:attrName>
                                        </p:attrNameLst>
                                      </p:cBhvr>
                                      <p:to>
                                        <p:strVal val="visible"/>
                                      </p:to>
                                    </p:set>
                                    <p:animEffect filter="fade" transition="in">
                                      <p:cBhvr>
                                        <p:cTn dur="500"/>
                                        <p:tgtEl>
                                          <p:spTgt spid="331"/>
                                        </p:tgtEl>
                                      </p:cBhvr>
                                    </p:animEffect>
                                  </p:childTnLst>
                                </p:cTn>
                              </p:par>
                              <p:par>
                                <p:cTn fill="hold" nodeType="withEffect" presetClass="entr" presetID="10" presetSubtype="0">
                                  <p:stCondLst>
                                    <p:cond delay="0"/>
                                  </p:stCondLst>
                                  <p:childTnLst>
                                    <p:set>
                                      <p:cBhvr>
                                        <p:cTn dur="1" fill="hold">
                                          <p:stCondLst>
                                            <p:cond delay="0"/>
                                          </p:stCondLst>
                                        </p:cTn>
                                        <p:tgtEl>
                                          <p:spTgt spid="332"/>
                                        </p:tgtEl>
                                        <p:attrNameLst>
                                          <p:attrName>style.visibility</p:attrName>
                                        </p:attrNameLst>
                                      </p:cBhvr>
                                      <p:to>
                                        <p:strVal val="visible"/>
                                      </p:to>
                                    </p:set>
                                    <p:animEffect filter="fade" transition="in">
                                      <p:cBhvr>
                                        <p:cTn dur="500"/>
                                        <p:tgtEl>
                                          <p:spTgt spid="332"/>
                                        </p:tgtEl>
                                      </p:cBhvr>
                                    </p:animEffect>
                                  </p:childTnLst>
                                </p:cTn>
                              </p:par>
                              <p:par>
                                <p:cTn fill="hold" nodeType="with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500"/>
                                        <p:tgtEl>
                                          <p:spTgt spid="3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25"/>
          <p:cNvSpPr/>
          <p:nvPr/>
        </p:nvSpPr>
        <p:spPr>
          <a:xfrm>
            <a:off x="239485" y="138700"/>
            <a:ext cx="1172236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2400">
                <a:solidFill>
                  <a:srgbClr val="0000FF"/>
                </a:solidFill>
                <a:latin typeface="Times New Roman"/>
                <a:ea typeface="Times New Roman"/>
                <a:cs typeface="Times New Roman"/>
                <a:sym typeface="Times New Roman"/>
              </a:rPr>
              <a:t>Protein và lipit đều có vai trò bảo vệ cơ thể nhưng bằng các cách khác nhau, em hãy phân tích sự khác nhau này.</a:t>
            </a:r>
            <a:endParaRPr/>
          </a:p>
        </p:txBody>
      </p:sp>
      <p:pic>
        <p:nvPicPr>
          <p:cNvPr id="339" name="Google Shape;339;p25"/>
          <p:cNvPicPr preferRelativeResize="0"/>
          <p:nvPr/>
        </p:nvPicPr>
        <p:blipFill rotWithShape="1">
          <a:blip r:embed="rId3">
            <a:alphaModFix/>
          </a:blip>
          <a:srcRect b="0" l="0" r="0" t="0"/>
          <a:stretch/>
        </p:blipFill>
        <p:spPr>
          <a:xfrm>
            <a:off x="450980" y="1091683"/>
            <a:ext cx="4288971" cy="2192693"/>
          </a:xfrm>
          <a:prstGeom prst="rect">
            <a:avLst/>
          </a:prstGeom>
          <a:noFill/>
          <a:ln>
            <a:noFill/>
          </a:ln>
        </p:spPr>
      </p:pic>
      <p:sp>
        <p:nvSpPr>
          <p:cNvPr id="340" name="Google Shape;340;p25"/>
          <p:cNvSpPr txBox="1"/>
          <p:nvPr/>
        </p:nvSpPr>
        <p:spPr>
          <a:xfrm>
            <a:off x="1032046" y="3406362"/>
            <a:ext cx="360526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vi-VN" sz="2000">
                <a:solidFill>
                  <a:schemeClr val="dk1"/>
                </a:solidFill>
                <a:latin typeface="Times New Roman"/>
                <a:ea typeface="Times New Roman"/>
                <a:cs typeface="Times New Roman"/>
                <a:sym typeface="Times New Roman"/>
              </a:rPr>
              <a:t>Một số thực phẩm giàu lipid</a:t>
            </a:r>
            <a:endParaRPr b="1" i="1" sz="2000">
              <a:solidFill>
                <a:schemeClr val="dk1"/>
              </a:solidFill>
              <a:latin typeface="Times New Roman"/>
              <a:ea typeface="Times New Roman"/>
              <a:cs typeface="Times New Roman"/>
              <a:sym typeface="Times New Roman"/>
            </a:endParaRPr>
          </a:p>
        </p:txBody>
      </p:sp>
      <p:pic>
        <p:nvPicPr>
          <p:cNvPr id="341" name="Google Shape;341;p25"/>
          <p:cNvPicPr preferRelativeResize="0"/>
          <p:nvPr/>
        </p:nvPicPr>
        <p:blipFill rotWithShape="1">
          <a:blip r:embed="rId4">
            <a:alphaModFix/>
          </a:blip>
          <a:srcRect b="0" l="0" r="0" t="0"/>
          <a:stretch/>
        </p:blipFill>
        <p:spPr>
          <a:xfrm>
            <a:off x="342121" y="3928458"/>
            <a:ext cx="4397829" cy="2899322"/>
          </a:xfrm>
          <a:prstGeom prst="rect">
            <a:avLst/>
          </a:prstGeom>
          <a:noFill/>
          <a:ln>
            <a:noFill/>
          </a:ln>
        </p:spPr>
      </p:pic>
      <p:graphicFrame>
        <p:nvGraphicFramePr>
          <p:cNvPr id="342" name="Google Shape;342;p25"/>
          <p:cNvGraphicFramePr/>
          <p:nvPr/>
        </p:nvGraphicFramePr>
        <p:xfrm>
          <a:off x="5163503" y="1091683"/>
          <a:ext cx="3000000" cy="3000000"/>
        </p:xfrm>
        <a:graphic>
          <a:graphicData uri="http://schemas.openxmlformats.org/drawingml/2006/table">
            <a:tbl>
              <a:tblPr>
                <a:noFill/>
                <a:tableStyleId>{B436B5E7-3B0E-48AE-ABF8-1221C8540F1B}</a:tableStyleId>
              </a:tblPr>
              <a:tblGrid>
                <a:gridCol w="2839300"/>
                <a:gridCol w="3595150"/>
              </a:tblGrid>
              <a:tr h="304800">
                <a:tc>
                  <a:txBody>
                    <a:bodyPr/>
                    <a:lstStyle/>
                    <a:p>
                      <a:pPr indent="0" lvl="0" marL="30480" marR="30480" rtl="0" algn="ctr">
                        <a:lnSpc>
                          <a:spcPct val="115000"/>
                        </a:lnSpc>
                        <a:spcBef>
                          <a:spcPts val="0"/>
                        </a:spcBef>
                        <a:spcAft>
                          <a:spcPts val="0"/>
                        </a:spcAft>
                        <a:buNone/>
                      </a:pPr>
                      <a:r>
                        <a:rPr b="1" lang="vi-VN" sz="2400" u="none" cap="none" strike="noStrike">
                          <a:solidFill>
                            <a:srgbClr val="FF0000"/>
                          </a:solidFill>
                          <a:latin typeface="Times New Roman"/>
                          <a:ea typeface="Times New Roman"/>
                          <a:cs typeface="Times New Roman"/>
                          <a:sym typeface="Times New Roman"/>
                        </a:rPr>
                        <a:t>Protein</a:t>
                      </a:r>
                      <a:endParaRPr sz="2400" u="none" cap="none" strike="noStrike">
                        <a:solidFill>
                          <a:srgbClr val="FF0000"/>
                        </a:solidFill>
                        <a:latin typeface="Times New Roman"/>
                        <a:ea typeface="Times New Roman"/>
                        <a:cs typeface="Times New Roman"/>
                        <a:sym typeface="Times New Roman"/>
                      </a:endParaRPr>
                    </a:p>
                  </a:txBody>
                  <a:tcPr marT="76200" marB="76200" marR="76200" marL="76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30480" marR="30480" rtl="0" algn="ctr">
                        <a:lnSpc>
                          <a:spcPct val="115000"/>
                        </a:lnSpc>
                        <a:spcBef>
                          <a:spcPts val="0"/>
                        </a:spcBef>
                        <a:spcAft>
                          <a:spcPts val="0"/>
                        </a:spcAft>
                        <a:buNone/>
                      </a:pPr>
                      <a:r>
                        <a:rPr b="1" lang="vi-VN" sz="2400" u="none" cap="none" strike="noStrike">
                          <a:solidFill>
                            <a:srgbClr val="FF0000"/>
                          </a:solidFill>
                          <a:latin typeface="Times New Roman"/>
                          <a:ea typeface="Times New Roman"/>
                          <a:cs typeface="Times New Roman"/>
                          <a:sym typeface="Times New Roman"/>
                        </a:rPr>
                        <a:t>Lipit</a:t>
                      </a:r>
                      <a:endParaRPr sz="2400" u="none" cap="none" strike="noStrike">
                        <a:solidFill>
                          <a:srgbClr val="FF0000"/>
                        </a:solidFill>
                        <a:latin typeface="Times New Roman"/>
                        <a:ea typeface="Times New Roman"/>
                        <a:cs typeface="Times New Roman"/>
                        <a:sym typeface="Times New Roman"/>
                      </a:endParaRPr>
                    </a:p>
                  </a:txBody>
                  <a:tcPr marT="76200" marB="76200" marR="76200" marL="76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320800">
                <a:tc>
                  <a:txBody>
                    <a:bodyPr/>
                    <a:lstStyle/>
                    <a:p>
                      <a:pPr indent="0" lvl="0" marL="30480" marR="30480" rtl="0" algn="just">
                        <a:lnSpc>
                          <a:spcPct val="115000"/>
                        </a:lnSpc>
                        <a:spcBef>
                          <a:spcPts val="0"/>
                        </a:spcBef>
                        <a:spcAft>
                          <a:spcPts val="0"/>
                        </a:spcAft>
                        <a:buNone/>
                      </a:pPr>
                      <a:r>
                        <a:rPr lang="vi-VN" sz="2400" u="none" cap="none" strike="noStrike">
                          <a:solidFill>
                            <a:srgbClr val="FF0000"/>
                          </a:solidFill>
                          <a:latin typeface="Times New Roman"/>
                          <a:ea typeface="Times New Roman"/>
                          <a:cs typeface="Times New Roman"/>
                          <a:sym typeface="Times New Roman"/>
                        </a:rPr>
                        <a:t>Protein có vai trò bảo vệ cơ thể bằng cách cung cấp các axit amin cần thiết cho sự xây dựng và sửa chữa cơ bắp, mô tế bào và các cấu trúc cơ thể khác.</a:t>
                      </a:r>
                      <a:endParaRPr/>
                    </a:p>
                  </a:txBody>
                  <a:tcPr marT="76200" marB="76200" marR="76200" marL="76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30480" marR="30480" rtl="0" algn="just">
                        <a:lnSpc>
                          <a:spcPct val="115000"/>
                        </a:lnSpc>
                        <a:spcBef>
                          <a:spcPts val="0"/>
                        </a:spcBef>
                        <a:spcAft>
                          <a:spcPts val="0"/>
                        </a:spcAft>
                        <a:buNone/>
                      </a:pPr>
                      <a:r>
                        <a:rPr lang="vi-VN" sz="2400" u="none" cap="none" strike="noStrike">
                          <a:solidFill>
                            <a:srgbClr val="FF0000"/>
                          </a:solidFill>
                          <a:latin typeface="Times New Roman"/>
                          <a:ea typeface="Times New Roman"/>
                          <a:cs typeface="Times New Roman"/>
                          <a:sym typeface="Times New Roman"/>
                        </a:rPr>
                        <a:t>Lipit thường được biết đến với vai trò bảo vệ cơ thể bằng cách cung cấp năng lượng dự phòng và hấp thụ vitamin. Ngoài ra, các axit béo không no, có thể giúp giảm viêm và hỗ trợ hệ thống miễn dịch.</a:t>
                      </a:r>
                      <a:endParaRPr/>
                    </a:p>
                  </a:txBody>
                  <a:tcPr marT="76200" marB="76200" marR="76200" marL="76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500"/>
                                        <p:tgtEl>
                                          <p:spTgt spid="3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26"/>
          <p:cNvSpPr/>
          <p:nvPr/>
        </p:nvSpPr>
        <p:spPr>
          <a:xfrm>
            <a:off x="239485" y="138700"/>
            <a:ext cx="6973078"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2400">
                <a:solidFill>
                  <a:srgbClr val="0000FF"/>
                </a:solidFill>
                <a:latin typeface="Times New Roman"/>
                <a:ea typeface="Times New Roman"/>
                <a:cs typeface="Times New Roman"/>
                <a:sym typeface="Times New Roman"/>
              </a:rPr>
              <a:t>Vì sao ăn nhiều chất béo lại no lâu hơn ăn nhiều tinh bột, đường?</a:t>
            </a:r>
            <a:endParaRPr/>
          </a:p>
        </p:txBody>
      </p:sp>
      <p:pic>
        <p:nvPicPr>
          <p:cNvPr id="348" name="Google Shape;348;p26"/>
          <p:cNvPicPr preferRelativeResize="0"/>
          <p:nvPr/>
        </p:nvPicPr>
        <p:blipFill rotWithShape="1">
          <a:blip r:embed="rId3">
            <a:alphaModFix/>
          </a:blip>
          <a:srcRect b="0" l="0" r="0" t="0"/>
          <a:stretch/>
        </p:blipFill>
        <p:spPr>
          <a:xfrm>
            <a:off x="450980" y="1091683"/>
            <a:ext cx="5427306" cy="4236098"/>
          </a:xfrm>
          <a:prstGeom prst="rect">
            <a:avLst/>
          </a:prstGeom>
          <a:noFill/>
          <a:ln>
            <a:noFill/>
          </a:ln>
        </p:spPr>
      </p:pic>
      <p:sp>
        <p:nvSpPr>
          <p:cNvPr id="349" name="Google Shape;349;p26"/>
          <p:cNvSpPr txBox="1"/>
          <p:nvPr/>
        </p:nvSpPr>
        <p:spPr>
          <a:xfrm>
            <a:off x="969303" y="5449767"/>
            <a:ext cx="428383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vi-VN" sz="2000">
                <a:solidFill>
                  <a:schemeClr val="dk1"/>
                </a:solidFill>
                <a:latin typeface="Times New Roman"/>
                <a:ea typeface="Times New Roman"/>
                <a:cs typeface="Times New Roman"/>
                <a:sym typeface="Times New Roman"/>
              </a:rPr>
              <a:t>Một số thực phẩm giàu lipid</a:t>
            </a:r>
            <a:endParaRPr b="1" i="1" sz="20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7"/>
                                        </p:tgtEl>
                                        <p:attrNameLst>
                                          <p:attrName>style.visibility</p:attrName>
                                        </p:attrNameLst>
                                      </p:cBhvr>
                                      <p:to>
                                        <p:strVal val="visible"/>
                                      </p:to>
                                    </p:set>
                                    <p:animEffect filter="fade" transition="in">
                                      <p:cBhvr>
                                        <p:cTn dur="1000"/>
                                        <p:tgtEl>
                                          <p:spTgt spid="347"/>
                                        </p:tgtEl>
                                      </p:cBhvr>
                                    </p:animEffect>
                                  </p:childTnLst>
                                </p:cTn>
                              </p:par>
                              <p:par>
                                <p:cTn fill="hold" nodeType="withEffect" presetClass="entr" presetID="10" presetSubtype="0">
                                  <p:stCondLst>
                                    <p:cond delay="0"/>
                                  </p:stCondLst>
                                  <p:childTnLst>
                                    <p:set>
                                      <p:cBhvr>
                                        <p:cTn dur="1" fill="hold">
                                          <p:stCondLst>
                                            <p:cond delay="0"/>
                                          </p:stCondLst>
                                        </p:cTn>
                                        <p:tgtEl>
                                          <p:spTgt spid="348"/>
                                        </p:tgtEl>
                                        <p:attrNameLst>
                                          <p:attrName>style.visibility</p:attrName>
                                        </p:attrNameLst>
                                      </p:cBhvr>
                                      <p:to>
                                        <p:strVal val="visible"/>
                                      </p:to>
                                    </p:set>
                                    <p:animEffect filter="fade" transition="in">
                                      <p:cBhvr>
                                        <p:cTn dur="1000"/>
                                        <p:tgtEl>
                                          <p:spTgt spid="348"/>
                                        </p:tgtEl>
                                      </p:cBhvr>
                                    </p:animEffect>
                                  </p:childTnLst>
                                </p:cTn>
                              </p:par>
                              <p:par>
                                <p:cTn fill="hold" nodeType="withEffect" presetClass="entr" presetID="10" presetSubtype="0">
                                  <p:stCondLst>
                                    <p:cond delay="0"/>
                                  </p:stCondLst>
                                  <p:childTnLst>
                                    <p:set>
                                      <p:cBhvr>
                                        <p:cTn dur="1" fill="hold">
                                          <p:stCondLst>
                                            <p:cond delay="0"/>
                                          </p:stCondLst>
                                        </p:cTn>
                                        <p:tgtEl>
                                          <p:spTgt spid="349"/>
                                        </p:tgtEl>
                                        <p:attrNameLst>
                                          <p:attrName>style.visibility</p:attrName>
                                        </p:attrNameLst>
                                      </p:cBhvr>
                                      <p:to>
                                        <p:strVal val="visible"/>
                                      </p:to>
                                    </p:set>
                                    <p:animEffect filter="fade" transition="in">
                                      <p:cBhvr>
                                        <p:cTn dur="1000"/>
                                        <p:tgtEl>
                                          <p:spTgt spid="3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27"/>
          <p:cNvSpPr/>
          <p:nvPr/>
        </p:nvSpPr>
        <p:spPr>
          <a:xfrm>
            <a:off x="239485" y="138700"/>
            <a:ext cx="6973078"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2400">
                <a:solidFill>
                  <a:srgbClr val="0000FF"/>
                </a:solidFill>
                <a:latin typeface="Times New Roman"/>
                <a:ea typeface="Times New Roman"/>
                <a:cs typeface="Times New Roman"/>
                <a:sym typeface="Times New Roman"/>
              </a:rPr>
              <a:t>Vì sao ăn nhiều chất béo lại no lâu hơn ăn nhiều tinh bột, đường?</a:t>
            </a:r>
            <a:endParaRPr/>
          </a:p>
        </p:txBody>
      </p:sp>
      <p:pic>
        <p:nvPicPr>
          <p:cNvPr id="355" name="Google Shape;355;p27"/>
          <p:cNvPicPr preferRelativeResize="0"/>
          <p:nvPr/>
        </p:nvPicPr>
        <p:blipFill rotWithShape="1">
          <a:blip r:embed="rId3">
            <a:alphaModFix/>
          </a:blip>
          <a:srcRect b="0" l="0" r="0" t="0"/>
          <a:stretch/>
        </p:blipFill>
        <p:spPr>
          <a:xfrm>
            <a:off x="450980" y="1091683"/>
            <a:ext cx="5427306" cy="4236098"/>
          </a:xfrm>
          <a:prstGeom prst="rect">
            <a:avLst/>
          </a:prstGeom>
          <a:noFill/>
          <a:ln>
            <a:noFill/>
          </a:ln>
        </p:spPr>
      </p:pic>
      <p:sp>
        <p:nvSpPr>
          <p:cNvPr id="356" name="Google Shape;356;p27"/>
          <p:cNvSpPr txBox="1"/>
          <p:nvPr/>
        </p:nvSpPr>
        <p:spPr>
          <a:xfrm>
            <a:off x="969303" y="5449767"/>
            <a:ext cx="428383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vi-VN" sz="2000">
                <a:solidFill>
                  <a:schemeClr val="dk1"/>
                </a:solidFill>
                <a:latin typeface="Times New Roman"/>
                <a:ea typeface="Times New Roman"/>
                <a:cs typeface="Times New Roman"/>
                <a:sym typeface="Times New Roman"/>
              </a:rPr>
              <a:t>Một số thực phẩm giàu lipid</a:t>
            </a:r>
            <a:endParaRPr b="1" i="1" sz="2000">
              <a:solidFill>
                <a:schemeClr val="dk1"/>
              </a:solidFill>
              <a:latin typeface="Times New Roman"/>
              <a:ea typeface="Times New Roman"/>
              <a:cs typeface="Times New Roman"/>
              <a:sym typeface="Times New Roman"/>
            </a:endParaRPr>
          </a:p>
        </p:txBody>
      </p:sp>
      <p:sp>
        <p:nvSpPr>
          <p:cNvPr id="357" name="Google Shape;357;p27"/>
          <p:cNvSpPr/>
          <p:nvPr/>
        </p:nvSpPr>
        <p:spPr>
          <a:xfrm>
            <a:off x="6080448" y="1091683"/>
            <a:ext cx="5872065" cy="2677656"/>
          </a:xfrm>
          <a:prstGeom prst="rect">
            <a:avLst/>
          </a:prstGeom>
          <a:noFill/>
          <a:ln>
            <a:noFill/>
          </a:ln>
        </p:spPr>
        <p:txBody>
          <a:bodyPr anchorCtr="0" anchor="t" bIns="45700" lIns="91425" spcFirstLastPara="1" rIns="91425" wrap="square" tIns="45700">
            <a:spAutoFit/>
          </a:bodyPr>
          <a:lstStyle/>
          <a:p>
            <a:pPr indent="0" lvl="0" marL="0" marR="30480" rtl="0" algn="just">
              <a:spcBef>
                <a:spcPts val="0"/>
              </a:spcBef>
              <a:spcAft>
                <a:spcPts val="0"/>
              </a:spcAft>
              <a:buNone/>
            </a:pPr>
            <a:r>
              <a:rPr lang="vi-VN" sz="2400">
                <a:solidFill>
                  <a:srgbClr val="FF0000"/>
                </a:solidFill>
                <a:latin typeface="Times New Roman"/>
                <a:ea typeface="Times New Roman"/>
                <a:cs typeface="Times New Roman"/>
                <a:sym typeface="Times New Roman"/>
              </a:rPr>
              <a:t>Ăn nhiều chất béo lại no lâu hơn ăn nhiều tinh bột, đường vì:</a:t>
            </a:r>
            <a:endParaRPr/>
          </a:p>
          <a:p>
            <a:pPr indent="0" lvl="0" marL="30480" marR="30480" rtl="0" algn="just">
              <a:spcBef>
                <a:spcPts val="0"/>
              </a:spcBef>
              <a:spcAft>
                <a:spcPts val="0"/>
              </a:spcAft>
              <a:buNone/>
            </a:pPr>
            <a:r>
              <a:rPr lang="vi-VN" sz="2400">
                <a:solidFill>
                  <a:srgbClr val="FF0000"/>
                </a:solidFill>
                <a:latin typeface="Times New Roman"/>
                <a:ea typeface="Times New Roman"/>
                <a:cs typeface="Times New Roman"/>
                <a:sym typeface="Times New Roman"/>
              </a:rPr>
              <a:t>- Chất béo có hàm lượng năng lượng cao hơn so với tinh bột và đường.</a:t>
            </a:r>
            <a:endParaRPr/>
          </a:p>
          <a:p>
            <a:pPr indent="0" lvl="0" marL="0" marR="0" rtl="0" algn="l">
              <a:spcBef>
                <a:spcPts val="0"/>
              </a:spcBef>
              <a:spcAft>
                <a:spcPts val="0"/>
              </a:spcAft>
              <a:buNone/>
            </a:pPr>
            <a:r>
              <a:rPr lang="vi-VN" sz="2400">
                <a:solidFill>
                  <a:srgbClr val="FF0000"/>
                </a:solidFill>
                <a:latin typeface="Times New Roman"/>
                <a:ea typeface="Times New Roman"/>
                <a:cs typeface="Times New Roman"/>
                <a:sym typeface="Times New Roman"/>
              </a:rPr>
              <a:t>- Chất béo cũng được tiêu hao chậm hơn so với tinh bột và đường. Do đó, cảm giác no sẽ kéo dài hơn khi chúng ta ăn nhiều chất béo.</a:t>
            </a:r>
            <a:endParaRPr sz="2400">
              <a:solidFill>
                <a:srgbClr val="FF0000"/>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7">
                                            <p:txEl>
                                              <p:pRg end="0" st="0"/>
                                            </p:txEl>
                                          </p:spTgt>
                                        </p:tgtEl>
                                        <p:attrNameLst>
                                          <p:attrName>style.visibility</p:attrName>
                                        </p:attrNameLst>
                                      </p:cBhvr>
                                      <p:to>
                                        <p:strVal val="visible"/>
                                      </p:to>
                                    </p:set>
                                    <p:animEffect filter="fade" transition="in">
                                      <p:cBhvr>
                                        <p:cTn dur="1000"/>
                                        <p:tgtEl>
                                          <p:spTgt spid="35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7">
                                            <p:txEl>
                                              <p:pRg end="1" st="1"/>
                                            </p:txEl>
                                          </p:spTgt>
                                        </p:tgtEl>
                                        <p:attrNameLst>
                                          <p:attrName>style.visibility</p:attrName>
                                        </p:attrNameLst>
                                      </p:cBhvr>
                                      <p:to>
                                        <p:strVal val="visible"/>
                                      </p:to>
                                    </p:set>
                                    <p:animEffect filter="fade" transition="in">
                                      <p:cBhvr>
                                        <p:cTn dur="1000"/>
                                        <p:tgtEl>
                                          <p:spTgt spid="35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7">
                                            <p:txEl>
                                              <p:pRg end="2" st="2"/>
                                            </p:txEl>
                                          </p:spTgt>
                                        </p:tgtEl>
                                        <p:attrNameLst>
                                          <p:attrName>style.visibility</p:attrName>
                                        </p:attrNameLst>
                                      </p:cBhvr>
                                      <p:to>
                                        <p:strVal val="visible"/>
                                      </p:to>
                                    </p:set>
                                    <p:animEffect filter="fade" transition="in">
                                      <p:cBhvr>
                                        <p:cTn dur="1000"/>
                                        <p:tgtEl>
                                          <p:spTgt spid="357">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28"/>
          <p:cNvSpPr/>
          <p:nvPr/>
        </p:nvSpPr>
        <p:spPr>
          <a:xfrm>
            <a:off x="319154" y="90252"/>
            <a:ext cx="11476893"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2400">
                <a:solidFill>
                  <a:srgbClr val="0000FF"/>
                </a:solidFill>
                <a:latin typeface="Times New Roman"/>
                <a:ea typeface="Times New Roman"/>
                <a:cs typeface="Times New Roman"/>
                <a:sym typeface="Times New Roman"/>
              </a:rPr>
              <a:t>Quan sát hình 1.5 và kết hợp với hiểu biết cá nhân hãy kể tên một số chất khoáng thiết yếu, các thực phẩm cung cấp, vai trò và nhu cầu cơ thể người với các chất khoáng này.</a:t>
            </a:r>
            <a:endParaRPr/>
          </a:p>
        </p:txBody>
      </p:sp>
      <p:pic>
        <p:nvPicPr>
          <p:cNvPr id="363" name="Google Shape;363;p28"/>
          <p:cNvPicPr preferRelativeResize="0"/>
          <p:nvPr/>
        </p:nvPicPr>
        <p:blipFill rotWithShape="1">
          <a:blip r:embed="rId3">
            <a:alphaModFix/>
          </a:blip>
          <a:srcRect b="0" l="0" r="0" t="0"/>
          <a:stretch/>
        </p:blipFill>
        <p:spPr>
          <a:xfrm>
            <a:off x="7511142" y="1071523"/>
            <a:ext cx="4504849" cy="3183236"/>
          </a:xfrm>
          <a:prstGeom prst="rect">
            <a:avLst/>
          </a:prstGeom>
          <a:noFill/>
          <a:ln>
            <a:noFill/>
          </a:ln>
        </p:spPr>
      </p:pic>
      <p:pic>
        <p:nvPicPr>
          <p:cNvPr id="364" name="Google Shape;364;p28"/>
          <p:cNvPicPr preferRelativeResize="0"/>
          <p:nvPr/>
        </p:nvPicPr>
        <p:blipFill rotWithShape="1">
          <a:blip r:embed="rId4">
            <a:alphaModFix/>
          </a:blip>
          <a:srcRect b="0" l="0" r="0" t="0"/>
          <a:stretch/>
        </p:blipFill>
        <p:spPr>
          <a:xfrm>
            <a:off x="319154" y="921249"/>
            <a:ext cx="7191988" cy="582478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2"/>
                                        </p:tgtEl>
                                        <p:attrNameLst>
                                          <p:attrName>style.visibility</p:attrName>
                                        </p:attrNameLst>
                                      </p:cBhvr>
                                      <p:to>
                                        <p:strVal val="visible"/>
                                      </p:to>
                                    </p:set>
                                    <p:animEffect filter="fade" transition="in">
                                      <p:cBhvr>
                                        <p:cTn dur="1000"/>
                                        <p:tgtEl>
                                          <p:spTgt spid="362"/>
                                        </p:tgtEl>
                                      </p:cBhvr>
                                    </p:animEffect>
                                  </p:childTnLst>
                                </p:cTn>
                              </p:par>
                              <p:par>
                                <p:cTn fill="hold" nodeType="withEffect" presetClass="entr" presetID="10" presetSubtype="0">
                                  <p:stCondLst>
                                    <p:cond delay="0"/>
                                  </p:stCondLst>
                                  <p:childTnLst>
                                    <p:set>
                                      <p:cBhvr>
                                        <p:cTn dur="1" fill="hold">
                                          <p:stCondLst>
                                            <p:cond delay="0"/>
                                          </p:stCondLst>
                                        </p:cTn>
                                        <p:tgtEl>
                                          <p:spTgt spid="363"/>
                                        </p:tgtEl>
                                        <p:attrNameLst>
                                          <p:attrName>style.visibility</p:attrName>
                                        </p:attrNameLst>
                                      </p:cBhvr>
                                      <p:to>
                                        <p:strVal val="visible"/>
                                      </p:to>
                                    </p:set>
                                    <p:animEffect filter="fade" transition="in">
                                      <p:cBhvr>
                                        <p:cTn dur="1000"/>
                                        <p:tgtEl>
                                          <p:spTgt spid="363"/>
                                        </p:tgtEl>
                                      </p:cBhvr>
                                    </p:animEffect>
                                  </p:childTnLst>
                                </p:cTn>
                              </p:par>
                              <p:par>
                                <p:cTn fill="hold" nodeType="withEffect" presetClass="entr" presetID="10" presetSubtype="0">
                                  <p:stCondLst>
                                    <p:cond delay="0"/>
                                  </p:stCondLst>
                                  <p:childTnLst>
                                    <p:set>
                                      <p:cBhvr>
                                        <p:cTn dur="1" fill="hold">
                                          <p:stCondLst>
                                            <p:cond delay="0"/>
                                          </p:stCondLst>
                                        </p:cTn>
                                        <p:tgtEl>
                                          <p:spTgt spid="364"/>
                                        </p:tgtEl>
                                        <p:attrNameLst>
                                          <p:attrName>style.visibility</p:attrName>
                                        </p:attrNameLst>
                                      </p:cBhvr>
                                      <p:to>
                                        <p:strVal val="visible"/>
                                      </p:to>
                                    </p:set>
                                    <p:animEffect filter="fade" transition="in">
                                      <p:cBhvr>
                                        <p:cTn dur="1000"/>
                                        <p:tgtEl>
                                          <p:spTgt spid="3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
          <p:cNvSpPr/>
          <p:nvPr/>
        </p:nvSpPr>
        <p:spPr>
          <a:xfrm>
            <a:off x="6778870" y="61118"/>
            <a:ext cx="4402016" cy="4335036"/>
          </a:xfrm>
          <a:prstGeom prst="cloudCallout">
            <a:avLst>
              <a:gd fmla="val -95654" name="adj1"/>
              <a:gd fmla="val 31678" name="adj2"/>
            </a:avLst>
          </a:prstGeom>
          <a:solidFill>
            <a:srgbClr val="FFFF00"/>
          </a:solidFill>
          <a:ln cap="rnd" cmpd="sng" w="15875">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vi-VN" sz="2400">
                <a:solidFill>
                  <a:srgbClr val="0000FF"/>
                </a:solidFill>
                <a:latin typeface="Times New Roman"/>
                <a:ea typeface="Times New Roman"/>
                <a:cs typeface="Times New Roman"/>
                <a:sym typeface="Times New Roman"/>
              </a:rPr>
              <a:t>Hãy kể tên một số chất dinh dưỡng chính có trong thực phẩm ở Hình 1.1.</a:t>
            </a:r>
            <a:endParaRPr/>
          </a:p>
        </p:txBody>
      </p:sp>
      <p:pic>
        <p:nvPicPr>
          <p:cNvPr descr="C:\Users\DELL\Desktop\sách giáo khoa công nghệ 9\mo-dau-trang-5-cong-nghe-9-cbtp-219167.png" id="177" name="Google Shape;177;p2"/>
          <p:cNvPicPr preferRelativeResize="0"/>
          <p:nvPr/>
        </p:nvPicPr>
        <p:blipFill rotWithShape="1">
          <a:blip r:embed="rId3">
            <a:alphaModFix/>
          </a:blip>
          <a:srcRect b="0" l="0" r="0" t="0"/>
          <a:stretch/>
        </p:blipFill>
        <p:spPr>
          <a:xfrm>
            <a:off x="298352" y="407377"/>
            <a:ext cx="6126480" cy="255563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
                                        </p:tgtEl>
                                        <p:attrNameLst>
                                          <p:attrName>style.visibility</p:attrName>
                                        </p:attrNameLst>
                                      </p:cBhvr>
                                      <p:to>
                                        <p:strVal val="visible"/>
                                      </p:to>
                                    </p:set>
                                    <p:animEffect filter="fade" transition="in">
                                      <p:cBhvr>
                                        <p:cTn dur="1000"/>
                                        <p:tgtEl>
                                          <p:spTgt spid="176"/>
                                        </p:tgtEl>
                                      </p:cBhvr>
                                    </p:animEffect>
                                  </p:childTnLst>
                                </p:cTn>
                              </p:par>
                              <p:par>
                                <p:cTn fill="hold" nodeType="with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1000"/>
                                        <p:tgtEl>
                                          <p:spTgt spid="1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29"/>
          <p:cNvSpPr/>
          <p:nvPr/>
        </p:nvSpPr>
        <p:spPr>
          <a:xfrm>
            <a:off x="1433146" y="85631"/>
            <a:ext cx="966274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2400">
                <a:solidFill>
                  <a:srgbClr val="FF0000"/>
                </a:solidFill>
                <a:latin typeface="Times New Roman"/>
                <a:ea typeface="Times New Roman"/>
                <a:cs typeface="Times New Roman"/>
                <a:sym typeface="Times New Roman"/>
              </a:rPr>
              <a:t>BÀI 1. VAI TRÒ CỦA CHẤT DINH DƯỠNG TRONG THỰC PHẨM</a:t>
            </a:r>
            <a:endParaRPr sz="2400">
              <a:solidFill>
                <a:srgbClr val="FF0000"/>
              </a:solidFill>
              <a:latin typeface="Times New Roman"/>
              <a:ea typeface="Times New Roman"/>
              <a:cs typeface="Times New Roman"/>
              <a:sym typeface="Times New Roman"/>
            </a:endParaRPr>
          </a:p>
        </p:txBody>
      </p:sp>
      <p:sp>
        <p:nvSpPr>
          <p:cNvPr id="370" name="Google Shape;370;p29"/>
          <p:cNvSpPr/>
          <p:nvPr/>
        </p:nvSpPr>
        <p:spPr>
          <a:xfrm>
            <a:off x="407437" y="547296"/>
            <a:ext cx="11227836"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2400">
                <a:solidFill>
                  <a:schemeClr val="dk1"/>
                </a:solidFill>
                <a:latin typeface="Times New Roman"/>
                <a:ea typeface="Times New Roman"/>
                <a:cs typeface="Times New Roman"/>
                <a:sym typeface="Times New Roman"/>
              </a:rPr>
              <a:t>III. Vai trò của các chất dinh dưỡng không sinh năng lượng</a:t>
            </a:r>
            <a:endParaRPr b="1"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vi-VN" sz="2400">
                <a:solidFill>
                  <a:schemeClr val="dk1"/>
                </a:solidFill>
                <a:latin typeface="Times New Roman"/>
                <a:ea typeface="Times New Roman"/>
                <a:cs typeface="Times New Roman"/>
                <a:sym typeface="Times New Roman"/>
              </a:rPr>
              <a:t>1. Một số chất khoáng thiết yếu</a:t>
            </a:r>
            <a:endParaRPr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vi-VN" sz="2400">
                <a:solidFill>
                  <a:schemeClr val="dk1"/>
                </a:solidFill>
                <a:latin typeface="Times New Roman"/>
                <a:ea typeface="Times New Roman"/>
                <a:cs typeface="Times New Roman"/>
                <a:sym typeface="Times New Roman"/>
              </a:rPr>
              <a:t>Vai trò của một số khoáng chất thiết yếu thể hiện trong hình 1.5</a:t>
            </a:r>
            <a:endParaRPr sz="24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0"/>
                                        </p:tgtEl>
                                        <p:attrNameLst>
                                          <p:attrName>style.visibility</p:attrName>
                                        </p:attrNameLst>
                                      </p:cBhvr>
                                      <p:to>
                                        <p:strVal val="visible"/>
                                      </p:to>
                                    </p:set>
                                    <p:animEffect filter="fade" transition="in">
                                      <p:cBhvr>
                                        <p:cTn dur="1000"/>
                                        <p:tgtEl>
                                          <p:spTgt spid="3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0">
                                            <p:txEl>
                                              <p:pRg end="0" st="0"/>
                                            </p:txEl>
                                          </p:spTgt>
                                        </p:tgtEl>
                                        <p:attrNameLst>
                                          <p:attrName>style.visibility</p:attrName>
                                        </p:attrNameLst>
                                      </p:cBhvr>
                                      <p:to>
                                        <p:strVal val="visible"/>
                                      </p:to>
                                    </p:set>
                                    <p:animEffect filter="fade" transition="in">
                                      <p:cBhvr>
                                        <p:cTn dur="1000"/>
                                        <p:tgtEl>
                                          <p:spTgt spid="37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0">
                                            <p:txEl>
                                              <p:pRg end="1" st="1"/>
                                            </p:txEl>
                                          </p:spTgt>
                                        </p:tgtEl>
                                        <p:attrNameLst>
                                          <p:attrName>style.visibility</p:attrName>
                                        </p:attrNameLst>
                                      </p:cBhvr>
                                      <p:to>
                                        <p:strVal val="visible"/>
                                      </p:to>
                                    </p:set>
                                    <p:animEffect filter="fade" transition="in">
                                      <p:cBhvr>
                                        <p:cTn dur="1000"/>
                                        <p:tgtEl>
                                          <p:spTgt spid="37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0">
                                            <p:txEl>
                                              <p:pRg end="2" st="2"/>
                                            </p:txEl>
                                          </p:spTgt>
                                        </p:tgtEl>
                                        <p:attrNameLst>
                                          <p:attrName>style.visibility</p:attrName>
                                        </p:attrNameLst>
                                      </p:cBhvr>
                                      <p:to>
                                        <p:strVal val="visible"/>
                                      </p:to>
                                    </p:set>
                                    <p:animEffect filter="fade" transition="in">
                                      <p:cBhvr>
                                        <p:cTn dur="1000"/>
                                        <p:tgtEl>
                                          <p:spTgt spid="370">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30"/>
          <p:cNvSpPr/>
          <p:nvPr/>
        </p:nvSpPr>
        <p:spPr>
          <a:xfrm>
            <a:off x="323462" y="196143"/>
            <a:ext cx="1168503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2400">
                <a:solidFill>
                  <a:srgbClr val="0000FF"/>
                </a:solidFill>
                <a:latin typeface="Times New Roman"/>
                <a:ea typeface="Times New Roman"/>
                <a:cs typeface="Times New Roman"/>
                <a:sym typeface="Times New Roman"/>
              </a:rPr>
              <a:t>Em hãy phân tích những nguy cơ xảy ra đối với sức khoẻ khi cơ thể nhận được quá nhiều natri (chế độ ăn quá nhiều muối hay uống quá nhiều nước ngọt có gas)</a:t>
            </a:r>
            <a:endParaRPr b="1" sz="2400">
              <a:solidFill>
                <a:srgbClr val="0000FF"/>
              </a:solidFill>
              <a:latin typeface="Times New Roman"/>
              <a:ea typeface="Times New Roman"/>
              <a:cs typeface="Times New Roman"/>
              <a:sym typeface="Times New Roman"/>
            </a:endParaRPr>
          </a:p>
        </p:txBody>
      </p:sp>
      <p:pic>
        <p:nvPicPr>
          <p:cNvPr id="376" name="Google Shape;376;p30"/>
          <p:cNvPicPr preferRelativeResize="0"/>
          <p:nvPr/>
        </p:nvPicPr>
        <p:blipFill rotWithShape="1">
          <a:blip r:embed="rId3">
            <a:alphaModFix/>
          </a:blip>
          <a:srcRect b="0" l="0" r="0" t="0"/>
          <a:stretch/>
        </p:blipFill>
        <p:spPr>
          <a:xfrm>
            <a:off x="447149" y="1027140"/>
            <a:ext cx="5888337" cy="3964738"/>
          </a:xfrm>
          <a:prstGeom prst="rect">
            <a:avLst/>
          </a:prstGeom>
          <a:noFill/>
          <a:ln>
            <a:noFill/>
          </a:ln>
        </p:spPr>
      </p:pic>
      <p:sp>
        <p:nvSpPr>
          <p:cNvPr id="377" name="Google Shape;377;p30"/>
          <p:cNvSpPr txBox="1"/>
          <p:nvPr/>
        </p:nvSpPr>
        <p:spPr>
          <a:xfrm>
            <a:off x="1753074" y="5095203"/>
            <a:ext cx="389194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vi-VN" sz="2000">
                <a:solidFill>
                  <a:schemeClr val="dk1"/>
                </a:solidFill>
                <a:latin typeface="Times New Roman"/>
                <a:ea typeface="Times New Roman"/>
                <a:cs typeface="Times New Roman"/>
                <a:sym typeface="Times New Roman"/>
              </a:rPr>
              <a:t>Nước ngọt có ga</a:t>
            </a:r>
            <a:endParaRPr b="1" i="1" sz="20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5"/>
                                        </p:tgtEl>
                                        <p:attrNameLst>
                                          <p:attrName>style.visibility</p:attrName>
                                        </p:attrNameLst>
                                      </p:cBhvr>
                                      <p:to>
                                        <p:strVal val="visible"/>
                                      </p:to>
                                    </p:set>
                                    <p:animEffect filter="fade" transition="in">
                                      <p:cBhvr>
                                        <p:cTn dur="1000"/>
                                        <p:tgtEl>
                                          <p:spTgt spid="375"/>
                                        </p:tgtEl>
                                      </p:cBhvr>
                                    </p:animEffect>
                                  </p:childTnLst>
                                </p:cTn>
                              </p:par>
                              <p:par>
                                <p:cTn fill="hold" nodeType="withEffect" presetClass="entr" presetID="10" presetSubtype="0">
                                  <p:stCondLst>
                                    <p:cond delay="0"/>
                                  </p:stCondLst>
                                  <p:childTnLst>
                                    <p:set>
                                      <p:cBhvr>
                                        <p:cTn dur="1" fill="hold">
                                          <p:stCondLst>
                                            <p:cond delay="0"/>
                                          </p:stCondLst>
                                        </p:cTn>
                                        <p:tgtEl>
                                          <p:spTgt spid="376"/>
                                        </p:tgtEl>
                                        <p:attrNameLst>
                                          <p:attrName>style.visibility</p:attrName>
                                        </p:attrNameLst>
                                      </p:cBhvr>
                                      <p:to>
                                        <p:strVal val="visible"/>
                                      </p:to>
                                    </p:set>
                                    <p:animEffect filter="fade" transition="in">
                                      <p:cBhvr>
                                        <p:cTn dur="1000"/>
                                        <p:tgtEl>
                                          <p:spTgt spid="376"/>
                                        </p:tgtEl>
                                      </p:cBhvr>
                                    </p:animEffect>
                                  </p:childTnLst>
                                </p:cTn>
                              </p:par>
                              <p:par>
                                <p:cTn fill="hold" nodeType="withEffect" presetClass="entr" presetID="10" presetSubtype="0">
                                  <p:stCondLst>
                                    <p:cond delay="0"/>
                                  </p:stCondLst>
                                  <p:childTnLst>
                                    <p:set>
                                      <p:cBhvr>
                                        <p:cTn dur="1" fill="hold">
                                          <p:stCondLst>
                                            <p:cond delay="0"/>
                                          </p:stCondLst>
                                        </p:cTn>
                                        <p:tgtEl>
                                          <p:spTgt spid="377"/>
                                        </p:tgtEl>
                                        <p:attrNameLst>
                                          <p:attrName>style.visibility</p:attrName>
                                        </p:attrNameLst>
                                      </p:cBhvr>
                                      <p:to>
                                        <p:strVal val="visible"/>
                                      </p:to>
                                    </p:set>
                                    <p:animEffect filter="fade" transition="in">
                                      <p:cBhvr>
                                        <p:cTn dur="1000"/>
                                        <p:tgtEl>
                                          <p:spTgt spid="3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31"/>
          <p:cNvSpPr/>
          <p:nvPr/>
        </p:nvSpPr>
        <p:spPr>
          <a:xfrm>
            <a:off x="323462" y="196143"/>
            <a:ext cx="1168503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2400">
                <a:solidFill>
                  <a:srgbClr val="0000FF"/>
                </a:solidFill>
                <a:latin typeface="Times New Roman"/>
                <a:ea typeface="Times New Roman"/>
                <a:cs typeface="Times New Roman"/>
                <a:sym typeface="Times New Roman"/>
              </a:rPr>
              <a:t>Em hãy phân tích những nguy cơ xảy ra đối với sức khoẻ khi cơ thể nhận được quá nhiều natri (chế độ ăn quá nhiều muối hay uống quá nhiều nước ngọt có gas)</a:t>
            </a:r>
            <a:endParaRPr b="1" sz="2400">
              <a:solidFill>
                <a:srgbClr val="0000FF"/>
              </a:solidFill>
              <a:latin typeface="Times New Roman"/>
              <a:ea typeface="Times New Roman"/>
              <a:cs typeface="Times New Roman"/>
              <a:sym typeface="Times New Roman"/>
            </a:endParaRPr>
          </a:p>
        </p:txBody>
      </p:sp>
      <p:pic>
        <p:nvPicPr>
          <p:cNvPr id="383" name="Google Shape;383;p31"/>
          <p:cNvPicPr preferRelativeResize="0"/>
          <p:nvPr/>
        </p:nvPicPr>
        <p:blipFill rotWithShape="1">
          <a:blip r:embed="rId3">
            <a:alphaModFix/>
          </a:blip>
          <a:srcRect b="0" l="0" r="0" t="0"/>
          <a:stretch/>
        </p:blipFill>
        <p:spPr>
          <a:xfrm>
            <a:off x="447149" y="1027140"/>
            <a:ext cx="5197871" cy="3964738"/>
          </a:xfrm>
          <a:prstGeom prst="rect">
            <a:avLst/>
          </a:prstGeom>
          <a:noFill/>
          <a:ln>
            <a:noFill/>
          </a:ln>
        </p:spPr>
      </p:pic>
      <p:sp>
        <p:nvSpPr>
          <p:cNvPr id="384" name="Google Shape;384;p31"/>
          <p:cNvSpPr txBox="1"/>
          <p:nvPr/>
        </p:nvSpPr>
        <p:spPr>
          <a:xfrm>
            <a:off x="1753074" y="5095203"/>
            <a:ext cx="389194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vi-VN" sz="2000">
                <a:solidFill>
                  <a:schemeClr val="dk1"/>
                </a:solidFill>
                <a:latin typeface="Times New Roman"/>
                <a:ea typeface="Times New Roman"/>
                <a:cs typeface="Times New Roman"/>
                <a:sym typeface="Times New Roman"/>
              </a:rPr>
              <a:t>Nước ngọt có ga</a:t>
            </a:r>
            <a:endParaRPr b="1" i="1" sz="2000">
              <a:solidFill>
                <a:schemeClr val="dk1"/>
              </a:solidFill>
              <a:latin typeface="Times New Roman"/>
              <a:ea typeface="Times New Roman"/>
              <a:cs typeface="Times New Roman"/>
              <a:sym typeface="Times New Roman"/>
            </a:endParaRPr>
          </a:p>
        </p:txBody>
      </p:sp>
      <p:sp>
        <p:nvSpPr>
          <p:cNvPr id="385" name="Google Shape;385;p31"/>
          <p:cNvSpPr/>
          <p:nvPr/>
        </p:nvSpPr>
        <p:spPr>
          <a:xfrm>
            <a:off x="5912498" y="948747"/>
            <a:ext cx="6096000" cy="5632311"/>
          </a:xfrm>
          <a:prstGeom prst="rect">
            <a:avLst/>
          </a:prstGeom>
          <a:noFill/>
          <a:ln>
            <a:noFill/>
          </a:ln>
        </p:spPr>
        <p:txBody>
          <a:bodyPr anchorCtr="0" anchor="t" bIns="45700" lIns="91425" spcFirstLastPara="1" rIns="91425" wrap="square" tIns="45700">
            <a:spAutoFit/>
          </a:bodyPr>
          <a:lstStyle/>
          <a:p>
            <a:pPr indent="0" lvl="0" marL="30480" marR="30480" rtl="0" algn="just">
              <a:spcBef>
                <a:spcPts val="0"/>
              </a:spcBef>
              <a:spcAft>
                <a:spcPts val="0"/>
              </a:spcAft>
              <a:buNone/>
            </a:pPr>
            <a:r>
              <a:rPr lang="vi-VN" sz="1800">
                <a:solidFill>
                  <a:srgbClr val="FF0000"/>
                </a:solidFill>
                <a:latin typeface="Times New Roman"/>
                <a:ea typeface="Times New Roman"/>
                <a:cs typeface="Times New Roman"/>
                <a:sym typeface="Times New Roman"/>
              </a:rPr>
              <a:t>Những nguy cơ xảy ra đối với sức khoẻ khi cơ thể nhận được quá nhiều natri:</a:t>
            </a:r>
            <a:endParaRPr sz="1600">
              <a:solidFill>
                <a:srgbClr val="FF0000"/>
              </a:solidFill>
              <a:latin typeface="Times New Roman"/>
              <a:ea typeface="Times New Roman"/>
              <a:cs typeface="Times New Roman"/>
              <a:sym typeface="Times New Roman"/>
            </a:endParaRPr>
          </a:p>
          <a:p>
            <a:pPr indent="0" lvl="0" marL="30480" marR="30480" rtl="0" algn="just">
              <a:spcBef>
                <a:spcPts val="0"/>
              </a:spcBef>
              <a:spcAft>
                <a:spcPts val="0"/>
              </a:spcAft>
              <a:buNone/>
            </a:pPr>
            <a:r>
              <a:rPr lang="vi-VN" sz="1800">
                <a:solidFill>
                  <a:srgbClr val="FF0000"/>
                </a:solidFill>
                <a:latin typeface="Times New Roman"/>
                <a:ea typeface="Times New Roman"/>
                <a:cs typeface="Times New Roman"/>
                <a:sym typeface="Times New Roman"/>
              </a:rPr>
              <a:t>- Natri đóng vai trò quan trọng trong việc duy trì cân bằng nước và điều hòa huyết áp. Tuy nhiên, sự tiêu thụ quá mức natri có thể gây ra tình trạng tăng huyết áp, làm tăng nguy cơ mắc các bệnh tim mạch và đột quỵ.</a:t>
            </a:r>
            <a:endParaRPr sz="1600">
              <a:solidFill>
                <a:srgbClr val="FF0000"/>
              </a:solidFill>
              <a:latin typeface="Times New Roman"/>
              <a:ea typeface="Times New Roman"/>
              <a:cs typeface="Times New Roman"/>
              <a:sym typeface="Times New Roman"/>
            </a:endParaRPr>
          </a:p>
          <a:p>
            <a:pPr indent="0" lvl="0" marL="30480" marR="30480" rtl="0" algn="just">
              <a:spcBef>
                <a:spcPts val="0"/>
              </a:spcBef>
              <a:spcAft>
                <a:spcPts val="0"/>
              </a:spcAft>
              <a:buNone/>
            </a:pPr>
            <a:r>
              <a:rPr lang="vi-VN" sz="1800">
                <a:solidFill>
                  <a:srgbClr val="FF0000"/>
                </a:solidFill>
                <a:latin typeface="Times New Roman"/>
                <a:ea typeface="Times New Roman"/>
                <a:cs typeface="Times New Roman"/>
                <a:sym typeface="Times New Roman"/>
              </a:rPr>
              <a:t>- Tiêu thụ quá nhiều natri có thể gây ra tăng huyết áp và tăng nguy cơ mắc các bệnh tim mạch như đau thắt ngực, nhồi máu cơ tim và đột quỵ.</a:t>
            </a:r>
            <a:endParaRPr sz="1600">
              <a:solidFill>
                <a:srgbClr val="FF0000"/>
              </a:solidFill>
              <a:latin typeface="Times New Roman"/>
              <a:ea typeface="Times New Roman"/>
              <a:cs typeface="Times New Roman"/>
              <a:sym typeface="Times New Roman"/>
            </a:endParaRPr>
          </a:p>
          <a:p>
            <a:pPr indent="0" lvl="0" marL="30480" marR="30480" rtl="0" algn="just">
              <a:spcBef>
                <a:spcPts val="0"/>
              </a:spcBef>
              <a:spcAft>
                <a:spcPts val="0"/>
              </a:spcAft>
              <a:buNone/>
            </a:pPr>
            <a:r>
              <a:rPr lang="vi-VN" sz="1800">
                <a:solidFill>
                  <a:srgbClr val="FF0000"/>
                </a:solidFill>
                <a:latin typeface="Times New Roman"/>
                <a:ea typeface="Times New Roman"/>
                <a:cs typeface="Times New Roman"/>
                <a:sym typeface="Times New Roman"/>
              </a:rPr>
              <a:t>- Sự tiêu thụ natri quá mức có thể gây ra áp lực lớn cho các cơ quan thận, dẫn đến nguy cơ mắc các bệnh thận như viêm thận, suy thận và tiểu đường.</a:t>
            </a:r>
            <a:endParaRPr sz="1600">
              <a:solidFill>
                <a:srgbClr val="FF0000"/>
              </a:solidFill>
              <a:latin typeface="Times New Roman"/>
              <a:ea typeface="Times New Roman"/>
              <a:cs typeface="Times New Roman"/>
              <a:sym typeface="Times New Roman"/>
            </a:endParaRPr>
          </a:p>
          <a:p>
            <a:pPr indent="0" lvl="0" marL="30480" marR="30480" rtl="0" algn="just">
              <a:spcBef>
                <a:spcPts val="0"/>
              </a:spcBef>
              <a:spcAft>
                <a:spcPts val="0"/>
              </a:spcAft>
              <a:buNone/>
            </a:pPr>
            <a:r>
              <a:rPr lang="vi-VN" sz="1800">
                <a:solidFill>
                  <a:srgbClr val="FF0000"/>
                </a:solidFill>
                <a:latin typeface="Times New Roman"/>
                <a:ea typeface="Times New Roman"/>
                <a:cs typeface="Times New Roman"/>
                <a:sym typeface="Times New Roman"/>
              </a:rPr>
              <a:t>- Quá nhiều natri trong cơ thể có thể gây ra sự tích tụ nước và rối loạn trong cân bằng điện giải, dẫn đến các vấn đề như tăng huyết áp, đau tim và co giật.</a:t>
            </a:r>
            <a:endParaRPr sz="1600">
              <a:solidFill>
                <a:srgbClr val="FF0000"/>
              </a:solidFill>
              <a:latin typeface="Times New Roman"/>
              <a:ea typeface="Times New Roman"/>
              <a:cs typeface="Times New Roman"/>
              <a:sym typeface="Times New Roman"/>
            </a:endParaRPr>
          </a:p>
          <a:p>
            <a:pPr indent="0" lvl="0" marL="30480" marR="30480" rtl="0" algn="just">
              <a:spcBef>
                <a:spcPts val="0"/>
              </a:spcBef>
              <a:spcAft>
                <a:spcPts val="0"/>
              </a:spcAft>
              <a:buNone/>
            </a:pPr>
            <a:r>
              <a:rPr lang="vi-VN" sz="1800">
                <a:solidFill>
                  <a:srgbClr val="FF0000"/>
                </a:solidFill>
                <a:latin typeface="Times New Roman"/>
                <a:ea typeface="Times New Roman"/>
                <a:cs typeface="Times New Roman"/>
                <a:sym typeface="Times New Roman"/>
              </a:rPr>
              <a:t>- Một số nghiên cứu đã chỉ ra rằng tiêu thụ quá nhiều natri có thể tăng nguy cơ mắc bệnh tiểu đường.</a:t>
            </a:r>
            <a:endParaRPr sz="1600">
              <a:solidFill>
                <a:srgbClr val="FF0000"/>
              </a:solidFill>
              <a:latin typeface="Times New Roman"/>
              <a:ea typeface="Times New Roman"/>
              <a:cs typeface="Times New Roman"/>
              <a:sym typeface="Times New Roman"/>
            </a:endParaRPr>
          </a:p>
          <a:p>
            <a:pPr indent="0" lvl="0" marL="0" marR="0" rtl="0" algn="l">
              <a:spcBef>
                <a:spcPts val="0"/>
              </a:spcBef>
              <a:spcAft>
                <a:spcPts val="0"/>
              </a:spcAft>
              <a:buNone/>
            </a:pPr>
            <a:r>
              <a:rPr lang="vi-VN" sz="1800">
                <a:solidFill>
                  <a:srgbClr val="FF0000"/>
                </a:solidFill>
                <a:latin typeface="Times New Roman"/>
                <a:ea typeface="Times New Roman"/>
                <a:cs typeface="Times New Roman"/>
                <a:sym typeface="Times New Roman"/>
              </a:rPr>
              <a:t>- Các đồ uống nước ngọt có gas thường chứa natri và đường, khiến người tiêu dùng dễ tiêu thụ nhiều calo hơn và dẫn đến tăng cân và béo phì.</a:t>
            </a:r>
            <a:endParaRPr sz="1800">
              <a:solidFill>
                <a:srgbClr val="FF0000"/>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5">
                                            <p:txEl>
                                              <p:pRg end="0" st="0"/>
                                            </p:txEl>
                                          </p:spTgt>
                                        </p:tgtEl>
                                        <p:attrNameLst>
                                          <p:attrName>style.visibility</p:attrName>
                                        </p:attrNameLst>
                                      </p:cBhvr>
                                      <p:to>
                                        <p:strVal val="visible"/>
                                      </p:to>
                                    </p:set>
                                    <p:animEffect filter="fade" transition="in">
                                      <p:cBhvr>
                                        <p:cTn dur="500"/>
                                        <p:tgtEl>
                                          <p:spTgt spid="38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5">
                                            <p:txEl>
                                              <p:pRg end="1" st="1"/>
                                            </p:txEl>
                                          </p:spTgt>
                                        </p:tgtEl>
                                        <p:attrNameLst>
                                          <p:attrName>style.visibility</p:attrName>
                                        </p:attrNameLst>
                                      </p:cBhvr>
                                      <p:to>
                                        <p:strVal val="visible"/>
                                      </p:to>
                                    </p:set>
                                    <p:animEffect filter="fade" transition="in">
                                      <p:cBhvr>
                                        <p:cTn dur="500"/>
                                        <p:tgtEl>
                                          <p:spTgt spid="38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5">
                                            <p:txEl>
                                              <p:pRg end="2" st="2"/>
                                            </p:txEl>
                                          </p:spTgt>
                                        </p:tgtEl>
                                        <p:attrNameLst>
                                          <p:attrName>style.visibility</p:attrName>
                                        </p:attrNameLst>
                                      </p:cBhvr>
                                      <p:to>
                                        <p:strVal val="visible"/>
                                      </p:to>
                                    </p:set>
                                    <p:animEffect filter="fade" transition="in">
                                      <p:cBhvr>
                                        <p:cTn dur="500"/>
                                        <p:tgtEl>
                                          <p:spTgt spid="38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5">
                                            <p:txEl>
                                              <p:pRg end="3" st="3"/>
                                            </p:txEl>
                                          </p:spTgt>
                                        </p:tgtEl>
                                        <p:attrNameLst>
                                          <p:attrName>style.visibility</p:attrName>
                                        </p:attrNameLst>
                                      </p:cBhvr>
                                      <p:to>
                                        <p:strVal val="visible"/>
                                      </p:to>
                                    </p:set>
                                    <p:animEffect filter="fade" transition="in">
                                      <p:cBhvr>
                                        <p:cTn dur="500"/>
                                        <p:tgtEl>
                                          <p:spTgt spid="38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5">
                                            <p:txEl>
                                              <p:pRg end="4" st="4"/>
                                            </p:txEl>
                                          </p:spTgt>
                                        </p:tgtEl>
                                        <p:attrNameLst>
                                          <p:attrName>style.visibility</p:attrName>
                                        </p:attrNameLst>
                                      </p:cBhvr>
                                      <p:to>
                                        <p:strVal val="visible"/>
                                      </p:to>
                                    </p:set>
                                    <p:animEffect filter="fade" transition="in">
                                      <p:cBhvr>
                                        <p:cTn dur="500"/>
                                        <p:tgtEl>
                                          <p:spTgt spid="38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5">
                                            <p:txEl>
                                              <p:pRg end="5" st="5"/>
                                            </p:txEl>
                                          </p:spTgt>
                                        </p:tgtEl>
                                        <p:attrNameLst>
                                          <p:attrName>style.visibility</p:attrName>
                                        </p:attrNameLst>
                                      </p:cBhvr>
                                      <p:to>
                                        <p:strVal val="visible"/>
                                      </p:to>
                                    </p:set>
                                    <p:animEffect filter="fade" transition="in">
                                      <p:cBhvr>
                                        <p:cTn dur="500"/>
                                        <p:tgtEl>
                                          <p:spTgt spid="385">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5">
                                            <p:txEl>
                                              <p:pRg end="6" st="6"/>
                                            </p:txEl>
                                          </p:spTgt>
                                        </p:tgtEl>
                                        <p:attrNameLst>
                                          <p:attrName>style.visibility</p:attrName>
                                        </p:attrNameLst>
                                      </p:cBhvr>
                                      <p:to>
                                        <p:strVal val="visible"/>
                                      </p:to>
                                    </p:set>
                                    <p:animEffect filter="fade" transition="in">
                                      <p:cBhvr>
                                        <p:cTn dur="500"/>
                                        <p:tgtEl>
                                          <p:spTgt spid="385">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32"/>
          <p:cNvSpPr/>
          <p:nvPr/>
        </p:nvSpPr>
        <p:spPr>
          <a:xfrm>
            <a:off x="319154" y="90252"/>
            <a:ext cx="11476893"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2400">
                <a:solidFill>
                  <a:srgbClr val="0000FF"/>
                </a:solidFill>
                <a:latin typeface="Times New Roman"/>
                <a:ea typeface="Times New Roman"/>
                <a:cs typeface="Times New Roman"/>
                <a:sym typeface="Times New Roman"/>
              </a:rPr>
              <a:t>Quan sát hình 6.1, các hình dưới đây, kể tên một số loại vitamin và phân tích vai trò của một số vitamin thiết yếu đối với cơ thể con người</a:t>
            </a:r>
            <a:endParaRPr b="1" sz="2400">
              <a:solidFill>
                <a:srgbClr val="0000FF"/>
              </a:solidFill>
              <a:latin typeface="Times New Roman"/>
              <a:ea typeface="Times New Roman"/>
              <a:cs typeface="Times New Roman"/>
              <a:sym typeface="Times New Roman"/>
            </a:endParaRPr>
          </a:p>
        </p:txBody>
      </p:sp>
      <p:pic>
        <p:nvPicPr>
          <p:cNvPr id="391" name="Google Shape;391;p32"/>
          <p:cNvPicPr preferRelativeResize="0"/>
          <p:nvPr/>
        </p:nvPicPr>
        <p:blipFill rotWithShape="1">
          <a:blip r:embed="rId3">
            <a:alphaModFix/>
          </a:blip>
          <a:srcRect b="0" l="0" r="0" t="0"/>
          <a:stretch/>
        </p:blipFill>
        <p:spPr>
          <a:xfrm>
            <a:off x="319153" y="921249"/>
            <a:ext cx="8013083" cy="5834114"/>
          </a:xfrm>
          <a:prstGeom prst="rect">
            <a:avLst/>
          </a:prstGeom>
          <a:noFill/>
          <a:ln>
            <a:noFill/>
          </a:ln>
        </p:spPr>
      </p:pic>
      <p:pic>
        <p:nvPicPr>
          <p:cNvPr id="392" name="Google Shape;392;p32"/>
          <p:cNvPicPr preferRelativeResize="0"/>
          <p:nvPr/>
        </p:nvPicPr>
        <p:blipFill rotWithShape="1">
          <a:blip r:embed="rId4">
            <a:alphaModFix/>
          </a:blip>
          <a:srcRect b="0" l="0" r="0" t="0"/>
          <a:stretch/>
        </p:blipFill>
        <p:spPr>
          <a:xfrm>
            <a:off x="8332235" y="711459"/>
            <a:ext cx="3685593" cy="382321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0"/>
                                        </p:tgtEl>
                                        <p:attrNameLst>
                                          <p:attrName>style.visibility</p:attrName>
                                        </p:attrNameLst>
                                      </p:cBhvr>
                                      <p:to>
                                        <p:strVal val="visible"/>
                                      </p:to>
                                    </p:set>
                                    <p:animEffect filter="fade" transition="in">
                                      <p:cBhvr>
                                        <p:cTn dur="1000"/>
                                        <p:tgtEl>
                                          <p:spTgt spid="390"/>
                                        </p:tgtEl>
                                      </p:cBhvr>
                                    </p:animEffect>
                                  </p:childTnLst>
                                </p:cTn>
                              </p:par>
                              <p:par>
                                <p:cTn fill="hold" nodeType="withEffect" presetClass="entr" presetID="10" presetSubtype="0">
                                  <p:stCondLst>
                                    <p:cond delay="0"/>
                                  </p:stCondLst>
                                  <p:childTnLst>
                                    <p:set>
                                      <p:cBhvr>
                                        <p:cTn dur="1" fill="hold">
                                          <p:stCondLst>
                                            <p:cond delay="0"/>
                                          </p:stCondLst>
                                        </p:cTn>
                                        <p:tgtEl>
                                          <p:spTgt spid="391"/>
                                        </p:tgtEl>
                                        <p:attrNameLst>
                                          <p:attrName>style.visibility</p:attrName>
                                        </p:attrNameLst>
                                      </p:cBhvr>
                                      <p:to>
                                        <p:strVal val="visible"/>
                                      </p:to>
                                    </p:set>
                                    <p:animEffect filter="fade" transition="in">
                                      <p:cBhvr>
                                        <p:cTn dur="1000"/>
                                        <p:tgtEl>
                                          <p:spTgt spid="391"/>
                                        </p:tgtEl>
                                      </p:cBhvr>
                                    </p:animEffect>
                                  </p:childTnLst>
                                </p:cTn>
                              </p:par>
                              <p:par>
                                <p:cTn fill="hold" nodeType="with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1000"/>
                                        <p:tgtEl>
                                          <p:spTgt spid="3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33"/>
          <p:cNvSpPr/>
          <p:nvPr/>
        </p:nvSpPr>
        <p:spPr>
          <a:xfrm>
            <a:off x="1433146" y="85631"/>
            <a:ext cx="966274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2400">
                <a:solidFill>
                  <a:srgbClr val="FF0000"/>
                </a:solidFill>
                <a:latin typeface="Times New Roman"/>
                <a:ea typeface="Times New Roman"/>
                <a:cs typeface="Times New Roman"/>
                <a:sym typeface="Times New Roman"/>
              </a:rPr>
              <a:t>BÀI 1. VAI TRÒ CỦA CHẤT DINH DƯỠNG TRONG THỰC PHẨM</a:t>
            </a:r>
            <a:endParaRPr sz="2400">
              <a:solidFill>
                <a:srgbClr val="FF0000"/>
              </a:solidFill>
              <a:latin typeface="Times New Roman"/>
              <a:ea typeface="Times New Roman"/>
              <a:cs typeface="Times New Roman"/>
              <a:sym typeface="Times New Roman"/>
            </a:endParaRPr>
          </a:p>
        </p:txBody>
      </p:sp>
      <p:sp>
        <p:nvSpPr>
          <p:cNvPr id="398" name="Google Shape;398;p33"/>
          <p:cNvSpPr/>
          <p:nvPr/>
        </p:nvSpPr>
        <p:spPr>
          <a:xfrm>
            <a:off x="407437" y="547296"/>
            <a:ext cx="11227836"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2400">
                <a:solidFill>
                  <a:schemeClr val="dk1"/>
                </a:solidFill>
                <a:latin typeface="Times New Roman"/>
                <a:ea typeface="Times New Roman"/>
                <a:cs typeface="Times New Roman"/>
                <a:sym typeface="Times New Roman"/>
              </a:rPr>
              <a:t>III. Vai trò của các chất dinh dưỡng không sinh năng lượng</a:t>
            </a:r>
            <a:endParaRPr b="1"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vi-VN" sz="2400">
                <a:solidFill>
                  <a:schemeClr val="dk1"/>
                </a:solidFill>
                <a:latin typeface="Times New Roman"/>
                <a:ea typeface="Times New Roman"/>
                <a:cs typeface="Times New Roman"/>
                <a:sym typeface="Times New Roman"/>
              </a:rPr>
              <a:t>2. Một số vitamin thiết yếu</a:t>
            </a:r>
            <a:endParaRPr b="1"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vi-VN" sz="2400">
                <a:solidFill>
                  <a:schemeClr val="dk1"/>
                </a:solidFill>
                <a:latin typeface="Times New Roman"/>
                <a:ea typeface="Times New Roman"/>
                <a:cs typeface="Times New Roman"/>
                <a:sym typeface="Times New Roman"/>
              </a:rPr>
              <a:t>Vai trò của một số vitamin thiết yếu thể hiện trong hình 1.6</a:t>
            </a:r>
            <a:endParaRPr sz="24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8"/>
                                        </p:tgtEl>
                                        <p:attrNameLst>
                                          <p:attrName>style.visibility</p:attrName>
                                        </p:attrNameLst>
                                      </p:cBhvr>
                                      <p:to>
                                        <p:strVal val="visible"/>
                                      </p:to>
                                    </p:set>
                                    <p:animEffect filter="fade" transition="in">
                                      <p:cBhvr>
                                        <p:cTn dur="500"/>
                                        <p:tgtEl>
                                          <p:spTgt spid="3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34"/>
          <p:cNvSpPr/>
          <p:nvPr/>
        </p:nvSpPr>
        <p:spPr>
          <a:xfrm>
            <a:off x="239485" y="130628"/>
            <a:ext cx="11601061" cy="267765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2400">
                <a:solidFill>
                  <a:srgbClr val="0000FF"/>
                </a:solidFill>
                <a:latin typeface="Times New Roman"/>
                <a:ea typeface="Times New Roman"/>
                <a:cs typeface="Times New Roman"/>
                <a:sym typeface="Times New Roman"/>
              </a:rPr>
              <a:t>Dinh dưỡng viên là tên gọi dành cho những người làm công việc tư vấn, chăm sóc dinh dưỡng và an toàn vệ sinh thực phẩm trong cộng đồng hoặc trong bệnh viện. Công việc của dinh dưỡng viên bao gồm: xây dựng chế độ dinh dưỡng, thực đơn; hướng dẫn cách lựa chọn thực phẩm và các công tác liên quan đến an toàn vệ sinh thực phẩm. Dinh dưỡng viên có thể làm việc tại các bệnh viện, viện dinh dưỡng, các trường đại học hoặc các cơ quan có ngành dinh dưỡng. Dựa vào thông tin trên, hãy tìm hiểu rồi cho biết sự phù hợp của bản thân mình với ngành nghề này và nêu lí do.</a:t>
            </a:r>
            <a:endParaRPr b="1" sz="2400">
              <a:solidFill>
                <a:srgbClr val="0000FF"/>
              </a:solidFill>
              <a:latin typeface="Times New Roman"/>
              <a:ea typeface="Times New Roman"/>
              <a:cs typeface="Times New Roman"/>
              <a:sym typeface="Times New Roman"/>
            </a:endParaRPr>
          </a:p>
        </p:txBody>
      </p:sp>
      <p:pic>
        <p:nvPicPr>
          <p:cNvPr id="404" name="Google Shape;404;p34"/>
          <p:cNvPicPr preferRelativeResize="0"/>
          <p:nvPr/>
        </p:nvPicPr>
        <p:blipFill rotWithShape="1">
          <a:blip r:embed="rId3">
            <a:alphaModFix/>
          </a:blip>
          <a:srcRect b="0" l="0" r="0" t="0"/>
          <a:stretch/>
        </p:blipFill>
        <p:spPr>
          <a:xfrm>
            <a:off x="401994" y="2808284"/>
            <a:ext cx="6120104" cy="3303037"/>
          </a:xfrm>
          <a:prstGeom prst="rect">
            <a:avLst/>
          </a:prstGeom>
          <a:noFill/>
          <a:ln>
            <a:noFill/>
          </a:ln>
        </p:spPr>
      </p:pic>
      <p:sp>
        <p:nvSpPr>
          <p:cNvPr id="405" name="Google Shape;405;p34"/>
          <p:cNvSpPr txBox="1"/>
          <p:nvPr/>
        </p:nvSpPr>
        <p:spPr>
          <a:xfrm>
            <a:off x="2228118" y="6111321"/>
            <a:ext cx="246785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vi-VN" sz="2000">
                <a:solidFill>
                  <a:schemeClr val="dk1"/>
                </a:solidFill>
                <a:latin typeface="Times New Roman"/>
                <a:ea typeface="Times New Roman"/>
                <a:cs typeface="Times New Roman"/>
                <a:sym typeface="Times New Roman"/>
              </a:rPr>
              <a:t>Dinh dưỡng viên</a:t>
            </a:r>
            <a:endParaRPr b="1" i="1" sz="20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5"/>
                                        </p:tgtEl>
                                        <p:attrNameLst>
                                          <p:attrName>style.visibility</p:attrName>
                                        </p:attrNameLst>
                                      </p:cBhvr>
                                      <p:to>
                                        <p:strVal val="visible"/>
                                      </p:to>
                                    </p:set>
                                    <p:animEffect filter="fade" transition="in">
                                      <p:cBhvr>
                                        <p:cTn dur="500"/>
                                        <p:tgtEl>
                                          <p:spTgt spid="405"/>
                                        </p:tgtEl>
                                      </p:cBhvr>
                                    </p:animEffect>
                                  </p:childTnLst>
                                </p:cTn>
                              </p:par>
                              <p:par>
                                <p:cTn fill="hold" nodeType="withEffect" presetClass="entr" presetID="10" presetSubtype="0">
                                  <p:stCondLst>
                                    <p:cond delay="0"/>
                                  </p:stCondLst>
                                  <p:childTnLst>
                                    <p:set>
                                      <p:cBhvr>
                                        <p:cTn dur="1" fill="hold">
                                          <p:stCondLst>
                                            <p:cond delay="0"/>
                                          </p:stCondLst>
                                        </p:cTn>
                                        <p:tgtEl>
                                          <p:spTgt spid="403"/>
                                        </p:tgtEl>
                                        <p:attrNameLst>
                                          <p:attrName>style.visibility</p:attrName>
                                        </p:attrNameLst>
                                      </p:cBhvr>
                                      <p:to>
                                        <p:strVal val="visible"/>
                                      </p:to>
                                    </p:set>
                                    <p:animEffect filter="fade" transition="in">
                                      <p:cBhvr>
                                        <p:cTn dur="500"/>
                                        <p:tgtEl>
                                          <p:spTgt spid="403"/>
                                        </p:tgtEl>
                                      </p:cBhvr>
                                    </p:animEffect>
                                  </p:childTnLst>
                                </p:cTn>
                              </p:par>
                              <p:par>
                                <p:cTn fill="hold" nodeType="withEffect" presetClass="entr" presetID="10" presetSubtype="0">
                                  <p:stCondLst>
                                    <p:cond delay="0"/>
                                  </p:stCondLst>
                                  <p:childTnLst>
                                    <p:set>
                                      <p:cBhvr>
                                        <p:cTn dur="1" fill="hold">
                                          <p:stCondLst>
                                            <p:cond delay="0"/>
                                          </p:stCondLst>
                                        </p:cTn>
                                        <p:tgtEl>
                                          <p:spTgt spid="404"/>
                                        </p:tgtEl>
                                        <p:attrNameLst>
                                          <p:attrName>style.visibility</p:attrName>
                                        </p:attrNameLst>
                                      </p:cBhvr>
                                      <p:to>
                                        <p:strVal val="visible"/>
                                      </p:to>
                                    </p:set>
                                    <p:animEffect filter="fade" transition="in">
                                      <p:cBhvr>
                                        <p:cTn dur="500"/>
                                        <p:tgtEl>
                                          <p:spTgt spid="4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35"/>
          <p:cNvSpPr/>
          <p:nvPr/>
        </p:nvSpPr>
        <p:spPr>
          <a:xfrm>
            <a:off x="239485" y="130628"/>
            <a:ext cx="11601061" cy="267765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2400">
                <a:solidFill>
                  <a:srgbClr val="0000FF"/>
                </a:solidFill>
                <a:latin typeface="Times New Roman"/>
                <a:ea typeface="Times New Roman"/>
                <a:cs typeface="Times New Roman"/>
                <a:sym typeface="Times New Roman"/>
              </a:rPr>
              <a:t>Dinh dưỡng viên là tên gọi dành cho những người làm công việc tư vấn, chăm sóc dinh dưỡng và an toàn vệ sinh thực phẩm trong cộng đồng hoặc trong bệnh viện. Công việc của dinh dưỡng viên bao gồm: xây dựng chế độ dinh dưỡng, thực đơn; hướng dẫn cách lựa chọn thực phẩm và các công tác liên quan đến an toàn vệ sinh thực phẩm. Dinh dưỡng viên có thể làm việc tại các bệnh viện, viện dinh dưỡng, các trường đại học hoặc các cơ quan có ngành dinh dưỡng. Dựa vào thông tin trên, hãy tìm hiểu rồi cho biết sự phù hợp của bản thân mình với ngành nghề này và nêu lí do.</a:t>
            </a:r>
            <a:endParaRPr b="1" sz="2400">
              <a:solidFill>
                <a:srgbClr val="0000FF"/>
              </a:solidFill>
              <a:latin typeface="Times New Roman"/>
              <a:ea typeface="Times New Roman"/>
              <a:cs typeface="Times New Roman"/>
              <a:sym typeface="Times New Roman"/>
            </a:endParaRPr>
          </a:p>
        </p:txBody>
      </p:sp>
      <p:pic>
        <p:nvPicPr>
          <p:cNvPr id="411" name="Google Shape;411;p35"/>
          <p:cNvPicPr preferRelativeResize="0"/>
          <p:nvPr/>
        </p:nvPicPr>
        <p:blipFill rotWithShape="1">
          <a:blip r:embed="rId3">
            <a:alphaModFix/>
          </a:blip>
          <a:srcRect b="0" l="0" r="0" t="0"/>
          <a:stretch/>
        </p:blipFill>
        <p:spPr>
          <a:xfrm>
            <a:off x="401994" y="2808284"/>
            <a:ext cx="6120104" cy="3303037"/>
          </a:xfrm>
          <a:prstGeom prst="rect">
            <a:avLst/>
          </a:prstGeom>
          <a:noFill/>
          <a:ln>
            <a:noFill/>
          </a:ln>
        </p:spPr>
      </p:pic>
      <p:sp>
        <p:nvSpPr>
          <p:cNvPr id="412" name="Google Shape;412;p35"/>
          <p:cNvSpPr txBox="1"/>
          <p:nvPr/>
        </p:nvSpPr>
        <p:spPr>
          <a:xfrm>
            <a:off x="2228118" y="6111321"/>
            <a:ext cx="246785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vi-VN" sz="2000">
                <a:solidFill>
                  <a:schemeClr val="dk1"/>
                </a:solidFill>
                <a:latin typeface="Times New Roman"/>
                <a:ea typeface="Times New Roman"/>
                <a:cs typeface="Times New Roman"/>
                <a:sym typeface="Times New Roman"/>
              </a:rPr>
              <a:t>Dinh dưỡng viên</a:t>
            </a:r>
            <a:endParaRPr b="1" i="1" sz="2000">
              <a:solidFill>
                <a:schemeClr val="dk1"/>
              </a:solidFill>
              <a:latin typeface="Times New Roman"/>
              <a:ea typeface="Times New Roman"/>
              <a:cs typeface="Times New Roman"/>
              <a:sym typeface="Times New Roman"/>
            </a:endParaRPr>
          </a:p>
        </p:txBody>
      </p:sp>
      <p:sp>
        <p:nvSpPr>
          <p:cNvPr id="413" name="Google Shape;413;p35"/>
          <p:cNvSpPr/>
          <p:nvPr/>
        </p:nvSpPr>
        <p:spPr>
          <a:xfrm>
            <a:off x="6684607" y="2808284"/>
            <a:ext cx="4817706" cy="30469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vi-VN" sz="2400">
                <a:solidFill>
                  <a:srgbClr val="FF0000"/>
                </a:solidFill>
                <a:latin typeface="Times New Roman"/>
                <a:ea typeface="Times New Roman"/>
                <a:cs typeface="Times New Roman"/>
                <a:sym typeface="Times New Roman"/>
              </a:rPr>
              <a:t>Bản thân em rất quan tâm đến dinh dưỡng và sức khỏe, em có kĩ năng giao tiếp, luôn mong muốn được tìm hiểu kiến thức về dinh dưỡng và thực phẩm, cũng như mong muốn giúp đỡ người khác, sống có nguyên tắc và luôn đặt việc đảm bảo an toàn vệ sinh thực phẩm lên hàng đầu.</a:t>
            </a:r>
            <a:endParaRPr sz="2400">
              <a:solidFill>
                <a:srgbClr val="FF0000"/>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3">
                                            <p:txEl>
                                              <p:pRg end="0" st="0"/>
                                            </p:txEl>
                                          </p:spTgt>
                                        </p:tgtEl>
                                        <p:attrNameLst>
                                          <p:attrName>style.visibility</p:attrName>
                                        </p:attrNameLst>
                                      </p:cBhvr>
                                      <p:to>
                                        <p:strVal val="visible"/>
                                      </p:to>
                                    </p:set>
                                    <p:animEffect filter="fade" transition="in">
                                      <p:cBhvr>
                                        <p:cTn dur="500"/>
                                        <p:tgtEl>
                                          <p:spTgt spid="413">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pic>
        <p:nvPicPr>
          <p:cNvPr id="418" name="Google Shape;418;p36"/>
          <p:cNvPicPr preferRelativeResize="0"/>
          <p:nvPr/>
        </p:nvPicPr>
        <p:blipFill rotWithShape="1">
          <a:blip r:embed="rId3">
            <a:alphaModFix/>
          </a:blip>
          <a:srcRect b="0" l="0" r="0" t="0"/>
          <a:stretch/>
        </p:blipFill>
        <p:spPr>
          <a:xfrm>
            <a:off x="6095989" y="3428998"/>
            <a:ext cx="21" cy="4"/>
          </a:xfrm>
          <a:prstGeom prst="rect">
            <a:avLst/>
          </a:prstGeom>
          <a:noFill/>
          <a:ln>
            <a:noFill/>
          </a:ln>
        </p:spPr>
      </p:pic>
      <p:sp>
        <p:nvSpPr>
          <p:cNvPr id="419" name="Google Shape;419;p36"/>
          <p:cNvSpPr txBox="1"/>
          <p:nvPr/>
        </p:nvSpPr>
        <p:spPr>
          <a:xfrm>
            <a:off x="4729965" y="0"/>
            <a:ext cx="273204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3200">
                <a:solidFill>
                  <a:srgbClr val="FF0000"/>
                </a:solidFill>
                <a:latin typeface="Times New Roman"/>
                <a:ea typeface="Times New Roman"/>
                <a:cs typeface="Times New Roman"/>
                <a:sym typeface="Times New Roman"/>
              </a:rPr>
              <a:t>LUYỆN TẬP</a:t>
            </a:r>
            <a:endParaRPr b="1" sz="3200">
              <a:solidFill>
                <a:srgbClr val="FF0000"/>
              </a:solidFill>
              <a:latin typeface="Times New Roman"/>
              <a:ea typeface="Times New Roman"/>
              <a:cs typeface="Times New Roman"/>
              <a:sym typeface="Times New Roman"/>
            </a:endParaRPr>
          </a:p>
        </p:txBody>
      </p:sp>
      <p:sp>
        <p:nvSpPr>
          <p:cNvPr id="420" name="Google Shape;420;p36"/>
          <p:cNvSpPr/>
          <p:nvPr/>
        </p:nvSpPr>
        <p:spPr>
          <a:xfrm>
            <a:off x="289249" y="466530"/>
            <a:ext cx="11756571"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2400">
                <a:solidFill>
                  <a:srgbClr val="0000FF"/>
                </a:solidFill>
                <a:latin typeface="Times New Roman"/>
                <a:ea typeface="Times New Roman"/>
                <a:cs typeface="Times New Roman"/>
                <a:sym typeface="Times New Roman"/>
              </a:rPr>
              <a:t>1.  Kể tên các loại thực phẩm em thường sử dụng trong một ngày. Cho biết thành phần dinh dưỡng các loại thực phẩm đó.</a:t>
            </a:r>
            <a:endParaRPr/>
          </a:p>
        </p:txBody>
      </p:sp>
      <p:pic>
        <p:nvPicPr>
          <p:cNvPr id="421" name="Google Shape;421;p36"/>
          <p:cNvPicPr preferRelativeResize="0"/>
          <p:nvPr/>
        </p:nvPicPr>
        <p:blipFill rotWithShape="1">
          <a:blip r:embed="rId4">
            <a:alphaModFix/>
          </a:blip>
          <a:srcRect b="0" l="0" r="0" t="0"/>
          <a:stretch/>
        </p:blipFill>
        <p:spPr>
          <a:xfrm>
            <a:off x="289249" y="1297527"/>
            <a:ext cx="6804362" cy="4244857"/>
          </a:xfrm>
          <a:prstGeom prst="rect">
            <a:avLst/>
          </a:prstGeom>
          <a:noFill/>
          <a:ln>
            <a:noFill/>
          </a:ln>
        </p:spPr>
      </p:pic>
      <p:sp>
        <p:nvSpPr>
          <p:cNvPr id="422" name="Google Shape;422;p36"/>
          <p:cNvSpPr txBox="1"/>
          <p:nvPr/>
        </p:nvSpPr>
        <p:spPr>
          <a:xfrm>
            <a:off x="1618953" y="5537717"/>
            <a:ext cx="44770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vi-VN" sz="2000">
                <a:solidFill>
                  <a:schemeClr val="dk1"/>
                </a:solidFill>
                <a:latin typeface="Times New Roman"/>
                <a:ea typeface="Times New Roman"/>
                <a:cs typeface="Times New Roman"/>
                <a:sym typeface="Times New Roman"/>
              </a:rPr>
              <a:t>Các loại thực phẩm thường sử dụng</a:t>
            </a:r>
            <a:endParaRPr b="1" i="1" sz="20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8"/>
                                        </p:tgtEl>
                                        <p:attrNameLst>
                                          <p:attrName>style.visibility</p:attrName>
                                        </p:attrNameLst>
                                      </p:cBhvr>
                                      <p:to>
                                        <p:strVal val="visible"/>
                                      </p:to>
                                    </p:set>
                                    <p:animEffect filter="fade" transition="in">
                                      <p:cBhvr>
                                        <p:cTn dur="1000"/>
                                        <p:tgtEl>
                                          <p:spTgt spid="418"/>
                                        </p:tgtEl>
                                      </p:cBhvr>
                                    </p:animEffect>
                                  </p:childTnLst>
                                </p:cTn>
                              </p:par>
                              <p:par>
                                <p:cTn fill="hold" nodeType="withEffect" presetClass="entr" presetID="10" presetSubtype="0">
                                  <p:stCondLst>
                                    <p:cond delay="0"/>
                                  </p:stCondLst>
                                  <p:childTnLst>
                                    <p:set>
                                      <p:cBhvr>
                                        <p:cTn dur="1" fill="hold">
                                          <p:stCondLst>
                                            <p:cond delay="0"/>
                                          </p:stCondLst>
                                        </p:cTn>
                                        <p:tgtEl>
                                          <p:spTgt spid="420"/>
                                        </p:tgtEl>
                                        <p:attrNameLst>
                                          <p:attrName>style.visibility</p:attrName>
                                        </p:attrNameLst>
                                      </p:cBhvr>
                                      <p:to>
                                        <p:strVal val="visible"/>
                                      </p:to>
                                    </p:set>
                                    <p:animEffect filter="fade" transition="in">
                                      <p:cBhvr>
                                        <p:cTn dur="1000"/>
                                        <p:tgtEl>
                                          <p:spTgt spid="420"/>
                                        </p:tgtEl>
                                      </p:cBhvr>
                                    </p:animEffect>
                                  </p:childTnLst>
                                </p:cTn>
                              </p:par>
                              <p:par>
                                <p:cTn fill="hold" nodeType="withEffect" presetClass="entr" presetID="10" presetSubtype="0">
                                  <p:stCondLst>
                                    <p:cond delay="0"/>
                                  </p:stCondLst>
                                  <p:childTnLst>
                                    <p:set>
                                      <p:cBhvr>
                                        <p:cTn dur="1" fill="hold">
                                          <p:stCondLst>
                                            <p:cond delay="0"/>
                                          </p:stCondLst>
                                        </p:cTn>
                                        <p:tgtEl>
                                          <p:spTgt spid="422"/>
                                        </p:tgtEl>
                                        <p:attrNameLst>
                                          <p:attrName>style.visibility</p:attrName>
                                        </p:attrNameLst>
                                      </p:cBhvr>
                                      <p:to>
                                        <p:strVal val="visible"/>
                                      </p:to>
                                    </p:set>
                                    <p:animEffect filter="fade" transition="in">
                                      <p:cBhvr>
                                        <p:cTn dur="1000"/>
                                        <p:tgtEl>
                                          <p:spTgt spid="422"/>
                                        </p:tgtEl>
                                      </p:cBhvr>
                                    </p:animEffect>
                                  </p:childTnLst>
                                </p:cTn>
                              </p:par>
                              <p:par>
                                <p:cTn fill="hold" nodeType="withEffect" presetClass="entr" presetID="10" presetSubtype="0">
                                  <p:stCondLst>
                                    <p:cond delay="0"/>
                                  </p:stCondLst>
                                  <p:childTnLst>
                                    <p:set>
                                      <p:cBhvr>
                                        <p:cTn dur="1" fill="hold">
                                          <p:stCondLst>
                                            <p:cond delay="0"/>
                                          </p:stCondLst>
                                        </p:cTn>
                                        <p:tgtEl>
                                          <p:spTgt spid="421"/>
                                        </p:tgtEl>
                                        <p:attrNameLst>
                                          <p:attrName>style.visibility</p:attrName>
                                        </p:attrNameLst>
                                      </p:cBhvr>
                                      <p:to>
                                        <p:strVal val="visible"/>
                                      </p:to>
                                    </p:set>
                                    <p:animEffect filter="fade" transition="in">
                                      <p:cBhvr>
                                        <p:cTn dur="1000"/>
                                        <p:tgtEl>
                                          <p:spTgt spid="4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pic>
        <p:nvPicPr>
          <p:cNvPr id="427" name="Google Shape;427;p37"/>
          <p:cNvPicPr preferRelativeResize="0"/>
          <p:nvPr/>
        </p:nvPicPr>
        <p:blipFill rotWithShape="1">
          <a:blip r:embed="rId3">
            <a:alphaModFix/>
          </a:blip>
          <a:srcRect b="0" l="0" r="0" t="0"/>
          <a:stretch/>
        </p:blipFill>
        <p:spPr>
          <a:xfrm>
            <a:off x="6095989" y="3428998"/>
            <a:ext cx="21" cy="4"/>
          </a:xfrm>
          <a:prstGeom prst="rect">
            <a:avLst/>
          </a:prstGeom>
          <a:noFill/>
          <a:ln>
            <a:noFill/>
          </a:ln>
        </p:spPr>
      </p:pic>
      <p:sp>
        <p:nvSpPr>
          <p:cNvPr id="428" name="Google Shape;428;p37"/>
          <p:cNvSpPr txBox="1"/>
          <p:nvPr/>
        </p:nvSpPr>
        <p:spPr>
          <a:xfrm>
            <a:off x="4729965" y="0"/>
            <a:ext cx="273204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3200">
                <a:solidFill>
                  <a:srgbClr val="FF0000"/>
                </a:solidFill>
                <a:latin typeface="Times New Roman"/>
                <a:ea typeface="Times New Roman"/>
                <a:cs typeface="Times New Roman"/>
                <a:sym typeface="Times New Roman"/>
              </a:rPr>
              <a:t>LUYỆN TẬP</a:t>
            </a:r>
            <a:endParaRPr b="1" sz="3200">
              <a:solidFill>
                <a:srgbClr val="FF0000"/>
              </a:solidFill>
              <a:latin typeface="Times New Roman"/>
              <a:ea typeface="Times New Roman"/>
              <a:cs typeface="Times New Roman"/>
              <a:sym typeface="Times New Roman"/>
            </a:endParaRPr>
          </a:p>
        </p:txBody>
      </p:sp>
      <p:sp>
        <p:nvSpPr>
          <p:cNvPr id="429" name="Google Shape;429;p37"/>
          <p:cNvSpPr/>
          <p:nvPr/>
        </p:nvSpPr>
        <p:spPr>
          <a:xfrm>
            <a:off x="289249" y="466530"/>
            <a:ext cx="11756571"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2400">
                <a:solidFill>
                  <a:srgbClr val="0000FF"/>
                </a:solidFill>
                <a:latin typeface="Times New Roman"/>
                <a:ea typeface="Times New Roman"/>
                <a:cs typeface="Times New Roman"/>
                <a:sym typeface="Times New Roman"/>
              </a:rPr>
              <a:t>1.  Kể tên các loại thực phẩm em thường sử dụng trong một ngày. Cho biết thành phần dinh dưỡng các loại thực phẩm đó.</a:t>
            </a:r>
            <a:endParaRPr/>
          </a:p>
        </p:txBody>
      </p:sp>
      <p:pic>
        <p:nvPicPr>
          <p:cNvPr id="430" name="Google Shape;430;p37"/>
          <p:cNvPicPr preferRelativeResize="0"/>
          <p:nvPr/>
        </p:nvPicPr>
        <p:blipFill rotWithShape="1">
          <a:blip r:embed="rId4">
            <a:alphaModFix/>
          </a:blip>
          <a:srcRect b="0" l="0" r="0" t="0"/>
          <a:stretch/>
        </p:blipFill>
        <p:spPr>
          <a:xfrm>
            <a:off x="289249" y="1297527"/>
            <a:ext cx="6804362" cy="4244857"/>
          </a:xfrm>
          <a:prstGeom prst="rect">
            <a:avLst/>
          </a:prstGeom>
          <a:noFill/>
          <a:ln>
            <a:noFill/>
          </a:ln>
        </p:spPr>
      </p:pic>
      <p:sp>
        <p:nvSpPr>
          <p:cNvPr id="431" name="Google Shape;431;p37"/>
          <p:cNvSpPr txBox="1"/>
          <p:nvPr/>
        </p:nvSpPr>
        <p:spPr>
          <a:xfrm>
            <a:off x="1618953" y="5537717"/>
            <a:ext cx="44770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vi-VN" sz="2000">
                <a:solidFill>
                  <a:schemeClr val="dk1"/>
                </a:solidFill>
                <a:latin typeface="Times New Roman"/>
                <a:ea typeface="Times New Roman"/>
                <a:cs typeface="Times New Roman"/>
                <a:sym typeface="Times New Roman"/>
              </a:rPr>
              <a:t>Các loại thực phẩm thường sử dụng</a:t>
            </a:r>
            <a:endParaRPr b="1" i="1" sz="2000">
              <a:solidFill>
                <a:schemeClr val="dk1"/>
              </a:solidFill>
              <a:latin typeface="Times New Roman"/>
              <a:ea typeface="Times New Roman"/>
              <a:cs typeface="Times New Roman"/>
              <a:sym typeface="Times New Roman"/>
            </a:endParaRPr>
          </a:p>
        </p:txBody>
      </p:sp>
      <p:sp>
        <p:nvSpPr>
          <p:cNvPr id="432" name="Google Shape;432;p37"/>
          <p:cNvSpPr/>
          <p:nvPr/>
        </p:nvSpPr>
        <p:spPr>
          <a:xfrm>
            <a:off x="7296539" y="1273709"/>
            <a:ext cx="4159516" cy="5262979"/>
          </a:xfrm>
          <a:prstGeom prst="rect">
            <a:avLst/>
          </a:prstGeom>
          <a:noFill/>
          <a:ln>
            <a:noFill/>
          </a:ln>
        </p:spPr>
        <p:txBody>
          <a:bodyPr anchorCtr="0" anchor="t" bIns="45700" lIns="91425" spcFirstLastPara="1" rIns="91425" wrap="square" tIns="45700">
            <a:spAutoFit/>
          </a:bodyPr>
          <a:lstStyle/>
          <a:p>
            <a:pPr indent="0" lvl="0" marL="30480" marR="30480" rtl="0" algn="just">
              <a:spcBef>
                <a:spcPts val="0"/>
              </a:spcBef>
              <a:spcAft>
                <a:spcPts val="0"/>
              </a:spcAft>
              <a:buNone/>
            </a:pPr>
            <a:r>
              <a:rPr lang="vi-VN" sz="2400">
                <a:solidFill>
                  <a:srgbClr val="FF0000"/>
                </a:solidFill>
                <a:latin typeface="Times New Roman"/>
                <a:ea typeface="Times New Roman"/>
                <a:cs typeface="Times New Roman"/>
                <a:sym typeface="Times New Roman"/>
              </a:rPr>
              <a:t>1.- Các loại thực phẩm em thường sử dụng trong một ngày là: thịt, trứng, sữa, các loại rau xanh, cam.</a:t>
            </a:r>
            <a:endParaRPr/>
          </a:p>
          <a:p>
            <a:pPr indent="0" lvl="0" marL="30480" marR="30480" rtl="0" algn="just">
              <a:spcBef>
                <a:spcPts val="0"/>
              </a:spcBef>
              <a:spcAft>
                <a:spcPts val="0"/>
              </a:spcAft>
              <a:buNone/>
            </a:pPr>
            <a:r>
              <a:rPr lang="vi-VN" sz="2400">
                <a:solidFill>
                  <a:srgbClr val="FF0000"/>
                </a:solidFill>
                <a:latin typeface="Times New Roman"/>
                <a:ea typeface="Times New Roman"/>
                <a:cs typeface="Times New Roman"/>
                <a:sym typeface="Times New Roman"/>
              </a:rPr>
              <a:t>- Thành phần dinh dưỡng trong các thực phẩm trên là:</a:t>
            </a:r>
            <a:endParaRPr/>
          </a:p>
          <a:p>
            <a:pPr indent="0" lvl="0" marL="30480" marR="30480" rtl="0" algn="just">
              <a:spcBef>
                <a:spcPts val="0"/>
              </a:spcBef>
              <a:spcAft>
                <a:spcPts val="0"/>
              </a:spcAft>
              <a:buNone/>
            </a:pPr>
            <a:r>
              <a:rPr lang="vi-VN" sz="2400">
                <a:solidFill>
                  <a:srgbClr val="FF0000"/>
                </a:solidFill>
                <a:latin typeface="Times New Roman"/>
                <a:ea typeface="Times New Roman"/>
                <a:cs typeface="Times New Roman"/>
                <a:sym typeface="Times New Roman"/>
              </a:rPr>
              <a:t>+ Thịt: chất khoáng, vitamin, protein.</a:t>
            </a:r>
            <a:endParaRPr/>
          </a:p>
          <a:p>
            <a:pPr indent="0" lvl="0" marL="30480" marR="30480" rtl="0" algn="just">
              <a:spcBef>
                <a:spcPts val="0"/>
              </a:spcBef>
              <a:spcAft>
                <a:spcPts val="0"/>
              </a:spcAft>
              <a:buNone/>
            </a:pPr>
            <a:r>
              <a:rPr lang="vi-VN" sz="2400">
                <a:solidFill>
                  <a:srgbClr val="FF0000"/>
                </a:solidFill>
                <a:latin typeface="Times New Roman"/>
                <a:ea typeface="Times New Roman"/>
                <a:cs typeface="Times New Roman"/>
                <a:sym typeface="Times New Roman"/>
              </a:rPr>
              <a:t>+ Sữa: chất khoáng, vitamin, protein.</a:t>
            </a:r>
            <a:endParaRPr/>
          </a:p>
          <a:p>
            <a:pPr indent="0" lvl="0" marL="30480" marR="30480" rtl="0" algn="just">
              <a:spcBef>
                <a:spcPts val="0"/>
              </a:spcBef>
              <a:spcAft>
                <a:spcPts val="0"/>
              </a:spcAft>
              <a:buNone/>
            </a:pPr>
            <a:r>
              <a:rPr lang="vi-VN" sz="2400">
                <a:solidFill>
                  <a:srgbClr val="FF0000"/>
                </a:solidFill>
                <a:latin typeface="Times New Roman"/>
                <a:ea typeface="Times New Roman"/>
                <a:cs typeface="Times New Roman"/>
                <a:sym typeface="Times New Roman"/>
              </a:rPr>
              <a:t>+ Trứng: chất khoáng, vitamin, lipid, protein.</a:t>
            </a:r>
            <a:endParaRPr/>
          </a:p>
          <a:p>
            <a:pPr indent="0" lvl="0" marL="30480" marR="30480" rtl="0" algn="just">
              <a:spcBef>
                <a:spcPts val="0"/>
              </a:spcBef>
              <a:spcAft>
                <a:spcPts val="0"/>
              </a:spcAft>
              <a:buNone/>
            </a:pPr>
            <a:r>
              <a:rPr lang="vi-VN" sz="2400">
                <a:solidFill>
                  <a:srgbClr val="FF0000"/>
                </a:solidFill>
                <a:latin typeface="Times New Roman"/>
                <a:ea typeface="Times New Roman"/>
                <a:cs typeface="Times New Roman"/>
                <a:sym typeface="Times New Roman"/>
              </a:rPr>
              <a:t>+ Các loại rau xanh: chất xơ, vitamin.</a:t>
            </a:r>
            <a:endParaRPr sz="2400">
              <a:solidFill>
                <a:srgbClr val="FF00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2">
                                            <p:txEl>
                                              <p:pRg end="0" st="0"/>
                                            </p:txEl>
                                          </p:spTgt>
                                        </p:tgtEl>
                                        <p:attrNameLst>
                                          <p:attrName>style.visibility</p:attrName>
                                        </p:attrNameLst>
                                      </p:cBhvr>
                                      <p:to>
                                        <p:strVal val="visible"/>
                                      </p:to>
                                    </p:set>
                                    <p:animEffect filter="fade" transition="in">
                                      <p:cBhvr>
                                        <p:cTn dur="500"/>
                                        <p:tgtEl>
                                          <p:spTgt spid="43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2">
                                            <p:txEl>
                                              <p:pRg end="1" st="1"/>
                                            </p:txEl>
                                          </p:spTgt>
                                        </p:tgtEl>
                                        <p:attrNameLst>
                                          <p:attrName>style.visibility</p:attrName>
                                        </p:attrNameLst>
                                      </p:cBhvr>
                                      <p:to>
                                        <p:strVal val="visible"/>
                                      </p:to>
                                    </p:set>
                                    <p:animEffect filter="fade" transition="in">
                                      <p:cBhvr>
                                        <p:cTn dur="500"/>
                                        <p:tgtEl>
                                          <p:spTgt spid="43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2">
                                            <p:txEl>
                                              <p:pRg end="2" st="2"/>
                                            </p:txEl>
                                          </p:spTgt>
                                        </p:tgtEl>
                                        <p:attrNameLst>
                                          <p:attrName>style.visibility</p:attrName>
                                        </p:attrNameLst>
                                      </p:cBhvr>
                                      <p:to>
                                        <p:strVal val="visible"/>
                                      </p:to>
                                    </p:set>
                                    <p:animEffect filter="fade" transition="in">
                                      <p:cBhvr>
                                        <p:cTn dur="500"/>
                                        <p:tgtEl>
                                          <p:spTgt spid="43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2">
                                            <p:txEl>
                                              <p:pRg end="3" st="3"/>
                                            </p:txEl>
                                          </p:spTgt>
                                        </p:tgtEl>
                                        <p:attrNameLst>
                                          <p:attrName>style.visibility</p:attrName>
                                        </p:attrNameLst>
                                      </p:cBhvr>
                                      <p:to>
                                        <p:strVal val="visible"/>
                                      </p:to>
                                    </p:set>
                                    <p:animEffect filter="fade" transition="in">
                                      <p:cBhvr>
                                        <p:cTn dur="500"/>
                                        <p:tgtEl>
                                          <p:spTgt spid="43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2">
                                            <p:txEl>
                                              <p:pRg end="4" st="4"/>
                                            </p:txEl>
                                          </p:spTgt>
                                        </p:tgtEl>
                                        <p:attrNameLst>
                                          <p:attrName>style.visibility</p:attrName>
                                        </p:attrNameLst>
                                      </p:cBhvr>
                                      <p:to>
                                        <p:strVal val="visible"/>
                                      </p:to>
                                    </p:set>
                                    <p:animEffect filter="fade" transition="in">
                                      <p:cBhvr>
                                        <p:cTn dur="500"/>
                                        <p:tgtEl>
                                          <p:spTgt spid="43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2">
                                            <p:txEl>
                                              <p:pRg end="5" st="5"/>
                                            </p:txEl>
                                          </p:spTgt>
                                        </p:tgtEl>
                                        <p:attrNameLst>
                                          <p:attrName>style.visibility</p:attrName>
                                        </p:attrNameLst>
                                      </p:cBhvr>
                                      <p:to>
                                        <p:strVal val="visible"/>
                                      </p:to>
                                    </p:set>
                                    <p:animEffect filter="fade" transition="in">
                                      <p:cBhvr>
                                        <p:cTn dur="500"/>
                                        <p:tgtEl>
                                          <p:spTgt spid="432">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pic>
        <p:nvPicPr>
          <p:cNvPr id="437" name="Google Shape;437;p38"/>
          <p:cNvPicPr preferRelativeResize="0"/>
          <p:nvPr/>
        </p:nvPicPr>
        <p:blipFill rotWithShape="1">
          <a:blip r:embed="rId3">
            <a:alphaModFix/>
          </a:blip>
          <a:srcRect b="0" l="0" r="0" t="0"/>
          <a:stretch/>
        </p:blipFill>
        <p:spPr>
          <a:xfrm>
            <a:off x="6095989" y="3428998"/>
            <a:ext cx="21" cy="4"/>
          </a:xfrm>
          <a:prstGeom prst="rect">
            <a:avLst/>
          </a:prstGeom>
          <a:noFill/>
          <a:ln>
            <a:noFill/>
          </a:ln>
        </p:spPr>
      </p:pic>
      <p:sp>
        <p:nvSpPr>
          <p:cNvPr id="438" name="Google Shape;438;p38"/>
          <p:cNvSpPr txBox="1"/>
          <p:nvPr/>
        </p:nvSpPr>
        <p:spPr>
          <a:xfrm>
            <a:off x="4729965" y="0"/>
            <a:ext cx="273204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3200">
                <a:solidFill>
                  <a:srgbClr val="FF0000"/>
                </a:solidFill>
                <a:latin typeface="Times New Roman"/>
                <a:ea typeface="Times New Roman"/>
                <a:cs typeface="Times New Roman"/>
                <a:sym typeface="Times New Roman"/>
              </a:rPr>
              <a:t>LUYỆN TẬP</a:t>
            </a:r>
            <a:endParaRPr b="1" sz="3200">
              <a:solidFill>
                <a:srgbClr val="FF0000"/>
              </a:solidFill>
              <a:latin typeface="Times New Roman"/>
              <a:ea typeface="Times New Roman"/>
              <a:cs typeface="Times New Roman"/>
              <a:sym typeface="Times New Roman"/>
            </a:endParaRPr>
          </a:p>
        </p:txBody>
      </p:sp>
      <p:sp>
        <p:nvSpPr>
          <p:cNvPr id="439" name="Google Shape;439;p38"/>
          <p:cNvSpPr/>
          <p:nvPr/>
        </p:nvSpPr>
        <p:spPr>
          <a:xfrm>
            <a:off x="289249" y="466530"/>
            <a:ext cx="11756571" cy="267765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2400">
                <a:solidFill>
                  <a:srgbClr val="0000FF"/>
                </a:solidFill>
                <a:latin typeface="Times New Roman"/>
                <a:ea typeface="Times New Roman"/>
                <a:cs typeface="Times New Roman"/>
                <a:sym typeface="Times New Roman"/>
              </a:rPr>
              <a:t>2. Chọn đáp án cho các câu hỏi sau:</a:t>
            </a:r>
            <a:endParaRPr/>
          </a:p>
          <a:p>
            <a:pPr indent="0" lvl="0" marL="0" marR="0" rtl="0" algn="l">
              <a:spcBef>
                <a:spcPts val="0"/>
              </a:spcBef>
              <a:spcAft>
                <a:spcPts val="0"/>
              </a:spcAft>
              <a:buNone/>
            </a:pPr>
            <a:r>
              <a:rPr b="1" lang="vi-VN" sz="2400">
                <a:solidFill>
                  <a:srgbClr val="0000FF"/>
                </a:solidFill>
                <a:latin typeface="Times New Roman"/>
                <a:ea typeface="Times New Roman"/>
                <a:cs typeface="Times New Roman"/>
                <a:sym typeface="Times New Roman"/>
              </a:rPr>
              <a:t>- Chất dinh dưỡng nào chiếm tỉ lệ cung cấp năng lượng cao nhất cho cơ thể con người?</a:t>
            </a:r>
            <a:endParaRPr/>
          </a:p>
          <a:p>
            <a:pPr indent="0" lvl="0" marL="0" marR="0" rtl="0" algn="l">
              <a:spcBef>
                <a:spcPts val="0"/>
              </a:spcBef>
              <a:spcAft>
                <a:spcPts val="0"/>
              </a:spcAft>
              <a:buNone/>
            </a:pPr>
            <a:r>
              <a:rPr b="1" lang="vi-VN" sz="2400">
                <a:solidFill>
                  <a:srgbClr val="0000FF"/>
                </a:solidFill>
                <a:latin typeface="Times New Roman"/>
                <a:ea typeface="Times New Roman"/>
                <a:cs typeface="Times New Roman"/>
                <a:sym typeface="Times New Roman"/>
              </a:rPr>
              <a:t>A. Protein.                                         B. Lipid.               </a:t>
            </a:r>
            <a:endParaRPr/>
          </a:p>
          <a:p>
            <a:pPr indent="0" lvl="0" marL="0" marR="0" rtl="0" algn="l">
              <a:spcBef>
                <a:spcPts val="0"/>
              </a:spcBef>
              <a:spcAft>
                <a:spcPts val="0"/>
              </a:spcAft>
              <a:buNone/>
            </a:pPr>
            <a:r>
              <a:rPr b="1" lang="vi-VN" sz="2400">
                <a:solidFill>
                  <a:srgbClr val="0000FF"/>
                </a:solidFill>
                <a:latin typeface="Times New Roman"/>
                <a:ea typeface="Times New Roman"/>
                <a:cs typeface="Times New Roman"/>
                <a:sym typeface="Times New Roman"/>
              </a:rPr>
              <a:t>C. Carbohydrate.                             D. Vitamin.</a:t>
            </a:r>
            <a:endParaRPr/>
          </a:p>
          <a:p>
            <a:pPr indent="0" lvl="0" marL="0" marR="0" rtl="0" algn="l">
              <a:spcBef>
                <a:spcPts val="0"/>
              </a:spcBef>
              <a:spcAft>
                <a:spcPts val="0"/>
              </a:spcAft>
              <a:buNone/>
            </a:pPr>
            <a:r>
              <a:rPr b="1" lang="vi-VN" sz="2400">
                <a:solidFill>
                  <a:srgbClr val="0000FF"/>
                </a:solidFill>
                <a:latin typeface="Times New Roman"/>
                <a:ea typeface="Times New Roman"/>
                <a:cs typeface="Times New Roman"/>
                <a:sym typeface="Times New Roman"/>
              </a:rPr>
              <a:t>- Vitamin C có nhiều nhất trong loại thực phẩm nào sau đây ?</a:t>
            </a:r>
            <a:endParaRPr/>
          </a:p>
          <a:p>
            <a:pPr indent="0" lvl="0" marL="0" marR="0" rtl="0" algn="l">
              <a:spcBef>
                <a:spcPts val="0"/>
              </a:spcBef>
              <a:spcAft>
                <a:spcPts val="0"/>
              </a:spcAft>
              <a:buNone/>
            </a:pPr>
            <a:r>
              <a:rPr b="1" lang="vi-VN" sz="2400">
                <a:solidFill>
                  <a:srgbClr val="0000FF"/>
                </a:solidFill>
                <a:latin typeface="Times New Roman"/>
                <a:ea typeface="Times New Roman"/>
                <a:cs typeface="Times New Roman"/>
                <a:sym typeface="Times New Roman"/>
              </a:rPr>
              <a:t>A. Quả ổi.                                B. Rau cải.                      </a:t>
            </a:r>
            <a:endParaRPr/>
          </a:p>
          <a:p>
            <a:pPr indent="0" lvl="0" marL="0" marR="0" rtl="0" algn="l">
              <a:spcBef>
                <a:spcPts val="0"/>
              </a:spcBef>
              <a:spcAft>
                <a:spcPts val="0"/>
              </a:spcAft>
              <a:buNone/>
            </a:pPr>
            <a:r>
              <a:rPr b="1" lang="vi-VN" sz="2400">
                <a:solidFill>
                  <a:srgbClr val="0000FF"/>
                </a:solidFill>
                <a:latin typeface="Times New Roman"/>
                <a:ea typeface="Times New Roman"/>
                <a:cs typeface="Times New Roman"/>
                <a:sym typeface="Times New Roman"/>
              </a:rPr>
              <a:t>C. Cá.                                      D. Gạo.</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9"/>
                                        </p:tgtEl>
                                        <p:attrNameLst>
                                          <p:attrName>style.visibility</p:attrName>
                                        </p:attrNameLst>
                                      </p:cBhvr>
                                      <p:to>
                                        <p:strVal val="visible"/>
                                      </p:to>
                                    </p:set>
                                    <p:animEffect filter="fade" transition="in">
                                      <p:cBhvr>
                                        <p:cTn dur="1000"/>
                                        <p:tgtEl>
                                          <p:spTgt spid="4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3"/>
          <p:cNvSpPr/>
          <p:nvPr/>
        </p:nvSpPr>
        <p:spPr>
          <a:xfrm>
            <a:off x="6778870" y="61118"/>
            <a:ext cx="4402016" cy="4335036"/>
          </a:xfrm>
          <a:prstGeom prst="cloudCallout">
            <a:avLst>
              <a:gd fmla="val -95654" name="adj1"/>
              <a:gd fmla="val 31678" name="adj2"/>
            </a:avLst>
          </a:prstGeom>
          <a:solidFill>
            <a:srgbClr val="FFFF00"/>
          </a:solidFill>
          <a:ln cap="rnd" cmpd="sng" w="15875">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vi-VN" sz="2400">
                <a:solidFill>
                  <a:srgbClr val="0000FF"/>
                </a:solidFill>
                <a:latin typeface="Times New Roman"/>
                <a:ea typeface="Times New Roman"/>
                <a:cs typeface="Times New Roman"/>
                <a:sym typeface="Times New Roman"/>
              </a:rPr>
              <a:t>Hãy kể tên một số chất dinh dưỡng chính có trong thực phẩm ở Hình 1.1.</a:t>
            </a:r>
            <a:endParaRPr/>
          </a:p>
        </p:txBody>
      </p:sp>
      <p:pic>
        <p:nvPicPr>
          <p:cNvPr descr="C:\Users\DELL\Desktop\sách giáo khoa công nghệ 9\mo-dau-trang-5-cong-nghe-9-cbtp-219167.png" id="183" name="Google Shape;183;p3"/>
          <p:cNvPicPr preferRelativeResize="0"/>
          <p:nvPr/>
        </p:nvPicPr>
        <p:blipFill rotWithShape="1">
          <a:blip r:embed="rId3">
            <a:alphaModFix/>
          </a:blip>
          <a:srcRect b="0" l="0" r="0" t="0"/>
          <a:stretch/>
        </p:blipFill>
        <p:spPr>
          <a:xfrm>
            <a:off x="298352" y="407377"/>
            <a:ext cx="6126480" cy="2555631"/>
          </a:xfrm>
          <a:prstGeom prst="rect">
            <a:avLst/>
          </a:prstGeom>
          <a:noFill/>
          <a:ln>
            <a:noFill/>
          </a:ln>
        </p:spPr>
      </p:pic>
      <p:graphicFrame>
        <p:nvGraphicFramePr>
          <p:cNvPr id="184" name="Google Shape;184;p3"/>
          <p:cNvGraphicFramePr/>
          <p:nvPr/>
        </p:nvGraphicFramePr>
        <p:xfrm>
          <a:off x="477856" y="3582924"/>
          <a:ext cx="3000000" cy="3000000"/>
        </p:xfrm>
        <a:graphic>
          <a:graphicData uri="http://schemas.openxmlformats.org/drawingml/2006/table">
            <a:tbl>
              <a:tblPr>
                <a:noFill/>
                <a:tableStyleId>{B436B5E7-3B0E-48AE-ABF8-1221C8540F1B}</a:tableStyleId>
              </a:tblPr>
              <a:tblGrid>
                <a:gridCol w="4048500"/>
                <a:gridCol w="4048500"/>
              </a:tblGrid>
              <a:tr h="184775">
                <a:tc>
                  <a:txBody>
                    <a:bodyPr/>
                    <a:lstStyle/>
                    <a:p>
                      <a:pPr indent="0" lvl="0" marL="30480" marR="30480" rtl="0" algn="ctr">
                        <a:lnSpc>
                          <a:spcPct val="115000"/>
                        </a:lnSpc>
                        <a:spcBef>
                          <a:spcPts val="0"/>
                        </a:spcBef>
                        <a:spcAft>
                          <a:spcPts val="0"/>
                        </a:spcAft>
                        <a:buNone/>
                      </a:pPr>
                      <a:r>
                        <a:rPr b="1" lang="vi-VN" sz="1800" u="none" cap="none" strike="noStrike">
                          <a:solidFill>
                            <a:srgbClr val="FF0000"/>
                          </a:solidFill>
                          <a:latin typeface="Times New Roman"/>
                          <a:ea typeface="Times New Roman"/>
                          <a:cs typeface="Times New Roman"/>
                          <a:sym typeface="Times New Roman"/>
                        </a:rPr>
                        <a:t>Hình</a:t>
                      </a:r>
                      <a:endParaRPr sz="1800" u="none" cap="none" strike="noStrike">
                        <a:solidFill>
                          <a:srgbClr val="FF0000"/>
                        </a:solidFill>
                        <a:latin typeface="Times New Roman"/>
                        <a:ea typeface="Times New Roman"/>
                        <a:cs typeface="Times New Roman"/>
                        <a:sym typeface="Times New Roman"/>
                      </a:endParaRPr>
                    </a:p>
                  </a:txBody>
                  <a:tcPr marT="76200" marB="76200" marR="76200" marL="76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30480" marR="30480" rtl="0" algn="ctr">
                        <a:lnSpc>
                          <a:spcPct val="115000"/>
                        </a:lnSpc>
                        <a:spcBef>
                          <a:spcPts val="0"/>
                        </a:spcBef>
                        <a:spcAft>
                          <a:spcPts val="0"/>
                        </a:spcAft>
                        <a:buNone/>
                      </a:pPr>
                      <a:r>
                        <a:rPr b="1" lang="vi-VN" sz="1800" u="none" cap="none" strike="noStrike">
                          <a:solidFill>
                            <a:srgbClr val="FF0000"/>
                          </a:solidFill>
                          <a:latin typeface="Times New Roman"/>
                          <a:ea typeface="Times New Roman"/>
                          <a:cs typeface="Times New Roman"/>
                          <a:sym typeface="Times New Roman"/>
                        </a:rPr>
                        <a:t>Chất dinh dưỡng</a:t>
                      </a:r>
                      <a:endParaRPr sz="1800" u="none" cap="none" strike="noStrike">
                        <a:solidFill>
                          <a:srgbClr val="FF0000"/>
                        </a:solidFill>
                        <a:latin typeface="Times New Roman"/>
                        <a:ea typeface="Times New Roman"/>
                        <a:cs typeface="Times New Roman"/>
                        <a:sym typeface="Times New Roman"/>
                      </a:endParaRPr>
                    </a:p>
                  </a:txBody>
                  <a:tcPr marT="76200" marB="76200" marR="76200" marL="76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67975">
                <a:tc>
                  <a:txBody>
                    <a:bodyPr/>
                    <a:lstStyle/>
                    <a:p>
                      <a:pPr indent="0" lvl="0" marL="30480" marR="30480" rtl="0" algn="ctr">
                        <a:lnSpc>
                          <a:spcPct val="115000"/>
                        </a:lnSpc>
                        <a:spcBef>
                          <a:spcPts val="0"/>
                        </a:spcBef>
                        <a:spcAft>
                          <a:spcPts val="0"/>
                        </a:spcAft>
                        <a:buNone/>
                      </a:pPr>
                      <a:r>
                        <a:rPr lang="vi-VN" sz="1800" u="none" cap="none" strike="noStrike">
                          <a:solidFill>
                            <a:srgbClr val="FF0000"/>
                          </a:solidFill>
                          <a:latin typeface="Times New Roman"/>
                          <a:ea typeface="Times New Roman"/>
                          <a:cs typeface="Times New Roman"/>
                          <a:sym typeface="Times New Roman"/>
                        </a:rPr>
                        <a:t>a</a:t>
                      </a:r>
                      <a:endParaRPr/>
                    </a:p>
                  </a:txBody>
                  <a:tcPr marT="76200" marB="76200" marR="76200" marL="76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30480" marR="30480" rtl="0" algn="just">
                        <a:lnSpc>
                          <a:spcPct val="115000"/>
                        </a:lnSpc>
                        <a:spcBef>
                          <a:spcPts val="0"/>
                        </a:spcBef>
                        <a:spcAft>
                          <a:spcPts val="0"/>
                        </a:spcAft>
                        <a:buNone/>
                      </a:pPr>
                      <a:r>
                        <a:rPr lang="vi-VN" sz="1800" u="none" cap="none" strike="noStrike">
                          <a:solidFill>
                            <a:srgbClr val="FF0000"/>
                          </a:solidFill>
                          <a:latin typeface="Times New Roman"/>
                          <a:ea typeface="Times New Roman"/>
                          <a:cs typeface="Times New Roman"/>
                          <a:sym typeface="Times New Roman"/>
                        </a:rPr>
                        <a:t>Tinh bột (carbohydrate)</a:t>
                      </a:r>
                      <a:endParaRPr/>
                    </a:p>
                  </a:txBody>
                  <a:tcPr marT="76200" marB="76200" marR="76200" marL="76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01925">
                <a:tc>
                  <a:txBody>
                    <a:bodyPr/>
                    <a:lstStyle/>
                    <a:p>
                      <a:pPr indent="0" lvl="0" marL="30480" marR="30480" rtl="0" algn="ctr">
                        <a:lnSpc>
                          <a:spcPct val="115000"/>
                        </a:lnSpc>
                        <a:spcBef>
                          <a:spcPts val="0"/>
                        </a:spcBef>
                        <a:spcAft>
                          <a:spcPts val="0"/>
                        </a:spcAft>
                        <a:buNone/>
                      </a:pPr>
                      <a:r>
                        <a:rPr lang="vi-VN" sz="1800" u="none" cap="none" strike="noStrike">
                          <a:solidFill>
                            <a:srgbClr val="FF0000"/>
                          </a:solidFill>
                          <a:latin typeface="Times New Roman"/>
                          <a:ea typeface="Times New Roman"/>
                          <a:cs typeface="Times New Roman"/>
                          <a:sym typeface="Times New Roman"/>
                        </a:rPr>
                        <a:t>b</a:t>
                      </a:r>
                      <a:endParaRPr/>
                    </a:p>
                  </a:txBody>
                  <a:tcPr marT="76200" marB="76200" marR="76200" marL="76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30480" marR="30480" rtl="0" algn="just">
                        <a:lnSpc>
                          <a:spcPct val="115000"/>
                        </a:lnSpc>
                        <a:spcBef>
                          <a:spcPts val="0"/>
                        </a:spcBef>
                        <a:spcAft>
                          <a:spcPts val="0"/>
                        </a:spcAft>
                        <a:buNone/>
                      </a:pPr>
                      <a:r>
                        <a:rPr lang="vi-VN" sz="1800" u="none" cap="none" strike="noStrike">
                          <a:solidFill>
                            <a:srgbClr val="FF0000"/>
                          </a:solidFill>
                          <a:latin typeface="Times New Roman"/>
                          <a:ea typeface="Times New Roman"/>
                          <a:cs typeface="Times New Roman"/>
                          <a:sym typeface="Times New Roman"/>
                        </a:rPr>
                        <a:t>Chất béo (lipid), chất đạm (protein)</a:t>
                      </a:r>
                      <a:endParaRPr/>
                    </a:p>
                  </a:txBody>
                  <a:tcPr marT="76200" marB="76200" marR="76200" marL="76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89225">
                <a:tc>
                  <a:txBody>
                    <a:bodyPr/>
                    <a:lstStyle/>
                    <a:p>
                      <a:pPr indent="0" lvl="0" marL="30480" marR="30480" rtl="0" algn="ctr">
                        <a:lnSpc>
                          <a:spcPct val="115000"/>
                        </a:lnSpc>
                        <a:spcBef>
                          <a:spcPts val="0"/>
                        </a:spcBef>
                        <a:spcAft>
                          <a:spcPts val="0"/>
                        </a:spcAft>
                        <a:buNone/>
                      </a:pPr>
                      <a:r>
                        <a:rPr lang="vi-VN" sz="1800" u="none" cap="none" strike="noStrike">
                          <a:solidFill>
                            <a:srgbClr val="FF0000"/>
                          </a:solidFill>
                          <a:latin typeface="Times New Roman"/>
                          <a:ea typeface="Times New Roman"/>
                          <a:cs typeface="Times New Roman"/>
                          <a:sym typeface="Times New Roman"/>
                        </a:rPr>
                        <a:t>c</a:t>
                      </a:r>
                      <a:endParaRPr/>
                    </a:p>
                  </a:txBody>
                  <a:tcPr marT="76200" marB="76200" marR="76200" marL="76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30480" marR="30480" rtl="0" algn="just">
                        <a:lnSpc>
                          <a:spcPct val="115000"/>
                        </a:lnSpc>
                        <a:spcBef>
                          <a:spcPts val="0"/>
                        </a:spcBef>
                        <a:spcAft>
                          <a:spcPts val="0"/>
                        </a:spcAft>
                        <a:buNone/>
                      </a:pPr>
                      <a:r>
                        <a:rPr lang="vi-VN" sz="1800" u="none" cap="none" strike="noStrike">
                          <a:solidFill>
                            <a:srgbClr val="FF0000"/>
                          </a:solidFill>
                          <a:latin typeface="Times New Roman"/>
                          <a:ea typeface="Times New Roman"/>
                          <a:cs typeface="Times New Roman"/>
                          <a:sym typeface="Times New Roman"/>
                        </a:rPr>
                        <a:t>Chất xơ, vitamin và khoán chất</a:t>
                      </a:r>
                      <a:endParaRPr/>
                    </a:p>
                  </a:txBody>
                  <a:tcPr marT="76200" marB="76200" marR="76200" marL="76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28600">
                <a:tc>
                  <a:txBody>
                    <a:bodyPr/>
                    <a:lstStyle/>
                    <a:p>
                      <a:pPr indent="0" lvl="0" marL="30480" marR="30480" rtl="0" algn="ctr">
                        <a:lnSpc>
                          <a:spcPct val="115000"/>
                        </a:lnSpc>
                        <a:spcBef>
                          <a:spcPts val="0"/>
                        </a:spcBef>
                        <a:spcAft>
                          <a:spcPts val="0"/>
                        </a:spcAft>
                        <a:buNone/>
                      </a:pPr>
                      <a:r>
                        <a:rPr lang="vi-VN" sz="1800" u="none" cap="none" strike="noStrike">
                          <a:solidFill>
                            <a:srgbClr val="FF0000"/>
                          </a:solidFill>
                          <a:latin typeface="Times New Roman"/>
                          <a:ea typeface="Times New Roman"/>
                          <a:cs typeface="Times New Roman"/>
                          <a:sym typeface="Times New Roman"/>
                        </a:rPr>
                        <a:t>d</a:t>
                      </a:r>
                      <a:endParaRPr/>
                    </a:p>
                  </a:txBody>
                  <a:tcPr marT="76200" marB="76200" marR="76200" marL="76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30480" marR="30480" rtl="0" algn="just">
                        <a:lnSpc>
                          <a:spcPct val="115000"/>
                        </a:lnSpc>
                        <a:spcBef>
                          <a:spcPts val="0"/>
                        </a:spcBef>
                        <a:spcAft>
                          <a:spcPts val="0"/>
                        </a:spcAft>
                        <a:buNone/>
                      </a:pPr>
                      <a:r>
                        <a:rPr lang="vi-VN" sz="1800" u="none" cap="none" strike="noStrike">
                          <a:solidFill>
                            <a:srgbClr val="FF0000"/>
                          </a:solidFill>
                          <a:latin typeface="Times New Roman"/>
                          <a:ea typeface="Times New Roman"/>
                          <a:cs typeface="Times New Roman"/>
                          <a:sym typeface="Times New Roman"/>
                        </a:rPr>
                        <a:t>Đạm (protein)</a:t>
                      </a:r>
                      <a:endParaRPr/>
                    </a:p>
                  </a:txBody>
                  <a:tcPr marT="76200" marB="76200" marR="76200" marL="76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28600">
                <a:tc>
                  <a:txBody>
                    <a:bodyPr/>
                    <a:lstStyle/>
                    <a:p>
                      <a:pPr indent="0" lvl="0" marL="30480" marR="30480" rtl="0" algn="ctr">
                        <a:lnSpc>
                          <a:spcPct val="115000"/>
                        </a:lnSpc>
                        <a:spcBef>
                          <a:spcPts val="0"/>
                        </a:spcBef>
                        <a:spcAft>
                          <a:spcPts val="0"/>
                        </a:spcAft>
                        <a:buNone/>
                      </a:pPr>
                      <a:r>
                        <a:rPr lang="vi-VN" sz="1800" u="none" cap="none" strike="noStrike">
                          <a:solidFill>
                            <a:srgbClr val="FF0000"/>
                          </a:solidFill>
                          <a:latin typeface="Times New Roman"/>
                          <a:ea typeface="Times New Roman"/>
                          <a:cs typeface="Times New Roman"/>
                          <a:sym typeface="Times New Roman"/>
                        </a:rPr>
                        <a:t>e</a:t>
                      </a:r>
                      <a:endParaRPr/>
                    </a:p>
                  </a:txBody>
                  <a:tcPr marT="76200" marB="76200" marR="76200" marL="76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30480" marR="30480" rtl="0" algn="just">
                        <a:lnSpc>
                          <a:spcPct val="115000"/>
                        </a:lnSpc>
                        <a:spcBef>
                          <a:spcPts val="0"/>
                        </a:spcBef>
                        <a:spcAft>
                          <a:spcPts val="0"/>
                        </a:spcAft>
                        <a:buNone/>
                      </a:pPr>
                      <a:r>
                        <a:rPr lang="vi-VN" sz="1800" u="none" cap="none" strike="noStrike">
                          <a:solidFill>
                            <a:srgbClr val="FF0000"/>
                          </a:solidFill>
                          <a:latin typeface="Times New Roman"/>
                          <a:ea typeface="Times New Roman"/>
                          <a:cs typeface="Times New Roman"/>
                          <a:sym typeface="Times New Roman"/>
                        </a:rPr>
                        <a:t>Vitamin và khoáng chất</a:t>
                      </a:r>
                      <a:endParaRPr/>
                    </a:p>
                  </a:txBody>
                  <a:tcPr marT="76200" marB="76200" marR="76200" marL="76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28600">
                <a:tc>
                  <a:txBody>
                    <a:bodyPr/>
                    <a:lstStyle/>
                    <a:p>
                      <a:pPr indent="0" lvl="0" marL="30480" marR="30480" rtl="0" algn="ctr">
                        <a:lnSpc>
                          <a:spcPct val="115000"/>
                        </a:lnSpc>
                        <a:spcBef>
                          <a:spcPts val="0"/>
                        </a:spcBef>
                        <a:spcAft>
                          <a:spcPts val="0"/>
                        </a:spcAft>
                        <a:buNone/>
                      </a:pPr>
                      <a:r>
                        <a:rPr lang="vi-VN" sz="1800" u="none" cap="none" strike="noStrike">
                          <a:solidFill>
                            <a:srgbClr val="FF0000"/>
                          </a:solidFill>
                          <a:latin typeface="Times New Roman"/>
                          <a:ea typeface="Times New Roman"/>
                          <a:cs typeface="Times New Roman"/>
                          <a:sym typeface="Times New Roman"/>
                        </a:rPr>
                        <a:t>g</a:t>
                      </a:r>
                      <a:endParaRPr/>
                    </a:p>
                  </a:txBody>
                  <a:tcPr marT="76200" marB="76200" marR="76200" marL="76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30480" marR="30480" rtl="0" algn="just">
                        <a:lnSpc>
                          <a:spcPct val="115000"/>
                        </a:lnSpc>
                        <a:spcBef>
                          <a:spcPts val="0"/>
                        </a:spcBef>
                        <a:spcAft>
                          <a:spcPts val="0"/>
                        </a:spcAft>
                        <a:buNone/>
                      </a:pPr>
                      <a:r>
                        <a:rPr lang="vi-VN" sz="1800" u="none" cap="none" strike="noStrike">
                          <a:solidFill>
                            <a:srgbClr val="FF0000"/>
                          </a:solidFill>
                          <a:latin typeface="Times New Roman"/>
                          <a:ea typeface="Times New Roman"/>
                          <a:cs typeface="Times New Roman"/>
                          <a:sym typeface="Times New Roman"/>
                        </a:rPr>
                        <a:t>Chất đạm (protein), khoáng chất</a:t>
                      </a:r>
                      <a:endParaRPr/>
                    </a:p>
                  </a:txBody>
                  <a:tcPr marT="76200" marB="76200" marR="76200" marL="76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4"/>
                                        </p:tgtEl>
                                        <p:attrNameLst>
                                          <p:attrName>style.visibility</p:attrName>
                                        </p:attrNameLst>
                                      </p:cBhvr>
                                      <p:to>
                                        <p:strVal val="visible"/>
                                      </p:to>
                                    </p:set>
                                    <p:animEffect filter="fade" transition="in">
                                      <p:cBhvr>
                                        <p:cTn dur="500"/>
                                        <p:tgtEl>
                                          <p:spTgt spid="1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pic>
        <p:nvPicPr>
          <p:cNvPr id="444" name="Google Shape;444;p39"/>
          <p:cNvPicPr preferRelativeResize="0"/>
          <p:nvPr/>
        </p:nvPicPr>
        <p:blipFill rotWithShape="1">
          <a:blip r:embed="rId3">
            <a:alphaModFix/>
          </a:blip>
          <a:srcRect b="0" l="0" r="0" t="0"/>
          <a:stretch/>
        </p:blipFill>
        <p:spPr>
          <a:xfrm>
            <a:off x="6095989" y="3428998"/>
            <a:ext cx="21" cy="4"/>
          </a:xfrm>
          <a:prstGeom prst="rect">
            <a:avLst/>
          </a:prstGeom>
          <a:noFill/>
          <a:ln>
            <a:noFill/>
          </a:ln>
        </p:spPr>
      </p:pic>
      <p:sp>
        <p:nvSpPr>
          <p:cNvPr id="445" name="Google Shape;445;p39"/>
          <p:cNvSpPr txBox="1"/>
          <p:nvPr/>
        </p:nvSpPr>
        <p:spPr>
          <a:xfrm>
            <a:off x="4729965" y="0"/>
            <a:ext cx="273204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3200">
                <a:solidFill>
                  <a:srgbClr val="FF0000"/>
                </a:solidFill>
                <a:latin typeface="Times New Roman"/>
                <a:ea typeface="Times New Roman"/>
                <a:cs typeface="Times New Roman"/>
                <a:sym typeface="Times New Roman"/>
              </a:rPr>
              <a:t>LUYỆN TẬP</a:t>
            </a:r>
            <a:endParaRPr b="1" sz="3200">
              <a:solidFill>
                <a:srgbClr val="FF0000"/>
              </a:solidFill>
              <a:latin typeface="Times New Roman"/>
              <a:ea typeface="Times New Roman"/>
              <a:cs typeface="Times New Roman"/>
              <a:sym typeface="Times New Roman"/>
            </a:endParaRPr>
          </a:p>
        </p:txBody>
      </p:sp>
      <p:sp>
        <p:nvSpPr>
          <p:cNvPr id="446" name="Google Shape;446;p39"/>
          <p:cNvSpPr/>
          <p:nvPr/>
        </p:nvSpPr>
        <p:spPr>
          <a:xfrm>
            <a:off x="289249" y="466530"/>
            <a:ext cx="11756571" cy="267765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2400">
                <a:solidFill>
                  <a:srgbClr val="0000FF"/>
                </a:solidFill>
                <a:latin typeface="Times New Roman"/>
                <a:ea typeface="Times New Roman"/>
                <a:cs typeface="Times New Roman"/>
                <a:sym typeface="Times New Roman"/>
              </a:rPr>
              <a:t>2. Chọn đáp án cho các câu hỏi sau:</a:t>
            </a:r>
            <a:endParaRPr/>
          </a:p>
          <a:p>
            <a:pPr indent="0" lvl="0" marL="0" marR="0" rtl="0" algn="l">
              <a:spcBef>
                <a:spcPts val="0"/>
              </a:spcBef>
              <a:spcAft>
                <a:spcPts val="0"/>
              </a:spcAft>
              <a:buNone/>
            </a:pPr>
            <a:r>
              <a:rPr b="1" lang="vi-VN" sz="2400">
                <a:solidFill>
                  <a:srgbClr val="0000FF"/>
                </a:solidFill>
                <a:latin typeface="Times New Roman"/>
                <a:ea typeface="Times New Roman"/>
                <a:cs typeface="Times New Roman"/>
                <a:sym typeface="Times New Roman"/>
              </a:rPr>
              <a:t>- Chất dinh dưỡng nào chiếm tỉ lệ cung cấp năng lượng cao nhất cho cơ thể con người?</a:t>
            </a:r>
            <a:endParaRPr/>
          </a:p>
          <a:p>
            <a:pPr indent="0" lvl="0" marL="0" marR="0" rtl="0" algn="l">
              <a:spcBef>
                <a:spcPts val="0"/>
              </a:spcBef>
              <a:spcAft>
                <a:spcPts val="0"/>
              </a:spcAft>
              <a:buNone/>
            </a:pPr>
            <a:r>
              <a:rPr b="1" lang="vi-VN" sz="2400">
                <a:solidFill>
                  <a:srgbClr val="0000FF"/>
                </a:solidFill>
                <a:latin typeface="Times New Roman"/>
                <a:ea typeface="Times New Roman"/>
                <a:cs typeface="Times New Roman"/>
                <a:sym typeface="Times New Roman"/>
              </a:rPr>
              <a:t>A. Protein.                                         B. Lipid.               </a:t>
            </a:r>
            <a:endParaRPr/>
          </a:p>
          <a:p>
            <a:pPr indent="0" lvl="0" marL="0" marR="0" rtl="0" algn="l">
              <a:spcBef>
                <a:spcPts val="0"/>
              </a:spcBef>
              <a:spcAft>
                <a:spcPts val="0"/>
              </a:spcAft>
              <a:buNone/>
            </a:pPr>
            <a:r>
              <a:rPr b="1" lang="vi-VN" sz="2400">
                <a:solidFill>
                  <a:srgbClr val="0000FF"/>
                </a:solidFill>
                <a:latin typeface="Times New Roman"/>
                <a:ea typeface="Times New Roman"/>
                <a:cs typeface="Times New Roman"/>
                <a:sym typeface="Times New Roman"/>
              </a:rPr>
              <a:t>C. Carbohydrate.                             D. Vitamin.</a:t>
            </a:r>
            <a:endParaRPr/>
          </a:p>
          <a:p>
            <a:pPr indent="0" lvl="0" marL="0" marR="0" rtl="0" algn="l">
              <a:spcBef>
                <a:spcPts val="0"/>
              </a:spcBef>
              <a:spcAft>
                <a:spcPts val="0"/>
              </a:spcAft>
              <a:buNone/>
            </a:pPr>
            <a:r>
              <a:rPr b="1" lang="vi-VN" sz="2400">
                <a:solidFill>
                  <a:srgbClr val="0000FF"/>
                </a:solidFill>
                <a:latin typeface="Times New Roman"/>
                <a:ea typeface="Times New Roman"/>
                <a:cs typeface="Times New Roman"/>
                <a:sym typeface="Times New Roman"/>
              </a:rPr>
              <a:t>- Vitamin C có nhiều nhất trong loại thực phẩm nào sau đây ?</a:t>
            </a:r>
            <a:endParaRPr/>
          </a:p>
          <a:p>
            <a:pPr indent="0" lvl="0" marL="0" marR="0" rtl="0" algn="l">
              <a:spcBef>
                <a:spcPts val="0"/>
              </a:spcBef>
              <a:spcAft>
                <a:spcPts val="0"/>
              </a:spcAft>
              <a:buNone/>
            </a:pPr>
            <a:r>
              <a:rPr b="1" lang="vi-VN" sz="2400">
                <a:solidFill>
                  <a:srgbClr val="0000FF"/>
                </a:solidFill>
                <a:latin typeface="Times New Roman"/>
                <a:ea typeface="Times New Roman"/>
                <a:cs typeface="Times New Roman"/>
                <a:sym typeface="Times New Roman"/>
              </a:rPr>
              <a:t>A. Quả ổi.                                B. Rau cải.                      </a:t>
            </a:r>
            <a:endParaRPr/>
          </a:p>
          <a:p>
            <a:pPr indent="0" lvl="0" marL="0" marR="0" rtl="0" algn="l">
              <a:spcBef>
                <a:spcPts val="0"/>
              </a:spcBef>
              <a:spcAft>
                <a:spcPts val="0"/>
              </a:spcAft>
              <a:buNone/>
            </a:pPr>
            <a:r>
              <a:rPr b="1" lang="vi-VN" sz="2400">
                <a:solidFill>
                  <a:srgbClr val="0000FF"/>
                </a:solidFill>
                <a:latin typeface="Times New Roman"/>
                <a:ea typeface="Times New Roman"/>
                <a:cs typeface="Times New Roman"/>
                <a:sym typeface="Times New Roman"/>
              </a:rPr>
              <a:t>C. Cá.                                      D. Gạo.</a:t>
            </a:r>
            <a:endParaRPr/>
          </a:p>
        </p:txBody>
      </p:sp>
      <p:sp>
        <p:nvSpPr>
          <p:cNvPr id="447" name="Google Shape;447;p39"/>
          <p:cNvSpPr/>
          <p:nvPr/>
        </p:nvSpPr>
        <p:spPr>
          <a:xfrm>
            <a:off x="3047989" y="3543802"/>
            <a:ext cx="7943472" cy="3046988"/>
          </a:xfrm>
          <a:prstGeom prst="rect">
            <a:avLst/>
          </a:prstGeom>
          <a:noFill/>
          <a:ln>
            <a:noFill/>
          </a:ln>
        </p:spPr>
        <p:txBody>
          <a:bodyPr anchorCtr="0" anchor="t" bIns="45700" lIns="91425" spcFirstLastPara="1" rIns="91425" wrap="square" tIns="45700">
            <a:spAutoFit/>
          </a:bodyPr>
          <a:lstStyle/>
          <a:p>
            <a:pPr indent="0" lvl="0" marL="30480" marR="30480" rtl="0" algn="just">
              <a:spcBef>
                <a:spcPts val="0"/>
              </a:spcBef>
              <a:spcAft>
                <a:spcPts val="0"/>
              </a:spcAft>
              <a:buNone/>
            </a:pPr>
            <a:r>
              <a:rPr lang="vi-VN" sz="2400">
                <a:solidFill>
                  <a:srgbClr val="FF0000"/>
                </a:solidFill>
                <a:latin typeface="Times New Roman"/>
                <a:ea typeface="Times New Roman"/>
                <a:cs typeface="Times New Roman"/>
                <a:sym typeface="Times New Roman"/>
              </a:rPr>
              <a:t>- Chất dinh dưỡng nào chiếm tỉ lệ cung cấp năng lượng cao nhất cho cơ thể con người:</a:t>
            </a:r>
            <a:endParaRPr/>
          </a:p>
          <a:p>
            <a:pPr indent="0" lvl="0" marL="30480" marR="30480" rtl="0" algn="just">
              <a:spcBef>
                <a:spcPts val="0"/>
              </a:spcBef>
              <a:spcAft>
                <a:spcPts val="0"/>
              </a:spcAft>
              <a:buNone/>
            </a:pPr>
            <a:r>
              <a:rPr b="1" lang="vi-VN" sz="2400">
                <a:solidFill>
                  <a:srgbClr val="FF0000"/>
                </a:solidFill>
                <a:latin typeface="Times New Roman"/>
                <a:ea typeface="Times New Roman"/>
                <a:cs typeface="Times New Roman"/>
                <a:sym typeface="Times New Roman"/>
              </a:rPr>
              <a:t>Đáp án đúng là: C</a:t>
            </a:r>
            <a:endParaRPr sz="2400">
              <a:solidFill>
                <a:srgbClr val="FF0000"/>
              </a:solidFill>
              <a:latin typeface="Times New Roman"/>
              <a:ea typeface="Times New Roman"/>
              <a:cs typeface="Times New Roman"/>
              <a:sym typeface="Times New Roman"/>
            </a:endParaRPr>
          </a:p>
          <a:p>
            <a:pPr indent="0" lvl="0" marL="30480" marR="30480" rtl="0" algn="just">
              <a:spcBef>
                <a:spcPts val="0"/>
              </a:spcBef>
              <a:spcAft>
                <a:spcPts val="0"/>
              </a:spcAft>
              <a:buNone/>
            </a:pPr>
            <a:r>
              <a:rPr lang="vi-VN" sz="2400">
                <a:solidFill>
                  <a:srgbClr val="FF0000"/>
                </a:solidFill>
                <a:latin typeface="Times New Roman"/>
                <a:ea typeface="Times New Roman"/>
                <a:cs typeface="Times New Roman"/>
                <a:sym typeface="Times New Roman"/>
              </a:rPr>
              <a:t>Carbohydrate chiếm tỉ lệ cung cấp năng lượng cao nhất cho cơ thể con người.</a:t>
            </a:r>
            <a:endParaRPr/>
          </a:p>
          <a:p>
            <a:pPr indent="0" lvl="0" marL="30480" marR="30480" rtl="0" algn="just">
              <a:spcBef>
                <a:spcPts val="0"/>
              </a:spcBef>
              <a:spcAft>
                <a:spcPts val="0"/>
              </a:spcAft>
              <a:buNone/>
            </a:pPr>
            <a:r>
              <a:rPr lang="vi-VN" sz="2400">
                <a:solidFill>
                  <a:srgbClr val="FF0000"/>
                </a:solidFill>
                <a:latin typeface="Times New Roman"/>
                <a:ea typeface="Times New Roman"/>
                <a:cs typeface="Times New Roman"/>
                <a:sym typeface="Times New Roman"/>
              </a:rPr>
              <a:t>- Vitamin C có nhiều nhất trong loại thực phẩm:</a:t>
            </a:r>
            <a:endParaRPr/>
          </a:p>
          <a:p>
            <a:pPr indent="0" lvl="0" marL="30480" marR="30480" rtl="0" algn="just">
              <a:spcBef>
                <a:spcPts val="0"/>
              </a:spcBef>
              <a:spcAft>
                <a:spcPts val="0"/>
              </a:spcAft>
              <a:buNone/>
            </a:pPr>
            <a:r>
              <a:rPr b="1" lang="vi-VN" sz="2400">
                <a:solidFill>
                  <a:srgbClr val="FF0000"/>
                </a:solidFill>
                <a:latin typeface="Times New Roman"/>
                <a:ea typeface="Times New Roman"/>
                <a:cs typeface="Times New Roman"/>
                <a:sym typeface="Times New Roman"/>
              </a:rPr>
              <a:t>Đáp án đúng là: A</a:t>
            </a:r>
            <a:endParaRPr sz="2400">
              <a:solidFill>
                <a:srgbClr val="FF0000"/>
              </a:solidFill>
              <a:latin typeface="Times New Roman"/>
              <a:ea typeface="Times New Roman"/>
              <a:cs typeface="Times New Roman"/>
              <a:sym typeface="Times New Roman"/>
            </a:endParaRPr>
          </a:p>
          <a:p>
            <a:pPr indent="0" lvl="0" marL="30480" marR="30480" rtl="0" algn="just">
              <a:spcBef>
                <a:spcPts val="0"/>
              </a:spcBef>
              <a:spcAft>
                <a:spcPts val="0"/>
              </a:spcAft>
              <a:buNone/>
            </a:pPr>
            <a:r>
              <a:rPr lang="vi-VN" sz="2400">
                <a:solidFill>
                  <a:srgbClr val="FF0000"/>
                </a:solidFill>
                <a:latin typeface="Times New Roman"/>
                <a:ea typeface="Times New Roman"/>
                <a:cs typeface="Times New Roman"/>
                <a:sym typeface="Times New Roman"/>
              </a:rPr>
              <a:t>Vitamin C có nhiều nhất trong quả ổi.</a:t>
            </a:r>
            <a:endParaRPr sz="2400">
              <a:solidFill>
                <a:srgbClr val="FF00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7">
                                            <p:txEl>
                                              <p:pRg end="0" st="0"/>
                                            </p:txEl>
                                          </p:spTgt>
                                        </p:tgtEl>
                                        <p:attrNameLst>
                                          <p:attrName>style.visibility</p:attrName>
                                        </p:attrNameLst>
                                      </p:cBhvr>
                                      <p:to>
                                        <p:strVal val="visible"/>
                                      </p:to>
                                    </p:set>
                                    <p:animEffect filter="fade" transition="in">
                                      <p:cBhvr>
                                        <p:cTn dur="500"/>
                                        <p:tgtEl>
                                          <p:spTgt spid="44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7">
                                            <p:txEl>
                                              <p:pRg end="1" st="1"/>
                                            </p:txEl>
                                          </p:spTgt>
                                        </p:tgtEl>
                                        <p:attrNameLst>
                                          <p:attrName>style.visibility</p:attrName>
                                        </p:attrNameLst>
                                      </p:cBhvr>
                                      <p:to>
                                        <p:strVal val="visible"/>
                                      </p:to>
                                    </p:set>
                                    <p:animEffect filter="fade" transition="in">
                                      <p:cBhvr>
                                        <p:cTn dur="500"/>
                                        <p:tgtEl>
                                          <p:spTgt spid="44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7">
                                            <p:txEl>
                                              <p:pRg end="2" st="2"/>
                                            </p:txEl>
                                          </p:spTgt>
                                        </p:tgtEl>
                                        <p:attrNameLst>
                                          <p:attrName>style.visibility</p:attrName>
                                        </p:attrNameLst>
                                      </p:cBhvr>
                                      <p:to>
                                        <p:strVal val="visible"/>
                                      </p:to>
                                    </p:set>
                                    <p:animEffect filter="fade" transition="in">
                                      <p:cBhvr>
                                        <p:cTn dur="500"/>
                                        <p:tgtEl>
                                          <p:spTgt spid="44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7">
                                            <p:txEl>
                                              <p:pRg end="3" st="3"/>
                                            </p:txEl>
                                          </p:spTgt>
                                        </p:tgtEl>
                                        <p:attrNameLst>
                                          <p:attrName>style.visibility</p:attrName>
                                        </p:attrNameLst>
                                      </p:cBhvr>
                                      <p:to>
                                        <p:strVal val="visible"/>
                                      </p:to>
                                    </p:set>
                                    <p:animEffect filter="fade" transition="in">
                                      <p:cBhvr>
                                        <p:cTn dur="500"/>
                                        <p:tgtEl>
                                          <p:spTgt spid="44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7">
                                            <p:txEl>
                                              <p:pRg end="4" st="4"/>
                                            </p:txEl>
                                          </p:spTgt>
                                        </p:tgtEl>
                                        <p:attrNameLst>
                                          <p:attrName>style.visibility</p:attrName>
                                        </p:attrNameLst>
                                      </p:cBhvr>
                                      <p:to>
                                        <p:strVal val="visible"/>
                                      </p:to>
                                    </p:set>
                                    <p:animEffect filter="fade" transition="in">
                                      <p:cBhvr>
                                        <p:cTn dur="500"/>
                                        <p:tgtEl>
                                          <p:spTgt spid="44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7">
                                            <p:txEl>
                                              <p:pRg end="5" st="5"/>
                                            </p:txEl>
                                          </p:spTgt>
                                        </p:tgtEl>
                                        <p:attrNameLst>
                                          <p:attrName>style.visibility</p:attrName>
                                        </p:attrNameLst>
                                      </p:cBhvr>
                                      <p:to>
                                        <p:strVal val="visible"/>
                                      </p:to>
                                    </p:set>
                                    <p:animEffect filter="fade" transition="in">
                                      <p:cBhvr>
                                        <p:cTn dur="500"/>
                                        <p:tgtEl>
                                          <p:spTgt spid="447">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pic>
        <p:nvPicPr>
          <p:cNvPr id="452" name="Google Shape;452;p40"/>
          <p:cNvPicPr preferRelativeResize="0"/>
          <p:nvPr/>
        </p:nvPicPr>
        <p:blipFill rotWithShape="1">
          <a:blip r:embed="rId3">
            <a:alphaModFix/>
          </a:blip>
          <a:srcRect b="0" l="0" r="0" t="0"/>
          <a:stretch/>
        </p:blipFill>
        <p:spPr>
          <a:xfrm>
            <a:off x="6095989" y="3428998"/>
            <a:ext cx="21" cy="4"/>
          </a:xfrm>
          <a:prstGeom prst="rect">
            <a:avLst/>
          </a:prstGeom>
          <a:noFill/>
          <a:ln>
            <a:noFill/>
          </a:ln>
        </p:spPr>
      </p:pic>
      <p:sp>
        <p:nvSpPr>
          <p:cNvPr id="453" name="Google Shape;453;p40"/>
          <p:cNvSpPr txBox="1"/>
          <p:nvPr/>
        </p:nvSpPr>
        <p:spPr>
          <a:xfrm>
            <a:off x="5096107" y="0"/>
            <a:ext cx="273204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3200">
                <a:solidFill>
                  <a:srgbClr val="FF0000"/>
                </a:solidFill>
                <a:latin typeface="Times New Roman"/>
                <a:ea typeface="Times New Roman"/>
                <a:cs typeface="Times New Roman"/>
                <a:sym typeface="Times New Roman"/>
              </a:rPr>
              <a:t>VẬN DỤNG</a:t>
            </a:r>
            <a:endParaRPr b="1" sz="3200">
              <a:solidFill>
                <a:srgbClr val="FF0000"/>
              </a:solidFill>
              <a:latin typeface="Times New Roman"/>
              <a:ea typeface="Times New Roman"/>
              <a:cs typeface="Times New Roman"/>
              <a:sym typeface="Times New Roman"/>
            </a:endParaRPr>
          </a:p>
        </p:txBody>
      </p:sp>
      <p:sp>
        <p:nvSpPr>
          <p:cNvPr id="454" name="Google Shape;454;p40"/>
          <p:cNvSpPr/>
          <p:nvPr/>
        </p:nvSpPr>
        <p:spPr>
          <a:xfrm>
            <a:off x="460916" y="584775"/>
            <a:ext cx="11537795"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2400">
                <a:solidFill>
                  <a:srgbClr val="0000FF"/>
                </a:solidFill>
                <a:latin typeface="Times New Roman"/>
                <a:ea typeface="Times New Roman"/>
                <a:cs typeface="Times New Roman"/>
                <a:sym typeface="Times New Roman"/>
              </a:rPr>
              <a:t>1.Nước ép từ rau, củ, quả như nước ép cam, nước ép cà chua,... (Hình 1.7) có chứa chất dinh dưỡng chính nào? Phân tích vai trò của chất dinh dưỡng này đối với cơ thể.</a:t>
            </a:r>
            <a:endParaRPr/>
          </a:p>
        </p:txBody>
      </p:sp>
      <p:pic>
        <p:nvPicPr>
          <p:cNvPr id="455" name="Google Shape;455;p40"/>
          <p:cNvPicPr preferRelativeResize="0"/>
          <p:nvPr/>
        </p:nvPicPr>
        <p:blipFill rotWithShape="1">
          <a:blip r:embed="rId4">
            <a:alphaModFix/>
          </a:blip>
          <a:srcRect b="0" l="0" r="0" t="0"/>
          <a:stretch/>
        </p:blipFill>
        <p:spPr>
          <a:xfrm>
            <a:off x="214604" y="1716288"/>
            <a:ext cx="4366727" cy="296767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2"/>
                                        </p:tgtEl>
                                        <p:attrNameLst>
                                          <p:attrName>style.visibility</p:attrName>
                                        </p:attrNameLst>
                                      </p:cBhvr>
                                      <p:to>
                                        <p:strVal val="visible"/>
                                      </p:to>
                                    </p:set>
                                    <p:animEffect filter="fade" transition="in">
                                      <p:cBhvr>
                                        <p:cTn dur="1000"/>
                                        <p:tgtEl>
                                          <p:spTgt spid="452"/>
                                        </p:tgtEl>
                                      </p:cBhvr>
                                    </p:animEffect>
                                  </p:childTnLst>
                                </p:cTn>
                              </p:par>
                              <p:par>
                                <p:cTn fill="hold" nodeType="withEffect" presetClass="entr" presetID="10" presetSubtype="0">
                                  <p:stCondLst>
                                    <p:cond delay="0"/>
                                  </p:stCondLst>
                                  <p:childTnLst>
                                    <p:set>
                                      <p:cBhvr>
                                        <p:cTn dur="1" fill="hold">
                                          <p:stCondLst>
                                            <p:cond delay="0"/>
                                          </p:stCondLst>
                                        </p:cTn>
                                        <p:tgtEl>
                                          <p:spTgt spid="454"/>
                                        </p:tgtEl>
                                        <p:attrNameLst>
                                          <p:attrName>style.visibility</p:attrName>
                                        </p:attrNameLst>
                                      </p:cBhvr>
                                      <p:to>
                                        <p:strVal val="visible"/>
                                      </p:to>
                                    </p:set>
                                    <p:animEffect filter="fade" transition="in">
                                      <p:cBhvr>
                                        <p:cTn dur="1000"/>
                                        <p:tgtEl>
                                          <p:spTgt spid="454"/>
                                        </p:tgtEl>
                                      </p:cBhvr>
                                    </p:animEffect>
                                  </p:childTnLst>
                                </p:cTn>
                              </p:par>
                              <p:par>
                                <p:cTn fill="hold" nodeType="withEffect" presetClass="entr" presetID="10" presetSubtype="0">
                                  <p:stCondLst>
                                    <p:cond delay="0"/>
                                  </p:stCondLst>
                                  <p:childTnLst>
                                    <p:set>
                                      <p:cBhvr>
                                        <p:cTn dur="1" fill="hold">
                                          <p:stCondLst>
                                            <p:cond delay="0"/>
                                          </p:stCondLst>
                                        </p:cTn>
                                        <p:tgtEl>
                                          <p:spTgt spid="455"/>
                                        </p:tgtEl>
                                        <p:attrNameLst>
                                          <p:attrName>style.visibility</p:attrName>
                                        </p:attrNameLst>
                                      </p:cBhvr>
                                      <p:to>
                                        <p:strVal val="visible"/>
                                      </p:to>
                                    </p:set>
                                    <p:animEffect filter="fade" transition="in">
                                      <p:cBhvr>
                                        <p:cTn dur="1000"/>
                                        <p:tgtEl>
                                          <p:spTgt spid="4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pic>
        <p:nvPicPr>
          <p:cNvPr id="460" name="Google Shape;460;p41"/>
          <p:cNvPicPr preferRelativeResize="0"/>
          <p:nvPr/>
        </p:nvPicPr>
        <p:blipFill rotWithShape="1">
          <a:blip r:embed="rId3">
            <a:alphaModFix/>
          </a:blip>
          <a:srcRect b="0" l="0" r="0" t="0"/>
          <a:stretch/>
        </p:blipFill>
        <p:spPr>
          <a:xfrm>
            <a:off x="6095989" y="3428998"/>
            <a:ext cx="21" cy="4"/>
          </a:xfrm>
          <a:prstGeom prst="rect">
            <a:avLst/>
          </a:prstGeom>
          <a:noFill/>
          <a:ln>
            <a:noFill/>
          </a:ln>
        </p:spPr>
      </p:pic>
      <p:sp>
        <p:nvSpPr>
          <p:cNvPr id="461" name="Google Shape;461;p41"/>
          <p:cNvSpPr txBox="1"/>
          <p:nvPr/>
        </p:nvSpPr>
        <p:spPr>
          <a:xfrm>
            <a:off x="5096107" y="0"/>
            <a:ext cx="273204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3200">
                <a:solidFill>
                  <a:srgbClr val="FF0000"/>
                </a:solidFill>
                <a:latin typeface="Times New Roman"/>
                <a:ea typeface="Times New Roman"/>
                <a:cs typeface="Times New Roman"/>
                <a:sym typeface="Times New Roman"/>
              </a:rPr>
              <a:t>VẬN DỤNG</a:t>
            </a:r>
            <a:endParaRPr b="1" sz="3200">
              <a:solidFill>
                <a:srgbClr val="FF0000"/>
              </a:solidFill>
              <a:latin typeface="Times New Roman"/>
              <a:ea typeface="Times New Roman"/>
              <a:cs typeface="Times New Roman"/>
              <a:sym typeface="Times New Roman"/>
            </a:endParaRPr>
          </a:p>
        </p:txBody>
      </p:sp>
      <p:sp>
        <p:nvSpPr>
          <p:cNvPr id="462" name="Google Shape;462;p41"/>
          <p:cNvSpPr/>
          <p:nvPr/>
        </p:nvSpPr>
        <p:spPr>
          <a:xfrm>
            <a:off x="460916" y="584775"/>
            <a:ext cx="11537795"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2400">
                <a:solidFill>
                  <a:srgbClr val="0000FF"/>
                </a:solidFill>
                <a:latin typeface="Times New Roman"/>
                <a:ea typeface="Times New Roman"/>
                <a:cs typeface="Times New Roman"/>
                <a:sym typeface="Times New Roman"/>
              </a:rPr>
              <a:t>1.Nước ép từ rau, củ, quả như nước ép cam, nước ép cà chua,... (Hình 1.7) có chứa chất dinh dưỡng chính nào? Phân tích vai trò của chất dinh dưỡng này đối với cơ thể.</a:t>
            </a:r>
            <a:endParaRPr/>
          </a:p>
        </p:txBody>
      </p:sp>
      <p:pic>
        <p:nvPicPr>
          <p:cNvPr id="463" name="Google Shape;463;p41"/>
          <p:cNvPicPr preferRelativeResize="0"/>
          <p:nvPr/>
        </p:nvPicPr>
        <p:blipFill rotWithShape="1">
          <a:blip r:embed="rId4">
            <a:alphaModFix/>
          </a:blip>
          <a:srcRect b="0" l="0" r="0" t="0"/>
          <a:stretch/>
        </p:blipFill>
        <p:spPr>
          <a:xfrm>
            <a:off x="214604" y="1716288"/>
            <a:ext cx="4366727" cy="2967679"/>
          </a:xfrm>
          <a:prstGeom prst="rect">
            <a:avLst/>
          </a:prstGeom>
          <a:noFill/>
          <a:ln>
            <a:noFill/>
          </a:ln>
        </p:spPr>
      </p:pic>
      <p:sp>
        <p:nvSpPr>
          <p:cNvPr id="464" name="Google Shape;464;p41"/>
          <p:cNvSpPr/>
          <p:nvPr/>
        </p:nvSpPr>
        <p:spPr>
          <a:xfrm>
            <a:off x="4680857" y="1415772"/>
            <a:ext cx="7317854"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vi-VN" sz="2400">
                <a:solidFill>
                  <a:srgbClr val="FF0000"/>
                </a:solidFill>
                <a:latin typeface="Times New Roman"/>
                <a:ea typeface="Times New Roman"/>
                <a:cs typeface="Times New Roman"/>
                <a:sym typeface="Times New Roman"/>
              </a:rPr>
              <a:t>1.Nước ép từ rau, củ, quả như nước ép cam, nước ép cà chua thường chứa nhiều chất dinh dưỡng quan trọng và vai trò của các chất dinh dưỡng đó là:</a:t>
            </a:r>
            <a:endParaRPr sz="2400">
              <a:solidFill>
                <a:srgbClr val="FF0000"/>
              </a:solidFill>
              <a:latin typeface="Times New Roman"/>
              <a:ea typeface="Times New Roman"/>
              <a:cs typeface="Times New Roman"/>
              <a:sym typeface="Times New Roman"/>
            </a:endParaRPr>
          </a:p>
        </p:txBody>
      </p:sp>
      <p:graphicFrame>
        <p:nvGraphicFramePr>
          <p:cNvPr id="465" name="Google Shape;465;p41"/>
          <p:cNvGraphicFramePr/>
          <p:nvPr/>
        </p:nvGraphicFramePr>
        <p:xfrm>
          <a:off x="4799091" y="2616101"/>
          <a:ext cx="3000000" cy="3000000"/>
        </p:xfrm>
        <a:graphic>
          <a:graphicData uri="http://schemas.openxmlformats.org/drawingml/2006/table">
            <a:tbl>
              <a:tblPr>
                <a:noFill/>
                <a:tableStyleId>{B436B5E7-3B0E-48AE-ABF8-1221C8540F1B}</a:tableStyleId>
              </a:tblPr>
              <a:tblGrid>
                <a:gridCol w="1127250"/>
                <a:gridCol w="6072375"/>
              </a:tblGrid>
              <a:tr h="280575">
                <a:tc>
                  <a:txBody>
                    <a:bodyPr/>
                    <a:lstStyle/>
                    <a:p>
                      <a:pPr indent="0" lvl="0" marL="30480" marR="30480" rtl="0" algn="ctr">
                        <a:lnSpc>
                          <a:spcPct val="115000"/>
                        </a:lnSpc>
                        <a:spcBef>
                          <a:spcPts val="0"/>
                        </a:spcBef>
                        <a:spcAft>
                          <a:spcPts val="0"/>
                        </a:spcAft>
                        <a:buNone/>
                      </a:pPr>
                      <a:r>
                        <a:rPr b="1" lang="vi-VN" sz="1600" u="none" cap="none" strike="noStrike">
                          <a:solidFill>
                            <a:srgbClr val="FF0000"/>
                          </a:solidFill>
                          <a:latin typeface="Times New Roman"/>
                          <a:ea typeface="Times New Roman"/>
                          <a:cs typeface="Times New Roman"/>
                          <a:sym typeface="Times New Roman"/>
                        </a:rPr>
                        <a:t>Cất dinh dưỡng</a:t>
                      </a:r>
                      <a:endParaRPr sz="1600" u="none" cap="none" strike="noStrike">
                        <a:solidFill>
                          <a:srgbClr val="FF0000"/>
                        </a:solidFill>
                        <a:latin typeface="Times New Roman"/>
                        <a:ea typeface="Times New Roman"/>
                        <a:cs typeface="Times New Roman"/>
                        <a:sym typeface="Times New Roman"/>
                      </a:endParaRPr>
                    </a:p>
                  </a:txBody>
                  <a:tcPr marT="36275" marB="36275" marR="36275" marL="362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30480" marR="30480" rtl="0" algn="ctr">
                        <a:lnSpc>
                          <a:spcPct val="115000"/>
                        </a:lnSpc>
                        <a:spcBef>
                          <a:spcPts val="0"/>
                        </a:spcBef>
                        <a:spcAft>
                          <a:spcPts val="0"/>
                        </a:spcAft>
                        <a:buNone/>
                      </a:pPr>
                      <a:r>
                        <a:rPr b="1" lang="vi-VN" sz="1600" u="none" cap="none" strike="noStrike">
                          <a:solidFill>
                            <a:srgbClr val="FF0000"/>
                          </a:solidFill>
                          <a:latin typeface="Times New Roman"/>
                          <a:ea typeface="Times New Roman"/>
                          <a:cs typeface="Times New Roman"/>
                          <a:sym typeface="Times New Roman"/>
                        </a:rPr>
                        <a:t>Vai trò</a:t>
                      </a:r>
                      <a:endParaRPr sz="1600" u="none" cap="none" strike="noStrike">
                        <a:solidFill>
                          <a:srgbClr val="FF0000"/>
                        </a:solidFill>
                        <a:latin typeface="Times New Roman"/>
                        <a:ea typeface="Times New Roman"/>
                        <a:cs typeface="Times New Roman"/>
                        <a:sym typeface="Times New Roman"/>
                      </a:endParaRPr>
                    </a:p>
                  </a:txBody>
                  <a:tcPr marT="36275" marB="36275" marR="36275" marL="362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591300">
                <a:tc>
                  <a:txBody>
                    <a:bodyPr/>
                    <a:lstStyle/>
                    <a:p>
                      <a:pPr indent="0" lvl="0" marL="30480" marR="30480" rtl="0" algn="just">
                        <a:lnSpc>
                          <a:spcPct val="115000"/>
                        </a:lnSpc>
                        <a:spcBef>
                          <a:spcPts val="0"/>
                        </a:spcBef>
                        <a:spcAft>
                          <a:spcPts val="0"/>
                        </a:spcAft>
                        <a:buNone/>
                      </a:pPr>
                      <a:r>
                        <a:rPr lang="vi-VN" sz="1600" u="none" cap="none" strike="noStrike">
                          <a:solidFill>
                            <a:srgbClr val="FF0000"/>
                          </a:solidFill>
                          <a:latin typeface="Times New Roman"/>
                          <a:ea typeface="Times New Roman"/>
                          <a:cs typeface="Times New Roman"/>
                          <a:sym typeface="Times New Roman"/>
                        </a:rPr>
                        <a:t>Vitamin</a:t>
                      </a:r>
                      <a:endParaRPr/>
                    </a:p>
                  </a:txBody>
                  <a:tcPr marT="36275" marB="36275" marR="36275" marL="362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30480" marR="30480" rtl="0" algn="just">
                        <a:lnSpc>
                          <a:spcPct val="115000"/>
                        </a:lnSpc>
                        <a:spcBef>
                          <a:spcPts val="0"/>
                        </a:spcBef>
                        <a:spcAft>
                          <a:spcPts val="0"/>
                        </a:spcAft>
                        <a:buNone/>
                      </a:pPr>
                      <a:r>
                        <a:rPr lang="vi-VN" sz="1600" u="none" cap="none" strike="noStrike">
                          <a:solidFill>
                            <a:srgbClr val="FF0000"/>
                          </a:solidFill>
                          <a:latin typeface="Times New Roman"/>
                          <a:ea typeface="Times New Roman"/>
                          <a:cs typeface="Times New Roman"/>
                          <a:sym typeface="Times New Roman"/>
                        </a:rPr>
                        <a:t>Nước ép từ rau, củ, quả thường giàu vitamin, đặc biệt là vitamin C (trong nước cam) và vitamin A (trong nước ép cà chua). Vitamin C giúp tăng cường hệ thống miễn dịch, giảm viêm và giúp cơ thể hấp thụ sắt. Vitamin A làm tăng sức đề kháng của cơ thể, giúp duy trì sự chắc khỏe của da, mắt và niêm mạc.</a:t>
                      </a:r>
                      <a:endParaRPr/>
                    </a:p>
                  </a:txBody>
                  <a:tcPr marT="36275" marB="36275" marR="36275" marL="362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124000">
                <a:tc>
                  <a:txBody>
                    <a:bodyPr/>
                    <a:lstStyle/>
                    <a:p>
                      <a:pPr indent="0" lvl="0" marL="30480" marR="30480" rtl="0" algn="just">
                        <a:lnSpc>
                          <a:spcPct val="115000"/>
                        </a:lnSpc>
                        <a:spcBef>
                          <a:spcPts val="0"/>
                        </a:spcBef>
                        <a:spcAft>
                          <a:spcPts val="0"/>
                        </a:spcAft>
                        <a:buNone/>
                      </a:pPr>
                      <a:r>
                        <a:rPr lang="vi-VN" sz="1600" u="none" cap="none" strike="noStrike">
                          <a:solidFill>
                            <a:srgbClr val="FF0000"/>
                          </a:solidFill>
                          <a:latin typeface="Times New Roman"/>
                          <a:ea typeface="Times New Roman"/>
                          <a:cs typeface="Times New Roman"/>
                          <a:sym typeface="Times New Roman"/>
                        </a:rPr>
                        <a:t>Khoáng chất</a:t>
                      </a:r>
                      <a:endParaRPr/>
                    </a:p>
                  </a:txBody>
                  <a:tcPr marT="36275" marB="36275" marR="36275" marL="362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30480" marR="30480" rtl="0" algn="just">
                        <a:lnSpc>
                          <a:spcPct val="115000"/>
                        </a:lnSpc>
                        <a:spcBef>
                          <a:spcPts val="0"/>
                        </a:spcBef>
                        <a:spcAft>
                          <a:spcPts val="0"/>
                        </a:spcAft>
                        <a:buNone/>
                      </a:pPr>
                      <a:r>
                        <a:rPr lang="vi-VN" sz="1600" u="none" cap="none" strike="noStrike">
                          <a:solidFill>
                            <a:srgbClr val="FF0000"/>
                          </a:solidFill>
                          <a:latin typeface="Times New Roman"/>
                          <a:ea typeface="Times New Roman"/>
                          <a:cs typeface="Times New Roman"/>
                          <a:sym typeface="Times New Roman"/>
                        </a:rPr>
                        <a:t>Nước ép từ rau, củ, quả cũng cung cấp các khoáng chất như kali, magiê và kali, cần thiết cho các chức năng cơ bản của cơ thể như truyền tín hiệu thần kinh, duy trì cân bằng nước và điện giải và hỗ trợ chức năng cơ bắp.</a:t>
                      </a:r>
                      <a:endParaRPr/>
                    </a:p>
                  </a:txBody>
                  <a:tcPr marT="36275" marB="36275" marR="36275" marL="362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890350">
                <a:tc>
                  <a:txBody>
                    <a:bodyPr/>
                    <a:lstStyle/>
                    <a:p>
                      <a:pPr indent="0" lvl="0" marL="30480" marR="30480" rtl="0" algn="just">
                        <a:lnSpc>
                          <a:spcPct val="115000"/>
                        </a:lnSpc>
                        <a:spcBef>
                          <a:spcPts val="0"/>
                        </a:spcBef>
                        <a:spcAft>
                          <a:spcPts val="0"/>
                        </a:spcAft>
                        <a:buNone/>
                      </a:pPr>
                      <a:r>
                        <a:rPr lang="vi-VN" sz="1600" u="none" cap="none" strike="noStrike">
                          <a:solidFill>
                            <a:srgbClr val="FF0000"/>
                          </a:solidFill>
                          <a:latin typeface="Times New Roman"/>
                          <a:ea typeface="Times New Roman"/>
                          <a:cs typeface="Times New Roman"/>
                          <a:sym typeface="Times New Roman"/>
                        </a:rPr>
                        <a:t>Chất xơ</a:t>
                      </a:r>
                      <a:endParaRPr/>
                    </a:p>
                  </a:txBody>
                  <a:tcPr marT="36275" marB="36275" marR="36275" marL="362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30480" marR="30480" rtl="0" algn="just">
                        <a:lnSpc>
                          <a:spcPct val="115000"/>
                        </a:lnSpc>
                        <a:spcBef>
                          <a:spcPts val="0"/>
                        </a:spcBef>
                        <a:spcAft>
                          <a:spcPts val="0"/>
                        </a:spcAft>
                        <a:buNone/>
                      </a:pPr>
                      <a:r>
                        <a:rPr lang="vi-VN" sz="1600" u="none" cap="none" strike="noStrike">
                          <a:solidFill>
                            <a:srgbClr val="FF0000"/>
                          </a:solidFill>
                          <a:latin typeface="Times New Roman"/>
                          <a:ea typeface="Times New Roman"/>
                          <a:cs typeface="Times New Roman"/>
                          <a:sym typeface="Times New Roman"/>
                        </a:rPr>
                        <a:t>Rau, củ, quả thường chứa nhiều chất xơ, giúp cải thiện tiêu hóa, duy trì sự bão hòa và ổn định đường huyết, và hỗ trợ trong việc giảm cân và duy trì cân nặng.</a:t>
                      </a:r>
                      <a:endParaRPr/>
                    </a:p>
                  </a:txBody>
                  <a:tcPr marT="36275" marB="36275" marR="36275" marL="362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4"/>
                                        </p:tgtEl>
                                        <p:attrNameLst>
                                          <p:attrName>style.visibility</p:attrName>
                                        </p:attrNameLst>
                                      </p:cBhvr>
                                      <p:to>
                                        <p:strVal val="visible"/>
                                      </p:to>
                                    </p:set>
                                    <p:animEffect filter="fade" transition="in">
                                      <p:cBhvr>
                                        <p:cTn dur="1000"/>
                                        <p:tgtEl>
                                          <p:spTgt spid="46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65"/>
                                        </p:tgtEl>
                                        <p:attrNameLst>
                                          <p:attrName>style.visibility</p:attrName>
                                        </p:attrNameLst>
                                      </p:cBhvr>
                                      <p:to>
                                        <p:strVal val="visible"/>
                                      </p:to>
                                    </p:set>
                                    <p:animEffect filter="fade" transition="in">
                                      <p:cBhvr>
                                        <p:cTn dur="1000"/>
                                        <p:tgtEl>
                                          <p:spTgt spid="4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pic>
        <p:nvPicPr>
          <p:cNvPr id="470" name="Google Shape;470;p42"/>
          <p:cNvPicPr preferRelativeResize="0"/>
          <p:nvPr/>
        </p:nvPicPr>
        <p:blipFill rotWithShape="1">
          <a:blip r:embed="rId3">
            <a:alphaModFix/>
          </a:blip>
          <a:srcRect b="0" l="0" r="0" t="0"/>
          <a:stretch/>
        </p:blipFill>
        <p:spPr>
          <a:xfrm>
            <a:off x="6095989" y="3428998"/>
            <a:ext cx="21" cy="4"/>
          </a:xfrm>
          <a:prstGeom prst="rect">
            <a:avLst/>
          </a:prstGeom>
          <a:noFill/>
          <a:ln>
            <a:noFill/>
          </a:ln>
        </p:spPr>
      </p:pic>
      <p:sp>
        <p:nvSpPr>
          <p:cNvPr id="471" name="Google Shape;471;p42"/>
          <p:cNvSpPr txBox="1"/>
          <p:nvPr/>
        </p:nvSpPr>
        <p:spPr>
          <a:xfrm>
            <a:off x="5096107" y="0"/>
            <a:ext cx="273204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3200">
                <a:solidFill>
                  <a:srgbClr val="FF0000"/>
                </a:solidFill>
                <a:latin typeface="Times New Roman"/>
                <a:ea typeface="Times New Roman"/>
                <a:cs typeface="Times New Roman"/>
                <a:sym typeface="Times New Roman"/>
              </a:rPr>
              <a:t>VẬN DỤNG</a:t>
            </a:r>
            <a:endParaRPr b="1" sz="3200">
              <a:solidFill>
                <a:srgbClr val="FF0000"/>
              </a:solidFill>
              <a:latin typeface="Times New Roman"/>
              <a:ea typeface="Times New Roman"/>
              <a:cs typeface="Times New Roman"/>
              <a:sym typeface="Times New Roman"/>
            </a:endParaRPr>
          </a:p>
        </p:txBody>
      </p:sp>
      <p:sp>
        <p:nvSpPr>
          <p:cNvPr id="472" name="Google Shape;472;p42"/>
          <p:cNvSpPr/>
          <p:nvPr/>
        </p:nvSpPr>
        <p:spPr>
          <a:xfrm>
            <a:off x="460916" y="584775"/>
            <a:ext cx="11537795"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2400">
                <a:solidFill>
                  <a:srgbClr val="0000FF"/>
                </a:solidFill>
                <a:latin typeface="Times New Roman"/>
                <a:ea typeface="Times New Roman"/>
                <a:cs typeface="Times New Roman"/>
                <a:sym typeface="Times New Roman"/>
              </a:rPr>
              <a:t>2. Sử dụng những thông tin tra cứu được và cho biết tên những nghề cần được trang bị kiến thức về vai trò của các chất dinh dưỡng trong thực phẩm.</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2"/>
                                        </p:tgtEl>
                                        <p:attrNameLst>
                                          <p:attrName>style.visibility</p:attrName>
                                        </p:attrNameLst>
                                      </p:cBhvr>
                                      <p:to>
                                        <p:strVal val="visible"/>
                                      </p:to>
                                    </p:set>
                                    <p:animEffect filter="fade" transition="in">
                                      <p:cBhvr>
                                        <p:cTn dur="500"/>
                                        <p:tgtEl>
                                          <p:spTgt spid="472"/>
                                        </p:tgtEl>
                                      </p:cBhvr>
                                    </p:animEffect>
                                  </p:childTnLst>
                                </p:cTn>
                              </p:par>
                              <p:par>
                                <p:cTn fill="hold" nodeType="withEffect" presetClass="entr" presetID="10" presetSubtype="0">
                                  <p:stCondLst>
                                    <p:cond delay="0"/>
                                  </p:stCondLst>
                                  <p:childTnLst>
                                    <p:set>
                                      <p:cBhvr>
                                        <p:cTn dur="1" fill="hold">
                                          <p:stCondLst>
                                            <p:cond delay="0"/>
                                          </p:stCondLst>
                                        </p:cTn>
                                        <p:tgtEl>
                                          <p:spTgt spid="470"/>
                                        </p:tgtEl>
                                        <p:attrNameLst>
                                          <p:attrName>style.visibility</p:attrName>
                                        </p:attrNameLst>
                                      </p:cBhvr>
                                      <p:to>
                                        <p:strVal val="visible"/>
                                      </p:to>
                                    </p:set>
                                    <p:animEffect filter="fade" transition="in">
                                      <p:cBhvr>
                                        <p:cTn dur="500"/>
                                        <p:tgtEl>
                                          <p:spTgt spid="470"/>
                                        </p:tgtEl>
                                      </p:cBhvr>
                                    </p:animEffect>
                                  </p:childTnLst>
                                </p:cTn>
                              </p:par>
                              <p:par>
                                <p:cTn fill="hold" nodeType="withEffect" presetClass="entr" presetID="10" presetSubtype="0">
                                  <p:stCondLst>
                                    <p:cond delay="0"/>
                                  </p:stCondLst>
                                  <p:childTnLst>
                                    <p:set>
                                      <p:cBhvr>
                                        <p:cTn dur="1" fill="hold">
                                          <p:stCondLst>
                                            <p:cond delay="0"/>
                                          </p:stCondLst>
                                        </p:cTn>
                                        <p:tgtEl>
                                          <p:spTgt spid="471"/>
                                        </p:tgtEl>
                                        <p:attrNameLst>
                                          <p:attrName>style.visibility</p:attrName>
                                        </p:attrNameLst>
                                      </p:cBhvr>
                                      <p:to>
                                        <p:strVal val="visible"/>
                                      </p:to>
                                    </p:set>
                                    <p:animEffect filter="fade" transition="in">
                                      <p:cBhvr>
                                        <p:cTn dur="500"/>
                                        <p:tgtEl>
                                          <p:spTgt spid="4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2">
                                            <p:txEl>
                                              <p:pRg end="0" st="0"/>
                                            </p:txEl>
                                          </p:spTgt>
                                        </p:tgtEl>
                                        <p:attrNameLst>
                                          <p:attrName>style.visibility</p:attrName>
                                        </p:attrNameLst>
                                      </p:cBhvr>
                                      <p:to>
                                        <p:strVal val="visible"/>
                                      </p:to>
                                    </p:set>
                                    <p:animEffect filter="fade" transition="in">
                                      <p:cBhvr>
                                        <p:cTn dur="1000"/>
                                        <p:tgtEl>
                                          <p:spTgt spid="472">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pic>
        <p:nvPicPr>
          <p:cNvPr id="477" name="Google Shape;477;p43"/>
          <p:cNvPicPr preferRelativeResize="0"/>
          <p:nvPr/>
        </p:nvPicPr>
        <p:blipFill rotWithShape="1">
          <a:blip r:embed="rId3">
            <a:alphaModFix/>
          </a:blip>
          <a:srcRect b="0" l="0" r="0" t="0"/>
          <a:stretch/>
        </p:blipFill>
        <p:spPr>
          <a:xfrm>
            <a:off x="6095989" y="3428998"/>
            <a:ext cx="21" cy="4"/>
          </a:xfrm>
          <a:prstGeom prst="rect">
            <a:avLst/>
          </a:prstGeom>
          <a:noFill/>
          <a:ln>
            <a:noFill/>
          </a:ln>
        </p:spPr>
      </p:pic>
      <p:sp>
        <p:nvSpPr>
          <p:cNvPr id="478" name="Google Shape;478;p43"/>
          <p:cNvSpPr txBox="1"/>
          <p:nvPr/>
        </p:nvSpPr>
        <p:spPr>
          <a:xfrm>
            <a:off x="5096107" y="0"/>
            <a:ext cx="273204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3200">
                <a:solidFill>
                  <a:srgbClr val="FF0000"/>
                </a:solidFill>
                <a:latin typeface="Times New Roman"/>
                <a:ea typeface="Times New Roman"/>
                <a:cs typeface="Times New Roman"/>
                <a:sym typeface="Times New Roman"/>
              </a:rPr>
              <a:t>VẬN DỤNG</a:t>
            </a:r>
            <a:endParaRPr b="1" sz="3200">
              <a:solidFill>
                <a:srgbClr val="FF0000"/>
              </a:solidFill>
              <a:latin typeface="Times New Roman"/>
              <a:ea typeface="Times New Roman"/>
              <a:cs typeface="Times New Roman"/>
              <a:sym typeface="Times New Roman"/>
            </a:endParaRPr>
          </a:p>
        </p:txBody>
      </p:sp>
      <p:sp>
        <p:nvSpPr>
          <p:cNvPr id="479" name="Google Shape;479;p43"/>
          <p:cNvSpPr/>
          <p:nvPr/>
        </p:nvSpPr>
        <p:spPr>
          <a:xfrm>
            <a:off x="460916" y="584775"/>
            <a:ext cx="11537795"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2400">
                <a:solidFill>
                  <a:srgbClr val="0000FF"/>
                </a:solidFill>
                <a:latin typeface="Times New Roman"/>
                <a:ea typeface="Times New Roman"/>
                <a:cs typeface="Times New Roman"/>
                <a:sym typeface="Times New Roman"/>
              </a:rPr>
              <a:t>3. Em hãy tìm hiểu và cho biết nghề kĩ sư công nghệ chế biến thực phẩm có cần được trang bị kiến thức về vai trò của chất dinh dưỡng trong thực phẩm không? Vì sao?</a:t>
            </a:r>
            <a:endParaRPr/>
          </a:p>
        </p:txBody>
      </p:sp>
      <p:pic>
        <p:nvPicPr>
          <p:cNvPr id="480" name="Google Shape;480;p43"/>
          <p:cNvPicPr preferRelativeResize="0"/>
          <p:nvPr/>
        </p:nvPicPr>
        <p:blipFill rotWithShape="1">
          <a:blip r:embed="rId4">
            <a:alphaModFix/>
          </a:blip>
          <a:srcRect b="0" l="0" r="0" t="0"/>
          <a:stretch/>
        </p:blipFill>
        <p:spPr>
          <a:xfrm>
            <a:off x="618551" y="1481760"/>
            <a:ext cx="4681237" cy="2894298"/>
          </a:xfrm>
          <a:prstGeom prst="rect">
            <a:avLst/>
          </a:prstGeom>
          <a:noFill/>
          <a:ln>
            <a:noFill/>
          </a:ln>
        </p:spPr>
      </p:pic>
      <p:sp>
        <p:nvSpPr>
          <p:cNvPr id="481" name="Google Shape;481;p43"/>
          <p:cNvSpPr txBox="1"/>
          <p:nvPr/>
        </p:nvSpPr>
        <p:spPr>
          <a:xfrm>
            <a:off x="1287624" y="4469363"/>
            <a:ext cx="354563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vi-VN" sz="1800">
                <a:solidFill>
                  <a:schemeClr val="dk1"/>
                </a:solidFill>
                <a:latin typeface="Times New Roman"/>
                <a:ea typeface="Times New Roman"/>
                <a:cs typeface="Times New Roman"/>
                <a:sym typeface="Times New Roman"/>
              </a:rPr>
              <a:t>Kĩ sư công nghệ chế biến</a:t>
            </a:r>
            <a:endParaRPr b="1" i="1" sz="18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7"/>
                                        </p:tgtEl>
                                        <p:attrNameLst>
                                          <p:attrName>style.visibility</p:attrName>
                                        </p:attrNameLst>
                                      </p:cBhvr>
                                      <p:to>
                                        <p:strVal val="visible"/>
                                      </p:to>
                                    </p:set>
                                    <p:animEffect filter="fade" transition="in">
                                      <p:cBhvr>
                                        <p:cTn dur="1000"/>
                                        <p:tgtEl>
                                          <p:spTgt spid="477"/>
                                        </p:tgtEl>
                                      </p:cBhvr>
                                    </p:animEffect>
                                  </p:childTnLst>
                                </p:cTn>
                              </p:par>
                              <p:par>
                                <p:cTn fill="hold" nodeType="withEffect" presetClass="entr" presetID="10" presetSubtype="0">
                                  <p:stCondLst>
                                    <p:cond delay="0"/>
                                  </p:stCondLst>
                                  <p:childTnLst>
                                    <p:set>
                                      <p:cBhvr>
                                        <p:cTn dur="1" fill="hold">
                                          <p:stCondLst>
                                            <p:cond delay="0"/>
                                          </p:stCondLst>
                                        </p:cTn>
                                        <p:tgtEl>
                                          <p:spTgt spid="479"/>
                                        </p:tgtEl>
                                        <p:attrNameLst>
                                          <p:attrName>style.visibility</p:attrName>
                                        </p:attrNameLst>
                                      </p:cBhvr>
                                      <p:to>
                                        <p:strVal val="visible"/>
                                      </p:to>
                                    </p:set>
                                    <p:animEffect filter="fade" transition="in">
                                      <p:cBhvr>
                                        <p:cTn dur="1000"/>
                                        <p:tgtEl>
                                          <p:spTgt spid="479"/>
                                        </p:tgtEl>
                                      </p:cBhvr>
                                    </p:animEffect>
                                  </p:childTnLst>
                                </p:cTn>
                              </p:par>
                              <p:par>
                                <p:cTn fill="hold" nodeType="withEffect" presetClass="entr" presetID="10" presetSubtype="0">
                                  <p:stCondLst>
                                    <p:cond delay="0"/>
                                  </p:stCondLst>
                                  <p:childTnLst>
                                    <p:set>
                                      <p:cBhvr>
                                        <p:cTn dur="1" fill="hold">
                                          <p:stCondLst>
                                            <p:cond delay="0"/>
                                          </p:stCondLst>
                                        </p:cTn>
                                        <p:tgtEl>
                                          <p:spTgt spid="480"/>
                                        </p:tgtEl>
                                        <p:attrNameLst>
                                          <p:attrName>style.visibility</p:attrName>
                                        </p:attrNameLst>
                                      </p:cBhvr>
                                      <p:to>
                                        <p:strVal val="visible"/>
                                      </p:to>
                                    </p:set>
                                    <p:animEffect filter="fade" transition="in">
                                      <p:cBhvr>
                                        <p:cTn dur="1000"/>
                                        <p:tgtEl>
                                          <p:spTgt spid="480"/>
                                        </p:tgtEl>
                                      </p:cBhvr>
                                    </p:animEffect>
                                  </p:childTnLst>
                                </p:cTn>
                              </p:par>
                              <p:par>
                                <p:cTn fill="hold" nodeType="withEffect" presetClass="entr" presetID="10" presetSubtype="0">
                                  <p:stCondLst>
                                    <p:cond delay="0"/>
                                  </p:stCondLst>
                                  <p:childTnLst>
                                    <p:set>
                                      <p:cBhvr>
                                        <p:cTn dur="1" fill="hold">
                                          <p:stCondLst>
                                            <p:cond delay="0"/>
                                          </p:stCondLst>
                                        </p:cTn>
                                        <p:tgtEl>
                                          <p:spTgt spid="481"/>
                                        </p:tgtEl>
                                        <p:attrNameLst>
                                          <p:attrName>style.visibility</p:attrName>
                                        </p:attrNameLst>
                                      </p:cBhvr>
                                      <p:to>
                                        <p:strVal val="visible"/>
                                      </p:to>
                                    </p:set>
                                    <p:animEffect filter="fade" transition="in">
                                      <p:cBhvr>
                                        <p:cTn dur="1000"/>
                                        <p:tgtEl>
                                          <p:spTgt spid="4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pic>
        <p:nvPicPr>
          <p:cNvPr id="486" name="Google Shape;486;p44"/>
          <p:cNvPicPr preferRelativeResize="0"/>
          <p:nvPr/>
        </p:nvPicPr>
        <p:blipFill rotWithShape="1">
          <a:blip r:embed="rId3">
            <a:alphaModFix/>
          </a:blip>
          <a:srcRect b="0" l="0" r="0" t="0"/>
          <a:stretch/>
        </p:blipFill>
        <p:spPr>
          <a:xfrm>
            <a:off x="6095989" y="3428998"/>
            <a:ext cx="21" cy="4"/>
          </a:xfrm>
          <a:prstGeom prst="rect">
            <a:avLst/>
          </a:prstGeom>
          <a:noFill/>
          <a:ln>
            <a:noFill/>
          </a:ln>
        </p:spPr>
      </p:pic>
      <p:sp>
        <p:nvSpPr>
          <p:cNvPr id="487" name="Google Shape;487;p44"/>
          <p:cNvSpPr txBox="1"/>
          <p:nvPr/>
        </p:nvSpPr>
        <p:spPr>
          <a:xfrm>
            <a:off x="5096107" y="0"/>
            <a:ext cx="273204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3200">
                <a:solidFill>
                  <a:srgbClr val="FF0000"/>
                </a:solidFill>
                <a:latin typeface="Times New Roman"/>
                <a:ea typeface="Times New Roman"/>
                <a:cs typeface="Times New Roman"/>
                <a:sym typeface="Times New Roman"/>
              </a:rPr>
              <a:t>VẬN DỤNG</a:t>
            </a:r>
            <a:endParaRPr b="1" sz="3200">
              <a:solidFill>
                <a:srgbClr val="FF0000"/>
              </a:solidFill>
              <a:latin typeface="Times New Roman"/>
              <a:ea typeface="Times New Roman"/>
              <a:cs typeface="Times New Roman"/>
              <a:sym typeface="Times New Roman"/>
            </a:endParaRPr>
          </a:p>
        </p:txBody>
      </p:sp>
      <p:sp>
        <p:nvSpPr>
          <p:cNvPr id="488" name="Google Shape;488;p44"/>
          <p:cNvSpPr/>
          <p:nvPr/>
        </p:nvSpPr>
        <p:spPr>
          <a:xfrm>
            <a:off x="460916" y="584775"/>
            <a:ext cx="11537795"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2400">
                <a:solidFill>
                  <a:srgbClr val="0000FF"/>
                </a:solidFill>
                <a:latin typeface="Times New Roman"/>
                <a:ea typeface="Times New Roman"/>
                <a:cs typeface="Times New Roman"/>
                <a:sym typeface="Times New Roman"/>
              </a:rPr>
              <a:t>3. Em hãy tìm hiểu và cho biết nghề kĩ sư công nghệ chế biến thực phẩm có cần được trang bị kiến thức về vai trò của chất dinh dưỡng trong thực phẩm không? Vì sao?</a:t>
            </a:r>
            <a:endParaRPr/>
          </a:p>
        </p:txBody>
      </p:sp>
      <p:pic>
        <p:nvPicPr>
          <p:cNvPr id="489" name="Google Shape;489;p44"/>
          <p:cNvPicPr preferRelativeResize="0"/>
          <p:nvPr/>
        </p:nvPicPr>
        <p:blipFill rotWithShape="1">
          <a:blip r:embed="rId4">
            <a:alphaModFix/>
          </a:blip>
          <a:srcRect b="0" l="0" r="0" t="0"/>
          <a:stretch/>
        </p:blipFill>
        <p:spPr>
          <a:xfrm>
            <a:off x="618551" y="1481760"/>
            <a:ext cx="4681237" cy="2894298"/>
          </a:xfrm>
          <a:prstGeom prst="rect">
            <a:avLst/>
          </a:prstGeom>
          <a:noFill/>
          <a:ln>
            <a:noFill/>
          </a:ln>
        </p:spPr>
      </p:pic>
      <p:sp>
        <p:nvSpPr>
          <p:cNvPr id="490" name="Google Shape;490;p44"/>
          <p:cNvSpPr txBox="1"/>
          <p:nvPr/>
        </p:nvSpPr>
        <p:spPr>
          <a:xfrm>
            <a:off x="1287624" y="4469363"/>
            <a:ext cx="354563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vi-VN" sz="1800">
                <a:solidFill>
                  <a:schemeClr val="dk1"/>
                </a:solidFill>
                <a:latin typeface="Times New Roman"/>
                <a:ea typeface="Times New Roman"/>
                <a:cs typeface="Times New Roman"/>
                <a:sym typeface="Times New Roman"/>
              </a:rPr>
              <a:t>Kĩ sư công nghệ chế biến</a:t>
            </a:r>
            <a:endParaRPr b="1" i="1" sz="1800">
              <a:solidFill>
                <a:schemeClr val="dk1"/>
              </a:solidFill>
              <a:latin typeface="Times New Roman"/>
              <a:ea typeface="Times New Roman"/>
              <a:cs typeface="Times New Roman"/>
              <a:sym typeface="Times New Roman"/>
            </a:endParaRPr>
          </a:p>
        </p:txBody>
      </p:sp>
      <p:sp>
        <p:nvSpPr>
          <p:cNvPr id="491" name="Google Shape;491;p44"/>
          <p:cNvSpPr/>
          <p:nvPr/>
        </p:nvSpPr>
        <p:spPr>
          <a:xfrm>
            <a:off x="5299787" y="1481760"/>
            <a:ext cx="6698923" cy="4524315"/>
          </a:xfrm>
          <a:prstGeom prst="rect">
            <a:avLst/>
          </a:prstGeom>
          <a:noFill/>
          <a:ln>
            <a:noFill/>
          </a:ln>
        </p:spPr>
        <p:txBody>
          <a:bodyPr anchorCtr="0" anchor="t" bIns="45700" lIns="91425" spcFirstLastPara="1" rIns="91425" wrap="square" tIns="45700">
            <a:spAutoFit/>
          </a:bodyPr>
          <a:lstStyle/>
          <a:p>
            <a:pPr indent="0" lvl="0" marL="30480" marR="30480" rtl="0" algn="just">
              <a:spcBef>
                <a:spcPts val="0"/>
              </a:spcBef>
              <a:spcAft>
                <a:spcPts val="0"/>
              </a:spcAft>
              <a:buNone/>
            </a:pPr>
            <a:r>
              <a:rPr lang="vi-VN" sz="2400">
                <a:solidFill>
                  <a:srgbClr val="FF0000"/>
                </a:solidFill>
                <a:latin typeface="Times New Roman"/>
                <a:ea typeface="Times New Roman"/>
                <a:cs typeface="Times New Roman"/>
                <a:sym typeface="Times New Roman"/>
              </a:rPr>
              <a:t>3. - Theo em, nghề kĩ sư công nghệ chế biến thực phẩm cần có kiến thức về vai trò của các chất dinh dưỡng trong thực phẩm.</a:t>
            </a:r>
            <a:endParaRPr/>
          </a:p>
          <a:p>
            <a:pPr indent="0" lvl="0" marL="0" marR="0" rtl="0" algn="l">
              <a:spcBef>
                <a:spcPts val="0"/>
              </a:spcBef>
              <a:spcAft>
                <a:spcPts val="0"/>
              </a:spcAft>
              <a:buNone/>
            </a:pPr>
            <a:r>
              <a:rPr lang="vi-VN" sz="2400">
                <a:solidFill>
                  <a:srgbClr val="FF0000"/>
                </a:solidFill>
                <a:latin typeface="Times New Roman"/>
                <a:ea typeface="Times New Roman"/>
                <a:cs typeface="Times New Roman"/>
                <a:sym typeface="Times New Roman"/>
              </a:rPr>
              <a:t>- Giải thích: nghề kĩ sư công nghệ chế biến thực phẩm hiểu cách chế biến thực phẩm một cách tối ưu, bảo vệ các chất dinh dưỡng trong quá trình chế biến và đảm bảo rằng sản phẩm cuối cùng vẫn giữ được giá trị dinh dưỡng cao. Ngoài ra, kiến thức về dinh dưỡng cũng giúp kĩ sư công nghệ chế biến thực phẩm đề xuất và phát triển các sản phẩm mới có thể cung cấp các chất dinh dưỡng cần thiết cho người tiêu dùng.</a:t>
            </a:r>
            <a:endParaRPr sz="2400">
              <a:solidFill>
                <a:srgbClr val="FF0000"/>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1">
                                            <p:txEl>
                                              <p:pRg end="0" st="0"/>
                                            </p:txEl>
                                          </p:spTgt>
                                        </p:tgtEl>
                                        <p:attrNameLst>
                                          <p:attrName>style.visibility</p:attrName>
                                        </p:attrNameLst>
                                      </p:cBhvr>
                                      <p:to>
                                        <p:strVal val="visible"/>
                                      </p:to>
                                    </p:set>
                                    <p:animEffect filter="fade" transition="in">
                                      <p:cBhvr>
                                        <p:cTn dur="500"/>
                                        <p:tgtEl>
                                          <p:spTgt spid="49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1">
                                            <p:txEl>
                                              <p:pRg end="1" st="1"/>
                                            </p:txEl>
                                          </p:spTgt>
                                        </p:tgtEl>
                                        <p:attrNameLst>
                                          <p:attrName>style.visibility</p:attrName>
                                        </p:attrNameLst>
                                      </p:cBhvr>
                                      <p:to>
                                        <p:strVal val="visible"/>
                                      </p:to>
                                    </p:set>
                                    <p:animEffect filter="fade" transition="in">
                                      <p:cBhvr>
                                        <p:cTn dur="500"/>
                                        <p:tgtEl>
                                          <p:spTgt spid="491">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pic>
        <p:nvPicPr>
          <p:cNvPr id="496" name="Google Shape;496;p45"/>
          <p:cNvPicPr preferRelativeResize="0"/>
          <p:nvPr/>
        </p:nvPicPr>
        <p:blipFill rotWithShape="1">
          <a:blip r:embed="rId3">
            <a:alphaModFix/>
          </a:blip>
          <a:srcRect b="0" l="0" r="0" t="0"/>
          <a:stretch/>
        </p:blipFill>
        <p:spPr>
          <a:xfrm>
            <a:off x="6095989" y="3428998"/>
            <a:ext cx="21" cy="4"/>
          </a:xfrm>
          <a:prstGeom prst="rect">
            <a:avLst/>
          </a:prstGeom>
          <a:noFill/>
          <a:ln>
            <a:noFill/>
          </a:ln>
        </p:spPr>
      </p:pic>
      <p:sp>
        <p:nvSpPr>
          <p:cNvPr id="497" name="Google Shape;497;p45"/>
          <p:cNvSpPr txBox="1"/>
          <p:nvPr/>
        </p:nvSpPr>
        <p:spPr>
          <a:xfrm>
            <a:off x="5096107" y="0"/>
            <a:ext cx="273204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3200">
                <a:solidFill>
                  <a:srgbClr val="FF0000"/>
                </a:solidFill>
                <a:latin typeface="Times New Roman"/>
                <a:ea typeface="Times New Roman"/>
                <a:cs typeface="Times New Roman"/>
                <a:sym typeface="Times New Roman"/>
              </a:rPr>
              <a:t>VẬN DỤNG</a:t>
            </a:r>
            <a:endParaRPr b="1" sz="3200">
              <a:solidFill>
                <a:srgbClr val="FF0000"/>
              </a:solidFill>
              <a:latin typeface="Times New Roman"/>
              <a:ea typeface="Times New Roman"/>
              <a:cs typeface="Times New Roman"/>
              <a:sym typeface="Times New Roman"/>
            </a:endParaRPr>
          </a:p>
        </p:txBody>
      </p:sp>
      <p:sp>
        <p:nvSpPr>
          <p:cNvPr id="498" name="Google Shape;498;p45"/>
          <p:cNvSpPr/>
          <p:nvPr/>
        </p:nvSpPr>
        <p:spPr>
          <a:xfrm>
            <a:off x="460916" y="584775"/>
            <a:ext cx="11537795" cy="19389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2400">
                <a:solidFill>
                  <a:srgbClr val="0000FF"/>
                </a:solidFill>
                <a:latin typeface="Times New Roman"/>
                <a:ea typeface="Times New Roman"/>
                <a:cs typeface="Times New Roman"/>
                <a:sym typeface="Times New Roman"/>
              </a:rPr>
              <a:t>1. Tìm hiểu vai trò của các chất dinh dưỡng có trong thực phẩm và xây dựng một chế độ ăn hợp lí cho bản thân. </a:t>
            </a:r>
            <a:endParaRPr b="1" sz="2400">
              <a:solidFill>
                <a:srgbClr val="0000FF"/>
              </a:solidFill>
              <a:latin typeface="Times New Roman"/>
              <a:ea typeface="Times New Roman"/>
              <a:cs typeface="Times New Roman"/>
              <a:sym typeface="Times New Roman"/>
            </a:endParaRPr>
          </a:p>
          <a:p>
            <a:pPr indent="0" lvl="0" marL="0" marR="0" rtl="0" algn="l">
              <a:spcBef>
                <a:spcPts val="0"/>
              </a:spcBef>
              <a:spcAft>
                <a:spcPts val="0"/>
              </a:spcAft>
              <a:buNone/>
            </a:pPr>
            <a:r>
              <a:rPr b="1" lang="vi-VN" sz="2400">
                <a:solidFill>
                  <a:srgbClr val="0000FF"/>
                </a:solidFill>
                <a:latin typeface="Times New Roman"/>
                <a:ea typeface="Times New Roman"/>
                <a:cs typeface="Times New Roman"/>
                <a:sym typeface="Times New Roman"/>
              </a:rPr>
              <a:t>2. Lựa chọn các loại thực phẩm hằng ngày để có một chế độ ăn ưống hợp lí , giúp phát triển thể chất và trí tuệ cho tuổi vị thành niên.</a:t>
            </a:r>
            <a:endParaRPr/>
          </a:p>
          <a:p>
            <a:pPr indent="-304800" lvl="0" marL="457200" marR="0" rtl="0" algn="l">
              <a:spcBef>
                <a:spcPts val="0"/>
              </a:spcBef>
              <a:spcAft>
                <a:spcPts val="0"/>
              </a:spcAft>
              <a:buClr>
                <a:schemeClr val="dk1"/>
              </a:buClr>
              <a:buSzPts val="2400"/>
              <a:buFont typeface="Century Gothic"/>
              <a:buNone/>
            </a:pPr>
            <a:r>
              <a:t/>
            </a:r>
            <a:endParaRPr b="1" sz="2400">
              <a:solidFill>
                <a:srgbClr val="FF0000"/>
              </a:solidFill>
              <a:latin typeface="Times New Roman"/>
              <a:ea typeface="Times New Roman"/>
              <a:cs typeface="Times New Roman"/>
              <a:sym typeface="Times New Roman"/>
            </a:endParaRPr>
          </a:p>
        </p:txBody>
      </p:sp>
      <p:sp>
        <p:nvSpPr>
          <p:cNvPr id="499" name="Google Shape;499;p45"/>
          <p:cNvSpPr/>
          <p:nvPr/>
        </p:nvSpPr>
        <p:spPr>
          <a:xfrm>
            <a:off x="1591551" y="2072483"/>
            <a:ext cx="9741159" cy="4524315"/>
          </a:xfrm>
          <a:prstGeom prst="rect">
            <a:avLst/>
          </a:prstGeom>
          <a:noFill/>
          <a:ln>
            <a:noFill/>
          </a:ln>
        </p:spPr>
        <p:txBody>
          <a:bodyPr anchorCtr="0" anchor="t" bIns="45700" lIns="91425" spcFirstLastPara="1" rIns="91425" wrap="square" tIns="45700">
            <a:spAutoFit/>
          </a:bodyPr>
          <a:lstStyle/>
          <a:p>
            <a:pPr indent="0" lvl="0" marL="30480" marR="30480" rtl="0" algn="just">
              <a:spcBef>
                <a:spcPts val="0"/>
              </a:spcBef>
              <a:spcAft>
                <a:spcPts val="0"/>
              </a:spcAft>
              <a:buNone/>
            </a:pPr>
            <a:r>
              <a:rPr lang="vi-VN" sz="2400">
                <a:solidFill>
                  <a:srgbClr val="FF0000"/>
                </a:solidFill>
                <a:latin typeface="Times New Roman"/>
                <a:ea typeface="Times New Roman"/>
                <a:cs typeface="Times New Roman"/>
                <a:sym typeface="Times New Roman"/>
              </a:rPr>
              <a:t>1. - Vai trò của các chất dinh dưỡng trong thực phẩm:</a:t>
            </a:r>
            <a:endParaRPr/>
          </a:p>
          <a:p>
            <a:pPr indent="0" lvl="0" marL="30480" marR="30480" rtl="0" algn="just">
              <a:spcBef>
                <a:spcPts val="0"/>
              </a:spcBef>
              <a:spcAft>
                <a:spcPts val="0"/>
              </a:spcAft>
              <a:buNone/>
            </a:pPr>
            <a:r>
              <a:rPr lang="vi-VN" sz="2400">
                <a:solidFill>
                  <a:srgbClr val="FF0000"/>
                </a:solidFill>
                <a:latin typeface="Times New Roman"/>
                <a:ea typeface="Times New Roman"/>
                <a:cs typeface="Times New Roman"/>
                <a:sym typeface="Times New Roman"/>
              </a:rPr>
              <a:t>+ Các chất sinh năng lượng: là nguồn cung cấp năng lượng chính cho cơ thể.</a:t>
            </a:r>
            <a:endParaRPr/>
          </a:p>
          <a:p>
            <a:pPr indent="0" lvl="0" marL="30480" marR="30480" rtl="0" algn="just">
              <a:spcBef>
                <a:spcPts val="0"/>
              </a:spcBef>
              <a:spcAft>
                <a:spcPts val="0"/>
              </a:spcAft>
              <a:buNone/>
            </a:pPr>
            <a:r>
              <a:rPr lang="vi-VN" sz="2400">
                <a:solidFill>
                  <a:srgbClr val="FF0000"/>
                </a:solidFill>
                <a:latin typeface="Times New Roman"/>
                <a:ea typeface="Times New Roman"/>
                <a:cs typeface="Times New Roman"/>
                <a:sym typeface="Times New Roman"/>
              </a:rPr>
              <a:t>+ Vitamin: đóng vai trò quan trọng trong quá trình phát triển cơ thể và sức khỏe con người.</a:t>
            </a:r>
            <a:endParaRPr/>
          </a:p>
          <a:p>
            <a:pPr indent="0" lvl="0" marL="30480" marR="30480" rtl="0" algn="just">
              <a:spcBef>
                <a:spcPts val="0"/>
              </a:spcBef>
              <a:spcAft>
                <a:spcPts val="0"/>
              </a:spcAft>
              <a:buNone/>
            </a:pPr>
            <a:r>
              <a:rPr lang="vi-VN" sz="2400">
                <a:solidFill>
                  <a:srgbClr val="FF0000"/>
                </a:solidFill>
                <a:latin typeface="Times New Roman"/>
                <a:ea typeface="Times New Roman"/>
                <a:cs typeface="Times New Roman"/>
                <a:sym typeface="Times New Roman"/>
              </a:rPr>
              <a:t>+ Chất khoáng: cung cấp sắt, kẽm, ....</a:t>
            </a:r>
            <a:endParaRPr/>
          </a:p>
          <a:p>
            <a:pPr indent="0" lvl="0" marL="30480" marR="30480" rtl="0" algn="just">
              <a:spcBef>
                <a:spcPts val="0"/>
              </a:spcBef>
              <a:spcAft>
                <a:spcPts val="0"/>
              </a:spcAft>
              <a:buNone/>
            </a:pPr>
            <a:r>
              <a:rPr lang="vi-VN" sz="2400">
                <a:solidFill>
                  <a:srgbClr val="FF0000"/>
                </a:solidFill>
                <a:latin typeface="Times New Roman"/>
                <a:ea typeface="Times New Roman"/>
                <a:cs typeface="Times New Roman"/>
                <a:sym typeface="Times New Roman"/>
              </a:rPr>
              <a:t>+ Chất xơ: vô cung quan trọng đối với con người.</a:t>
            </a:r>
            <a:endParaRPr/>
          </a:p>
          <a:p>
            <a:pPr indent="0" lvl="0" marL="30480" marR="30480" rtl="0" algn="just">
              <a:spcBef>
                <a:spcPts val="0"/>
              </a:spcBef>
              <a:spcAft>
                <a:spcPts val="0"/>
              </a:spcAft>
              <a:buNone/>
            </a:pPr>
            <a:r>
              <a:rPr lang="vi-VN" sz="2400">
                <a:solidFill>
                  <a:srgbClr val="FF0000"/>
                </a:solidFill>
                <a:latin typeface="Times New Roman"/>
                <a:ea typeface="Times New Roman"/>
                <a:cs typeface="Times New Roman"/>
                <a:sym typeface="Times New Roman"/>
              </a:rPr>
              <a:t>+ Nước: là thành phần quan trọng trong cơ thể con người.</a:t>
            </a:r>
            <a:endParaRPr/>
          </a:p>
          <a:p>
            <a:pPr indent="-342900" lvl="0" marL="373380" marR="30480" rtl="0" algn="just">
              <a:spcBef>
                <a:spcPts val="0"/>
              </a:spcBef>
              <a:spcAft>
                <a:spcPts val="0"/>
              </a:spcAft>
              <a:buClr>
                <a:srgbClr val="FF0000"/>
              </a:buClr>
              <a:buSzPts val="2400"/>
              <a:buFont typeface="Times New Roman"/>
              <a:buChar char="-"/>
            </a:pPr>
            <a:r>
              <a:rPr lang="vi-VN" sz="2400">
                <a:solidFill>
                  <a:srgbClr val="FF0000"/>
                </a:solidFill>
                <a:latin typeface="Times New Roman"/>
                <a:ea typeface="Times New Roman"/>
                <a:cs typeface="Times New Roman"/>
                <a:sym typeface="Times New Roman"/>
              </a:rPr>
              <a:t>Xây dựng chế độ ăn hợp lí: chế độ ăn đảm bảo cung cấp đầy đủ các chất dinh dưỡng.</a:t>
            </a:r>
            <a:endParaRPr sz="2400">
              <a:solidFill>
                <a:srgbClr val="FF0000"/>
              </a:solidFill>
              <a:latin typeface="Times New Roman"/>
              <a:ea typeface="Times New Roman"/>
              <a:cs typeface="Times New Roman"/>
              <a:sym typeface="Times New Roman"/>
            </a:endParaRPr>
          </a:p>
          <a:p>
            <a:pPr indent="0" lvl="0" marL="30480" marR="30480" rtl="0" algn="just">
              <a:spcBef>
                <a:spcPts val="0"/>
              </a:spcBef>
              <a:spcAft>
                <a:spcPts val="0"/>
              </a:spcAft>
              <a:buNone/>
            </a:pPr>
            <a:r>
              <a:rPr lang="vi-VN" sz="2400">
                <a:solidFill>
                  <a:srgbClr val="FF0000"/>
                </a:solidFill>
                <a:latin typeface="Times New Roman"/>
                <a:ea typeface="Times New Roman"/>
                <a:cs typeface="Times New Roman"/>
                <a:sym typeface="Times New Roman"/>
              </a:rPr>
              <a:t>2.</a:t>
            </a:r>
            <a:r>
              <a:rPr lang="vi-VN" sz="1800">
                <a:solidFill>
                  <a:schemeClr val="dk1"/>
                </a:solidFill>
                <a:latin typeface="Century Gothic"/>
                <a:ea typeface="Century Gothic"/>
                <a:cs typeface="Century Gothic"/>
                <a:sym typeface="Century Gothic"/>
              </a:rPr>
              <a:t>  </a:t>
            </a:r>
            <a:r>
              <a:rPr lang="vi-VN" sz="2400">
                <a:solidFill>
                  <a:srgbClr val="FF0000"/>
                </a:solidFill>
                <a:latin typeface="Times New Roman"/>
                <a:ea typeface="Times New Roman"/>
                <a:cs typeface="Times New Roman"/>
                <a:sym typeface="Times New Roman"/>
              </a:rPr>
              <a:t>Lựa chọn các loại thực phẩm hằng ngày để có một chế độ ăn ưống hợp lí , giúp phát triển thể chất và trí tuệ cho tuổi vị thành niên: các thực phẩm có thành phần dinh dưỡng đúng với nhu cầu cơ thể cần đã được quy định.</a:t>
            </a:r>
            <a:endParaRPr sz="2400">
              <a:solidFill>
                <a:srgbClr val="FF00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9"/>
                                        </p:tgtEl>
                                        <p:attrNameLst>
                                          <p:attrName>style.visibility</p:attrName>
                                        </p:attrNameLst>
                                      </p:cBhvr>
                                      <p:to>
                                        <p:strVal val="visible"/>
                                      </p:to>
                                    </p:set>
                                    <p:animEffect filter="fade" transition="in">
                                      <p:cBhvr>
                                        <p:cTn dur="500"/>
                                        <p:tgtEl>
                                          <p:spTgt spid="4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4"/>
          <p:cNvSpPr/>
          <p:nvPr/>
        </p:nvSpPr>
        <p:spPr>
          <a:xfrm>
            <a:off x="4122270" y="158688"/>
            <a:ext cx="3163688"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vi-VN" sz="2400">
                <a:solidFill>
                  <a:srgbClr val="000000"/>
                </a:solidFill>
                <a:latin typeface="Times New Roman"/>
                <a:ea typeface="Times New Roman"/>
                <a:cs typeface="Times New Roman"/>
                <a:sym typeface="Times New Roman"/>
              </a:rPr>
              <a:t>PHIẾU HỌC TẬP SỐ 1</a:t>
            </a:r>
            <a:endParaRPr sz="2400">
              <a:solidFill>
                <a:schemeClr val="dk1"/>
              </a:solidFill>
              <a:latin typeface="Times New Roman"/>
              <a:ea typeface="Times New Roman"/>
              <a:cs typeface="Times New Roman"/>
              <a:sym typeface="Times New Roman"/>
            </a:endParaRPr>
          </a:p>
        </p:txBody>
      </p:sp>
      <p:graphicFrame>
        <p:nvGraphicFramePr>
          <p:cNvPr id="190" name="Google Shape;190;p4"/>
          <p:cNvGraphicFramePr/>
          <p:nvPr/>
        </p:nvGraphicFramePr>
        <p:xfrm>
          <a:off x="584666" y="620353"/>
          <a:ext cx="3000000" cy="3000000"/>
        </p:xfrm>
        <a:graphic>
          <a:graphicData uri="http://schemas.openxmlformats.org/drawingml/2006/table">
            <a:tbl>
              <a:tblPr>
                <a:noFill/>
                <a:tableStyleId>{B436B5E7-3B0E-48AE-ABF8-1221C8540F1B}</a:tableStyleId>
              </a:tblPr>
              <a:tblGrid>
                <a:gridCol w="11115925"/>
              </a:tblGrid>
              <a:tr h="304800">
                <a:tc>
                  <a:txBody>
                    <a:bodyPr/>
                    <a:lstStyle/>
                    <a:p>
                      <a:pPr indent="0" lvl="0" marL="0" marR="0" rtl="0" algn="l">
                        <a:spcBef>
                          <a:spcPts val="0"/>
                        </a:spcBef>
                        <a:spcAft>
                          <a:spcPts val="0"/>
                        </a:spcAft>
                        <a:buNone/>
                      </a:pPr>
                      <a:r>
                        <a:rPr lang="vi-VN" sz="2400" u="none" cap="none" strike="noStrike">
                          <a:solidFill>
                            <a:srgbClr val="000000"/>
                          </a:solidFill>
                          <a:latin typeface="Times New Roman"/>
                          <a:ea typeface="Times New Roman"/>
                          <a:cs typeface="Times New Roman"/>
                          <a:sym typeface="Times New Roman"/>
                        </a:rPr>
                        <a:t>Họ và tên:.........................................................Lớp....................................................</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381125">
                <a:tc>
                  <a:txBody>
                    <a:bodyPr/>
                    <a:lstStyle/>
                    <a:p>
                      <a:pPr indent="0" lvl="0" marL="0" marR="0" rtl="0" algn="l">
                        <a:spcBef>
                          <a:spcPts val="0"/>
                        </a:spcBef>
                        <a:spcAft>
                          <a:spcPts val="0"/>
                        </a:spcAft>
                        <a:buNone/>
                      </a:pPr>
                      <a:r>
                        <a:rPr lang="vi-VN" sz="2400" u="none" cap="none" strike="noStrike">
                          <a:solidFill>
                            <a:srgbClr val="000000"/>
                          </a:solidFill>
                          <a:latin typeface="Times New Roman"/>
                          <a:ea typeface="Times New Roman"/>
                          <a:cs typeface="Times New Roman"/>
                          <a:sym typeface="Times New Roman"/>
                        </a:rPr>
                        <a:t>Em hãy điền từ hoặc cụm từ sau: </a:t>
                      </a:r>
                      <a:r>
                        <a:rPr b="1" i="1" lang="vi-VN" sz="2400" u="none" cap="none" strike="noStrike">
                          <a:solidFill>
                            <a:srgbClr val="000000"/>
                          </a:solidFill>
                          <a:latin typeface="Times New Roman"/>
                          <a:ea typeface="Times New Roman"/>
                          <a:cs typeface="Times New Roman"/>
                          <a:sym typeface="Times New Roman"/>
                        </a:rPr>
                        <a:t>hóa học, trao đổi chất, sự sống, sinh năng lượng, không sinh năng lượng, cơ thể </a:t>
                      </a:r>
                      <a:r>
                        <a:rPr lang="vi-VN" sz="2400" u="none" cap="none" strike="noStrike">
                          <a:solidFill>
                            <a:srgbClr val="000000"/>
                          </a:solidFill>
                          <a:latin typeface="Times New Roman"/>
                          <a:ea typeface="Times New Roman"/>
                          <a:cs typeface="Times New Roman"/>
                          <a:sym typeface="Times New Roman"/>
                        </a:rPr>
                        <a:t>vào chỗ trống dưới đây để được khái niệm về chất dinh dưỡng:</a:t>
                      </a:r>
                      <a:endParaRPr sz="2400" u="none" cap="none" strike="noStrike">
                        <a:latin typeface="Times New Roman"/>
                        <a:ea typeface="Times New Roman"/>
                        <a:cs typeface="Times New Roman"/>
                        <a:sym typeface="Times New Roman"/>
                      </a:endParaRPr>
                    </a:p>
                    <a:p>
                      <a:pPr indent="0" lvl="0" marL="0" marR="0" rtl="0" algn="l">
                        <a:spcBef>
                          <a:spcPts val="0"/>
                        </a:spcBef>
                        <a:spcAft>
                          <a:spcPts val="0"/>
                        </a:spcAft>
                        <a:buNone/>
                      </a:pPr>
                      <a:r>
                        <a:rPr lang="vi-VN" sz="2400" u="none" cap="none" strike="noStrike">
                          <a:solidFill>
                            <a:srgbClr val="000000"/>
                          </a:solidFill>
                          <a:latin typeface="Times New Roman"/>
                          <a:ea typeface="Times New Roman"/>
                          <a:cs typeface="Times New Roman"/>
                          <a:sym typeface="Times New Roman"/>
                        </a:rPr>
                        <a:t>- Chất dinh dưỡng là những chất hay hợp chất ..(1)....có vai trò duy trì và phát triển ...(2)...., hoạt động của cơ thể thông qua quá trình ...(3)...</a:t>
                      </a:r>
                      <a:endParaRPr sz="2400" u="none" cap="none" strike="noStrike">
                        <a:latin typeface="Times New Roman"/>
                        <a:ea typeface="Times New Roman"/>
                        <a:cs typeface="Times New Roman"/>
                        <a:sym typeface="Times New Roman"/>
                      </a:endParaRPr>
                    </a:p>
                    <a:p>
                      <a:pPr indent="0" lvl="0" marL="0" marR="0" rtl="0" algn="l">
                        <a:spcBef>
                          <a:spcPts val="0"/>
                        </a:spcBef>
                        <a:spcAft>
                          <a:spcPts val="0"/>
                        </a:spcAft>
                        <a:buNone/>
                      </a:pPr>
                      <a:r>
                        <a:rPr lang="vi-VN" sz="2400" u="none" cap="none" strike="noStrike">
                          <a:solidFill>
                            <a:srgbClr val="000000"/>
                          </a:solidFill>
                          <a:latin typeface="Times New Roman"/>
                          <a:ea typeface="Times New Roman"/>
                          <a:cs typeface="Times New Roman"/>
                          <a:sym typeface="Times New Roman"/>
                        </a:rPr>
                        <a:t>- Gồm có chất dinh dưỡng ...(4)....: Cacbohydrat, protein, lipid; chất dinh dưỡng ...(5)...: vitamin, chất khoáng</a:t>
                      </a:r>
                      <a:endParaRPr sz="2400" u="none" cap="none" strike="noStrike">
                        <a:latin typeface="Times New Roman"/>
                        <a:ea typeface="Times New Roman"/>
                        <a:cs typeface="Times New Roman"/>
                        <a:sym typeface="Times New Roman"/>
                      </a:endParaRPr>
                    </a:p>
                    <a:p>
                      <a:pPr indent="0" lvl="0" marL="0" marR="0" rtl="0" algn="l">
                        <a:spcBef>
                          <a:spcPts val="0"/>
                        </a:spcBef>
                        <a:spcAft>
                          <a:spcPts val="0"/>
                        </a:spcAft>
                        <a:buNone/>
                      </a:pPr>
                      <a:r>
                        <a:rPr lang="vi-VN" sz="2400" u="none" cap="none" strike="noStrike">
                          <a:solidFill>
                            <a:srgbClr val="000000"/>
                          </a:solidFill>
                          <a:latin typeface="Times New Roman"/>
                          <a:ea typeface="Times New Roman"/>
                          <a:cs typeface="Times New Roman"/>
                          <a:sym typeface="Times New Roman"/>
                        </a:rPr>
                        <a:t>1.</a:t>
                      </a:r>
                      <a:endParaRPr sz="2400" u="none" cap="none" strike="noStrike">
                        <a:latin typeface="Times New Roman"/>
                        <a:ea typeface="Times New Roman"/>
                        <a:cs typeface="Times New Roman"/>
                        <a:sym typeface="Times New Roman"/>
                      </a:endParaRPr>
                    </a:p>
                    <a:p>
                      <a:pPr indent="0" lvl="0" marL="0" marR="0" rtl="0" algn="l">
                        <a:spcBef>
                          <a:spcPts val="0"/>
                        </a:spcBef>
                        <a:spcAft>
                          <a:spcPts val="0"/>
                        </a:spcAft>
                        <a:buNone/>
                      </a:pPr>
                      <a:r>
                        <a:rPr lang="vi-VN" sz="2400" u="none" cap="none" strike="noStrike">
                          <a:solidFill>
                            <a:srgbClr val="000000"/>
                          </a:solidFill>
                          <a:latin typeface="Times New Roman"/>
                          <a:ea typeface="Times New Roman"/>
                          <a:cs typeface="Times New Roman"/>
                          <a:sym typeface="Times New Roman"/>
                        </a:rPr>
                        <a:t>2.</a:t>
                      </a:r>
                      <a:endParaRPr sz="2400" u="none" cap="none" strike="noStrike">
                        <a:latin typeface="Times New Roman"/>
                        <a:ea typeface="Times New Roman"/>
                        <a:cs typeface="Times New Roman"/>
                        <a:sym typeface="Times New Roman"/>
                      </a:endParaRPr>
                    </a:p>
                    <a:p>
                      <a:pPr indent="0" lvl="0" marL="0" marR="0" rtl="0" algn="l">
                        <a:spcBef>
                          <a:spcPts val="0"/>
                        </a:spcBef>
                        <a:spcAft>
                          <a:spcPts val="0"/>
                        </a:spcAft>
                        <a:buNone/>
                      </a:pPr>
                      <a:r>
                        <a:rPr lang="vi-VN" sz="2400" u="none" cap="none" strike="noStrike">
                          <a:solidFill>
                            <a:srgbClr val="000000"/>
                          </a:solidFill>
                          <a:latin typeface="Times New Roman"/>
                          <a:ea typeface="Times New Roman"/>
                          <a:cs typeface="Times New Roman"/>
                          <a:sym typeface="Times New Roman"/>
                        </a:rPr>
                        <a:t>3.</a:t>
                      </a:r>
                      <a:endParaRPr sz="2400" u="none" cap="none" strike="noStrike">
                        <a:latin typeface="Times New Roman"/>
                        <a:ea typeface="Times New Roman"/>
                        <a:cs typeface="Times New Roman"/>
                        <a:sym typeface="Times New Roman"/>
                      </a:endParaRPr>
                    </a:p>
                    <a:p>
                      <a:pPr indent="0" lvl="0" marL="0" marR="0" rtl="0" algn="l">
                        <a:spcBef>
                          <a:spcPts val="0"/>
                        </a:spcBef>
                        <a:spcAft>
                          <a:spcPts val="0"/>
                        </a:spcAft>
                        <a:buNone/>
                      </a:pPr>
                      <a:r>
                        <a:rPr lang="vi-VN" sz="2400" u="none" cap="none" strike="noStrike">
                          <a:solidFill>
                            <a:srgbClr val="000000"/>
                          </a:solidFill>
                          <a:latin typeface="Times New Roman"/>
                          <a:ea typeface="Times New Roman"/>
                          <a:cs typeface="Times New Roman"/>
                          <a:sym typeface="Times New Roman"/>
                        </a:rPr>
                        <a:t>4.</a:t>
                      </a:r>
                      <a:endParaRPr sz="2400" u="none" cap="none" strike="noStrike">
                        <a:latin typeface="Times New Roman"/>
                        <a:ea typeface="Times New Roman"/>
                        <a:cs typeface="Times New Roman"/>
                        <a:sym typeface="Times New Roman"/>
                      </a:endParaRPr>
                    </a:p>
                    <a:p>
                      <a:pPr indent="0" lvl="0" marL="0" marR="0" rtl="0" algn="l">
                        <a:spcBef>
                          <a:spcPts val="0"/>
                        </a:spcBef>
                        <a:spcAft>
                          <a:spcPts val="0"/>
                        </a:spcAft>
                        <a:buNone/>
                      </a:pPr>
                      <a:r>
                        <a:rPr lang="vi-VN" sz="2400" u="none" cap="none" strike="noStrike">
                          <a:solidFill>
                            <a:srgbClr val="000000"/>
                          </a:solidFill>
                          <a:latin typeface="Times New Roman"/>
                          <a:ea typeface="Times New Roman"/>
                          <a:cs typeface="Times New Roman"/>
                          <a:sym typeface="Times New Roman"/>
                        </a:rPr>
                        <a:t>5.</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
                                        </p:tgtEl>
                                        <p:attrNameLst>
                                          <p:attrName>style.visibility</p:attrName>
                                        </p:attrNameLst>
                                      </p:cBhvr>
                                      <p:to>
                                        <p:strVal val="visible"/>
                                      </p:to>
                                    </p:set>
                                    <p:animEffect filter="fade" transition="in">
                                      <p:cBhvr>
                                        <p:cTn dur="1000"/>
                                        <p:tgtEl>
                                          <p:spTgt spid="189"/>
                                        </p:tgtEl>
                                      </p:cBhvr>
                                    </p:animEffect>
                                  </p:childTnLst>
                                </p:cTn>
                              </p:par>
                              <p:par>
                                <p:cTn fill="hold" nodeType="withEffect" presetClass="entr" presetID="10" presetSubtype="0">
                                  <p:stCondLst>
                                    <p:cond delay="0"/>
                                  </p:stCondLst>
                                  <p:childTnLst>
                                    <p:set>
                                      <p:cBhvr>
                                        <p:cTn dur="1" fill="hold">
                                          <p:stCondLst>
                                            <p:cond delay="0"/>
                                          </p:stCondLst>
                                        </p:cTn>
                                        <p:tgtEl>
                                          <p:spTgt spid="190"/>
                                        </p:tgtEl>
                                        <p:attrNameLst>
                                          <p:attrName>style.visibility</p:attrName>
                                        </p:attrNameLst>
                                      </p:cBhvr>
                                      <p:to>
                                        <p:strVal val="visible"/>
                                      </p:to>
                                    </p:set>
                                    <p:animEffect filter="fade" transition="in">
                                      <p:cBhvr>
                                        <p:cTn dur="1000"/>
                                        <p:tgtEl>
                                          <p:spTgt spid="1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5"/>
          <p:cNvSpPr/>
          <p:nvPr/>
        </p:nvSpPr>
        <p:spPr>
          <a:xfrm>
            <a:off x="2805404" y="106949"/>
            <a:ext cx="6096000"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vi-VN" sz="2400">
                <a:solidFill>
                  <a:srgbClr val="000000"/>
                </a:solidFill>
                <a:latin typeface="Times New Roman"/>
                <a:ea typeface="Times New Roman"/>
                <a:cs typeface="Times New Roman"/>
                <a:sym typeface="Times New Roman"/>
              </a:rPr>
              <a:t>HƯỚNG DẪN CHẤM PHIẾU HỌC TẬP</a:t>
            </a:r>
            <a:endParaRPr sz="24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vi-VN" sz="2400">
                <a:solidFill>
                  <a:srgbClr val="000000"/>
                </a:solidFill>
                <a:latin typeface="Times New Roman"/>
                <a:ea typeface="Times New Roman"/>
                <a:cs typeface="Times New Roman"/>
                <a:sym typeface="Times New Roman"/>
              </a:rPr>
              <a:t>PHIẾU HỌC TẬP SỐ 1</a:t>
            </a:r>
            <a:endParaRPr sz="2400">
              <a:solidFill>
                <a:schemeClr val="dk1"/>
              </a:solidFill>
              <a:latin typeface="Times New Roman"/>
              <a:ea typeface="Times New Roman"/>
              <a:cs typeface="Times New Roman"/>
              <a:sym typeface="Times New Roman"/>
            </a:endParaRPr>
          </a:p>
        </p:txBody>
      </p:sp>
      <p:graphicFrame>
        <p:nvGraphicFramePr>
          <p:cNvPr id="196" name="Google Shape;196;p5"/>
          <p:cNvGraphicFramePr/>
          <p:nvPr/>
        </p:nvGraphicFramePr>
        <p:xfrm>
          <a:off x="761948" y="1010350"/>
          <a:ext cx="3000000" cy="3000000"/>
        </p:xfrm>
        <a:graphic>
          <a:graphicData uri="http://schemas.openxmlformats.org/drawingml/2006/table">
            <a:tbl>
              <a:tblPr>
                <a:noFill/>
                <a:tableStyleId>{B436B5E7-3B0E-48AE-ABF8-1221C8540F1B}</a:tableStyleId>
              </a:tblPr>
              <a:tblGrid>
                <a:gridCol w="10864000"/>
              </a:tblGrid>
              <a:tr h="304800">
                <a:tc>
                  <a:txBody>
                    <a:bodyPr/>
                    <a:lstStyle/>
                    <a:p>
                      <a:pPr indent="0" lvl="0" marL="0" marR="0" rtl="0" algn="l">
                        <a:spcBef>
                          <a:spcPts val="0"/>
                        </a:spcBef>
                        <a:spcAft>
                          <a:spcPts val="0"/>
                        </a:spcAft>
                        <a:buNone/>
                      </a:pPr>
                      <a:r>
                        <a:rPr lang="vi-VN" sz="2400" u="none" cap="none" strike="noStrike">
                          <a:solidFill>
                            <a:srgbClr val="000000"/>
                          </a:solidFill>
                          <a:latin typeface="Times New Roman"/>
                          <a:ea typeface="Times New Roman"/>
                          <a:cs typeface="Times New Roman"/>
                          <a:sym typeface="Times New Roman"/>
                        </a:rPr>
                        <a:t>Họ và tên:.........................................................Lớp....................................................</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381125">
                <a:tc>
                  <a:txBody>
                    <a:bodyPr/>
                    <a:lstStyle/>
                    <a:p>
                      <a:pPr indent="0" lvl="0" marL="0" marR="0" rtl="0" algn="l">
                        <a:spcBef>
                          <a:spcPts val="0"/>
                        </a:spcBef>
                        <a:spcAft>
                          <a:spcPts val="0"/>
                        </a:spcAft>
                        <a:buNone/>
                      </a:pPr>
                      <a:r>
                        <a:rPr lang="vi-VN" sz="2400" u="none" cap="none" strike="noStrike">
                          <a:solidFill>
                            <a:srgbClr val="000000"/>
                          </a:solidFill>
                          <a:latin typeface="Times New Roman"/>
                          <a:ea typeface="Times New Roman"/>
                          <a:cs typeface="Times New Roman"/>
                          <a:sym typeface="Times New Roman"/>
                        </a:rPr>
                        <a:t>Em hãy điền từ hoặc cụm từ sau: </a:t>
                      </a:r>
                      <a:r>
                        <a:rPr b="1" i="1" lang="vi-VN" sz="2400" u="none" cap="none" strike="noStrike">
                          <a:solidFill>
                            <a:srgbClr val="000000"/>
                          </a:solidFill>
                          <a:latin typeface="Times New Roman"/>
                          <a:ea typeface="Times New Roman"/>
                          <a:cs typeface="Times New Roman"/>
                          <a:sym typeface="Times New Roman"/>
                        </a:rPr>
                        <a:t>hóa học, trao đổi chất, sự sống, sinh năng lượng, không sinh năng lượng, cơ thể </a:t>
                      </a:r>
                      <a:r>
                        <a:rPr lang="vi-VN" sz="2400" u="none" cap="none" strike="noStrike">
                          <a:solidFill>
                            <a:srgbClr val="000000"/>
                          </a:solidFill>
                          <a:latin typeface="Times New Roman"/>
                          <a:ea typeface="Times New Roman"/>
                          <a:cs typeface="Times New Roman"/>
                          <a:sym typeface="Times New Roman"/>
                        </a:rPr>
                        <a:t>vào chỗ trống dưới đây để được khái niệm về chất dinh dưỡng:</a:t>
                      </a:r>
                      <a:endParaRPr sz="2400" u="none" cap="none" strike="noStrike">
                        <a:latin typeface="Times New Roman"/>
                        <a:ea typeface="Times New Roman"/>
                        <a:cs typeface="Times New Roman"/>
                        <a:sym typeface="Times New Roman"/>
                      </a:endParaRPr>
                    </a:p>
                    <a:p>
                      <a:pPr indent="0" lvl="0" marL="0" marR="0" rtl="0" algn="l">
                        <a:spcBef>
                          <a:spcPts val="0"/>
                        </a:spcBef>
                        <a:spcAft>
                          <a:spcPts val="0"/>
                        </a:spcAft>
                        <a:buNone/>
                      </a:pPr>
                      <a:r>
                        <a:rPr lang="vi-VN" sz="2400" u="none" cap="none" strike="noStrike">
                          <a:solidFill>
                            <a:srgbClr val="000000"/>
                          </a:solidFill>
                          <a:latin typeface="Times New Roman"/>
                          <a:ea typeface="Times New Roman"/>
                          <a:cs typeface="Times New Roman"/>
                          <a:sym typeface="Times New Roman"/>
                        </a:rPr>
                        <a:t>- Chất dinh dưỡng là những chất hay hợp chất ..(1)....có vai trò duy trì và phát triển ...(2)...., hoạt động của cơ thể thông qua quá trình ...(3)...</a:t>
                      </a:r>
                      <a:endParaRPr sz="2400" u="none" cap="none" strike="noStrike">
                        <a:latin typeface="Times New Roman"/>
                        <a:ea typeface="Times New Roman"/>
                        <a:cs typeface="Times New Roman"/>
                        <a:sym typeface="Times New Roman"/>
                      </a:endParaRPr>
                    </a:p>
                    <a:p>
                      <a:pPr indent="0" lvl="0" marL="0" marR="0" rtl="0" algn="l">
                        <a:spcBef>
                          <a:spcPts val="0"/>
                        </a:spcBef>
                        <a:spcAft>
                          <a:spcPts val="0"/>
                        </a:spcAft>
                        <a:buNone/>
                      </a:pPr>
                      <a:r>
                        <a:rPr lang="vi-VN" sz="2400" u="none" cap="none" strike="noStrike">
                          <a:solidFill>
                            <a:srgbClr val="000000"/>
                          </a:solidFill>
                          <a:latin typeface="Times New Roman"/>
                          <a:ea typeface="Times New Roman"/>
                          <a:cs typeface="Times New Roman"/>
                          <a:sym typeface="Times New Roman"/>
                        </a:rPr>
                        <a:t>- Gồm có chất dinh dưỡng ...(4)....: Cacbohydrat, protein, lipid; chất dinh dưỡng ...(5)...: vitamin, chất khoáng</a:t>
                      </a:r>
                      <a:endParaRPr sz="2400" u="none" cap="none" strike="noStrike">
                        <a:latin typeface="Times New Roman"/>
                        <a:ea typeface="Times New Roman"/>
                        <a:cs typeface="Times New Roman"/>
                        <a:sym typeface="Times New Roman"/>
                      </a:endParaRPr>
                    </a:p>
                    <a:p>
                      <a:pPr indent="0" lvl="0" marL="0" marR="0" rtl="0" algn="l">
                        <a:spcBef>
                          <a:spcPts val="0"/>
                        </a:spcBef>
                        <a:spcAft>
                          <a:spcPts val="0"/>
                        </a:spcAft>
                        <a:buNone/>
                      </a:pPr>
                      <a:r>
                        <a:rPr lang="vi-VN" sz="2400" u="none" cap="none" strike="noStrike">
                          <a:solidFill>
                            <a:srgbClr val="000000"/>
                          </a:solidFill>
                          <a:latin typeface="Times New Roman"/>
                          <a:ea typeface="Times New Roman"/>
                          <a:cs typeface="Times New Roman"/>
                          <a:sym typeface="Times New Roman"/>
                        </a:rPr>
                        <a:t>1. hóa học</a:t>
                      </a:r>
                      <a:endParaRPr sz="2400" u="none" cap="none" strike="noStrike">
                        <a:latin typeface="Times New Roman"/>
                        <a:ea typeface="Times New Roman"/>
                        <a:cs typeface="Times New Roman"/>
                        <a:sym typeface="Times New Roman"/>
                      </a:endParaRPr>
                    </a:p>
                    <a:p>
                      <a:pPr indent="0" lvl="0" marL="0" marR="0" rtl="0" algn="l">
                        <a:spcBef>
                          <a:spcPts val="0"/>
                        </a:spcBef>
                        <a:spcAft>
                          <a:spcPts val="0"/>
                        </a:spcAft>
                        <a:buNone/>
                      </a:pPr>
                      <a:r>
                        <a:rPr lang="vi-VN" sz="2400" u="none" cap="none" strike="noStrike">
                          <a:solidFill>
                            <a:srgbClr val="000000"/>
                          </a:solidFill>
                          <a:latin typeface="Times New Roman"/>
                          <a:ea typeface="Times New Roman"/>
                          <a:cs typeface="Times New Roman"/>
                          <a:sym typeface="Times New Roman"/>
                        </a:rPr>
                        <a:t>2. sự sống</a:t>
                      </a:r>
                      <a:endParaRPr sz="2400" u="none" cap="none" strike="noStrike">
                        <a:latin typeface="Times New Roman"/>
                        <a:ea typeface="Times New Roman"/>
                        <a:cs typeface="Times New Roman"/>
                        <a:sym typeface="Times New Roman"/>
                      </a:endParaRPr>
                    </a:p>
                    <a:p>
                      <a:pPr indent="0" lvl="0" marL="0" marR="0" rtl="0" algn="l">
                        <a:spcBef>
                          <a:spcPts val="0"/>
                        </a:spcBef>
                        <a:spcAft>
                          <a:spcPts val="0"/>
                        </a:spcAft>
                        <a:buNone/>
                      </a:pPr>
                      <a:r>
                        <a:rPr lang="vi-VN" sz="2400" u="none" cap="none" strike="noStrike">
                          <a:solidFill>
                            <a:srgbClr val="000000"/>
                          </a:solidFill>
                          <a:latin typeface="Times New Roman"/>
                          <a:ea typeface="Times New Roman"/>
                          <a:cs typeface="Times New Roman"/>
                          <a:sym typeface="Times New Roman"/>
                        </a:rPr>
                        <a:t>3. trao đổi chất</a:t>
                      </a:r>
                      <a:endParaRPr sz="2400" u="none" cap="none" strike="noStrike">
                        <a:latin typeface="Times New Roman"/>
                        <a:ea typeface="Times New Roman"/>
                        <a:cs typeface="Times New Roman"/>
                        <a:sym typeface="Times New Roman"/>
                      </a:endParaRPr>
                    </a:p>
                    <a:p>
                      <a:pPr indent="0" lvl="0" marL="0" marR="0" rtl="0" algn="l">
                        <a:spcBef>
                          <a:spcPts val="0"/>
                        </a:spcBef>
                        <a:spcAft>
                          <a:spcPts val="0"/>
                        </a:spcAft>
                        <a:buNone/>
                      </a:pPr>
                      <a:r>
                        <a:rPr lang="vi-VN" sz="2400" u="none" cap="none" strike="noStrike">
                          <a:solidFill>
                            <a:srgbClr val="000000"/>
                          </a:solidFill>
                          <a:latin typeface="Times New Roman"/>
                          <a:ea typeface="Times New Roman"/>
                          <a:cs typeface="Times New Roman"/>
                          <a:sym typeface="Times New Roman"/>
                        </a:rPr>
                        <a:t>4. sinh năng lượng</a:t>
                      </a:r>
                      <a:endParaRPr sz="2400" u="none" cap="none" strike="noStrike">
                        <a:latin typeface="Times New Roman"/>
                        <a:ea typeface="Times New Roman"/>
                        <a:cs typeface="Times New Roman"/>
                        <a:sym typeface="Times New Roman"/>
                      </a:endParaRPr>
                    </a:p>
                    <a:p>
                      <a:pPr indent="0" lvl="0" marL="0" marR="0" rtl="0" algn="l">
                        <a:spcBef>
                          <a:spcPts val="0"/>
                        </a:spcBef>
                        <a:spcAft>
                          <a:spcPts val="0"/>
                        </a:spcAft>
                        <a:buNone/>
                      </a:pPr>
                      <a:r>
                        <a:rPr lang="vi-VN" sz="2400" u="none" cap="none" strike="noStrike">
                          <a:solidFill>
                            <a:srgbClr val="000000"/>
                          </a:solidFill>
                          <a:latin typeface="Times New Roman"/>
                          <a:ea typeface="Times New Roman"/>
                          <a:cs typeface="Times New Roman"/>
                          <a:sym typeface="Times New Roman"/>
                        </a:rPr>
                        <a:t>5. không sinh năng lượng</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1000"/>
                                        <p:tgtEl>
                                          <p:spTgt spid="195"/>
                                        </p:tgtEl>
                                      </p:cBhvr>
                                    </p:animEffect>
                                  </p:childTnLst>
                                </p:cTn>
                              </p:par>
                              <p:par>
                                <p:cTn fill="hold" nodeType="with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1000"/>
                                        <p:tgtEl>
                                          <p:spTgt spid="1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6"/>
          <p:cNvSpPr/>
          <p:nvPr/>
        </p:nvSpPr>
        <p:spPr>
          <a:xfrm>
            <a:off x="1433146" y="85631"/>
            <a:ext cx="966274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2400">
                <a:solidFill>
                  <a:srgbClr val="FF0000"/>
                </a:solidFill>
                <a:latin typeface="Times New Roman"/>
                <a:ea typeface="Times New Roman"/>
                <a:cs typeface="Times New Roman"/>
                <a:sym typeface="Times New Roman"/>
              </a:rPr>
              <a:t>BÀI 1. VAI TRÒ CỦA CHẤT DINH DƯỠNG TRONG THỰC PHẨM</a:t>
            </a:r>
            <a:endParaRPr sz="2400">
              <a:solidFill>
                <a:srgbClr val="FF0000"/>
              </a:solidFill>
              <a:latin typeface="Times New Roman"/>
              <a:ea typeface="Times New Roman"/>
              <a:cs typeface="Times New Roman"/>
              <a:sym typeface="Times New Roman"/>
            </a:endParaRPr>
          </a:p>
        </p:txBody>
      </p:sp>
      <p:sp>
        <p:nvSpPr>
          <p:cNvPr id="202" name="Google Shape;202;p6"/>
          <p:cNvSpPr/>
          <p:nvPr/>
        </p:nvSpPr>
        <p:spPr>
          <a:xfrm>
            <a:off x="407437" y="547296"/>
            <a:ext cx="11227836" cy="19389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2400">
                <a:solidFill>
                  <a:srgbClr val="000000"/>
                </a:solidFill>
                <a:latin typeface="Times New Roman"/>
                <a:ea typeface="Times New Roman"/>
                <a:cs typeface="Times New Roman"/>
                <a:sym typeface="Times New Roman"/>
              </a:rPr>
              <a:t>I. Khái niệm về chất dinh dưỡng</a:t>
            </a:r>
            <a:endParaRPr b="1"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vi-VN" sz="2400">
                <a:solidFill>
                  <a:srgbClr val="000000"/>
                </a:solidFill>
                <a:latin typeface="Times New Roman"/>
                <a:ea typeface="Times New Roman"/>
                <a:cs typeface="Times New Roman"/>
                <a:sym typeface="Times New Roman"/>
              </a:rPr>
              <a:t>- Chất dinh dưỡng là những chất hay hợp chất hóa học có vai trò duy trì và phát triển sự sống, hoạt động của cơ thể thông qua quá trình trao đổi chất</a:t>
            </a:r>
            <a:endParaRPr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vi-VN" sz="2400">
                <a:solidFill>
                  <a:srgbClr val="000000"/>
                </a:solidFill>
                <a:latin typeface="Times New Roman"/>
                <a:ea typeface="Times New Roman"/>
                <a:cs typeface="Times New Roman"/>
                <a:sym typeface="Times New Roman"/>
              </a:rPr>
              <a:t>- Gồm có chất dinh dưỡng sinh năng lượng: Cacbohydrat, protein, lipid; chất dinh dưỡng không sinh năng lượng: vitamin, chất khoáng</a:t>
            </a:r>
            <a:endParaRPr sz="2400">
              <a:solidFill>
                <a:schemeClr val="dk1"/>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
                                        </p:tgtEl>
                                        <p:attrNameLst>
                                          <p:attrName>style.visibility</p:attrName>
                                        </p:attrNameLst>
                                      </p:cBhvr>
                                      <p:to>
                                        <p:strVal val="visible"/>
                                      </p:to>
                                    </p:set>
                                    <p:animEffect filter="fade" transition="in">
                                      <p:cBhvr>
                                        <p:cTn dur="500"/>
                                        <p:tgtEl>
                                          <p:spTgt spid="2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
                                            <p:txEl>
                                              <p:pRg end="0" st="0"/>
                                            </p:txEl>
                                          </p:spTgt>
                                        </p:tgtEl>
                                        <p:attrNameLst>
                                          <p:attrName>style.visibility</p:attrName>
                                        </p:attrNameLst>
                                      </p:cBhvr>
                                      <p:to>
                                        <p:strVal val="visible"/>
                                      </p:to>
                                    </p:set>
                                    <p:animEffect filter="fade" transition="in">
                                      <p:cBhvr>
                                        <p:cTn dur="500"/>
                                        <p:tgtEl>
                                          <p:spTgt spid="20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
                                            <p:txEl>
                                              <p:pRg end="1" st="1"/>
                                            </p:txEl>
                                          </p:spTgt>
                                        </p:tgtEl>
                                        <p:attrNameLst>
                                          <p:attrName>style.visibility</p:attrName>
                                        </p:attrNameLst>
                                      </p:cBhvr>
                                      <p:to>
                                        <p:strVal val="visible"/>
                                      </p:to>
                                    </p:set>
                                    <p:animEffect filter="fade" transition="in">
                                      <p:cBhvr>
                                        <p:cTn dur="500"/>
                                        <p:tgtEl>
                                          <p:spTgt spid="20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
                                            <p:txEl>
                                              <p:pRg end="2" st="2"/>
                                            </p:txEl>
                                          </p:spTgt>
                                        </p:tgtEl>
                                        <p:attrNameLst>
                                          <p:attrName>style.visibility</p:attrName>
                                        </p:attrNameLst>
                                      </p:cBhvr>
                                      <p:to>
                                        <p:strVal val="visible"/>
                                      </p:to>
                                    </p:set>
                                    <p:animEffect filter="fade" transition="in">
                                      <p:cBhvr>
                                        <p:cTn dur="500"/>
                                        <p:tgtEl>
                                          <p:spTgt spid="202">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id="207" name="Google Shape;207;p7"/>
          <p:cNvPicPr preferRelativeResize="0"/>
          <p:nvPr/>
        </p:nvPicPr>
        <p:blipFill rotWithShape="1">
          <a:blip r:embed="rId3">
            <a:alphaModFix/>
          </a:blip>
          <a:srcRect b="0" l="0" r="0" t="0"/>
          <a:stretch/>
        </p:blipFill>
        <p:spPr>
          <a:xfrm>
            <a:off x="330459" y="726816"/>
            <a:ext cx="6779468" cy="4210050"/>
          </a:xfrm>
          <a:prstGeom prst="rect">
            <a:avLst/>
          </a:prstGeom>
          <a:noFill/>
          <a:ln>
            <a:noFill/>
          </a:ln>
        </p:spPr>
      </p:pic>
      <p:sp>
        <p:nvSpPr>
          <p:cNvPr id="208" name="Google Shape;208;p7"/>
          <p:cNvSpPr/>
          <p:nvPr/>
        </p:nvSpPr>
        <p:spPr>
          <a:xfrm>
            <a:off x="586844" y="155901"/>
            <a:ext cx="688697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2400">
                <a:solidFill>
                  <a:srgbClr val="0000FF"/>
                </a:solidFill>
                <a:latin typeface="Times New Roman"/>
                <a:ea typeface="Times New Roman"/>
                <a:cs typeface="Times New Roman"/>
                <a:sym typeface="Times New Roman"/>
              </a:rPr>
              <a:t>Kể tên các loại thực phẩm giàu carbohydrate </a:t>
            </a:r>
            <a:endParaRPr b="1" sz="2400">
              <a:solidFill>
                <a:srgbClr val="0000FF"/>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7"/>
                                        </p:tgtEl>
                                        <p:attrNameLst>
                                          <p:attrName>style.visibility</p:attrName>
                                        </p:attrNameLst>
                                      </p:cBhvr>
                                      <p:to>
                                        <p:strVal val="visible"/>
                                      </p:to>
                                    </p:set>
                                    <p:animEffect filter="fade" transition="in">
                                      <p:cBhvr>
                                        <p:cTn dur="1000"/>
                                        <p:tgtEl>
                                          <p:spTgt spid="207"/>
                                        </p:tgtEl>
                                      </p:cBhvr>
                                    </p:animEffect>
                                  </p:childTnLst>
                                </p:cTn>
                              </p:par>
                              <p:par>
                                <p:cTn fill="hold" nodeType="withEffect" presetClass="entr" presetID="10" presetSubtype="0">
                                  <p:stCondLst>
                                    <p:cond delay="0"/>
                                  </p:stCondLst>
                                  <p:childTnLst>
                                    <p:set>
                                      <p:cBhvr>
                                        <p:cTn dur="1" fill="hold">
                                          <p:stCondLst>
                                            <p:cond delay="0"/>
                                          </p:stCondLst>
                                        </p:cTn>
                                        <p:tgtEl>
                                          <p:spTgt spid="208"/>
                                        </p:tgtEl>
                                        <p:attrNameLst>
                                          <p:attrName>style.visibility</p:attrName>
                                        </p:attrNameLst>
                                      </p:cBhvr>
                                      <p:to>
                                        <p:strVal val="visible"/>
                                      </p:to>
                                    </p:set>
                                    <p:animEffect filter="fade" transition="in">
                                      <p:cBhvr>
                                        <p:cTn dur="1000"/>
                                        <p:tgtEl>
                                          <p:spTgt spid="2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8"/>
          <p:cNvPicPr preferRelativeResize="0"/>
          <p:nvPr/>
        </p:nvPicPr>
        <p:blipFill rotWithShape="1">
          <a:blip r:embed="rId3">
            <a:alphaModFix/>
          </a:blip>
          <a:srcRect b="0" l="0" r="0" t="0"/>
          <a:stretch/>
        </p:blipFill>
        <p:spPr>
          <a:xfrm>
            <a:off x="330459" y="726816"/>
            <a:ext cx="6779468" cy="4210050"/>
          </a:xfrm>
          <a:prstGeom prst="rect">
            <a:avLst/>
          </a:prstGeom>
          <a:noFill/>
          <a:ln>
            <a:noFill/>
          </a:ln>
        </p:spPr>
      </p:pic>
      <p:sp>
        <p:nvSpPr>
          <p:cNvPr id="214" name="Google Shape;214;p8"/>
          <p:cNvSpPr/>
          <p:nvPr/>
        </p:nvSpPr>
        <p:spPr>
          <a:xfrm>
            <a:off x="586844" y="155901"/>
            <a:ext cx="688697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2400">
                <a:solidFill>
                  <a:srgbClr val="0000FF"/>
                </a:solidFill>
                <a:latin typeface="Times New Roman"/>
                <a:ea typeface="Times New Roman"/>
                <a:cs typeface="Times New Roman"/>
                <a:sym typeface="Times New Roman"/>
              </a:rPr>
              <a:t>Kể tên các loại thực phẩm giàu carbohydrate </a:t>
            </a:r>
            <a:endParaRPr b="1" sz="2400">
              <a:solidFill>
                <a:srgbClr val="0000FF"/>
              </a:solidFill>
              <a:latin typeface="Times New Roman"/>
              <a:ea typeface="Times New Roman"/>
              <a:cs typeface="Times New Roman"/>
              <a:sym typeface="Times New Roman"/>
            </a:endParaRPr>
          </a:p>
        </p:txBody>
      </p:sp>
      <p:sp>
        <p:nvSpPr>
          <p:cNvPr id="215" name="Google Shape;215;p8"/>
          <p:cNvSpPr/>
          <p:nvPr/>
        </p:nvSpPr>
        <p:spPr>
          <a:xfrm>
            <a:off x="7200123" y="959795"/>
            <a:ext cx="4780384" cy="1200329"/>
          </a:xfrm>
          <a:prstGeom prst="rect">
            <a:avLst/>
          </a:prstGeom>
          <a:noFill/>
          <a:ln>
            <a:noFill/>
          </a:ln>
        </p:spPr>
        <p:txBody>
          <a:bodyPr anchorCtr="0" anchor="t" bIns="45700" lIns="91425" spcFirstLastPara="1" rIns="91425" wrap="square" tIns="45700">
            <a:spAutoFit/>
          </a:bodyPr>
          <a:lstStyle/>
          <a:p>
            <a:pPr indent="0" lvl="0" marL="30480" marR="30480" rtl="0" algn="just">
              <a:spcBef>
                <a:spcPts val="0"/>
              </a:spcBef>
              <a:spcAft>
                <a:spcPts val="0"/>
              </a:spcAft>
              <a:buNone/>
            </a:pPr>
            <a:r>
              <a:rPr lang="vi-VN" sz="2400">
                <a:solidFill>
                  <a:srgbClr val="FF0000"/>
                </a:solidFill>
                <a:latin typeface="Times New Roman"/>
                <a:ea typeface="Times New Roman"/>
                <a:cs typeface="Times New Roman"/>
                <a:sym typeface="Times New Roman"/>
              </a:rPr>
              <a:t>- Các thực phẩm giàu carbohydrate là: gạo, ngô, khoai, sắn, chuối, bí đỏ, ...</a:t>
            </a:r>
            <a:endParaRPr sz="2400">
              <a:solidFill>
                <a:srgbClr val="FF00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xEl>
                                              <p:pRg end="0" st="0"/>
                                            </p:txEl>
                                          </p:spTgt>
                                        </p:tgtEl>
                                        <p:attrNameLst>
                                          <p:attrName>style.visibility</p:attrName>
                                        </p:attrNameLst>
                                      </p:cBhvr>
                                      <p:to>
                                        <p:strVal val="visible"/>
                                      </p:to>
                                    </p:set>
                                    <p:animEffect filter="fade" transition="in">
                                      <p:cBhvr>
                                        <p:cTn dur="1000"/>
                                        <p:tgtEl>
                                          <p:spTgt spid="215">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Wisp">
  <a:themeElements>
    <a:clrScheme name="Wisp">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2023-06-21T22:05:51Z</dcterms:created>
  <dc:creator>DELL</dc:creator>
</cp:coreProperties>
</file>