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4" y="274644"/>
            <a:ext cx="27432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4"/>
            <a:ext cx="80264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8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229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9" y="1600206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8" y="1600206"/>
            <a:ext cx="53848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7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09" indent="0">
              <a:buNone/>
              <a:defRPr sz="1600" b="1"/>
            </a:lvl6pPr>
            <a:lvl7pPr marL="2743212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7"/>
            <a:ext cx="53890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4" indent="0">
              <a:buNone/>
              <a:defRPr sz="2000" b="1"/>
            </a:lvl2pPr>
            <a:lvl3pPr marL="914401" indent="0">
              <a:buNone/>
              <a:defRPr sz="1800" b="1"/>
            </a:lvl3pPr>
            <a:lvl4pPr marL="1371605" indent="0">
              <a:buNone/>
              <a:defRPr sz="1600" b="1"/>
            </a:lvl4pPr>
            <a:lvl5pPr marL="1828807" indent="0">
              <a:buNone/>
              <a:defRPr sz="1600" b="1"/>
            </a:lvl5pPr>
            <a:lvl6pPr marL="2286009" indent="0">
              <a:buNone/>
              <a:defRPr sz="1600" b="1"/>
            </a:lvl6pPr>
            <a:lvl7pPr marL="2743212" indent="0">
              <a:buNone/>
              <a:defRPr sz="1600" b="1"/>
            </a:lvl7pPr>
            <a:lvl8pPr marL="3200413" indent="0">
              <a:buNone/>
              <a:defRPr sz="1600" b="1"/>
            </a:lvl8pPr>
            <a:lvl9pPr marL="365761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8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9"/>
            <a:ext cx="681566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1" indent="0">
              <a:buNone/>
              <a:defRPr sz="1000"/>
            </a:lvl3pPr>
            <a:lvl4pPr marL="1371605" indent="0">
              <a:buNone/>
              <a:defRPr sz="900"/>
            </a:lvl4pPr>
            <a:lvl5pPr marL="1828807" indent="0">
              <a:buNone/>
              <a:defRPr sz="900"/>
            </a:lvl5pPr>
            <a:lvl6pPr marL="2286009" indent="0">
              <a:buNone/>
              <a:defRPr sz="900"/>
            </a:lvl6pPr>
            <a:lvl7pPr marL="2743212" indent="0">
              <a:buNone/>
              <a:defRPr sz="900"/>
            </a:lvl7pPr>
            <a:lvl8pPr marL="3200413" indent="0">
              <a:buNone/>
              <a:defRPr sz="900"/>
            </a:lvl8pPr>
            <a:lvl9pPr marL="36576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24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5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4" indent="0">
              <a:buNone/>
              <a:defRPr sz="2800"/>
            </a:lvl2pPr>
            <a:lvl3pPr marL="914401" indent="0">
              <a:buNone/>
              <a:defRPr sz="2400"/>
            </a:lvl3pPr>
            <a:lvl4pPr marL="1371605" indent="0">
              <a:buNone/>
              <a:defRPr sz="2000"/>
            </a:lvl4pPr>
            <a:lvl5pPr marL="1828807" indent="0">
              <a:buNone/>
              <a:defRPr sz="2000"/>
            </a:lvl5pPr>
            <a:lvl6pPr marL="2286009" indent="0">
              <a:buNone/>
              <a:defRPr sz="2000"/>
            </a:lvl6pPr>
            <a:lvl7pPr marL="2743212" indent="0">
              <a:buNone/>
              <a:defRPr sz="2000"/>
            </a:lvl7pPr>
            <a:lvl8pPr marL="3200413" indent="0">
              <a:buNone/>
              <a:defRPr sz="2000"/>
            </a:lvl8pPr>
            <a:lvl9pPr marL="365761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4" indent="0">
              <a:buNone/>
              <a:defRPr sz="1200"/>
            </a:lvl2pPr>
            <a:lvl3pPr marL="914401" indent="0">
              <a:buNone/>
              <a:defRPr sz="1000"/>
            </a:lvl3pPr>
            <a:lvl4pPr marL="1371605" indent="0">
              <a:buNone/>
              <a:defRPr sz="900"/>
            </a:lvl4pPr>
            <a:lvl5pPr marL="1828807" indent="0">
              <a:buNone/>
              <a:defRPr sz="900"/>
            </a:lvl5pPr>
            <a:lvl6pPr marL="2286009" indent="0">
              <a:buNone/>
              <a:defRPr sz="900"/>
            </a:lvl6pPr>
            <a:lvl7pPr marL="2743212" indent="0">
              <a:buNone/>
              <a:defRPr sz="900"/>
            </a:lvl7pPr>
            <a:lvl8pPr marL="3200413" indent="0">
              <a:buNone/>
              <a:defRPr sz="900"/>
            </a:lvl8pPr>
            <a:lvl9pPr marL="36576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36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1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2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4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8" indent="-228601" algn="l" defTabSz="91440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4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1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5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7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9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2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3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4" algn="l" defTabSz="91440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NH&#431;%20QUY&#768;NH.ppt#-1,9,Slide 9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53838" y="491573"/>
            <a:ext cx="5424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TẬP CHƯƠNG 6</a:t>
            </a: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1275008"/>
            <a:ext cx="10212946" cy="521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314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75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2235201" y="366713"/>
            <a:ext cx="81327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dirty="0">
                <a:solidFill>
                  <a:srgbClr val="002060"/>
                </a:solidFill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I. HỆ THỐNG HOÁ KIẾN THỨC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3200" b="1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00" name="Rectangle 29"/>
          <p:cNvSpPr>
            <a:spLocks noChangeArrowheads="1"/>
          </p:cNvSpPr>
          <p:nvPr/>
        </p:nvSpPr>
        <p:spPr bwMode="auto">
          <a:xfrm>
            <a:off x="767923" y="152400"/>
            <a:ext cx="10702458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410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2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3" y="9525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999" y="152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381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6" y="965916"/>
            <a:ext cx="10219980" cy="57277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1200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37127" y="1143000"/>
            <a:ext cx="104190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 err="1">
                <a:solidFill>
                  <a:srgbClr val="0000FF"/>
                </a:solidFill>
              </a:rPr>
              <a:t>Nhân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dịp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sinh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nhật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mẹ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bố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em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muốn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mua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tặng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mẹ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một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đôi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hoa</a:t>
            </a:r>
            <a:r>
              <a:rPr lang="en-US" sz="2800" dirty="0" smtClean="0">
                <a:solidFill>
                  <a:srgbClr val="0000FF"/>
                </a:solidFill>
              </a:rPr>
              <a:t> tai </a:t>
            </a:r>
            <a:r>
              <a:rPr lang="en-US" sz="2800" dirty="0" err="1" smtClean="0">
                <a:solidFill>
                  <a:srgbClr val="0000FF"/>
                </a:solidFill>
              </a:rPr>
              <a:t>ngọc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nhưng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ngọc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trai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giá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trị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như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nào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sz="2800" dirty="0">
              <a:solidFill>
                <a:srgbClr val="0000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124" name="Rectangle 29"/>
          <p:cNvSpPr>
            <a:spLocks noChangeArrowheads="1"/>
          </p:cNvSpPr>
          <p:nvPr/>
        </p:nvSpPr>
        <p:spPr bwMode="auto">
          <a:xfrm>
            <a:off x="708338" y="152400"/>
            <a:ext cx="10650828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512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81924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523" y="1437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09800" y="32385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II. LUYỆN TẬP VÀ VẬN DỤNG</a:t>
            </a:r>
            <a:endParaRPr lang="en-US" altLang="vi-VN" sz="3200" b="1" dirty="0">
              <a:solidFill>
                <a:srgbClr val="00B05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667000"/>
            <a:ext cx="6286500" cy="396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116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01521" y="911225"/>
            <a:ext cx="10393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đầm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nuôi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tôm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quạt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giải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quạt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nước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?</a:t>
            </a:r>
            <a:endParaRPr lang="en-US" altLang="vi-VN" sz="2800" dirty="0">
              <a:solidFill>
                <a:srgbClr val="0000FF"/>
              </a:solidFill>
            </a:endParaRPr>
          </a:p>
        </p:txBody>
      </p:sp>
      <p:sp>
        <p:nvSpPr>
          <p:cNvPr id="6148" name="Rectangle 29"/>
          <p:cNvSpPr>
            <a:spLocks noChangeArrowheads="1"/>
          </p:cNvSpPr>
          <p:nvPr/>
        </p:nvSpPr>
        <p:spPr bwMode="auto">
          <a:xfrm>
            <a:off x="705410" y="128588"/>
            <a:ext cx="10679514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615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9113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091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63769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209800" y="32385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II. LUYỆN TẬP VÀ VẬN DỤNG</a:t>
            </a:r>
            <a:endParaRPr lang="en-US" altLang="vi-VN" sz="3200" b="1" dirty="0">
              <a:solidFill>
                <a:srgbClr val="00B05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52707"/>
            <a:ext cx="9368826" cy="40511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8595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76741" y="1129683"/>
            <a:ext cx="97763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0000FF"/>
                </a:solidFill>
              </a:rPr>
              <a:t>3.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Hằng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năm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một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địa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phương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thường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tổ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chức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hoạt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: “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Thả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cá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bản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địa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quý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hiếm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về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thiên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nhiên</a:t>
            </a:r>
            <a:r>
              <a:rPr lang="en-US" altLang="en-US" sz="2800" dirty="0" smtClean="0">
                <a:solidFill>
                  <a:srgbClr val="0000FF"/>
                </a:solidFill>
              </a:rPr>
              <a:t>”.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cho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biết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tác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hoạt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động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này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7172" name="Rectangle 29"/>
          <p:cNvSpPr>
            <a:spLocks noChangeArrowheads="1"/>
          </p:cNvSpPr>
          <p:nvPr/>
        </p:nvSpPr>
        <p:spPr bwMode="auto">
          <a:xfrm>
            <a:off x="850006" y="318351"/>
            <a:ext cx="1042500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717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2" y="633815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9" y="1524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848" y="158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482" y="633815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06674" y="32385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II. LUYỆN TẬP VÀ VẬN DỤNG</a:t>
            </a:r>
            <a:endParaRPr lang="en-US" altLang="vi-VN" sz="3200" b="1" dirty="0">
              <a:solidFill>
                <a:srgbClr val="00B05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75" y="2514678"/>
            <a:ext cx="9073390" cy="4095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684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152400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600">
              <a:solidFill>
                <a:prstClr val="black"/>
              </a:solidFill>
              <a:latin typeface=".VnAristote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17431" y="1143000"/>
            <a:ext cx="103803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</a:rPr>
              <a:t>4.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Nếu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gia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đình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tham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gia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nuôi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sản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vận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dụng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kiến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thức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kinh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nghiệm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bản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thân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sẽ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nuôi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loại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cá</a:t>
            </a:r>
            <a:r>
              <a:rPr lang="en-US" altLang="en-US" sz="2800" dirty="0" smtClean="0">
                <a:solidFill>
                  <a:srgbClr val="0000FF"/>
                </a:solidFill>
              </a:rPr>
              <a:t>,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tôm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nào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đạt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hiệu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quả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cao</a:t>
            </a:r>
            <a:r>
              <a:rPr lang="en-US" altLang="en-US" sz="2800" dirty="0" smtClean="0">
                <a:solidFill>
                  <a:srgbClr val="0000FF"/>
                </a:solidFill>
              </a:rPr>
              <a:t>?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Hãy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giải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thích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lí</a:t>
            </a:r>
            <a:r>
              <a:rPr lang="en-US" altLang="en-US" sz="2800" dirty="0" smtClean="0">
                <a:solidFill>
                  <a:srgbClr val="0000FF"/>
                </a:solidFill>
              </a:rPr>
              <a:t> do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em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chọn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loại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thủy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sản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đó</a:t>
            </a:r>
            <a:r>
              <a:rPr lang="en-US" altLang="en-US" sz="2800" dirty="0" smtClean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  <p:sp>
        <p:nvSpPr>
          <p:cNvPr id="8196" name="Rectangle 29"/>
          <p:cNvSpPr>
            <a:spLocks noChangeArrowheads="1"/>
          </p:cNvSpPr>
          <p:nvPr/>
        </p:nvSpPr>
        <p:spPr bwMode="auto">
          <a:xfrm>
            <a:off x="824247" y="152400"/>
            <a:ext cx="10688225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>
              <a:solidFill>
                <a:prstClr val="black"/>
              </a:solidFill>
              <a:latin typeface="VNI-Times" pitchFamily="2" charset="0"/>
            </a:endParaRPr>
          </a:p>
        </p:txBody>
      </p:sp>
      <p:pic>
        <p:nvPicPr>
          <p:cNvPr id="819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4" y="637464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3" y="1524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324" y="952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473" y="638772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606674" y="323850"/>
            <a:ext cx="731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ea typeface="+mj-ea"/>
                <a:cs typeface="Times New Roman" panose="02020603050405020304" pitchFamily="18" charset="0"/>
              </a:rPr>
              <a:t>II. LUYỆN TẬP VÀ VẬN DỤNG</a:t>
            </a:r>
            <a:endParaRPr lang="en-US" altLang="vi-VN" sz="3200" b="1" dirty="0">
              <a:solidFill>
                <a:srgbClr val="00B050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2741820"/>
            <a:ext cx="8697980" cy="38875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876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J1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0" y="2209801"/>
            <a:ext cx="533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3300"/>
                </a:solidFill>
              </a:rPr>
              <a:t>BÀI HỌC KẾT THÚC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200400" y="3824288"/>
            <a:ext cx="6096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2800">
              <a:solidFill>
                <a:prstClr val="black"/>
              </a:solidFill>
            </a:endParaRPr>
          </a:p>
        </p:txBody>
      </p:sp>
      <p:sp>
        <p:nvSpPr>
          <p:cNvPr id="11269" name="AutoShape 6">
            <a:hlinkClick r:id="rId3" action="ppaction://hlinkpres?slideindex=9&amp;slidetitle=Slide 9"/>
          </p:cNvPr>
          <p:cNvSpPr>
            <a:spLocks noChangeArrowheads="1"/>
          </p:cNvSpPr>
          <p:nvPr/>
        </p:nvSpPr>
        <p:spPr bwMode="auto">
          <a:xfrm>
            <a:off x="10287000" y="6553200"/>
            <a:ext cx="381000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prstClr val="black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524000" y="0"/>
            <a:ext cx="228600" cy="7010400"/>
          </a:xfrm>
          <a:custGeom>
            <a:avLst/>
            <a:gdLst>
              <a:gd name="connsiteX0" fmla="*/ 0 w 304800"/>
              <a:gd name="connsiteY0" fmla="*/ 0 h 2946400"/>
              <a:gd name="connsiteX1" fmla="*/ 304800 w 304800"/>
              <a:gd name="connsiteY1" fmla="*/ 0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2946400"/>
              <a:gd name="connsiteX1" fmla="*/ 304800 w 304800"/>
              <a:gd name="connsiteY1" fmla="*/ 145143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3202316"/>
              <a:gd name="connsiteX1" fmla="*/ 304800 w 304800"/>
              <a:gd name="connsiteY1" fmla="*/ 145143 h 3202316"/>
              <a:gd name="connsiteX2" fmla="*/ 290285 w 304800"/>
              <a:gd name="connsiteY2" fmla="*/ 3202316 h 3202316"/>
              <a:gd name="connsiteX3" fmla="*/ 0 w 304800"/>
              <a:gd name="connsiteY3" fmla="*/ 2946400 h 3202316"/>
              <a:gd name="connsiteX4" fmla="*/ 0 w 304800"/>
              <a:gd name="connsiteY4" fmla="*/ 0 h 3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202316">
                <a:moveTo>
                  <a:pt x="0" y="0"/>
                </a:moveTo>
                <a:lnTo>
                  <a:pt x="304800" y="145143"/>
                </a:lnTo>
                <a:cubicBezTo>
                  <a:pt x="299962" y="1164201"/>
                  <a:pt x="295123" y="2183258"/>
                  <a:pt x="290285" y="3202316"/>
                </a:cubicBezTo>
                <a:lnTo>
                  <a:pt x="0" y="29464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prstClr val="white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 flipH="1">
            <a:off x="10460038" y="-14288"/>
            <a:ext cx="207962" cy="7010401"/>
          </a:xfrm>
          <a:custGeom>
            <a:avLst/>
            <a:gdLst>
              <a:gd name="connsiteX0" fmla="*/ 0 w 304800"/>
              <a:gd name="connsiteY0" fmla="*/ 0 h 2946400"/>
              <a:gd name="connsiteX1" fmla="*/ 304800 w 304800"/>
              <a:gd name="connsiteY1" fmla="*/ 0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2946400"/>
              <a:gd name="connsiteX1" fmla="*/ 304800 w 304800"/>
              <a:gd name="connsiteY1" fmla="*/ 145143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3202316"/>
              <a:gd name="connsiteX1" fmla="*/ 304800 w 304800"/>
              <a:gd name="connsiteY1" fmla="*/ 145143 h 3202316"/>
              <a:gd name="connsiteX2" fmla="*/ 290285 w 304800"/>
              <a:gd name="connsiteY2" fmla="*/ 3202316 h 3202316"/>
              <a:gd name="connsiteX3" fmla="*/ 0 w 304800"/>
              <a:gd name="connsiteY3" fmla="*/ 2946400 h 3202316"/>
              <a:gd name="connsiteX4" fmla="*/ 0 w 304800"/>
              <a:gd name="connsiteY4" fmla="*/ 0 h 3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202316">
                <a:moveTo>
                  <a:pt x="0" y="0"/>
                </a:moveTo>
                <a:lnTo>
                  <a:pt x="304800" y="145143"/>
                </a:lnTo>
                <a:cubicBezTo>
                  <a:pt x="299962" y="1164201"/>
                  <a:pt x="295123" y="2183258"/>
                  <a:pt x="290285" y="3202316"/>
                </a:cubicBezTo>
                <a:lnTo>
                  <a:pt x="0" y="29464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2160588"/>
            <a:ext cx="9525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87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787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37877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85762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1191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3387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6300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-762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63" y="-2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63769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232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183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.VnAristote</vt:lpstr>
      <vt:lpstr>Arial</vt:lpstr>
      <vt:lpstr>Calibri</vt:lpstr>
      <vt:lpstr>Times New Roman</vt:lpstr>
      <vt:lpstr>VNI-Times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2022-08-01T01:29:51Z</dcterms:created>
  <dcterms:modified xsi:type="dcterms:W3CDTF">2025-04-30T13:58:23Z</dcterms:modified>
</cp:coreProperties>
</file>