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257" r:id="rId3"/>
    <p:sldId id="259" r:id="rId4"/>
    <p:sldId id="467" r:id="rId5"/>
    <p:sldId id="476" r:id="rId6"/>
    <p:sldId id="480" r:id="rId7"/>
    <p:sldId id="471" r:id="rId8"/>
    <p:sldId id="479" r:id="rId9"/>
    <p:sldId id="481" r:id="rId10"/>
    <p:sldId id="482" r:id="rId11"/>
    <p:sldId id="472" r:id="rId12"/>
    <p:sldId id="48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FF"/>
    <a:srgbClr val="9900CC"/>
    <a:srgbClr val="FF66FF"/>
    <a:srgbClr val="CC00CC"/>
    <a:srgbClr val="00FFFF"/>
    <a:srgbClr val="CC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54B166-B042-44D6-9908-6B2B7863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EB052F-4380-48AF-A81A-013DE31C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FDA4AB-5A3A-4EEB-AED2-1C538A4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0C9CFC-CFAA-4627-BF36-183856D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7DBBBC-C4FC-4B92-A748-F10FD4CD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63AA1-3F4A-4309-9CBF-F02A661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F55BE4-26CF-45EB-B57D-EEF85D8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728D25-22DD-4DAC-B6C4-9E01ABDB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F0606F-3A78-4C83-830C-087E5AC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8B51E-6045-4ADA-8540-D722DF7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C282BC-A160-4EB7-B3F5-B3994EE27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D01454-F81D-4469-9B18-4527961E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BB9C2B-8D89-4423-94C1-0B1D4597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5C43BB-BF72-44A7-B789-E6B634E1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FC14CD-E693-4F61-919F-8A7F394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C3FA8-9B65-457E-895E-F1813814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99F37E-3D7B-4B88-B8A8-0DC489B4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3BFBC8-B4F5-454F-889C-BAACB75B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A3549-C440-45B4-AE63-E402886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396195-2E57-44F3-858B-41987BF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4BAED-91F3-40EA-AD26-621654E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5C2995-27EF-40DA-8610-B9FE2551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8A81E3-4D9F-4AC1-87E5-2AC8319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8C64B9-151C-446D-AC3A-1B15569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05D994-D135-448C-A856-AEE4ACD7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367A7D-EC1D-47ED-9BFE-2163E7DD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1732A8-728D-4607-A113-EC9842D3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471615-3A8F-45B6-8C90-B9100571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E2F894-1D68-4CF6-971B-F97AE3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678977-CD24-4CB6-A13F-1D24F7AB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6D6EB9-B846-4BD5-B822-2969CF3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90375-E951-40A6-ADB5-FF73B48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CEBA12-C7DD-46B6-9C27-E81E64A7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8AAF4C-2BAC-404F-A859-B7738DD9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D60BFA2-D059-4080-B881-5BAC6F85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28691D-6A93-4A7B-9E36-14B8E5BD5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63C96-045D-4067-A377-1DA49F6D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C384C23-5796-48CF-9C60-A02F0C4E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3494489-F660-4AD0-8848-EDDE49E4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B26EA-D7FA-44AB-AF8C-7306C73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FA2011-2BDD-4E1E-B91B-ED25D17F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A43E6A-F122-419F-9816-595C419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49614-E730-4685-B46D-CF7F06E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3B99EE-74D0-4AA6-A641-76F133D9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D14B81-7CB5-415E-9429-90672EE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9A067E-EDE4-4C58-9171-E4EE3DB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E1E83-FA5A-461F-ACFB-DDBDB3CE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B66C21-9565-4EDA-97B7-91B49B38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FA71AF-2EB9-4065-8923-C36489FEC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F6C0E3-7A2B-40F4-B7D3-CEDA1A1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65F2A8-4073-4E31-BFB8-8850E4E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B8B4DD-D2BD-4C10-8D78-3B5809C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D34B4-E093-47BB-AC06-872463C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69F35C-7070-4226-AA7D-DEF99BBC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F11AE-D676-4118-811E-70A2ED9D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44404A-2C1A-47D8-86D8-DABF115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B29F5-53DA-4747-937D-558465F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F71814-6C09-4AAA-AA46-A0A0F62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789D9E-C530-4AB8-8B7A-66CB1C91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9E6C7F-8534-4382-9F09-A5021B6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A09C28-9090-48B5-BF86-4BBB4425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F62B5-DC6A-4690-9427-82B70773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444B86-1025-48F7-9074-FF899044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7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23" y="6019801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5" y="6019802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3" y="6019799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21"/>
          <p:cNvSpPr>
            <a:spLocks noChangeArrowheads="1" noChangeShapeType="1" noTextEdit="1"/>
          </p:cNvSpPr>
          <p:nvPr/>
        </p:nvSpPr>
        <p:spPr bwMode="auto">
          <a:xfrm>
            <a:off x="4038600" y="1371019"/>
            <a:ext cx="3997817" cy="2308617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9467292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</a:t>
            </a:r>
            <a:endParaRPr lang="en-US" b="1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04" y="2055813"/>
            <a:ext cx="2605854" cy="134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486400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10484908" y="5500688"/>
            <a:ext cx="9757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5"/>
          <p:cNvSpPr>
            <a:spLocks noChangeArrowheads="1" noChangeShapeType="1" noTextEdit="1"/>
          </p:cNvSpPr>
          <p:nvPr/>
        </p:nvSpPr>
        <p:spPr bwMode="auto">
          <a:xfrm>
            <a:off x="1748972" y="3565049"/>
            <a:ext cx="8969828" cy="1229858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I VÀ II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4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3" y="1231900"/>
            <a:ext cx="82296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802" y="163650"/>
            <a:ext cx="11180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PHIẾU HỌC TẬP SỐ 3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Lựa chọn mảnh ghép sao cho phù hợp với quy trình trồng trọt và nhân giống bằng phương pháp giâm cành: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20565" y="1548645"/>
            <a:ext cx="3468223" cy="942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Xác định diện tích đất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Vệ sinh đất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Làm đất và cải tạo đất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0565" y="2634423"/>
            <a:ext cx="3468223" cy="9215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Xác định thời vụ</a:t>
            </a: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Kiểm tra hạt giống, đất trồng</a:t>
            </a: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Tiến hành gieo giống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20565" y="3683793"/>
            <a:ext cx="3462435" cy="722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Kiểm tra sản phẩm cây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Tiến hành thu hoạch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20564" y="5898197"/>
            <a:ext cx="2903635" cy="375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Chuẩn bị giống cây trồng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827726" y="6373177"/>
            <a:ext cx="1689309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Chăm sóc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07975" y="4505958"/>
            <a:ext cx="3468223" cy="13617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Chuẩn bị giá thể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Chuẩn bị cành giâm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Giâm cành vào giá thể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Chăm sóc cành giâm</a:t>
            </a:r>
          </a:p>
        </p:txBody>
      </p:sp>
    </p:spTree>
    <p:extLst>
      <p:ext uri="{BB962C8B-B14F-4D97-AF65-F5344CB8AC3E}">
        <p14:creationId xmlns:p14="http://schemas.microsoft.com/office/powerpoint/2010/main" val="1744065578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67083 -0.0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44167 -0.5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67083 0.0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43958 -0.3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675 0.12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66146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97453" y="217661"/>
            <a:ext cx="8301940" cy="633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HOẠT ĐỘNG LUYỆN TẬP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166336"/>
            <a:ext cx="10655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H1. Trồng trọt có vai trò và triển vọng như thế nào trong sản xuất?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H2. Trồng trọt công nghệ cao có đặc điểm gì? Hãy cho biết ưu và nhược điểm của trồng trọt công nghệ cao?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H3. Trình bày tóm tắt 5 quy trình trồng trọt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H4. Ở địa phương em, phương thức canh tác nào đang sử dụng phổ biến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90660"/>
            <a:ext cx="8301940" cy="598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HOẠT ĐỘNG VẬN DỤNG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522" y="1346367"/>
            <a:ext cx="11157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Mỗi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HS hãy thiết kế mô hình nhân giống bằng giâm cành trên thùng xốp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=""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2166344" y="54979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4260310" y="57430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590843" y="1216296"/>
            <a:ext cx="1118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6: Rừng ở Việt Nam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Rừng có vai trò gì đối với tự nhiên và đời sống sinh vật?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Có những loại rừng phổ biến nào ở Việt Nam?</a:t>
            </a:r>
          </a:p>
        </p:txBody>
      </p:sp>
    </p:spTree>
    <p:extLst>
      <p:ext uri="{BB962C8B-B14F-4D97-AF65-F5344CB8AC3E}">
        <p14:creationId xmlns:p14="http://schemas.microsoft.com/office/powerpoint/2010/main" val="2674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5063" y="901157"/>
            <a:ext cx="1063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Chiếu hình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ảnh; yêu cầu hs quan sát và </a:t>
            </a:r>
            <a:r>
              <a:rPr lang="de-DE" sz="320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de-DE" sz="3200">
                <a:latin typeface="Times New Roman" pitchFamily="18" charset="0"/>
                <a:cs typeface="Times New Roman" pitchFamily="18" charset="0"/>
              </a:rPr>
              <a:t>động cá nhân theo yêu cầu của GV. Hoàn thành </a:t>
            </a:r>
            <a:r>
              <a:rPr lang="de-DE" sz="3200" smtClean="0">
                <a:latin typeface="Times New Roman" pitchFamily="18" charset="0"/>
                <a:cs typeface="Times New Roman" pitchFamily="18" charset="0"/>
              </a:rPr>
              <a:t>vào bảng phụ về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trò của trồng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trọt. Sau đó giơ đáp án. GV nhận xét.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5771" y="72574"/>
            <a:ext cx="6357258" cy="725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HOẠT ĐỘNG KHỞI ĐỘNG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" y="2565782"/>
            <a:ext cx="6248277" cy="3998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14446" y="2388358"/>
            <a:ext cx="5677470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Vai trò của Trồng trọt: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lương thực, thực phẩm cho con người và vật nuôi.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nguyên liệu cho công nghiệp.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nguyên liệu cho xuất khẩu.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Tạo việc làm, tăng thêm thu nhập cho người lao động.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Tạo môi trường sống trong lành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2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6665" cy="6858000"/>
          </a:xfrm>
          <a:prstGeom prst="rect">
            <a:avLst/>
          </a:prstGeom>
        </p:spPr>
      </p:pic>
      <p:sp>
        <p:nvSpPr>
          <p:cNvPr id="3" name="Rectangle 22">
            <a:extLst>
              <a:ext uri="{FF2B5EF4-FFF2-40B4-BE49-F238E27FC236}">
                <a16:creationId xmlns="" xmlns:a16="http://schemas.microsoft.com/office/drawing/2014/main" id="{77B87CC6-A48D-4C3E-B4D7-AD07A96E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85" y="770547"/>
            <a:ext cx="7091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11 - Tiết 11 </a:t>
            </a:r>
            <a:r>
              <a:rPr lang="en-US" altLang="en-US" sz="5400" b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E0BE28-145F-4D07-B2DF-4C6D7EB8355B}"/>
              </a:ext>
            </a:extLst>
          </p:cNvPr>
          <p:cNvSpPr txBox="1"/>
          <p:nvPr/>
        </p:nvSpPr>
        <p:spPr>
          <a:xfrm>
            <a:off x="198017" y="2551837"/>
            <a:ext cx="5745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I VÀ II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23" y="2306766"/>
            <a:ext cx="6248277" cy="3998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374741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4" y="718997"/>
            <a:ext cx="1082267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Hệ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 hóa kiến thức Chương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Vai trò, triển vọng và đặc điểm nghề trồng trọt ở Việt nam.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Các phương thức trồng trọt ở Việt nam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4" y="2537544"/>
            <a:ext cx="10822673" cy="3770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GV giao nhiệm vụ học tập cặp đôi, nhắc lại kiến thức cốt lõi về: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Vai trò, triển vọng và đặc điểm nghề trồng trọt ở Việt nam trong SGK trả lời câu hỏi phiếu học tập số 1.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Lắp ráp mảnh ghép các phương thức trồng trọt ở Việt nam vào phiếu học tập số 2.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GV đặt câu hỏi về mối quan hệ giữa kiến thức chương 1 và vẽ sơ đồ minh họa nhằm hệ thống hóa kiến thức của Chương 1.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0" y="624114"/>
            <a:ext cx="10876964" cy="60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4142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2" y="336745"/>
            <a:ext cx="11784330" cy="63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9150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6" y="84408"/>
            <a:ext cx="11563635" cy="6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5903" y="2614585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B;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85946" y="3488039"/>
            <a:ext cx="1184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A; D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E;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22174" y="5112122"/>
            <a:ext cx="134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C; F; I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4114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49588"/>
              </p:ext>
            </p:extLst>
          </p:nvPr>
        </p:nvGraphicFramePr>
        <p:xfrm>
          <a:off x="1130272" y="624114"/>
          <a:ext cx="10483974" cy="5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5" imgW="4277322" imgH="2333333" progId="Paint.Picture">
                  <p:embed/>
                </p:oleObj>
              </mc:Choice>
              <mc:Fallback>
                <p:oleObj name="Bitmap Image" r:id="rId5" imgW="4277322" imgH="23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72" y="624114"/>
                        <a:ext cx="10483974" cy="5954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7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" y="1630837"/>
            <a:ext cx="10773771" cy="505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7975" y="162292"/>
            <a:ext cx="2129050" cy="42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có củ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16082" y="959079"/>
            <a:ext cx="2175918" cy="408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ăn quả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14745" y="83512"/>
            <a:ext cx="2438618" cy="7029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hoa và cây cảnh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6763" y="711639"/>
            <a:ext cx="1842448" cy="9826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Phương thức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975" y="711639"/>
            <a:ext cx="2027076" cy="1311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Các nhóm cây phổ biến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7025" y="83512"/>
            <a:ext cx="5877494" cy="579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 dụng quy trình canh tác phổ biến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71748" y="878311"/>
            <a:ext cx="5868537" cy="815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 dụng thiết bị và quy trình quản lý tự động hóa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368800" y="184379"/>
            <a:ext cx="384848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3441" y="719082"/>
            <a:ext cx="113792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Lắp ráp mảnh ghép về  các phương thức trồng trọt ở Việt nam vào PHT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18674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215E-6 -1.18409E-6 L 0.21372 0.192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6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815E-6 2.17391E-6 L 0.57516 0.300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2" y="15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9E-6 2.30342E-6 L -0.15853 0.2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27" y="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977E-6 2.74746E-6 L 0.03319 0.435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" y="2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716E-6 6.19796E-7 L 0.05531 0.4079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" y="2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967E-6 3.45051E-6 L 0.08968 0.5309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" y="26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305E-6 2.17391E-6 L 0.24327 0.860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7" y="43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3" grpId="0"/>
      <p:bldP spid="3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750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Bitmap Image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131</cp:revision>
  <dcterms:created xsi:type="dcterms:W3CDTF">2021-12-16T15:07:13Z</dcterms:created>
  <dcterms:modified xsi:type="dcterms:W3CDTF">2025-04-30T13:56:04Z</dcterms:modified>
</cp:coreProperties>
</file>