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7" r:id="rId3"/>
    <p:sldId id="269" r:id="rId4"/>
    <p:sldId id="271" r:id="rId5"/>
    <p:sldId id="290" r:id="rId6"/>
    <p:sldId id="287" r:id="rId7"/>
    <p:sldId id="291" r:id="rId8"/>
    <p:sldId id="289" r:id="rId9"/>
    <p:sldId id="285" r:id="rId10"/>
    <p:sldId id="293" r:id="rId11"/>
    <p:sldId id="266" r:id="rId12"/>
    <p:sldId id="276"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21">
          <p15:clr>
            <a:srgbClr val="A4A3A4"/>
          </p15:clr>
        </p15:guide>
        <p15:guide id="2" pos="29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44" autoAdjust="0"/>
  </p:normalViewPr>
  <p:slideViewPr>
    <p:cSldViewPr>
      <p:cViewPr varScale="1">
        <p:scale>
          <a:sx n="67" d="100"/>
          <a:sy n="67" d="100"/>
        </p:scale>
        <p:origin x="1476" y="72"/>
      </p:cViewPr>
      <p:guideLst>
        <p:guide orient="horz" pos="2121"/>
        <p:guide pos="29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4A9B177-314B-4C4C-89CE-D2BA7145FAA5}" type="datetimeFigureOut">
              <a:rPr lang="en-US"/>
              <a:t>17/03/2024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AD1F2D-6226-4E68-B1E5-B4FA83152507}"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4E93C4-89A3-4DD2-9BA6-CF606CB86729}" type="datetimeFigureOut">
              <a:rPr lang="en-US"/>
              <a:t>17/03/2024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8F5107-7063-4016-91BD-0D9EF17468C6}"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44AB789-F243-4AA1-9B0E-2B4D088A3336}" type="datetimeFigureOut">
              <a:rPr lang="en-US"/>
              <a:t>17/03/2024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5FFF53-242A-4550-A254-FAEACE6A1C85}"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C56075DD-291A-41CC-82E8-F50ABC866CCF}" type="datetimeFigureOut">
              <a:rPr lang="en-US"/>
              <a:t>17/03/2024</a:t>
            </a:fld>
            <a:endParaRPr lang="en-US"/>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pPr>
              <a:defRPr/>
            </a:pPr>
            <a:fld id="{6464AD97-D5FA-4457-95D7-6C2852D63967}"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356350"/>
            <a:ext cx="2133600" cy="365125"/>
          </a:xfrm>
        </p:spPr>
        <p:txBody>
          <a:bodyPr/>
          <a:lstStyle>
            <a:lvl1pPr>
              <a:defRPr/>
            </a:lvl1pPr>
          </a:lstStyle>
          <a:p>
            <a:pPr>
              <a:defRPr/>
            </a:pPr>
            <a:fld id="{8ABA8789-B173-4162-9201-5C397547C389}" type="datetimeFigureOut">
              <a:rPr lang="en-US"/>
              <a:t>17/03/2024</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p:spPr>
        <p:txBody>
          <a:bodyPr/>
          <a:lstStyle>
            <a:lvl1pPr>
              <a:defRPr/>
            </a:lvl1pPr>
          </a:lstStyle>
          <a:p>
            <a:pPr>
              <a:defRPr/>
            </a:pPr>
            <a:fld id="{42B30D43-B824-40F2-BAFA-D4DFED29810A}"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1005B0-F1C8-4D90-914B-FA1D92CF4AD7}" type="datetimeFigureOut">
              <a:rPr lang="en-US"/>
              <a:t>17/03/2024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985C97-44AC-4F12-A7C2-722D6FF77CA3}"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2AC781-007A-4E01-9180-F8E81CBDDE58}" type="datetimeFigureOut">
              <a:rPr lang="en-US"/>
              <a:t>17/03/2024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D8C2E4-9C64-4A7C-A2FD-11FE860B905E}"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1AD6BE-C6D0-4791-8EE1-BC7B99EBCB6D}" type="datetimeFigureOut">
              <a:rPr lang="en-US"/>
              <a:t>17/03/2024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7CF9C-E16A-4AC4-B609-FC94D181598C}"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FF97B2-6AC9-4833-9418-7F895AD05924}" type="datetimeFigureOut">
              <a:rPr lang="en-US"/>
              <a:t>17/03/2024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F07285-73A0-4E1A-A1F5-F7A0997B4DA0}"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B631DD-23D0-495D-8C50-31AC480C34D2}" type="datetimeFigureOut">
              <a:rPr lang="en-US"/>
              <a:t>17/03/2024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116BC63-8811-4BCF-A3EA-925383D8B74C}"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D03ECC-7CA3-422C-83A6-02FB5F6DDF5E}" type="datetimeFigureOut">
              <a:rPr lang="en-US"/>
              <a:t>17/03/2024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E5E7BC8-F6D4-4BB3-BC2E-98FF86F1A236}"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D52119-2AB0-464D-BFAB-83AE08056F26}" type="datetimeFigureOut">
              <a:rPr lang="en-US"/>
              <a:t>17/03/2024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A6016C-2B92-455D-9802-EF03DE467AA9}"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A80128-803E-49CE-8C4F-FE2EA0CA5C62}" type="datetimeFigureOut">
              <a:rPr lang="en-US"/>
              <a:t>17/03/2024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50E60D-E2AA-4EE3-868E-B1FDF5CCE080}"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ADD60F7-5507-4725-AB00-E63661C299F7}" type="datetimeFigureOut">
              <a:rPr lang="en-US"/>
              <a:t>17/03/2024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0661C25-D930-40A9-B6BC-270ACABDB095}"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915795" y="152400"/>
            <a:ext cx="7259955" cy="953135"/>
          </a:xfrm>
          <a:prstGeom prst="rect">
            <a:avLst/>
          </a:prstGeom>
          <a:noFill/>
          <a:ln w="9525">
            <a:noFill/>
          </a:ln>
        </p:spPr>
        <p:txBody>
          <a:bodyPr wrap="square">
            <a:spAutoFit/>
          </a:bodyPr>
          <a:lstStyle/>
          <a:p>
            <a:pPr marL="0" indent="0" algn="ctr"/>
            <a:r>
              <a:rPr lang="en-US" sz="2800" b="1" i="1">
                <a:solidFill>
                  <a:schemeClr val="accent1">
                    <a:lumMod val="50000"/>
                  </a:schemeClr>
                </a:solidFill>
                <a:latin typeface="Times New Roman" panose="02020603050405020304" pitchFamily="18" charset="0"/>
                <a:cs typeface="Arial" panose="020B0604020202020204" pitchFamily="34" charset="0"/>
              </a:rPr>
              <a:t>Mẫu 2: Bảng tính chi phí nuôi dưỡng và chăm sóc vật nuôi</a:t>
            </a:r>
          </a:p>
        </p:txBody>
      </p:sp>
      <p:graphicFrame>
        <p:nvGraphicFramePr>
          <p:cNvPr id="2" name="Table 1"/>
          <p:cNvGraphicFramePr/>
          <p:nvPr/>
        </p:nvGraphicFramePr>
        <p:xfrm>
          <a:off x="476250" y="1223645"/>
          <a:ext cx="8368665" cy="5508625"/>
        </p:xfrm>
        <a:graphic>
          <a:graphicData uri="http://schemas.openxmlformats.org/drawingml/2006/table">
            <a:tbl>
              <a:tblPr firstRow="1" bandRow="1">
                <a:tableStyleId>{5940675A-B579-460E-94D1-54222C63F5DA}</a:tableStyleId>
              </a:tblPr>
              <a:tblGrid>
                <a:gridCol w="704215">
                  <a:extLst>
                    <a:ext uri="{9D8B030D-6E8A-4147-A177-3AD203B41FA5}">
                      <a16:colId xmlns:a16="http://schemas.microsoft.com/office/drawing/2014/main" xmlns="" val="20000"/>
                    </a:ext>
                  </a:extLst>
                </a:gridCol>
                <a:gridCol w="2393950">
                  <a:extLst>
                    <a:ext uri="{9D8B030D-6E8A-4147-A177-3AD203B41FA5}">
                      <a16:colId xmlns:a16="http://schemas.microsoft.com/office/drawing/2014/main" xmlns="" val="20001"/>
                    </a:ext>
                  </a:extLst>
                </a:gridCol>
                <a:gridCol w="1148080">
                  <a:extLst>
                    <a:ext uri="{9D8B030D-6E8A-4147-A177-3AD203B41FA5}">
                      <a16:colId xmlns:a16="http://schemas.microsoft.com/office/drawing/2014/main" xmlns="" val="20002"/>
                    </a:ext>
                  </a:extLst>
                </a:gridCol>
                <a:gridCol w="1021080">
                  <a:extLst>
                    <a:ext uri="{9D8B030D-6E8A-4147-A177-3AD203B41FA5}">
                      <a16:colId xmlns:a16="http://schemas.microsoft.com/office/drawing/2014/main" xmlns="" val="20003"/>
                    </a:ext>
                  </a:extLst>
                </a:gridCol>
                <a:gridCol w="1178560">
                  <a:extLst>
                    <a:ext uri="{9D8B030D-6E8A-4147-A177-3AD203B41FA5}">
                      <a16:colId xmlns:a16="http://schemas.microsoft.com/office/drawing/2014/main" xmlns="" val="20004"/>
                    </a:ext>
                  </a:extLst>
                </a:gridCol>
                <a:gridCol w="1147445">
                  <a:extLst>
                    <a:ext uri="{9D8B030D-6E8A-4147-A177-3AD203B41FA5}">
                      <a16:colId xmlns:a16="http://schemas.microsoft.com/office/drawing/2014/main" xmlns="" val="20005"/>
                    </a:ext>
                  </a:extLst>
                </a:gridCol>
                <a:gridCol w="775335">
                  <a:extLst>
                    <a:ext uri="{9D8B030D-6E8A-4147-A177-3AD203B41FA5}">
                      <a16:colId xmlns:a16="http://schemas.microsoft.com/office/drawing/2014/main" xmlns="" val="20006"/>
                    </a:ext>
                  </a:extLst>
                </a:gridCol>
              </a:tblGrid>
              <a:tr h="1035685">
                <a:tc>
                  <a:txBody>
                    <a:bodyPr/>
                    <a:lstStyle/>
                    <a:p>
                      <a:pPr indent="0">
                        <a:buNone/>
                      </a:pPr>
                      <a:r>
                        <a:rPr lang="en-US" sz="2000" b="1">
                          <a:latin typeface="Times New Roman" panose="02020603050405020304" pitchFamily="18" charset="0"/>
                          <a:cs typeface="Times New Roman" panose="02020603050405020304" pitchFamily="18" charset="0"/>
                        </a:rPr>
                        <a:t>STT</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Times New Roman" panose="02020603050405020304" pitchFamily="18" charset="0"/>
                          <a:cs typeface="Times New Roman" panose="02020603050405020304" pitchFamily="18" charset="0"/>
                        </a:rPr>
                        <a:t>Các loại chi phí</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Times New Roman" panose="02020603050405020304" pitchFamily="18" charset="0"/>
                          <a:cs typeface="Times New Roman" panose="02020603050405020304" pitchFamily="18" charset="0"/>
                        </a:rPr>
                        <a:t>Đơn vị tính</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Times New Roman" panose="02020603050405020304" pitchFamily="18" charset="0"/>
                          <a:cs typeface="Times New Roman" panose="02020603050405020304" pitchFamily="18" charset="0"/>
                        </a:rPr>
                        <a:t>Đơn giá (đồng)</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Times New Roman" panose="02020603050405020304" pitchFamily="18" charset="0"/>
                          <a:cs typeface="Times New Roman" panose="02020603050405020304" pitchFamily="18" charset="0"/>
                        </a:rPr>
                        <a:t>Số lượng</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Times New Roman" panose="02020603050405020304" pitchFamily="18" charset="0"/>
                          <a:cs typeface="Times New Roman" panose="02020603050405020304" pitchFamily="18" charset="0"/>
                        </a:rPr>
                        <a:t>Thành tiền (đồng)</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1">
                          <a:latin typeface="Times New Roman" panose="02020603050405020304" pitchFamily="18" charset="0"/>
                          <a:cs typeface="Times New Roman" panose="02020603050405020304" pitchFamily="18" charset="0"/>
                        </a:rPr>
                        <a:t>Ghi chú</a:t>
                      </a:r>
                      <a:endParaRPr lang="en-US" sz="20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90880">
                <a:tc>
                  <a:txBody>
                    <a:bodyPr/>
                    <a:lstStyle/>
                    <a:p>
                      <a:pPr indent="0">
                        <a:buNone/>
                      </a:pPr>
                      <a:r>
                        <a:rPr lang="en-US" sz="2000" b="0">
                          <a:latin typeface="Times New Roman" panose="02020603050405020304" pitchFamily="18" charset="0"/>
                          <a:cs typeface="Times New Roman" panose="02020603050405020304" pitchFamily="18" charset="0"/>
                        </a:rPr>
                        <a:t>1</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Vật liệu xây dựng chuồng nuôi</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4 tấm lưới sắt</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25.000/ tấm</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4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100.000</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74775">
                <a:tc>
                  <a:txBody>
                    <a:bodyPr/>
                    <a:lstStyle/>
                    <a:p>
                      <a:pPr indent="0">
                        <a:buNone/>
                      </a:pPr>
                      <a:r>
                        <a:rPr lang="en-US" sz="2000" b="0">
                          <a:latin typeface="Times New Roman" panose="02020603050405020304" pitchFamily="18" charset="0"/>
                          <a:cs typeface="Times New Roman" panose="02020603050405020304" pitchFamily="18" charset="0"/>
                        </a:rPr>
                        <a:t>2</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Dụng cụ nuôi dưỡng (máng ăn, máng uống,…)</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1 cái máng ăn. </a:t>
                      </a:r>
                    </a:p>
                    <a:p>
                      <a:pPr indent="0">
                        <a:buNone/>
                      </a:pPr>
                      <a:r>
                        <a:rPr lang="en-US" sz="1800" b="1" i="1">
                          <a:latin typeface="Times New Roman" panose="02020603050405020304" pitchFamily="18" charset="0"/>
                          <a:cs typeface="Times New Roman" panose="02020603050405020304" pitchFamily="18" charset="0"/>
                        </a:rPr>
                        <a:t> 1 cái máng uống</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80.000</a:t>
                      </a:r>
                    </a:p>
                    <a:p>
                      <a:pPr indent="0">
                        <a:buNone/>
                      </a:pP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r>
                        <a:rPr lang="en-US" sz="1800" b="1" i="1">
                          <a:latin typeface="Times New Roman" panose="02020603050405020304" pitchFamily="18" charset="0"/>
                          <a:ea typeface="Times New Roman" panose="02020603050405020304" pitchFamily="18" charset="0"/>
                          <a:cs typeface="Times New Roman" panose="02020603050405020304" pitchFamily="18" charset="0"/>
                        </a:rPr>
                        <a:t>50.000</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1</a:t>
                      </a:r>
                    </a:p>
                    <a:p>
                      <a:pPr indent="0">
                        <a:buNone/>
                      </a:pP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r>
                        <a:rPr lang="en-US" sz="1800" b="1" i="1">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130.000</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48640">
                <a:tc>
                  <a:txBody>
                    <a:bodyPr/>
                    <a:lstStyle/>
                    <a:p>
                      <a:pPr indent="0">
                        <a:buNone/>
                      </a:pPr>
                      <a:r>
                        <a:rPr lang="en-US" sz="2000" b="0">
                          <a:latin typeface="Times New Roman" panose="02020603050405020304" pitchFamily="18" charset="0"/>
                          <a:cs typeface="Times New Roman" panose="02020603050405020304" pitchFamily="18" charset="0"/>
                        </a:rPr>
                        <a:t>3</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Con giống</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con mèo cảnh</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r>
                        <a:rPr lang="en-US" sz="1400" b="1" i="1">
                          <a:latin typeface="Times New Roman" panose="02020603050405020304" pitchFamily="18" charset="0"/>
                          <a:cs typeface="Times New Roman" panose="02020603050405020304" pitchFamily="18" charset="0"/>
                        </a:rPr>
                        <a:t>7.000.000</a:t>
                      </a:r>
                      <a:endParaRPr lang="en-US" sz="1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1</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r>
                        <a:rPr lang="en-US" sz="1800" b="1" i="1">
                          <a:latin typeface="Times New Roman" panose="02020603050405020304" pitchFamily="18" charset="0"/>
                          <a:cs typeface="Times New Roman" panose="02020603050405020304" pitchFamily="18" charset="0"/>
                          <a:sym typeface="+mn-ea"/>
                        </a:rPr>
                        <a:t>7.000.000</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46075">
                <a:tc>
                  <a:txBody>
                    <a:bodyPr/>
                    <a:lstStyle/>
                    <a:p>
                      <a:pPr indent="0">
                        <a:buNone/>
                      </a:pPr>
                      <a:r>
                        <a:rPr lang="en-US" sz="2000" b="0">
                          <a:latin typeface="Times New Roman" panose="02020603050405020304" pitchFamily="18" charset="0"/>
                          <a:cs typeface="Times New Roman" panose="02020603050405020304" pitchFamily="18" charset="0"/>
                        </a:rPr>
                        <a:t>4</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Thức ăn</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túi</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70.000</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1</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70.000</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44805">
                <a:tc>
                  <a:txBody>
                    <a:bodyPr/>
                    <a:lstStyle/>
                    <a:p>
                      <a:pPr indent="0">
                        <a:buNone/>
                      </a:pPr>
                      <a:r>
                        <a:rPr lang="en-US" sz="2000" b="0">
                          <a:latin typeface="Times New Roman" panose="02020603050405020304" pitchFamily="18" charset="0"/>
                          <a:cs typeface="Times New Roman" panose="02020603050405020304" pitchFamily="18" charset="0"/>
                        </a:rPr>
                        <a:t>5</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Thuốc thú y</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lọ</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30.000</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1</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30.000</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46075">
                <a:tc>
                  <a:txBody>
                    <a:bodyPr/>
                    <a:lstStyle/>
                    <a:p>
                      <a:pPr indent="0">
                        <a:buNone/>
                      </a:pPr>
                      <a:r>
                        <a:rPr lang="en-US" sz="2000" b="0">
                          <a:latin typeface="Times New Roman" panose="02020603050405020304" pitchFamily="18" charset="0"/>
                          <a:cs typeface="Times New Roman" panose="02020603050405020304" pitchFamily="18" charset="0"/>
                        </a:rPr>
                        <a:t>6</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Công chăm sóc</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10210">
                <a:tc>
                  <a:txBody>
                    <a:bodyPr/>
                    <a:lstStyle/>
                    <a:p>
                      <a:pPr indent="0">
                        <a:buNone/>
                      </a:pPr>
                      <a:r>
                        <a:rPr lang="en-US" sz="2000" b="0">
                          <a:latin typeface="Times New Roman" panose="02020603050405020304" pitchFamily="18" charset="0"/>
                          <a:cs typeface="Times New Roman" panose="02020603050405020304" pitchFamily="18" charset="0"/>
                        </a:rPr>
                        <a:t>7</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000" b="0">
                          <a:latin typeface="Times New Roman" panose="02020603050405020304" pitchFamily="18" charset="0"/>
                          <a:cs typeface="Times New Roman" panose="02020603050405020304" pitchFamily="18" charset="0"/>
                        </a:rPr>
                        <a:t>Chi phí khác</a:t>
                      </a:r>
                      <a:endParaRPr lang="en-US" sz="20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i="1">
                          <a:latin typeface="Times New Roman" panose="02020603050405020304" pitchFamily="18" charset="0"/>
                          <a:cs typeface="Times New Roman" panose="02020603050405020304" pitchFamily="18" charset="0"/>
                        </a:rPr>
                        <a:t> </a:t>
                      </a:r>
                      <a:endParaRPr lang="en-US" sz="18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11480">
                <a:tc gridSpan="5">
                  <a:txBody>
                    <a:bodyPr/>
                    <a:lstStyle/>
                    <a:p>
                      <a:pPr indent="0" algn="ctr">
                        <a:buNone/>
                      </a:pPr>
                      <a:r>
                        <a:rPr lang="en-US" sz="2000" b="1" i="1">
                          <a:latin typeface="Times New Roman" panose="02020603050405020304" pitchFamily="18" charset="0"/>
                          <a:cs typeface="Times New Roman" panose="02020603050405020304" pitchFamily="18" charset="0"/>
                        </a:rPr>
                        <a:t>Tổng cộng</a:t>
                      </a:r>
                      <a:endParaRPr lang="en-US" sz="20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000" b="1" i="1">
                          <a:latin typeface="Times New Roman" panose="02020603050405020304" pitchFamily="18" charset="0"/>
                          <a:cs typeface="Times New Roman" panose="02020603050405020304" pitchFamily="18" charset="0"/>
                        </a:rPr>
                        <a:t>?</a:t>
                      </a:r>
                      <a:endParaRPr lang="en-US" sz="20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0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
        <p:nvSpPr>
          <p:cNvPr id="3" name="Text Box 2"/>
          <p:cNvSpPr txBox="1"/>
          <p:nvPr/>
        </p:nvSpPr>
        <p:spPr>
          <a:xfrm>
            <a:off x="214630" y="152400"/>
            <a:ext cx="1701165" cy="768350"/>
          </a:xfrm>
          <a:prstGeom prst="rect">
            <a:avLst/>
          </a:prstGeom>
          <a:solidFill>
            <a:srgbClr val="FFFF00"/>
          </a:solidFill>
        </p:spPr>
        <p:txBody>
          <a:bodyPr wrap="none" rtlCol="0" anchor="t">
            <a:spAutoFit/>
          </a:bodyPr>
          <a:lstStyle/>
          <a:p>
            <a:pPr eaLnBrk="1" hangingPunct="1"/>
            <a:r>
              <a:rPr lang="en-US" sz="4400" b="1" smtClean="0">
                <a:ln>
                  <a:noFill/>
                </a:ln>
                <a:solidFill>
                  <a:srgbClr val="FF0000"/>
                </a:solidFill>
                <a:latin typeface="Arial Rounded MT Bold" panose="020F0704030504030204" charset="0"/>
                <a:cs typeface="Arial Rounded MT Bold" panose="020F0704030504030204" charset="0"/>
                <a:sym typeface="+mn-ea"/>
              </a:rPr>
              <a:t>VÍ DỤ</a:t>
            </a:r>
          </a:p>
        </p:txBody>
      </p:sp>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7" name="Rectangle 11"/>
          <p:cNvSpPr>
            <a:spLocks noChangeArrowheads="1"/>
          </p:cNvSpPr>
          <p:nvPr/>
        </p:nvSpPr>
        <p:spPr bwMode="auto">
          <a:xfrm>
            <a:off x="609600" y="990600"/>
            <a:ext cx="8229600" cy="579438"/>
          </a:xfrm>
          <a:prstGeom prst="rect">
            <a:avLst/>
          </a:prstGeom>
          <a:noFill/>
          <a:ln w="9525">
            <a:noFill/>
            <a:miter lim="800000"/>
          </a:ln>
          <a:effectLst/>
        </p:spPr>
        <p:txBody>
          <a:bodyPr anchor="ctr">
            <a:spAutoFit/>
          </a:bodyPr>
          <a:lstStyle/>
          <a:p>
            <a:pPr algn="ctr"/>
            <a:r>
              <a:rPr lang="nl-NL" sz="3200" b="1">
                <a:solidFill>
                  <a:srgbClr val="002060"/>
                </a:solidFill>
                <a:cs typeface="Times New Roman" panose="02020603050405020304" pitchFamily="18" charset="0"/>
              </a:rPr>
              <a:t>Phiếu đánh kết quả thực hành</a:t>
            </a:r>
          </a:p>
        </p:txBody>
      </p:sp>
      <p:graphicFrame>
        <p:nvGraphicFramePr>
          <p:cNvPr id="24712" name="Group 136"/>
          <p:cNvGraphicFramePr>
            <a:graphicFrameLocks noGrp="1"/>
          </p:cNvGraphicFramePr>
          <p:nvPr/>
        </p:nvGraphicFramePr>
        <p:xfrm>
          <a:off x="762000" y="1622425"/>
          <a:ext cx="7650480" cy="4384040"/>
        </p:xfrm>
        <a:graphic>
          <a:graphicData uri="http://schemas.openxmlformats.org/drawingml/2006/table">
            <a:tbl>
              <a:tblPr/>
              <a:tblGrid>
                <a:gridCol w="1199515">
                  <a:extLst>
                    <a:ext uri="{9D8B030D-6E8A-4147-A177-3AD203B41FA5}">
                      <a16:colId xmlns:a16="http://schemas.microsoft.com/office/drawing/2014/main" xmlns="" val="20000"/>
                    </a:ext>
                  </a:extLst>
                </a:gridCol>
                <a:gridCol w="3503295">
                  <a:extLst>
                    <a:ext uri="{9D8B030D-6E8A-4147-A177-3AD203B41FA5}">
                      <a16:colId xmlns:a16="http://schemas.microsoft.com/office/drawing/2014/main" xmlns="" val="20001"/>
                    </a:ext>
                  </a:extLst>
                </a:gridCol>
                <a:gridCol w="1381760">
                  <a:extLst>
                    <a:ext uri="{9D8B030D-6E8A-4147-A177-3AD203B41FA5}">
                      <a16:colId xmlns:a16="http://schemas.microsoft.com/office/drawing/2014/main" xmlns="" val="20002"/>
                    </a:ext>
                  </a:extLst>
                </a:gridCol>
                <a:gridCol w="1565910">
                  <a:extLst>
                    <a:ext uri="{9D8B030D-6E8A-4147-A177-3AD203B41FA5}">
                      <a16:colId xmlns:a16="http://schemas.microsoft.com/office/drawing/2014/main" xmlns="" val="20003"/>
                    </a:ext>
                  </a:extLst>
                </a:gridCol>
              </a:tblGrid>
              <a:tr h="1400810">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nl-NL"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nl-NL"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Nhóm được đánh giá</a:t>
                      </a:r>
                      <a:endPar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nl-NL"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Tiêu chí đánh giá</a:t>
                      </a:r>
                      <a:endParaRPr kumimoji="0" lang="en-US"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Thang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Điểm đánh giá của nhóm</a:t>
                      </a:r>
                      <a:endPar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49300">
                <a:tc row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Cấu trúc báo cáo đầy đủ nội dung, rõ ràng, chặt chẽ.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5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43585">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Trình bày tự tin, thuyết phục.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49300">
                <a:tc vMerge="1">
                  <a:txBody>
                    <a:bodyPr/>
                    <a:lstStyle/>
                    <a:p>
                      <a:endParaRPr 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Hình thức báo cáo đẹp, phong phú, hấp dẫn.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41045">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Tổng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1"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10 điểm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24710" name="Rectangle 134"/>
          <p:cNvSpPr>
            <a:spLocks noChangeArrowheads="1"/>
          </p:cNvSpPr>
          <p:nvPr/>
        </p:nvSpPr>
        <p:spPr bwMode="auto">
          <a:xfrm>
            <a:off x="381000" y="6275388"/>
            <a:ext cx="8305800" cy="457200"/>
          </a:xfrm>
          <a:prstGeom prst="rect">
            <a:avLst/>
          </a:prstGeom>
          <a:noFill/>
          <a:ln w="9525">
            <a:noFill/>
            <a:miter lim="800000"/>
          </a:ln>
          <a:effectLst/>
        </p:spPr>
        <p:txBody>
          <a:bodyPr anchor="ctr">
            <a:spAutoFit/>
          </a:bodyPr>
          <a:lstStyle/>
          <a:p>
            <a:pPr algn="ctr"/>
            <a:r>
              <a:rPr lang="nl-NL" sz="2400">
                <a:cs typeface="Times New Roman" panose="02020603050405020304" pitchFamily="18" charset="0"/>
              </a:rPr>
              <a:t>           Nhóm đánh giá:.....................</a:t>
            </a:r>
            <a:endParaRPr lang="nl-NL" sz="3200"/>
          </a:p>
        </p:txBody>
      </p:sp>
      <p:sp>
        <p:nvSpPr>
          <p:cNvPr id="3" name="Text Box 2"/>
          <p:cNvSpPr txBox="1"/>
          <p:nvPr/>
        </p:nvSpPr>
        <p:spPr>
          <a:xfrm>
            <a:off x="2819400" y="152400"/>
            <a:ext cx="3412490" cy="768350"/>
          </a:xfrm>
          <a:prstGeom prst="rect">
            <a:avLst/>
          </a:prstGeom>
          <a:noFill/>
        </p:spPr>
        <p:txBody>
          <a:bodyPr wrap="none" rtlCol="0" anchor="t">
            <a:spAutoFit/>
          </a:bodyPr>
          <a:lstStyle/>
          <a:p>
            <a:pPr eaLnBrk="1" hangingPunct="1"/>
            <a:r>
              <a:rPr lang="en-US" sz="4400" b="1" smtClean="0">
                <a:solidFill>
                  <a:srgbClr val="FF0000"/>
                </a:solidFill>
                <a:latin typeface="Arial Rounded MT Bold" panose="020F0704030504030204" charset="0"/>
                <a:cs typeface="Arial Rounded MT Bold" panose="020F0704030504030204" charset="0"/>
                <a:sym typeface="+mn-ea"/>
              </a:rPr>
              <a:t>III. Đánh giá</a:t>
            </a:r>
          </a:p>
        </p:txBody>
      </p:sp>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1680845" y="457200"/>
            <a:ext cx="5782310" cy="864870"/>
          </a:xfrm>
        </p:spPr>
        <p:txBody>
          <a:bodyPr/>
          <a:lstStyle/>
          <a:p>
            <a:r>
              <a:rPr lang="en-US" sz="4000" b="1" smtClean="0">
                <a:solidFill>
                  <a:srgbClr val="FF0000"/>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IV. Hướng dẫn về nhà</a:t>
            </a:r>
          </a:p>
        </p:txBody>
      </p:sp>
      <p:sp>
        <p:nvSpPr>
          <p:cNvPr id="37891" name="Rectangle 3"/>
          <p:cNvSpPr>
            <a:spLocks noGrp="1"/>
          </p:cNvSpPr>
          <p:nvPr>
            <p:ph type="body" idx="1"/>
          </p:nvPr>
        </p:nvSpPr>
        <p:spPr>
          <a:xfrm>
            <a:off x="609600" y="1600200"/>
            <a:ext cx="8229600" cy="4221163"/>
          </a:xfrm>
        </p:spPr>
        <p:txBody>
          <a:bodyPr/>
          <a:lstStyle/>
          <a:p>
            <a:pPr>
              <a:buFont typeface="Wingdings" panose="05000000000000000000" charset="0"/>
              <a:buChar char="v"/>
            </a:pPr>
            <a:r>
              <a:rPr lang="en-US" sz="4000" smtClean="0">
                <a:solidFill>
                  <a:schemeClr val="tx2"/>
                </a:solidFill>
                <a:latin typeface="Arial" panose="020B0604020202020204" pitchFamily="34" charset="0"/>
              </a:rPr>
              <a:t>Xem lại bản báo cáo thực hành.</a:t>
            </a:r>
          </a:p>
          <a:p>
            <a:pPr>
              <a:buFont typeface="Wingdings" panose="05000000000000000000" charset="0"/>
              <a:buChar char="v"/>
            </a:pPr>
            <a:r>
              <a:rPr lang="nl-NL" sz="4000" smtClean="0">
                <a:solidFill>
                  <a:schemeClr val="tx2"/>
                </a:solidFill>
                <a:latin typeface="Arial" panose="020B0604020202020204" pitchFamily="34" charset="0"/>
              </a:rPr>
              <a:t>Quay video và chụp ảnh các công việc thực hiện nuôi dưỡng, chăm sóc vật nuôi tại gia đình.</a:t>
            </a:r>
          </a:p>
          <a:p>
            <a:pPr>
              <a:buFont typeface="Wingdings" panose="05000000000000000000" charset="0"/>
              <a:buChar char="v"/>
            </a:pPr>
            <a:r>
              <a:rPr lang="nl-NL" sz="4000" smtClean="0">
                <a:solidFill>
                  <a:schemeClr val="tx2"/>
                </a:solidFill>
                <a:latin typeface="Arial" panose="020B0604020202020204" pitchFamily="34" charset="0"/>
              </a:rPr>
              <a:t>Đọc và tìm hiểu trước bài: Ôn tập chương I</a:t>
            </a:r>
            <a:r>
              <a:rPr lang="en-US" altLang="nl-NL" sz="4000" smtClean="0">
                <a:solidFill>
                  <a:schemeClr val="tx2"/>
                </a:solidFill>
                <a:latin typeface="Arial" panose="020B0604020202020204" pitchFamily="34" charset="0"/>
              </a:rPr>
              <a:t>V và V</a:t>
            </a:r>
          </a:p>
        </p:txBody>
      </p:sp>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r>
              <a:rPr lang="en-US" sz="4800" b="1" smtClean="0">
                <a:solidFill>
                  <a:srgbClr val="FF0000"/>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KHỞI ĐỘNG</a:t>
            </a:r>
          </a:p>
        </p:txBody>
      </p:sp>
      <p:sp>
        <p:nvSpPr>
          <p:cNvPr id="3" name="Title 1"/>
          <p:cNvSpPr/>
          <p:nvPr/>
        </p:nvSpPr>
        <p:spPr bwMode="auto">
          <a:xfrm>
            <a:off x="152400" y="1371600"/>
            <a:ext cx="8890635" cy="2133600"/>
          </a:xfrm>
          <a:prstGeom prst="rect">
            <a:avLst/>
          </a:prstGeom>
          <a:noFill/>
          <a:ln w="9525">
            <a:noFill/>
            <a:miter lim="800000"/>
          </a:ln>
        </p:spPr>
        <p:txBody>
          <a:bodyPr anchor="ctr"/>
          <a:lstStyle/>
          <a:p>
            <a:pPr algn="ctr"/>
            <a:r>
              <a:rPr lang="en-US" sz="3600" b="1">
                <a:solidFill>
                  <a:srgbClr val="002060"/>
                </a:solidFill>
                <a:effectLst>
                  <a:outerShdw blurRad="38100" dist="38100" dir="2700000" algn="tl">
                    <a:srgbClr val="000000">
                      <a:alpha val="43137"/>
                    </a:srgbClr>
                  </a:outerShdw>
                </a:effectLst>
              </a:rPr>
              <a:t>Gia đình em nuôi những loài vật nuôi nào? Chia sẻ cách nuôi và chăm sóc loài vật nuôi trong gia đình em?</a:t>
            </a:r>
          </a:p>
        </p:txBody>
      </p:sp>
      <p:pic>
        <p:nvPicPr>
          <p:cNvPr id="100" name="Picture 99"/>
          <p:cNvPicPr/>
          <p:nvPr/>
        </p:nvPicPr>
        <p:blipFill>
          <a:blip r:embed="rId2"/>
          <a:stretch>
            <a:fillRect/>
          </a:stretch>
        </p:blipFill>
        <p:spPr>
          <a:xfrm>
            <a:off x="4572000" y="3429000"/>
            <a:ext cx="0" cy="0"/>
          </a:xfrm>
          <a:prstGeom prst="rect">
            <a:avLst/>
          </a:prstGeom>
          <a:noFill/>
          <a:ln w="9525">
            <a:noFill/>
          </a:ln>
        </p:spPr>
      </p:pic>
      <p:pic>
        <p:nvPicPr>
          <p:cNvPr id="5" name="Content Placeholder 4"/>
          <p:cNvPicPr>
            <a:picLocks noGrp="1" noChangeAspect="1"/>
          </p:cNvPicPr>
          <p:nvPr>
            <p:ph sz="half" idx="1"/>
          </p:nvPr>
        </p:nvPicPr>
        <p:blipFill>
          <a:blip r:embed="rId3"/>
          <a:stretch>
            <a:fillRect/>
          </a:stretch>
        </p:blipFill>
        <p:spPr>
          <a:xfrm>
            <a:off x="5638800" y="4035425"/>
            <a:ext cx="3324225" cy="2493010"/>
          </a:xfrm>
          <a:prstGeom prst="rect">
            <a:avLst/>
          </a:prstGeom>
        </p:spPr>
      </p:pic>
      <p:pic>
        <p:nvPicPr>
          <p:cNvPr id="7" name="Picture 6"/>
          <p:cNvPicPr>
            <a:picLocks noChangeAspect="1"/>
          </p:cNvPicPr>
          <p:nvPr/>
        </p:nvPicPr>
        <p:blipFill>
          <a:blip r:embed="rId4"/>
          <a:srcRect l="18735" t="3613"/>
          <a:stretch>
            <a:fillRect/>
          </a:stretch>
        </p:blipFill>
        <p:spPr>
          <a:xfrm>
            <a:off x="2519680" y="3806825"/>
            <a:ext cx="3082290" cy="2369820"/>
          </a:xfrm>
          <a:prstGeom prst="rect">
            <a:avLst/>
          </a:prstGeom>
        </p:spPr>
      </p:pic>
      <p:pic>
        <p:nvPicPr>
          <p:cNvPr id="9" name="Content Placeholder 5"/>
          <p:cNvPicPr>
            <a:picLocks noGrp="1" noChangeAspect="1"/>
          </p:cNvPicPr>
          <p:nvPr>
            <p:ph sz="half" idx="2"/>
          </p:nvPr>
        </p:nvPicPr>
        <p:blipFill>
          <a:blip r:embed="rId5"/>
          <a:srcRect l="13110" r="30080" b="6141"/>
          <a:stretch>
            <a:fillRect/>
          </a:stretch>
        </p:blipFill>
        <p:spPr>
          <a:xfrm>
            <a:off x="152400" y="3505200"/>
            <a:ext cx="2329815" cy="2419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 Box 100"/>
          <p:cNvSpPr txBox="1"/>
          <p:nvPr/>
        </p:nvSpPr>
        <p:spPr>
          <a:xfrm>
            <a:off x="671830" y="304800"/>
            <a:ext cx="7799705" cy="3415030"/>
          </a:xfrm>
          <a:prstGeom prst="rect">
            <a:avLst/>
          </a:prstGeom>
          <a:noFill/>
          <a:ln w="9525">
            <a:noFill/>
          </a:ln>
        </p:spPr>
        <p:txBody>
          <a:bodyPr wrap="square">
            <a:spAutoFit/>
          </a:bodyPr>
          <a:lstStyle/>
          <a:p>
            <a:pPr marL="0" indent="0" algn="ctr"/>
            <a:r>
              <a:rPr lang="en-US" sz="5400" b="1">
                <a:ln>
                  <a:noFill/>
                </a:ln>
                <a:solidFill>
                  <a:srgbClr val="FF0000"/>
                </a:solidFill>
                <a:latin typeface="Arial Rounded MT Bold" panose="020F0704030504030204" charset="0"/>
                <a:cs typeface="Arial Rounded MT Bold" panose="020F0704030504030204" charset="0"/>
              </a:rPr>
              <a:t>DỰ ÁN 2: KẾ HOẠCH NUÔI DƯỠNG, CHĂM SÓC VẬT NUÔI TRONG GIA ĐÌNH</a:t>
            </a:r>
          </a:p>
        </p:txBody>
      </p:sp>
      <p:pic>
        <p:nvPicPr>
          <p:cNvPr id="2" name="Table Placeholder 1"/>
          <p:cNvPicPr>
            <a:picLocks noGrp="1" noChangeAspect="1"/>
          </p:cNvPicPr>
          <p:nvPr>
            <p:ph type="tbl" idx="1"/>
          </p:nvPr>
        </p:nvPicPr>
        <p:blipFill>
          <a:blip r:embed="rId2"/>
          <a:stretch>
            <a:fillRect/>
          </a:stretch>
        </p:blipFill>
        <p:spPr>
          <a:xfrm>
            <a:off x="2514600" y="3505200"/>
            <a:ext cx="4001135" cy="3232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7" name="Group 37"/>
          <p:cNvGraphicFramePr>
            <a:graphicFrameLocks noGrp="1"/>
          </p:cNvGraphicFramePr>
          <p:nvPr>
            <p:ph idx="1"/>
          </p:nvPr>
        </p:nvGraphicFramePr>
        <p:xfrm>
          <a:off x="457200" y="1028065"/>
          <a:ext cx="8382000" cy="4678680"/>
        </p:xfrm>
        <a:graphic>
          <a:graphicData uri="http://schemas.openxmlformats.org/drawingml/2006/table">
            <a:tbl>
              <a:tblPr/>
              <a:tblGrid>
                <a:gridCol w="2794000">
                  <a:extLst>
                    <a:ext uri="{9D8B030D-6E8A-4147-A177-3AD203B41FA5}">
                      <a16:colId xmlns:a16="http://schemas.microsoft.com/office/drawing/2014/main" xmlns="" val="20000"/>
                    </a:ext>
                  </a:extLst>
                </a:gridCol>
                <a:gridCol w="2616200">
                  <a:extLst>
                    <a:ext uri="{9D8B030D-6E8A-4147-A177-3AD203B41FA5}">
                      <a16:colId xmlns:a16="http://schemas.microsoft.com/office/drawing/2014/main" xmlns="" val="20001"/>
                    </a:ext>
                  </a:extLst>
                </a:gridCol>
                <a:gridCol w="2971800">
                  <a:extLst>
                    <a:ext uri="{9D8B030D-6E8A-4147-A177-3AD203B41FA5}">
                      <a16:colId xmlns:a16="http://schemas.microsoft.com/office/drawing/2014/main" xmlns="" val="20002"/>
                    </a:ext>
                  </a:extLst>
                </a:gridCol>
              </a:tblGrid>
              <a:tr h="746760">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3600" b="1" i="0" u="none" strike="noStrike" cap="none" normalizeH="0" baseline="0" smtClean="0">
                          <a:ln>
                            <a:noFill/>
                          </a:ln>
                          <a:solidFill>
                            <a:schemeClr val="tx1"/>
                          </a:solidFill>
                          <a:effectLst/>
                          <a:latin typeface="Arial" panose="020B0604020202020204" pitchFamily="34" charset="0"/>
                        </a:rPr>
                        <a:t>Mục đích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3600" b="1" i="0" u="none" strike="noStrike" cap="none" normalizeH="0" baseline="0" smtClean="0">
                          <a:ln>
                            <a:noFill/>
                          </a:ln>
                          <a:solidFill>
                            <a:schemeClr val="tx1"/>
                          </a:solidFill>
                          <a:effectLst/>
                          <a:latin typeface="Arial" panose="020B0604020202020204" pitchFamily="34" charset="0"/>
                        </a:rPr>
                        <a:t>Yêu cầu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3600" b="1" i="0" u="none" strike="noStrike" cap="none" normalizeH="0" baseline="0" smtClean="0">
                          <a:ln>
                            <a:noFill/>
                          </a:ln>
                          <a:solidFill>
                            <a:schemeClr val="tx1"/>
                          </a:solidFill>
                          <a:effectLst/>
                          <a:latin typeface="Arial" panose="020B0604020202020204" pitchFamily="34" charset="0"/>
                        </a:rPr>
                        <a:t>Nhiệm vụ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488055">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nl-NL" sz="3200" b="0" i="0" u="none" strike="noStrike" cap="none" normalizeH="0" baseline="0" smtClean="0">
                          <a:ln>
                            <a:noFill/>
                          </a:ln>
                          <a:solidFill>
                            <a:schemeClr val="tx1"/>
                          </a:solidFill>
                          <a:effectLst/>
                          <a:latin typeface="Arial" panose="020B0604020202020204" pitchFamily="34" charset="0"/>
                        </a:rPr>
                        <a:t>- </a:t>
                      </a:r>
                      <a:r>
                        <a:rPr kumimoji="0" lang="en-US" sz="3200" b="0" i="0" u="none" strike="noStrike" cap="none" normalizeH="0" baseline="0" smtClean="0">
                          <a:ln>
                            <a:noFill/>
                          </a:ln>
                          <a:solidFill>
                            <a:schemeClr val="tx1"/>
                          </a:solidFill>
                          <a:effectLst/>
                          <a:latin typeface="Arial" panose="020B0604020202020204" pitchFamily="34" charset="0"/>
                        </a:rPr>
                        <a:t>Lập được kế hoạch và tính toán được chi phí để nuôi một loại vật nuôi trong gia đình.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3200" b="0" i="0" u="none" strike="noStrike" cap="none" normalizeH="0" baseline="0" smtClean="0">
                          <a:ln>
                            <a:noFill/>
                          </a:ln>
                          <a:solidFill>
                            <a:schemeClr val="tx1"/>
                          </a:solidFill>
                          <a:effectLst/>
                          <a:latin typeface="Arial" panose="020B0604020202020204" pitchFamily="34" charset="0"/>
                        </a:rPr>
                        <a:t>- Lựa chọn được loại vật nuôi phù hợp với điều kiện của gia đình.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sz="2800" b="0" i="0" u="none" strike="noStrike" cap="none" normalizeH="0" baseline="0" smtClean="0">
                          <a:ln>
                            <a:noFill/>
                          </a:ln>
                          <a:solidFill>
                            <a:schemeClr val="tx1"/>
                          </a:solidFill>
                          <a:effectLst/>
                          <a:latin typeface="Arial" panose="020B0604020202020204" pitchFamily="34" charset="0"/>
                        </a:rPr>
                        <a:t>- Tìm kiếm thông tin về các loài vật nuôi, cách nuôi các loài động vật sau đó lập Kế hoạch và tính toán để nuôi một loài vật trong gia đình.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64160" y="457200"/>
            <a:ext cx="8795385" cy="1076325"/>
          </a:xfrm>
          <a:prstGeom prst="rect">
            <a:avLst/>
          </a:prstGeom>
          <a:noFill/>
        </p:spPr>
        <p:txBody>
          <a:bodyPr wrap="square" rtlCol="0" anchor="t">
            <a:spAutoFit/>
          </a:bodyPr>
          <a:lstStyle/>
          <a:p>
            <a:pPr algn="l" eaLnBrk="1" hangingPunct="1"/>
            <a:r>
              <a:rPr lang="en-US" sz="3200" b="1" smtClean="0">
                <a:solidFill>
                  <a:srgbClr val="FF0000"/>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rPr>
              <a:t>I. LẬP KẾ HOẠCH NUÔI DƯỠNG VÀ CHĂM SÓC VẬT NUÔI TRONG GIA ĐÌNH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575310" y="381000"/>
            <a:ext cx="8461375" cy="953135"/>
          </a:xfrm>
          <a:prstGeom prst="rect">
            <a:avLst/>
          </a:prstGeom>
          <a:noFill/>
          <a:ln w="9525">
            <a:noFill/>
          </a:ln>
        </p:spPr>
        <p:txBody>
          <a:bodyPr wrap="square">
            <a:spAutoFit/>
          </a:bodyPr>
          <a:lstStyle/>
          <a:p>
            <a:pPr marL="0" indent="0" algn="ctr"/>
            <a:r>
              <a:rPr lang="en-US" sz="2800" b="1" i="1">
                <a:solidFill>
                  <a:schemeClr val="accent1">
                    <a:lumMod val="50000"/>
                  </a:schemeClr>
                </a:solidFill>
                <a:latin typeface="Times New Roman" panose="02020603050405020304" pitchFamily="18" charset="0"/>
              </a:rPr>
              <a:t>Mẫu 1: Báo cáo kế hoạch nuôi dưỡng và chăm sóc vật nuôi trong gia đình</a:t>
            </a:r>
            <a:r>
              <a:rPr lang="en-US" sz="2800" b="0">
                <a:solidFill>
                  <a:schemeClr val="accent1">
                    <a:lumMod val="50000"/>
                  </a:schemeClr>
                </a:solidFill>
                <a:latin typeface="Times New Roman" panose="02020603050405020304" pitchFamily="18" charset="0"/>
              </a:rPr>
              <a:t>.</a:t>
            </a:r>
          </a:p>
        </p:txBody>
      </p:sp>
      <p:graphicFrame>
        <p:nvGraphicFramePr>
          <p:cNvPr id="4" name="Table 3"/>
          <p:cNvGraphicFramePr/>
          <p:nvPr/>
        </p:nvGraphicFramePr>
        <p:xfrm>
          <a:off x="575310" y="1715770"/>
          <a:ext cx="8286115" cy="3998595"/>
        </p:xfrm>
        <a:graphic>
          <a:graphicData uri="http://schemas.openxmlformats.org/drawingml/2006/table">
            <a:tbl>
              <a:tblPr firstRow="1" bandRow="1">
                <a:tableStyleId>{5940675A-B579-460E-94D1-54222C63F5DA}</a:tableStyleId>
              </a:tblPr>
              <a:tblGrid>
                <a:gridCol w="1656080">
                  <a:extLst>
                    <a:ext uri="{9D8B030D-6E8A-4147-A177-3AD203B41FA5}">
                      <a16:colId xmlns:a16="http://schemas.microsoft.com/office/drawing/2014/main" xmlns="" val="20000"/>
                    </a:ext>
                  </a:extLst>
                </a:gridCol>
                <a:gridCol w="1659255">
                  <a:extLst>
                    <a:ext uri="{9D8B030D-6E8A-4147-A177-3AD203B41FA5}">
                      <a16:colId xmlns:a16="http://schemas.microsoft.com/office/drawing/2014/main" xmlns="" val="20001"/>
                    </a:ext>
                  </a:extLst>
                </a:gridCol>
                <a:gridCol w="1656080">
                  <a:extLst>
                    <a:ext uri="{9D8B030D-6E8A-4147-A177-3AD203B41FA5}">
                      <a16:colId xmlns:a16="http://schemas.microsoft.com/office/drawing/2014/main" xmlns="" val="20002"/>
                    </a:ext>
                  </a:extLst>
                </a:gridCol>
                <a:gridCol w="1658620">
                  <a:extLst>
                    <a:ext uri="{9D8B030D-6E8A-4147-A177-3AD203B41FA5}">
                      <a16:colId xmlns:a16="http://schemas.microsoft.com/office/drawing/2014/main" xmlns="" val="20003"/>
                    </a:ext>
                  </a:extLst>
                </a:gridCol>
                <a:gridCol w="1656080">
                  <a:extLst>
                    <a:ext uri="{9D8B030D-6E8A-4147-A177-3AD203B41FA5}">
                      <a16:colId xmlns:a16="http://schemas.microsoft.com/office/drawing/2014/main" xmlns="" val="20004"/>
                    </a:ext>
                  </a:extLst>
                </a:gridCol>
              </a:tblGrid>
              <a:tr h="1410970">
                <a:tc>
                  <a:txBody>
                    <a:bodyPr/>
                    <a:lstStyle/>
                    <a:p>
                      <a:pPr indent="0" algn="ctr">
                        <a:buNone/>
                      </a:pPr>
                      <a:r>
                        <a:rPr lang="en-US" sz="2800" b="1">
                          <a:latin typeface="Times New Roman" panose="02020603050405020304" pitchFamily="18" charset="0"/>
                          <a:cs typeface="Times New Roman" panose="02020603050405020304" pitchFamily="18" charset="0"/>
                        </a:rPr>
                        <a:t>STT</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Công việc cần làm</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Thời gian thực hiện</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Dụng cụ vật liệu cần thiết</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Ghi chú</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47065">
                <a:tc>
                  <a:txBody>
                    <a:bodyPr/>
                    <a:lstStyle/>
                    <a:p>
                      <a:pPr indent="0" algn="ctr">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46430">
                <a:tc>
                  <a:txBody>
                    <a:bodyPr/>
                    <a:lstStyle/>
                    <a:p>
                      <a:pPr indent="0" algn="ctr">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47700">
                <a:tc>
                  <a:txBody>
                    <a:bodyPr/>
                    <a:lstStyle/>
                    <a:p>
                      <a:pPr indent="0" algn="ctr">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46430">
                <a:tc>
                  <a:txBody>
                    <a:bodyPr/>
                    <a:lstStyle/>
                    <a:p>
                      <a:pPr indent="0" algn="ctr">
                        <a:buNone/>
                      </a:pPr>
                      <a:r>
                        <a:rPr lang="en-US" sz="2800" b="0">
                          <a:latin typeface="Times New Roman" panose="02020603050405020304" pitchFamily="18" charset="0"/>
                          <a:cs typeface="Times New Roman" panose="02020603050405020304" pitchFamily="18" charset="0"/>
                        </a:rPr>
                        <a:t>4</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 </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64160" y="457200"/>
            <a:ext cx="8795385" cy="1322070"/>
          </a:xfrm>
          <a:prstGeom prst="rect">
            <a:avLst/>
          </a:prstGeom>
          <a:noFill/>
        </p:spPr>
        <p:txBody>
          <a:bodyPr wrap="square" rtlCol="0" anchor="t">
            <a:spAutoFit/>
          </a:bodyPr>
          <a:lstStyle/>
          <a:p>
            <a:pPr algn="l" eaLnBrk="1" hangingPunct="1"/>
            <a:r>
              <a:rPr lang="en-US" sz="4000" b="1" smtClean="0">
                <a:solidFill>
                  <a:srgbClr val="FF0000"/>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rPr>
              <a:t>II. LẬP BẢNG TÍNH CHI PHÍ NUÔI DƯỠNG VÀ CHĂM SÓC VẬT NUÔI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228600" y="152400"/>
            <a:ext cx="8803005" cy="1076325"/>
          </a:xfrm>
          <a:prstGeom prst="rect">
            <a:avLst/>
          </a:prstGeom>
          <a:noFill/>
          <a:ln w="9525">
            <a:noFill/>
          </a:ln>
        </p:spPr>
        <p:txBody>
          <a:bodyPr wrap="square">
            <a:spAutoFit/>
          </a:bodyPr>
          <a:lstStyle/>
          <a:p>
            <a:pPr marL="0" indent="0" algn="ctr"/>
            <a:r>
              <a:rPr lang="en-US" sz="3200" b="1" i="1">
                <a:solidFill>
                  <a:schemeClr val="accent1">
                    <a:lumMod val="50000"/>
                  </a:schemeClr>
                </a:solidFill>
                <a:latin typeface="Times New Roman" panose="02020603050405020304" pitchFamily="18" charset="0"/>
                <a:cs typeface="Arial" panose="020B0604020202020204" pitchFamily="34" charset="0"/>
              </a:rPr>
              <a:t>Mẫu 2: Bảng tính chi phí nuôi dưỡng và chăm sóc vật nuôi</a:t>
            </a:r>
          </a:p>
        </p:txBody>
      </p:sp>
      <p:graphicFrame>
        <p:nvGraphicFramePr>
          <p:cNvPr id="2" name="Table 1"/>
          <p:cNvGraphicFramePr/>
          <p:nvPr/>
        </p:nvGraphicFramePr>
        <p:xfrm>
          <a:off x="405765" y="1406525"/>
          <a:ext cx="8439150" cy="4956810"/>
        </p:xfrm>
        <a:graphic>
          <a:graphicData uri="http://schemas.openxmlformats.org/drawingml/2006/table">
            <a:tbl>
              <a:tblPr firstRow="1" bandRow="1">
                <a:tableStyleId>{5940675A-B579-460E-94D1-54222C63F5DA}</a:tableStyleId>
              </a:tblPr>
              <a:tblGrid>
                <a:gridCol w="709930">
                  <a:extLst>
                    <a:ext uri="{9D8B030D-6E8A-4147-A177-3AD203B41FA5}">
                      <a16:colId xmlns:a16="http://schemas.microsoft.com/office/drawing/2014/main" xmlns="" val="20000"/>
                    </a:ext>
                  </a:extLst>
                </a:gridCol>
                <a:gridCol w="2414270">
                  <a:extLst>
                    <a:ext uri="{9D8B030D-6E8A-4147-A177-3AD203B41FA5}">
                      <a16:colId xmlns:a16="http://schemas.microsoft.com/office/drawing/2014/main" xmlns="" val="20001"/>
                    </a:ext>
                  </a:extLst>
                </a:gridCol>
                <a:gridCol w="1157605">
                  <a:extLst>
                    <a:ext uri="{9D8B030D-6E8A-4147-A177-3AD203B41FA5}">
                      <a16:colId xmlns:a16="http://schemas.microsoft.com/office/drawing/2014/main" xmlns="" val="20002"/>
                    </a:ext>
                  </a:extLst>
                </a:gridCol>
                <a:gridCol w="1029970">
                  <a:extLst>
                    <a:ext uri="{9D8B030D-6E8A-4147-A177-3AD203B41FA5}">
                      <a16:colId xmlns:a16="http://schemas.microsoft.com/office/drawing/2014/main" xmlns="" val="20003"/>
                    </a:ext>
                  </a:extLst>
                </a:gridCol>
                <a:gridCol w="1188085">
                  <a:extLst>
                    <a:ext uri="{9D8B030D-6E8A-4147-A177-3AD203B41FA5}">
                      <a16:colId xmlns:a16="http://schemas.microsoft.com/office/drawing/2014/main" xmlns="" val="20004"/>
                    </a:ext>
                  </a:extLst>
                </a:gridCol>
                <a:gridCol w="1157605">
                  <a:extLst>
                    <a:ext uri="{9D8B030D-6E8A-4147-A177-3AD203B41FA5}">
                      <a16:colId xmlns:a16="http://schemas.microsoft.com/office/drawing/2014/main" xmlns="" val="20005"/>
                    </a:ext>
                  </a:extLst>
                </a:gridCol>
                <a:gridCol w="781685">
                  <a:extLst>
                    <a:ext uri="{9D8B030D-6E8A-4147-A177-3AD203B41FA5}">
                      <a16:colId xmlns:a16="http://schemas.microsoft.com/office/drawing/2014/main" xmlns="" val="20006"/>
                    </a:ext>
                  </a:extLst>
                </a:gridCol>
              </a:tblGrid>
              <a:tr h="1033780">
                <a:tc>
                  <a:txBody>
                    <a:bodyPr/>
                    <a:lstStyle/>
                    <a:p>
                      <a:pPr indent="0">
                        <a:buNone/>
                      </a:pPr>
                      <a:r>
                        <a:rPr lang="en-US" sz="2400" b="1">
                          <a:latin typeface="Times New Roman" panose="02020603050405020304" pitchFamily="18" charset="0"/>
                          <a:cs typeface="Times New Roman" panose="02020603050405020304" pitchFamily="18" charset="0"/>
                        </a:rPr>
                        <a:t>STT</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Times New Roman" panose="02020603050405020304" pitchFamily="18" charset="0"/>
                          <a:cs typeface="Times New Roman" panose="02020603050405020304" pitchFamily="18" charset="0"/>
                        </a:rPr>
                        <a:t>Các loại chi phí</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Times New Roman" panose="02020603050405020304" pitchFamily="18" charset="0"/>
                          <a:cs typeface="Times New Roman" panose="02020603050405020304" pitchFamily="18" charset="0"/>
                        </a:rPr>
                        <a:t>Đơn vị tính</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Times New Roman" panose="02020603050405020304" pitchFamily="18" charset="0"/>
                          <a:cs typeface="Times New Roman" panose="02020603050405020304" pitchFamily="18" charset="0"/>
                        </a:rPr>
                        <a:t>Đơn giá (đồng)</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Times New Roman" panose="02020603050405020304" pitchFamily="18" charset="0"/>
                          <a:cs typeface="Times New Roman" panose="02020603050405020304" pitchFamily="18" charset="0"/>
                        </a:rPr>
                        <a:t>Số lượng</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Times New Roman" panose="02020603050405020304" pitchFamily="18" charset="0"/>
                          <a:cs typeface="Times New Roman" panose="02020603050405020304" pitchFamily="18" charset="0"/>
                        </a:rPr>
                        <a:t>Thành tiền (đồng)</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a:latin typeface="Times New Roman" panose="02020603050405020304" pitchFamily="18" charset="0"/>
                          <a:cs typeface="Times New Roman" panose="02020603050405020304" pitchFamily="18" charset="0"/>
                        </a:rPr>
                        <a:t>Ghi chú</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90245">
                <a:tc>
                  <a:txBody>
                    <a:bodyPr/>
                    <a:lstStyle/>
                    <a:p>
                      <a:pPr indent="0">
                        <a:buNone/>
                      </a:pPr>
                      <a:r>
                        <a:rPr lang="en-US" sz="2400" b="0">
                          <a:latin typeface="Times New Roman" panose="02020603050405020304" pitchFamily="18" charset="0"/>
                          <a:cs typeface="Times New Roman" panose="02020603050405020304" pitchFamily="18" charset="0"/>
                        </a:rPr>
                        <a:t>1</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Vật liệu xây dựng chuồng nuôi</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33145">
                <a:tc>
                  <a:txBody>
                    <a:bodyPr/>
                    <a:lstStyle/>
                    <a:p>
                      <a:pPr indent="0">
                        <a:buNone/>
                      </a:pPr>
                      <a:r>
                        <a:rPr lang="en-US" sz="2400" b="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Dụng cụ nuôi dưỡng (máng ăn, máng uống,…)</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344805">
                <a:tc>
                  <a:txBody>
                    <a:bodyPr/>
                    <a:lstStyle/>
                    <a:p>
                      <a:pPr indent="0">
                        <a:buNone/>
                      </a:pPr>
                      <a:r>
                        <a:rPr lang="en-US" sz="2400" b="0">
                          <a:latin typeface="Times New Roman" panose="02020603050405020304" pitchFamily="18" charset="0"/>
                          <a:cs typeface="Times New Roman" panose="02020603050405020304" pitchFamily="18" charset="0"/>
                        </a:rPr>
                        <a:t>3</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Con giống</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344805">
                <a:tc>
                  <a:txBody>
                    <a:bodyPr/>
                    <a:lstStyle/>
                    <a:p>
                      <a:pPr indent="0">
                        <a:buNone/>
                      </a:pPr>
                      <a:r>
                        <a:rPr lang="en-US" sz="2400" b="0">
                          <a:latin typeface="Times New Roman" panose="02020603050405020304" pitchFamily="18" charset="0"/>
                          <a:cs typeface="Times New Roman" panose="02020603050405020304" pitchFamily="18" charset="0"/>
                        </a:rPr>
                        <a:t>4</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Thức ăn</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344170">
                <a:tc>
                  <a:txBody>
                    <a:bodyPr/>
                    <a:lstStyle/>
                    <a:p>
                      <a:pPr indent="0">
                        <a:buNone/>
                      </a:pPr>
                      <a:r>
                        <a:rPr lang="en-US" sz="2400" b="0">
                          <a:latin typeface="Times New Roman" panose="02020603050405020304" pitchFamily="18" charset="0"/>
                          <a:cs typeface="Times New Roman" panose="02020603050405020304" pitchFamily="18" charset="0"/>
                        </a:rPr>
                        <a:t>5</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Thuốc thú y</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45440">
                <a:tc>
                  <a:txBody>
                    <a:bodyPr/>
                    <a:lstStyle/>
                    <a:p>
                      <a:pPr indent="0">
                        <a:buNone/>
                      </a:pPr>
                      <a:r>
                        <a:rPr lang="en-US" sz="2400" b="0">
                          <a:latin typeface="Times New Roman" panose="02020603050405020304" pitchFamily="18" charset="0"/>
                          <a:cs typeface="Times New Roman" panose="02020603050405020304" pitchFamily="18" charset="0"/>
                        </a:rPr>
                        <a:t>6</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Công chăm sóc</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09575">
                <a:tc>
                  <a:txBody>
                    <a:bodyPr/>
                    <a:lstStyle/>
                    <a:p>
                      <a:pPr indent="0">
                        <a:buNone/>
                      </a:pPr>
                      <a:r>
                        <a:rPr lang="en-US" sz="2400" b="0">
                          <a:latin typeface="Times New Roman" panose="02020603050405020304" pitchFamily="18" charset="0"/>
                          <a:cs typeface="Times New Roman" panose="02020603050405020304" pitchFamily="18" charset="0"/>
                        </a:rPr>
                        <a:t>7</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latin typeface="Times New Roman" panose="02020603050405020304" pitchFamily="18" charset="0"/>
                          <a:cs typeface="Times New Roman" panose="02020603050405020304" pitchFamily="18" charset="0"/>
                        </a:rPr>
                        <a:t>Chi phí khác</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1" i="1">
                          <a:latin typeface="Times New Roman" panose="02020603050405020304" pitchFamily="18" charset="0"/>
                          <a:cs typeface="Times New Roman" panose="02020603050405020304" pitchFamily="18" charset="0"/>
                        </a:rPr>
                        <a:t> </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10845">
                <a:tc gridSpan="5">
                  <a:txBody>
                    <a:bodyPr/>
                    <a:lstStyle/>
                    <a:p>
                      <a:pPr indent="0" algn="ctr">
                        <a:buNone/>
                      </a:pPr>
                      <a:r>
                        <a:rPr lang="en-US" sz="2400" b="1" i="1">
                          <a:latin typeface="Times New Roman" panose="02020603050405020304" pitchFamily="18" charset="0"/>
                          <a:cs typeface="Times New Roman" panose="02020603050405020304" pitchFamily="18" charset="0"/>
                        </a:rPr>
                        <a:t>Tổng cộng</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lstStyle/>
                    <a:p>
                      <a:pPr indent="0">
                        <a:buNone/>
                      </a:pPr>
                      <a:r>
                        <a:rPr lang="en-US" sz="2400" b="1" i="1">
                          <a:latin typeface="Times New Roman" panose="02020603050405020304" pitchFamily="18" charset="0"/>
                          <a:cs typeface="Times New Roman" panose="02020603050405020304" pitchFamily="18" charset="0"/>
                        </a:rPr>
                        <a:t>?</a:t>
                      </a: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2400" b="1" i="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randomBar dir="vert"/>
      </p:transition>
    </mc:Choice>
    <mc:Fallback xmlns="">
      <p:transition spd="slow">
        <p:randomBa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t="2952"/>
          <a:stretch>
            <a:fillRect/>
          </a:stretch>
        </p:blipFill>
        <p:spPr>
          <a:xfrm>
            <a:off x="1066800" y="152400"/>
            <a:ext cx="6664325" cy="659701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588</Words>
  <Application>Microsoft Office PowerPoint</Application>
  <PresentationFormat>On-screen Show (4:3)</PresentationFormat>
  <Paragraphs>181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Rounded MT Bold</vt:lpstr>
      <vt:lpstr>Calibri</vt:lpstr>
      <vt:lpstr>Times New Roman</vt:lpstr>
      <vt:lpstr>Wingdings</vt:lpstr>
      <vt:lpstr>Office Theme</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Hướng dẫn về nhà</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Khi chạm tay vào lá cây xấu hổ, sẽ cụp lại, đó là hiện tượng gì, hiện ttươtượng này có</dc:title>
  <dc:creator>Manh Thang</dc:creator>
  <cp:lastModifiedBy>Admin</cp:lastModifiedBy>
  <cp:revision>34</cp:revision>
  <dcterms:created xsi:type="dcterms:W3CDTF">2022-06-22T08:54:00Z</dcterms:created>
  <dcterms:modified xsi:type="dcterms:W3CDTF">2024-03-17T14:31:12Z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8D9C9655FB65445489019633B6006495</vt:lpwstr>
  </property>
  <property fmtid="{D5CDD505-2E9C-101B-9397-08002B2CF9AE}" pid="3" name="KSOProductBuildVer">
    <vt:lpwstr>1033-11.2.0.11191</vt:lpwstr>
  </property>
</Properties>
</file>