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Lst>
  <p:notesMasterIdLst>
    <p:notesMasterId r:id="rId31"/>
  </p:notesMasterIdLst>
  <p:sldIdLst>
    <p:sldId id="257" r:id="rId4"/>
    <p:sldId id="258" r:id="rId5"/>
    <p:sldId id="260" r:id="rId6"/>
    <p:sldId id="406" r:id="rId7"/>
    <p:sldId id="404" r:id="rId8"/>
    <p:sldId id="408" r:id="rId9"/>
    <p:sldId id="407" r:id="rId10"/>
    <p:sldId id="411" r:id="rId11"/>
    <p:sldId id="410" r:id="rId12"/>
    <p:sldId id="387" r:id="rId13"/>
    <p:sldId id="412" r:id="rId14"/>
    <p:sldId id="266" r:id="rId15"/>
    <p:sldId id="420" r:id="rId16"/>
    <p:sldId id="421" r:id="rId17"/>
    <p:sldId id="424" r:id="rId18"/>
    <p:sldId id="426" r:id="rId19"/>
    <p:sldId id="428" r:id="rId20"/>
    <p:sldId id="429" r:id="rId21"/>
    <p:sldId id="431" r:id="rId22"/>
    <p:sldId id="277" r:id="rId23"/>
    <p:sldId id="292" r:id="rId24"/>
    <p:sldId id="433" r:id="rId25"/>
    <p:sldId id="434" r:id="rId26"/>
    <p:sldId id="285" r:id="rId27"/>
    <p:sldId id="436" r:id="rId28"/>
    <p:sldId id="437" r:id="rId29"/>
    <p:sldId id="419"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9"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0863F8"/>
    <a:srgbClr val="CC99FF"/>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84428" autoAdjust="0"/>
  </p:normalViewPr>
  <p:slideViewPr>
    <p:cSldViewPr snapToGrid="0">
      <p:cViewPr varScale="1">
        <p:scale>
          <a:sx n="63" d="100"/>
          <a:sy n="63" d="100"/>
        </p:scale>
        <p:origin x="324"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37" Type="http://schemas.openxmlformats.org/officeDocument/2006/relationships/tableStyles" Target="tableStyles.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í Nguyễn" userId="e76d8828401575b1" providerId="LiveId" clId="{E553F944-2376-49D9-86E8-12B03166F0F2}"/>
    <pc:docChg chg="modSld">
      <pc:chgData name="Trí Nguyễn" userId="e76d8828401575b1" providerId="LiveId" clId="{E553F944-2376-49D9-86E8-12B03166F0F2}" dt="2021-10-07T03:16:36.459" v="21" actId="20577"/>
      <pc:docMkLst>
        <pc:docMk/>
      </pc:docMkLst>
      <pc:sldChg chg="modSp">
        <pc:chgData name="Trí Nguyễn" userId="e76d8828401575b1" providerId="LiveId" clId="{E553F944-2376-49D9-86E8-12B03166F0F2}" dt="2021-10-07T03:16:36.459" v="21" actId="20577"/>
        <pc:sldMkLst>
          <pc:docMk/>
          <pc:sldMk cId="3279758034" sldId="392"/>
        </pc:sldMkLst>
        <pc:spChg chg="mod">
          <ac:chgData name="Trí Nguyễn" userId="e76d8828401575b1" providerId="LiveId" clId="{E553F944-2376-49D9-86E8-12B03166F0F2}" dt="2021-10-07T03:16:36.459" v="21" actId="20577"/>
          <ac:spMkLst>
            <pc:docMk/>
            <pc:sldMk cId="3279758034" sldId="39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03T15:21:40.704" idx="4">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2023/4/3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872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28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5043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418564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0066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362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606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615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7506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3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14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387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4174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9581D93-A355-4DAC-A5A6-C62626542EC5}" type="slidenum">
              <a:rPr lang="zh-CN" altLang="en-US" smtClean="0"/>
              <a:t>9</a:t>
            </a:fld>
            <a:endParaRPr lang="zh-CN" altLang="en-US"/>
          </a:p>
        </p:txBody>
      </p:sp>
    </p:spTree>
    <p:extLst>
      <p:ext uri="{BB962C8B-B14F-4D97-AF65-F5344CB8AC3E}">
        <p14:creationId xmlns:p14="http://schemas.microsoft.com/office/powerpoint/2010/main" val="928576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639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2023/4/3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2023/4/3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752763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2562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3755834887"/>
      </p:ext>
    </p:extLst>
  </p:cSld>
  <p:clrMap bg1="lt1" tx1="dk1" bg2="lt2" tx2="dk2" accent1="accent1" accent2="accent2" accent3="accent3" accent4="accent4" accent5="accent5" accent6="accent6" hlink="hlink" folHlink="folHlink"/>
  <p:sldLayoutIdLst>
    <p:sldLayoutId id="2147483659" r:id="rId1"/>
    <p:sldLayoutId id="2147483660"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0.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47.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notesSlide" Target="../notesSlides/notesSlide23.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3.wdp"/><Relationship Id="rId7"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jpg"/><Relationship Id="rId5" Type="http://schemas.microsoft.com/office/2007/relationships/hdphoto" Target="../media/hdphoto4.wdp"/><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22.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4.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698282" y="-40958"/>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8877992" cy="769441"/>
          </a:xfrm>
          <a:prstGeom prst="rect">
            <a:avLst/>
          </a:prstGeom>
          <a:noFill/>
        </p:spPr>
        <p:txBody>
          <a:bodyPr wrap="square" rtlCol="0">
            <a:spAutoFit/>
          </a:bodyPr>
          <a:lstStyle/>
          <a:p>
            <a:pPr algn="ctr"/>
            <a:r>
              <a:rPr lang="en-US" sz="4400" b="1" dirty="0">
                <a:solidFill>
                  <a:srgbClr val="C00000"/>
                </a:solidFill>
                <a:latin typeface="Times New Roman" panose="02020603050405020304" pitchFamily="18" charset="0"/>
                <a:cs typeface="Times New Roman" panose="02020603050405020304" pitchFamily="18" charset="0"/>
              </a:rPr>
              <a:t>CHƯƠNG 6: NUÔI THUỶ SẢN</a:t>
            </a:r>
          </a:p>
        </p:txBody>
      </p:sp>
      <p:sp>
        <p:nvSpPr>
          <p:cNvPr id="3" name="TextBox 2"/>
          <p:cNvSpPr txBox="1"/>
          <p:nvPr/>
        </p:nvSpPr>
        <p:spPr>
          <a:xfrm>
            <a:off x="785458" y="1930866"/>
            <a:ext cx="9911732" cy="707886"/>
          </a:xfrm>
          <a:prstGeom prst="rect">
            <a:avLst/>
          </a:prstGeom>
          <a:no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BÀI 12: NGÀNH THUỶ SẢN Ở VIỆT NAM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38263" y="186617"/>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38263" y="214034"/>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18263" y="408646"/>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4020139" y="575805"/>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36139" y="594045"/>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28659" y="815892"/>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006376" y="84607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545" y="2532840"/>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5874121" y="2642452"/>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28430" y="2512693"/>
            <a:ext cx="3881594" cy="2062103"/>
          </a:xfrm>
          <a:prstGeom prst="rect">
            <a:avLst/>
          </a:prstGeom>
          <a:noFill/>
        </p:spPr>
        <p:txBody>
          <a:bodyPr wrap="square" rtlCol="0">
            <a:spAutoFit/>
          </a:bodyPr>
          <a:lstStyle/>
          <a:p>
            <a:r>
              <a:rPr lang="en-US" altLang="zh-CN" sz="32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rPr>
              <a:t>1. VAI TRÒ CỦA NGÀNH THUỶ SẢN TRONG NỀN KINH TẾ VIỆT NAM</a:t>
            </a:r>
          </a:p>
        </p:txBody>
      </p:sp>
      <p:sp>
        <p:nvSpPr>
          <p:cNvPr id="148" name="文本框 147"/>
          <p:cNvSpPr txBox="1"/>
          <p:nvPr/>
        </p:nvSpPr>
        <p:spPr>
          <a:xfrm>
            <a:off x="6665399" y="2589637"/>
            <a:ext cx="4167699" cy="584775"/>
          </a:xfrm>
          <a:prstGeom prst="rect">
            <a:avLst/>
          </a:prstGeom>
          <a:noFill/>
        </p:spPr>
        <p:txBody>
          <a:bodyPr wrap="square" rtlCol="0">
            <a:spAutoFit/>
          </a:bodyPr>
          <a:lstStyle/>
          <a:p>
            <a:r>
              <a:rPr lang="en-US" altLang="zh-CN" sz="3200" b="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 LUYỆN TẬP </a:t>
            </a:r>
            <a:endParaRPr lang="zh-CN" altLang="en-US"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0" y="594045"/>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xmlns="" id="{D29DAB9A-01F8-8117-4185-9E59EAB16C7E}"/>
              </a:ext>
            </a:extLst>
          </p:cNvPr>
          <p:cNvSpPr txBox="1"/>
          <p:nvPr/>
        </p:nvSpPr>
        <p:spPr>
          <a:xfrm>
            <a:off x="1925129" y="4713921"/>
            <a:ext cx="3881594" cy="2492990"/>
          </a:xfrm>
          <a:prstGeom prst="rect">
            <a:avLst/>
          </a:prstGeom>
          <a:noFill/>
        </p:spPr>
        <p:txBody>
          <a:bodyPr wrap="square" rtlCol="0">
            <a:spAutoFit/>
          </a:bodyPr>
          <a:lstStyle/>
          <a:p>
            <a:r>
              <a:rPr lang="en-US" altLang="zh-CN" sz="32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2. MỘT SỐ LOẠI THUỶ SẢN CÓ GIÁ TRỊ KINH TẾ CAO Ở VIỆT NAM</a:t>
            </a:r>
            <a:endParaRPr lang="vi-VN" sz="3200">
              <a:solidFill>
                <a:srgbClr val="7030A0"/>
              </a:solidFill>
              <a:latin typeface="Times New Roman" panose="02020603050405020304" pitchFamily="18" charset="0"/>
              <a:cs typeface="Times New Roman" panose="02020603050405020304" pitchFamily="18" charset="0"/>
            </a:endParaRPr>
          </a:p>
          <a:p>
            <a:endParaRPr lang="en-US" altLang="zh-CN" sz="2800" b="1">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xmlns="" id="{AEA4E06C-E6D8-25B2-8A19-4718E0F67322}"/>
              </a:ext>
            </a:extLst>
          </p:cNvPr>
          <p:cNvPicPr>
            <a:picLocks noChangeAspect="1"/>
          </p:cNvPicPr>
          <p:nvPr/>
        </p:nvPicPr>
        <p:blipFill>
          <a:blip r:embed="rId6"/>
          <a:stretch>
            <a:fillRect/>
          </a:stretch>
        </p:blipFill>
        <p:spPr>
          <a:xfrm>
            <a:off x="5718297" y="4562639"/>
            <a:ext cx="1286367" cy="1286367"/>
          </a:xfrm>
          <a:prstGeom prst="rect">
            <a:avLst/>
          </a:prstGeom>
        </p:spPr>
      </p:pic>
      <p:sp>
        <p:nvSpPr>
          <p:cNvPr id="41" name="文本框 147">
            <a:extLst>
              <a:ext uri="{FF2B5EF4-FFF2-40B4-BE49-F238E27FC236}">
                <a16:creationId xmlns:a16="http://schemas.microsoft.com/office/drawing/2014/main" xmlns="" id="{67D66358-422D-9674-5752-86D52A6C8093}"/>
              </a:ext>
            </a:extLst>
          </p:cNvPr>
          <p:cNvSpPr txBox="1"/>
          <p:nvPr/>
        </p:nvSpPr>
        <p:spPr>
          <a:xfrm>
            <a:off x="6771603" y="4761885"/>
            <a:ext cx="4167699" cy="584775"/>
          </a:xfrm>
          <a:prstGeom prst="rect">
            <a:avLst/>
          </a:prstGeom>
          <a:noFill/>
        </p:spPr>
        <p:txBody>
          <a:bodyPr wrap="square" rtlCol="0">
            <a:spAutoFit/>
          </a:bodyPr>
          <a:lstStyle/>
          <a:p>
            <a:r>
              <a:rPr lang="en-US" altLang="zh-CN" sz="32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4. VẬN DỤNG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barn(inVertical)">
                                      <p:cBhvr>
                                        <p:cTn id="10" dur="500"/>
                                        <p:tgtEl>
                                          <p:spTgt spid="10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barn(inVertical)">
                                      <p:cBhvr>
                                        <p:cTn id="13" dur="500"/>
                                        <p:tgtEl>
                                          <p:spTgt spid="1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barn(inVertical)">
                                      <p:cBhvr>
                                        <p:cTn id="16" dur="500"/>
                                        <p:tgtEl>
                                          <p:spTgt spid="1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barn(inVertical)">
                                      <p:cBhvr>
                                        <p:cTn id="19" dur="500"/>
                                        <p:tgtEl>
                                          <p:spTgt spid="1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barn(inVertical)">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barn(inVertical)">
                                      <p:cBhvr>
                                        <p:cTn id="27" dur="500"/>
                                        <p:tgtEl>
                                          <p:spTgt spid="1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barn(inVertical)">
                                      <p:cBhvr>
                                        <p:cTn id="30" dur="500"/>
                                        <p:tgtEl>
                                          <p:spTgt spid="14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barn(inVertical)">
                                      <p:cBhvr>
                                        <p:cTn id="35" dur="500"/>
                                        <p:tgtEl>
                                          <p:spTgt spid="13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barn(inVertical)">
                                      <p:cBhvr>
                                        <p:cTn id="43" dur="500"/>
                                        <p:tgtEl>
                                          <p:spTgt spid="1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8"/>
                                        </p:tgtEl>
                                        <p:attrNameLst>
                                          <p:attrName>style.visibility</p:attrName>
                                        </p:attrNameLst>
                                      </p:cBhvr>
                                      <p:to>
                                        <p:strVal val="visible"/>
                                      </p:to>
                                    </p:set>
                                    <p:animEffect transition="in" filter="barn(inVertical)">
                                      <p:cBhvr>
                                        <p:cTn id="46" dur="500"/>
                                        <p:tgtEl>
                                          <p:spTgt spid="14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9" grpId="0" animBg="1"/>
      <p:bldP spid="110" grpId="0" animBg="1"/>
      <p:bldP spid="111" grpId="0" animBg="1"/>
      <p:bldP spid="112" grpId="0"/>
      <p:bldP spid="113" grpId="0"/>
      <p:bldP spid="146" grpId="0"/>
      <p:bldP spid="148"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xmlns="" id="{E4CEB8C7-38B9-80D2-14E4-3896E2ADDAFC}"/>
              </a:ext>
            </a:extLst>
          </p:cNvPr>
          <p:cNvSpPr/>
          <p:nvPr/>
        </p:nvSpPr>
        <p:spPr>
          <a:xfrm>
            <a:off x="2583181" y="105156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5400" b="1" dirty="0">
                <a:solidFill>
                  <a:schemeClr val="accent2"/>
                </a:solidFill>
                <a:latin typeface="+mj-lt"/>
              </a:rPr>
              <a:t>Em hãy nêu vai trò của ngành thủy sản được minh họa trong hình 12.1</a:t>
            </a:r>
            <a:r>
              <a:rPr lang="en-US" sz="5400" b="1" dirty="0">
                <a:solidFill>
                  <a:schemeClr val="accent2"/>
                </a:solidFill>
                <a:latin typeface="+mj-lt"/>
              </a:rPr>
              <a:t> ?</a:t>
            </a:r>
            <a:endParaRPr lang="vi-VN" sz="5400" dirty="0">
              <a:solidFill>
                <a:schemeClr val="accent2"/>
              </a:solidFill>
              <a:latin typeface="+mj-lt"/>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129738"/>
          </a:xfrm>
          <a:prstGeom prst="rect">
            <a:avLst/>
          </a:prstGeom>
          <a:ln w="28575">
            <a:solidFill>
              <a:schemeClr val="tx1"/>
            </a:solidFill>
          </a:ln>
        </p:spPr>
        <p:txBody>
          <a:bodyPr wrap="square">
            <a:spAutoFit/>
          </a:bodyPr>
          <a:lstStyle/>
          <a:p>
            <a:pPr lvl="0"/>
            <a:r>
              <a:rPr lang="en-US" sz="32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 </a:t>
            </a:r>
            <a:r>
              <a:rPr lang="vi-VN" sz="4000" b="1">
                <a:latin typeface="Times New Roman" panose="02020603050405020304" pitchFamily="18" charset="0"/>
                <a:cs typeface="Times New Roman" panose="02020603050405020304" pitchFamily="18" charset="0"/>
              </a:rPr>
              <a:t>Em hãy nêu vai trò của ngành thủy sản được minh họa trong hình 12.1</a:t>
            </a:r>
            <a:r>
              <a:rPr lang="en-US" sz="4000" b="1">
                <a:latin typeface="Times New Roman" panose="02020603050405020304" pitchFamily="18" charset="0"/>
                <a:cs typeface="Times New Roman" panose="02020603050405020304" pitchFamily="18" charset="0"/>
              </a:rPr>
              <a:t> ?</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Arial" panose="020B0604020202020204" pitchFamily="34" charset="0"/>
                <a:cs typeface="Times New Roman" panose="02020603050405020304" pitchFamily="18" charset="0"/>
              </a:rPr>
              <a:t>Vì sao nuôi thủy sản ven biển hải đảo lại góp phần đảm bảo chủ quyền an ninh quốc gia.?</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xmlns="" id="{06F4086C-4402-04BE-B417-999E20408407}"/>
              </a:ext>
            </a:extLst>
          </p:cNvPr>
          <p:cNvSpPr txBox="1"/>
          <p:nvPr/>
        </p:nvSpPr>
        <p:spPr>
          <a:xfrm>
            <a:off x="448574" y="1053478"/>
            <a:ext cx="11743426" cy="5493812"/>
          </a:xfrm>
          <a:prstGeom prst="rect">
            <a:avLst/>
          </a:prstGeom>
          <a:noFill/>
        </p:spPr>
        <p:txBody>
          <a:bodyPr wrap="square">
            <a:spAutoFit/>
          </a:bodyPr>
          <a:lstStyle/>
          <a:p>
            <a:pPr algn="just"/>
            <a:r>
              <a:rPr lang="en-US" sz="3600" b="1" i="1" u="sng" dirty="0" err="1">
                <a:solidFill>
                  <a:srgbClr val="0070C0"/>
                </a:solidFill>
                <a:effectLst/>
                <a:latin typeface="Times New Roman" panose="02020603050405020304" pitchFamily="18" charset="0"/>
                <a:cs typeface="Times New Roman" panose="02020603050405020304" pitchFamily="18" charset="0"/>
              </a:rPr>
              <a:t>Câu</a:t>
            </a:r>
            <a:r>
              <a:rPr lang="en-US" sz="3600" b="1" i="1" u="sng" dirty="0">
                <a:solidFill>
                  <a:srgbClr val="0070C0"/>
                </a:solidFill>
                <a:effectLst/>
                <a:latin typeface="Times New Roman" panose="02020603050405020304" pitchFamily="18" charset="0"/>
                <a:cs typeface="Times New Roman" panose="02020603050405020304" pitchFamily="18" charset="0"/>
              </a:rPr>
              <a:t> 1: </a:t>
            </a:r>
            <a:r>
              <a:rPr lang="en-US" sz="3600" b="1" i="1" u="sng" dirty="0" err="1">
                <a:solidFill>
                  <a:srgbClr val="0070C0"/>
                </a:solidFill>
                <a:effectLst/>
                <a:latin typeface="Times New Roman" panose="02020603050405020304" pitchFamily="18" charset="0"/>
                <a:cs typeface="Times New Roman" panose="02020603050405020304" pitchFamily="18" charset="0"/>
              </a:rPr>
              <a:t>Trả</a:t>
            </a:r>
            <a:r>
              <a:rPr lang="en-US" sz="3600" b="1" i="1" u="sng" dirty="0">
                <a:solidFill>
                  <a:srgbClr val="0070C0"/>
                </a:solidFill>
                <a:effectLst/>
                <a:latin typeface="Times New Roman" panose="02020603050405020304" pitchFamily="18" charset="0"/>
                <a:cs typeface="Times New Roman" panose="02020603050405020304" pitchFamily="18" charset="0"/>
              </a:rPr>
              <a:t> </a:t>
            </a:r>
            <a:r>
              <a:rPr lang="en-US" sz="3600" b="1" i="1" u="sng" dirty="0" err="1">
                <a:solidFill>
                  <a:srgbClr val="0070C0"/>
                </a:solidFill>
                <a:effectLst/>
                <a:latin typeface="Times New Roman" panose="02020603050405020304" pitchFamily="18" charset="0"/>
                <a:cs typeface="Times New Roman" panose="02020603050405020304" pitchFamily="18" charset="0"/>
              </a:rPr>
              <a:t>lời</a:t>
            </a:r>
            <a:endParaRPr lang="en-US" sz="3600" b="1" i="1" u="sng" dirty="0">
              <a:solidFill>
                <a:srgbClr val="0070C0"/>
              </a:solidFill>
              <a:effectLst/>
              <a:latin typeface="Times New Roman" panose="02020603050405020304" pitchFamily="18" charset="0"/>
              <a:cs typeface="Times New Roman" panose="02020603050405020304" pitchFamily="18" charset="0"/>
            </a:endParaRPr>
          </a:p>
          <a:p>
            <a:pPr algn="just"/>
            <a:r>
              <a:rPr lang="vi-VN" sz="3500" b="1" i="0" dirty="0">
                <a:solidFill>
                  <a:srgbClr val="0070C0"/>
                </a:solidFill>
                <a:effectLst/>
                <a:latin typeface="+mj-lt"/>
              </a:rPr>
              <a:t>Hình 12.1a: </a:t>
            </a:r>
            <a:r>
              <a:rPr lang="vi-VN" sz="3500" b="0" i="0" dirty="0">
                <a:solidFill>
                  <a:srgbClr val="0070C0"/>
                </a:solidFill>
                <a:effectLst/>
                <a:latin typeface="+mj-lt"/>
              </a:rPr>
              <a:t>Cung cấp thực phẩm cho con người</a:t>
            </a:r>
          </a:p>
          <a:p>
            <a:pPr algn="just"/>
            <a:r>
              <a:rPr lang="vi-VN" sz="3500" b="1" i="0" dirty="0">
                <a:solidFill>
                  <a:srgbClr val="0070C0"/>
                </a:solidFill>
                <a:effectLst/>
                <a:latin typeface="+mj-lt"/>
              </a:rPr>
              <a:t>Hình 12.1b: </a:t>
            </a:r>
            <a:r>
              <a:rPr lang="vi-VN" sz="3500" b="0" i="0" dirty="0">
                <a:solidFill>
                  <a:srgbClr val="0070C0"/>
                </a:solidFill>
                <a:effectLst/>
                <a:latin typeface="+mj-lt"/>
              </a:rPr>
              <a:t>Cung cấp nguyên liệu cho ngành chăn nuôi và các ngành công nghiệp khác.</a:t>
            </a:r>
          </a:p>
          <a:p>
            <a:pPr algn="just"/>
            <a:r>
              <a:rPr lang="vi-VN" sz="3500" b="1" i="0" dirty="0">
                <a:solidFill>
                  <a:srgbClr val="0070C0"/>
                </a:solidFill>
                <a:effectLst/>
                <a:latin typeface="+mj-lt"/>
              </a:rPr>
              <a:t>Hình 12.1c: </a:t>
            </a:r>
            <a:r>
              <a:rPr lang="vi-VN" sz="3500" b="0" i="0" dirty="0">
                <a:solidFill>
                  <a:srgbClr val="0070C0"/>
                </a:solidFill>
                <a:effectLst/>
                <a:latin typeface="+mj-lt"/>
              </a:rPr>
              <a:t>Cung cấp nguyên liệu cho ngành chế biến thực phẩm.</a:t>
            </a:r>
          </a:p>
          <a:p>
            <a:pPr algn="just"/>
            <a:r>
              <a:rPr lang="vi-VN" sz="3500" b="1" i="0" dirty="0">
                <a:solidFill>
                  <a:srgbClr val="0070C0"/>
                </a:solidFill>
                <a:effectLst/>
                <a:latin typeface="+mj-lt"/>
              </a:rPr>
              <a:t>Hình 12.d: </a:t>
            </a:r>
            <a:r>
              <a:rPr lang="vi-VN" sz="3500" b="0" i="0" dirty="0">
                <a:solidFill>
                  <a:srgbClr val="0070C0"/>
                </a:solidFill>
                <a:effectLst/>
                <a:latin typeface="+mj-lt"/>
              </a:rPr>
              <a:t>Xuất khẩu thủy sản</a:t>
            </a:r>
          </a:p>
          <a:p>
            <a:pPr algn="just"/>
            <a:r>
              <a:rPr lang="vi-VN" sz="3500" b="1" i="0" dirty="0">
                <a:solidFill>
                  <a:srgbClr val="0070C0"/>
                </a:solidFill>
                <a:effectLst/>
                <a:latin typeface="+mj-lt"/>
              </a:rPr>
              <a:t>Hình 12.1e: </a:t>
            </a:r>
            <a:r>
              <a:rPr lang="vi-VN" sz="3500" b="0" i="0" dirty="0">
                <a:solidFill>
                  <a:srgbClr val="0070C0"/>
                </a:solidFill>
                <a:effectLst/>
                <a:latin typeface="+mj-lt"/>
              </a:rPr>
              <a:t>Tạo việc làm và tăng thu nhập cho người lao động.</a:t>
            </a:r>
          </a:p>
          <a:p>
            <a:pPr algn="just"/>
            <a:r>
              <a:rPr lang="vi-VN" sz="3500" b="1" i="0" dirty="0">
                <a:solidFill>
                  <a:srgbClr val="0070C0"/>
                </a:solidFill>
                <a:effectLst/>
                <a:latin typeface="+mj-lt"/>
              </a:rPr>
              <a:t>Hình 12.1f: </a:t>
            </a:r>
            <a:r>
              <a:rPr lang="vi-VN" sz="3500" b="0" i="0" dirty="0">
                <a:solidFill>
                  <a:srgbClr val="0070C0"/>
                </a:solidFill>
                <a:effectLst/>
                <a:latin typeface="+mj-lt"/>
              </a:rPr>
              <a:t>Góp phần bảo vệ môi trường và đảm bảo chủ quyền quốc gia.</a:t>
            </a:r>
          </a:p>
        </p:txBody>
      </p:sp>
    </p:spTree>
    <p:extLst>
      <p:ext uri="{BB962C8B-B14F-4D97-AF65-F5344CB8AC3E}">
        <p14:creationId xmlns:p14="http://schemas.microsoft.com/office/powerpoint/2010/main" val="3872229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xmlns="" id="{E4CEB8C7-38B9-80D2-14E4-3896E2ADDAFC}"/>
              </a:ext>
            </a:extLst>
          </p:cNvPr>
          <p:cNvSpPr/>
          <p:nvPr/>
        </p:nvSpPr>
        <p:spPr>
          <a:xfrm>
            <a:off x="624840" y="1005840"/>
            <a:ext cx="10668000" cy="1783080"/>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4000" b="1" dirty="0">
                <a:solidFill>
                  <a:srgbClr val="FF3300"/>
                </a:solidFill>
                <a:latin typeface="Times New Roman" panose="02020603050405020304" pitchFamily="18" charset="0"/>
              </a:rPr>
              <a:t>Vì sao nuôi thủy sản ven biển hải đảo lại góp phần đảm bảo chủ quyền an ninh quốc gia.?</a:t>
            </a:r>
            <a:endParaRPr kumimoji="0" lang="vi-VN" sz="4000" b="0" i="0" u="none" strike="noStrike" kern="1200" cap="none" spc="0" normalizeH="0" baseline="0" noProof="0" dirty="0">
              <a:ln>
                <a:noFill/>
              </a:ln>
              <a:solidFill>
                <a:srgbClr val="FF3300"/>
              </a:solidFill>
              <a:effectLst/>
              <a:uLnTx/>
              <a:uFillTx/>
              <a:latin typeface="Times New Roman" panose="02020603050405020304" pitchFamily="18" charset="0"/>
            </a:endParaRPr>
          </a:p>
        </p:txBody>
      </p:sp>
      <p:sp>
        <p:nvSpPr>
          <p:cNvPr id="6" name="TextBox 5">
            <a:extLst>
              <a:ext uri="{FF2B5EF4-FFF2-40B4-BE49-F238E27FC236}">
                <a16:creationId xmlns:a16="http://schemas.microsoft.com/office/drawing/2014/main" xmlns="" id="{06F4086C-4402-04BE-B417-999E20408407}"/>
              </a:ext>
            </a:extLst>
          </p:cNvPr>
          <p:cNvSpPr txBox="1"/>
          <p:nvPr/>
        </p:nvSpPr>
        <p:spPr>
          <a:xfrm>
            <a:off x="129540" y="3017520"/>
            <a:ext cx="11658600"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CC"/>
                </a:solidFill>
                <a:effectLst/>
                <a:uLnTx/>
                <a:uFillTx/>
                <a:latin typeface="Times New Roman" panose="02020603050405020304" pitchFamily="18" charset="0"/>
              </a:rPr>
              <a:t>-</a:t>
            </a:r>
            <a:r>
              <a:rPr kumimoji="0" lang="en-US" sz="4000" b="0" i="0" u="none" strike="noStrike" kern="1200" cap="none" spc="0" normalizeH="0" noProof="0" dirty="0" smtClean="0">
                <a:ln>
                  <a:noFill/>
                </a:ln>
                <a:solidFill>
                  <a:srgbClr val="0000CC"/>
                </a:solidFill>
                <a:effectLst/>
                <a:uLnTx/>
                <a:uFillTx/>
                <a:latin typeface="Times New Roman" panose="02020603050405020304" pitchFamily="18" charset="0"/>
              </a:rPr>
              <a:t> </a:t>
            </a:r>
            <a:r>
              <a:rPr kumimoji="0" lang="vi-VN" sz="4000" b="0" i="0" u="none" strike="noStrike" kern="1200" cap="none" spc="0" normalizeH="0" baseline="0" noProof="0" dirty="0" smtClean="0">
                <a:ln>
                  <a:noFill/>
                </a:ln>
                <a:solidFill>
                  <a:srgbClr val="0000CC"/>
                </a:solidFill>
                <a:effectLst/>
                <a:uLnTx/>
                <a:uFillTx/>
                <a:latin typeface="Times New Roman" panose="02020603050405020304" pitchFamily="18" charset="0"/>
              </a:rPr>
              <a:t>Vì </a:t>
            </a:r>
            <a:r>
              <a:rPr kumimoji="0" lang="vi-VN" sz="4000" b="0" i="0" u="none" strike="noStrike" kern="1200" cap="none" spc="0" normalizeH="0" baseline="0" noProof="0" dirty="0">
                <a:ln>
                  <a:noFill/>
                </a:ln>
                <a:solidFill>
                  <a:srgbClr val="0000CC"/>
                </a:solidFill>
                <a:effectLst/>
                <a:uLnTx/>
                <a:uFillTx/>
                <a:latin typeface="Times New Roman" panose="02020603050405020304" pitchFamily="18" charset="0"/>
              </a:rPr>
              <a:t>người dân chỉ được nuôi trồng, đánh bắt thủy sản trong phạm vi lãnh thổ của mình. </a:t>
            </a:r>
          </a:p>
        </p:txBody>
      </p:sp>
    </p:spTree>
    <p:extLst>
      <p:ext uri="{BB962C8B-B14F-4D97-AF65-F5344CB8AC3E}">
        <p14:creationId xmlns:p14="http://schemas.microsoft.com/office/powerpoint/2010/main" val="263061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93647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zh-CN" sz="3600" i="0" u="none" strike="noStrike" kern="1200" cap="none" spc="0" normalizeH="0" baseline="0" noProof="0" dirty="0" smtClean="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a:t>
            </a:r>
            <a:r>
              <a:rPr kumimoji="0" lang="en-US" altLang="zh-CN" sz="3600" i="0" u="none" strike="noStrike" kern="1200" cap="none" spc="0" normalizeH="0" baseline="0" noProof="0" dirty="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r>
              <a:rPr kumimoji="0" lang="en-US" altLang="zh-CN" sz="3600" i="0" u="none" strike="noStrike" kern="1200" cap="none" spc="0" normalizeH="0" noProof="0" dirty="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600" i="0" u="sng" strike="noStrike" kern="1200" cap="none" spc="0" normalizeH="0" noProof="0" dirty="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VAI TRÒ CỦA NGÀNH THUỶ SẢN TRONG NỀN KINH TẾ VIỆT </a:t>
            </a:r>
            <a:r>
              <a:rPr kumimoji="0" lang="en-US" altLang="zh-CN" sz="3600" i="0" u="sng" strike="noStrike" kern="1200" cap="none" spc="0" normalizeH="0" noProof="0" dirty="0" smtClean="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NAM</a:t>
            </a:r>
            <a:r>
              <a:rPr kumimoji="0" lang="en-US" altLang="zh-CN" sz="3600" b="1" i="0" u="none" strike="noStrike" kern="1200" cap="none" spc="0" normalizeH="0" noProof="0" dirty="0" smtClean="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3600" b="1" i="0" u="none" strike="noStrike" kern="1200" cap="none" spc="0" normalizeH="0" baseline="0" noProof="0" dirty="0">
              <a:ln>
                <a:noFill/>
              </a:ln>
              <a:solidFill>
                <a:schemeClr val="tx1"/>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xmlns="" id="{06F4086C-4402-04BE-B417-999E20408407}"/>
              </a:ext>
            </a:extLst>
          </p:cNvPr>
          <p:cNvSpPr txBox="1"/>
          <p:nvPr/>
        </p:nvSpPr>
        <p:spPr>
          <a:xfrm>
            <a:off x="500332" y="1053478"/>
            <a:ext cx="11478308" cy="5433282"/>
          </a:xfrm>
          <a:prstGeom prst="rect">
            <a:avLst/>
          </a:prstGeom>
          <a:noFill/>
        </p:spPr>
        <p:txBody>
          <a:bodyPr wrap="square">
            <a:spAutoFit/>
          </a:bodyPr>
          <a:lstStyle/>
          <a:p>
            <a:pPr>
              <a:lnSpc>
                <a:spcPct val="115000"/>
              </a:lnSpc>
              <a:spcAft>
                <a:spcPts val="800"/>
              </a:spcAft>
            </a:pP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khẩu</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125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文本框 145"/>
          <p:cNvSpPr txBox="1"/>
          <p:nvPr/>
        </p:nvSpPr>
        <p:spPr>
          <a:xfrm>
            <a:off x="1418959" y="239615"/>
            <a:ext cx="95995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anose="02020603050405020304" pitchFamily="18" charset="0"/>
                <a:cs typeface="Times New Roman" panose="02020603050405020304" pitchFamily="18" charset="0"/>
              </a:rPr>
              <a:t>2</a:t>
            </a:r>
            <a:r>
              <a:rPr kumimoji="0" lang="en-US" sz="32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thuỷ</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sản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có</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giá</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trị</a:t>
            </a:r>
            <a:r>
              <a:rPr lang="en-US" sz="3200" b="1" u="sng" dirty="0">
                <a:latin typeface="Times New Roman" panose="02020603050405020304" pitchFamily="18" charset="0"/>
                <a:cs typeface="Times New Roman" panose="02020603050405020304" pitchFamily="18" charset="0"/>
              </a:rPr>
              <a:t> </a:t>
            </a:r>
            <a:r>
              <a:rPr kumimoji="0" lang="en-US" sz="3200" b="1" u="sng"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kinh</a:t>
            </a:r>
            <a:r>
              <a:rPr kumimoji="0" lang="en-US" sz="3200" b="1"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u="sng"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tế</a:t>
            </a:r>
            <a:r>
              <a:rPr kumimoji="0" lang="en-US" sz="3200" b="1"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u="sng"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cao</a:t>
            </a:r>
            <a:r>
              <a:rPr kumimoji="0" lang="en-US" sz="3200" b="1"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u="sng"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Việt</a:t>
            </a:r>
            <a:r>
              <a:rPr kumimoji="0" lang="en-US" sz="3200" b="1"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Nam</a:t>
            </a:r>
          </a:p>
          <a:p>
            <a:pPr>
              <a:defRPr/>
            </a:pPr>
            <a:r>
              <a:rPr lang="en-US" sz="3200" b="1" dirty="0">
                <a:latin typeface="Times New Roman" panose="02020603050405020304" pitchFamily="18" charset="0"/>
                <a:cs typeface="Times New Roman" panose="02020603050405020304" pitchFamily="18" charset="0"/>
              </a:rPr>
              <a:t>2.1. </a:t>
            </a:r>
            <a:r>
              <a:rPr lang="vi-VN" sz="3200" b="1" u="sng" dirty="0">
                <a:latin typeface="Times New Roman" panose="02020603050405020304" pitchFamily="18" charset="0"/>
                <a:cs typeface="Times New Roman" panose="02020603050405020304" pitchFamily="18" charset="0"/>
              </a:rPr>
              <a:t>Nguồn lợi thủy sản của Việt Nam</a:t>
            </a:r>
            <a:endParaRPr lang="vi-VN" sz="3200" u="sng" dirty="0">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91" name="图片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extLst>
      <p:ext uri="{BB962C8B-B14F-4D97-AF65-F5344CB8AC3E}">
        <p14:creationId xmlns:p14="http://schemas.microsoft.com/office/powerpoint/2010/main" val="418720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8.33333E-7 0.10834 L -8.33333E-7 -0.66898 " pathEditMode="relative" rAng="0" ptsTypes="AA">
                                      <p:cBhvr>
                                        <p:cTn id="12" dur="1000" fill="hold"/>
                                        <p:tgtEl>
                                          <p:spTgt spid="150"/>
                                        </p:tgtEl>
                                        <p:attrNameLst>
                                          <p:attrName>ppt_x</p:attrName>
                                          <p:attrName>ppt_y</p:attrName>
                                        </p:attrNameLst>
                                      </p:cBhvr>
                                      <p:rCtr x="0" y="-38866"/>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500"/>
                                        <p:tgtEl>
                                          <p:spTgt spid="150"/>
                                        </p:tgtEl>
                                      </p:cBhvr>
                                    </p:animEffect>
                                    <p:set>
                                      <p:cBhvr>
                                        <p:cTn id="16" dur="1" fill="hold">
                                          <p:stCondLst>
                                            <p:cond delay="499"/>
                                          </p:stCondLst>
                                        </p:cTn>
                                        <p:tgtEl>
                                          <p:spTgt spid="1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146"/>
                                        </p:tgtEl>
                                        <p:attrNameLst>
                                          <p:attrName>style.visibility</p:attrName>
                                        </p:attrNameLst>
                                      </p:cBhvr>
                                      <p:to>
                                        <p:strVal val="visible"/>
                                      </p:to>
                                    </p:set>
                                    <p:anim calcmode="lin" valueType="num">
                                      <p:cBhvr>
                                        <p:cTn id="21"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22" dur="300" fill="hold"/>
                                        <p:tgtEl>
                                          <p:spTgt spid="146"/>
                                        </p:tgtEl>
                                        <p:attrNameLst>
                                          <p:attrName>ppt_y</p:attrName>
                                        </p:attrNameLst>
                                      </p:cBhvr>
                                      <p:tavLst>
                                        <p:tav tm="0">
                                          <p:val>
                                            <p:strVal val="#ppt_y"/>
                                          </p:val>
                                        </p:tav>
                                        <p:tav tm="100000">
                                          <p:val>
                                            <p:strVal val="#ppt_y"/>
                                          </p:val>
                                        </p:tav>
                                      </p:tavLst>
                                    </p:anim>
                                    <p:anim calcmode="lin" valueType="num">
                                      <p:cBhvr>
                                        <p:cTn id="23"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24"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2679" y="1363134"/>
            <a:ext cx="9849464" cy="4391074"/>
          </a:xfrm>
          <a:prstGeom prst="rect">
            <a:avLst/>
          </a:prstGeom>
          <a:ln w="28575">
            <a:solidFill>
              <a:schemeClr val="tx1"/>
            </a:solidFill>
          </a:ln>
        </p:spPr>
        <p:txBody>
          <a:bodyPr wrap="square">
            <a:spAutoFit/>
          </a:bodyPr>
          <a:lstStyle/>
          <a:p>
            <a:r>
              <a:rPr lang="en-US" sz="4000" b="1">
                <a:latin typeface="Times New Roman" panose="02020603050405020304" pitchFamily="18" charset="0"/>
                <a:cs typeface="Times New Roman" panose="02020603050405020304" pitchFamily="18" charset="0"/>
              </a:rPr>
              <a:t>     1. N</a:t>
            </a:r>
            <a:r>
              <a:rPr lang="vi-VN" sz="4000" b="1">
                <a:latin typeface="Times New Roman" panose="02020603050405020304" pitchFamily="18" charset="0"/>
                <a:cs typeface="Times New Roman" panose="02020603050405020304" pitchFamily="18" charset="0"/>
              </a:rPr>
              <a:t>ước ta có những lợi thế gì để phát triển ngành nuôi thủy sản</a:t>
            </a:r>
            <a:r>
              <a:rPr lang="en-US" sz="4000" b="1">
                <a:latin typeface="Times New Roman" panose="02020603050405020304" pitchFamily="18" charset="0"/>
                <a:cs typeface="Times New Roman" panose="02020603050405020304" pitchFamily="18" charset="0"/>
              </a:rPr>
              <a:t>?</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a:t>
            </a:r>
            <a:r>
              <a:rPr lang="en-US" sz="2800" b="1">
                <a:solidFill>
                  <a:srgbClr val="FF0000"/>
                </a:solidFill>
                <a:latin typeface="Times New Roman" panose="02020603050405020304" pitchFamily="18" charset="0"/>
                <a:cs typeface="Times New Roman" panose="02020603050405020304" pitchFamily="18" charset="0"/>
              </a:rPr>
              <a:t>SỐ 2</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36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5" name="Scroll: Vertical 4">
            <a:extLst>
              <a:ext uri="{FF2B5EF4-FFF2-40B4-BE49-F238E27FC236}">
                <a16:creationId xmlns:a16="http://schemas.microsoft.com/office/drawing/2014/main" xmlns="" id="{E4CEB8C7-38B9-80D2-14E4-3896E2ADDAFC}"/>
              </a:ext>
            </a:extLst>
          </p:cNvPr>
          <p:cNvSpPr/>
          <p:nvPr/>
        </p:nvSpPr>
        <p:spPr>
          <a:xfrm>
            <a:off x="1112520" y="1005840"/>
            <a:ext cx="10500360" cy="1722120"/>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 N</a:t>
            </a:r>
            <a:r>
              <a:rPr lang="vi-VN" sz="3200" b="1" dirty="0">
                <a:solidFill>
                  <a:srgbClr val="FF0000"/>
                </a:solidFill>
                <a:latin typeface="Times New Roman" panose="02020603050405020304" pitchFamily="18" charset="0"/>
                <a:cs typeface="Times New Roman" panose="02020603050405020304" pitchFamily="18" charset="0"/>
              </a:rPr>
              <a:t>ước ta có những lợi thế gì để phát triển ngành nuôi thủy sản</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68680" y="2828836"/>
            <a:ext cx="10469880" cy="2062103"/>
          </a:xfrm>
          <a:prstGeom prst="rect">
            <a:avLst/>
          </a:prstGeom>
        </p:spPr>
        <p:txBody>
          <a:bodyPr wrap="square">
            <a:spAutoFit/>
          </a:bodyPr>
          <a:lstStyle/>
          <a:p>
            <a:pPr lvl="0" algn="just">
              <a:defRPr/>
            </a:pPr>
            <a:r>
              <a:rPr lang="en-US" sz="3200" b="1" dirty="0" smtClean="0">
                <a:solidFill>
                  <a:srgbClr val="0000CC"/>
                </a:solidFill>
                <a:latin typeface="Times New Roman" panose="02020603050405020304" pitchFamily="18" charset="0"/>
                <a:ea typeface="Calibri" panose="020F0502020204030204" pitchFamily="34" charset="0"/>
              </a:rPr>
              <a:t>- N</a:t>
            </a:r>
            <a:r>
              <a:rPr lang="vi-VN" sz="3200" dirty="0">
                <a:solidFill>
                  <a:srgbClr val="0000CC"/>
                </a:solidFill>
                <a:latin typeface="Times New Roman" panose="02020603050405020304" pitchFamily="18" charset="0"/>
                <a:ea typeface="Calibri" panose="020F0502020204030204" pitchFamily="34" charset="0"/>
              </a:rPr>
              <a:t>hững l</a:t>
            </a:r>
            <a:r>
              <a:rPr lang="en-US" sz="3200" dirty="0" err="1">
                <a:solidFill>
                  <a:srgbClr val="0000CC"/>
                </a:solidFill>
                <a:latin typeface="Times New Roman" panose="02020603050405020304" pitchFamily="18" charset="0"/>
                <a:ea typeface="Calibri" panose="020F0502020204030204" pitchFamily="34" charset="0"/>
              </a:rPr>
              <a:t>ợi</a:t>
            </a:r>
            <a:r>
              <a:rPr lang="vi-VN" sz="3200" dirty="0">
                <a:solidFill>
                  <a:srgbClr val="0000CC"/>
                </a:solidFill>
                <a:latin typeface="Times New Roman" panose="02020603050405020304" pitchFamily="18" charset="0"/>
                <a:ea typeface="Calibri" panose="020F0502020204030204" pitchFamily="34" charset="0"/>
              </a:rPr>
              <a:t> th</a:t>
            </a:r>
            <a:r>
              <a:rPr lang="en-US" sz="3200" dirty="0">
                <a:solidFill>
                  <a:srgbClr val="0000CC"/>
                </a:solidFill>
                <a:latin typeface="Times New Roman" panose="02020603050405020304" pitchFamily="18" charset="0"/>
                <a:ea typeface="Calibri" panose="020F0502020204030204" pitchFamily="34" charset="0"/>
              </a:rPr>
              <a:t>ế </a:t>
            </a:r>
            <a:r>
              <a:rPr lang="vi-VN" sz="3200" dirty="0">
                <a:solidFill>
                  <a:srgbClr val="0000CC"/>
                </a:solidFill>
                <a:latin typeface="Times New Roman" panose="02020603050405020304" pitchFamily="18" charset="0"/>
                <a:ea typeface="Calibri" panose="020F0502020204030204" pitchFamily="34" charset="0"/>
              </a:rPr>
              <a:t>của Việt Nam về nuôi thủy sản nước mặn</a:t>
            </a:r>
            <a:r>
              <a:rPr lang="en-US" sz="3200" dirty="0">
                <a:solidFill>
                  <a:srgbClr val="0000CC"/>
                </a:solidFill>
                <a:latin typeface="Times New Roman" panose="02020603050405020304" pitchFamily="18" charset="0"/>
                <a:ea typeface="Calibri" panose="020F0502020204030204" pitchFamily="34" charset="0"/>
              </a:rPr>
              <a:t> (</a:t>
            </a:r>
            <a:r>
              <a:rPr lang="vi-VN" sz="3200" dirty="0">
                <a:solidFill>
                  <a:srgbClr val="0000CC"/>
                </a:solidFill>
                <a:latin typeface="Times New Roman" panose="02020603050405020304" pitchFamily="18" charset="0"/>
                <a:ea typeface="Calibri" panose="020F0502020204030204" pitchFamily="34" charset="0"/>
              </a:rPr>
              <a:t>đường bờ biển dài</a:t>
            </a:r>
            <a:r>
              <a:rPr lang="en-US" sz="3200" dirty="0">
                <a:solidFill>
                  <a:srgbClr val="0000CC"/>
                </a:solidFill>
                <a:latin typeface="Times New Roman" panose="02020603050405020304" pitchFamily="18" charset="0"/>
                <a:ea typeface="Calibri" panose="020F0502020204030204" pitchFamily="34" charset="0"/>
              </a:rPr>
              <a:t>,</a:t>
            </a:r>
            <a:r>
              <a:rPr lang="vi-VN" sz="3200" dirty="0">
                <a:solidFill>
                  <a:srgbClr val="0000CC"/>
                </a:solidFill>
                <a:latin typeface="Times New Roman" panose="02020603050405020304" pitchFamily="18" charset="0"/>
                <a:ea typeface="Calibri" panose="020F0502020204030204" pitchFamily="34" charset="0"/>
              </a:rPr>
              <a:t> nhiều v</a:t>
            </a:r>
            <a:r>
              <a:rPr lang="en-US" sz="3200" dirty="0" err="1">
                <a:solidFill>
                  <a:srgbClr val="0000CC"/>
                </a:solidFill>
                <a:latin typeface="Times New Roman" panose="02020603050405020304" pitchFamily="18" charset="0"/>
                <a:ea typeface="Calibri" panose="020F0502020204030204" pitchFamily="34" charset="0"/>
              </a:rPr>
              <a:t>ịnh</a:t>
            </a:r>
            <a:r>
              <a:rPr lang="en-US" sz="3200" dirty="0">
                <a:solidFill>
                  <a:srgbClr val="0000CC"/>
                </a:solidFill>
                <a:latin typeface="Times New Roman" panose="02020603050405020304" pitchFamily="18" charset="0"/>
                <a:ea typeface="Calibri" panose="020F0502020204030204" pitchFamily="34" charset="0"/>
              </a:rPr>
              <a:t>,</a:t>
            </a:r>
            <a:r>
              <a:rPr lang="vi-VN" sz="3200" dirty="0">
                <a:solidFill>
                  <a:srgbClr val="0000CC"/>
                </a:solidFill>
                <a:latin typeface="Times New Roman" panose="02020603050405020304" pitchFamily="18" charset="0"/>
                <a:ea typeface="Calibri" panose="020F0502020204030204" pitchFamily="34" charset="0"/>
              </a:rPr>
              <a:t> hải đảo</a:t>
            </a:r>
            <a:r>
              <a:rPr lang="en-US" sz="3200" dirty="0">
                <a:solidFill>
                  <a:srgbClr val="0000CC"/>
                </a:solidFill>
                <a:latin typeface="Times New Roman" panose="02020603050405020304" pitchFamily="18" charset="0"/>
                <a:ea typeface="Calibri" panose="020F0502020204030204" pitchFamily="34" charset="0"/>
              </a:rPr>
              <a:t>...),</a:t>
            </a:r>
            <a:r>
              <a:rPr lang="vi-VN" sz="3200" dirty="0">
                <a:solidFill>
                  <a:srgbClr val="0000CC"/>
                </a:solidFill>
                <a:latin typeface="Times New Roman" panose="02020603050405020304" pitchFamily="18" charset="0"/>
                <a:ea typeface="Calibri" panose="020F0502020204030204" pitchFamily="34" charset="0"/>
              </a:rPr>
              <a:t> nước l</a:t>
            </a:r>
            <a:r>
              <a:rPr lang="en-US" sz="3200" dirty="0">
                <a:solidFill>
                  <a:srgbClr val="0000CC"/>
                </a:solidFill>
                <a:latin typeface="Times New Roman" panose="02020603050405020304" pitchFamily="18" charset="0"/>
                <a:ea typeface="Calibri" panose="020F0502020204030204" pitchFamily="34" charset="0"/>
              </a:rPr>
              <a:t>ợ </a:t>
            </a:r>
            <a:r>
              <a:rPr lang="vi-VN" sz="3200" dirty="0">
                <a:solidFill>
                  <a:srgbClr val="0000CC"/>
                </a:solidFill>
                <a:latin typeface="Times New Roman" panose="02020603050405020304" pitchFamily="18" charset="0"/>
                <a:ea typeface="Calibri" panose="020F0502020204030204" pitchFamily="34" charset="0"/>
              </a:rPr>
              <a:t>,</a:t>
            </a:r>
            <a:r>
              <a:rPr lang="en-US" sz="3200" dirty="0">
                <a:solidFill>
                  <a:srgbClr val="0000CC"/>
                </a:solidFill>
                <a:latin typeface="Times New Roman" panose="02020603050405020304" pitchFamily="18" charset="0"/>
                <a:ea typeface="Calibri" panose="020F0502020204030204" pitchFamily="34" charset="0"/>
              </a:rPr>
              <a:t> (</a:t>
            </a:r>
            <a:r>
              <a:rPr lang="vi-VN" sz="3200" dirty="0">
                <a:solidFill>
                  <a:srgbClr val="0000CC"/>
                </a:solidFill>
                <a:latin typeface="Times New Roman" panose="02020603050405020304" pitchFamily="18" charset="0"/>
                <a:ea typeface="Calibri" panose="020F0502020204030204" pitchFamily="34" charset="0"/>
              </a:rPr>
              <a:t>th</a:t>
            </a:r>
            <a:r>
              <a:rPr lang="en-US" sz="3200" dirty="0" err="1">
                <a:solidFill>
                  <a:srgbClr val="0000CC"/>
                </a:solidFill>
                <a:latin typeface="Times New Roman" panose="02020603050405020304" pitchFamily="18" charset="0"/>
                <a:ea typeface="Calibri" panose="020F0502020204030204" pitchFamily="34" charset="0"/>
              </a:rPr>
              <a:t>uỷ</a:t>
            </a:r>
            <a:r>
              <a:rPr lang="en-US" sz="3200" dirty="0">
                <a:solidFill>
                  <a:srgbClr val="0000CC"/>
                </a:solidFill>
                <a:latin typeface="Times New Roman" panose="02020603050405020304" pitchFamily="18" charset="0"/>
                <a:ea typeface="Calibri" panose="020F0502020204030204" pitchFamily="34" charset="0"/>
              </a:rPr>
              <a:t> </a:t>
            </a:r>
            <a:r>
              <a:rPr lang="en-US" sz="3200" dirty="0" err="1">
                <a:solidFill>
                  <a:srgbClr val="0000CC"/>
                </a:solidFill>
                <a:latin typeface="Times New Roman" panose="02020603050405020304" pitchFamily="18" charset="0"/>
                <a:ea typeface="Calibri" panose="020F0502020204030204" pitchFamily="34" charset="0"/>
              </a:rPr>
              <a:t>vực</a:t>
            </a:r>
            <a:r>
              <a:rPr lang="en-US" sz="3200" dirty="0">
                <a:solidFill>
                  <a:srgbClr val="0000CC"/>
                </a:solidFill>
                <a:latin typeface="Times New Roman" panose="02020603050405020304" pitchFamily="18" charset="0"/>
                <a:ea typeface="Calibri" panose="020F0502020204030204" pitchFamily="34" charset="0"/>
              </a:rPr>
              <a:t> </a:t>
            </a:r>
            <a:r>
              <a:rPr lang="vi-VN" sz="3200" dirty="0">
                <a:solidFill>
                  <a:srgbClr val="0000CC"/>
                </a:solidFill>
                <a:latin typeface="Times New Roman" panose="02020603050405020304" pitchFamily="18" charset="0"/>
                <a:ea typeface="Calibri" panose="020F0502020204030204" pitchFamily="34" charset="0"/>
              </a:rPr>
              <a:t>nước l</a:t>
            </a:r>
            <a:r>
              <a:rPr lang="en-US" sz="3200" dirty="0">
                <a:solidFill>
                  <a:srgbClr val="0000CC"/>
                </a:solidFill>
                <a:latin typeface="Times New Roman" panose="02020603050405020304" pitchFamily="18" charset="0"/>
                <a:ea typeface="Calibri" panose="020F0502020204030204" pitchFamily="34" charset="0"/>
              </a:rPr>
              <a:t>ợ </a:t>
            </a:r>
            <a:r>
              <a:rPr lang="en-US" sz="3200" dirty="0" err="1">
                <a:solidFill>
                  <a:srgbClr val="0000CC"/>
                </a:solidFill>
                <a:latin typeface="Times New Roman" panose="02020603050405020304" pitchFamily="18" charset="0"/>
                <a:ea typeface="Calibri" panose="020F0502020204030204" pitchFamily="34" charset="0"/>
              </a:rPr>
              <a:t>ven</a:t>
            </a:r>
            <a:r>
              <a:rPr lang="vi-VN" sz="3200" dirty="0">
                <a:solidFill>
                  <a:srgbClr val="0000CC"/>
                </a:solidFill>
                <a:latin typeface="Times New Roman" panose="02020603050405020304" pitchFamily="18" charset="0"/>
                <a:ea typeface="Calibri" panose="020F0502020204030204" pitchFamily="34" charset="0"/>
              </a:rPr>
              <a:t> biển</a:t>
            </a:r>
            <a:r>
              <a:rPr lang="en-US" sz="3200" dirty="0">
                <a:solidFill>
                  <a:srgbClr val="0000CC"/>
                </a:solidFill>
                <a:latin typeface="Times New Roman" panose="02020603050405020304" pitchFamily="18" charset="0"/>
                <a:ea typeface="Calibri" panose="020F0502020204030204" pitchFamily="34" charset="0"/>
              </a:rPr>
              <a:t>, </a:t>
            </a:r>
            <a:r>
              <a:rPr lang="vi-VN" sz="3200" dirty="0">
                <a:solidFill>
                  <a:srgbClr val="0000CC"/>
                </a:solidFill>
                <a:latin typeface="Times New Roman" panose="02020603050405020304" pitchFamily="18" charset="0"/>
                <a:ea typeface="Calibri" panose="020F0502020204030204" pitchFamily="34" charset="0"/>
              </a:rPr>
              <a:t>vùng </a:t>
            </a:r>
            <a:r>
              <a:rPr lang="en-US" sz="3200" dirty="0" err="1">
                <a:solidFill>
                  <a:srgbClr val="0000CC"/>
                </a:solidFill>
                <a:latin typeface="Times New Roman" panose="02020603050405020304" pitchFamily="18" charset="0"/>
                <a:ea typeface="Calibri" panose="020F0502020204030204" pitchFamily="34" charset="0"/>
              </a:rPr>
              <a:t>tr</a:t>
            </a:r>
            <a:r>
              <a:rPr lang="vi-VN" sz="3200" dirty="0">
                <a:solidFill>
                  <a:srgbClr val="0000CC"/>
                </a:solidFill>
                <a:latin typeface="Times New Roman" panose="02020603050405020304" pitchFamily="18" charset="0"/>
                <a:ea typeface="Calibri" panose="020F0502020204030204" pitchFamily="34" charset="0"/>
              </a:rPr>
              <a:t>iều rừng ngập mặn</a:t>
            </a:r>
            <a:r>
              <a:rPr lang="en-US" sz="3200" dirty="0">
                <a:solidFill>
                  <a:srgbClr val="0000CC"/>
                </a:solidFill>
                <a:latin typeface="Times New Roman" panose="02020603050405020304" pitchFamily="18" charset="0"/>
                <a:ea typeface="Calibri" panose="020F0502020204030204" pitchFamily="34" charset="0"/>
              </a:rPr>
              <a:t>,…),</a:t>
            </a:r>
            <a:r>
              <a:rPr lang="vi-VN" sz="3200" dirty="0">
                <a:solidFill>
                  <a:srgbClr val="0000CC"/>
                </a:solidFill>
                <a:latin typeface="Times New Roman" panose="02020603050405020304" pitchFamily="18" charset="0"/>
                <a:ea typeface="Calibri" panose="020F0502020204030204" pitchFamily="34" charset="0"/>
              </a:rPr>
              <a:t> nước ngọt</a:t>
            </a:r>
            <a:r>
              <a:rPr lang="en-US" sz="3200" dirty="0">
                <a:solidFill>
                  <a:srgbClr val="0000CC"/>
                </a:solidFill>
                <a:latin typeface="Times New Roman" panose="02020603050405020304" pitchFamily="18" charset="0"/>
                <a:ea typeface="Calibri" panose="020F0502020204030204" pitchFamily="34" charset="0"/>
              </a:rPr>
              <a:t> (</a:t>
            </a:r>
            <a:r>
              <a:rPr lang="vi-VN" sz="3200" dirty="0">
                <a:solidFill>
                  <a:srgbClr val="0000CC"/>
                </a:solidFill>
                <a:latin typeface="Times New Roman" panose="02020603050405020304" pitchFamily="18" charset="0"/>
                <a:ea typeface="Calibri" panose="020F0502020204030204" pitchFamily="34" charset="0"/>
              </a:rPr>
              <a:t>nhiều sông ngòi</a:t>
            </a:r>
            <a:r>
              <a:rPr lang="en-US" sz="3200" dirty="0">
                <a:solidFill>
                  <a:srgbClr val="0000CC"/>
                </a:solidFill>
                <a:latin typeface="Times New Roman" panose="02020603050405020304" pitchFamily="18" charset="0"/>
                <a:ea typeface="Calibri" panose="020F0502020204030204" pitchFamily="34" charset="0"/>
              </a:rPr>
              <a:t>, </a:t>
            </a:r>
            <a:r>
              <a:rPr lang="vi-VN" sz="3200" dirty="0">
                <a:solidFill>
                  <a:srgbClr val="0000CC"/>
                </a:solidFill>
                <a:latin typeface="Times New Roman" panose="02020603050405020304" pitchFamily="18" charset="0"/>
                <a:ea typeface="Calibri" panose="020F0502020204030204" pitchFamily="34" charset="0"/>
              </a:rPr>
              <a:t>ao h</a:t>
            </a:r>
            <a:r>
              <a:rPr lang="en-US" sz="3200" dirty="0">
                <a:solidFill>
                  <a:srgbClr val="0000CC"/>
                </a:solidFill>
                <a:latin typeface="Times New Roman" panose="02020603050405020304" pitchFamily="18" charset="0"/>
                <a:ea typeface="Calibri" panose="020F0502020204030204" pitchFamily="34" charset="0"/>
              </a:rPr>
              <a:t>ồ, </a:t>
            </a:r>
            <a:r>
              <a:rPr lang="vi-VN" sz="3200" dirty="0">
                <a:solidFill>
                  <a:srgbClr val="0000CC"/>
                </a:solidFill>
                <a:latin typeface="Times New Roman" panose="02020603050405020304" pitchFamily="18" charset="0"/>
                <a:ea typeface="Calibri" panose="020F0502020204030204" pitchFamily="34" charset="0"/>
              </a:rPr>
              <a:t>kênh rạch</a:t>
            </a:r>
            <a:r>
              <a:rPr lang="en-US" sz="3200" dirty="0">
                <a:solidFill>
                  <a:srgbClr val="0000CC"/>
                </a:solidFill>
                <a:latin typeface="Times New Roman" panose="02020603050405020304" pitchFamily="18" charset="0"/>
                <a:ea typeface="Calibri" panose="020F0502020204030204" pitchFamily="34" charset="0"/>
              </a:rPr>
              <a:t>,…)</a:t>
            </a:r>
            <a:endParaRPr lang="vi-VN" sz="3200" dirty="0">
              <a:solidFill>
                <a:srgbClr val="0000CC"/>
              </a:solidFill>
              <a:latin typeface="Times New Roman" panose="02020603050405020304" pitchFamily="18" charset="0"/>
              <a:ea typeface="Segoe UI" panose="020B0502040204020203" pitchFamily="34" charset="0"/>
            </a:endParaRPr>
          </a:p>
        </p:txBody>
      </p:sp>
    </p:spTree>
    <p:extLst>
      <p:ext uri="{BB962C8B-B14F-4D97-AF65-F5344CB8AC3E}">
        <p14:creationId xmlns:p14="http://schemas.microsoft.com/office/powerpoint/2010/main" val="276312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5" name="Scroll: Vertical 4">
            <a:extLst>
              <a:ext uri="{FF2B5EF4-FFF2-40B4-BE49-F238E27FC236}">
                <a16:creationId xmlns:a16="http://schemas.microsoft.com/office/drawing/2014/main" xmlns="" id="{E4CEB8C7-38B9-80D2-14E4-3896E2ADDAFC}"/>
              </a:ext>
            </a:extLst>
          </p:cNvPr>
          <p:cNvSpPr/>
          <p:nvPr/>
        </p:nvSpPr>
        <p:spPr>
          <a:xfrm>
            <a:off x="731520" y="1005840"/>
            <a:ext cx="11247120" cy="1691640"/>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563880" y="2828836"/>
            <a:ext cx="11247120" cy="2062103"/>
          </a:xfrm>
          <a:prstGeom prst="rect">
            <a:avLst/>
          </a:prstGeom>
        </p:spPr>
        <p:txBody>
          <a:bodyPr wrap="square">
            <a:spAutoFit/>
          </a:bodyPr>
          <a:lstStyle/>
          <a:p>
            <a:pPr lvl="0" algn="just">
              <a:defRPr/>
            </a:pPr>
            <a:r>
              <a:rPr lang="en-US" sz="32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loại thủy sản có giá trị kinh tế cao ở nước ta</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Tôm</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tôm</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sú</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tôm thẻ chân trắng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tôm càng xanh</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ô</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m h</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ù</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m</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á nước ngọt</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 tra</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các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ba</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sa</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cá rô phi</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 chép</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á nước mặn</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 m</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ú,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 bớp</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cá ch</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ẽm</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 chim</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 các loài thủy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sản </a:t>
            </a:r>
            <a:r>
              <a:rPr lang="vi-VN" sz="32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87643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283821" y="2910295"/>
            <a:ext cx="10102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70C0"/>
                </a:solidFill>
                <a:effectLst/>
                <a:uLnTx/>
                <a:uFillTx/>
                <a:latin typeface="Impact" panose="020B0806030902050204" pitchFamily="34" charset="0"/>
                <a:ea typeface="宋体" panose="02010600030101010101" pitchFamily="2" charset="-122"/>
                <a:cs typeface="+mn-cs"/>
              </a:rPr>
              <a:t>05</a:t>
            </a:r>
            <a:endParaRPr kumimoji="0" lang="zh-CN" altLang="en-US" sz="6000" b="0" i="0" u="none" strike="noStrike" kern="1200" cap="none" spc="0" normalizeH="0" baseline="0" noProof="0" dirty="0">
              <a:ln>
                <a:noFill/>
              </a:ln>
              <a:solidFill>
                <a:srgbClr val="0070C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7688179" y="988963"/>
            <a:ext cx="4240728" cy="5940088"/>
          </a:xfrm>
          <a:prstGeom prst="rect">
            <a:avLst/>
          </a:prstGeom>
          <a:noFill/>
        </p:spPr>
        <p:txBody>
          <a:bodyPr wrap="square" rtlCol="0">
            <a:spAutoFit/>
          </a:bodyPr>
          <a:lstStyle/>
          <a:p>
            <a:pPr algn="just"/>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2.</a:t>
            </a:r>
            <a:r>
              <a:rPr lang="vi-VN" sz="3200" b="1">
                <a:solidFill>
                  <a:srgbClr val="FF0000"/>
                </a:solidFill>
                <a:latin typeface="Times New Roman" panose="02020603050405020304" pitchFamily="18" charset="0"/>
                <a:cs typeface="Times New Roman" panose="02020603050405020304" pitchFamily="18" charset="0"/>
              </a:rPr>
              <a:t>Trong những </a:t>
            </a:r>
            <a:r>
              <a:rPr lang="en-US" sz="3200" b="1">
                <a:solidFill>
                  <a:srgbClr val="FF0000"/>
                </a:solidFill>
                <a:latin typeface="Times New Roman" panose="02020603050405020304" pitchFamily="18" charset="0"/>
                <a:cs typeface="Times New Roman" panose="02020603050405020304" pitchFamily="18" charset="0"/>
              </a:rPr>
              <a:t>năm</a:t>
            </a:r>
            <a:r>
              <a:rPr lang="vi-VN" sz="3200" b="1">
                <a:solidFill>
                  <a:srgbClr val="FF0000"/>
                </a:solidFill>
                <a:latin typeface="Times New Roman" panose="02020603050405020304" pitchFamily="18" charset="0"/>
                <a:cs typeface="Times New Roman" panose="02020603050405020304" pitchFamily="18" charset="0"/>
              </a:rPr>
              <a:t> vừa qua</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ng</a:t>
            </a:r>
            <a:r>
              <a:rPr lang="en-US" sz="3200" b="1">
                <a:solidFill>
                  <a:srgbClr val="FF0000"/>
                </a:solidFill>
                <a:latin typeface="Times New Roman" panose="02020603050405020304" pitchFamily="18" charset="0"/>
                <a:cs typeface="Times New Roman" panose="02020603050405020304" pitchFamily="18" charset="0"/>
              </a:rPr>
              <a:t>hề nuôi tôm </a:t>
            </a:r>
            <a:r>
              <a:rPr lang="vi-VN" sz="3200" b="1">
                <a:solidFill>
                  <a:srgbClr val="FF0000"/>
                </a:solidFill>
                <a:latin typeface="Times New Roman" panose="02020603050405020304" pitchFamily="18" charset="0"/>
                <a:cs typeface="Times New Roman" panose="02020603050405020304" pitchFamily="18" charset="0"/>
              </a:rPr>
              <a:t>ở đồng</a:t>
            </a:r>
            <a:r>
              <a:rPr lang="en-US" sz="3200" b="1">
                <a:solidFill>
                  <a:srgbClr val="FF0000"/>
                </a:solidFill>
                <a:latin typeface="Times New Roman" panose="02020603050405020304" pitchFamily="18" charset="0"/>
                <a:cs typeface="Times New Roman" panose="02020603050405020304" pitchFamily="18" charset="0"/>
              </a:rPr>
              <a:t> bằng N</a:t>
            </a:r>
            <a:r>
              <a:rPr lang="vi-VN" sz="3200" b="1">
                <a:solidFill>
                  <a:srgbClr val="FF0000"/>
                </a:solidFill>
                <a:latin typeface="Times New Roman" panose="02020603050405020304" pitchFamily="18" charset="0"/>
                <a:cs typeface="Times New Roman" panose="02020603050405020304" pitchFamily="18" charset="0"/>
              </a:rPr>
              <a:t>am </a:t>
            </a:r>
            <a:r>
              <a:rPr lang="en-US" sz="3200" b="1">
                <a:solidFill>
                  <a:srgbClr val="FF0000"/>
                </a:solidFill>
                <a:latin typeface="Times New Roman" panose="02020603050405020304" pitchFamily="18" charset="0"/>
                <a:cs typeface="Times New Roman" panose="02020603050405020304" pitchFamily="18" charset="0"/>
              </a:rPr>
              <a:t>B</a:t>
            </a:r>
            <a:r>
              <a:rPr lang="vi-VN" sz="3200" b="1">
                <a:solidFill>
                  <a:srgbClr val="FF0000"/>
                </a:solidFill>
                <a:latin typeface="Times New Roman" panose="02020603050405020304" pitchFamily="18" charset="0"/>
                <a:cs typeface="Times New Roman" panose="02020603050405020304" pitchFamily="18" charset="0"/>
              </a:rPr>
              <a:t>ộ khá phát triển</a:t>
            </a:r>
            <a:r>
              <a:rPr lang="en-US" sz="3200" b="1">
                <a:solidFill>
                  <a:srgbClr val="FF0000"/>
                </a:solidFill>
                <a:latin typeface="Times New Roman" panose="02020603050405020304" pitchFamily="18" charset="0"/>
                <a:cs typeface="Times New Roman" panose="02020603050405020304" pitchFamily="18" charset="0"/>
              </a:rPr>
              <a:t>. Thấy nuôi tôm </a:t>
            </a:r>
            <a:r>
              <a:rPr lang="vi-VN" sz="3200" b="1">
                <a:solidFill>
                  <a:srgbClr val="FF0000"/>
                </a:solidFill>
                <a:latin typeface="Times New Roman" panose="02020603050405020304" pitchFamily="18" charset="0"/>
                <a:cs typeface="Times New Roman" panose="02020603050405020304" pitchFamily="18" charset="0"/>
              </a:rPr>
              <a:t>có lợi nhiều gia đình đã phá rừng ngập</a:t>
            </a:r>
            <a:r>
              <a:rPr lang="vi-VN" sz="3200">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mặn ven biển để làm đầm nuôi tôm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theo em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cách làm như vậy đúng hay sai</a:t>
            </a:r>
            <a:r>
              <a:rPr lang="en-US" sz="3200" b="1">
                <a:solidFill>
                  <a:srgbClr val="FF0000"/>
                </a:solidFill>
                <a:latin typeface="Times New Roman" panose="02020603050405020304" pitchFamily="18" charset="0"/>
                <a:cs typeface="Times New Roman" panose="02020603050405020304" pitchFamily="18" charset="0"/>
              </a:rPr>
              <a:t>? V</a:t>
            </a:r>
            <a:r>
              <a:rPr lang="vi-VN" sz="3200" b="1">
                <a:solidFill>
                  <a:srgbClr val="FF0000"/>
                </a:solidFill>
                <a:latin typeface="Times New Roman" panose="02020603050405020304" pitchFamily="18" charset="0"/>
                <a:cs typeface="Times New Roman" panose="02020603050405020304" pitchFamily="18" charset="0"/>
              </a:rPr>
              <a:t>ì sao</a:t>
            </a:r>
            <a:r>
              <a:rPr lang="en-US" sz="3200" b="1">
                <a:solidFill>
                  <a:srgbClr val="FF0000"/>
                </a:solidFill>
                <a:latin typeface="Times New Roman" panose="02020603050405020304" pitchFamily="18" charset="0"/>
                <a:cs typeface="Times New Roman" panose="02020603050405020304" pitchFamily="18" charset="0"/>
              </a:rPr>
              <a:t>?</a:t>
            </a:r>
            <a:endParaRPr lang="vi-VN" sz="320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FF33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KSO_Shape"/>
          <p:cNvSpPr>
            <a:spLocks noChangeAspect="1"/>
          </p:cNvSpPr>
          <p:nvPr/>
        </p:nvSpPr>
        <p:spPr>
          <a:xfrm>
            <a:off x="6982684" y="1210807"/>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5" name="文本框 34"/>
          <p:cNvSpPr txBox="1"/>
          <p:nvPr/>
        </p:nvSpPr>
        <p:spPr>
          <a:xfrm>
            <a:off x="211047" y="1034640"/>
            <a:ext cx="3719214" cy="3600986"/>
          </a:xfrm>
          <a:prstGeom prst="rect">
            <a:avLst/>
          </a:prstGeom>
          <a:noFill/>
        </p:spPr>
        <p:txBody>
          <a:bodyPr wrap="square" rtlCol="0">
            <a:spAutoFit/>
          </a:bodyPr>
          <a:lstStyle/>
          <a:p>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Segoe UI" panose="020B0502040204020203" pitchFamily="34" charset="0"/>
                <a:cs typeface="Times New Roman" panose="02020603050405020304" pitchFamily="18" charset="0"/>
              </a:rPr>
              <a:t>1. </a:t>
            </a:r>
            <a:r>
              <a:rPr lang="en-US" sz="4000" b="1">
                <a:solidFill>
                  <a:srgbClr val="0070C0"/>
                </a:solidFill>
                <a:latin typeface="Times New Roman" panose="02020603050405020304" pitchFamily="18" charset="0"/>
                <a:cs typeface="Times New Roman" panose="02020603050405020304" pitchFamily="18" charset="0"/>
              </a:rPr>
              <a:t>Nuôi</a:t>
            </a:r>
            <a:r>
              <a:rPr lang="vi-VN" sz="4000" b="1">
                <a:solidFill>
                  <a:srgbClr val="0070C0"/>
                </a:solidFill>
                <a:latin typeface="Times New Roman" panose="02020603050405020304" pitchFamily="18" charset="0"/>
                <a:cs typeface="Times New Roman" panose="02020603050405020304" pitchFamily="18" charset="0"/>
              </a:rPr>
              <a:t> t</a:t>
            </a:r>
            <a:r>
              <a:rPr lang="en-US" sz="4000" b="1">
                <a:solidFill>
                  <a:srgbClr val="0070C0"/>
                </a:solidFill>
                <a:latin typeface="Times New Roman" panose="02020603050405020304" pitchFamily="18" charset="0"/>
                <a:cs typeface="Times New Roman" panose="02020603050405020304" pitchFamily="18" charset="0"/>
              </a:rPr>
              <a:t>huỷ </a:t>
            </a:r>
            <a:r>
              <a:rPr lang="vi-VN" sz="4000" b="1">
                <a:solidFill>
                  <a:srgbClr val="0070C0"/>
                </a:solidFill>
                <a:latin typeface="Times New Roman" panose="02020603050405020304" pitchFamily="18" charset="0"/>
                <a:cs typeface="Times New Roman" panose="02020603050405020304" pitchFamily="18" charset="0"/>
              </a:rPr>
              <a:t>sản có vai trò gì đối với nền kinh tế và đời sống xã hội</a:t>
            </a:r>
            <a:r>
              <a:rPr lang="en-US" sz="4000" b="1">
                <a:solidFill>
                  <a:srgbClr val="0070C0"/>
                </a:solidFill>
                <a:latin typeface="Times New Roman" panose="02020603050405020304" pitchFamily="18" charset="0"/>
                <a:cs typeface="Times New Roman" panose="02020603050405020304" pitchFamily="18" charset="0"/>
              </a:rPr>
              <a:t>?</a:t>
            </a:r>
            <a:endParaRPr lang="vi-VN" sz="4000">
              <a:solidFill>
                <a:srgbClr val="0070C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36" name="KSO_Shape"/>
          <p:cNvSpPr>
            <a:spLocks noChangeAspect="1"/>
          </p:cNvSpPr>
          <p:nvPr/>
        </p:nvSpPr>
        <p:spPr>
          <a:xfrm>
            <a:off x="4242252" y="1093010"/>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8" name="KSO_Shape"/>
          <p:cNvSpPr>
            <a:spLocks noChangeAspect="1"/>
          </p:cNvSpPr>
          <p:nvPr/>
        </p:nvSpPr>
        <p:spPr>
          <a:xfrm>
            <a:off x="7218249" y="2335130"/>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0070C0"/>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39" name="KSO_Shape"/>
          <p:cNvSpPr>
            <a:spLocks noChangeAspect="1"/>
          </p:cNvSpPr>
          <p:nvPr/>
        </p:nvSpPr>
        <p:spPr>
          <a:xfrm>
            <a:off x="3572573" y="2925764"/>
            <a:ext cx="404620" cy="447989"/>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1" name="KSO_Shape"/>
          <p:cNvSpPr>
            <a:spLocks noChangeAspect="1"/>
          </p:cNvSpPr>
          <p:nvPr/>
        </p:nvSpPr>
        <p:spPr>
          <a:xfrm flipH="1">
            <a:off x="5593427" y="5132979"/>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FFC000"/>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11" name="椭圆 10"/>
          <p:cNvSpPr/>
          <p:nvPr/>
        </p:nvSpPr>
        <p:spPr bwMode="auto">
          <a:xfrm>
            <a:off x="4188732" y="4761758"/>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grpSp>
        <p:nvGrpSpPr>
          <p:cNvPr id="3" name="组合 2"/>
          <p:cNvGrpSpPr/>
          <p:nvPr/>
        </p:nvGrpSpPr>
        <p:grpSpPr>
          <a:xfrm>
            <a:off x="4487025" y="1777855"/>
            <a:ext cx="1208704" cy="1223836"/>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2" name="组合 31"/>
          <p:cNvGrpSpPr/>
          <p:nvPr/>
        </p:nvGrpSpPr>
        <p:grpSpPr>
          <a:xfrm>
            <a:off x="5713296" y="1777855"/>
            <a:ext cx="1203345" cy="944064"/>
            <a:chOff x="5349876" y="1612900"/>
            <a:chExt cx="2109788" cy="1420813"/>
          </a:xfrm>
          <a:solidFill>
            <a:schemeClr val="accent6">
              <a:lumMod val="75000"/>
            </a:schemeClr>
          </a:solidFill>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5" name="组合 4"/>
          <p:cNvGrpSpPr/>
          <p:nvPr/>
        </p:nvGrpSpPr>
        <p:grpSpPr>
          <a:xfrm>
            <a:off x="4972347" y="3856309"/>
            <a:ext cx="1875022" cy="646200"/>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p:cNvGrpSpPr/>
          <p:nvPr/>
        </p:nvGrpSpPr>
        <p:grpSpPr>
          <a:xfrm>
            <a:off x="4345857" y="2698596"/>
            <a:ext cx="998776" cy="1704154"/>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1" name="组合 30"/>
          <p:cNvGrpSpPr/>
          <p:nvPr/>
        </p:nvGrpSpPr>
        <p:grpSpPr>
          <a:xfrm>
            <a:off x="6391873" y="2619909"/>
            <a:ext cx="809913" cy="1495182"/>
            <a:chOff x="6827838" y="2206625"/>
            <a:chExt cx="1082675" cy="2324100"/>
          </a:xfrm>
          <a:solidFill>
            <a:srgbClr val="0070C0"/>
          </a:solidFill>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3" name="文本框 42"/>
          <p:cNvSpPr txBox="1"/>
          <p:nvPr/>
        </p:nvSpPr>
        <p:spPr>
          <a:xfrm>
            <a:off x="4577313" y="1811910"/>
            <a:ext cx="5501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01</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文本框 44"/>
          <p:cNvSpPr txBox="1"/>
          <p:nvPr/>
        </p:nvSpPr>
        <p:spPr>
          <a:xfrm>
            <a:off x="4288330" y="328523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02</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46"/>
          <p:cNvSpPr txBox="1"/>
          <p:nvPr/>
        </p:nvSpPr>
        <p:spPr>
          <a:xfrm>
            <a:off x="6561048" y="315689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04</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文本框 48"/>
          <p:cNvSpPr txBox="1"/>
          <p:nvPr/>
        </p:nvSpPr>
        <p:spPr>
          <a:xfrm>
            <a:off x="6181305" y="177785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05</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1" name="文本框 50"/>
          <p:cNvSpPr txBox="1"/>
          <p:nvPr/>
        </p:nvSpPr>
        <p:spPr>
          <a:xfrm>
            <a:off x="5510786" y="398674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标题占位符 1"/>
          <p:cNvSpPr txBox="1"/>
          <p:nvPr/>
        </p:nvSpPr>
        <p:spPr>
          <a:xfrm>
            <a:off x="2510388" y="259564"/>
            <a:ext cx="7056117" cy="81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54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7" name="KSO_Shape">
            <a:extLst>
              <a:ext uri="{FF2B5EF4-FFF2-40B4-BE49-F238E27FC236}">
                <a16:creationId xmlns:a16="http://schemas.microsoft.com/office/drawing/2014/main" xmlns="" id="{947A492F-1C52-D467-084B-020CE3424421}"/>
              </a:ext>
            </a:extLst>
          </p:cNvPr>
          <p:cNvSpPr>
            <a:spLocks noChangeAspect="1"/>
          </p:cNvSpPr>
          <p:nvPr/>
        </p:nvSpPr>
        <p:spPr>
          <a:xfrm>
            <a:off x="6916641" y="4402749"/>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0" name="KSO_Shape">
            <a:extLst>
              <a:ext uri="{FF2B5EF4-FFF2-40B4-BE49-F238E27FC236}">
                <a16:creationId xmlns:a16="http://schemas.microsoft.com/office/drawing/2014/main" xmlns="" id="{4F659A9D-85DA-EF50-CE0B-70CC995097A2}"/>
              </a:ext>
            </a:extLst>
          </p:cNvPr>
          <p:cNvSpPr>
            <a:spLocks noChangeAspect="1"/>
          </p:cNvSpPr>
          <p:nvPr/>
        </p:nvSpPr>
        <p:spPr>
          <a:xfrm>
            <a:off x="3666113" y="4070729"/>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2000" fill="hold"/>
                                        <p:tgtEl>
                                          <p:spTgt spid="32"/>
                                        </p:tgtEl>
                                        <p:attrNameLst>
                                          <p:attrName>ppt_w</p:attrName>
                                        </p:attrNameLst>
                                      </p:cBhvr>
                                      <p:tavLst>
                                        <p:tav tm="0">
                                          <p:val>
                                            <p:fltVal val="0"/>
                                          </p:val>
                                        </p:tav>
                                        <p:tav tm="100000">
                                          <p:val>
                                            <p:strVal val="#ppt_w"/>
                                          </p:val>
                                        </p:tav>
                                      </p:tavLst>
                                    </p:anim>
                                    <p:anim calcmode="lin" valueType="num">
                                      <p:cBhvr>
                                        <p:cTn id="25" dur="2000" fill="hold"/>
                                        <p:tgtEl>
                                          <p:spTgt spid="32"/>
                                        </p:tgtEl>
                                        <p:attrNameLst>
                                          <p:attrName>ppt_h</p:attrName>
                                        </p:attrNameLst>
                                      </p:cBhvr>
                                      <p:tavLst>
                                        <p:tav tm="0">
                                          <p:val>
                                            <p:fltVal val="0"/>
                                          </p:val>
                                        </p:tav>
                                        <p:tav tm="100000">
                                          <p:val>
                                            <p:strVal val="#ppt_h"/>
                                          </p:val>
                                        </p:tav>
                                      </p:tavLst>
                                    </p:anim>
                                    <p:animEffect transition="in" filter="fade">
                                      <p:cBhvr>
                                        <p:cTn id="26" dur="2000"/>
                                        <p:tgtEl>
                                          <p:spTgt spid="3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Effect transition="in" filter="fade">
                                      <p:cBhvr>
                                        <p:cTn id="31" dur="20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fltVal val="0"/>
                                          </p:val>
                                        </p:tav>
                                        <p:tav tm="100000">
                                          <p:val>
                                            <p:strVal val="#ppt_w"/>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Effect transition="in" filter="fade">
                                      <p:cBhvr>
                                        <p:cTn id="36" dur="20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2000" fill="hold"/>
                                        <p:tgtEl>
                                          <p:spTgt spid="31"/>
                                        </p:tgtEl>
                                        <p:attrNameLst>
                                          <p:attrName>ppt_w</p:attrName>
                                        </p:attrNameLst>
                                      </p:cBhvr>
                                      <p:tavLst>
                                        <p:tav tm="0">
                                          <p:val>
                                            <p:fltVal val="0"/>
                                          </p:val>
                                        </p:tav>
                                        <p:tav tm="100000">
                                          <p:val>
                                            <p:strVal val="#ppt_w"/>
                                          </p:val>
                                        </p:tav>
                                      </p:tavLst>
                                    </p:anim>
                                    <p:anim calcmode="lin" valueType="num">
                                      <p:cBhvr>
                                        <p:cTn id="40" dur="2000" fill="hold"/>
                                        <p:tgtEl>
                                          <p:spTgt spid="31"/>
                                        </p:tgtEl>
                                        <p:attrNameLst>
                                          <p:attrName>ppt_h</p:attrName>
                                        </p:attrNameLst>
                                      </p:cBhvr>
                                      <p:tavLst>
                                        <p:tav tm="0">
                                          <p:val>
                                            <p:fltVal val="0"/>
                                          </p:val>
                                        </p:tav>
                                        <p:tav tm="100000">
                                          <p:val>
                                            <p:strVal val="#ppt_h"/>
                                          </p:val>
                                        </p:tav>
                                      </p:tavLst>
                                    </p:anim>
                                    <p:animEffect transition="in" filter="fade">
                                      <p:cBhvr>
                                        <p:cTn id="41" dur="20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000" fill="hold"/>
                                        <p:tgtEl>
                                          <p:spTgt spid="43"/>
                                        </p:tgtEl>
                                        <p:attrNameLst>
                                          <p:attrName>ppt_w</p:attrName>
                                        </p:attrNameLst>
                                      </p:cBhvr>
                                      <p:tavLst>
                                        <p:tav tm="0">
                                          <p:val>
                                            <p:fltVal val="0"/>
                                          </p:val>
                                        </p:tav>
                                        <p:tav tm="100000">
                                          <p:val>
                                            <p:strVal val="#ppt_w"/>
                                          </p:val>
                                        </p:tav>
                                      </p:tavLst>
                                    </p:anim>
                                    <p:anim calcmode="lin" valueType="num">
                                      <p:cBhvr>
                                        <p:cTn id="45" dur="2000" fill="hold"/>
                                        <p:tgtEl>
                                          <p:spTgt spid="43"/>
                                        </p:tgtEl>
                                        <p:attrNameLst>
                                          <p:attrName>ppt_h</p:attrName>
                                        </p:attrNameLst>
                                      </p:cBhvr>
                                      <p:tavLst>
                                        <p:tav tm="0">
                                          <p:val>
                                            <p:fltVal val="0"/>
                                          </p:val>
                                        </p:tav>
                                        <p:tav tm="100000">
                                          <p:val>
                                            <p:strVal val="#ppt_h"/>
                                          </p:val>
                                        </p:tav>
                                      </p:tavLst>
                                    </p:anim>
                                    <p:animEffect transition="in" filter="fade">
                                      <p:cBhvr>
                                        <p:cTn id="46" dur="2000"/>
                                        <p:tgtEl>
                                          <p:spTgt spid="4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000" fill="hold"/>
                                        <p:tgtEl>
                                          <p:spTgt spid="45"/>
                                        </p:tgtEl>
                                        <p:attrNameLst>
                                          <p:attrName>ppt_w</p:attrName>
                                        </p:attrNameLst>
                                      </p:cBhvr>
                                      <p:tavLst>
                                        <p:tav tm="0">
                                          <p:val>
                                            <p:fltVal val="0"/>
                                          </p:val>
                                        </p:tav>
                                        <p:tav tm="100000">
                                          <p:val>
                                            <p:strVal val="#ppt_w"/>
                                          </p:val>
                                        </p:tav>
                                      </p:tavLst>
                                    </p:anim>
                                    <p:anim calcmode="lin" valueType="num">
                                      <p:cBhvr>
                                        <p:cTn id="50" dur="2000" fill="hold"/>
                                        <p:tgtEl>
                                          <p:spTgt spid="45"/>
                                        </p:tgtEl>
                                        <p:attrNameLst>
                                          <p:attrName>ppt_h</p:attrName>
                                        </p:attrNameLst>
                                      </p:cBhvr>
                                      <p:tavLst>
                                        <p:tav tm="0">
                                          <p:val>
                                            <p:fltVal val="0"/>
                                          </p:val>
                                        </p:tav>
                                        <p:tav tm="100000">
                                          <p:val>
                                            <p:strVal val="#ppt_h"/>
                                          </p:val>
                                        </p:tav>
                                      </p:tavLst>
                                    </p:anim>
                                    <p:animEffect transition="in" filter="fade">
                                      <p:cBhvr>
                                        <p:cTn id="51" dur="20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000" fill="hold"/>
                                        <p:tgtEl>
                                          <p:spTgt spid="47"/>
                                        </p:tgtEl>
                                        <p:attrNameLst>
                                          <p:attrName>ppt_w</p:attrName>
                                        </p:attrNameLst>
                                      </p:cBhvr>
                                      <p:tavLst>
                                        <p:tav tm="0">
                                          <p:val>
                                            <p:fltVal val="0"/>
                                          </p:val>
                                        </p:tav>
                                        <p:tav tm="100000">
                                          <p:val>
                                            <p:strVal val="#ppt_w"/>
                                          </p:val>
                                        </p:tav>
                                      </p:tavLst>
                                    </p:anim>
                                    <p:anim calcmode="lin" valueType="num">
                                      <p:cBhvr>
                                        <p:cTn id="55" dur="2000" fill="hold"/>
                                        <p:tgtEl>
                                          <p:spTgt spid="47"/>
                                        </p:tgtEl>
                                        <p:attrNameLst>
                                          <p:attrName>ppt_h</p:attrName>
                                        </p:attrNameLst>
                                      </p:cBhvr>
                                      <p:tavLst>
                                        <p:tav tm="0">
                                          <p:val>
                                            <p:fltVal val="0"/>
                                          </p:val>
                                        </p:tav>
                                        <p:tav tm="100000">
                                          <p:val>
                                            <p:strVal val="#ppt_h"/>
                                          </p:val>
                                        </p:tav>
                                      </p:tavLst>
                                    </p:anim>
                                    <p:animEffect transition="in" filter="fade">
                                      <p:cBhvr>
                                        <p:cTn id="56" dur="20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2000" fill="hold"/>
                                        <p:tgtEl>
                                          <p:spTgt spid="49"/>
                                        </p:tgtEl>
                                        <p:attrNameLst>
                                          <p:attrName>ppt_w</p:attrName>
                                        </p:attrNameLst>
                                      </p:cBhvr>
                                      <p:tavLst>
                                        <p:tav tm="0">
                                          <p:val>
                                            <p:fltVal val="0"/>
                                          </p:val>
                                        </p:tav>
                                        <p:tav tm="100000">
                                          <p:val>
                                            <p:strVal val="#ppt_w"/>
                                          </p:val>
                                        </p:tav>
                                      </p:tavLst>
                                    </p:anim>
                                    <p:anim calcmode="lin" valueType="num">
                                      <p:cBhvr>
                                        <p:cTn id="60" dur="2000" fill="hold"/>
                                        <p:tgtEl>
                                          <p:spTgt spid="49"/>
                                        </p:tgtEl>
                                        <p:attrNameLst>
                                          <p:attrName>ppt_h</p:attrName>
                                        </p:attrNameLst>
                                      </p:cBhvr>
                                      <p:tavLst>
                                        <p:tav tm="0">
                                          <p:val>
                                            <p:fltVal val="0"/>
                                          </p:val>
                                        </p:tav>
                                        <p:tav tm="100000">
                                          <p:val>
                                            <p:strVal val="#ppt_h"/>
                                          </p:val>
                                        </p:tav>
                                      </p:tavLst>
                                    </p:anim>
                                    <p:animEffect transition="in" filter="fade">
                                      <p:cBhvr>
                                        <p:cTn id="61" dur="2000"/>
                                        <p:tgtEl>
                                          <p:spTgt spid="4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000" fill="hold"/>
                                        <p:tgtEl>
                                          <p:spTgt spid="51"/>
                                        </p:tgtEl>
                                        <p:attrNameLst>
                                          <p:attrName>ppt_w</p:attrName>
                                        </p:attrNameLst>
                                      </p:cBhvr>
                                      <p:tavLst>
                                        <p:tav tm="0">
                                          <p:val>
                                            <p:fltVal val="0"/>
                                          </p:val>
                                        </p:tav>
                                        <p:tav tm="100000">
                                          <p:val>
                                            <p:strVal val="#ppt_w"/>
                                          </p:val>
                                        </p:tav>
                                      </p:tavLst>
                                    </p:anim>
                                    <p:anim calcmode="lin" valueType="num">
                                      <p:cBhvr>
                                        <p:cTn id="65" dur="2000" fill="hold"/>
                                        <p:tgtEl>
                                          <p:spTgt spid="51"/>
                                        </p:tgtEl>
                                        <p:attrNameLst>
                                          <p:attrName>ppt_h</p:attrName>
                                        </p:attrNameLst>
                                      </p:cBhvr>
                                      <p:tavLst>
                                        <p:tav tm="0">
                                          <p:val>
                                            <p:fltVal val="0"/>
                                          </p:val>
                                        </p:tav>
                                        <p:tav tm="100000">
                                          <p:val>
                                            <p:strVal val="#ppt_h"/>
                                          </p:val>
                                        </p:tav>
                                      </p:tavLst>
                                    </p:anim>
                                    <p:animEffect transition="in" filter="fade">
                                      <p:cBhvr>
                                        <p:cTn id="66" dur="2000"/>
                                        <p:tgtEl>
                                          <p:spTgt spid="51"/>
                                        </p:tgtEl>
                                      </p:cBhvr>
                                    </p:animEffect>
                                  </p:childTnLst>
                                </p:cTn>
                              </p:par>
                            </p:childTnLst>
                          </p:cTn>
                        </p:par>
                        <p:par>
                          <p:cTn id="67" fill="hold">
                            <p:stCondLst>
                              <p:cond delay="2000"/>
                            </p:stCondLst>
                            <p:childTnLst>
                              <p:par>
                                <p:cTn id="68" presetID="42"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childTnLst>
                          </p:cTn>
                        </p:par>
                        <p:par>
                          <p:cTn id="73" fill="hold">
                            <p:stCondLst>
                              <p:cond delay="2500"/>
                            </p:stCondLst>
                            <p:childTnLst>
                              <p:par>
                                <p:cTn id="74" presetID="42" presetClass="entr" presetSubtype="0"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strVal val="#ppt_x"/>
                                          </p:val>
                                        </p:tav>
                                        <p:tav tm="100000">
                                          <p:val>
                                            <p:strVal val="#ppt_x"/>
                                          </p:val>
                                        </p:tav>
                                      </p:tavLst>
                                    </p:anim>
                                    <p:anim calcmode="lin" valueType="num">
                                      <p:cBhvr>
                                        <p:cTn id="78" dur="500" fill="hold"/>
                                        <p:tgtEl>
                                          <p:spTgt spid="39"/>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42"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anim calcmode="lin" valueType="num">
                                      <p:cBhvr>
                                        <p:cTn id="83" dur="500" fill="hold"/>
                                        <p:tgtEl>
                                          <p:spTgt spid="34"/>
                                        </p:tgtEl>
                                        <p:attrNameLst>
                                          <p:attrName>ppt_x</p:attrName>
                                        </p:attrNameLst>
                                      </p:cBhvr>
                                      <p:tavLst>
                                        <p:tav tm="0">
                                          <p:val>
                                            <p:strVal val="#ppt_x"/>
                                          </p:val>
                                        </p:tav>
                                        <p:tav tm="100000">
                                          <p:val>
                                            <p:strVal val="#ppt_x"/>
                                          </p:val>
                                        </p:tav>
                                      </p:tavLst>
                                    </p:anim>
                                    <p:anim calcmode="lin" valueType="num">
                                      <p:cBhvr>
                                        <p:cTn id="84" dur="500" fill="hold"/>
                                        <p:tgtEl>
                                          <p:spTgt spid="34"/>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anim calcmode="lin" valueType="num">
                                      <p:cBhvr>
                                        <p:cTn id="89" dur="500" fill="hold"/>
                                        <p:tgtEl>
                                          <p:spTgt spid="38"/>
                                        </p:tgtEl>
                                        <p:attrNameLst>
                                          <p:attrName>ppt_x</p:attrName>
                                        </p:attrNameLst>
                                      </p:cBhvr>
                                      <p:tavLst>
                                        <p:tav tm="0">
                                          <p:val>
                                            <p:strVal val="#ppt_x"/>
                                          </p:val>
                                        </p:tav>
                                        <p:tav tm="100000">
                                          <p:val>
                                            <p:strVal val="#ppt_x"/>
                                          </p:val>
                                        </p:tav>
                                      </p:tavLst>
                                    </p:anim>
                                    <p:anim calcmode="lin" valueType="num">
                                      <p:cBhvr>
                                        <p:cTn id="90" dur="500" fill="hold"/>
                                        <p:tgtEl>
                                          <p:spTgt spid="38"/>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42" presetClass="entr" presetSubtype="0"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anim calcmode="lin" valueType="num">
                                      <p:cBhvr>
                                        <p:cTn id="95" dur="500" fill="hold"/>
                                        <p:tgtEl>
                                          <p:spTgt spid="41"/>
                                        </p:tgtEl>
                                        <p:attrNameLst>
                                          <p:attrName>ppt_x</p:attrName>
                                        </p:attrNameLst>
                                      </p:cBhvr>
                                      <p:tavLst>
                                        <p:tav tm="0">
                                          <p:val>
                                            <p:strVal val="#ppt_x"/>
                                          </p:val>
                                        </p:tav>
                                        <p:tav tm="100000">
                                          <p:val>
                                            <p:strVal val="#ppt_x"/>
                                          </p:val>
                                        </p:tav>
                                      </p:tavLst>
                                    </p:anim>
                                    <p:anim calcmode="lin" valueType="num">
                                      <p:cBhvr>
                                        <p:cTn id="9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anim calcmode="lin" valueType="num">
                                      <p:cBhvr>
                                        <p:cTn id="102" dur="500" fill="hold"/>
                                        <p:tgtEl>
                                          <p:spTgt spid="35"/>
                                        </p:tgtEl>
                                        <p:attrNameLst>
                                          <p:attrName>ppt_x</p:attrName>
                                        </p:attrNameLst>
                                      </p:cBhvr>
                                      <p:tavLst>
                                        <p:tav tm="0">
                                          <p:val>
                                            <p:strVal val="#ppt_x"/>
                                          </p:val>
                                        </p:tav>
                                        <p:tav tm="100000">
                                          <p:val>
                                            <p:strVal val="#ppt_x"/>
                                          </p:val>
                                        </p:tav>
                                      </p:tavLst>
                                    </p:anim>
                                    <p:anim calcmode="lin" valueType="num">
                                      <p:cBhvr>
                                        <p:cTn id="10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anim calcmode="lin" valueType="num">
                                      <p:cBhvr>
                                        <p:cTn id="109" dur="500" fill="hold"/>
                                        <p:tgtEl>
                                          <p:spTgt spid="33"/>
                                        </p:tgtEl>
                                        <p:attrNameLst>
                                          <p:attrName>ppt_x</p:attrName>
                                        </p:attrNameLst>
                                      </p:cBhvr>
                                      <p:tavLst>
                                        <p:tav tm="0">
                                          <p:val>
                                            <p:strVal val="#ppt_x"/>
                                          </p:val>
                                        </p:tav>
                                        <p:tav tm="100000">
                                          <p:val>
                                            <p:strVal val="#ppt_x"/>
                                          </p:val>
                                        </p:tav>
                                      </p:tavLst>
                                    </p:anim>
                                    <p:anim calcmode="lin" valueType="num">
                                      <p:cBhvr>
                                        <p:cTn id="110" dur="500" fill="hold"/>
                                        <p:tgtEl>
                                          <p:spTgt spid="33"/>
                                        </p:tgtEl>
                                        <p:attrNameLst>
                                          <p:attrName>ppt_y</p:attrName>
                                        </p:attrNameLst>
                                      </p:cBhvr>
                                      <p:tavLst>
                                        <p:tav tm="0">
                                          <p:val>
                                            <p:strVal val="#ppt_y+.1"/>
                                          </p:val>
                                        </p:tav>
                                        <p:tav tm="100000">
                                          <p:val>
                                            <p:strVal val="#ppt_y"/>
                                          </p:val>
                                        </p:tav>
                                      </p:tavLst>
                                    </p:anim>
                                  </p:childTnLst>
                                </p:cTn>
                              </p:par>
                            </p:childTnLst>
                          </p:cTn>
                        </p:par>
                        <p:par>
                          <p:cTn id="111" fill="hold">
                            <p:stCondLst>
                              <p:cond delay="500"/>
                            </p:stCondLst>
                            <p:childTnLst>
                              <p:par>
                                <p:cTn id="112" presetID="42" presetClass="entr" presetSubtype="0" fill="hold" grpId="0" nodeType="after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fade">
                                      <p:cBhvr>
                                        <p:cTn id="120" dur="500"/>
                                        <p:tgtEl>
                                          <p:spTgt spid="40"/>
                                        </p:tgtEl>
                                      </p:cBhvr>
                                    </p:animEffect>
                                    <p:anim calcmode="lin" valueType="num">
                                      <p:cBhvr>
                                        <p:cTn id="121" dur="500" fill="hold"/>
                                        <p:tgtEl>
                                          <p:spTgt spid="40"/>
                                        </p:tgtEl>
                                        <p:attrNameLst>
                                          <p:attrName>ppt_x</p:attrName>
                                        </p:attrNameLst>
                                      </p:cBhvr>
                                      <p:tavLst>
                                        <p:tav tm="0">
                                          <p:val>
                                            <p:strVal val="#ppt_x"/>
                                          </p:val>
                                        </p:tav>
                                        <p:tav tm="100000">
                                          <p:val>
                                            <p:strVal val="#ppt_x"/>
                                          </p:val>
                                        </p:tav>
                                      </p:tavLst>
                                    </p:anim>
                                    <p:anim calcmode="lin" valueType="num">
                                      <p:cBhvr>
                                        <p:cTn id="1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animBg="1"/>
      <p:bldP spid="38" grpId="0" animBg="1"/>
      <p:bldP spid="39" grpId="0" animBg="1"/>
      <p:bldP spid="41" grpId="0" animBg="1"/>
      <p:bldP spid="11" grpId="0" animBg="1"/>
      <p:bldP spid="43" grpId="0"/>
      <p:bldP spid="45" grpId="0"/>
      <p:bldP spid="47" grpId="0"/>
      <p:bldP spid="49" grpId="0"/>
      <p:bldP spid="51" grpId="0"/>
      <p:bldP spid="59" grpId="0"/>
      <p:bldP spid="37"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xmlns="" id="{06F4086C-4402-04BE-B417-999E20408407}"/>
              </a:ext>
            </a:extLst>
          </p:cNvPr>
          <p:cNvSpPr txBox="1"/>
          <p:nvPr/>
        </p:nvSpPr>
        <p:spPr>
          <a:xfrm>
            <a:off x="396240" y="1053478"/>
            <a:ext cx="11582400"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Câu</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1: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Trả</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lời</a:t>
            </a:r>
            <a:endPar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rPr>
              <a:t> </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thực phẩm cho con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nguyên liệu cho ngành chế biến thực phẩm, chăn nuôi và các ngành công nghiệp khác,</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khẩu thuỷ sản,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 việc làm và tăng thu nhập cho người lao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=&gt; Ngành thuỷ sản đóng một vai trò quan trọng trong sự phát triển kinh tế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04065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2743200" y="188637"/>
            <a:ext cx="505968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dirty="0" smtClean="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xmlns="" id="{06F4086C-4402-04BE-B417-999E20408407}"/>
              </a:ext>
            </a:extLst>
          </p:cNvPr>
          <p:cNvSpPr txBox="1"/>
          <p:nvPr/>
        </p:nvSpPr>
        <p:spPr>
          <a:xfrm>
            <a:off x="746760" y="1268760"/>
            <a:ext cx="1062228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Câu</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lang="en-US" sz="3200" i="1" u="sng" dirty="0">
                <a:solidFill>
                  <a:srgbClr val="0000CC"/>
                </a:solidFill>
                <a:latin typeface="Times New Roman" panose="02020603050405020304" pitchFamily="18" charset="0"/>
              </a:rPr>
              <a:t>2</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Trả</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lời</a:t>
            </a:r>
            <a:endPar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rPr>
              <a:t> </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ko</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hoại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247585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837281"/>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595860" y="837281"/>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875860" y="1117281"/>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771045" y="1313281"/>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4071860" y="1313281"/>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384475" y="1603853"/>
            <a:ext cx="10134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9900"/>
                </a:solidFill>
                <a:effectLst/>
                <a:uLnTx/>
                <a:uFillTx/>
                <a:latin typeface="Impact" panose="020B0806030902050204" pitchFamily="34" charset="0"/>
                <a:ea typeface="宋体" panose="02010600030101010101" pitchFamily="2" charset="-122"/>
                <a:cs typeface="+mn-cs"/>
              </a:rPr>
              <a:t>06</a:t>
            </a:r>
            <a:endParaRPr kumimoji="0" lang="zh-CN" altLang="en-US" sz="6000" b="0" i="0" u="none" strike="noStrike" kern="1200" cap="none" spc="0" normalizeH="0" baseline="0" noProof="0" dirty="0">
              <a:ln>
                <a:noFill/>
              </a:ln>
              <a:solidFill>
                <a:srgbClr val="00990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675265" y="1784187"/>
            <a:ext cx="26420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078" y="1117282"/>
            <a:ext cx="2087593" cy="1960000"/>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965" y="281951"/>
            <a:ext cx="1888895" cy="1502236"/>
          </a:xfrm>
          <a:prstGeom prst="rect">
            <a:avLst/>
          </a:prstGeom>
        </p:spPr>
      </p:pic>
      <p:sp>
        <p:nvSpPr>
          <p:cNvPr id="40" name="TextBox 39">
            <a:extLst>
              <a:ext uri="{FF2B5EF4-FFF2-40B4-BE49-F238E27FC236}">
                <a16:creationId xmlns:a16="http://schemas.microsoft.com/office/drawing/2014/main" xmlns="" id="{6FD543C9-EE1D-675F-09FC-C24689A34698}"/>
              </a:ext>
            </a:extLst>
          </p:cNvPr>
          <p:cNvSpPr txBox="1"/>
          <p:nvPr/>
        </p:nvSpPr>
        <p:spPr>
          <a:xfrm>
            <a:off x="512953" y="3245459"/>
            <a:ext cx="10645813" cy="1200329"/>
          </a:xfrm>
          <a:prstGeom prst="rect">
            <a:avLst/>
          </a:prstGeom>
          <a:noFill/>
        </p:spPr>
        <p:txBody>
          <a:bodyPr wrap="square">
            <a:spAutoFit/>
          </a:bodyPr>
          <a:lstStyle/>
          <a:p>
            <a:r>
              <a:rPr lang="en-US" sz="3600" b="1" i="1" u="sng" dirty="0" err="1">
                <a:solidFill>
                  <a:srgbClr val="FF0000"/>
                </a:solidFill>
                <a:latin typeface="Times New Roman" panose="02020603050405020304" pitchFamily="18" charset="0"/>
                <a:cs typeface="Times New Roman" panose="02020603050405020304" pitchFamily="18" charset="0"/>
              </a:rPr>
              <a:t>Câu</a:t>
            </a:r>
            <a:r>
              <a:rPr lang="en-US" sz="3600" b="1" i="1" u="sng" dirty="0">
                <a:solidFill>
                  <a:srgbClr val="FF0000"/>
                </a:solidFill>
                <a:latin typeface="Times New Roman" panose="02020603050405020304" pitchFamily="18" charset="0"/>
                <a:cs typeface="Times New Roman" panose="02020603050405020304" pitchFamily="18" charset="0"/>
              </a:rPr>
              <a:t> 1:</a:t>
            </a:r>
            <a:r>
              <a:rPr lang="en-US" sz="3600" b="1" dirty="0">
                <a:solidFill>
                  <a:srgbClr val="FF0000"/>
                </a:solidFill>
                <a:latin typeface="Times New Roman" panose="02020603050405020304" pitchFamily="18" charset="0"/>
                <a:cs typeface="Times New Roman" panose="02020603050405020304" pitchFamily="18" charset="0"/>
              </a:rPr>
              <a:t> Ở</a:t>
            </a:r>
            <a:r>
              <a:rPr lang="vi-VN" sz="3600" b="1" dirty="0">
                <a:solidFill>
                  <a:srgbClr val="FF0000"/>
                </a:solidFill>
                <a:latin typeface="Times New Roman" panose="02020603050405020304" pitchFamily="18" charset="0"/>
                <a:cs typeface="Times New Roman" panose="02020603050405020304" pitchFamily="18" charset="0"/>
              </a:rPr>
              <a:t> địa phương em hiện đang n</a:t>
            </a:r>
            <a:r>
              <a:rPr lang="en-US" sz="3600" b="1" dirty="0" err="1">
                <a:solidFill>
                  <a:srgbClr val="FF0000"/>
                </a:solidFill>
                <a:latin typeface="Times New Roman" panose="02020603050405020304" pitchFamily="18" charset="0"/>
                <a:cs typeface="Times New Roman" panose="02020603050405020304" pitchFamily="18" charset="0"/>
              </a:rPr>
              <a:t>uôi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vi-VN" sz="3600" b="1" dirty="0">
                <a:solidFill>
                  <a:srgbClr val="FF0000"/>
                </a:solidFill>
                <a:latin typeface="Times New Roman" panose="02020603050405020304" pitchFamily="18" charset="0"/>
                <a:cs typeface="Times New Roman" panose="02020603050405020304" pitchFamily="18" charset="0"/>
              </a:rPr>
              <a:t> thủy sản </a:t>
            </a:r>
            <a:r>
              <a:rPr lang="en-US" sz="3600" b="1" dirty="0" err="1" smtClean="0">
                <a:solidFill>
                  <a:srgbClr val="FF0000"/>
                </a:solidFill>
                <a:latin typeface="Times New Roman" panose="02020603050405020304" pitchFamily="18" charset="0"/>
                <a:cs typeface="Times New Roman" panose="02020603050405020304" pitchFamily="18" charset="0"/>
              </a:rPr>
              <a:t>gì</a:t>
            </a:r>
            <a:r>
              <a:rPr lang="vi-VN" sz="3600" b="1" dirty="0" smtClean="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và nuôi theo hình thức nào</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2DC2005A-823B-D055-1D73-513D7F242F1C}"/>
              </a:ext>
            </a:extLst>
          </p:cNvPr>
          <p:cNvSpPr txBox="1"/>
          <p:nvPr/>
        </p:nvSpPr>
        <p:spPr>
          <a:xfrm>
            <a:off x="512952" y="4613965"/>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2:</a:t>
            </a:r>
            <a:r>
              <a:rPr lang="en-US" sz="3600" b="1">
                <a:solidFill>
                  <a:srgbClr val="FF0000"/>
                </a:solidFill>
                <a:latin typeface="Times New Roman" panose="02020603050405020304" pitchFamily="18"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circle(in)">
                                      <p:cBhvr>
                                        <p:cTn id="67" dur="20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circle(in)">
                                      <p:cBhvr>
                                        <p:cTn id="72"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xmlns="" id="{06F4086C-4402-04BE-B417-999E20408407}"/>
              </a:ext>
            </a:extLst>
          </p:cNvPr>
          <p:cNvSpPr txBox="1"/>
          <p:nvPr/>
        </p:nvSpPr>
        <p:spPr>
          <a:xfrm>
            <a:off x="731520" y="1053478"/>
            <a:ext cx="1124712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Câu</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1: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Trả</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lời</a:t>
            </a:r>
            <a:endPar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An Giang, Đồng Tháp: nuôi cá tra, cá basa.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Quảng Nam, Thái Bình: nuôi tôm thẻ chân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Phá Tam Giang-Cầu Hai (Huế): nuôi tôm sú, cua, cá kình, cá dìa, cá </a:t>
            </a:r>
            <a:r>
              <a:rPr kumimoji="0" lang="vi-VN" sz="32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đ</a:t>
            </a:r>
            <a:r>
              <a:rPr lang="en-US" sz="3200" noProof="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ấu</a:t>
            </a:r>
            <a:r>
              <a:rPr kumimoji="0" lang="vi-VN" sz="32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Gi</a:t>
            </a:r>
            <a:r>
              <a:rPr kumimoji="0" lang="en-US" sz="32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a</a:t>
            </a:r>
            <a:r>
              <a:rPr kumimoji="0" lang="vi-VN" sz="32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Linh - Quảng Trị: nuôi cá vược và cá hồng Mỹ nước lợ.</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26145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xmlns="" id="{06F4086C-4402-04BE-B417-999E20408407}"/>
              </a:ext>
            </a:extLst>
          </p:cNvPr>
          <p:cNvSpPr txBox="1"/>
          <p:nvPr/>
        </p:nvSpPr>
        <p:spPr>
          <a:xfrm>
            <a:off x="563880" y="858332"/>
            <a:ext cx="10622280"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Câu</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lang="en-US" sz="3200" i="1" u="sng" dirty="0">
                <a:solidFill>
                  <a:srgbClr val="0000CC"/>
                </a:solidFill>
                <a:latin typeface="Times New Roman" panose="02020603050405020304" pitchFamily="18" charset="0"/>
              </a:rPr>
              <a:t>2</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Trả</a:t>
            </a:r>
            <a:r>
              <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rPr>
              <a:t> </a:t>
            </a:r>
            <a:r>
              <a:rPr kumimoji="0" lang="en-US" sz="3200" b="0" i="1" u="sng" strike="noStrike" kern="1200" cap="none" spc="0" normalizeH="0" baseline="0" noProof="0" dirty="0" err="1">
                <a:ln>
                  <a:noFill/>
                </a:ln>
                <a:solidFill>
                  <a:srgbClr val="0000CC"/>
                </a:solidFill>
                <a:effectLst/>
                <a:uLnTx/>
                <a:uFillTx/>
                <a:latin typeface="Times New Roman" panose="02020603050405020304" pitchFamily="18" charset="0"/>
              </a:rPr>
              <a:t>lời</a:t>
            </a:r>
            <a:endParaRPr kumimoji="0" lang="en-US" sz="3200" b="0" i="1" u="sng" strike="noStrike" kern="1200" cap="none" spc="0" normalizeH="0" baseline="0" noProof="0" dirty="0">
              <a:ln>
                <a:noFill/>
              </a:ln>
              <a:solidFill>
                <a:srgbClr val="0000CC"/>
              </a:solidFill>
              <a:effectLst/>
              <a:uLnTx/>
              <a:uFillTx/>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rPr>
              <a:t> </a:t>
            </a:r>
            <a:r>
              <a:rPr kumimoji="0" lang="vi-VN" sz="320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nuôi trai lấy ngọc: Để có trai cho ngọc, người nuôi phải trải qua ít nhất 3 giai đoạn: giai đoạn nuôi vỗ, giai đoạn nuôi cấy và giai đoạn nuôi dưỡng. Sau đó sẽ thực hiện cấy ghép mô tế bào và nhân vào xoang màng áo ngoài của trai. Sau khi cấy ghép xong, trai được cho vào bể chứa, cố định trong túi lưới trồi treo xuống 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Ngọc trai có giá trị: làm trang sức, làm đồ trang trí, đem lại nguồn giá trị về kinh tế, mang ý nghĩa phong thủy.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869087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45" presetClass="entr" presetSubtype="0"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fade">
                                      <p:cBhvr>
                                        <p:cTn id="117" dur="2000"/>
                                        <p:tgtEl>
                                          <p:spTgt spid="2">
                                            <p:txEl>
                                              <p:pRg st="0" end="0"/>
                                            </p:txEl>
                                          </p:spTgt>
                                        </p:tgtEl>
                                      </p:cBhvr>
                                    </p:animEffect>
                                    <p:anim calcmode="lin" valueType="num">
                                      <p:cBhvr>
                                        <p:cTn id="1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4"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xmlns=""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1145" y="2784297"/>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xmlns=""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xmlns=""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6" name="Cloud 5">
            <a:extLst>
              <a:ext uri="{FF2B5EF4-FFF2-40B4-BE49-F238E27FC236}">
                <a16:creationId xmlns:a16="http://schemas.microsoft.com/office/drawing/2014/main" xmlns="" id="{9AF46F45-937D-AD24-AD9D-177C44E4BA23}"/>
              </a:ext>
            </a:extLst>
          </p:cNvPr>
          <p:cNvSpPr/>
          <p:nvPr/>
        </p:nvSpPr>
        <p:spPr>
          <a:xfrm>
            <a:off x="121920" y="1006426"/>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dirty="0" err="1">
                <a:solidFill>
                  <a:srgbClr val="FF0000"/>
                </a:solidFill>
                <a:latin typeface="Times New Roman" panose="02020603050405020304" pitchFamily="18" charset="0"/>
                <a:cs typeface="Times New Roman" panose="02020603050405020304" pitchFamily="18" charset="0"/>
              </a:rPr>
              <a:t>Các</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em</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hãy</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quan</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sát</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ảnh</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nhé</a:t>
            </a:r>
            <a:r>
              <a:rPr lang="en-US" sz="4800" i="1" dirty="0">
                <a:solidFill>
                  <a:srgbClr val="FF0000"/>
                </a:solidFill>
                <a:latin typeface="Times New Roman" panose="02020603050405020304" pitchFamily="18" charset="0"/>
                <a:cs typeface="Times New Roman" panose="02020603050405020304" pitchFamily="18" charset="0"/>
              </a:rPr>
              <a:t> !  </a:t>
            </a:r>
            <a:endParaRPr lang="vi-VN" sz="4800" i="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4DADC07-33F8-7A22-CE88-330970C5D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865" y="868679"/>
            <a:ext cx="7221855" cy="2575561"/>
          </a:xfrm>
          <a:prstGeom prst="rect">
            <a:avLst/>
          </a:prstGeom>
        </p:spPr>
      </p:pic>
      <p:pic>
        <p:nvPicPr>
          <p:cNvPr id="10" name="Picture 9">
            <a:extLst>
              <a:ext uri="{FF2B5EF4-FFF2-40B4-BE49-F238E27FC236}">
                <a16:creationId xmlns:a16="http://schemas.microsoft.com/office/drawing/2014/main" xmlns="" id="{93086669-CACA-3C50-6509-B2CD5E2D0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6865" y="3559126"/>
            <a:ext cx="7221856" cy="3169920"/>
          </a:xfrm>
          <a:prstGeom prst="rect">
            <a:avLst/>
          </a:prstGeom>
        </p:spPr>
      </p:pic>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008A21B9-98A4-4201-AD2A-5F31C19F658A}"/>
              </a:ext>
            </a:extLst>
          </p:cNvPr>
          <p:cNvSpPr/>
          <p:nvPr/>
        </p:nvSpPr>
        <p:spPr>
          <a:xfrm>
            <a:off x="232342" y="829995"/>
            <a:ext cx="11643359" cy="5387926"/>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nuôi thủy sản có tác động như thế nào đối với nền kinh tế của nước ta ?</a:t>
            </a:r>
            <a:endParaRPr lang="vi-VN" sz="6000" dirty="0">
              <a:solidFill>
                <a:srgbClr val="FF0000"/>
              </a:solidFill>
            </a:endParaRPr>
          </a:p>
        </p:txBody>
      </p:sp>
      <p:sp>
        <p:nvSpPr>
          <p:cNvPr id="7" name="标题占位符 1">
            <a:extLst>
              <a:ext uri="{FF2B5EF4-FFF2-40B4-BE49-F238E27FC236}">
                <a16:creationId xmlns:a16="http://schemas.microsoft.com/office/drawing/2014/main" xmlns="" id="{97CB7B22-86D8-4D1C-A5F3-BD0AAD0E2079}"/>
              </a:ext>
            </a:extLst>
          </p:cNvPr>
          <p:cNvSpPr txBox="1"/>
          <p:nvPr/>
        </p:nvSpPr>
        <p:spPr>
          <a:xfrm>
            <a:off x="4069083" y="279887"/>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008A21B9-98A4-4201-AD2A-5F31C19F658A}"/>
              </a:ext>
            </a:extLst>
          </p:cNvPr>
          <p:cNvSpPr/>
          <p:nvPr/>
        </p:nvSpPr>
        <p:spPr>
          <a:xfrm>
            <a:off x="944879" y="550109"/>
            <a:ext cx="10744201" cy="6445051"/>
          </a:xfrm>
          <a:prstGeom prst="cloudCallout">
            <a:avLst>
              <a:gd name="adj1" fmla="val -33523"/>
              <a:gd name="adj2" fmla="val 77551"/>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nuôi thuỷ sản có tác động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nền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kinh tế của nước ta:</a:t>
            </a:r>
          </a:p>
          <a:p>
            <a:pPr algn="just"/>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Cung cấp thực phẩm cho con người</a:t>
            </a:r>
          </a:p>
          <a:p>
            <a:pPr algn="just"/>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Cung cấp nguyên liệu cho chế biến, xuất khẩu và các ngành công nghiệp khác</a:t>
            </a:r>
          </a:p>
          <a:p>
            <a:pPr algn="just"/>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việc làm cho người lao động</a:t>
            </a:r>
          </a:p>
          <a:p>
            <a:pPr algn="just"/>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Góp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phần bảo vệ môi trường và đảm bảo chủ quyền quốc gia.</a:t>
            </a:r>
          </a:p>
          <a:p>
            <a:pPr algn="ctr"/>
            <a:endPar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dirty="0">
              <a:solidFill>
                <a:srgbClr val="002060"/>
              </a:solidFill>
            </a:endParaRPr>
          </a:p>
        </p:txBody>
      </p:sp>
      <p:sp>
        <p:nvSpPr>
          <p:cNvPr id="7" name="标题占位符 1">
            <a:extLst>
              <a:ext uri="{FF2B5EF4-FFF2-40B4-BE49-F238E27FC236}">
                <a16:creationId xmlns:a16="http://schemas.microsoft.com/office/drawing/2014/main" xmlns="" id="{97CB7B22-86D8-4D1C-A5F3-BD0AAD0E2079}"/>
              </a:ext>
            </a:extLst>
          </p:cNvPr>
          <p:cNvSpPr txBox="1"/>
          <p:nvPr/>
        </p:nvSpPr>
        <p:spPr>
          <a:xfrm>
            <a:off x="3215643" y="0"/>
            <a:ext cx="771143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占位符 1">
            <a:extLst>
              <a:ext uri="{FF2B5EF4-FFF2-40B4-BE49-F238E27FC236}">
                <a16:creationId xmlns:a16="http://schemas.microsoft.com/office/drawing/2014/main" xmlns=""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 name="Explosion: 14 Points 3">
            <a:extLst>
              <a:ext uri="{FF2B5EF4-FFF2-40B4-BE49-F238E27FC236}">
                <a16:creationId xmlns:a16="http://schemas.microsoft.com/office/drawing/2014/main" xmlns="" id="{8A9F0D63-C6DB-B837-D112-5AA5B43E4FEA}"/>
              </a:ext>
            </a:extLst>
          </p:cNvPr>
          <p:cNvSpPr/>
          <p:nvPr/>
        </p:nvSpPr>
        <p:spPr>
          <a:xfrm>
            <a:off x="243838" y="762000"/>
            <a:ext cx="5044441" cy="596704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a:t>
            </a:r>
            <a:r>
              <a:rPr kumimoji="0" lang="en-US"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em</a:t>
            </a:r>
            <a:r>
              <a:rPr kumimoji="0" lang="en-US"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hãy</a:t>
            </a:r>
            <a:r>
              <a:rPr kumimoji="0" lang="en-US"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quan</a:t>
            </a:r>
            <a:r>
              <a:rPr kumimoji="0" lang="en-US" sz="4000" b="0" i="1"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sát</a:t>
            </a:r>
            <a:r>
              <a:rPr kumimoji="0" lang="en-US"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ảnh</a:t>
            </a:r>
            <a:r>
              <a:rPr kumimoji="0" lang="en-US"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nhé</a:t>
            </a:r>
            <a:r>
              <a:rPr kumimoji="0" lang="en-US"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  </a:t>
            </a:r>
            <a:r>
              <a:rPr kumimoji="0" lang="en-US" sz="4000" b="0" i="1"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endParaRPr kumimoji="0" lang="vi-VN" sz="4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739897A4-DCE8-CDE4-1BB0-322A8F396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68309"/>
            <a:ext cx="6903720" cy="5660737"/>
          </a:xfrm>
          <a:prstGeom prst="rect">
            <a:avLst/>
          </a:prstGeom>
        </p:spPr>
      </p:pic>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55440" y="3558083"/>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819703" y="1145020"/>
            <a:ext cx="8641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CHƯƠNG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NUÔI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THUỶ SẢN</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069855" y="2020738"/>
            <a:ext cx="91676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12: NGÀNH</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NUÔI THUỶ SẢN Ở VIỆT NAM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9EAA0B15-BBAD-0C9E-464D-DDCC09DC4951}"/>
              </a:ext>
            </a:extLst>
          </p:cNvPr>
          <p:cNvSpPr txBox="1"/>
          <p:nvPr/>
        </p:nvSpPr>
        <p:spPr>
          <a:xfrm>
            <a:off x="579120" y="315575"/>
            <a:ext cx="11338560" cy="4708981"/>
          </a:xfrm>
          <a:prstGeom prst="rect">
            <a:avLst/>
          </a:prstGeom>
          <a:noFill/>
        </p:spPr>
        <p:txBody>
          <a:bodyPr wrap="square">
            <a:spAutoFit/>
          </a:bodyPr>
          <a:lstStyle/>
          <a:p>
            <a:pPr algn="ctr"/>
            <a:r>
              <a:rPr lang="en-US" sz="6000" b="1" u="sng" dirty="0">
                <a:solidFill>
                  <a:srgbClr val="FF0000"/>
                </a:solidFill>
                <a:latin typeface="Times New Roman" panose="02020603050405020304" pitchFamily="18" charset="0"/>
                <a:cs typeface="Times New Roman" panose="02020603050405020304" pitchFamily="18" charset="0"/>
              </a:rPr>
              <a:t>MỤC TIÊU: </a:t>
            </a:r>
          </a:p>
          <a:p>
            <a:r>
              <a:rPr lang="en-US" sz="6000" i="1" dirty="0">
                <a:solidFill>
                  <a:srgbClr val="0000CC"/>
                </a:solidFill>
                <a:latin typeface="Times New Roman" panose="02020603050405020304" pitchFamily="18" charset="0"/>
                <a:cs typeface="Times New Roman" panose="02020603050405020304" pitchFamily="18" charset="0"/>
              </a:rPr>
              <a:t>- </a:t>
            </a:r>
            <a:r>
              <a:rPr lang="vi-VN" sz="6000" i="1" dirty="0">
                <a:solidFill>
                  <a:srgbClr val="0000CC"/>
                </a:solidFill>
                <a:latin typeface="Times New Roman" panose="02020603050405020304" pitchFamily="18" charset="0"/>
                <a:cs typeface="Times New Roman" panose="02020603050405020304" pitchFamily="18" charset="0"/>
              </a:rPr>
              <a:t>Trình bày được vai trò của thủy sản trong nền kinh tế Việt Nam</a:t>
            </a:r>
          </a:p>
          <a:p>
            <a:r>
              <a:rPr lang="en-US" sz="6000" i="1" dirty="0">
                <a:solidFill>
                  <a:srgbClr val="0000CC"/>
                </a:solidFill>
                <a:latin typeface="Times New Roman" panose="02020603050405020304" pitchFamily="18" charset="0"/>
                <a:cs typeface="Times New Roman" panose="02020603050405020304" pitchFamily="18" charset="0"/>
              </a:rPr>
              <a:t>- </a:t>
            </a:r>
            <a:r>
              <a:rPr lang="vi-VN" sz="6000" i="1" dirty="0">
                <a:solidFill>
                  <a:srgbClr val="0000CC"/>
                </a:solidFill>
                <a:latin typeface="Times New Roman" panose="02020603050405020304" pitchFamily="18" charset="0"/>
                <a:cs typeface="Times New Roman" panose="02020603050405020304" pitchFamily="18" charset="0"/>
              </a:rPr>
              <a:t>Nhận biết được một số loại thủy sản có giá trị kinh tế cao</a:t>
            </a: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1006</TotalTime>
  <Words>1364</Words>
  <Application>Microsoft Office PowerPoint</Application>
  <PresentationFormat>Widescreen</PresentationFormat>
  <Paragraphs>139</Paragraphs>
  <Slides>27</Slides>
  <Notes>23</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微软雅黑</vt:lpstr>
      <vt:lpstr>宋体</vt:lpstr>
      <vt:lpstr>Arial</vt:lpstr>
      <vt:lpstr>Bodoni MT</vt:lpstr>
      <vt:lpstr>Calibri</vt:lpstr>
      <vt:lpstr>Calibri Light</vt:lpstr>
      <vt:lpstr>Impact</vt:lpstr>
      <vt:lpstr>Segoe UI</vt:lpstr>
      <vt:lpstr>Times New Roman</vt:lpstr>
      <vt:lpstr>方正少儿简体</vt:lpstr>
      <vt:lpstr>方正正中黑简体</vt:lpstr>
      <vt:lpstr>方正行楷简体</vt:lpstr>
      <vt:lpstr>汉真广标</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Admin</cp:lastModifiedBy>
  <cp:revision>193</cp:revision>
  <dcterms:created xsi:type="dcterms:W3CDTF">2016-03-16T07:12:00Z</dcterms:created>
  <dcterms:modified xsi:type="dcterms:W3CDTF">2023-04-03T02:21:22Z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