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68" r:id="rId4"/>
    <p:sldId id="257" r:id="rId5"/>
    <p:sldId id="270" r:id="rId6"/>
    <p:sldId id="279" r:id="rId7"/>
    <p:sldId id="280" r:id="rId8"/>
    <p:sldId id="271" r:id="rId9"/>
    <p:sldId id="272" r:id="rId10"/>
    <p:sldId id="273" r:id="rId11"/>
    <p:sldId id="274" r:id="rId12"/>
    <p:sldId id="275" r:id="rId13"/>
    <p:sldId id="277" r:id="rId14"/>
    <p:sldId id="288" r:id="rId15"/>
    <p:sldId id="281" r:id="rId16"/>
    <p:sldId id="282" r:id="rId17"/>
    <p:sldId id="283" r:id="rId18"/>
    <p:sldId id="284" r:id="rId19"/>
    <p:sldId id="285" r:id="rId20"/>
    <p:sldId id="286" r:id="rId21"/>
    <p:sldId id="289" r:id="rId22"/>
    <p:sldId id="287" r:id="rId23"/>
    <p:sldId id="290"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dirty="0" smtClean="0">
              <a:latin typeface="Times New Roman" panose="02020603050405020304" pitchFamily="18" charset="0"/>
              <a:cs typeface="Times New Roman" panose="02020603050405020304" pitchFamily="18" charset="0"/>
            </a:rPr>
            <a:t>KĨ THUẬT CHĂN NUÔI GÀ THỊT THẢ VƯỜN </a:t>
          </a:r>
          <a:endParaRPr lang="en-US" sz="2400" dirty="0">
            <a:latin typeface="Times New Roman" panose="02020603050405020304" pitchFamily="18" charset="0"/>
            <a:cs typeface="Times New Roman" panose="02020603050405020304" pitchFamily="18" charset="0"/>
          </a:endParaRPr>
        </a:p>
      </dgm:t>
    </dgm:pt>
    <dgm:pt modelId="{F457A265-A0F8-4824-9C7B-D403706E214D}" type="parTrans" cxnId="{D3D2A2F3-7A70-4CCA-8D2E-4B634BA4928D}">
      <dgm:prSet/>
      <dgm:spPr/>
      <dgm:t>
        <a:bodyPr/>
        <a:lstStyle/>
        <a:p>
          <a:endParaRPr lang="en-US">
            <a:latin typeface="Times New Roman" panose="02020603050405020304" pitchFamily="18" charset="0"/>
            <a:cs typeface="Times New Roman" panose="02020603050405020304" pitchFamily="18" charset="0"/>
          </a:endParaRPr>
        </a:p>
      </dgm:t>
    </dgm:pt>
    <dgm:pt modelId="{01A04E7E-A881-4B47-848A-BA62CD933B51}" type="sibTrans" cxnId="{D3D2A2F3-7A70-4CCA-8D2E-4B634BA4928D}">
      <dgm:prSet/>
      <dgm:spPr/>
      <dgm:t>
        <a:bodyPr/>
        <a:lstStyle/>
        <a:p>
          <a:endParaRPr lang="en-US">
            <a:latin typeface="Times New Roman" panose="02020603050405020304" pitchFamily="18" charset="0"/>
            <a:cs typeface="Times New Roman" panose="02020603050405020304" pitchFamily="18" charset="0"/>
          </a:endParaRPr>
        </a:p>
      </dgm:t>
    </dgm:pt>
    <dgm:pt modelId="{C207598B-6164-4BA1-8750-89BD268598F4}">
      <dgm:prSet phldrT="[Text]"/>
      <dgm:spPr/>
      <dgm:t>
        <a:bodyPr/>
        <a:lstStyle/>
        <a:p>
          <a:pPr algn="ctr"/>
          <a:r>
            <a:rPr lang="en-US" smtClean="0">
              <a:latin typeface="Times New Roman" panose="02020603050405020304" pitchFamily="18" charset="0"/>
              <a:cs typeface="Times New Roman" panose="02020603050405020304" pitchFamily="18" charset="0"/>
            </a:rPr>
            <a:t>1. Quy trình chăn nuôi</a:t>
          </a:r>
          <a:endParaRPr lang="en-US">
            <a:latin typeface="Times New Roman" panose="02020603050405020304" pitchFamily="18" charset="0"/>
            <a:cs typeface="Times New Roman" panose="02020603050405020304" pitchFamily="18" charset="0"/>
          </a:endParaRPr>
        </a:p>
      </dgm:t>
    </dgm:pt>
    <dgm:pt modelId="{AFE049E4-130A-45FF-9D2E-6A8DD760D2A6}" type="parTrans" cxnId="{987B2109-B82C-49AC-9400-70004E5E3343}">
      <dgm:prSet/>
      <dgm:spPr/>
      <dgm:t>
        <a:bodyPr/>
        <a:lstStyle/>
        <a:p>
          <a:endParaRPr lang="en-US">
            <a:latin typeface="Times New Roman" panose="02020603050405020304" pitchFamily="18" charset="0"/>
            <a:cs typeface="Times New Roman" panose="02020603050405020304" pitchFamily="18" charset="0"/>
          </a:endParaRPr>
        </a:p>
      </dgm:t>
    </dgm:pt>
    <dgm:pt modelId="{E2A10142-DECB-4552-9F09-2A082E5771A0}" type="sibTrans" cxnId="{987B2109-B82C-49AC-9400-70004E5E3343}">
      <dgm:prSet/>
      <dgm:spPr/>
      <dgm:t>
        <a:bodyPr/>
        <a:lstStyle/>
        <a:p>
          <a:endParaRPr lang="en-US">
            <a:latin typeface="Times New Roman" panose="02020603050405020304" pitchFamily="18" charset="0"/>
            <a:cs typeface="Times New Roman" panose="02020603050405020304" pitchFamily="18" charset="0"/>
          </a:endParaRPr>
        </a:p>
      </dgm:t>
    </dgm:pt>
    <dgm:pt modelId="{0763C09E-856B-485E-BD7E-FA14EFE3299D}">
      <dgm:prSet phldrT="[Text]"/>
      <dgm:spPr/>
      <dgm:t>
        <a:bodyPr/>
        <a:lstStyle/>
        <a:p>
          <a:pPr algn="ctr"/>
          <a:r>
            <a:rPr lang="en-US" smtClean="0">
              <a:latin typeface="Times New Roman" panose="02020603050405020304" pitchFamily="18" charset="0"/>
              <a:cs typeface="Times New Roman" panose="02020603050405020304" pitchFamily="18" charset="0"/>
            </a:rPr>
            <a:t>2. Chăn nuôi gà thịt thả vườn</a:t>
          </a:r>
          <a:endParaRPr lang="en-US">
            <a:latin typeface="Times New Roman" panose="02020603050405020304" pitchFamily="18" charset="0"/>
            <a:cs typeface="Times New Roman" panose="02020603050405020304" pitchFamily="18" charset="0"/>
          </a:endParaRPr>
        </a:p>
      </dgm:t>
    </dgm:pt>
    <dgm:pt modelId="{2B9689E1-A0E5-4AC1-AF5F-8A3A195E4783}" type="parTrans" cxnId="{BAE93D5B-AC79-4922-B8BD-C5FC3B96D84A}">
      <dgm:prSet/>
      <dgm:spPr/>
      <dgm:t>
        <a:bodyPr/>
        <a:lstStyle/>
        <a:p>
          <a:endParaRPr lang="en-US">
            <a:latin typeface="Times New Roman" panose="02020603050405020304" pitchFamily="18" charset="0"/>
            <a:cs typeface="Times New Roman" panose="02020603050405020304" pitchFamily="18" charset="0"/>
          </a:endParaRPr>
        </a:p>
      </dgm:t>
    </dgm:pt>
    <dgm:pt modelId="{A8603243-9555-428E-A9C3-535C82B41332}" type="sibTrans" cxnId="{BAE93D5B-AC79-4922-B8BD-C5FC3B96D84A}">
      <dgm:prSet/>
      <dgm:spPr/>
      <dgm:t>
        <a:bodyPr/>
        <a:lstStyle/>
        <a:p>
          <a:endParaRPr lang="en-US">
            <a:latin typeface="Times New Roman" panose="02020603050405020304" pitchFamily="18" charset="0"/>
            <a:cs typeface="Times New Roman" panose="02020603050405020304" pitchFamily="18" charset="0"/>
          </a:endParaRPr>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KĨ THUẬT CHĂN NUÔI GÀ THỊT THẢ VƯỜN </a:t>
          </a:r>
          <a:endParaRPr lang="en-US" sz="2400" kern="1200" dirty="0">
            <a:latin typeface="Times New Roman" panose="02020603050405020304" pitchFamily="18" charset="0"/>
            <a:cs typeface="Times New Roman" panose="02020603050405020304" pitchFamily="18"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smtClean="0">
              <a:latin typeface="Times New Roman" panose="02020603050405020304" pitchFamily="18" charset="0"/>
              <a:cs typeface="Times New Roman" panose="02020603050405020304" pitchFamily="18" charset="0"/>
            </a:rPr>
            <a:t>1. Quy trình chăn nuôi</a:t>
          </a:r>
          <a:endParaRPr lang="en-US" sz="2700" kern="1200">
            <a:latin typeface="Times New Roman" panose="02020603050405020304" pitchFamily="18" charset="0"/>
            <a:cs typeface="Times New Roman" panose="02020603050405020304" pitchFamily="18" charset="0"/>
          </a:endParaRPr>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smtClean="0">
              <a:latin typeface="Times New Roman" panose="02020603050405020304" pitchFamily="18" charset="0"/>
              <a:cs typeface="Times New Roman" panose="02020603050405020304" pitchFamily="18" charset="0"/>
            </a:rPr>
            <a:t>2. Chăn nuôi gà thịt thả vườn</a:t>
          </a:r>
          <a:endParaRPr lang="en-US" sz="2600" kern="1200">
            <a:latin typeface="Times New Roman" panose="02020603050405020304" pitchFamily="18" charset="0"/>
            <a:cs typeface="Times New Roman" panose="02020603050405020304" pitchFamily="18" charset="0"/>
          </a:endParaRPr>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03/03/2024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14</a:t>
            </a:fld>
            <a:endParaRPr lang="en-US"/>
          </a:p>
        </p:txBody>
      </p:sp>
    </p:spTree>
    <p:extLst>
      <p:ext uri="{BB962C8B-B14F-4D97-AF65-F5344CB8AC3E}">
        <p14:creationId xmlns:p14="http://schemas.microsoft.com/office/powerpoint/2010/main" val="42184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03/03/2024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03/03/2024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03/03/2024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t>03/03/2024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03/03/2024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t>03/03/2024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70B60-EB16-4181-BE10-F25BFBBA4077}" type="datetimeFigureOut">
              <a:rPr lang="en-US" smtClean="0"/>
              <a:t>03/03/2024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70B60-EB16-4181-BE10-F25BFBBA4077}" type="datetimeFigureOut">
              <a:rPr lang="en-US" smtClean="0"/>
              <a:t>03/03/2024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03/03/2024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03/03/2024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03/03/2024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03/03/2024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3505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Rectangle 2"/>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1412776"/>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a:t>
            </a:r>
            <a:r>
              <a:rPr lang="de-DE" sz="28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897668"/>
            <a:ext cx="4176464" cy="523220"/>
          </a:xfrm>
          <a:prstGeom prst="rect">
            <a:avLst/>
          </a:prstGeom>
        </p:spPr>
        <p:txBody>
          <a:bodyPr wrap="square">
            <a:spAutoFit/>
          </a:bodyPr>
          <a:lstStyle/>
          <a:p>
            <a:r>
              <a:rPr lang="de-DE" sz="2800" b="1" dirty="0">
                <a:solidFill>
                  <a:srgbClr val="0000FF"/>
                </a:solidFill>
                <a:latin typeface="Times New Roman" panose="02020603050405020304" pitchFamily="18" charset="0"/>
                <a:cs typeface="Times New Roman" panose="02020603050405020304" pitchFamily="18" charset="0"/>
              </a:rPr>
              <a:t>2.1. </a:t>
            </a:r>
            <a:r>
              <a:rPr lang="de-DE" sz="2800" b="1" u="sng" dirty="0">
                <a:solidFill>
                  <a:srgbClr val="0000FF"/>
                </a:solidFill>
                <a:latin typeface="Times New Roman" panose="02020603050405020304" pitchFamily="18" charset="0"/>
                <a:cs typeface="Times New Roman" panose="02020603050405020304" pitchFamily="18" charset="0"/>
              </a:rPr>
              <a:t>Chuẩn bị chuồng trại</a:t>
            </a:r>
            <a:endParaRPr 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9956" y="4941168"/>
            <a:ext cx="2597340" cy="954107"/>
          </a:xfrm>
          <a:prstGeom prst="rect">
            <a:avLst/>
          </a:prstGeom>
        </p:spPr>
        <p:txBody>
          <a:bodyPr wrap="square">
            <a:spAutoFit/>
          </a:bodyPr>
          <a:lstStyle/>
          <a:p>
            <a:r>
              <a:rPr lang="de-DE" sz="2800" dirty="0" smtClean="0">
                <a:solidFill>
                  <a:srgbClr val="0000FF"/>
                </a:solidFill>
                <a:latin typeface="Times New Roman" panose="02020603050405020304" pitchFamily="18" charset="0"/>
                <a:cs typeface="Times New Roman" panose="02020603050405020304" pitchFamily="18" charset="0"/>
              </a:rPr>
              <a:t>a. Chuồng </a:t>
            </a:r>
            <a:r>
              <a:rPr lang="de-DE" sz="2800" dirty="0">
                <a:solidFill>
                  <a:srgbClr val="0000FF"/>
                </a:solidFill>
                <a:latin typeface="Times New Roman" panose="02020603050405020304" pitchFamily="18" charset="0"/>
                <a:cs typeface="Times New Roman" panose="02020603050405020304" pitchFamily="18" charset="0"/>
              </a:rPr>
              <a:t>gà hứng được nắng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2987824" y="4941168"/>
            <a:ext cx="3024336" cy="1815882"/>
          </a:xfrm>
          <a:prstGeom prst="rect">
            <a:avLst/>
          </a:prstGeom>
        </p:spPr>
        <p:txBody>
          <a:bodyPr wrap="square">
            <a:spAutoFit/>
          </a:bodyPr>
          <a:lstStyle/>
          <a:p>
            <a:r>
              <a:rPr lang="de-DE" sz="2800" dirty="0" smtClean="0">
                <a:solidFill>
                  <a:srgbClr val="0000FF"/>
                </a:solidFill>
                <a:latin typeface="Times New Roman" panose="02020603050405020304" pitchFamily="18" charset="0"/>
                <a:cs typeface="Times New Roman" panose="02020603050405020304" pitchFamily="18" charset="0"/>
              </a:rPr>
              <a:t>b. Vườn </a:t>
            </a:r>
            <a:r>
              <a:rPr lang="de-DE" sz="2800" dirty="0">
                <a:solidFill>
                  <a:srgbClr val="0000FF"/>
                </a:solidFill>
                <a:latin typeface="Times New Roman" panose="02020603050405020304" pitchFamily="18" charset="0"/>
                <a:cs typeface="Times New Roman" panose="02020603050405020304" pitchFamily="18" charset="0"/>
              </a:rPr>
              <a:t>chăn thả bằng phẳng và có bóng mát cây xanh, có máng ăn</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0"/>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0"/>
            <a:ext cx="3017912" cy="2357099"/>
          </a:xfrm>
          <a:prstGeom prst="rect">
            <a:avLst/>
          </a:prstGeom>
        </p:spPr>
      </p:pic>
      <p:sp>
        <p:nvSpPr>
          <p:cNvPr id="13" name="Rectangle 12"/>
          <p:cNvSpPr/>
          <p:nvPr/>
        </p:nvSpPr>
        <p:spPr>
          <a:xfrm>
            <a:off x="6228183" y="4941168"/>
            <a:ext cx="2664297" cy="1384995"/>
          </a:xfrm>
          <a:prstGeom prst="rect">
            <a:avLst/>
          </a:prstGeom>
        </p:spPr>
        <p:txBody>
          <a:bodyPr wrap="square">
            <a:spAutoFit/>
          </a:bodyPr>
          <a:lstStyle/>
          <a:p>
            <a:r>
              <a:rPr lang="de-DE" sz="2800" dirty="0">
                <a:solidFill>
                  <a:srgbClr val="0000FF"/>
                </a:solidFill>
                <a:latin typeface="Times New Roman" panose="02020603050405020304" pitchFamily="18" charset="0"/>
                <a:cs typeface="Times New Roman" panose="02020603050405020304" pitchFamily="18" charset="0"/>
              </a:rPr>
              <a:t>c</a:t>
            </a:r>
            <a:r>
              <a:rPr lang="de-DE" sz="2800" dirty="0" smtClean="0">
                <a:solidFill>
                  <a:srgbClr val="0000FF"/>
                </a:solidFill>
                <a:latin typeface="Times New Roman" panose="02020603050405020304" pitchFamily="18" charset="0"/>
                <a:cs typeface="Times New Roman" panose="02020603050405020304" pitchFamily="18" charset="0"/>
              </a:rPr>
              <a:t>. Có </a:t>
            </a:r>
            <a:r>
              <a:rPr lang="de-DE" sz="2800" dirty="0">
                <a:solidFill>
                  <a:srgbClr val="0000FF"/>
                </a:solidFill>
                <a:latin typeface="Times New Roman" panose="02020603050405020304" pitchFamily="18" charset="0"/>
                <a:cs typeface="Times New Roman" panose="02020603050405020304" pitchFamily="18" charset="0"/>
              </a:rPr>
              <a:t>máng uống đặt trong </a:t>
            </a:r>
            <a:r>
              <a:rPr lang="de-DE" sz="2800" dirty="0" smtClean="0">
                <a:solidFill>
                  <a:srgbClr val="0000FF"/>
                </a:solidFill>
                <a:latin typeface="Times New Roman" panose="02020603050405020304" pitchFamily="18" charset="0"/>
                <a:cs typeface="Times New Roman" panose="02020603050405020304" pitchFamily="18" charset="0"/>
              </a:rPr>
              <a:t>chuồng nuôi </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74412"/>
            <a:ext cx="6606480" cy="954107"/>
          </a:xfrm>
          <a:prstGeom prst="rect">
            <a:avLst/>
          </a:prstGeom>
        </p:spPr>
        <p:txBody>
          <a:bodyPr wrap="square">
            <a:spAutoFit/>
          </a:bodyPr>
          <a:lstStyle/>
          <a:p>
            <a:r>
              <a:rPr lang="de-DE" sz="2800" dirty="0">
                <a:solidFill>
                  <a:srgbClr val="FF0000"/>
                </a:solidFill>
                <a:latin typeface="Times New Roman" panose="02020603050405020304" pitchFamily="18" charset="0"/>
                <a:cs typeface="Times New Roman" panose="02020603050405020304" pitchFamily="18" charset="0"/>
              </a:rPr>
              <a:t>Vì sao nền chuồng nuôi gà cần khô ráo, thoáng mát và dễ dọn vệ </a:t>
            </a:r>
            <a:r>
              <a:rPr lang="de-DE" sz="2800" dirty="0" smtClean="0">
                <a:solidFill>
                  <a:srgbClr val="FF0000"/>
                </a:solidFill>
                <a:latin typeface="Times New Roman" panose="02020603050405020304" pitchFamily="18" charset="0"/>
                <a:cs typeface="Times New Roman" panose="02020603050405020304" pitchFamily="18" charset="0"/>
              </a:rPr>
              <a:t>sinh?</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2783899"/>
            <a:ext cx="1885950" cy="1885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0"/>
            <a:ext cx="9144000" cy="1576191"/>
          </a:xfrm>
          <a:prstGeom prst="rect">
            <a:avLst/>
          </a:prstGeom>
        </p:spPr>
      </p:pic>
      <p:sp>
        <p:nvSpPr>
          <p:cNvPr id="7" name="Rectangle 6"/>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79512" y="1681644"/>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a:t>
            </a:r>
            <a:r>
              <a:rPr lang="de-DE" sz="28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79512" y="2113692"/>
            <a:ext cx="4248472" cy="523220"/>
          </a:xfrm>
          <a:prstGeom prst="rect">
            <a:avLst/>
          </a:prstGeom>
        </p:spPr>
        <p:txBody>
          <a:bodyPr wrap="square">
            <a:spAutoFit/>
          </a:bodyPr>
          <a:lstStyle/>
          <a:p>
            <a:r>
              <a:rPr lang="de-DE" sz="2800" b="1" dirty="0">
                <a:solidFill>
                  <a:srgbClr val="0000FF"/>
                </a:solidFill>
                <a:latin typeface="Times New Roman" panose="02020603050405020304" pitchFamily="18" charset="0"/>
                <a:cs typeface="Times New Roman" panose="02020603050405020304" pitchFamily="18" charset="0"/>
              </a:rPr>
              <a:t>2.1. </a:t>
            </a:r>
            <a:r>
              <a:rPr lang="de-DE" sz="2800" b="1" u="sng" dirty="0">
                <a:solidFill>
                  <a:srgbClr val="0000FF"/>
                </a:solidFill>
                <a:latin typeface="Times New Roman" panose="02020603050405020304" pitchFamily="18" charset="0"/>
                <a:cs typeface="Times New Roman" panose="02020603050405020304" pitchFamily="18" charset="0"/>
              </a:rPr>
              <a:t>Chuẩn bị chuồng </a:t>
            </a:r>
            <a:r>
              <a:rPr lang="de-DE" sz="2800" b="1" u="sng" dirty="0" smtClean="0">
                <a:solidFill>
                  <a:srgbClr val="0000FF"/>
                </a:solidFill>
                <a:latin typeface="Times New Roman" panose="02020603050405020304" pitchFamily="18" charset="0"/>
                <a:cs typeface="Times New Roman" panose="02020603050405020304" pitchFamily="18" charset="0"/>
              </a:rPr>
              <a:t>trại</a:t>
            </a:r>
            <a:r>
              <a:rPr lang="de-DE" sz="2800" b="1"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32479" y="4124338"/>
            <a:ext cx="6624736" cy="1384995"/>
          </a:xfrm>
          <a:prstGeom prst="rect">
            <a:avLst/>
          </a:prstGeom>
        </p:spPr>
        <p:txBody>
          <a:bodyPr wrap="square">
            <a:spAutoFit/>
          </a:bodyPr>
          <a:lstStyle/>
          <a:p>
            <a:pPr algn="just"/>
            <a:r>
              <a:rPr lang="de-DE" sz="2800" dirty="0" smtClean="0">
                <a:solidFill>
                  <a:srgbClr val="0000FF"/>
                </a:solidFill>
                <a:latin typeface="Times New Roman" panose="02020603050405020304" pitchFamily="18" charset="0"/>
                <a:cs typeface="Times New Roman" panose="02020603050405020304" pitchFamily="18" charset="0"/>
              </a:rPr>
              <a:t>- Để </a:t>
            </a:r>
            <a:r>
              <a:rPr lang="de-DE" sz="2800" dirty="0">
                <a:solidFill>
                  <a:srgbClr val="0000FF"/>
                </a:solidFill>
                <a:latin typeface="Times New Roman" panose="02020603050405020304" pitchFamily="18" charset="0"/>
                <a:cs typeface="Times New Roman" panose="02020603050405020304" pitchFamily="18" charset="0"/>
              </a:rPr>
              <a:t>đảm bảo vệ sinh chuồng nuôi, môi trường chăn nuôi và môi trường sống xung quanh giúp gà khỏe mạnh, phát triển tốt.</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499274"/>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47664" y="5252297"/>
            <a:ext cx="7128792" cy="954107"/>
          </a:xfrm>
          <a:prstGeom prst="rect">
            <a:avLst/>
          </a:prstGeom>
        </p:spPr>
        <p:txBody>
          <a:bodyPr wrap="square">
            <a:spAutoFit/>
          </a:bodyPr>
          <a:lstStyle/>
          <a:p>
            <a:pPr algn="just"/>
            <a:r>
              <a:rPr lang="de-DE" sz="2800" dirty="0">
                <a:solidFill>
                  <a:srgbClr val="FF0000"/>
                </a:solidFill>
                <a:latin typeface="Times New Roman" panose="02020603050405020304" pitchFamily="18" charset="0"/>
                <a:cs typeface="Times New Roman" panose="02020603050405020304" pitchFamily="18" charset="0"/>
              </a:rPr>
              <a:t>Vườn chăn thả đem lại những lợi ích gì cho đàn </a:t>
            </a:r>
            <a:r>
              <a:rPr lang="de-DE" sz="2800" dirty="0" smtClean="0">
                <a:solidFill>
                  <a:srgbClr val="FF0000"/>
                </a:solidFill>
                <a:latin typeface="Times New Roman" panose="02020603050405020304" pitchFamily="18" charset="0"/>
                <a:cs typeface="Times New Roman" panose="02020603050405020304" pitchFamily="18" charset="0"/>
              </a:rPr>
              <a:t>gà?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9512" y="1506850"/>
            <a:ext cx="6690806" cy="553998"/>
          </a:xfrm>
          <a:prstGeom prst="rect">
            <a:avLst/>
          </a:prstGeom>
        </p:spPr>
        <p:txBody>
          <a:bodyPr wrap="none">
            <a:spAutoFit/>
          </a:bodyPr>
          <a:lstStyle/>
          <a:p>
            <a:r>
              <a:rPr lang="de-DE" sz="3000" b="1" dirty="0">
                <a:solidFill>
                  <a:srgbClr val="FF0000"/>
                </a:solidFill>
                <a:latin typeface="Times New Roman" panose="02020603050405020304" pitchFamily="18" charset="0"/>
                <a:cs typeface="Times New Roman" panose="02020603050405020304" pitchFamily="18" charset="0"/>
              </a:rPr>
              <a:t>2. </a:t>
            </a:r>
            <a:r>
              <a:rPr lang="de-DE" sz="30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3000" u="sng"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9512" y="2041684"/>
            <a:ext cx="4823806" cy="523220"/>
          </a:xfrm>
          <a:prstGeom prst="rect">
            <a:avLst/>
          </a:prstGeom>
        </p:spPr>
        <p:txBody>
          <a:bodyPr wrap="square">
            <a:spAutoFit/>
          </a:bodyPr>
          <a:lstStyle/>
          <a:p>
            <a:r>
              <a:rPr lang="de-DE" sz="2800" b="1" dirty="0">
                <a:solidFill>
                  <a:srgbClr val="0000FF"/>
                </a:solidFill>
                <a:latin typeface="Times New Roman" panose="02020603050405020304" pitchFamily="18" charset="0"/>
                <a:cs typeface="Times New Roman" panose="02020603050405020304" pitchFamily="18" charset="0"/>
              </a:rPr>
              <a:t>2.1. </a:t>
            </a:r>
            <a:r>
              <a:rPr lang="de-DE" sz="2800" b="1" u="sng" dirty="0">
                <a:solidFill>
                  <a:srgbClr val="0000FF"/>
                </a:solidFill>
                <a:latin typeface="Times New Roman" panose="02020603050405020304" pitchFamily="18" charset="0"/>
                <a:cs typeface="Times New Roman" panose="02020603050405020304" pitchFamily="18" charset="0"/>
              </a:rPr>
              <a:t>Chuẩn bị chuồng trại</a:t>
            </a:r>
            <a:endParaRPr lang="en-US" sz="2800" u="sng" dirty="0">
              <a:solidFill>
                <a:srgbClr val="0000FF"/>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01" y="2604843"/>
            <a:ext cx="7848153" cy="2529499"/>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60" y="4992561"/>
            <a:ext cx="786433" cy="1314147"/>
          </a:xfrm>
          <a:prstGeom prst="rect">
            <a:avLst/>
          </a:prstGeom>
        </p:spPr>
      </p:pic>
      <p:sp>
        <p:nvSpPr>
          <p:cNvPr id="12" name="Rectangle 11"/>
          <p:cNvSpPr/>
          <p:nvPr/>
        </p:nvSpPr>
        <p:spPr>
          <a:xfrm>
            <a:off x="820142" y="5068341"/>
            <a:ext cx="7503716" cy="1384995"/>
          </a:xfrm>
          <a:prstGeom prst="rect">
            <a:avLst/>
          </a:prstGeom>
        </p:spPr>
        <p:txBody>
          <a:bodyPr wrap="square">
            <a:spAutoFit/>
          </a:bodyPr>
          <a:lstStyle/>
          <a:p>
            <a:pPr algn="just"/>
            <a:r>
              <a:rPr lang="de-DE" sz="2800" dirty="0">
                <a:solidFill>
                  <a:srgbClr val="0000FF"/>
                </a:solidFill>
                <a:latin typeface="Times New Roman" panose="02020603050405020304" pitchFamily="18" charset="0"/>
                <a:cs typeface="Times New Roman" panose="02020603050405020304" pitchFamily="18" charset="0"/>
              </a:rPr>
              <a:t>Vườn chăn thả là nơi tạo thêm nguồn thức ăn cho gà như: giun đất, dế, cỏ... vườn chăn thả là nơi gà chạy nhảy, tìm kiếm thức ăn và vận động.</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nodeType="clickEffect">
                                  <p:stCondLst>
                                    <p:cond delay="0"/>
                                  </p:stCondLst>
                                  <p:childTnLst>
                                    <p:animEffect transition="out" filter="wedg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par>
                                <p:cTn id="21" presetID="20" presetClass="exit" presetSubtype="0" fill="hold" grpId="1" nodeType="withEffect">
                                  <p:stCondLst>
                                    <p:cond delay="0"/>
                                  </p:stCondLst>
                                  <p:childTnLst>
                                    <p:animEffect transition="out" filter="wedg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188640"/>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386167"/>
            <a:ext cx="6690806" cy="553998"/>
          </a:xfrm>
          <a:prstGeom prst="rect">
            <a:avLst/>
          </a:prstGeom>
        </p:spPr>
        <p:txBody>
          <a:bodyPr wrap="none">
            <a:spAutoFit/>
          </a:bodyPr>
          <a:lstStyle/>
          <a:p>
            <a:r>
              <a:rPr lang="de-DE" sz="3000" b="1" dirty="0">
                <a:solidFill>
                  <a:srgbClr val="FF0000"/>
                </a:solidFill>
                <a:latin typeface="Times New Roman" panose="02020603050405020304" pitchFamily="18" charset="0"/>
                <a:cs typeface="Times New Roman" panose="02020603050405020304" pitchFamily="18" charset="0"/>
              </a:rPr>
              <a:t>2. </a:t>
            </a:r>
            <a:r>
              <a:rPr lang="de-DE" sz="30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3000" u="sng"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897668"/>
            <a:ext cx="4823806" cy="584775"/>
          </a:xfrm>
          <a:prstGeom prst="rect">
            <a:avLst/>
          </a:prstGeom>
        </p:spPr>
        <p:txBody>
          <a:bodyPr wrap="square">
            <a:spAutoFit/>
          </a:bodyPr>
          <a:lstStyle/>
          <a:p>
            <a:r>
              <a:rPr lang="de-DE" sz="3200" b="1" dirty="0">
                <a:solidFill>
                  <a:srgbClr val="0000FF"/>
                </a:solidFill>
                <a:latin typeface="Times New Roman" panose="02020603050405020304" pitchFamily="18" charset="0"/>
                <a:cs typeface="Times New Roman" panose="02020603050405020304" pitchFamily="18" charset="0"/>
              </a:rPr>
              <a:t>2.1. </a:t>
            </a:r>
            <a:r>
              <a:rPr lang="de-DE" sz="3200" b="1" u="sng" dirty="0">
                <a:solidFill>
                  <a:srgbClr val="0000FF"/>
                </a:solidFill>
                <a:latin typeface="Times New Roman" panose="02020603050405020304" pitchFamily="18" charset="0"/>
                <a:cs typeface="Times New Roman" panose="02020603050405020304" pitchFamily="18" charset="0"/>
              </a:rPr>
              <a:t>Chuẩn bị chuồng </a:t>
            </a:r>
            <a:r>
              <a:rPr lang="de-DE" sz="3200" b="1" u="sng" dirty="0" smtClean="0">
                <a:solidFill>
                  <a:srgbClr val="0000FF"/>
                </a:solidFill>
                <a:latin typeface="Times New Roman" panose="02020603050405020304" pitchFamily="18" charset="0"/>
                <a:cs typeface="Times New Roman" panose="02020603050405020304" pitchFamily="18" charset="0"/>
              </a:rPr>
              <a:t>trại:</a:t>
            </a:r>
            <a:endParaRPr lang="en-US" sz="3200" u="sng"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86000" y="2667385"/>
            <a:ext cx="6606480" cy="1077218"/>
          </a:xfrm>
          <a:prstGeom prst="rect">
            <a:avLst/>
          </a:prstGeom>
        </p:spPr>
        <p:txBody>
          <a:bodyPr wrap="square">
            <a:spAutoFit/>
          </a:bodyPr>
          <a:lstStyle/>
          <a:p>
            <a:r>
              <a:rPr lang="de-DE" sz="3200" dirty="0" smtClean="0">
                <a:solidFill>
                  <a:srgbClr val="FF0000"/>
                </a:solidFill>
                <a:latin typeface="Times New Roman" panose="02020603050405020304" pitchFamily="18" charset="0"/>
                <a:cs typeface="Times New Roman" panose="02020603050405020304" pitchFamily="18" charset="0"/>
              </a:rPr>
              <a:t>Hãy cho biết yêu </a:t>
            </a:r>
            <a:r>
              <a:rPr lang="de-DE" sz="3200" dirty="0">
                <a:solidFill>
                  <a:srgbClr val="FF0000"/>
                </a:solidFill>
                <a:latin typeface="Times New Roman" panose="02020603050405020304" pitchFamily="18" charset="0"/>
                <a:cs typeface="Times New Roman" panose="02020603050405020304" pitchFamily="18" charset="0"/>
              </a:rPr>
              <a:t>cầu của chuồng trại nuôi gà </a:t>
            </a:r>
            <a:r>
              <a:rPr lang="de-DE" sz="3200" dirty="0" smtClean="0">
                <a:solidFill>
                  <a:srgbClr val="FF0000"/>
                </a:solidFill>
                <a:latin typeface="Times New Roman" panose="02020603050405020304" pitchFamily="18" charset="0"/>
                <a:cs typeface="Times New Roman" panose="02020603050405020304" pitchFamily="18" charset="0"/>
              </a:rPr>
              <a:t>thả vườn?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2420888"/>
            <a:ext cx="1885950" cy="1885950"/>
          </a:xfrm>
          <a:prstGeom prst="rect">
            <a:avLst/>
          </a:prstGeom>
        </p:spPr>
      </p:pic>
      <p:sp>
        <p:nvSpPr>
          <p:cNvPr id="10" name="Rectangle 9"/>
          <p:cNvSpPr/>
          <p:nvPr/>
        </p:nvSpPr>
        <p:spPr>
          <a:xfrm>
            <a:off x="433797" y="2420888"/>
            <a:ext cx="8276406" cy="3046988"/>
          </a:xfrm>
          <a:prstGeom prst="rect">
            <a:avLst/>
          </a:prstGeom>
        </p:spPr>
        <p:txBody>
          <a:bodyPr wrap="square">
            <a:spAutoFit/>
          </a:bodyPr>
          <a:lstStyle/>
          <a:p>
            <a:pPr algn="just"/>
            <a:r>
              <a:rPr lang="de-DE" sz="3200" dirty="0" smtClean="0">
                <a:solidFill>
                  <a:srgbClr val="0000FF"/>
                </a:solidFill>
                <a:latin typeface="Times New Roman" panose="02020603050405020304" pitchFamily="18" charset="0"/>
                <a:cs typeface="Times New Roman" panose="02020603050405020304" pitchFamily="18" charset="0"/>
              </a:rPr>
              <a:t>- Chuồng </a:t>
            </a:r>
            <a:r>
              <a:rPr lang="de-DE" sz="3200" dirty="0">
                <a:solidFill>
                  <a:srgbClr val="0000FF"/>
                </a:solidFill>
                <a:latin typeface="Times New Roman" panose="02020603050405020304" pitchFamily="18" charset="0"/>
                <a:cs typeface="Times New Roman" panose="02020603050405020304" pitchFamily="18" charset="0"/>
              </a:rPr>
              <a:t>nuôi phải được thiết kế đủ rộng, cửa chuồng mở ra hướng đông hoặc đông nam và có hệ thống cống rãnh để xử lý chất thải, nước thải.</a:t>
            </a:r>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de-DE" sz="3200" dirty="0">
                <a:solidFill>
                  <a:srgbClr val="0000FF"/>
                </a:solidFill>
                <a:latin typeface="Times New Roman" panose="02020603050405020304" pitchFamily="18" charset="0"/>
                <a:cs typeface="Times New Roman" panose="02020603050405020304" pitchFamily="18" charset="0"/>
              </a:rPr>
              <a:t>- Rào xung quanh vườn chăn thả gà để ngăn thú hoang hoặc thú nuôi khác, trong vườn chăn thả cần đặt máng ăn, treo mang uống đầy đủ.</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9512" y="1844824"/>
            <a:ext cx="3024336" cy="954107"/>
          </a:xfrm>
          <a:prstGeom prst="rect">
            <a:avLst/>
          </a:prstGeom>
        </p:spPr>
        <p:txBody>
          <a:bodyPr wrap="square">
            <a:spAutoFit/>
          </a:bodyPr>
          <a:lstStyle/>
          <a:p>
            <a:r>
              <a:rPr lang="de-DE" sz="2800" b="1" dirty="0">
                <a:solidFill>
                  <a:srgbClr val="0000FF"/>
                </a:solidFill>
                <a:latin typeface="Times New Roman" panose="02020603050405020304" pitchFamily="18" charset="0"/>
                <a:cs typeface="Times New Roman" panose="02020603050405020304" pitchFamily="18" charset="0"/>
              </a:rPr>
              <a:t>2.2. Chọn gà </a:t>
            </a:r>
            <a:r>
              <a:rPr lang="de-DE" sz="2800" b="1" dirty="0" smtClean="0">
                <a:solidFill>
                  <a:srgbClr val="0000FF"/>
                </a:solidFill>
                <a:latin typeface="Times New Roman" panose="02020603050405020304" pitchFamily="18" charset="0"/>
                <a:cs typeface="Times New Roman" panose="02020603050405020304" pitchFamily="18" charset="0"/>
              </a:rPr>
              <a:t>giống</a:t>
            </a:r>
          </a:p>
          <a:p>
            <a:r>
              <a:rPr lang="de-DE" sz="2800" b="1" dirty="0" smtClean="0">
                <a:solidFill>
                  <a:srgbClr val="0000FF"/>
                </a:solidFill>
                <a:latin typeface="Times New Roman" panose="02020603050405020304" pitchFamily="18" charset="0"/>
                <a:cs typeface="Times New Roman" panose="02020603050405020304" pitchFamily="18" charset="0"/>
              </a:rPr>
              <a:t>   a. Chọn giống gà</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386167"/>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a:t>
            </a:r>
            <a:r>
              <a:rPr lang="de-DE" sz="28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43608" y="5229200"/>
            <a:ext cx="7848872" cy="1077218"/>
          </a:xfrm>
          <a:prstGeom prst="rect">
            <a:avLst/>
          </a:prstGeom>
        </p:spPr>
        <p:txBody>
          <a:bodyPr wrap="square">
            <a:spAutoFit/>
          </a:bodyPr>
          <a:lstStyle/>
          <a:p>
            <a:pPr algn="just"/>
            <a:r>
              <a:rPr lang="de-DE" sz="3200" dirty="0" smtClean="0">
                <a:solidFill>
                  <a:srgbClr val="FF0000"/>
                </a:solidFill>
                <a:latin typeface="Times New Roman" panose="02020603050405020304" pitchFamily="18" charset="0"/>
                <a:cs typeface="Times New Roman" panose="02020603050405020304" pitchFamily="18" charset="0"/>
              </a:rPr>
              <a:t>Theo em, các giống gà thịt nuôi thả vườn có đặc điểm hình thể như thế nào?</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6"/>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875546"/>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885856"/>
            <a:ext cx="2603167" cy="1907563"/>
          </a:xfrm>
          <a:prstGeom prst="rect">
            <a:avLst/>
          </a:prstGeom>
          <a:ln>
            <a:noFill/>
          </a:ln>
          <a:effectLst>
            <a:softEdge rad="112500"/>
          </a:effectLst>
        </p:spPr>
      </p:pic>
      <p:sp>
        <p:nvSpPr>
          <p:cNvPr id="11" name="TextBox 10"/>
          <p:cNvSpPr txBox="1"/>
          <p:nvPr/>
        </p:nvSpPr>
        <p:spPr>
          <a:xfrm>
            <a:off x="179512" y="4797152"/>
            <a:ext cx="8568952"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Gà</a:t>
            </a:r>
            <a:r>
              <a:rPr lang="en-US" sz="2800" dirty="0" smtClean="0">
                <a:solidFill>
                  <a:srgbClr val="0000FF"/>
                </a:solidFill>
                <a:latin typeface="Times New Roman" panose="02020603050405020304" pitchFamily="18" charset="0"/>
                <a:cs typeface="Times New Roman" panose="02020603050405020304" pitchFamily="18" charset="0"/>
              </a:rPr>
              <a:t> Tam </a:t>
            </a:r>
            <a:r>
              <a:rPr lang="en-US" sz="2800" dirty="0" err="1" smtClean="0">
                <a:solidFill>
                  <a:srgbClr val="0000FF"/>
                </a:solidFill>
                <a:latin typeface="Times New Roman" panose="02020603050405020304" pitchFamily="18" charset="0"/>
                <a:cs typeface="Times New Roman" panose="02020603050405020304" pitchFamily="18" charset="0"/>
              </a:rPr>
              <a:t>Hoàng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Tảo</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364" y="5535358"/>
            <a:ext cx="946664" cy="1113934"/>
          </a:xfrm>
          <a:prstGeom prst="rect">
            <a:avLst/>
          </a:prstGeom>
        </p:spPr>
      </p:pic>
      <p:sp>
        <p:nvSpPr>
          <p:cNvPr id="14" name="TextBox 13"/>
          <p:cNvSpPr txBox="1"/>
          <p:nvPr/>
        </p:nvSpPr>
        <p:spPr>
          <a:xfrm>
            <a:off x="323528" y="5301208"/>
            <a:ext cx="8568952" cy="1077218"/>
          </a:xfrm>
          <a:prstGeom prst="rect">
            <a:avLst/>
          </a:prstGeom>
          <a:noFill/>
        </p:spPr>
        <p:txBody>
          <a:bodyPr wrap="square" rtlCol="0">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thể</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chắc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dễ</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thích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nghi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môi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trường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mau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lớn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thịt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ngon</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0"/>
            <a:ext cx="9144000" cy="1494075"/>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7544" y="2905780"/>
            <a:ext cx="3600400" cy="523220"/>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b. Chọn  gà con giống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556792"/>
            <a:ext cx="6690806" cy="553998"/>
          </a:xfrm>
          <a:prstGeom prst="rect">
            <a:avLst/>
          </a:prstGeom>
        </p:spPr>
        <p:txBody>
          <a:bodyPr wrap="none">
            <a:spAutoFit/>
          </a:bodyPr>
          <a:lstStyle/>
          <a:p>
            <a:r>
              <a:rPr lang="de-DE" sz="3000" b="1" dirty="0">
                <a:solidFill>
                  <a:srgbClr val="FF0000"/>
                </a:solidFill>
                <a:latin typeface="Times New Roman" panose="02020603050405020304" pitchFamily="18" charset="0"/>
                <a:cs typeface="Times New Roman" panose="02020603050405020304" pitchFamily="18" charset="0"/>
              </a:rPr>
              <a:t>2. </a:t>
            </a:r>
            <a:r>
              <a:rPr lang="de-DE" sz="30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3000" u="sng"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24944"/>
            <a:ext cx="3690859" cy="3600400"/>
          </a:xfrm>
          <a:prstGeom prst="rect">
            <a:avLst/>
          </a:prstGeom>
        </p:spPr>
      </p:pic>
      <p:sp>
        <p:nvSpPr>
          <p:cNvPr id="9" name="TextBox 8"/>
          <p:cNvSpPr txBox="1"/>
          <p:nvPr/>
        </p:nvSpPr>
        <p:spPr>
          <a:xfrm>
            <a:off x="43428" y="3412156"/>
            <a:ext cx="5256584" cy="1384995"/>
          </a:xfrm>
          <a:prstGeom prst="rect">
            <a:avLst/>
          </a:prstGeom>
          <a:noFill/>
        </p:spPr>
        <p:txBody>
          <a:bodyPr wrap="square" rtlCol="0">
            <a:spAutoFit/>
          </a:bodyPr>
          <a:lstStyle/>
          <a:p>
            <a:pPr algn="just"/>
            <a:r>
              <a:rPr lang="de-DE" sz="2800" dirty="0" smtClean="0">
                <a:solidFill>
                  <a:srgbClr val="FF0000"/>
                </a:solidFill>
                <a:latin typeface="Times New Roman" panose="02020603050405020304" pitchFamily="18" charset="0"/>
                <a:cs typeface="Times New Roman" panose="02020603050405020304" pitchFamily="18" charset="0"/>
              </a:rPr>
              <a:t>Thể </a:t>
            </a:r>
            <a:r>
              <a:rPr lang="de-DE" sz="2800" dirty="0">
                <a:solidFill>
                  <a:srgbClr val="FF0000"/>
                </a:solidFill>
                <a:latin typeface="Times New Roman" panose="02020603050405020304" pitchFamily="18" charset="0"/>
                <a:cs typeface="Times New Roman" panose="02020603050405020304" pitchFamily="18" charset="0"/>
              </a:rPr>
              <a:t>trạng của gà con giống ảnh hưởng như thế nào đến quá trình phát triển của đàn gà</a:t>
            </a:r>
            <a:r>
              <a:rPr lang="de-DE"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23528" y="3573016"/>
            <a:ext cx="4477098" cy="2877418"/>
            <a:chOff x="323528" y="3784057"/>
            <a:chExt cx="8568952" cy="1070828"/>
          </a:xfrm>
        </p:grpSpPr>
        <p:sp>
          <p:nvSpPr>
            <p:cNvPr id="11" name="Right Arrow 10"/>
            <p:cNvSpPr/>
            <p:nvPr/>
          </p:nvSpPr>
          <p:spPr>
            <a:xfrm>
              <a:off x="323528" y="3784057"/>
              <a:ext cx="8568952" cy="10708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2" name="Rectangle 11"/>
            <p:cNvSpPr/>
            <p:nvPr/>
          </p:nvSpPr>
          <p:spPr>
            <a:xfrm>
              <a:off x="323528" y="4078832"/>
              <a:ext cx="7855733" cy="515424"/>
            </a:xfrm>
            <a:prstGeom prst="rect">
              <a:avLst/>
            </a:prstGeom>
          </p:spPr>
          <p:txBody>
            <a:bodyPr wrap="square">
              <a:spAutoFit/>
            </a:bodyPr>
            <a:lstStyle/>
            <a:p>
              <a:pPr algn="just"/>
              <a:r>
                <a:rPr lang="de-DE" sz="2800" dirty="0">
                  <a:solidFill>
                    <a:srgbClr val="0000FF"/>
                  </a:solidFill>
                  <a:latin typeface="Times New Roman" panose="02020603050405020304" pitchFamily="18" charset="0"/>
                  <a:cs typeface="Times New Roman" panose="02020603050405020304" pitchFamily="18" charset="0"/>
                </a:rPr>
                <a:t>Thể trạng của gà con giống khỏe mạnh sẽ giúp gà lớn nhanh, ít mắc bệnh. </a:t>
              </a:r>
              <a:endParaRPr lang="en-US" sz="2800" dirty="0">
                <a:solidFill>
                  <a:srgbClr val="0000FF"/>
                </a:solidFill>
                <a:latin typeface="Times New Roman" panose="02020603050405020304" pitchFamily="18" charset="0"/>
                <a:cs typeface="Times New Roman" panose="02020603050405020304" pitchFamily="18" charset="0"/>
              </a:endParaRPr>
            </a:p>
          </p:txBody>
        </p:sp>
      </p:grpSp>
      <p:sp>
        <p:nvSpPr>
          <p:cNvPr id="13" name="Rectangle 12"/>
          <p:cNvSpPr/>
          <p:nvPr/>
        </p:nvSpPr>
        <p:spPr>
          <a:xfrm>
            <a:off x="179512" y="2042845"/>
            <a:ext cx="3024336" cy="954107"/>
          </a:xfrm>
          <a:prstGeom prst="rect">
            <a:avLst/>
          </a:prstGeom>
        </p:spPr>
        <p:txBody>
          <a:bodyPr wrap="square">
            <a:spAutoFit/>
          </a:bodyPr>
          <a:lstStyle/>
          <a:p>
            <a:r>
              <a:rPr lang="de-DE" sz="2800" b="1" dirty="0">
                <a:solidFill>
                  <a:srgbClr val="0000FF"/>
                </a:solidFill>
                <a:latin typeface="Times New Roman" panose="02020603050405020304" pitchFamily="18" charset="0"/>
                <a:cs typeface="Times New Roman" panose="02020603050405020304" pitchFamily="18" charset="0"/>
              </a:rPr>
              <a:t>2.2. Chọn gà </a:t>
            </a:r>
            <a:r>
              <a:rPr lang="de-DE" sz="2800" b="1" dirty="0" smtClean="0">
                <a:solidFill>
                  <a:srgbClr val="0000FF"/>
                </a:solidFill>
                <a:latin typeface="Times New Roman" panose="02020603050405020304" pitchFamily="18" charset="0"/>
                <a:cs typeface="Times New Roman" panose="02020603050405020304" pitchFamily="18" charset="0"/>
              </a:rPr>
              <a:t>giống</a:t>
            </a:r>
          </a:p>
          <a:p>
            <a:r>
              <a:rPr lang="de-DE" sz="2800" b="1" dirty="0" smtClean="0">
                <a:solidFill>
                  <a:srgbClr val="0000FF"/>
                </a:solidFill>
                <a:latin typeface="Times New Roman" panose="02020603050405020304" pitchFamily="18" charset="0"/>
                <a:cs typeface="Times New Roman" panose="02020603050405020304" pitchFamily="18" charset="0"/>
              </a:rPr>
              <a:t>   a. Chọn giống gà</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3672408" cy="584775"/>
          </a:xfrm>
          <a:prstGeom prst="rect">
            <a:avLst/>
          </a:prstGeom>
        </p:spPr>
        <p:txBody>
          <a:bodyPr wrap="square">
            <a:spAutoFit/>
          </a:bodyPr>
          <a:lstStyle/>
          <a:p>
            <a:r>
              <a:rPr lang="de-DE" sz="3200" b="1" dirty="0">
                <a:solidFill>
                  <a:srgbClr val="0000FF"/>
                </a:solidFill>
                <a:latin typeface="Times New Roman" panose="02020603050405020304" pitchFamily="18" charset="0"/>
                <a:cs typeface="Times New Roman" panose="02020603050405020304" pitchFamily="18" charset="0"/>
              </a:rPr>
              <a:t>2.2. </a:t>
            </a:r>
            <a:r>
              <a:rPr lang="de-DE" sz="3200" b="1" u="sng" dirty="0">
                <a:solidFill>
                  <a:srgbClr val="0000FF"/>
                </a:solidFill>
                <a:latin typeface="Times New Roman" panose="02020603050405020304" pitchFamily="18" charset="0"/>
                <a:cs typeface="Times New Roman" panose="02020603050405020304" pitchFamily="18" charset="0"/>
              </a:rPr>
              <a:t>Chọn gà </a:t>
            </a:r>
            <a:r>
              <a:rPr lang="de-DE" sz="3200" b="1" u="sng" dirty="0" smtClean="0">
                <a:solidFill>
                  <a:srgbClr val="0000FF"/>
                </a:solidFill>
                <a:latin typeface="Times New Roman" panose="02020603050405020304" pitchFamily="18" charset="0"/>
                <a:cs typeface="Times New Roman" panose="02020603050405020304" pitchFamily="18" charset="0"/>
              </a:rPr>
              <a:t>giống    </a:t>
            </a:r>
            <a:endParaRPr lang="en-US" sz="3200"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386167"/>
            <a:ext cx="6690806" cy="553998"/>
          </a:xfrm>
          <a:prstGeom prst="rect">
            <a:avLst/>
          </a:prstGeom>
        </p:spPr>
        <p:txBody>
          <a:bodyPr wrap="none">
            <a:spAutoFit/>
          </a:bodyPr>
          <a:lstStyle/>
          <a:p>
            <a:r>
              <a:rPr lang="de-DE" sz="30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5536" y="2473732"/>
            <a:ext cx="5544616" cy="523220"/>
          </a:xfrm>
          <a:prstGeom prst="rect">
            <a:avLst/>
          </a:prstGeom>
          <a:noFill/>
        </p:spPr>
        <p:txBody>
          <a:bodyPr wrap="square" rtlCol="0">
            <a:spAutoFit/>
          </a:bodyPr>
          <a:lstStyle/>
          <a:p>
            <a:pPr algn="just"/>
            <a:r>
              <a:rPr lang="en-US" sz="2800" dirty="0" err="1" smtClean="0">
                <a:solidFill>
                  <a:srgbClr val="FF0000"/>
                </a:solidFill>
                <a:latin typeface="Times New Roman" panose="02020603050405020304" pitchFamily="18" charset="0"/>
                <a:cs typeface="Times New Roman" panose="02020603050405020304" pitchFamily="18" charset="0"/>
              </a:rPr>
              <a:t>Tiêu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chuẩn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chọn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99340" y="2380051"/>
            <a:ext cx="8565148" cy="1384995"/>
          </a:xfrm>
          <a:prstGeom prst="rect">
            <a:avLst/>
          </a:prstGeom>
        </p:spPr>
        <p:txBody>
          <a:bodyPr wrap="square">
            <a:spAutoFit/>
          </a:bodyPr>
          <a:lstStyle/>
          <a:p>
            <a:r>
              <a:rPr lang="de-DE" sz="2800" dirty="0" smtClean="0">
                <a:solidFill>
                  <a:srgbClr val="0000FF"/>
                </a:solidFill>
                <a:latin typeface="Times New Roman" panose="02020603050405020304" pitchFamily="18" charset="0"/>
                <a:cs typeface="Times New Roman" panose="02020603050405020304" pitchFamily="18" charset="0"/>
              </a:rPr>
              <a:t>- Chọn </a:t>
            </a:r>
            <a:r>
              <a:rPr lang="de-DE" sz="2800" dirty="0">
                <a:solidFill>
                  <a:srgbClr val="0000FF"/>
                </a:solidFill>
                <a:latin typeface="Times New Roman" panose="02020603050405020304" pitchFamily="18" charset="0"/>
                <a:cs typeface="Times New Roman" panose="02020603050405020304" pitchFamily="18" charset="0"/>
              </a:rPr>
              <a:t>giống gà dễ nuôi, dễ thích nghi với điều kiện khí hậu và môi trường sống, có năng suất cao, chất lượng thịt ngon.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51520" y="3913892"/>
            <a:ext cx="6192688" cy="523220"/>
          </a:xfrm>
          <a:prstGeom prst="rect">
            <a:avLst/>
          </a:prstGeom>
          <a:noFill/>
        </p:spPr>
        <p:txBody>
          <a:bodyPr wrap="square" rtlCol="0">
            <a:spAutoFit/>
          </a:bodyPr>
          <a:lstStyle/>
          <a:p>
            <a:pPr algn="just"/>
            <a:r>
              <a:rPr lang="en-US" sz="2800" dirty="0" err="1" smtClean="0">
                <a:solidFill>
                  <a:srgbClr val="FF0000"/>
                </a:solidFill>
                <a:latin typeface="Times New Roman" panose="02020603050405020304" pitchFamily="18" charset="0"/>
                <a:cs typeface="Times New Roman" panose="02020603050405020304" pitchFamily="18" charset="0"/>
              </a:rPr>
              <a:t>Tiêu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chuẩn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chọn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gà</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giống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95536" y="3728882"/>
            <a:ext cx="8568952" cy="1384995"/>
          </a:xfrm>
          <a:prstGeom prst="rect">
            <a:avLst/>
          </a:prstGeom>
        </p:spPr>
        <p:txBody>
          <a:bodyPr wrap="square">
            <a:spAutoFit/>
          </a:bodyPr>
          <a:lstStyle/>
          <a:p>
            <a:r>
              <a:rPr lang="de-DE" sz="2800" dirty="0" smtClean="0">
                <a:solidFill>
                  <a:srgbClr val="0000FF"/>
                </a:solidFill>
                <a:latin typeface="Times New Roman" panose="02020603050405020304" pitchFamily="18" charset="0"/>
                <a:cs typeface="Times New Roman" panose="02020603050405020304" pitchFamily="18" charset="0"/>
              </a:rPr>
              <a:t>- Gà </a:t>
            </a:r>
            <a:r>
              <a:rPr lang="de-DE" sz="2800" dirty="0">
                <a:solidFill>
                  <a:srgbClr val="0000FF"/>
                </a:solidFill>
                <a:latin typeface="Times New Roman" panose="02020603050405020304" pitchFamily="18" charset="0"/>
                <a:cs typeface="Times New Roman" panose="02020603050405020304" pitchFamily="18" charset="0"/>
              </a:rPr>
              <a:t>con chọn làm giống phải đồng đều về khối lượng, nhanh nhẹn, mắt sáng, mỏ to, lông bông, bụng gọn, chân thẳng.</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000"/>
                                        <p:tgtEl>
                                          <p:spTgt spid="18"/>
                                        </p:tgtEl>
                                      </p:cBhvr>
                                    </p:animEffect>
                                    <p:set>
                                      <p:cBhvr>
                                        <p:cTn id="32" dur="1" fill="hold">
                                          <p:stCondLst>
                                            <p:cond delay="19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6" grpId="1"/>
      <p:bldP spid="17" grpId="0"/>
      <p:bldP spid="18" grpId="0"/>
      <p:bldP spid="18"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0"/>
            <a:ext cx="9144000" cy="1515887"/>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2054458"/>
            <a:ext cx="5826140" cy="954107"/>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2.3. </a:t>
            </a:r>
            <a:r>
              <a:rPr lang="de-DE" sz="2800" b="1" u="sng" dirty="0" smtClean="0">
                <a:solidFill>
                  <a:srgbClr val="0000FF"/>
                </a:solidFill>
                <a:latin typeface="Times New Roman" panose="02020603050405020304" pitchFamily="18" charset="0"/>
                <a:cs typeface="Times New Roman" panose="02020603050405020304" pitchFamily="18" charset="0"/>
              </a:rPr>
              <a:t>Kĩ thuật nuôi dưỡng, chăm sóc</a:t>
            </a:r>
            <a:endParaRPr lang="en-US" sz="2800" u="sng" dirty="0" smtClean="0">
              <a:solidFill>
                <a:srgbClr val="0000FF"/>
              </a:solidFill>
              <a:latin typeface="Times New Roman" panose="02020603050405020304" pitchFamily="18" charset="0"/>
              <a:cs typeface="Times New Roman" panose="02020603050405020304" pitchFamily="18" charset="0"/>
            </a:endParaRPr>
          </a:p>
          <a:p>
            <a:r>
              <a:rPr lang="de-DE" sz="2800" b="1" dirty="0" smtClean="0">
                <a:solidFill>
                  <a:srgbClr val="0000FF"/>
                </a:solidFill>
                <a:latin typeface="Times New Roman" panose="02020603050405020304" pitchFamily="18" charset="0"/>
                <a:cs typeface="Times New Roman" panose="02020603050405020304" pitchFamily="18" charset="0"/>
              </a:rPr>
              <a:t>a. Thức ăn cho gà</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595801"/>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59411" y="2924944"/>
            <a:ext cx="7923553" cy="954107"/>
          </a:xfrm>
          <a:prstGeom prst="rect">
            <a:avLst/>
          </a:prstGeom>
        </p:spPr>
        <p:txBody>
          <a:bodyPr wrap="square">
            <a:spAutoFit/>
          </a:bodyPr>
          <a:lstStyle/>
          <a:p>
            <a:r>
              <a:rPr lang="de-DE" sz="2800" dirty="0">
                <a:solidFill>
                  <a:srgbClr val="FF0000"/>
                </a:solidFill>
                <a:latin typeface="Times New Roman" panose="02020603050405020304" pitchFamily="18" charset="0"/>
                <a:cs typeface="Times New Roman" panose="02020603050405020304" pitchFamily="18" charset="0"/>
              </a:rPr>
              <a:t>Nhu cầu thức ăn thay đổi như thế nào trong quá trình phát triển của gà?</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99" y="2945135"/>
            <a:ext cx="586625" cy="987921"/>
          </a:xfrm>
          <a:prstGeom prst="rect">
            <a:avLst/>
          </a:prstGeom>
        </p:spPr>
      </p:pic>
      <p:sp>
        <p:nvSpPr>
          <p:cNvPr id="9" name="Rectangle 8"/>
          <p:cNvSpPr/>
          <p:nvPr/>
        </p:nvSpPr>
        <p:spPr>
          <a:xfrm>
            <a:off x="938762" y="2913236"/>
            <a:ext cx="7973013" cy="954107"/>
          </a:xfrm>
          <a:prstGeom prst="rect">
            <a:avLst/>
          </a:prstGeom>
        </p:spPr>
        <p:txBody>
          <a:bodyPr wrap="square">
            <a:spAutoFit/>
          </a:bodyPr>
          <a:lstStyle/>
          <a:p>
            <a:r>
              <a:rPr lang="de-DE" sz="2800" dirty="0">
                <a:solidFill>
                  <a:srgbClr val="0000FF"/>
                </a:solidFill>
                <a:latin typeface="Times New Roman" panose="02020603050405020304" pitchFamily="18" charset="0"/>
                <a:cs typeface="Times New Roman" panose="02020603050405020304" pitchFamily="18" charset="0"/>
              </a:rPr>
              <a:t>Nhu cầu thức ăn cung cấp đủ và tăng lên theo các giai đoạn phát triển của gà.</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nodeType="clickEffect">
                                  <p:stCondLst>
                                    <p:cond delay="0"/>
                                  </p:stCondLst>
                                  <p:childTnLst>
                                    <p:animEffect transition="out" filter="wedge">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20" presetClass="exit" presetSubtype="0" fill="hold" grpId="1" nodeType="withEffect">
                                  <p:stCondLst>
                                    <p:cond delay="0"/>
                                  </p:stCondLst>
                                  <p:childTnLst>
                                    <p:animEffect transition="out" filter="wedge">
                                      <p:cBhvr>
                                        <p:cTn id="27" dur="2000"/>
                                        <p:tgtEl>
                                          <p:spTgt spid="3"/>
                                        </p:tgtEl>
                                      </p:cBhvr>
                                    </p:animEffect>
                                    <p:set>
                                      <p:cBhvr>
                                        <p:cTn id="28" dur="1" fill="hold">
                                          <p:stCondLst>
                                            <p:cond delay="1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5826140" cy="1384995"/>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2.3. Kĩ thuật nuôi dưỡng, chăm sóc</a:t>
            </a:r>
          </a:p>
          <a:p>
            <a:r>
              <a:rPr lang="de-DE" sz="2800" b="1" dirty="0">
                <a:solidFill>
                  <a:srgbClr val="0000FF"/>
                </a:solidFill>
                <a:latin typeface="Times New Roman" panose="02020603050405020304" pitchFamily="18" charset="0"/>
                <a:cs typeface="Times New Roman" panose="02020603050405020304" pitchFamily="18" charset="0"/>
              </a:rPr>
              <a:t>a. Thức ăn cho </a:t>
            </a:r>
            <a:r>
              <a:rPr lang="de-DE" sz="2800" b="1" dirty="0" smtClean="0">
                <a:solidFill>
                  <a:srgbClr val="0000FF"/>
                </a:solidFill>
                <a:latin typeface="Times New Roman" panose="02020603050405020304" pitchFamily="18" charset="0"/>
                <a:cs typeface="Times New Roman" panose="02020603050405020304" pitchFamily="18" charset="0"/>
              </a:rPr>
              <a:t>gà</a:t>
            </a:r>
          </a:p>
          <a:p>
            <a:r>
              <a:rPr lang="de-DE" sz="2800" b="1" dirty="0" smtClean="0">
                <a:solidFill>
                  <a:srgbClr val="0000FF"/>
                </a:solidFill>
                <a:latin typeface="Times New Roman" panose="02020603050405020304" pitchFamily="18" charset="0"/>
                <a:cs typeface="Times New Roman" panose="02020603050405020304" pitchFamily="18" charset="0"/>
              </a:rPr>
              <a:t>b. Chế độ chăm sóc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386167"/>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87622" y="3268141"/>
            <a:ext cx="7632849" cy="1384995"/>
          </a:xfrm>
          <a:prstGeom prst="rect">
            <a:avLst/>
          </a:prstGeom>
        </p:spPr>
        <p:txBody>
          <a:bodyPr wrap="square">
            <a:spAutoFit/>
          </a:bodyPr>
          <a:lstStyle/>
          <a:p>
            <a:pPr algn="just"/>
            <a:r>
              <a:rPr lang="de-DE" sz="2800" dirty="0" smtClean="0">
                <a:solidFill>
                  <a:srgbClr val="FF0000"/>
                </a:solidFill>
                <a:latin typeface="Times New Roman" panose="02020603050405020304" pitchFamily="18" charset="0"/>
                <a:cs typeface="Times New Roman" panose="02020603050405020304" pitchFamily="18" charset="0"/>
              </a:rPr>
              <a:t>Hãy thảo luận nhóm trong 2 phút, </a:t>
            </a:r>
            <a:r>
              <a:rPr lang="de-DE" sz="2800" dirty="0">
                <a:solidFill>
                  <a:srgbClr val="FF0000"/>
                </a:solidFill>
                <a:latin typeface="Times New Roman" panose="02020603050405020304" pitchFamily="18" charset="0"/>
                <a:cs typeface="Times New Roman" panose="02020603050405020304" pitchFamily="18" charset="0"/>
              </a:rPr>
              <a:t>liệt kê các kĩ thuật chăm sóc vật nuôi non phù hợp để chăm sóc gà </a:t>
            </a:r>
            <a:r>
              <a:rPr lang="de-DE" sz="2800" dirty="0" smtClean="0">
                <a:solidFill>
                  <a:srgbClr val="FF0000"/>
                </a:solidFill>
                <a:latin typeface="Times New Roman" panose="02020603050405020304" pitchFamily="18" charset="0"/>
                <a:cs typeface="Times New Roman" panose="02020603050405020304" pitchFamily="18" charset="0"/>
              </a:rPr>
              <a:t>con?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3323178"/>
            <a:ext cx="946664" cy="1113934"/>
          </a:xfrm>
          <a:prstGeom prst="rect">
            <a:avLst/>
          </a:prstGeom>
        </p:spPr>
      </p:pic>
      <p:sp>
        <p:nvSpPr>
          <p:cNvPr id="10" name="Rectangle 9"/>
          <p:cNvSpPr/>
          <p:nvPr/>
        </p:nvSpPr>
        <p:spPr>
          <a:xfrm>
            <a:off x="215516" y="3229819"/>
            <a:ext cx="8712968" cy="1815882"/>
          </a:xfrm>
          <a:prstGeom prst="rect">
            <a:avLst/>
          </a:prstGeom>
        </p:spPr>
        <p:txBody>
          <a:bodyPr wrap="square">
            <a:spAutoFit/>
          </a:bodyPr>
          <a:lstStyle/>
          <a:p>
            <a:pPr algn="just"/>
            <a:r>
              <a:rPr lang="de-DE" sz="2800" dirty="0">
                <a:solidFill>
                  <a:srgbClr val="0000FF"/>
                </a:solidFill>
                <a:latin typeface="Times New Roman" panose="02020603050405020304" pitchFamily="18" charset="0"/>
                <a:cs typeface="Times New Roman" panose="02020603050405020304" pitchFamily="18" charset="0"/>
              </a:rPr>
              <a:t> Giữ ấm cho cơ thể, tập cho vật nuôi non ăn sớm với thức ăn đủ chất dinh dưỡng, cho vật nuôi non vận động, tiếp xúc nhiều với ánh sáng và giữ vệ sinh, phòng bệnh cho vật nuôi non.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grpId="1" nodeType="withEffect">
                                  <p:stCondLst>
                                    <p:cond delay="0"/>
                                  </p:stCondLst>
                                  <p:childTnLst>
                                    <p:animEffect transition="out" filter="wedge">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844824"/>
            <a:ext cx="3672408" cy="523220"/>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2.4. Phòng và trị bệnh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386167"/>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437112"/>
            <a:ext cx="8225874" cy="2246817"/>
          </a:xfrm>
          <a:prstGeom prst="rect">
            <a:avLst/>
          </a:prstGeom>
        </p:spPr>
      </p:pic>
      <p:sp>
        <p:nvSpPr>
          <p:cNvPr id="8" name="TextBox 7"/>
          <p:cNvSpPr txBox="1"/>
          <p:nvPr/>
        </p:nvSpPr>
        <p:spPr>
          <a:xfrm>
            <a:off x="179512" y="2276872"/>
            <a:ext cx="8657922" cy="2677656"/>
          </a:xfrm>
          <a:prstGeom prst="rect">
            <a:avLst/>
          </a:prstGeom>
          <a:noFill/>
        </p:spPr>
        <p:txBody>
          <a:bodyPr wrap="square" rtlCol="0">
            <a:spAutoFit/>
          </a:bodyPr>
          <a:lstStyle/>
          <a:p>
            <a:r>
              <a:rPr lang="de-DE" sz="2800" dirty="0" smtClean="0">
                <a:solidFill>
                  <a:srgbClr val="FF0000"/>
                </a:solidFill>
                <a:latin typeface="Times New Roman" panose="02020603050405020304" pitchFamily="18" charset="0"/>
                <a:cs typeface="Times New Roman" panose="02020603050405020304" pitchFamily="18" charset="0"/>
              </a:rPr>
              <a:t>Hãy thỏa luận nhóm trong 2 phút và trả lời các câu hỏi sau:</a:t>
            </a:r>
          </a:p>
          <a:p>
            <a:r>
              <a:rPr lang="de-DE" sz="2800" dirty="0" smtClean="0">
                <a:solidFill>
                  <a:srgbClr val="FF0000"/>
                </a:solidFill>
                <a:latin typeface="Times New Roman" panose="02020603050405020304" pitchFamily="18" charset="0"/>
                <a:cs typeface="Times New Roman" panose="02020603050405020304" pitchFamily="18" charset="0"/>
              </a:rPr>
              <a:t>+ Ở </a:t>
            </a:r>
            <a:r>
              <a:rPr lang="de-DE" sz="2800" dirty="0">
                <a:solidFill>
                  <a:srgbClr val="FF0000"/>
                </a:solidFill>
                <a:latin typeface="Times New Roman" panose="02020603050405020304" pitchFamily="18" charset="0"/>
                <a:cs typeface="Times New Roman" panose="02020603050405020304" pitchFamily="18" charset="0"/>
              </a:rPr>
              <a:t>mỗi trường hợp trong hình 11.7, người chăn nuôi đã làm công việc gì để phòng và trị bệnh cho gà?</a:t>
            </a:r>
            <a:endParaRPr lang="en-US" sz="2800" dirty="0">
              <a:solidFill>
                <a:srgbClr val="FF0000"/>
              </a:solidFill>
              <a:latin typeface="Times New Roman" panose="02020603050405020304" pitchFamily="18" charset="0"/>
              <a:cs typeface="Times New Roman" panose="02020603050405020304" pitchFamily="18" charset="0"/>
            </a:endParaRPr>
          </a:p>
          <a:p>
            <a:r>
              <a:rPr lang="de-DE" sz="2800" dirty="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0"/>
            <a:ext cx="6768752" cy="1077218"/>
          </a:xfrm>
          <a:prstGeom prst="rect">
            <a:avLst/>
          </a:prstGeom>
        </p:spPr>
        <p:txBody>
          <a:bodyPr wrap="square">
            <a:spAutoFit/>
          </a:bodyPr>
          <a:lstStyle/>
          <a:p>
            <a:pPr algn="ctr"/>
            <a:r>
              <a:rPr lang="vi-VN" sz="3200" dirty="0">
                <a:solidFill>
                  <a:srgbClr val="FF0000"/>
                </a:solidFill>
                <a:latin typeface="+mj-lt"/>
              </a:rPr>
              <a:t>Làm thế nào để nuôi gà thịt thả vườn mau lớn, khỏe mạnh?</a:t>
            </a:r>
            <a:endParaRPr lang="en-US" sz="3200" dirty="0">
              <a:solidFill>
                <a:srgbClr val="FF0000"/>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809675"/>
            <a:ext cx="8424937" cy="5075709"/>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29" y="364903"/>
            <a:ext cx="732224" cy="1249676"/>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844824"/>
            <a:ext cx="4273596" cy="523220"/>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2.4. Phòng và trị bệnh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386167"/>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3528" y="2276872"/>
            <a:ext cx="8280920" cy="954107"/>
          </a:xfrm>
          <a:prstGeom prst="rect">
            <a:avLst/>
          </a:prstGeom>
        </p:spPr>
        <p:txBody>
          <a:bodyPr wrap="square">
            <a:spAutoFit/>
          </a:bodyPr>
          <a:lstStyle/>
          <a:p>
            <a:r>
              <a:rPr lang="de-DE" sz="2800" dirty="0" smtClean="0">
                <a:solidFill>
                  <a:srgbClr val="FF0000"/>
                </a:solidFill>
                <a:latin typeface="Times New Roman" panose="02020603050405020304" pitchFamily="18" charset="0"/>
                <a:cs typeface="Times New Roman" panose="02020603050405020304" pitchFamily="18" charset="0"/>
              </a:rPr>
              <a:t> Ở mỗi trường hợp trong hình 11.7, người chăn nuôi đã làm công việc gì để phòng và trị bệnh cho gà?</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09" y="3230980"/>
            <a:ext cx="3670982" cy="2451884"/>
          </a:xfrm>
          <a:prstGeom prst="rect">
            <a:avLst/>
          </a:prstGeom>
        </p:spPr>
      </p:pic>
      <p:sp>
        <p:nvSpPr>
          <p:cNvPr id="3" name="Rectangle 2"/>
          <p:cNvSpPr/>
          <p:nvPr/>
        </p:nvSpPr>
        <p:spPr>
          <a:xfrm>
            <a:off x="655949" y="5528855"/>
            <a:ext cx="3267980" cy="954107"/>
          </a:xfrm>
          <a:prstGeom prst="rect">
            <a:avLst/>
          </a:prstGeom>
        </p:spPr>
        <p:txBody>
          <a:bodyPr wrap="square">
            <a:spAutoFit/>
          </a:bodyPr>
          <a:lstStyle/>
          <a:p>
            <a:pPr algn="ctr"/>
            <a:r>
              <a:rPr lang="de-DE" sz="2800" dirty="0" smtClean="0">
                <a:solidFill>
                  <a:srgbClr val="0000FF"/>
                </a:solidFill>
                <a:latin typeface="Times New Roman" panose="02020603050405020304" pitchFamily="18" charset="0"/>
                <a:cs typeface="Times New Roman" panose="02020603050405020304" pitchFamily="18" charset="0"/>
              </a:rPr>
              <a:t>Khử </a:t>
            </a:r>
            <a:r>
              <a:rPr lang="de-DE" sz="2800" dirty="0">
                <a:solidFill>
                  <a:srgbClr val="0000FF"/>
                </a:solidFill>
                <a:latin typeface="Times New Roman" panose="02020603050405020304" pitchFamily="18" charset="0"/>
                <a:cs typeface="Times New Roman" panose="02020603050405020304" pitchFamily="18" charset="0"/>
              </a:rPr>
              <a:t>trùng chuồng trại chăn nuôi gà</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230980"/>
            <a:ext cx="4176464" cy="2451884"/>
          </a:xfrm>
          <a:prstGeom prst="rect">
            <a:avLst/>
          </a:prstGeom>
        </p:spPr>
      </p:pic>
      <p:sp>
        <p:nvSpPr>
          <p:cNvPr id="11" name="Rectangle 10"/>
          <p:cNvSpPr/>
          <p:nvPr/>
        </p:nvSpPr>
        <p:spPr>
          <a:xfrm>
            <a:off x="4885156" y="5517232"/>
            <a:ext cx="4007324" cy="954107"/>
          </a:xfrm>
          <a:prstGeom prst="rect">
            <a:avLst/>
          </a:prstGeom>
        </p:spPr>
        <p:txBody>
          <a:bodyPr wrap="square">
            <a:spAutoFit/>
          </a:bodyPr>
          <a:lstStyle/>
          <a:p>
            <a:pPr algn="ctr"/>
            <a:r>
              <a:rPr lang="de-DE" sz="2800">
                <a:solidFill>
                  <a:srgbClr val="0000FF"/>
                </a:solidFill>
                <a:latin typeface="Times New Roman" panose="02020603050405020304" pitchFamily="18" charset="0"/>
                <a:cs typeface="Times New Roman" panose="02020603050405020304" pitchFamily="18" charset="0"/>
              </a:rPr>
              <a:t>T</a:t>
            </a:r>
            <a:r>
              <a:rPr lang="de-DE" sz="2800" smtClean="0">
                <a:solidFill>
                  <a:srgbClr val="0000FF"/>
                </a:solidFill>
                <a:latin typeface="Times New Roman" panose="02020603050405020304" pitchFamily="18" charset="0"/>
                <a:cs typeface="Times New Roman" panose="02020603050405020304" pitchFamily="18" charset="0"/>
              </a:rPr>
              <a:t>iêm </a:t>
            </a:r>
            <a:r>
              <a:rPr lang="de-DE" sz="2800">
                <a:solidFill>
                  <a:srgbClr val="0000FF"/>
                </a:solidFill>
                <a:latin typeface="Times New Roman" panose="02020603050405020304" pitchFamily="18" charset="0"/>
                <a:cs typeface="Times New Roman" panose="02020603050405020304" pitchFamily="18" charset="0"/>
              </a:rPr>
              <a:t>phòng thuốc trị bệnh cho gà</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844824"/>
            <a:ext cx="4320480" cy="523220"/>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2.4. Phòng và trị bệnh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9512" y="1386167"/>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CHĂN NUÔI GÀ THỊT THẢ VƯỜN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39552" y="2384315"/>
            <a:ext cx="8424936" cy="954107"/>
          </a:xfrm>
          <a:prstGeom prst="rect">
            <a:avLst/>
          </a:prstGeom>
        </p:spPr>
        <p:txBody>
          <a:bodyPr wrap="square">
            <a:spAutoFit/>
          </a:bodyPr>
          <a:lstStyle/>
          <a:p>
            <a:r>
              <a:rPr lang="de-DE" sz="2800" dirty="0" smtClean="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2531" y="2276872"/>
            <a:ext cx="8424936" cy="3970318"/>
          </a:xfrm>
          <a:prstGeom prst="rect">
            <a:avLst/>
          </a:prstGeom>
        </p:spPr>
        <p:txBody>
          <a:bodyPr wrap="square">
            <a:spAutoFit/>
          </a:bodyPr>
          <a:lstStyle/>
          <a:p>
            <a:pPr algn="just"/>
            <a:r>
              <a:rPr lang="de-DE" sz="2800" dirty="0">
                <a:solidFill>
                  <a:srgbClr val="0000FF"/>
                </a:solidFill>
                <a:latin typeface="Times New Roman" panose="02020603050405020304" pitchFamily="18" charset="0"/>
                <a:cs typeface="Times New Roman" panose="02020603050405020304" pitchFamily="18"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3176972" y="417776"/>
            <a:ext cx="3006080" cy="523220"/>
          </a:xfrm>
          <a:prstGeom prst="rect">
            <a:avLst/>
          </a:prstGeom>
        </p:spPr>
        <p:txBody>
          <a:bodyPr wrap="square">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LUYỆN TẬP</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536" y="1412776"/>
            <a:ext cx="8568952" cy="5262979"/>
          </a:xfrm>
          <a:prstGeom prst="rect">
            <a:avLst/>
          </a:prstGeom>
        </p:spPr>
        <p:txBody>
          <a:bodyPr wrap="square">
            <a:spAutoFit/>
          </a:bodyPr>
          <a:lstStyle/>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1.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vườn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lùa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lặn</a:t>
            </a:r>
            <a:r>
              <a:rPr lang="en-US" sz="2800"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nuôi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nuôi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ở?</a:t>
            </a:r>
          </a:p>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3.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cung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cấp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gà</a:t>
            </a:r>
            <a:r>
              <a:rPr lang="en-US" sz="2800"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00FF"/>
                </a:solidFill>
                <a:latin typeface="Times New Roman" panose="02020603050405020304" pitchFamily="18" charset="0"/>
                <a:cs typeface="Times New Roman" panose="02020603050405020304" pitchFamily="18" charset="0"/>
              </a:rPr>
              <a:t>4.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đợt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nuôi</a:t>
            </a:r>
            <a:r>
              <a:rPr 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3294112" y="522258"/>
            <a:ext cx="2862064" cy="584775"/>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VẬN DỤNG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1520" y="1850517"/>
            <a:ext cx="8280920" cy="2308324"/>
          </a:xfrm>
          <a:prstGeom prst="rect">
            <a:avLst/>
          </a:prstGeom>
        </p:spPr>
        <p:txBody>
          <a:bodyPr wrap="square">
            <a:spAutoFit/>
          </a:bodyPr>
          <a:lstStyle/>
          <a:p>
            <a:pPr algn="just"/>
            <a:r>
              <a:rPr lang="en-US" sz="3600" dirty="0" err="1" smtClean="0">
                <a:solidFill>
                  <a:srgbClr val="0000FF"/>
                </a:solidFill>
                <a:latin typeface="Times New Roman" panose="02020603050405020304" pitchFamily="18" charset="0"/>
                <a:cs typeface="Times New Roman" panose="02020603050405020304" pitchFamily="18" charset="0"/>
              </a:rPr>
              <a:t>Em</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hãy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tìm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hiểu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mô</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tả</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quá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nuôi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dưỡng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chăm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sóc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phòng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trị</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bệnh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loại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vật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nuôi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dân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địa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phương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em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sinh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sống</a:t>
            </a:r>
            <a:r>
              <a:rPr lang="en-US" sz="3600" dirty="0">
                <a:solidFill>
                  <a:srgbClr val="0000FF"/>
                </a:solidFill>
                <a:latin typeface="Times New Roman" panose="02020603050405020304" pitchFamily="18" charset="0"/>
                <a:cs typeface="Times New Roman" panose="02020603050405020304" pitchFamily="18" charset="0"/>
              </a:rPr>
              <a:t>.</a:t>
            </a:r>
            <a:r>
              <a:rPr lang="en-US" sz="3600" i="1" dirty="0">
                <a:solidFill>
                  <a:srgbClr val="0000FF"/>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TextBox 2"/>
          <p:cNvSpPr txBox="1"/>
          <p:nvPr/>
        </p:nvSpPr>
        <p:spPr>
          <a:xfrm>
            <a:off x="2555776" y="459853"/>
            <a:ext cx="5328592"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1816319"/>
            <a:ext cx="8352928" cy="1754326"/>
          </a:xfrm>
          <a:prstGeom prst="rect">
            <a:avLst/>
          </a:prstGeom>
          <a:noFill/>
        </p:spPr>
        <p:txBody>
          <a:bodyPr wrap="square" rtlCol="0">
            <a:spAutoFit/>
          </a:bodyPr>
          <a:lstStyle/>
          <a:p>
            <a:pPr marL="285750" indent="-285750" algn="just">
              <a:buFontTx/>
              <a:buChar char="-"/>
            </a:pPr>
            <a:r>
              <a:rPr lang="en-US" sz="3600" dirty="0" err="1" smtClean="0">
                <a:solidFill>
                  <a:srgbClr val="0000FF"/>
                </a:solidFill>
                <a:latin typeface="Times New Roman" panose="02020603050405020304" pitchFamily="18" charset="0"/>
                <a:cs typeface="Times New Roman" panose="02020603050405020304" pitchFamily="18" charset="0"/>
              </a:rPr>
              <a:t>Học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bài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theo</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các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câu</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hỏi</a:t>
            </a:r>
            <a:r>
              <a:rPr lang="en-US" sz="3600" dirty="0" smtClean="0">
                <a:solidFill>
                  <a:srgbClr val="0000FF"/>
                </a:solidFill>
                <a:latin typeface="Times New Roman" panose="02020603050405020304" pitchFamily="18" charset="0"/>
                <a:cs typeface="Times New Roman" panose="02020603050405020304" pitchFamily="18" charset="0"/>
              </a:rPr>
              <a:t> ở </a:t>
            </a:r>
            <a:r>
              <a:rPr lang="en-US" sz="3600" dirty="0" err="1" smtClean="0">
                <a:solidFill>
                  <a:srgbClr val="0000FF"/>
                </a:solidFill>
                <a:latin typeface="Times New Roman" panose="02020603050405020304" pitchFamily="18" charset="0"/>
                <a:cs typeface="Times New Roman" panose="02020603050405020304" pitchFamily="18" charset="0"/>
              </a:rPr>
              <a:t>phần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luyện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tập</a:t>
            </a:r>
            <a:r>
              <a:rPr lang="en-US" sz="3600" dirty="0" smtClean="0">
                <a:solidFill>
                  <a:srgbClr val="0000FF"/>
                </a:solidFill>
                <a:latin typeface="Times New Roman" panose="02020603050405020304" pitchFamily="18" charset="0"/>
                <a:cs typeface="Times New Roman" panose="02020603050405020304" pitchFamily="18" charset="0"/>
              </a:rPr>
              <a:t>.</a:t>
            </a:r>
          </a:p>
          <a:p>
            <a:pPr marL="285750" indent="-285750" algn="just">
              <a:buFontTx/>
              <a:buChar char="-"/>
            </a:pPr>
            <a:r>
              <a:rPr lang="en-US" sz="3600" dirty="0" err="1" smtClean="0">
                <a:solidFill>
                  <a:srgbClr val="0000FF"/>
                </a:solidFill>
                <a:latin typeface="Times New Roman" panose="02020603050405020304" pitchFamily="18" charset="0"/>
                <a:cs typeface="Times New Roman" panose="02020603050405020304" pitchFamily="18" charset="0"/>
              </a:rPr>
              <a:t>Đọc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trước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bài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Dự</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án</a:t>
            </a:r>
            <a:r>
              <a:rPr lang="en-US" sz="3600" dirty="0" smtClean="0">
                <a:solidFill>
                  <a:srgbClr val="0000FF"/>
                </a:solidFill>
                <a:latin typeface="Times New Roman" panose="02020603050405020304" pitchFamily="18" charset="0"/>
                <a:cs typeface="Times New Roman" panose="02020603050405020304" pitchFamily="18" charset="0"/>
              </a:rPr>
              <a:t> 2: “</a:t>
            </a:r>
            <a:r>
              <a:rPr lang="en-US" sz="3600" dirty="0" err="1" smtClean="0">
                <a:solidFill>
                  <a:srgbClr val="0000FF"/>
                </a:solidFill>
                <a:latin typeface="Times New Roman" panose="02020603050405020304" pitchFamily="18" charset="0"/>
                <a:cs typeface="Times New Roman" panose="02020603050405020304" pitchFamily="18" charset="0"/>
              </a:rPr>
              <a:t>Kế</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hoạch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nuôi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dưỡng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chăm</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sóc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vật</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nuôi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trong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gia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đình</a:t>
            </a:r>
            <a:r>
              <a:rPr lang="en-US" sz="360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0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270776"/>
          </a:xfrm>
          <a:prstGeom prst="rect">
            <a:avLst/>
          </a:prstGeom>
          <a:solidFill>
            <a:schemeClr val="accent5">
              <a:lumMod val="20000"/>
              <a:lumOff val="80000"/>
            </a:schemeClr>
          </a:solidFill>
        </p:spPr>
      </p:pic>
      <p:sp>
        <p:nvSpPr>
          <p:cNvPr id="2" name="Rectangle 1"/>
          <p:cNvSpPr/>
          <p:nvPr/>
        </p:nvSpPr>
        <p:spPr>
          <a:xfrm>
            <a:off x="683568" y="188640"/>
            <a:ext cx="8064896"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204546549"/>
              </p:ext>
            </p:extLst>
          </p:nvPr>
        </p:nvGraphicFramePr>
        <p:xfrm>
          <a:off x="1439652"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9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67744" y="535033"/>
            <a:ext cx="603041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2276872"/>
            <a:ext cx="476386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1. QUY TRÌNH CHĂN NUÔI</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87412"/>
            <a:ext cx="8784976" cy="2665924"/>
          </a:xfrm>
          <a:prstGeom prst="rect">
            <a:avLst/>
          </a:prstGeom>
        </p:spPr>
      </p:pic>
      <p:sp>
        <p:nvSpPr>
          <p:cNvPr id="7" name="Rectangle 6"/>
          <p:cNvSpPr/>
          <p:nvPr/>
        </p:nvSpPr>
        <p:spPr>
          <a:xfrm>
            <a:off x="435790" y="2788745"/>
            <a:ext cx="8208912" cy="954107"/>
          </a:xfrm>
          <a:prstGeom prst="rect">
            <a:avLst/>
          </a:prstGeom>
        </p:spPr>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Kể tên những công việc chăn nuôi được minh họa trong hình 11.1  và sắp xếp chúng theo thứ tự hợp lí?</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09798"/>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48" y="2715249"/>
            <a:ext cx="2255261" cy="215391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2708920"/>
            <a:ext cx="2132354" cy="20882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3" y="2708919"/>
            <a:ext cx="2064327" cy="208823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2708919"/>
            <a:ext cx="2133600" cy="2088233"/>
          </a:xfrm>
          <a:prstGeom prst="rect">
            <a:avLst/>
          </a:prstGeom>
        </p:spPr>
      </p:pic>
      <p:sp>
        <p:nvSpPr>
          <p:cNvPr id="8" name="Rectangle 7"/>
          <p:cNvSpPr/>
          <p:nvPr/>
        </p:nvSpPr>
        <p:spPr>
          <a:xfrm>
            <a:off x="179512" y="2276872"/>
            <a:ext cx="476386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1. </a:t>
            </a:r>
            <a:r>
              <a:rPr lang="de-DE" sz="2800" b="1" u="sng" dirty="0">
                <a:solidFill>
                  <a:srgbClr val="FF0000"/>
                </a:solidFill>
                <a:latin typeface="Times New Roman" panose="02020603050405020304" pitchFamily="18" charset="0"/>
                <a:cs typeface="Times New Roman" panose="02020603050405020304" pitchFamily="18" charset="0"/>
              </a:rPr>
              <a:t>QUY TRÌNH CHĂN NUÔI</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87940" y="4736757"/>
            <a:ext cx="1876548" cy="1200329"/>
          </a:xfrm>
          <a:prstGeom prst="rect">
            <a:avLst/>
          </a:prstGeom>
          <a:noFill/>
        </p:spPr>
        <p:txBody>
          <a:bodyPr wrap="square" rtlCol="0">
            <a:spAutoFit/>
          </a:bodyPr>
          <a:lstStyle/>
          <a:p>
            <a:r>
              <a:rPr lang="de-DE" sz="2400" smtClean="0">
                <a:solidFill>
                  <a:srgbClr val="FF0000"/>
                </a:solidFill>
                <a:latin typeface="Times New Roman" panose="02020603050405020304" pitchFamily="18" charset="0"/>
                <a:cs typeface="Times New Roman" panose="02020603050405020304" pitchFamily="18" charset="0"/>
              </a:rPr>
              <a:t>Tiêm </a:t>
            </a:r>
            <a:r>
              <a:rPr lang="de-DE" sz="2400">
                <a:solidFill>
                  <a:srgbClr val="FF0000"/>
                </a:solidFill>
                <a:latin typeface="Times New Roman" panose="02020603050405020304" pitchFamily="18" charset="0"/>
                <a:cs typeface="Times New Roman" panose="02020603050405020304" pitchFamily="18" charset="0"/>
              </a:rPr>
              <a:t>phòng bệnh cho vật nuôi</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11760" y="4725144"/>
            <a:ext cx="2195737" cy="830997"/>
          </a:xfrm>
          <a:prstGeom prst="rect">
            <a:avLst/>
          </a:prstGeom>
          <a:noFill/>
        </p:spPr>
        <p:txBody>
          <a:bodyPr wrap="square" rtlCol="0">
            <a:spAutoFit/>
          </a:bodyPr>
          <a:lstStyle/>
          <a:p>
            <a:pPr algn="ctr"/>
            <a:r>
              <a:rPr lang="de-DE" sz="2400" dirty="0" smtClean="0">
                <a:solidFill>
                  <a:srgbClr val="FF0000"/>
                </a:solidFill>
                <a:latin typeface="Times New Roman" panose="02020603050405020304" pitchFamily="18" charset="0"/>
                <a:cs typeface="Times New Roman" panose="02020603050405020304" pitchFamily="18" charset="0"/>
              </a:rPr>
              <a:t>Chọn </a:t>
            </a:r>
            <a:r>
              <a:rPr lang="de-DE" sz="2400" dirty="0">
                <a:solidFill>
                  <a:srgbClr val="FF0000"/>
                </a:solidFill>
                <a:latin typeface="Times New Roman" panose="02020603050405020304" pitchFamily="18" charset="0"/>
                <a:cs typeface="Times New Roman" panose="02020603050405020304" pitchFamily="18" charset="0"/>
              </a:rPr>
              <a:t>giống vật nuôi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4015" y="4653136"/>
            <a:ext cx="2483769" cy="461665"/>
          </a:xfrm>
          <a:prstGeom prst="rect">
            <a:avLst/>
          </a:prstGeom>
          <a:noFill/>
        </p:spPr>
        <p:txBody>
          <a:bodyPr wrap="square" rtlCol="0">
            <a:spAutoFit/>
          </a:bodyPr>
          <a:lstStyle/>
          <a:p>
            <a:r>
              <a:rPr lang="de-DE" sz="2400" dirty="0" smtClean="0">
                <a:solidFill>
                  <a:srgbClr val="FF0000"/>
                </a:solidFill>
                <a:latin typeface="Times New Roman" panose="02020603050405020304" pitchFamily="18" charset="0"/>
                <a:cs typeface="Times New Roman" panose="02020603050405020304" pitchFamily="18" charset="0"/>
              </a:rPr>
              <a:t>Làm </a:t>
            </a:r>
            <a:r>
              <a:rPr lang="de-DE" sz="2400" dirty="0">
                <a:solidFill>
                  <a:srgbClr val="FF0000"/>
                </a:solidFill>
                <a:latin typeface="Times New Roman" panose="02020603050405020304" pitchFamily="18" charset="0"/>
                <a:cs typeface="Times New Roman" panose="02020603050405020304" pitchFamily="18" charset="0"/>
              </a:rPr>
              <a:t>chuồng trại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680519" y="4712950"/>
            <a:ext cx="2195737" cy="1200329"/>
          </a:xfrm>
          <a:prstGeom prst="rect">
            <a:avLst/>
          </a:prstGeom>
          <a:noFill/>
        </p:spPr>
        <p:txBody>
          <a:bodyPr wrap="square" rtlCol="0">
            <a:spAutoFit/>
          </a:bodyPr>
          <a:lstStyle/>
          <a:p>
            <a:r>
              <a:rPr lang="de-DE" sz="2400" smtClean="0">
                <a:solidFill>
                  <a:srgbClr val="FF0000"/>
                </a:solidFill>
                <a:latin typeface="Times New Roman" panose="02020603050405020304" pitchFamily="18" charset="0"/>
                <a:cs typeface="Times New Roman" panose="02020603050405020304" pitchFamily="18" charset="0"/>
              </a:rPr>
              <a:t>Nuôi </a:t>
            </a:r>
            <a:r>
              <a:rPr lang="de-DE" sz="2400">
                <a:solidFill>
                  <a:srgbClr val="FF0000"/>
                </a:solidFill>
                <a:latin typeface="Times New Roman" panose="02020603050405020304" pitchFamily="18" charset="0"/>
                <a:cs typeface="Times New Roman" panose="02020603050405020304" pitchFamily="18" charset="0"/>
              </a:rPr>
              <a:t>dưỡng, chăm sóc cho đàn vật nuôi</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75981"/>
            <a:ext cx="1885950" cy="1885950"/>
          </a:xfrm>
          <a:prstGeom prst="rect">
            <a:avLst/>
          </a:prstGeom>
        </p:spPr>
      </p:pic>
      <p:sp>
        <p:nvSpPr>
          <p:cNvPr id="5" name="TextBox 4"/>
          <p:cNvSpPr txBox="1"/>
          <p:nvPr/>
        </p:nvSpPr>
        <p:spPr>
          <a:xfrm>
            <a:off x="2051720" y="3542299"/>
            <a:ext cx="6840760" cy="1077218"/>
          </a:xfrm>
          <a:prstGeom prst="rect">
            <a:avLst/>
          </a:prstGeom>
          <a:noFill/>
        </p:spPr>
        <p:txBody>
          <a:bodyPr wrap="square"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Chọn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vị</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xây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dựng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chuồng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nuôi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đảm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tiêu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3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44625"/>
            <a:ext cx="4043211" cy="2664296"/>
          </a:xfrm>
          <a:prstGeom prst="rect">
            <a:avLst/>
          </a:prstGeom>
        </p:spPr>
      </p:pic>
      <p:sp>
        <p:nvSpPr>
          <p:cNvPr id="5" name="TextBox 4"/>
          <p:cNvSpPr txBox="1"/>
          <p:nvPr/>
        </p:nvSpPr>
        <p:spPr>
          <a:xfrm>
            <a:off x="35496" y="2636912"/>
            <a:ext cx="4176464"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3160132"/>
            <a:ext cx="4032448" cy="3031549"/>
          </a:xfrm>
          <a:prstGeom prst="rect">
            <a:avLst/>
          </a:prstGeom>
        </p:spPr>
      </p:pic>
      <p:sp>
        <p:nvSpPr>
          <p:cNvPr id="7" name="TextBox 6"/>
          <p:cNvSpPr txBox="1"/>
          <p:nvPr/>
        </p:nvSpPr>
        <p:spPr>
          <a:xfrm>
            <a:off x="87465" y="6218148"/>
            <a:ext cx="3816424"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ở</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36" y="1155614"/>
            <a:ext cx="4032448" cy="3137482"/>
          </a:xfrm>
          <a:prstGeom prst="rect">
            <a:avLst/>
          </a:prstGeom>
        </p:spPr>
      </p:pic>
      <p:sp>
        <p:nvSpPr>
          <p:cNvPr id="9" name="TextBox 8"/>
          <p:cNvSpPr txBox="1"/>
          <p:nvPr/>
        </p:nvSpPr>
        <p:spPr>
          <a:xfrm>
            <a:off x="4700736" y="4349422"/>
            <a:ext cx="4032448" cy="1815882"/>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Nơi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thsri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thiểu</a:t>
            </a:r>
            <a:r>
              <a:rPr lang="en-US" sz="2800" dirty="0" smtClean="0">
                <a:latin typeface="Times New Roman" panose="02020603050405020304" pitchFamily="18" charset="0"/>
                <a:cs typeface="Times New Roman" panose="02020603050405020304" pitchFamily="18" charset="0"/>
              </a:rPr>
              <a:t> 20m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9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1077218"/>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31640" y="3140968"/>
            <a:ext cx="7506642" cy="954107"/>
          </a:xfrm>
          <a:prstGeom prst="rect">
            <a:avLst/>
          </a:prstGeom>
        </p:spPr>
        <p:txBody>
          <a:bodyPr wrap="square">
            <a:spAutoFit/>
          </a:bodyPr>
          <a:lstStyle/>
          <a:p>
            <a:pPr algn="just"/>
            <a:r>
              <a:rPr lang="de-DE" sz="2800" dirty="0">
                <a:solidFill>
                  <a:srgbClr val="FF0000"/>
                </a:solidFill>
                <a:latin typeface="Times New Roman" panose="02020603050405020304" pitchFamily="18" charset="0"/>
                <a:cs typeface="Times New Roman" panose="02020603050405020304" pitchFamily="18" charset="0"/>
              </a:rPr>
              <a:t>Để chăn nuôi hiệu quả, cần thực hiện các công việc theo quy </a:t>
            </a:r>
            <a:r>
              <a:rPr lang="de-DE" sz="2800" dirty="0" smtClean="0">
                <a:solidFill>
                  <a:srgbClr val="FF0000"/>
                </a:solidFill>
                <a:latin typeface="Times New Roman" panose="02020603050405020304" pitchFamily="18" charset="0"/>
                <a:cs typeface="Times New Roman" panose="02020603050405020304" pitchFamily="18" charset="0"/>
              </a:rPr>
              <a:t>trình như thế nào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2276872"/>
            <a:ext cx="476386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1. QUY TRÌNH CHĂN NUÔI</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1296144" cy="1098123"/>
          </a:xfrm>
          <a:prstGeom prst="rect">
            <a:avLst/>
          </a:prstGeom>
        </p:spPr>
      </p:pic>
      <p:sp>
        <p:nvSpPr>
          <p:cNvPr id="7" name="Rectangle 6"/>
          <p:cNvSpPr/>
          <p:nvPr/>
        </p:nvSpPr>
        <p:spPr>
          <a:xfrm>
            <a:off x="1277442" y="4095075"/>
            <a:ext cx="7615038" cy="2246769"/>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 Chuẩn bị chuồng trại và xây dựng bãi chăn thả trước khi chăn nuôi.</a:t>
            </a:r>
            <a:endParaRPr lang="en-US" sz="2800" dirty="0">
              <a:latin typeface="Times New Roman" panose="02020603050405020304" pitchFamily="18" charset="0"/>
              <a:cs typeface="Times New Roman" panose="02020603050405020304" pitchFamily="18" charset="0"/>
            </a:endParaRPr>
          </a:p>
          <a:p>
            <a:r>
              <a:rPr lang="de-DE" sz="2800" dirty="0">
                <a:latin typeface="Times New Roman" panose="02020603050405020304" pitchFamily="18" charset="0"/>
                <a:cs typeface="Times New Roman" panose="02020603050405020304" pitchFamily="18" charset="0"/>
              </a:rPr>
              <a:t>- Chọn giống và con giống.</a:t>
            </a:r>
            <a:endParaRPr lang="en-US" sz="2800" dirty="0">
              <a:latin typeface="Times New Roman" panose="02020603050405020304" pitchFamily="18" charset="0"/>
              <a:cs typeface="Times New Roman" panose="02020603050405020304" pitchFamily="18" charset="0"/>
            </a:endParaRPr>
          </a:p>
          <a:p>
            <a:r>
              <a:rPr lang="de-DE" sz="2800" dirty="0">
                <a:latin typeface="Times New Roman" panose="02020603050405020304" pitchFamily="18" charset="0"/>
                <a:cs typeface="Times New Roman" panose="02020603050405020304" pitchFamily="18" charset="0"/>
              </a:rPr>
              <a:t>- Nuôi dưỡng, chăm sóc và phòng, trị bệnh cho đàn vật nuôi.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0"/>
            <a:ext cx="9144000" cy="1413164"/>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1412776"/>
            <a:ext cx="6258188"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2. </a:t>
            </a:r>
            <a:r>
              <a:rPr lang="de-DE" sz="2800" b="1" u="sng" dirty="0">
                <a:solidFill>
                  <a:srgbClr val="FF0000"/>
                </a:solidFill>
                <a:latin typeface="Times New Roman" panose="02020603050405020304" pitchFamily="18" charset="0"/>
                <a:cs typeface="Times New Roman" panose="02020603050405020304" pitchFamily="18" charset="0"/>
              </a:rPr>
              <a:t>CHĂN NUÔI GÀ THỊT THẢ VƯỜN</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844824"/>
            <a:ext cx="4248472" cy="523220"/>
          </a:xfrm>
          <a:prstGeom prst="rect">
            <a:avLst/>
          </a:prstGeom>
        </p:spPr>
        <p:txBody>
          <a:bodyPr wrap="square">
            <a:spAutoFit/>
          </a:bodyPr>
          <a:lstStyle/>
          <a:p>
            <a:r>
              <a:rPr lang="de-DE" sz="2800" b="1" dirty="0" smtClean="0">
                <a:solidFill>
                  <a:srgbClr val="0000FF"/>
                </a:solidFill>
                <a:latin typeface="Times New Roman" panose="02020603050405020304" pitchFamily="18" charset="0"/>
                <a:cs typeface="Times New Roman" panose="02020603050405020304" pitchFamily="18" charset="0"/>
              </a:rPr>
              <a:t>2.1 </a:t>
            </a:r>
            <a:r>
              <a:rPr lang="de-DE" sz="2800" b="1" u="sng" dirty="0">
                <a:solidFill>
                  <a:srgbClr val="0000FF"/>
                </a:solidFill>
                <a:latin typeface="Times New Roman" panose="02020603050405020304" pitchFamily="18" charset="0"/>
                <a:cs typeface="Times New Roman" panose="02020603050405020304" pitchFamily="18" charset="0"/>
              </a:rPr>
              <a:t>Chuẩn bị chuồng </a:t>
            </a:r>
            <a:r>
              <a:rPr lang="de-DE" sz="2800" b="1" u="sng" dirty="0" smtClean="0">
                <a:solidFill>
                  <a:srgbClr val="0000FF"/>
                </a:solidFill>
                <a:latin typeface="Times New Roman" panose="02020603050405020304" pitchFamily="18" charset="0"/>
                <a:cs typeface="Times New Roman" panose="02020603050405020304" pitchFamily="18" charset="0"/>
              </a:rPr>
              <a:t>trại:</a:t>
            </a:r>
            <a:endParaRPr lang="en-US" sz="2800" u="sng"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519006"/>
            <a:ext cx="8461448" cy="2934329"/>
          </a:xfrm>
          <a:prstGeom prst="rect">
            <a:avLst/>
          </a:prstGeom>
        </p:spPr>
      </p:pic>
      <p:sp>
        <p:nvSpPr>
          <p:cNvPr id="7" name="Rectangle 6"/>
          <p:cNvSpPr/>
          <p:nvPr/>
        </p:nvSpPr>
        <p:spPr>
          <a:xfrm>
            <a:off x="1259632" y="2466472"/>
            <a:ext cx="7381328" cy="954107"/>
          </a:xfrm>
          <a:prstGeom prst="rect">
            <a:avLst/>
          </a:prstGeom>
        </p:spPr>
        <p:txBody>
          <a:bodyPr wrap="square">
            <a:spAutoFit/>
          </a:bodyPr>
          <a:lstStyle/>
          <a:p>
            <a:r>
              <a:rPr lang="de-DE" sz="2800" dirty="0" smtClean="0">
                <a:solidFill>
                  <a:srgbClr val="FF0000"/>
                </a:solidFill>
                <a:latin typeface="Times New Roman" panose="02020603050405020304" pitchFamily="18" charset="0"/>
                <a:cs typeface="Times New Roman" panose="02020603050405020304" pitchFamily="18" charset="0"/>
              </a:rPr>
              <a:t>Hãy nêu </a:t>
            </a:r>
            <a:r>
              <a:rPr lang="de-DE" sz="2800" dirty="0">
                <a:solidFill>
                  <a:srgbClr val="FF0000"/>
                </a:solidFill>
                <a:latin typeface="Times New Roman" panose="02020603050405020304" pitchFamily="18" charset="0"/>
                <a:cs typeface="Times New Roman" panose="02020603050405020304" pitchFamily="18" charset="0"/>
              </a:rPr>
              <a:t>yêu cầu của chuồng trại nuôi gà thể hiện trong mỗi trường hợp được minh họa ở hình 11.2.</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348880"/>
            <a:ext cx="648072" cy="1153288"/>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1536</Words>
  <Application>Microsoft Office PowerPoint</Application>
  <PresentationFormat>On-screen Show (4:3)</PresentationFormat>
  <Paragraphs>113</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50</cp:revision>
  <dcterms:created xsi:type="dcterms:W3CDTF">2022-07-31T13:34:17Z</dcterms:created>
  <dcterms:modified xsi:type="dcterms:W3CDTF">2024-03-03T12:13:56Z</dcterms:modified>
</cp:coreProperties>
</file>