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722" r:id="rId4"/>
  </p:sldMasterIdLst>
  <p:notesMasterIdLst>
    <p:notesMasterId r:id="rId33"/>
  </p:notesMasterIdLst>
  <p:sldIdLst>
    <p:sldId id="2007577995" r:id="rId5"/>
    <p:sldId id="2007577997" r:id="rId6"/>
    <p:sldId id="2007578586" r:id="rId7"/>
    <p:sldId id="2007579127" r:id="rId8"/>
    <p:sldId id="2007578002" r:id="rId9"/>
    <p:sldId id="2007577996" r:id="rId10"/>
    <p:sldId id="2007578583" r:id="rId11"/>
    <p:sldId id="2007579125" r:id="rId12"/>
    <p:sldId id="2007579130" r:id="rId13"/>
    <p:sldId id="2007579131" r:id="rId14"/>
    <p:sldId id="2007579132" r:id="rId15"/>
    <p:sldId id="2007578571" r:id="rId16"/>
    <p:sldId id="2007578582" r:id="rId17"/>
    <p:sldId id="2007579133" r:id="rId18"/>
    <p:sldId id="2007578572" r:id="rId19"/>
    <p:sldId id="2007579129" r:id="rId20"/>
    <p:sldId id="2007579134" r:id="rId21"/>
    <p:sldId id="2007578575" r:id="rId22"/>
    <p:sldId id="2007578581" r:id="rId23"/>
    <p:sldId id="2007579052" r:id="rId24"/>
    <p:sldId id="2007579135" r:id="rId25"/>
    <p:sldId id="2007578574" r:id="rId26"/>
    <p:sldId id="2007579128" r:id="rId27"/>
    <p:sldId id="2007578573" r:id="rId28"/>
    <p:sldId id="2007578107" r:id="rId29"/>
    <p:sldId id="2007579136" r:id="rId30"/>
    <p:sldId id="2007578037" r:id="rId31"/>
    <p:sldId id="20075785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F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2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DB33E-CE42-4070-937D-A60D3700610A}" type="datetimeFigureOut">
              <a:rPr lang="en-SG" smtClean="0"/>
              <a:t>22/4/2025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147649-95BC-4037-BA0C-35BEA727AB2F}" type="slidenum">
              <a:rPr lang="en-SG" smtClean="0"/>
              <a:t>‹#›</a:t>
            </a:fld>
            <a:endParaRPr lang="en-SG"/>
          </a:p>
        </p:txBody>
      </p:sp>
    </p:spTree>
    <p:extLst>
      <p:ext uri="{BB962C8B-B14F-4D97-AF65-F5344CB8AC3E}">
        <p14:creationId xmlns:p14="http://schemas.microsoft.com/office/powerpoint/2010/main" val="345464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93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134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243633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692419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3295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9552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9845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3862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70772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3B5C2-0459-4A63-88A8-6B951EA7F87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4013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3B5C2-0459-4A63-88A8-6B951EA7F87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4377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3B5C2-0459-4A63-88A8-6B951EA7F87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945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3B5C2-0459-4A63-88A8-6B951EA7F87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7056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0193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62713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0575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473C-FFB2-6C1F-0207-4072BB62C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57ADC938-05DD-6BDC-E9C8-2680E0AA26F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DA568F6-C490-2FF4-55D4-16F1A1636EFB}"/>
              </a:ext>
            </a:extLst>
          </p:cNvPr>
          <p:cNvSpPr>
            <a:spLocks noGrp="1"/>
          </p:cNvSpPr>
          <p:nvPr>
            <p:ph type="dt" sz="half" idx="10"/>
          </p:nvPr>
        </p:nvSpPr>
        <p:spPr/>
        <p:txBody>
          <a:bodyPr/>
          <a:lstStyle/>
          <a:p>
            <a:fld id="{E5F0B88C-C49B-4EB2-822F-740654588B07}" type="datetimeFigureOut">
              <a:rPr lang="en-SG" smtClean="0"/>
              <a:t>22/4/2025</a:t>
            </a:fld>
            <a:endParaRPr lang="en-SG"/>
          </a:p>
        </p:txBody>
      </p:sp>
      <p:sp>
        <p:nvSpPr>
          <p:cNvPr id="5" name="Footer Placeholder 4">
            <a:extLst>
              <a:ext uri="{FF2B5EF4-FFF2-40B4-BE49-F238E27FC236}">
                <a16:creationId xmlns:a16="http://schemas.microsoft.com/office/drawing/2014/main" id="{4FB89A4F-18E5-D732-2B78-D683466FA4A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CF9FE62-F88B-7134-D2D4-7CEB34BAB01D}"/>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31636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F57B-C360-B2D4-FF8B-E9D5A2C2B23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B540CDD-B7BD-9E92-4110-EEFB28389B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A121477-4B5D-AE71-8F48-D136D4F7589F}"/>
              </a:ext>
            </a:extLst>
          </p:cNvPr>
          <p:cNvSpPr>
            <a:spLocks noGrp="1"/>
          </p:cNvSpPr>
          <p:nvPr>
            <p:ph type="dt" sz="half" idx="10"/>
          </p:nvPr>
        </p:nvSpPr>
        <p:spPr/>
        <p:txBody>
          <a:bodyPr/>
          <a:lstStyle/>
          <a:p>
            <a:fld id="{E5F0B88C-C49B-4EB2-822F-740654588B07}" type="datetimeFigureOut">
              <a:rPr lang="en-SG" smtClean="0"/>
              <a:t>22/4/2025</a:t>
            </a:fld>
            <a:endParaRPr lang="en-SG"/>
          </a:p>
        </p:txBody>
      </p:sp>
      <p:sp>
        <p:nvSpPr>
          <p:cNvPr id="5" name="Footer Placeholder 4">
            <a:extLst>
              <a:ext uri="{FF2B5EF4-FFF2-40B4-BE49-F238E27FC236}">
                <a16:creationId xmlns:a16="http://schemas.microsoft.com/office/drawing/2014/main" id="{39792BEF-B025-8099-A4A8-4B5E60EDB6A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B7BD71D-C96B-C076-97E7-F74A800DB7B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620642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83212-32F1-6F90-2A25-72B7B4245583}"/>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FC25BC8-C182-18FC-F753-E14268BF52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8E0E563-A3FE-6876-86B9-01CA4444B1F1}"/>
              </a:ext>
            </a:extLst>
          </p:cNvPr>
          <p:cNvSpPr>
            <a:spLocks noGrp="1"/>
          </p:cNvSpPr>
          <p:nvPr>
            <p:ph type="dt" sz="half" idx="10"/>
          </p:nvPr>
        </p:nvSpPr>
        <p:spPr/>
        <p:txBody>
          <a:bodyPr/>
          <a:lstStyle/>
          <a:p>
            <a:fld id="{E5F0B88C-C49B-4EB2-822F-740654588B07}" type="datetimeFigureOut">
              <a:rPr lang="en-SG" smtClean="0"/>
              <a:t>22/4/2025</a:t>
            </a:fld>
            <a:endParaRPr lang="en-SG"/>
          </a:p>
        </p:txBody>
      </p:sp>
      <p:sp>
        <p:nvSpPr>
          <p:cNvPr id="5" name="Footer Placeholder 4">
            <a:extLst>
              <a:ext uri="{FF2B5EF4-FFF2-40B4-BE49-F238E27FC236}">
                <a16:creationId xmlns:a16="http://schemas.microsoft.com/office/drawing/2014/main" id="{9C316425-BA3F-A7CD-6E47-B6AAE5BA5FB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DCE325E-8CB8-95A5-564D-A780F5443E5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970083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4999"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Clr>
                <a:srgbClr val="191919"/>
              </a:buClr>
              <a:buSzPts val="800"/>
              <a:buFont typeface="Anaheim"/>
              <a:buChar char="●"/>
              <a:defRPr sz="1600">
                <a:solidFill>
                  <a:srgbClr val="434343"/>
                </a:solidFill>
              </a:defRPr>
            </a:lvl1pPr>
            <a:lvl2pPr marL="1219170" lvl="1" indent="-406390"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54" lvl="2" indent="-406390"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3297970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940317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545647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24700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16500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097448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88366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2925376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1A14-6F57-6106-1432-C44A1DACB0C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201F87A-0ADA-BF7B-31FE-B82D21CED3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7BE5C0D-3C1A-4D46-AAF2-72C7BB5BE3CF}"/>
              </a:ext>
            </a:extLst>
          </p:cNvPr>
          <p:cNvSpPr>
            <a:spLocks noGrp="1"/>
          </p:cNvSpPr>
          <p:nvPr>
            <p:ph type="dt" sz="half" idx="10"/>
          </p:nvPr>
        </p:nvSpPr>
        <p:spPr/>
        <p:txBody>
          <a:bodyPr/>
          <a:lstStyle/>
          <a:p>
            <a:fld id="{E5F0B88C-C49B-4EB2-822F-740654588B07}" type="datetimeFigureOut">
              <a:rPr lang="en-SG" smtClean="0"/>
              <a:t>22/4/2025</a:t>
            </a:fld>
            <a:endParaRPr lang="en-SG"/>
          </a:p>
        </p:txBody>
      </p:sp>
      <p:sp>
        <p:nvSpPr>
          <p:cNvPr id="5" name="Footer Placeholder 4">
            <a:extLst>
              <a:ext uri="{FF2B5EF4-FFF2-40B4-BE49-F238E27FC236}">
                <a16:creationId xmlns:a16="http://schemas.microsoft.com/office/drawing/2014/main" id="{A6B50875-2277-78C2-7860-CF4A940BF49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72DF4B6-F9C0-C9A6-259E-F131667E0E39}"/>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711372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5603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758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62391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63027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4461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39739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52792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63242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14980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39750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46B9-A13C-DEE9-B559-334B7C2C27B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FD092525-46B5-6E2F-F237-D8AE6ED2DFD3}"/>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F8B7-DDDA-2A68-00C2-DB869AB61C3D}"/>
              </a:ext>
            </a:extLst>
          </p:cNvPr>
          <p:cNvSpPr>
            <a:spLocks noGrp="1"/>
          </p:cNvSpPr>
          <p:nvPr>
            <p:ph type="dt" sz="half" idx="10"/>
          </p:nvPr>
        </p:nvSpPr>
        <p:spPr/>
        <p:txBody>
          <a:bodyPr/>
          <a:lstStyle/>
          <a:p>
            <a:fld id="{E5F0B88C-C49B-4EB2-822F-740654588B07}" type="datetimeFigureOut">
              <a:rPr lang="en-SG" smtClean="0"/>
              <a:t>22/4/2025</a:t>
            </a:fld>
            <a:endParaRPr lang="en-SG"/>
          </a:p>
        </p:txBody>
      </p:sp>
      <p:sp>
        <p:nvSpPr>
          <p:cNvPr id="5" name="Footer Placeholder 4">
            <a:extLst>
              <a:ext uri="{FF2B5EF4-FFF2-40B4-BE49-F238E27FC236}">
                <a16:creationId xmlns:a16="http://schemas.microsoft.com/office/drawing/2014/main" id="{E975D1AE-CDC3-8B39-5B7A-ADE7796164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3B69829-B1A6-D2CA-06F0-E1FBF5268E3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313480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77890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252381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9404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8696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0602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2025/4/22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9231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2025/4/22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6831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2025/4/22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7470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2025/4/22</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4103690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0805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0C47-E523-AD22-D330-60479124F8E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2E12672-A1CC-BCA5-8F4E-8BA8D41477F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0BA804C-3904-BFE4-0549-A1F346ABAE3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E85C310-BFD1-7016-CFA5-9845472C78A9}"/>
              </a:ext>
            </a:extLst>
          </p:cNvPr>
          <p:cNvSpPr>
            <a:spLocks noGrp="1"/>
          </p:cNvSpPr>
          <p:nvPr>
            <p:ph type="dt" sz="half" idx="10"/>
          </p:nvPr>
        </p:nvSpPr>
        <p:spPr/>
        <p:txBody>
          <a:bodyPr/>
          <a:lstStyle/>
          <a:p>
            <a:fld id="{E5F0B88C-C49B-4EB2-822F-740654588B07}" type="datetimeFigureOut">
              <a:rPr lang="en-SG" smtClean="0"/>
              <a:t>22/4/2025</a:t>
            </a:fld>
            <a:endParaRPr lang="en-SG"/>
          </a:p>
        </p:txBody>
      </p:sp>
      <p:sp>
        <p:nvSpPr>
          <p:cNvPr id="6" name="Footer Placeholder 5">
            <a:extLst>
              <a:ext uri="{FF2B5EF4-FFF2-40B4-BE49-F238E27FC236}">
                <a16:creationId xmlns:a16="http://schemas.microsoft.com/office/drawing/2014/main" id="{10E067EB-0032-D2DB-94BD-38073B16223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65F43E0A-2070-DE58-EB7F-9E6B10387EF2}"/>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178182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2025/4/22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15837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C21E-544F-E78A-A016-FD91C6A96EB0}"/>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555BFFE-ABA6-55E3-99EC-2B226674C8C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BB37C-991D-D5A8-6891-127E4BB221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08963E6-B77A-BFA3-C517-337757493AB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CADBB-3ECD-079D-2C81-47D1EF68238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3A96B78-A02D-B1D2-2BAD-944B57D78B91}"/>
              </a:ext>
            </a:extLst>
          </p:cNvPr>
          <p:cNvSpPr>
            <a:spLocks noGrp="1"/>
          </p:cNvSpPr>
          <p:nvPr>
            <p:ph type="dt" sz="half" idx="10"/>
          </p:nvPr>
        </p:nvSpPr>
        <p:spPr/>
        <p:txBody>
          <a:bodyPr/>
          <a:lstStyle/>
          <a:p>
            <a:fld id="{E5F0B88C-C49B-4EB2-822F-740654588B07}" type="datetimeFigureOut">
              <a:rPr lang="en-SG" smtClean="0"/>
              <a:t>22/4/2025</a:t>
            </a:fld>
            <a:endParaRPr lang="en-SG"/>
          </a:p>
        </p:txBody>
      </p:sp>
      <p:sp>
        <p:nvSpPr>
          <p:cNvPr id="8" name="Footer Placeholder 7">
            <a:extLst>
              <a:ext uri="{FF2B5EF4-FFF2-40B4-BE49-F238E27FC236}">
                <a16:creationId xmlns:a16="http://schemas.microsoft.com/office/drawing/2014/main" id="{65386A77-BDA0-8DBA-C12C-2DFF38F4A49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9ECCD02A-9678-7872-C8B6-C064A77BE92A}"/>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947933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5DBE-CCDC-2E7A-6C1D-02CA5F6278EA}"/>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A3B92B3-682B-1CC6-9E19-7B6F622730E1}"/>
              </a:ext>
            </a:extLst>
          </p:cNvPr>
          <p:cNvSpPr>
            <a:spLocks noGrp="1"/>
          </p:cNvSpPr>
          <p:nvPr>
            <p:ph type="dt" sz="half" idx="10"/>
          </p:nvPr>
        </p:nvSpPr>
        <p:spPr/>
        <p:txBody>
          <a:bodyPr/>
          <a:lstStyle/>
          <a:p>
            <a:fld id="{E5F0B88C-C49B-4EB2-822F-740654588B07}" type="datetimeFigureOut">
              <a:rPr lang="en-SG" smtClean="0"/>
              <a:t>22/4/2025</a:t>
            </a:fld>
            <a:endParaRPr lang="en-SG"/>
          </a:p>
        </p:txBody>
      </p:sp>
      <p:sp>
        <p:nvSpPr>
          <p:cNvPr id="4" name="Footer Placeholder 3">
            <a:extLst>
              <a:ext uri="{FF2B5EF4-FFF2-40B4-BE49-F238E27FC236}">
                <a16:creationId xmlns:a16="http://schemas.microsoft.com/office/drawing/2014/main" id="{C45760DF-B21E-CCB0-03C7-EB5E62589AB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6088A4E4-EE3E-A7E7-7DFA-5DD8E94076E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4289007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3EB23-C56F-E963-23F3-3FBD11B94FD2}"/>
              </a:ext>
            </a:extLst>
          </p:cNvPr>
          <p:cNvSpPr>
            <a:spLocks noGrp="1"/>
          </p:cNvSpPr>
          <p:nvPr>
            <p:ph type="dt" sz="half" idx="10"/>
          </p:nvPr>
        </p:nvSpPr>
        <p:spPr/>
        <p:txBody>
          <a:bodyPr/>
          <a:lstStyle/>
          <a:p>
            <a:fld id="{E5F0B88C-C49B-4EB2-822F-740654588B07}" type="datetimeFigureOut">
              <a:rPr lang="en-SG" smtClean="0"/>
              <a:t>22/4/2025</a:t>
            </a:fld>
            <a:endParaRPr lang="en-SG"/>
          </a:p>
        </p:txBody>
      </p:sp>
      <p:sp>
        <p:nvSpPr>
          <p:cNvPr id="3" name="Footer Placeholder 2">
            <a:extLst>
              <a:ext uri="{FF2B5EF4-FFF2-40B4-BE49-F238E27FC236}">
                <a16:creationId xmlns:a16="http://schemas.microsoft.com/office/drawing/2014/main" id="{2334248B-DDEE-EA46-3733-6382AB104A6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22B3D49D-9F21-C85F-B59F-8A186533B9C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417746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4AE8-19B6-6755-AC3B-AD0ECA216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25A3133-66C9-B563-2054-39ADE733574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F3C75355-D5B9-E3AA-81FC-0A411242E4F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CD1DB-3A0E-842A-430A-3D63977C3027}"/>
              </a:ext>
            </a:extLst>
          </p:cNvPr>
          <p:cNvSpPr>
            <a:spLocks noGrp="1"/>
          </p:cNvSpPr>
          <p:nvPr>
            <p:ph type="dt" sz="half" idx="10"/>
          </p:nvPr>
        </p:nvSpPr>
        <p:spPr/>
        <p:txBody>
          <a:bodyPr/>
          <a:lstStyle/>
          <a:p>
            <a:fld id="{E5F0B88C-C49B-4EB2-822F-740654588B07}" type="datetimeFigureOut">
              <a:rPr lang="en-SG" smtClean="0"/>
              <a:t>22/4/2025</a:t>
            </a:fld>
            <a:endParaRPr lang="en-SG"/>
          </a:p>
        </p:txBody>
      </p:sp>
      <p:sp>
        <p:nvSpPr>
          <p:cNvPr id="6" name="Footer Placeholder 5">
            <a:extLst>
              <a:ext uri="{FF2B5EF4-FFF2-40B4-BE49-F238E27FC236}">
                <a16:creationId xmlns:a16="http://schemas.microsoft.com/office/drawing/2014/main" id="{8ACF8BA7-9C40-BA85-3D57-F2D0B7A87477}"/>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0860ECB-D22F-217F-7991-A07867EE9C7B}"/>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561326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07BD-E0C7-229A-72EA-EE31C3CAB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65B7B0D-89C1-899F-DCE4-2FBB72105949}"/>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SG"/>
          </a:p>
        </p:txBody>
      </p:sp>
      <p:sp>
        <p:nvSpPr>
          <p:cNvPr id="4" name="Text Placeholder 3">
            <a:extLst>
              <a:ext uri="{FF2B5EF4-FFF2-40B4-BE49-F238E27FC236}">
                <a16:creationId xmlns:a16="http://schemas.microsoft.com/office/drawing/2014/main" id="{6C3A0B59-9B26-BAFC-02EE-C7223A407A4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84703-93AC-7508-E440-49843A22F71B}"/>
              </a:ext>
            </a:extLst>
          </p:cNvPr>
          <p:cNvSpPr>
            <a:spLocks noGrp="1"/>
          </p:cNvSpPr>
          <p:nvPr>
            <p:ph type="dt" sz="half" idx="10"/>
          </p:nvPr>
        </p:nvSpPr>
        <p:spPr/>
        <p:txBody>
          <a:bodyPr/>
          <a:lstStyle/>
          <a:p>
            <a:fld id="{E5F0B88C-C49B-4EB2-822F-740654588B07}" type="datetimeFigureOut">
              <a:rPr lang="en-SG" smtClean="0"/>
              <a:t>22/4/2025</a:t>
            </a:fld>
            <a:endParaRPr lang="en-SG"/>
          </a:p>
        </p:txBody>
      </p:sp>
      <p:sp>
        <p:nvSpPr>
          <p:cNvPr id="6" name="Footer Placeholder 5">
            <a:extLst>
              <a:ext uri="{FF2B5EF4-FFF2-40B4-BE49-F238E27FC236}">
                <a16:creationId xmlns:a16="http://schemas.microsoft.com/office/drawing/2014/main" id="{3255AC61-8389-BE3A-B139-A3A25B75F13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CC03CFB-B09F-71D1-B5A4-42AE46B854F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19362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FC6E4-06F1-1D88-F5D3-AC086EA6F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A77431D6-7AC8-97B7-FCEA-6A9420E0833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5A21C33-CD29-E36C-5AF9-0FB6F05874F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F0B88C-C49B-4EB2-822F-740654588B07}" type="datetimeFigureOut">
              <a:rPr lang="en-SG" smtClean="0"/>
              <a:t>22/4/2025</a:t>
            </a:fld>
            <a:endParaRPr lang="en-SG"/>
          </a:p>
        </p:txBody>
      </p:sp>
      <p:sp>
        <p:nvSpPr>
          <p:cNvPr id="5" name="Footer Placeholder 4">
            <a:extLst>
              <a:ext uri="{FF2B5EF4-FFF2-40B4-BE49-F238E27FC236}">
                <a16:creationId xmlns:a16="http://schemas.microsoft.com/office/drawing/2014/main" id="{5D370F05-91EE-96CC-EBBC-511DBDC401C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19F2526F-7F53-8296-4044-A5546E3898A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330328-5EF5-4841-88C2-40F172D2A634}" type="slidenum">
              <a:rPr lang="en-SG" smtClean="0"/>
              <a:t>‹#›</a:t>
            </a:fld>
            <a:endParaRPr lang="en-SG"/>
          </a:p>
        </p:txBody>
      </p:sp>
    </p:spTree>
    <p:extLst>
      <p:ext uri="{BB962C8B-B14F-4D97-AF65-F5344CB8AC3E}">
        <p14:creationId xmlns:p14="http://schemas.microsoft.com/office/powerpoint/2010/main" val="4245926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00572530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693858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2025/4/22</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247475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3.sv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16.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5.sv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0.svg"/><Relationship Id="rId5" Type="http://schemas.openxmlformats.org/officeDocument/2006/relationships/image" Target="../media/image26.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8.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8.png"/><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39.png"/><Relationship Id="rId18" Type="http://schemas.openxmlformats.org/officeDocument/2006/relationships/image" Target="../media/image54.svg"/><Relationship Id="rId3" Type="http://schemas.openxmlformats.org/officeDocument/2006/relationships/image" Target="../media/image4.png"/><Relationship Id="rId7" Type="http://schemas.openxmlformats.org/officeDocument/2006/relationships/image" Target="../media/image36.png"/><Relationship Id="rId12" Type="http://schemas.openxmlformats.org/officeDocument/2006/relationships/image" Target="../media/image48.svg"/><Relationship Id="rId17" Type="http://schemas.openxmlformats.org/officeDocument/2006/relationships/image" Target="../media/image41.png"/><Relationship Id="rId2" Type="http://schemas.openxmlformats.org/officeDocument/2006/relationships/notesSlide" Target="../notesSlides/notesSlide16.xml"/><Relationship Id="rId16" Type="http://schemas.openxmlformats.org/officeDocument/2006/relationships/image" Target="../media/image52.svg"/><Relationship Id="rId20" Type="http://schemas.openxmlformats.org/officeDocument/2006/relationships/image" Target="../media/image56.svg"/><Relationship Id="rId1" Type="http://schemas.openxmlformats.org/officeDocument/2006/relationships/slideLayout" Target="../slideLayouts/slideLayout12.xml"/><Relationship Id="rId6" Type="http://schemas.openxmlformats.org/officeDocument/2006/relationships/image" Target="../media/image42.sv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openxmlformats.org/officeDocument/2006/relationships/image" Target="../media/image46.svg"/><Relationship Id="rId19" Type="http://schemas.openxmlformats.org/officeDocument/2006/relationships/image" Target="../media/image42.png"/><Relationship Id="rId4" Type="http://schemas.openxmlformats.org/officeDocument/2006/relationships/image" Target="../media/image5.svg"/><Relationship Id="rId9" Type="http://schemas.openxmlformats.org/officeDocument/2006/relationships/image" Target="../media/image37.png"/><Relationship Id="rId14" Type="http://schemas.openxmlformats.org/officeDocument/2006/relationships/image" Target="../media/image50.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11.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22B2C-D273-CAEB-46F3-53DC7C5615A2}"/>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F96D5FF-229A-422B-965B-E02ABECB75A2}"/>
              </a:ext>
            </a:extLst>
          </p:cNvPr>
          <p:cNvPicPr>
            <a:picLocks noChangeAspect="1"/>
          </p:cNvPicPr>
          <p:nvPr/>
        </p:nvPicPr>
        <p:blipFill rotWithShape="1">
          <a:blip r:embed="rId3">
            <a:clrChange>
              <a:clrFrom>
                <a:srgbClr val="FFFFFF"/>
              </a:clrFrom>
              <a:clrTo>
                <a:srgbClr val="FFFFFF">
                  <a:alpha val="0"/>
                </a:srgbClr>
              </a:clrTo>
            </a:clrChange>
          </a:blip>
          <a:srcRect l="23830" t="14590" r="27075" b="45557"/>
          <a:stretch/>
        </p:blipFill>
        <p:spPr>
          <a:xfrm>
            <a:off x="4391895" y="232712"/>
            <a:ext cx="8134065" cy="4162568"/>
          </a:xfrm>
          <a:prstGeom prst="rect">
            <a:avLst/>
          </a:prstGeom>
        </p:spPr>
      </p:pic>
      <p:sp>
        <p:nvSpPr>
          <p:cNvPr id="2" name="TextBox 1"/>
          <p:cNvSpPr txBox="1"/>
          <p:nvPr/>
        </p:nvSpPr>
        <p:spPr>
          <a:xfrm>
            <a:off x="5407742" y="412955"/>
            <a:ext cx="3156155" cy="707886"/>
          </a:xfrm>
          <a:prstGeom prst="rect">
            <a:avLst/>
          </a:prstGeom>
          <a:noFill/>
        </p:spPr>
        <p:txBody>
          <a:bodyPr wrap="square" rtlCol="0">
            <a:spAutoFit/>
          </a:bodyPr>
          <a:lstStyle/>
          <a:p>
            <a:r>
              <a:rPr lang="en-US" sz="4000" b="1" u="sng" dirty="0" err="1" smtClean="0">
                <a:latin typeface="Times New Roman" panose="02020603050405020304" pitchFamily="18" charset="0"/>
                <a:cs typeface="Times New Roman" panose="02020603050405020304" pitchFamily="18" charset="0"/>
              </a:rPr>
              <a:t>Tiết</a:t>
            </a:r>
            <a:r>
              <a:rPr lang="en-US" sz="4000" b="1" u="sng" dirty="0" smtClean="0">
                <a:latin typeface="Times New Roman" panose="02020603050405020304" pitchFamily="18" charset="0"/>
                <a:cs typeface="Times New Roman" panose="02020603050405020304" pitchFamily="18" charset="0"/>
              </a:rPr>
              <a:t> 53</a:t>
            </a:r>
            <a:endParaRPr lang="vi-VN" sz="40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8628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840376" y="-21145"/>
            <a:ext cx="8449518" cy="745172"/>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0846249" y="34614"/>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2147409" y="151683"/>
            <a:ext cx="78354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BẢNG TÓM LƯỢC</a:t>
            </a:r>
            <a:endParaRPr kumimoji="0" lang="en-SG"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3" name="Google Shape;1888;p60">
            <a:extLst>
              <a:ext uri="{FF2B5EF4-FFF2-40B4-BE49-F238E27FC236}">
                <a16:creationId xmlns:a16="http://schemas.microsoft.com/office/drawing/2014/main" id="{14C0AB64-4F61-BF51-C8B5-C718DF5CB275}"/>
              </a:ext>
            </a:extLst>
          </p:cNvPr>
          <p:cNvGrpSpPr/>
          <p:nvPr/>
        </p:nvGrpSpPr>
        <p:grpSpPr>
          <a:xfrm rot="10800000">
            <a:off x="608090" y="95227"/>
            <a:ext cx="400480" cy="689911"/>
            <a:chOff x="6316225" y="3717575"/>
            <a:chExt cx="251400" cy="421100"/>
          </a:xfrm>
        </p:grpSpPr>
        <p:sp>
          <p:nvSpPr>
            <p:cNvPr id="34" name="Google Shape;1889;p60">
              <a:extLst>
                <a:ext uri="{FF2B5EF4-FFF2-40B4-BE49-F238E27FC236}">
                  <a16:creationId xmlns:a16="http://schemas.microsoft.com/office/drawing/2014/main"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3" name="Table 12">
            <a:extLst>
              <a:ext uri="{FF2B5EF4-FFF2-40B4-BE49-F238E27FC236}">
                <a16:creationId xmlns:a16="http://schemas.microsoft.com/office/drawing/2014/main" id="{608A0E5B-58E0-3CFF-B051-156A5D0BE658}"/>
              </a:ext>
            </a:extLst>
          </p:cNvPr>
          <p:cNvGraphicFramePr>
            <a:graphicFrameLocks noGrp="1"/>
          </p:cNvGraphicFramePr>
          <p:nvPr>
            <p:extLst>
              <p:ext uri="{D42A27DB-BD31-4B8C-83A1-F6EECF244321}">
                <p14:modId xmlns:p14="http://schemas.microsoft.com/office/powerpoint/2010/main" val="855744789"/>
              </p:ext>
            </p:extLst>
          </p:nvPr>
        </p:nvGraphicFramePr>
        <p:xfrm>
          <a:off x="0" y="25051"/>
          <a:ext cx="12192000" cy="6795309"/>
        </p:xfrm>
        <a:graphic>
          <a:graphicData uri="http://schemas.openxmlformats.org/drawingml/2006/table">
            <a:tbl>
              <a:tblPr firstRow="1" firstCol="1" bandRow="1">
                <a:tableStyleId>{10A1B5D5-9B99-4C35-A422-299274C87663}</a:tableStyleId>
              </a:tblPr>
              <a:tblGrid>
                <a:gridCol w="1640910">
                  <a:extLst>
                    <a:ext uri="{9D8B030D-6E8A-4147-A177-3AD203B41FA5}">
                      <a16:colId xmlns:a16="http://schemas.microsoft.com/office/drawing/2014/main" val="2490910267"/>
                    </a:ext>
                  </a:extLst>
                </a:gridCol>
                <a:gridCol w="5899758">
                  <a:extLst>
                    <a:ext uri="{9D8B030D-6E8A-4147-A177-3AD203B41FA5}">
                      <a16:colId xmlns:a16="http://schemas.microsoft.com/office/drawing/2014/main" val="711471246"/>
                    </a:ext>
                  </a:extLst>
                </a:gridCol>
                <a:gridCol w="4651332">
                  <a:extLst>
                    <a:ext uri="{9D8B030D-6E8A-4147-A177-3AD203B41FA5}">
                      <a16:colId xmlns:a16="http://schemas.microsoft.com/office/drawing/2014/main" val="964839535"/>
                    </a:ext>
                  </a:extLst>
                </a:gridCol>
              </a:tblGrid>
              <a:tr h="1113801">
                <a:tc>
                  <a:txBody>
                    <a:bodyPr/>
                    <a:lstStyle/>
                    <a:p>
                      <a:pPr algn="ctr">
                        <a:lnSpc>
                          <a:spcPct val="100000"/>
                        </a:lnSpc>
                        <a:spcAft>
                          <a:spcPts val="800"/>
                        </a:spcAft>
                      </a:pPr>
                      <a:r>
                        <a:rPr lang="vi-VN" sz="3300" dirty="0">
                          <a:solidFill>
                            <a:schemeClr val="tx1"/>
                          </a:solidFill>
                          <a:effectLst/>
                          <a:latin typeface="+mj-lt"/>
                        </a:rPr>
                        <a:t>Văn bản</a:t>
                      </a: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300">
                          <a:solidFill>
                            <a:schemeClr val="tx1"/>
                          </a:solidFill>
                          <a:effectLst/>
                          <a:latin typeface="+mj-lt"/>
                        </a:rPr>
                        <a:t>Yếu tố kì ảo</a:t>
                      </a:r>
                      <a:endParaRPr lang="en-SG" sz="33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300" dirty="0">
                          <a:solidFill>
                            <a:schemeClr val="tx1"/>
                          </a:solidFill>
                          <a:effectLst/>
                          <a:latin typeface="+mj-lt"/>
                        </a:rPr>
                        <a:t>Tác dụng</a:t>
                      </a: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95449347"/>
                  </a:ext>
                </a:extLst>
              </a:tr>
              <a:tr h="5681508">
                <a:tc>
                  <a:txBody>
                    <a:bodyPr/>
                    <a:lstStyle/>
                    <a:p>
                      <a:pPr algn="just">
                        <a:lnSpc>
                          <a:spcPct val="100000"/>
                        </a:lnSpc>
                        <a:spcAft>
                          <a:spcPts val="800"/>
                        </a:spcAft>
                      </a:pPr>
                      <a:r>
                        <a:rPr lang="vi-VN" sz="3300" dirty="0">
                          <a:solidFill>
                            <a:schemeClr val="tx1"/>
                          </a:solidFill>
                          <a:effectLst/>
                          <a:latin typeface="+mj-lt"/>
                        </a:rPr>
                        <a:t>Truyện lạ nhà thuyền chài</a:t>
                      </a: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r>
                        <a:rPr lang="vi-VN" sz="3300" dirty="0">
                          <a:solidFill>
                            <a:srgbClr val="FDEFE9"/>
                          </a:solidFill>
                          <a:effectLst/>
                          <a:latin typeface="+mj-lt"/>
                        </a:rPr>
                        <a:t>- Ngọa Vân biến thành một con cá để bảo vệ gia đình trong cơn bão biển khủng khiếp là một chi tiết kì ảo.</a:t>
                      </a:r>
                      <a:endParaRPr lang="en-SG" sz="3300" dirty="0">
                        <a:solidFill>
                          <a:srgbClr val="FDEFE9"/>
                        </a:solidFill>
                        <a:effectLst/>
                        <a:latin typeface="+mj-lt"/>
                      </a:endParaRPr>
                    </a:p>
                    <a:p>
                      <a:pPr algn="just">
                        <a:lnSpc>
                          <a:spcPct val="100000"/>
                        </a:lnSpc>
                        <a:spcAft>
                          <a:spcPts val="800"/>
                        </a:spcAft>
                      </a:pPr>
                      <a:r>
                        <a:rPr lang="vi-VN" sz="3300" dirty="0">
                          <a:solidFill>
                            <a:srgbClr val="FDEFE9"/>
                          </a:solidFill>
                          <a:effectLst/>
                          <a:latin typeface="+mj-lt"/>
                        </a:rPr>
                        <a:t>- Việc miêu tả Ngọa Vân là một người phụ nữ xinh đẹp và duyên dáng cũng là một chi tiết kì ảo, nhằm tạo nên hình ảnh quyến rũ và tuyệt trần của nhân vật.</a:t>
                      </a:r>
                      <a:endParaRPr lang="en-SG" sz="3300" dirty="0">
                        <a:solidFill>
                          <a:srgbClr val="FDEFE9"/>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8159413"/>
                  </a:ext>
                </a:extLst>
              </a:tr>
            </a:tbl>
          </a:graphicData>
        </a:graphic>
      </p:graphicFrame>
      <p:grpSp>
        <p:nvGrpSpPr>
          <p:cNvPr id="14" name="Group 13">
            <a:extLst>
              <a:ext uri="{FF2B5EF4-FFF2-40B4-BE49-F238E27FC236}">
                <a16:creationId xmlns:a16="http://schemas.microsoft.com/office/drawing/2014/main" id="{C4AE814C-338D-8858-62D1-D2150B19CE4D}"/>
              </a:ext>
            </a:extLst>
          </p:cNvPr>
          <p:cNvGrpSpPr/>
          <p:nvPr/>
        </p:nvGrpSpPr>
        <p:grpSpPr>
          <a:xfrm flipH="1">
            <a:off x="-531115" y="3923988"/>
            <a:ext cx="2664632" cy="2895600"/>
            <a:chOff x="1020901" y="416757"/>
            <a:chExt cx="4151917" cy="4795908"/>
          </a:xfrm>
        </p:grpSpPr>
        <p:pic>
          <p:nvPicPr>
            <p:cNvPr id="15" name="Picture 14">
              <a:extLst>
                <a:ext uri="{FF2B5EF4-FFF2-40B4-BE49-F238E27FC236}">
                  <a16:creationId xmlns:a16="http://schemas.microsoft.com/office/drawing/2014/main" id="{E923E6B5-CACD-E819-4F3D-239B2BDEEB54}"/>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56575" b="99286" l="3369" r="92908">
                          <a14:foregroundMark x1="45745" y1="68807" x2="52837" y2="76656"/>
                          <a14:foregroundMark x1="53191" y1="77676" x2="53191" y2="77676"/>
                          <a14:foregroundMark x1="50532" y1="69011" x2="58156" y2="83282"/>
                          <a14:foregroundMark x1="58156" y1="83282" x2="58156" y2="83282"/>
                          <a14:foregroundMark x1="13830" y1="86035" x2="35993" y2="89908"/>
                          <a14:foregroundMark x1="3369" y1="92151" x2="12589" y2="92457"/>
                          <a14:foregroundMark x1="21454" y1="93680" x2="21454" y2="93680"/>
                          <a14:foregroundMark x1="51568" y1="98777" x2="53116" y2="99039"/>
                          <a14:foregroundMark x1="21454" y1="93680" x2="51568" y2="98777"/>
                          <a14:foregroundMark x1="51740" y1="96903" x2="64716" y2="94190"/>
                          <a14:foregroundMark x1="65248" y1="93680" x2="66135" y2="92661"/>
                          <a14:foregroundMark x1="93085" y1="65953" x2="87234" y2="73089"/>
                          <a14:foregroundMark x1="86879" y1="73394" x2="86879" y2="73394"/>
                          <a14:foregroundMark x1="90426" y1="58104" x2="90426" y2="58104"/>
                          <a14:foregroundMark x1="90426" y1="57900" x2="69681" y2="56881"/>
                          <a14:foregroundMark x1="69681" y1="56881" x2="68794" y2="56575"/>
                          <a14:foregroundMark x1="68794" y1="87360" x2="68794" y2="87360"/>
                          <a14:backgroundMark x1="52837" y1="99286" x2="52837" y2="99286"/>
                          <a14:backgroundMark x1="55496" y1="99592" x2="55496" y2="99592"/>
                          <a14:backgroundMark x1="55496" y1="99592" x2="55496" y2="99592"/>
                          <a14:backgroundMark x1="55851" y1="98777" x2="55851" y2="98777"/>
                          <a14:backgroundMark x1="54965" y1="98777" x2="54965" y2="98777"/>
                          <a14:backgroundMark x1="54078" y1="98777" x2="54078" y2="98777"/>
                          <a14:backgroundMark x1="52837" y1="98777" x2="52837" y2="98777"/>
                          <a14:backgroundMark x1="53723" y1="99592" x2="56383" y2="99592"/>
                          <a14:backgroundMark x1="52305" y1="99286" x2="52305" y2="99286"/>
                          <a14:backgroundMark x1="54610" y1="98573" x2="53191" y2="99083"/>
                          <a14:backgroundMark x1="51064" y1="99286" x2="51064" y2="99286"/>
                        </a14:backgroundRemoval>
                      </a14:imgEffect>
                    </a14:imgLayer>
                  </a14:imgProps>
                </a:ext>
              </a:extLst>
            </a:blip>
            <a:srcRect l="1" t="55708" r="-13651"/>
            <a:stretch/>
          </p:blipFill>
          <p:spPr>
            <a:xfrm>
              <a:off x="1020901" y="3008762"/>
              <a:ext cx="3529126" cy="2203903"/>
            </a:xfrm>
            <a:prstGeom prst="rect">
              <a:avLst/>
            </a:prstGeom>
          </p:spPr>
        </p:pic>
        <p:pic>
          <p:nvPicPr>
            <p:cNvPr id="16" name="图片 6">
              <a:extLst>
                <a:ext uri="{FF2B5EF4-FFF2-40B4-BE49-F238E27FC236}">
                  <a16:creationId xmlns:a16="http://schemas.microsoft.com/office/drawing/2014/main" id="{1343FF68-2A7D-0EF4-7473-E8F9CAF92C0B}"/>
                </a:ext>
              </a:extLst>
            </p:cNvPr>
            <p:cNvPicPr>
              <a:picLocks noChangeAspect="1"/>
            </p:cNvPicPr>
            <p:nvPr/>
          </p:nvPicPr>
          <p:blipFill rotWithShape="1">
            <a:blip r:embed="rId7">
              <a:extLst>
                <a:ext uri="{28A0092B-C50C-407E-A947-70E740481C1C}">
                  <a14:useLocalDpi xmlns:a14="http://schemas.microsoft.com/office/drawing/2010/main" val="0"/>
                </a:ext>
              </a:extLst>
            </a:blip>
            <a:srcRect l="-1" t="2398" r="74878" b="65201"/>
            <a:stretch/>
          </p:blipFill>
          <p:spPr>
            <a:xfrm>
              <a:off x="1357638" y="1852567"/>
              <a:ext cx="2878368" cy="2281430"/>
            </a:xfrm>
            <a:prstGeom prst="rect">
              <a:avLst/>
            </a:prstGeom>
          </p:spPr>
        </p:pic>
        <p:pic>
          <p:nvPicPr>
            <p:cNvPr id="17" name="Picture 16">
              <a:extLst>
                <a:ext uri="{FF2B5EF4-FFF2-40B4-BE49-F238E27FC236}">
                  <a16:creationId xmlns:a16="http://schemas.microsoft.com/office/drawing/2014/main" id="{7A90AF16-F36E-DC0C-75D8-3968B3FB5BA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1852" b="79167" l="38802" r="50521">
                          <a14:foregroundMark x1="45260" y1="31852" x2="45260" y2="31852"/>
                          <a14:foregroundMark x1="45260" y1="31852" x2="45833" y2="38704"/>
                          <a14:foregroundMark x1="45833" y1="38704" x2="45833" y2="38704"/>
                          <a14:foregroundMark x1="49914" y1="58679" x2="49479" y2="56667"/>
                          <a14:foregroundMark x1="50521" y1="61481" x2="50157" y2="59800"/>
                          <a14:backgroundMark x1="43854" y1="64907" x2="45156" y2="71296"/>
                          <a14:backgroundMark x1="45365" y1="72500" x2="45469" y2="73333"/>
                          <a14:backgroundMark x1="43177" y1="61667" x2="43854" y2="70648"/>
                          <a14:backgroundMark x1="43958" y1="71944" x2="44219" y2="75185"/>
                          <a14:backgroundMark x1="42135" y1="62685" x2="44063" y2="71667"/>
                          <a14:backgroundMark x1="44115" y1="72315" x2="44219" y2="72870"/>
                          <a14:backgroundMark x1="45469" y1="63241" x2="45469" y2="63241"/>
                          <a14:backgroundMark x1="45469" y1="63241" x2="49167" y2="65926"/>
                          <a14:backgroundMark x1="49167" y1="65926" x2="49167" y2="65926"/>
                          <a14:backgroundMark x1="49167" y1="65926" x2="49167" y2="65926"/>
                          <a14:backgroundMark x1="48698" y1="60185" x2="49531" y2="70093"/>
                          <a14:backgroundMark x1="48594" y1="61852" x2="48594" y2="61852"/>
                          <a14:backgroundMark x1="48490" y1="61852" x2="44063" y2="62037"/>
                          <a14:backgroundMark x1="44063" y1="62037" x2="44063" y2="62037"/>
                          <a14:backgroundMark x1="41875" y1="61667" x2="42917" y2="67222"/>
                          <a14:backgroundMark x1="43177" y1="68426" x2="43385" y2="69630"/>
                        </a14:backgroundRemoval>
                      </a14:imgEffect>
                    </a14:imgLayer>
                  </a14:imgProps>
                </a:ext>
              </a:extLst>
            </a:blip>
            <a:srcRect l="37467" t="27722" r="48520" b="15086"/>
            <a:stretch/>
          </p:blipFill>
          <p:spPr>
            <a:xfrm>
              <a:off x="2341720" y="416757"/>
              <a:ext cx="2035073" cy="4672068"/>
            </a:xfrm>
            <a:prstGeom prst="rect">
              <a:avLst/>
            </a:prstGeom>
          </p:spPr>
        </p:pic>
        <p:pic>
          <p:nvPicPr>
            <p:cNvPr id="18" name="Picture 17" descr="A cartoon of a person in a yellow dress&#10;&#10;Description automatically generated">
              <a:extLst>
                <a:ext uri="{FF2B5EF4-FFF2-40B4-BE49-F238E27FC236}">
                  <a16:creationId xmlns:a16="http://schemas.microsoft.com/office/drawing/2014/main" id="{1849CD93-2B39-4381-0742-BC5EF931A924}"/>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69653" b="99452" l="1974" r="99123">
                          <a14:foregroundMark x1="6579" y1="85558" x2="13158" y2="88848"/>
                          <a14:foregroundMark x1="1974" y1="93053" x2="1974" y2="93053"/>
                          <a14:foregroundMark x1="2412" y1="93419" x2="17325" y2="99634"/>
                          <a14:foregroundMark x1="89254" y1="95978" x2="99123" y2="96344"/>
                          <a14:backgroundMark x1="51096" y1="97075" x2="51096" y2="97075"/>
                          <a14:backgroundMark x1="38377" y1="98355" x2="38377" y2="98355"/>
                          <a14:backgroundMark x1="24781" y1="92139" x2="24781" y2="92139"/>
                          <a14:backgroundMark x1="26316" y1="93967" x2="26316" y2="93967"/>
                          <a14:backgroundMark x1="24123" y1="90859" x2="24123" y2="90859"/>
                          <a14:backgroundMark x1="38377" y1="98903" x2="38377" y2="98903"/>
                          <a14:backgroundMark x1="35307" y1="97075" x2="35307" y2="97075"/>
                          <a14:backgroundMark x1="41447" y1="97075" x2="41447" y2="97075"/>
                          <a14:backgroundMark x1="38377" y1="98355" x2="38377" y2="98355"/>
                        </a14:backgroundRemoval>
                      </a14:imgEffect>
                    </a14:imgLayer>
                  </a14:imgProps>
                </a:ext>
                <a:ext uri="{28A0092B-C50C-407E-A947-70E740481C1C}">
                  <a14:useLocalDpi xmlns:a14="http://schemas.microsoft.com/office/drawing/2010/main" val="0"/>
                </a:ext>
              </a:extLst>
            </a:blip>
            <a:srcRect l="-6897" t="66296"/>
            <a:stretch/>
          </p:blipFill>
          <p:spPr>
            <a:xfrm>
              <a:off x="2470310" y="2606838"/>
              <a:ext cx="2247676" cy="783160"/>
            </a:xfrm>
            <a:prstGeom prst="rect">
              <a:avLst/>
            </a:prstGeom>
          </p:spPr>
        </p:pic>
        <p:pic>
          <p:nvPicPr>
            <p:cNvPr id="19" name="图片 6">
              <a:extLst>
                <a:ext uri="{FF2B5EF4-FFF2-40B4-BE49-F238E27FC236}">
                  <a16:creationId xmlns:a16="http://schemas.microsoft.com/office/drawing/2014/main" id="{939474AA-B600-BE08-B25A-D16F3A9EAC8B}"/>
                </a:ext>
              </a:extLst>
            </p:cNvPr>
            <p:cNvPicPr>
              <a:picLocks noChangeAspect="1"/>
            </p:cNvPicPr>
            <p:nvPr/>
          </p:nvPicPr>
          <p:blipFill rotWithShape="1">
            <a:blip r:embed="rId7">
              <a:extLst>
                <a:ext uri="{28A0092B-C50C-407E-A947-70E740481C1C}">
                  <a14:useLocalDpi xmlns:a14="http://schemas.microsoft.com/office/drawing/2010/main" val="0"/>
                </a:ext>
              </a:extLst>
            </a:blip>
            <a:srcRect l="-1" t="2398" r="74878" b="65201"/>
            <a:stretch/>
          </p:blipFill>
          <p:spPr>
            <a:xfrm flipH="1">
              <a:off x="2743401" y="3225160"/>
              <a:ext cx="2429417" cy="1925585"/>
            </a:xfrm>
            <a:prstGeom prst="rect">
              <a:avLst/>
            </a:prstGeom>
          </p:spPr>
        </p:pic>
      </p:grpSp>
      <p:sp>
        <p:nvSpPr>
          <p:cNvPr id="21" name="TextBox 20">
            <a:extLst>
              <a:ext uri="{FF2B5EF4-FFF2-40B4-BE49-F238E27FC236}">
                <a16:creationId xmlns:a16="http://schemas.microsoft.com/office/drawing/2014/main" id="{F87DD06F-CF16-4AA4-9D23-B8A091E52AB9}"/>
              </a:ext>
            </a:extLst>
          </p:cNvPr>
          <p:cNvSpPr txBox="1"/>
          <p:nvPr/>
        </p:nvSpPr>
        <p:spPr>
          <a:xfrm>
            <a:off x="1675356" y="1167614"/>
            <a:ext cx="5664896" cy="4765407"/>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Ngọa Vân biến thành một con cá để bảo vệ gia đình trong cơn bão biển khủng khiếp là một chi tiết kì ảo.</a:t>
            </a:r>
            <a:endParaRPr kumimoji="0" lang="en-SG" sz="3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Việc miêu tả Ngọa Vân là một người phụ nữ xinh đẹp và duyên dáng cũng là một chi tiết kì ảo, nhằm tạo nên hình ảnh quyến rũ và tuyệt trần của nhân vật.</a:t>
            </a:r>
            <a:endParaRPr kumimoji="0" lang="en-SG" sz="33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7D0D119D-8EA8-E37E-850C-D7B77A289F5B}"/>
              </a:ext>
            </a:extLst>
          </p:cNvPr>
          <p:cNvSpPr txBox="1"/>
          <p:nvPr/>
        </p:nvSpPr>
        <p:spPr>
          <a:xfrm>
            <a:off x="7608854" y="1241552"/>
            <a:ext cx="4513030" cy="527323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Chi tiết này nhấn mạnh tính hy sinh và lòng hiếu thảo của Ngọa Vân.</a:t>
            </a:r>
            <a:endParaRPr kumimoji="0" lang="en-SG" sz="3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Các chi tiết kì ảo này giúp thể hiện tính cách mạnh mẽ, thông minh và sẵn lòng hy sinh của Ngọa Vân, cũng như tạo nên không khí kỳ bí và lãng mạn trong văn bản.</a:t>
            </a:r>
            <a:endParaRPr kumimoji="0" lang="en-SG" sz="33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416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barn(inVertic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barn(inVertical)">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fade">
                                      <p:cBhvr>
                                        <p:cTn id="22" dur="1000"/>
                                        <p:tgtEl>
                                          <p:spTgt spid="27">
                                            <p:txEl>
                                              <p:pRg st="1" end="1"/>
                                            </p:txEl>
                                          </p:spTgt>
                                        </p:tgtEl>
                                      </p:cBhvr>
                                    </p:animEffect>
                                    <p:anim calcmode="lin" valueType="num">
                                      <p:cBhvr>
                                        <p:cTn id="23"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840376" y="-21145"/>
            <a:ext cx="8449518" cy="745172"/>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0846249" y="34614"/>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2147409" y="151683"/>
            <a:ext cx="78354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BẢNG TÓM LƯỢC</a:t>
            </a:r>
            <a:endParaRPr kumimoji="0" lang="en-SG"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3" name="Google Shape;1888;p60">
            <a:extLst>
              <a:ext uri="{FF2B5EF4-FFF2-40B4-BE49-F238E27FC236}">
                <a16:creationId xmlns:a16="http://schemas.microsoft.com/office/drawing/2014/main" id="{14C0AB64-4F61-BF51-C8B5-C718DF5CB275}"/>
              </a:ext>
            </a:extLst>
          </p:cNvPr>
          <p:cNvGrpSpPr/>
          <p:nvPr/>
        </p:nvGrpSpPr>
        <p:grpSpPr>
          <a:xfrm rot="10800000">
            <a:off x="608090" y="95227"/>
            <a:ext cx="400480" cy="689911"/>
            <a:chOff x="6316225" y="3717575"/>
            <a:chExt cx="251400" cy="421100"/>
          </a:xfrm>
        </p:grpSpPr>
        <p:sp>
          <p:nvSpPr>
            <p:cNvPr id="34" name="Google Shape;1889;p60">
              <a:extLst>
                <a:ext uri="{FF2B5EF4-FFF2-40B4-BE49-F238E27FC236}">
                  <a16:creationId xmlns:a16="http://schemas.microsoft.com/office/drawing/2014/main"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3" name="Table 12">
            <a:extLst>
              <a:ext uri="{FF2B5EF4-FFF2-40B4-BE49-F238E27FC236}">
                <a16:creationId xmlns:a16="http://schemas.microsoft.com/office/drawing/2014/main" id="{608A0E5B-58E0-3CFF-B051-156A5D0BE658}"/>
              </a:ext>
            </a:extLst>
          </p:cNvPr>
          <p:cNvGraphicFramePr>
            <a:graphicFrameLocks noGrp="1"/>
          </p:cNvGraphicFramePr>
          <p:nvPr>
            <p:extLst>
              <p:ext uri="{D42A27DB-BD31-4B8C-83A1-F6EECF244321}">
                <p14:modId xmlns:p14="http://schemas.microsoft.com/office/powerpoint/2010/main" val="2662605796"/>
              </p:ext>
            </p:extLst>
          </p:nvPr>
        </p:nvGraphicFramePr>
        <p:xfrm>
          <a:off x="0" y="25052"/>
          <a:ext cx="12192000" cy="6795310"/>
        </p:xfrm>
        <a:graphic>
          <a:graphicData uri="http://schemas.openxmlformats.org/drawingml/2006/table">
            <a:tbl>
              <a:tblPr firstRow="1" firstCol="1" bandRow="1">
                <a:tableStyleId>{10A1B5D5-9B99-4C35-A422-299274C87663}</a:tableStyleId>
              </a:tblPr>
              <a:tblGrid>
                <a:gridCol w="1470764">
                  <a:extLst>
                    <a:ext uri="{9D8B030D-6E8A-4147-A177-3AD203B41FA5}">
                      <a16:colId xmlns:a16="http://schemas.microsoft.com/office/drawing/2014/main" val="2490910267"/>
                    </a:ext>
                  </a:extLst>
                </a:gridCol>
                <a:gridCol w="5982222">
                  <a:extLst>
                    <a:ext uri="{9D8B030D-6E8A-4147-A177-3AD203B41FA5}">
                      <a16:colId xmlns:a16="http://schemas.microsoft.com/office/drawing/2014/main" val="711471246"/>
                    </a:ext>
                  </a:extLst>
                </a:gridCol>
                <a:gridCol w="4739014">
                  <a:extLst>
                    <a:ext uri="{9D8B030D-6E8A-4147-A177-3AD203B41FA5}">
                      <a16:colId xmlns:a16="http://schemas.microsoft.com/office/drawing/2014/main" val="964839535"/>
                    </a:ext>
                  </a:extLst>
                </a:gridCol>
              </a:tblGrid>
              <a:tr h="1045432">
                <a:tc>
                  <a:txBody>
                    <a:bodyPr/>
                    <a:lstStyle/>
                    <a:p>
                      <a:pPr algn="ctr">
                        <a:lnSpc>
                          <a:spcPct val="100000"/>
                        </a:lnSpc>
                        <a:spcAft>
                          <a:spcPts val="800"/>
                        </a:spcAft>
                      </a:pPr>
                      <a:r>
                        <a:rPr lang="vi-VN" sz="3200" dirty="0">
                          <a:solidFill>
                            <a:schemeClr val="tx1"/>
                          </a:solidFill>
                          <a:effectLst/>
                          <a:latin typeface="+mj-lt"/>
                        </a:rPr>
                        <a:t>Văn bản</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200">
                          <a:solidFill>
                            <a:schemeClr val="tx1"/>
                          </a:solidFill>
                          <a:effectLst/>
                          <a:latin typeface="+mj-lt"/>
                        </a:rPr>
                        <a:t>Yếu tố kì ảo</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200" dirty="0">
                          <a:solidFill>
                            <a:schemeClr val="tx1"/>
                          </a:solidFill>
                          <a:effectLst/>
                          <a:latin typeface="+mj-lt"/>
                        </a:rPr>
                        <a:t>Tác dụng</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95449347"/>
                  </a:ext>
                </a:extLst>
              </a:tr>
              <a:tr h="5749878">
                <a:tc>
                  <a:txBody>
                    <a:bodyPr/>
                    <a:lstStyle/>
                    <a:p>
                      <a:pPr algn="just">
                        <a:lnSpc>
                          <a:spcPct val="100000"/>
                        </a:lnSpc>
                        <a:spcAft>
                          <a:spcPts val="800"/>
                        </a:spcAft>
                      </a:pPr>
                      <a:r>
                        <a:rPr lang="vi-VN" sz="3200" dirty="0">
                          <a:solidFill>
                            <a:schemeClr val="tx1"/>
                          </a:solidFill>
                          <a:effectLst/>
                          <a:latin typeface="+mj-lt"/>
                        </a:rPr>
                        <a:t>Dế chọi</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dirty="0">
                          <a:solidFill>
                            <a:srgbClr val="FDEFE9"/>
                          </a:solidFill>
                          <a:effectLst/>
                          <a:latin typeface="+mj-lt"/>
                        </a:rPr>
                        <a:t>Thông qua câu chuyện ngắn gọn với một số chi tiết li kì, biến ảo về việc gia đình Thành Danh tìm bắt, nuôi nấng dế chọi để cống nạp cho nhà vua, tác giả đã phê phán chế độ chính trị tàn bạo đương thời đã đè nén, áp bức, gây ra bao đau thương cho những người dân hiền lành lương thiện.</a:t>
                      </a:r>
                      <a:endParaRPr lang="en-SG" sz="3200" dirty="0">
                        <a:solidFill>
                          <a:srgbClr val="FDEFE9"/>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0331590"/>
                  </a:ext>
                </a:extLst>
              </a:tr>
            </a:tbl>
          </a:graphicData>
        </a:graphic>
      </p:graphicFrame>
      <p:pic>
        <p:nvPicPr>
          <p:cNvPr id="15" name="Picture 14" descr="A grasshopper on a rock&#10;&#10;Description automatically generated">
            <a:extLst>
              <a:ext uri="{FF2B5EF4-FFF2-40B4-BE49-F238E27FC236}">
                <a16:creationId xmlns:a16="http://schemas.microsoft.com/office/drawing/2014/main" id="{FDA9AA0F-CEAA-267E-9511-8DF741A4F123}"/>
              </a:ext>
            </a:extLst>
          </p:cNvPr>
          <p:cNvPicPr>
            <a:picLocks noChangeAspect="1"/>
          </p:cNvPicPr>
          <p:nvPr/>
        </p:nvPicPr>
        <p:blipFill>
          <a:blip r:embed="rId5">
            <a:extLst>
              <a:ext uri="{28A0092B-C50C-407E-A947-70E740481C1C}">
                <a14:useLocalDpi xmlns:a14="http://schemas.microsoft.com/office/drawing/2010/main" val="0"/>
              </a:ext>
            </a:extLst>
          </a:blip>
          <a:srcRect l="32247" t="548"/>
          <a:stretch/>
        </p:blipFill>
        <p:spPr>
          <a:xfrm flipH="1">
            <a:off x="0" y="4885163"/>
            <a:ext cx="1478071" cy="1947865"/>
          </a:xfrm>
          <a:prstGeom prst="rect">
            <a:avLst/>
          </a:prstGeom>
        </p:spPr>
      </p:pic>
      <p:sp>
        <p:nvSpPr>
          <p:cNvPr id="17" name="TextBox 16">
            <a:extLst>
              <a:ext uri="{FF2B5EF4-FFF2-40B4-BE49-F238E27FC236}">
                <a16:creationId xmlns:a16="http://schemas.microsoft.com/office/drawing/2014/main" id="{B2F8CE49-04CD-CA6F-1137-E45E761A2B05}"/>
              </a:ext>
            </a:extLst>
          </p:cNvPr>
          <p:cNvSpPr txBox="1"/>
          <p:nvPr/>
        </p:nvSpPr>
        <p:spPr>
          <a:xfrm>
            <a:off x="1478071" y="1138768"/>
            <a:ext cx="6062597" cy="5427127"/>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Tờ giấy của cô đồng</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Thành Danh tìm bắt được dế chọi</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Con dế chọi dáng người nhỏ bé nhưng có sức mạnh phi thường, có khả năng thắng cả những con dế lớn hơn mình nhiều lần</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Con dế nhảy múa mỗi khi nghe tiếng đàn cầm, đàn sắt ở trong cung</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Con trai Thành Danh sống lại và kể chuyện hóa dế.</a:t>
            </a:r>
            <a:endParaRPr kumimoji="0" lang="en-SG"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46396F3-2472-3500-3F81-523B45FF7753}"/>
              </a:ext>
            </a:extLst>
          </p:cNvPr>
          <p:cNvSpPr txBox="1"/>
          <p:nvPr/>
        </p:nvSpPr>
        <p:spPr>
          <a:xfrm>
            <a:off x="7540668" y="981071"/>
            <a:ext cx="4642686" cy="6001643"/>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Thông qua câu chuyện ngắn gọn với một số chi tiết li kì, biến ảo về việc gia đình Thành Danh tìm bắt, nuôi nấng dế chọi để cống nạp cho nhà vua, tác giả đã phê phán chế độ chính trị tàn bạo đương thời đã đè nén, áp bức, gây ra bao đau thương cho những người dân hiền lành lương thiện.</a:t>
            </a:r>
            <a:endParaRPr kumimoji="0" lang="en-SG"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787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barn(inVertic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barn(inVertical)">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barn(inVertical)">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2</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2</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01785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2</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Freeform 11">
            <a:extLst>
              <a:ext uri="{FF2B5EF4-FFF2-40B4-BE49-F238E27FC236}">
                <a16:creationId xmlns:a16="http://schemas.microsoft.com/office/drawing/2014/main" id="{BE033704-A40A-B41E-B080-00D1C052782F}"/>
              </a:ext>
            </a:extLst>
          </p:cNvPr>
          <p:cNvSpPr/>
          <p:nvPr/>
        </p:nvSpPr>
        <p:spPr>
          <a:xfrm>
            <a:off x="4095524" y="1018166"/>
            <a:ext cx="6794635" cy="4502225"/>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5"/>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1350" b="0" i="0" u="none" strike="noStrike" kern="1200" cap="none" spc="0" normalizeH="0" baseline="0" noProof="0">
              <a:ln>
                <a:noFill/>
              </a:ln>
              <a:solidFill>
                <a:prstClr val="black"/>
              </a:solidFill>
              <a:effectLst/>
              <a:uLnTx/>
              <a:uFillTx/>
              <a:latin typeface="思源黑体 CN" panose="020F0502020204030204"/>
              <a:ea typeface="+mn-ea"/>
              <a:cs typeface="+mn-cs"/>
            </a:endParaRPr>
          </a:p>
        </p:txBody>
      </p:sp>
      <p:sp>
        <p:nvSpPr>
          <p:cNvPr id="3" name="TextBox 2">
            <a:extLst>
              <a:ext uri="{FF2B5EF4-FFF2-40B4-BE49-F238E27FC236}">
                <a16:creationId xmlns:a16="http://schemas.microsoft.com/office/drawing/2014/main" id="{2EB32F89-7525-BE3F-F5DB-A667C5214255}"/>
              </a:ext>
            </a:extLst>
          </p:cNvPr>
          <p:cNvSpPr txBox="1"/>
          <p:nvPr/>
        </p:nvSpPr>
        <p:spPr>
          <a:xfrm>
            <a:off x="4329680" y="2191650"/>
            <a:ext cx="6326322" cy="3170099"/>
          </a:xfrm>
          <a:prstGeom prst="rect">
            <a:avLst/>
          </a:prstGeom>
          <a:noFill/>
        </p:spPr>
        <p:txBody>
          <a:bodyPr wrap="square">
            <a:spAutoFit/>
          </a:bodyPr>
          <a:lstStyle/>
          <a:p>
            <a:pPr algn="just"/>
            <a:r>
              <a:rPr lang="vi-VN" sz="4000" dirty="0">
                <a:latin typeface="+mj-lt"/>
              </a:rPr>
              <a:t>Vì sao trong truyện truyền kì (như Chuyện người con gái Nam Xương, Truyện lạ nhà thuyền chài, Dế chọi,...) luôn cần đến yếu tố kì ảo?</a:t>
            </a:r>
            <a:endParaRPr lang="en-SG" sz="4000" dirty="0">
              <a:latin typeface="+mj-lt"/>
            </a:endParaRPr>
          </a:p>
        </p:txBody>
      </p:sp>
      <p:pic>
        <p:nvPicPr>
          <p:cNvPr id="4" name="图片 8">
            <a:extLst>
              <a:ext uri="{FF2B5EF4-FFF2-40B4-BE49-F238E27FC236}">
                <a16:creationId xmlns:a16="http://schemas.microsoft.com/office/drawing/2014/main" id="{8C1F958E-FA91-F8B2-C47F-05C0FCAD8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841" y="3429000"/>
            <a:ext cx="3539613" cy="3448099"/>
          </a:xfrm>
          <a:prstGeom prst="rect">
            <a:avLst/>
          </a:prstGeom>
        </p:spPr>
      </p:pic>
    </p:spTree>
    <p:extLst>
      <p:ext uri="{BB962C8B-B14F-4D97-AF65-F5344CB8AC3E}">
        <p14:creationId xmlns:p14="http://schemas.microsoft.com/office/powerpoint/2010/main" val="39527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2</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5" name="图片 8" descr="端午插图-05">
            <a:extLst>
              <a:ext uri="{FF2B5EF4-FFF2-40B4-BE49-F238E27FC236}">
                <a16:creationId xmlns:a16="http://schemas.microsoft.com/office/drawing/2014/main" id="{5ACC1C7D-42D9-111C-1B95-947BFC7BECA1}"/>
              </a:ext>
            </a:extLst>
          </p:cNvPr>
          <p:cNvPicPr>
            <a:picLocks noChangeAspect="1"/>
          </p:cNvPicPr>
          <p:nvPr/>
        </p:nvPicPr>
        <p:blipFill>
          <a:blip r:embed="rId5"/>
          <a:srcRect l="59456" t="12857" r="6671" b="17889"/>
          <a:stretch>
            <a:fillRect/>
          </a:stretch>
        </p:blipFill>
        <p:spPr>
          <a:xfrm>
            <a:off x="10948737" y="5429209"/>
            <a:ext cx="1750628" cy="1428791"/>
          </a:xfrm>
          <a:prstGeom prst="rect">
            <a:avLst/>
          </a:prstGeom>
        </p:spPr>
      </p:pic>
      <p:sp>
        <p:nvSpPr>
          <p:cNvPr id="12" name="Freeform 2">
            <a:extLst>
              <a:ext uri="{FF2B5EF4-FFF2-40B4-BE49-F238E27FC236}">
                <a16:creationId xmlns:a16="http://schemas.microsoft.com/office/drawing/2014/main" id="{41F7C03A-15E2-7733-C300-89C791EE844D}"/>
              </a:ext>
            </a:extLst>
          </p:cNvPr>
          <p:cNvSpPr/>
          <p:nvPr/>
        </p:nvSpPr>
        <p:spPr>
          <a:xfrm>
            <a:off x="8302995" y="1486977"/>
            <a:ext cx="3415629" cy="3955310"/>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6"/>
            <a:stretch>
              <a:fillRect l="-16253" r="-30594" b="-9116"/>
            </a:stretch>
          </a:blipFill>
        </p:spPr>
        <p:txBody>
          <a:bodyPr/>
          <a:lstStyle/>
          <a:p>
            <a:pPr defTabSz="609630">
              <a:defRPr/>
            </a:pPr>
            <a:endParaRPr lang="en-SG" sz="1200" kern="0">
              <a:solidFill>
                <a:prstClr val="black"/>
              </a:solidFill>
              <a:latin typeface="Calibri"/>
              <a:ea typeface="Calibri"/>
              <a:cs typeface="Arial"/>
            </a:endParaRPr>
          </a:p>
        </p:txBody>
      </p:sp>
      <p:sp>
        <p:nvSpPr>
          <p:cNvPr id="15" name="Freeform 7">
            <a:extLst>
              <a:ext uri="{FF2B5EF4-FFF2-40B4-BE49-F238E27FC236}">
                <a16:creationId xmlns:a16="http://schemas.microsoft.com/office/drawing/2014/main" id="{423ECC50-0A20-230D-3FA6-D20BD586B6D5}"/>
              </a:ext>
            </a:extLst>
          </p:cNvPr>
          <p:cNvSpPr/>
          <p:nvPr/>
        </p:nvSpPr>
        <p:spPr>
          <a:xfrm flipH="1" flipV="1">
            <a:off x="854666" y="1321125"/>
            <a:ext cx="6309799" cy="1574543"/>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7">
              <a:extLst>
                <a:ext uri="{BEBA8EAE-BF5A-486C-A8C5-ECC9F3942E4B}">
                  <a14:imgProps xmlns:a14="http://schemas.microsoft.com/office/drawing/2010/main">
                    <a14:imgLayer r:embed="rId8">
                      <a14:imgEffect>
                        <a14:colorTemperature colorTemp="7200"/>
                      </a14:imgEffect>
                    </a14:imgLayer>
                  </a14:imgProps>
                </a:ext>
              </a:extLst>
            </a:blip>
            <a:stretch>
              <a:fillRect l="-15562" t="-18890" r="-37959" b="-998793"/>
            </a:stretch>
          </a:blipFill>
        </p:spPr>
        <p:txBody>
          <a:bodyPr/>
          <a:lstStyle/>
          <a:p>
            <a:pPr defTabSz="609630">
              <a:defRPr/>
            </a:pPr>
            <a:endParaRPr lang="en-SG" sz="2000">
              <a:solidFill>
                <a:prstClr val="black"/>
              </a:solidFill>
              <a:ea typeface="Calibri"/>
              <a:cs typeface="Arial"/>
            </a:endParaRPr>
          </a:p>
        </p:txBody>
      </p:sp>
      <p:sp>
        <p:nvSpPr>
          <p:cNvPr id="16" name="Freeform 9">
            <a:extLst>
              <a:ext uri="{FF2B5EF4-FFF2-40B4-BE49-F238E27FC236}">
                <a16:creationId xmlns:a16="http://schemas.microsoft.com/office/drawing/2014/main" id="{8946AE10-44DF-37E9-1376-F88DDB820AD8}"/>
              </a:ext>
            </a:extLst>
          </p:cNvPr>
          <p:cNvSpPr/>
          <p:nvPr/>
        </p:nvSpPr>
        <p:spPr>
          <a:xfrm flipH="1">
            <a:off x="804699" y="3119448"/>
            <a:ext cx="6309799" cy="1500356"/>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9">
              <a:extLst>
                <a:ext uri="{BEBA8EAE-BF5A-486C-A8C5-ECC9F3942E4B}">
                  <a14:imgProps xmlns:a14="http://schemas.microsoft.com/office/drawing/2010/main">
                    <a14:imgLayer r:embed="rId8">
                      <a14:imgEffect>
                        <a14:colorTemperature colorTemp="5300"/>
                      </a14:imgEffect>
                    </a14:imgLayer>
                  </a14:imgProps>
                </a:ext>
              </a:extLst>
            </a:blip>
            <a:stretch>
              <a:fillRect l="-7720" t="-33154" r="-45801" b="-984529"/>
            </a:stretch>
          </a:blipFill>
        </p:spPr>
        <p:txBody>
          <a:bodyPr/>
          <a:lstStyle/>
          <a:p>
            <a:pPr defTabSz="609630">
              <a:defRPr/>
            </a:pPr>
            <a:endParaRPr lang="en-SG" sz="1200" kern="0">
              <a:solidFill>
                <a:prstClr val="black"/>
              </a:solidFill>
              <a:latin typeface="Calibri"/>
              <a:ea typeface="Calibri"/>
              <a:cs typeface="Arial"/>
            </a:endParaRPr>
          </a:p>
        </p:txBody>
      </p:sp>
      <p:sp>
        <p:nvSpPr>
          <p:cNvPr id="17" name="Freeform 10">
            <a:extLst>
              <a:ext uri="{FF2B5EF4-FFF2-40B4-BE49-F238E27FC236}">
                <a16:creationId xmlns:a16="http://schemas.microsoft.com/office/drawing/2014/main" id="{A931BFBB-922A-183E-7B1D-03EB85C40D29}"/>
              </a:ext>
            </a:extLst>
          </p:cNvPr>
          <p:cNvSpPr/>
          <p:nvPr/>
        </p:nvSpPr>
        <p:spPr>
          <a:xfrm flipH="1">
            <a:off x="835223" y="4816327"/>
            <a:ext cx="6309799" cy="1585046"/>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0">
              <a:extLst>
                <a:ext uri="{BEBA8EAE-BF5A-486C-A8C5-ECC9F3942E4B}">
                  <a14:imgProps xmlns:a14="http://schemas.microsoft.com/office/drawing/2010/main">
                    <a14:imgLayer r:embed="rId8">
                      <a14:imgEffect>
                        <a14:colorTemperature colorTemp="8800"/>
                      </a14:imgEffect>
                    </a14:imgLayer>
                  </a14:imgProps>
                </a:ext>
              </a:extLst>
            </a:blip>
            <a:stretch>
              <a:fillRect l="-33569" t="-40285" r="-19952" b="-977398"/>
            </a:stretch>
          </a:blipFill>
        </p:spPr>
        <p:txBody>
          <a:bodyPr/>
          <a:lstStyle/>
          <a:p>
            <a:pPr defTabSz="609630">
              <a:defRPr/>
            </a:pPr>
            <a:endParaRPr lang="en-SG" sz="1200" kern="0" dirty="0">
              <a:solidFill>
                <a:prstClr val="black"/>
              </a:solidFill>
              <a:latin typeface="Calibri"/>
              <a:ea typeface="Calibri"/>
              <a:cs typeface="Arial"/>
            </a:endParaRPr>
          </a:p>
        </p:txBody>
      </p:sp>
      <p:sp>
        <p:nvSpPr>
          <p:cNvPr id="18" name="TextBox 17">
            <a:extLst>
              <a:ext uri="{FF2B5EF4-FFF2-40B4-BE49-F238E27FC236}">
                <a16:creationId xmlns:a16="http://schemas.microsoft.com/office/drawing/2014/main" id="{CBE11D48-A26D-F98F-571E-47F336D8B8AE}"/>
              </a:ext>
            </a:extLst>
          </p:cNvPr>
          <p:cNvSpPr txBox="1"/>
          <p:nvPr/>
        </p:nvSpPr>
        <p:spPr>
          <a:xfrm>
            <a:off x="894289" y="1283590"/>
            <a:ext cx="6013025" cy="1569660"/>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đem đến cảm giác mới lạ cho người đọc, mở ra một chân trời mới của sức tưởng tượng bay bổng</a:t>
            </a:r>
            <a:endParaRPr lang="en-SG" sz="4400" dirty="0">
              <a:solidFill>
                <a:prstClr val="black"/>
              </a:solidFill>
              <a:latin typeface="Times New Roman" panose="02020603050405020304" pitchFamily="18" charset="0"/>
              <a:ea typeface="Calibri"/>
              <a:cs typeface="Times New Roman" panose="02020603050405020304" pitchFamily="18" charset="0"/>
            </a:endParaRPr>
          </a:p>
        </p:txBody>
      </p:sp>
      <p:sp>
        <p:nvSpPr>
          <p:cNvPr id="19" name="TextBox 18">
            <a:extLst>
              <a:ext uri="{FF2B5EF4-FFF2-40B4-BE49-F238E27FC236}">
                <a16:creationId xmlns:a16="http://schemas.microsoft.com/office/drawing/2014/main" id="{5CCAA73D-FE2E-0D1B-3ED4-4EC7ADD0A4A1}"/>
              </a:ext>
            </a:extLst>
          </p:cNvPr>
          <p:cNvSpPr txBox="1"/>
          <p:nvPr/>
        </p:nvSpPr>
        <p:spPr>
          <a:xfrm>
            <a:off x="924815" y="3125711"/>
            <a:ext cx="6281259" cy="1569660"/>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Mượn yếu tố hoang đường, kì ảo, mượn truyện xưa để phản ánh xã hội đương thời.</a:t>
            </a:r>
            <a:endParaRPr lang="en-SG" sz="4400" dirty="0">
              <a:solidFill>
                <a:prstClr val="black"/>
              </a:solidFill>
              <a:latin typeface="Times New Roman" panose="02020603050405020304" pitchFamily="18" charset="0"/>
              <a:ea typeface="Calibri"/>
              <a:cs typeface="Times New Roman" panose="02020603050405020304" pitchFamily="18" charset="0"/>
            </a:endParaRPr>
          </a:p>
        </p:txBody>
      </p:sp>
      <p:sp>
        <p:nvSpPr>
          <p:cNvPr id="20" name="TextBox 19">
            <a:extLst>
              <a:ext uri="{FF2B5EF4-FFF2-40B4-BE49-F238E27FC236}">
                <a16:creationId xmlns:a16="http://schemas.microsoft.com/office/drawing/2014/main" id="{B38581DE-BA1D-FFCB-5034-9926B8560AEE}"/>
              </a:ext>
            </a:extLst>
          </p:cNvPr>
          <p:cNvSpPr txBox="1"/>
          <p:nvPr/>
        </p:nvSpPr>
        <p:spPr>
          <a:xfrm>
            <a:off x="894289" y="4862451"/>
            <a:ext cx="6281259" cy="1569660"/>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Qua yếu tố kì ảo để phản ánh quan niệm, phản ánh ước mơ và tư duy suy hình</a:t>
            </a:r>
            <a:endParaRPr lang="en-SG" sz="3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19D9CA84-85CC-3A9D-FAE4-738BB0B2C2E6}"/>
              </a:ext>
            </a:extLst>
          </p:cNvPr>
          <p:cNvSpPr txBox="1"/>
          <p:nvPr/>
        </p:nvSpPr>
        <p:spPr>
          <a:xfrm>
            <a:off x="8364042" y="1673280"/>
            <a:ext cx="3190013" cy="2308324"/>
          </a:xfrm>
          <a:prstGeom prst="rect">
            <a:avLst/>
          </a:prstGeom>
          <a:noFill/>
        </p:spPr>
        <p:txBody>
          <a:bodyPr wrap="square">
            <a:spAutoFit/>
          </a:bodyPr>
          <a:lstStyle/>
          <a:p>
            <a:pPr algn="ctr"/>
            <a:r>
              <a:rPr lang="vi-VN" sz="3600" b="1" dirty="0">
                <a:latin typeface="Times New Roman" panose="02020603050405020304" pitchFamily="18" charset="0"/>
                <a:cs typeface="Times New Roman" panose="02020603050405020304" pitchFamily="18" charset="0"/>
              </a:rPr>
              <a:t>Trong truyện truyền kì luôn cần đến yếu tố kì ảo vì:</a:t>
            </a:r>
            <a:endParaRPr lang="en-SG" sz="3600" b="1" dirty="0">
              <a:latin typeface="Times New Roman" panose="02020603050405020304" pitchFamily="18" charset="0"/>
              <a:cs typeface="Times New Roman" panose="02020603050405020304" pitchFamily="18" charset="0"/>
            </a:endParaRPr>
          </a:p>
        </p:txBody>
      </p:sp>
      <p:pic>
        <p:nvPicPr>
          <p:cNvPr id="22" name="Picture 21" descr="A cartoon of a person sitting on a boat&#10;&#10;Description automatically generated">
            <a:extLst>
              <a:ext uri="{FF2B5EF4-FFF2-40B4-BE49-F238E27FC236}">
                <a16:creationId xmlns:a16="http://schemas.microsoft.com/office/drawing/2014/main" id="{769172DB-10ED-9F2A-AE72-973EF07B5F69}"/>
              </a:ext>
            </a:extLst>
          </p:cNvPr>
          <p:cNvPicPr>
            <a:picLocks noChangeAspect="1"/>
          </p:cNvPicPr>
          <p:nvPr/>
        </p:nvPicPr>
        <p:blipFill>
          <a:blip r:embed="rId11">
            <a:extLst>
              <a:ext uri="{28A0092B-C50C-407E-A947-70E740481C1C}">
                <a14:useLocalDpi xmlns:a14="http://schemas.microsoft.com/office/drawing/2010/main" val="0"/>
              </a:ext>
            </a:extLst>
          </a:blip>
          <a:srcRect t="1391" r="25112" b="-1"/>
          <a:stretch/>
        </p:blipFill>
        <p:spPr>
          <a:xfrm flipH="1">
            <a:off x="6831872" y="3806206"/>
            <a:ext cx="5449713" cy="3061954"/>
          </a:xfrm>
          <a:prstGeom prst="rect">
            <a:avLst/>
          </a:prstGeom>
        </p:spPr>
      </p:pic>
      <p:pic>
        <p:nvPicPr>
          <p:cNvPr id="23" name="图片 9" descr="C:/Users/Administrator/AppData/Local/Temp/picturecompress_20220310230719/output_1.pngoutput_1">
            <a:extLst>
              <a:ext uri="{FF2B5EF4-FFF2-40B4-BE49-F238E27FC236}">
                <a16:creationId xmlns:a16="http://schemas.microsoft.com/office/drawing/2014/main" id="{590F20F5-1FB1-2298-5A07-E6A9E94B5D0E}"/>
              </a:ext>
            </a:extLst>
          </p:cNvPr>
          <p:cNvPicPr>
            <a:picLocks noChangeAspect="1"/>
          </p:cNvPicPr>
          <p:nvPr/>
        </p:nvPicPr>
        <p:blipFill>
          <a:blip r:embed="rId12"/>
          <a:srcRect l="25592" t="91204" r="24530"/>
          <a:stretch>
            <a:fillRect/>
          </a:stretch>
        </p:blipFill>
        <p:spPr>
          <a:xfrm>
            <a:off x="4558977" y="5617416"/>
            <a:ext cx="5271475" cy="1239570"/>
          </a:xfrm>
          <a:prstGeom prst="rect">
            <a:avLst/>
          </a:prstGeom>
        </p:spPr>
      </p:pic>
    </p:spTree>
    <p:extLst>
      <p:ext uri="{BB962C8B-B14F-4D97-AF65-F5344CB8AC3E}">
        <p14:creationId xmlns:p14="http://schemas.microsoft.com/office/powerpoint/2010/main" val="3376611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3</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3</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80197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3</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5" name="Freeform 7">
            <a:extLst>
              <a:ext uri="{FF2B5EF4-FFF2-40B4-BE49-F238E27FC236}">
                <a16:creationId xmlns:a16="http://schemas.microsoft.com/office/drawing/2014/main" id="{4289E02C-9272-DDBA-2044-31F5E49915C7}"/>
              </a:ext>
            </a:extLst>
          </p:cNvPr>
          <p:cNvSpPr/>
          <p:nvPr/>
        </p:nvSpPr>
        <p:spPr>
          <a:xfrm flipH="1">
            <a:off x="4294207" y="1284790"/>
            <a:ext cx="7318370" cy="4948016"/>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219170">
              <a:defRPr/>
            </a:pPr>
            <a:endParaRPr lang="en-SG" sz="2400">
              <a:solidFill>
                <a:prstClr val="black"/>
              </a:solidFill>
              <a:latin typeface="Calibri" panose="020F0502020204030204"/>
              <a:cs typeface="Arial"/>
              <a:sym typeface="Arial"/>
            </a:endParaRPr>
          </a:p>
        </p:txBody>
      </p:sp>
      <p:sp>
        <p:nvSpPr>
          <p:cNvPr id="10" name="TextBox 9">
            <a:extLst>
              <a:ext uri="{FF2B5EF4-FFF2-40B4-BE49-F238E27FC236}">
                <a16:creationId xmlns:a16="http://schemas.microsoft.com/office/drawing/2014/main" id="{1F9CCE2E-60DD-A766-5289-A7608C300CE0}"/>
              </a:ext>
            </a:extLst>
          </p:cNvPr>
          <p:cNvSpPr txBox="1"/>
          <p:nvPr/>
        </p:nvSpPr>
        <p:spPr>
          <a:xfrm>
            <a:off x="5398467" y="2251921"/>
            <a:ext cx="5507385" cy="2862322"/>
          </a:xfrm>
          <a:prstGeom prst="rect">
            <a:avLst/>
          </a:prstGeom>
          <a:noFill/>
        </p:spPr>
        <p:txBody>
          <a:bodyPr wrap="square">
            <a:spAutoFit/>
          </a:bodyPr>
          <a:lstStyle/>
          <a:p>
            <a:pPr algn="ctr"/>
            <a:r>
              <a:rPr lang="vi-VN" sz="3600" dirty="0">
                <a:latin typeface="+mj-lt"/>
              </a:rPr>
              <a:t>Có những điểm khác biệt nào trong cách đọc hiểu một truyện có sử dụng yếu tố kì ảo và một truyện không sử dụng yếu tố này?</a:t>
            </a:r>
            <a:endParaRPr lang="en-SG" sz="3600" dirty="0">
              <a:latin typeface="+mj-lt"/>
            </a:endParaRPr>
          </a:p>
        </p:txBody>
      </p:sp>
      <p:pic>
        <p:nvPicPr>
          <p:cNvPr id="11" name="Picture 10" descr="A person writing on a piece of paper&#10;&#10;Description automatically generated">
            <a:extLst>
              <a:ext uri="{FF2B5EF4-FFF2-40B4-BE49-F238E27FC236}">
                <a16:creationId xmlns:a16="http://schemas.microsoft.com/office/drawing/2014/main" id="{4BBCC0B6-56F9-04A3-0F10-4CFE81AC6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43058" y="2853302"/>
            <a:ext cx="4248685" cy="4248685"/>
          </a:xfrm>
          <a:prstGeom prst="rect">
            <a:avLst/>
          </a:prstGeom>
        </p:spPr>
      </p:pic>
    </p:spTree>
    <p:extLst>
      <p:ext uri="{BB962C8B-B14F-4D97-AF65-F5344CB8AC3E}">
        <p14:creationId xmlns:p14="http://schemas.microsoft.com/office/powerpoint/2010/main" val="4255832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3" name="Freeform 3"/>
          <p:cNvSpPr/>
          <p:nvPr/>
        </p:nvSpPr>
        <p:spPr>
          <a:xfrm>
            <a:off x="107244" y="2564488"/>
            <a:ext cx="5988756" cy="4226585"/>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just" defTabSz="609615"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4" name="TextBox 4"/>
          <p:cNvSpPr txBox="1"/>
          <p:nvPr/>
        </p:nvSpPr>
        <p:spPr>
          <a:xfrm>
            <a:off x="-105404" y="2215059"/>
            <a:ext cx="5706047" cy="3138117"/>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5" name="Group 5"/>
          <p:cNvGrpSpPr/>
          <p:nvPr/>
        </p:nvGrpSpPr>
        <p:grpSpPr>
          <a:xfrm>
            <a:off x="116239" y="1405496"/>
            <a:ext cx="5988756" cy="1050049"/>
            <a:chOff x="0" y="0"/>
            <a:chExt cx="18186511" cy="3543470"/>
          </a:xfrm>
        </p:grpSpPr>
        <p:sp>
          <p:nvSpPr>
            <p:cNvPr id="6" name="Freeform 6"/>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solidFill>
              <a:srgbClr val="A6D9F5"/>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18186511" cy="3533945"/>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8"/>
          <p:cNvSpPr txBox="1"/>
          <p:nvPr/>
        </p:nvSpPr>
        <p:spPr>
          <a:xfrm>
            <a:off x="435028" y="1439241"/>
            <a:ext cx="4634766" cy="1016304"/>
          </a:xfrm>
          <a:prstGeom prst="rect">
            <a:avLst/>
          </a:prstGeom>
        </p:spPr>
        <p:txBody>
          <a:bodyPr wrap="square" lIns="0" tIns="0" rIns="0" bIns="0" rtlCol="0" anchor="t">
            <a:spAutoFit/>
          </a:bodyPr>
          <a:lstStyle/>
          <a:p>
            <a:pPr marL="0" marR="0" lvl="0" indent="0" algn="ctr" defTabSz="609615" rtl="0" eaLnBrk="1" fontAlgn="auto" latinLnBrk="0" hangingPunct="1">
              <a:lnSpc>
                <a:spcPts val="4107"/>
              </a:lnSpc>
              <a:spcBef>
                <a:spcPct val="0"/>
              </a:spcBef>
              <a:spcAft>
                <a:spcPts val="0"/>
              </a:spcAft>
              <a:buClrTx/>
              <a:buSzTx/>
              <a:buFontTx/>
              <a:buNone/>
              <a:tabLst/>
              <a:defRPr/>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Với truyện có sử dụng yếu tố kì ảo</a:t>
            </a:r>
            <a:endParaRPr kumimoji="0" lang="en-US" sz="32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sym typeface="Arial"/>
            </a:endParaRPr>
          </a:p>
        </p:txBody>
      </p:sp>
      <p:grpSp>
        <p:nvGrpSpPr>
          <p:cNvPr id="22" name="Group 22"/>
          <p:cNvGrpSpPr/>
          <p:nvPr/>
        </p:nvGrpSpPr>
        <p:grpSpPr>
          <a:xfrm>
            <a:off x="6385969" y="2718711"/>
            <a:ext cx="5689422" cy="4072361"/>
            <a:chOff x="0" y="0"/>
            <a:chExt cx="16862095" cy="17465440"/>
          </a:xfrm>
          <a:solidFill>
            <a:schemeClr val="accent6">
              <a:lumMod val="20000"/>
              <a:lumOff val="80000"/>
            </a:schemeClr>
          </a:solidFill>
        </p:grpSpPr>
        <p:sp>
          <p:nvSpPr>
            <p:cNvPr id="23" name="Freeform 23"/>
            <p:cNvSpPr/>
            <p:nvPr/>
          </p:nvSpPr>
          <p:spPr>
            <a:xfrm>
              <a:off x="0" y="0"/>
              <a:ext cx="16862095" cy="17465439"/>
            </a:xfrm>
            <a:custGeom>
              <a:avLst/>
              <a:gdLst/>
              <a:ahLst/>
              <a:cxnLst/>
              <a:rect l="l" t="t" r="r" b="b"/>
              <a:pathLst>
                <a:path w="16862095" h="17465439">
                  <a:moveTo>
                    <a:pt x="53775" y="0"/>
                  </a:moveTo>
                  <a:lnTo>
                    <a:pt x="16808320" y="0"/>
                  </a:lnTo>
                  <a:cubicBezTo>
                    <a:pt x="16838019" y="0"/>
                    <a:pt x="16862095" y="24076"/>
                    <a:pt x="16862095" y="53775"/>
                  </a:cubicBezTo>
                  <a:lnTo>
                    <a:pt x="16862095" y="17411664"/>
                  </a:lnTo>
                  <a:cubicBezTo>
                    <a:pt x="16862095" y="17441363"/>
                    <a:pt x="16838019" y="17465439"/>
                    <a:pt x="16808320" y="17465439"/>
                  </a:cubicBezTo>
                  <a:lnTo>
                    <a:pt x="53775" y="17465439"/>
                  </a:lnTo>
                  <a:cubicBezTo>
                    <a:pt x="24076" y="17465439"/>
                    <a:pt x="0" y="17441363"/>
                    <a:pt x="0" y="17411664"/>
                  </a:cubicBezTo>
                  <a:lnTo>
                    <a:pt x="0" y="53775"/>
                  </a:lnTo>
                  <a:cubicBezTo>
                    <a:pt x="0" y="24076"/>
                    <a:pt x="24076" y="0"/>
                    <a:pt x="53775"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TextBox 24"/>
            <p:cNvSpPr txBox="1"/>
            <p:nvPr/>
          </p:nvSpPr>
          <p:spPr>
            <a:xfrm>
              <a:off x="0" y="9525"/>
              <a:ext cx="16862095" cy="1745591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62" name="TextBox 61">
            <a:extLst>
              <a:ext uri="{FF2B5EF4-FFF2-40B4-BE49-F238E27FC236}">
                <a16:creationId xmlns:a16="http://schemas.microsoft.com/office/drawing/2014/main" id="{979834AF-1788-EBFE-280C-72B3E7E79408}"/>
              </a:ext>
            </a:extLst>
          </p:cNvPr>
          <p:cNvSpPr txBox="1"/>
          <p:nvPr/>
        </p:nvSpPr>
        <p:spPr>
          <a:xfrm>
            <a:off x="107244" y="2638150"/>
            <a:ext cx="5878965" cy="3970318"/>
          </a:xfrm>
          <a:prstGeom prst="rect">
            <a:avLst/>
          </a:prstGeom>
          <a:noFill/>
        </p:spPr>
        <p:txBody>
          <a:bodyPr wrap="square">
            <a:spAutoFit/>
          </a:bodyPr>
          <a:lstStyle/>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người đọc thường phải chấp nhận những yếu tố phi thực tế và không tuân thủ theo quy luật tự nhiên. Điều này đòi hỏi người đọc phải có khả năng tưởng tượng.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Truyện kì ảo thường mang đến thế giới độc đáo, những nhân vật và sự kiện không xảy ra trong thực tế tạo ra một thế giới thú vị cho người đọc.</a:t>
            </a:r>
            <a:endParaRPr lang="en-SG" sz="2800" dirty="0">
              <a:latin typeface="Times New Roman" panose="02020603050405020304" pitchFamily="18" charset="0"/>
              <a:cs typeface="Times New Roman" panose="02020603050405020304" pitchFamily="18" charset="0"/>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435028" y="550519"/>
            <a:ext cx="11502276" cy="626"/>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483775" y="66925"/>
            <a:ext cx="9574676" cy="1047226"/>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vi-VN" sz="2800" b="1" dirty="0">
                <a:solidFill>
                  <a:schemeClr val="accent6">
                    <a:lumMod val="75000"/>
                  </a:schemeClr>
                </a:solidFill>
                <a:effectLst/>
                <a:latin typeface="Times New Roman" panose="02020603050405020304" pitchFamily="18" charset="0"/>
                <a:ea typeface="Calibri" panose="020F0502020204030204" pitchFamily="34" charset="0"/>
              </a:rPr>
              <a:t>Điểm khác biệt trong cách đọc hiểu một truyện có sử dụng yếu tố kì ảo và một truyện không sử dụng yếu tố này</a:t>
            </a:r>
            <a:endParaRPr kumimoji="0" lang="en-SG" sz="54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DF1EF3E5-A599-7E61-3067-78E0F62707EF}"/>
              </a:ext>
            </a:extLst>
          </p:cNvPr>
          <p:cNvSpPr txBox="1"/>
          <p:nvPr/>
        </p:nvSpPr>
        <p:spPr>
          <a:xfrm>
            <a:off x="6381525" y="2853594"/>
            <a:ext cx="5555779" cy="3539430"/>
          </a:xfrm>
          <a:prstGeom prst="rect">
            <a:avLst/>
          </a:prstGeom>
          <a:noFill/>
        </p:spPr>
        <p:txBody>
          <a:bodyPr wrap="square">
            <a:spAutoFit/>
          </a:bodyPr>
          <a:lstStyle/>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người đọc tập trung vào các sự kiện nhân vật có thể xảy ra trong thực tế, phản ánh cuộc sống hàng ngày và những vấn đề xã hội.</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 Người đọc có thể dễ dàng đồng cảm, nhận ra những góa trị văn hóa, thông điệp sâu sắc từ câu chuyện.</a:t>
            </a:r>
            <a:endParaRPr lang="en-SG" sz="2800" dirty="0">
              <a:latin typeface="Times New Roman" panose="02020603050405020304" pitchFamily="18" charset="0"/>
              <a:cs typeface="Times New Roman" panose="02020603050405020304" pitchFamily="18" charset="0"/>
            </a:endParaRPr>
          </a:p>
        </p:txBody>
      </p:sp>
      <p:grpSp>
        <p:nvGrpSpPr>
          <p:cNvPr id="2" name="Group 5">
            <a:extLst>
              <a:ext uri="{FF2B5EF4-FFF2-40B4-BE49-F238E27FC236}">
                <a16:creationId xmlns:a16="http://schemas.microsoft.com/office/drawing/2014/main" id="{B2ADDCFB-A48B-E24C-3BB4-F035420F2D1B}"/>
              </a:ext>
            </a:extLst>
          </p:cNvPr>
          <p:cNvGrpSpPr/>
          <p:nvPr/>
        </p:nvGrpSpPr>
        <p:grpSpPr>
          <a:xfrm>
            <a:off x="6381525" y="1407001"/>
            <a:ext cx="5689422" cy="1156235"/>
            <a:chOff x="0" y="0"/>
            <a:chExt cx="18186511" cy="3543470"/>
          </a:xfrm>
          <a:solidFill>
            <a:schemeClr val="accent2">
              <a:lumMod val="20000"/>
              <a:lumOff val="80000"/>
            </a:schemeClr>
          </a:solidFill>
        </p:grpSpPr>
        <p:sp>
          <p:nvSpPr>
            <p:cNvPr id="10" name="Freeform 6">
              <a:extLst>
                <a:ext uri="{FF2B5EF4-FFF2-40B4-BE49-F238E27FC236}">
                  <a16:creationId xmlns:a16="http://schemas.microsoft.com/office/drawing/2014/main" id="{E2D4B63D-3D78-87D9-3D60-713ABE177FC1}"/>
                </a:ext>
              </a:extLst>
            </p:cNvPr>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TextBox 7">
              <a:extLst>
                <a:ext uri="{FF2B5EF4-FFF2-40B4-BE49-F238E27FC236}">
                  <a16:creationId xmlns:a16="http://schemas.microsoft.com/office/drawing/2014/main" id="{65807828-EC78-54C7-F695-7D0508F36AB8}"/>
                </a:ext>
              </a:extLst>
            </p:cNvPr>
            <p:cNvSpPr txBox="1"/>
            <p:nvPr/>
          </p:nvSpPr>
          <p:spPr>
            <a:xfrm>
              <a:off x="0" y="9525"/>
              <a:ext cx="18186511" cy="353394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4" name="TextBox 8">
            <a:extLst>
              <a:ext uri="{FF2B5EF4-FFF2-40B4-BE49-F238E27FC236}">
                <a16:creationId xmlns:a16="http://schemas.microsoft.com/office/drawing/2014/main" id="{DBF3B726-6E57-A032-5E4D-38DD6F95A074}"/>
              </a:ext>
            </a:extLst>
          </p:cNvPr>
          <p:cNvSpPr txBox="1"/>
          <p:nvPr/>
        </p:nvSpPr>
        <p:spPr>
          <a:xfrm>
            <a:off x="6586542" y="1490214"/>
            <a:ext cx="5216213" cy="984885"/>
          </a:xfrm>
          <a:prstGeom prst="rect">
            <a:avLst/>
          </a:prstGeom>
        </p:spPr>
        <p:txBody>
          <a:bodyPr wrap="square" lIns="0" tIns="0" rIns="0" bIns="0" rtlCol="0" anchor="t">
            <a:spAutoFit/>
          </a:bodyPr>
          <a:lstStyle/>
          <a:p>
            <a:pPr lvl="0" algn="ctr" defTabSz="609615">
              <a:spcBef>
                <a:spcPct val="0"/>
              </a:spcBef>
              <a:defRPr/>
            </a:pPr>
            <a:r>
              <a:rPr lang="vi-VN" sz="3200" b="1" dirty="0">
                <a:latin typeface="Times New Roman" panose="02020603050405020304" pitchFamily="18" charset="0"/>
                <a:cs typeface="Times New Roman" panose="02020603050405020304" pitchFamily="18" charset="0"/>
              </a:rPr>
              <a:t>Với truyện không sử dụng yếu tố kì ảo hoang đường</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96084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barn(inVertical)">
                                      <p:cBhvr>
                                        <p:cTn id="7" dur="500"/>
                                        <p:tgtEl>
                                          <p:spTgt spid="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2">
                                            <p:txEl>
                                              <p:pRg st="1" end="1"/>
                                            </p:txEl>
                                          </p:spTgt>
                                        </p:tgtEl>
                                        <p:attrNameLst>
                                          <p:attrName>style.visibility</p:attrName>
                                        </p:attrNameLst>
                                      </p:cBhvr>
                                      <p:to>
                                        <p:strVal val="visible"/>
                                      </p:to>
                                    </p:set>
                                    <p:animEffect transition="in" filter="barn(inVertical)">
                                      <p:cBhvr>
                                        <p:cTn id="12" dur="500"/>
                                        <p:tgtEl>
                                          <p:spTgt spid="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barn(inVertical)">
                                      <p:cBhvr>
                                        <p:cTn id="2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4</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4</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29318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4</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Freeform 15">
            <a:extLst>
              <a:ext uri="{FF2B5EF4-FFF2-40B4-BE49-F238E27FC236}">
                <a16:creationId xmlns:a16="http://schemas.microsoft.com/office/drawing/2014/main" id="{378338F7-A13E-A2A1-A113-DC41289C0BFA}"/>
              </a:ext>
            </a:extLst>
          </p:cNvPr>
          <p:cNvSpPr/>
          <p:nvPr/>
        </p:nvSpPr>
        <p:spPr>
          <a:xfrm>
            <a:off x="5098945" y="1641479"/>
            <a:ext cx="6346297" cy="6100039"/>
          </a:xfrm>
          <a:custGeom>
            <a:avLst/>
            <a:gdLst/>
            <a:ahLst/>
            <a:cxnLst/>
            <a:rect l="l" t="t" r="r" b="b"/>
            <a:pathLst>
              <a:path w="1730145" h="1899361">
                <a:moveTo>
                  <a:pt x="0" y="0"/>
                </a:moveTo>
                <a:lnTo>
                  <a:pt x="1730145" y="0"/>
                </a:lnTo>
                <a:lnTo>
                  <a:pt x="1730145" y="1899361"/>
                </a:lnTo>
                <a:lnTo>
                  <a:pt x="0" y="18993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TextBox 2">
            <a:extLst>
              <a:ext uri="{FF2B5EF4-FFF2-40B4-BE49-F238E27FC236}">
                <a16:creationId xmlns:a16="http://schemas.microsoft.com/office/drawing/2014/main" id="{D6AEEFBE-C7C6-9C69-0A48-6D540D763410}"/>
              </a:ext>
            </a:extLst>
          </p:cNvPr>
          <p:cNvSpPr txBox="1"/>
          <p:nvPr/>
        </p:nvSpPr>
        <p:spPr>
          <a:xfrm>
            <a:off x="5685183" y="2060966"/>
            <a:ext cx="5128591" cy="2800767"/>
          </a:xfrm>
          <a:prstGeom prst="rect">
            <a:avLst/>
          </a:prstGeom>
          <a:noFill/>
        </p:spPr>
        <p:txBody>
          <a:bodyPr wrap="square">
            <a:spAutoFit/>
          </a:bodyPr>
          <a:lstStyle/>
          <a:p>
            <a:pPr algn="ctr"/>
            <a:r>
              <a:rPr lang="vi-VN" sz="4400" dirty="0">
                <a:solidFill>
                  <a:schemeClr val="bg1"/>
                </a:solidFill>
                <a:latin typeface="+mj-lt"/>
              </a:rPr>
              <a:t>Phân biệt cách dẫn trực tiếp và cách dẫn gián tiếp. Cho ví dụ minh hoạ.</a:t>
            </a:r>
            <a:endParaRPr lang="en-SG" sz="4400" dirty="0">
              <a:solidFill>
                <a:schemeClr val="bg1"/>
              </a:solidFill>
              <a:latin typeface="+mj-lt"/>
            </a:endParaRPr>
          </a:p>
        </p:txBody>
      </p:sp>
      <p:sp>
        <p:nvSpPr>
          <p:cNvPr id="4" name="Freeform 7">
            <a:extLst>
              <a:ext uri="{FF2B5EF4-FFF2-40B4-BE49-F238E27FC236}">
                <a16:creationId xmlns:a16="http://schemas.microsoft.com/office/drawing/2014/main" id="{9C9A4BDC-3629-C2AD-FB35-4167AF0A0625}"/>
              </a:ext>
            </a:extLst>
          </p:cNvPr>
          <p:cNvSpPr/>
          <p:nvPr/>
        </p:nvSpPr>
        <p:spPr>
          <a:xfrm>
            <a:off x="182881" y="3476738"/>
            <a:ext cx="3283913" cy="3381263"/>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473906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612573" y="2287644"/>
            <a:ext cx="7511143"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MỞ ĐẦU </a:t>
            </a:r>
            <a:endParaRPr kumimoji="0" lang="en-SG"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91808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909740" y="-58058"/>
            <a:ext cx="6096000" cy="752065"/>
          </a:xfrm>
          <a:prstGeom prst="rect">
            <a:avLst/>
          </a:prstGeom>
          <a:noFill/>
        </p:spPr>
        <p:txBody>
          <a:bodyPr wrap="square">
            <a:spAutoFit/>
          </a:bodyPr>
          <a:lstStyle/>
          <a:p>
            <a:pPr marL="0" marR="0" lvl="0" indent="0" algn="ctr" defTabSz="1219140" rtl="0" eaLnBrk="1" fontAlgn="auto" latinLnBrk="0" hangingPunct="1">
              <a:lnSpc>
                <a:spcPct val="150000"/>
              </a:lnSpc>
              <a:spcBef>
                <a:spcPts val="0"/>
              </a:spcBef>
              <a:spcAft>
                <a:spcPts val="1067"/>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số </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2</a:t>
            </a:r>
            <a:endParaRPr kumimoji="0" lang="en-SG"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863C36E6-817C-920B-29F5-3FEE8EC350AE}"/>
              </a:ext>
            </a:extLst>
          </p:cNvPr>
          <p:cNvGraphicFramePr>
            <a:graphicFrameLocks noGrp="1"/>
          </p:cNvGraphicFramePr>
          <p:nvPr>
            <p:extLst>
              <p:ext uri="{D42A27DB-BD31-4B8C-83A1-F6EECF244321}">
                <p14:modId xmlns:p14="http://schemas.microsoft.com/office/powerpoint/2010/main" val="2103921475"/>
              </p:ext>
            </p:extLst>
          </p:nvPr>
        </p:nvGraphicFramePr>
        <p:xfrm>
          <a:off x="141897" y="811016"/>
          <a:ext cx="11845512" cy="5996879"/>
        </p:xfrm>
        <a:graphic>
          <a:graphicData uri="http://schemas.openxmlformats.org/drawingml/2006/table">
            <a:tbl>
              <a:tblPr firstRow="1" firstCol="1" bandRow="1">
                <a:tableStyleId>{1E171933-4619-4E11-9A3F-F7608DF75F80}</a:tableStyleId>
              </a:tblPr>
              <a:tblGrid>
                <a:gridCol w="1198388">
                  <a:extLst>
                    <a:ext uri="{9D8B030D-6E8A-4147-A177-3AD203B41FA5}">
                      <a16:colId xmlns:a16="http://schemas.microsoft.com/office/drawing/2014/main" val="1607382103"/>
                    </a:ext>
                  </a:extLst>
                </a:gridCol>
                <a:gridCol w="4371154">
                  <a:extLst>
                    <a:ext uri="{9D8B030D-6E8A-4147-A177-3AD203B41FA5}">
                      <a16:colId xmlns:a16="http://schemas.microsoft.com/office/drawing/2014/main" val="2115207421"/>
                    </a:ext>
                  </a:extLst>
                </a:gridCol>
                <a:gridCol w="6275970">
                  <a:extLst>
                    <a:ext uri="{9D8B030D-6E8A-4147-A177-3AD203B41FA5}">
                      <a16:colId xmlns:a16="http://schemas.microsoft.com/office/drawing/2014/main" val="2397806668"/>
                    </a:ext>
                  </a:extLst>
                </a:gridCol>
              </a:tblGrid>
              <a:tr h="508533">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 </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Lời dẫn trực tiếp</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Lời dẫn gián tiếp</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37472469"/>
                  </a:ext>
                </a:extLst>
              </a:tr>
              <a:tr h="2993643">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Khái niệm</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07951"/>
                  </a:ext>
                </a:extLst>
              </a:tr>
              <a:tr h="1496822">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Tác dụng</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7752596"/>
                  </a:ext>
                </a:extLst>
              </a:tr>
              <a:tr h="997881">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Ví dụ</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5283960"/>
                  </a:ext>
                </a:extLst>
              </a:tr>
            </a:tbl>
          </a:graphicData>
        </a:graphic>
      </p:graphicFrame>
    </p:spTree>
    <p:extLst>
      <p:ext uri="{BB962C8B-B14F-4D97-AF65-F5344CB8AC3E}">
        <p14:creationId xmlns:p14="http://schemas.microsoft.com/office/powerpoint/2010/main" val="222737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909740" y="-58058"/>
            <a:ext cx="6096000" cy="752065"/>
          </a:xfrm>
          <a:prstGeom prst="rect">
            <a:avLst/>
          </a:prstGeom>
          <a:noFill/>
        </p:spPr>
        <p:txBody>
          <a:bodyPr wrap="square">
            <a:spAutoFit/>
          </a:bodyPr>
          <a:lstStyle/>
          <a:p>
            <a:pPr marL="0" marR="0" lvl="0" indent="0" algn="ctr" defTabSz="1219140" rtl="0" eaLnBrk="1" fontAlgn="auto" latinLnBrk="0" hangingPunct="1">
              <a:lnSpc>
                <a:spcPct val="150000"/>
              </a:lnSpc>
              <a:spcBef>
                <a:spcPts val="0"/>
              </a:spcBef>
              <a:spcAft>
                <a:spcPts val="1067"/>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số </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2</a:t>
            </a:r>
            <a:endParaRPr kumimoji="0" lang="en-SG"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863C36E6-817C-920B-29F5-3FEE8EC350AE}"/>
              </a:ext>
            </a:extLst>
          </p:cNvPr>
          <p:cNvGraphicFramePr>
            <a:graphicFrameLocks noGrp="1"/>
          </p:cNvGraphicFramePr>
          <p:nvPr>
            <p:extLst>
              <p:ext uri="{D42A27DB-BD31-4B8C-83A1-F6EECF244321}">
                <p14:modId xmlns:p14="http://schemas.microsoft.com/office/powerpoint/2010/main" val="2220288687"/>
              </p:ext>
            </p:extLst>
          </p:nvPr>
        </p:nvGraphicFramePr>
        <p:xfrm>
          <a:off x="141897" y="811016"/>
          <a:ext cx="11845512" cy="5996879"/>
        </p:xfrm>
        <a:graphic>
          <a:graphicData uri="http://schemas.openxmlformats.org/drawingml/2006/table">
            <a:tbl>
              <a:tblPr firstRow="1" firstCol="1" bandRow="1">
                <a:tableStyleId>{1E171933-4619-4E11-9A3F-F7608DF75F80}</a:tableStyleId>
              </a:tblPr>
              <a:tblGrid>
                <a:gridCol w="1198388">
                  <a:extLst>
                    <a:ext uri="{9D8B030D-6E8A-4147-A177-3AD203B41FA5}">
                      <a16:colId xmlns:a16="http://schemas.microsoft.com/office/drawing/2014/main" val="1607382103"/>
                    </a:ext>
                  </a:extLst>
                </a:gridCol>
                <a:gridCol w="4371154">
                  <a:extLst>
                    <a:ext uri="{9D8B030D-6E8A-4147-A177-3AD203B41FA5}">
                      <a16:colId xmlns:a16="http://schemas.microsoft.com/office/drawing/2014/main" val="2115207421"/>
                    </a:ext>
                  </a:extLst>
                </a:gridCol>
                <a:gridCol w="6275970">
                  <a:extLst>
                    <a:ext uri="{9D8B030D-6E8A-4147-A177-3AD203B41FA5}">
                      <a16:colId xmlns:a16="http://schemas.microsoft.com/office/drawing/2014/main" val="2397806668"/>
                    </a:ext>
                  </a:extLst>
                </a:gridCol>
              </a:tblGrid>
              <a:tr h="508533">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 </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Lời dẫn trực tiếp</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Lời dẫn gián tiếp</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37472469"/>
                  </a:ext>
                </a:extLst>
              </a:tr>
              <a:tr h="2993643">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Khái niệm</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07951"/>
                  </a:ext>
                </a:extLst>
              </a:tr>
              <a:tr h="1496822">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Tác dụng</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7752596"/>
                  </a:ext>
                </a:extLst>
              </a:tr>
              <a:tr h="997881">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Ví dụ</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5283960"/>
                  </a:ext>
                </a:extLst>
              </a:tr>
            </a:tbl>
          </a:graphicData>
        </a:graphic>
      </p:graphicFrame>
      <p:sp>
        <p:nvSpPr>
          <p:cNvPr id="4" name="TextBox 3">
            <a:extLst>
              <a:ext uri="{FF2B5EF4-FFF2-40B4-BE49-F238E27FC236}">
                <a16:creationId xmlns:a16="http://schemas.microsoft.com/office/drawing/2014/main" id="{04034528-3DE8-7861-5593-3D769F4F065E}"/>
              </a:ext>
            </a:extLst>
          </p:cNvPr>
          <p:cNvSpPr txBox="1"/>
          <p:nvPr/>
        </p:nvSpPr>
        <p:spPr>
          <a:xfrm>
            <a:off x="1380994" y="1505023"/>
            <a:ext cx="4230666" cy="255454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 việc nhắc lại nguyên văn lời nói, suy nghĩ của nhân vật hay một người nào đó và thường được đặt trong dấu ngoặc kép.</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649FE84-1FE4-D2E6-6754-1EC257BF7F8B}"/>
              </a:ext>
            </a:extLst>
          </p:cNvPr>
          <p:cNvSpPr txBox="1"/>
          <p:nvPr/>
        </p:nvSpPr>
        <p:spPr>
          <a:xfrm>
            <a:off x="5752578" y="1258801"/>
            <a:ext cx="6093912" cy="304698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 việc thuật lại lời nói hay nêu lại ý nghĩ của người hoặc nhân vật khác. Lời dẫn gián tiếp thường sẽ có những điều chỉnh thích hợp ở trong đoạn văn và chúng không đặt bên trong dấu ngoặc kép.</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C16C62F-B487-FB05-F392-0BA5E6B54333}"/>
              </a:ext>
            </a:extLst>
          </p:cNvPr>
          <p:cNvSpPr txBox="1"/>
          <p:nvPr/>
        </p:nvSpPr>
        <p:spPr>
          <a:xfrm>
            <a:off x="1380994" y="4315173"/>
            <a:ext cx="4371584" cy="156966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Nhắc lại nguyên văn lời nói hay ý nghĩa của người, nhân vật.</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B568B37F-CBCC-DC24-6B0A-223D3AC2F110}"/>
              </a:ext>
            </a:extLst>
          </p:cNvPr>
          <p:cNvSpPr txBox="1"/>
          <p:nvPr/>
        </p:nvSpPr>
        <p:spPr>
          <a:xfrm>
            <a:off x="5739532" y="4265068"/>
            <a:ext cx="6093912" cy="156966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Thuật lại lời nói và ý nghĩa của người, nhân vật, có điều chỉnh sao cho phù hợp với ngữ cảnh nói. </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8DA1764B-9592-3E25-0990-BF24C3B50761}"/>
              </a:ext>
            </a:extLst>
          </p:cNvPr>
          <p:cNvSpPr txBox="1"/>
          <p:nvPr/>
        </p:nvSpPr>
        <p:spPr>
          <a:xfrm>
            <a:off x="1380994" y="5807755"/>
            <a:ext cx="4230666" cy="107721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Tục ngữ đã có câu: “Lá lành đùm lá rách”.</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7820A987-E6CE-4065-E9A9-27CEC88441F6}"/>
              </a:ext>
            </a:extLst>
          </p:cNvPr>
          <p:cNvSpPr txBox="1"/>
          <p:nvPr/>
        </p:nvSpPr>
        <p:spPr>
          <a:xfrm>
            <a:off x="5739532" y="5757650"/>
            <a:ext cx="6093912" cy="107721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Thúy Ngân bảo là ngày mai bạn ấy không đến được.</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492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P spid="16"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5</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5</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13578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5</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12" name="Group 11">
            <a:extLst>
              <a:ext uri="{FF2B5EF4-FFF2-40B4-BE49-F238E27FC236}">
                <a16:creationId xmlns:a16="http://schemas.microsoft.com/office/drawing/2014/main" id="{FE841012-DC87-B312-EFE9-0DF60D11EBC7}"/>
              </a:ext>
            </a:extLst>
          </p:cNvPr>
          <p:cNvGrpSpPr/>
          <p:nvPr/>
        </p:nvGrpSpPr>
        <p:grpSpPr>
          <a:xfrm>
            <a:off x="4975694" y="962718"/>
            <a:ext cx="6462493" cy="5260764"/>
            <a:chOff x="5359078" y="1200436"/>
            <a:chExt cx="5812058" cy="4917497"/>
          </a:xfrm>
        </p:grpSpPr>
        <p:pic>
          <p:nvPicPr>
            <p:cNvPr id="15" name="图片 10245" descr="22">
              <a:extLst>
                <a:ext uri="{FF2B5EF4-FFF2-40B4-BE49-F238E27FC236}">
                  <a16:creationId xmlns:a16="http://schemas.microsoft.com/office/drawing/2014/main" id="{C8E5E4FD-0AA6-FCF1-5D96-C1883D08FAAB}"/>
                </a:ext>
              </a:extLst>
            </p:cNvPr>
            <p:cNvPicPr>
              <a:picLocks noChangeAspect="1"/>
            </p:cNvPicPr>
            <p:nvPr/>
          </p:nvPicPr>
          <p:blipFill>
            <a:blip r:embed="rId5"/>
            <a:stretch>
              <a:fillRect/>
            </a:stretch>
          </p:blipFill>
          <p:spPr>
            <a:xfrm>
              <a:off x="5359078" y="1200436"/>
              <a:ext cx="5812058" cy="4917497"/>
            </a:xfrm>
            <a:prstGeom prst="rect">
              <a:avLst/>
            </a:prstGeom>
            <a:noFill/>
            <a:ln w="9525">
              <a:noFill/>
            </a:ln>
          </p:spPr>
        </p:pic>
        <p:sp>
          <p:nvSpPr>
            <p:cNvPr id="16" name="TextBox 15">
              <a:extLst>
                <a:ext uri="{FF2B5EF4-FFF2-40B4-BE49-F238E27FC236}">
                  <a16:creationId xmlns:a16="http://schemas.microsoft.com/office/drawing/2014/main" id="{36471D37-D6F9-C25D-D496-1AC3B5419F91}"/>
                </a:ext>
              </a:extLst>
            </p:cNvPr>
            <p:cNvSpPr txBox="1"/>
            <p:nvPr/>
          </p:nvSpPr>
          <p:spPr>
            <a:xfrm>
              <a:off x="5780266" y="2603363"/>
              <a:ext cx="5072841" cy="3250942"/>
            </a:xfrm>
            <a:prstGeom prst="rect">
              <a:avLst/>
            </a:prstGeom>
            <a:noFill/>
          </p:spPr>
          <p:txBody>
            <a:bodyPr wrap="square">
              <a:spAutoFit/>
            </a:bodyPr>
            <a:lstStyle/>
            <a:p>
              <a:pPr algn="just">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Theo em, điều quyết định thành công trong việc viết một truyện kể sáng tạo mô phóng một truyện kể đã đọc là gì?</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6721C2E-0874-09DD-8A73-2E8FD568FC18}"/>
              </a:ext>
            </a:extLst>
          </p:cNvPr>
          <p:cNvPicPr>
            <a:picLocks noChangeAspect="1"/>
          </p:cNvPicPr>
          <p:nvPr/>
        </p:nvPicPr>
        <p:blipFill rotWithShape="1">
          <a:blip r:embed="rId6"/>
          <a:srcRect r="-8578" b="44286"/>
          <a:stretch/>
        </p:blipFill>
        <p:spPr>
          <a:xfrm>
            <a:off x="480644" y="3481691"/>
            <a:ext cx="4216094" cy="3228096"/>
          </a:xfrm>
          <a:prstGeom prst="rect">
            <a:avLst/>
          </a:prstGeom>
        </p:spPr>
      </p:pic>
    </p:spTree>
    <p:extLst>
      <p:ext uri="{BB962C8B-B14F-4D97-AF65-F5344CB8AC3E}">
        <p14:creationId xmlns:p14="http://schemas.microsoft.com/office/powerpoint/2010/main" val="2568893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6</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6</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47976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698358" y="415362"/>
            <a:ext cx="6795285" cy="63061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5445954" y="293914"/>
            <a:ext cx="5465788" cy="752065"/>
          </a:xfrm>
          <a:prstGeom prst="rect">
            <a:avLst/>
          </a:prstGeom>
          <a:noFill/>
        </p:spPr>
        <p:txBody>
          <a:bodyPr wrap="square">
            <a:spAutoFit/>
          </a:bodyPr>
          <a:lstStyle/>
          <a:p>
            <a:pPr marL="0" marR="0" lvl="0" indent="0" algn="just" defTabSz="1219170" rtl="0" eaLnBrk="1" fontAlgn="auto" latinLnBrk="0" hangingPunct="1">
              <a:lnSpc>
                <a:spcPct val="150000"/>
              </a:lnSpc>
              <a:spcBef>
                <a:spcPts val="0"/>
              </a:spcBef>
              <a:spcAft>
                <a:spcPts val="1067"/>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6</a:t>
            </a:r>
            <a:endParaRPr kumimoji="0" lang="en-SG"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2" name="Picture 1" descr="A person writing on a book&#10;&#10;Description automatically generated">
            <a:extLst>
              <a:ext uri="{FF2B5EF4-FFF2-40B4-BE49-F238E27FC236}">
                <a16:creationId xmlns:a16="http://schemas.microsoft.com/office/drawing/2014/main" id="{88961C86-45BD-4AB2-68BD-5C86466B44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01" y="2632928"/>
            <a:ext cx="5406552" cy="4507107"/>
          </a:xfrm>
          <a:prstGeom prst="rect">
            <a:avLst/>
          </a:prstGeom>
        </p:spPr>
      </p:pic>
      <p:grpSp>
        <p:nvGrpSpPr>
          <p:cNvPr id="3" name="组合 15">
            <a:extLst>
              <a:ext uri="{FF2B5EF4-FFF2-40B4-BE49-F238E27FC236}">
                <a16:creationId xmlns:a16="http://schemas.microsoft.com/office/drawing/2014/main" id="{8EFF7860-CC6A-0321-A40C-2EDFBC4F6160}"/>
              </a:ext>
            </a:extLst>
          </p:cNvPr>
          <p:cNvGrpSpPr/>
          <p:nvPr/>
        </p:nvGrpSpPr>
        <p:grpSpPr>
          <a:xfrm>
            <a:off x="4307840" y="1084461"/>
            <a:ext cx="7814984" cy="5534463"/>
            <a:chOff x="7388353" y="2526841"/>
            <a:chExt cx="3873506" cy="3873506"/>
          </a:xfrm>
        </p:grpSpPr>
        <p:pic>
          <p:nvPicPr>
            <p:cNvPr id="4" name="图片 14">
              <a:extLst>
                <a:ext uri="{FF2B5EF4-FFF2-40B4-BE49-F238E27FC236}">
                  <a16:creationId xmlns:a16="http://schemas.microsoft.com/office/drawing/2014/main" id="{411FD17E-0513-4938-F45F-DDD6FC946E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5" name="矩形 13">
              <a:extLst>
                <a:ext uri="{FF2B5EF4-FFF2-40B4-BE49-F238E27FC236}">
                  <a16:creationId xmlns:a16="http://schemas.microsoft.com/office/drawing/2014/main" id="{01CC7C58-C091-D8D3-DF18-07FA0241E514}"/>
                </a:ext>
              </a:extLst>
            </p:cNvPr>
            <p:cNvSpPr/>
            <p:nvPr/>
          </p:nvSpPr>
          <p:spPr>
            <a:xfrm>
              <a:off x="8542339" y="3429000"/>
              <a:ext cx="1797050" cy="54965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字魂95号-手刻宋" panose="00000500000000000000" pitchFamily="2" charset="-122"/>
                <a:cs typeface="+mn-cs"/>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Arial"/>
                <a:ea typeface="宋体" panose="02010600030101010101" pitchFamily="2" charset="-122"/>
                <a:cs typeface="+mn-cs"/>
                <a:sym typeface="Arial"/>
              </a:endParaRPr>
            </a:p>
          </p:txBody>
        </p:sp>
      </p:grpSp>
      <p:sp>
        <p:nvSpPr>
          <p:cNvPr id="10" name="TextBox 9">
            <a:extLst>
              <a:ext uri="{FF2B5EF4-FFF2-40B4-BE49-F238E27FC236}">
                <a16:creationId xmlns:a16="http://schemas.microsoft.com/office/drawing/2014/main" id="{946C2B41-882E-B39B-75D2-FCE1D3C4E393}"/>
              </a:ext>
            </a:extLst>
          </p:cNvPr>
          <p:cNvSpPr txBox="1"/>
          <p:nvPr/>
        </p:nvSpPr>
        <p:spPr>
          <a:xfrm>
            <a:off x="6096000" y="2134388"/>
            <a:ext cx="4165697" cy="3170099"/>
          </a:xfrm>
          <a:prstGeom prst="rect">
            <a:avLst/>
          </a:prstGeom>
          <a:noFill/>
        </p:spPr>
        <p:txBody>
          <a:bodyPr wrap="square">
            <a:spAutoFit/>
          </a:bodyPr>
          <a:lstStyle/>
          <a:p>
            <a:pPr algn="just"/>
            <a:r>
              <a:rPr lang="vi-VN" sz="4000" dirty="0">
                <a:latin typeface="+mj-lt"/>
              </a:rPr>
              <a:t>Nêu một số điểm cần ghi nhớ khi kể lại một câu chuyện mô phỏng lại truyện đã đọc.</a:t>
            </a:r>
            <a:endParaRPr lang="en-SG" sz="4000" dirty="0">
              <a:latin typeface="+mj-lt"/>
            </a:endParaRPr>
          </a:p>
        </p:txBody>
      </p:sp>
      <p:pic>
        <p:nvPicPr>
          <p:cNvPr id="11" name="图片 17">
            <a:extLst>
              <a:ext uri="{FF2B5EF4-FFF2-40B4-BE49-F238E27FC236}">
                <a16:creationId xmlns:a16="http://schemas.microsoft.com/office/drawing/2014/main" id="{24F08DFC-FDC1-3E23-5712-9633D146E1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7541" y="380181"/>
            <a:ext cx="545800" cy="700977"/>
          </a:xfrm>
          <a:prstGeom prst="rect">
            <a:avLst/>
          </a:prstGeom>
        </p:spPr>
      </p:pic>
    </p:spTree>
    <p:extLst>
      <p:ext uri="{BB962C8B-B14F-4D97-AF65-F5344CB8AC3E}">
        <p14:creationId xmlns:p14="http://schemas.microsoft.com/office/powerpoint/2010/main" val="3576338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6</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Freeform 15">
            <a:extLst>
              <a:ext uri="{FF2B5EF4-FFF2-40B4-BE49-F238E27FC236}">
                <a16:creationId xmlns:a16="http://schemas.microsoft.com/office/drawing/2014/main" id="{378338F7-A13E-A2A1-A113-DC41289C0BFA}"/>
              </a:ext>
            </a:extLst>
          </p:cNvPr>
          <p:cNvSpPr/>
          <p:nvPr/>
        </p:nvSpPr>
        <p:spPr>
          <a:xfrm>
            <a:off x="5098945" y="1641479"/>
            <a:ext cx="6346297" cy="6100039"/>
          </a:xfrm>
          <a:custGeom>
            <a:avLst/>
            <a:gdLst/>
            <a:ahLst/>
            <a:cxnLst/>
            <a:rect l="l" t="t" r="r" b="b"/>
            <a:pathLst>
              <a:path w="1730145" h="1899361">
                <a:moveTo>
                  <a:pt x="0" y="0"/>
                </a:moveTo>
                <a:lnTo>
                  <a:pt x="1730145" y="0"/>
                </a:lnTo>
                <a:lnTo>
                  <a:pt x="1730145" y="1899361"/>
                </a:lnTo>
                <a:lnTo>
                  <a:pt x="0" y="18993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TextBox 2">
            <a:extLst>
              <a:ext uri="{FF2B5EF4-FFF2-40B4-BE49-F238E27FC236}">
                <a16:creationId xmlns:a16="http://schemas.microsoft.com/office/drawing/2014/main" id="{D6AEEFBE-C7C6-9C69-0A48-6D540D763410}"/>
              </a:ext>
            </a:extLst>
          </p:cNvPr>
          <p:cNvSpPr txBox="1"/>
          <p:nvPr/>
        </p:nvSpPr>
        <p:spPr>
          <a:xfrm>
            <a:off x="5602143" y="2120381"/>
            <a:ext cx="5339900" cy="3046988"/>
          </a:xfrm>
          <a:prstGeom prst="rect">
            <a:avLst/>
          </a:prstGeom>
          <a:noFill/>
        </p:spPr>
        <p:txBody>
          <a:bodyPr wrap="square">
            <a:spAutoFit/>
          </a:bodyPr>
          <a:lstStyle/>
          <a:p>
            <a:pPr lvl="0" algn="ctr"/>
            <a:r>
              <a:rPr lang="vi-VN" sz="4800" dirty="0">
                <a:solidFill>
                  <a:schemeClr val="bg1"/>
                </a:solidFill>
                <a:latin typeface="+mj-lt"/>
              </a:rPr>
              <a:t>Một số điều cần ghi nhớ: </a:t>
            </a:r>
            <a:r>
              <a:rPr lang="vi-VN" sz="4800" b="1" dirty="0">
                <a:solidFill>
                  <a:schemeClr val="bg1"/>
                </a:solidFill>
                <a:latin typeface="+mj-lt"/>
              </a:rPr>
              <a:t>bối cảnh, nhân vật, cốt truyện của câu chuyện.</a:t>
            </a:r>
            <a:endParaRPr kumimoji="0" lang="en-SG" sz="9600" b="1" i="0" u="none" strike="noStrike" kern="1200" cap="none" spc="0" normalizeH="0" baseline="0" noProof="0" dirty="0">
              <a:ln>
                <a:noFill/>
              </a:ln>
              <a:solidFill>
                <a:schemeClr val="bg1"/>
              </a:solidFill>
              <a:effectLst/>
              <a:uLnTx/>
              <a:uFillTx/>
              <a:latin typeface="+mj-lt"/>
            </a:endParaRPr>
          </a:p>
        </p:txBody>
      </p:sp>
      <p:sp>
        <p:nvSpPr>
          <p:cNvPr id="4" name="Freeform 7">
            <a:extLst>
              <a:ext uri="{FF2B5EF4-FFF2-40B4-BE49-F238E27FC236}">
                <a16:creationId xmlns:a16="http://schemas.microsoft.com/office/drawing/2014/main" id="{9C9A4BDC-3629-C2AD-FB35-4167AF0A0625}"/>
              </a:ext>
            </a:extLst>
          </p:cNvPr>
          <p:cNvSpPr/>
          <p:nvPr/>
        </p:nvSpPr>
        <p:spPr>
          <a:xfrm>
            <a:off x="182881" y="3476738"/>
            <a:ext cx="3283913" cy="3381263"/>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Rectangle 4"/>
          <p:cNvSpPr/>
          <p:nvPr/>
        </p:nvSpPr>
        <p:spPr>
          <a:xfrm>
            <a:off x="631662" y="1189130"/>
            <a:ext cx="2575772" cy="646331"/>
          </a:xfrm>
          <a:prstGeom prst="rect">
            <a:avLst/>
          </a:prstGeom>
        </p:spPr>
        <p:txBody>
          <a:bodyPr wrap="square">
            <a:spAutoFit/>
          </a:bodyPr>
          <a:lstStyle/>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endParaRPr lang="en-US" dirty="0">
              <a:solidFill>
                <a:schemeClr val="bg1"/>
              </a:solidFill>
            </a:endParaRPr>
          </a:p>
        </p:txBody>
      </p:sp>
    </p:spTree>
    <p:extLst>
      <p:ext uri="{BB962C8B-B14F-4D97-AF65-F5344CB8AC3E}">
        <p14:creationId xmlns:p14="http://schemas.microsoft.com/office/powerpoint/2010/main" val="2453114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601262" y="1673351"/>
            <a:ext cx="7990113" cy="2585323"/>
          </a:xfrm>
          <a:prstGeom prst="rect">
            <a:avLst/>
          </a:prstGeom>
          <a:noFill/>
        </p:spPr>
        <p:txBody>
          <a:bodyPr wrap="square">
            <a:spAutoFit/>
          </a:bodyPr>
          <a:lstStyle/>
          <a:p>
            <a:pPr algn="ctr"/>
            <a:r>
              <a:rPr lang="en-US" sz="5400" b="1" dirty="0">
                <a:latin typeface="Times New Roman" panose="02020603050405020304" pitchFamily="18" charset="0"/>
                <a:cs typeface="Times New Roman" panose="02020603050405020304" pitchFamily="18" charset="0"/>
              </a:rPr>
              <a:t>HOẠT ĐỘNG THẢO LUẬN VỀ CÂU HỎI LỚN CỦA CHỦ ĐIỂM</a:t>
            </a:r>
            <a:endParaRPr lang="en-SG"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1224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 name="Group 2">
            <a:extLst>
              <a:ext uri="{FF2B5EF4-FFF2-40B4-BE49-F238E27FC236}">
                <a16:creationId xmlns:a16="http://schemas.microsoft.com/office/drawing/2014/main" id="{096AD522-25ED-A284-751C-2C4EB18C7906}"/>
              </a:ext>
            </a:extLst>
          </p:cNvPr>
          <p:cNvGrpSpPr/>
          <p:nvPr/>
        </p:nvGrpSpPr>
        <p:grpSpPr>
          <a:xfrm>
            <a:off x="1759570" y="51514"/>
            <a:ext cx="9247057" cy="5822416"/>
            <a:chOff x="1452011" y="619825"/>
            <a:chExt cx="15639893" cy="8662884"/>
          </a:xfrm>
        </p:grpSpPr>
        <p:sp>
          <p:nvSpPr>
            <p:cNvPr id="4" name="Freeform 3">
              <a:extLst>
                <a:ext uri="{FF2B5EF4-FFF2-40B4-BE49-F238E27FC236}">
                  <a16:creationId xmlns:a16="http://schemas.microsoft.com/office/drawing/2014/main" id="{71CB831F-4603-7912-4F6E-D4941C42BB92}"/>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0" name="Freeform 4">
              <a:extLst>
                <a:ext uri="{FF2B5EF4-FFF2-40B4-BE49-F238E27FC236}">
                  <a16:creationId xmlns:a16="http://schemas.microsoft.com/office/drawing/2014/main" id="{714C7FDE-FDA3-E6E7-3F69-45F49B5E9016}"/>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grpSp>
          <p:nvGrpSpPr>
            <p:cNvPr id="11" name="Group 5">
              <a:extLst>
                <a:ext uri="{FF2B5EF4-FFF2-40B4-BE49-F238E27FC236}">
                  <a16:creationId xmlns:a16="http://schemas.microsoft.com/office/drawing/2014/main" id="{6C8F85BE-0FDD-1BC3-007F-E080C97C8B76}"/>
                </a:ext>
              </a:extLst>
            </p:cNvPr>
            <p:cNvGrpSpPr/>
            <p:nvPr/>
          </p:nvGrpSpPr>
          <p:grpSpPr>
            <a:xfrm>
              <a:off x="2305772" y="2396800"/>
              <a:ext cx="13676457" cy="5253039"/>
              <a:chOff x="0" y="0"/>
              <a:chExt cx="5065354" cy="1945570"/>
            </a:xfrm>
          </p:grpSpPr>
          <p:sp>
            <p:nvSpPr>
              <p:cNvPr id="24" name="Freeform 6">
                <a:extLst>
                  <a:ext uri="{FF2B5EF4-FFF2-40B4-BE49-F238E27FC236}">
                    <a16:creationId xmlns:a16="http://schemas.microsoft.com/office/drawing/2014/main" id="{EE210C4F-A455-1EA3-2E23-F56D00D273D2}"/>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25" name="TextBox 7">
                <a:extLst>
                  <a:ext uri="{FF2B5EF4-FFF2-40B4-BE49-F238E27FC236}">
                    <a16:creationId xmlns:a16="http://schemas.microsoft.com/office/drawing/2014/main" id="{C41535E4-10A2-691F-043E-287E9E9DC61B}"/>
                  </a:ext>
                </a:extLst>
              </p:cNvPr>
              <p:cNvSpPr txBox="1"/>
              <p:nvPr/>
            </p:nvSpPr>
            <p:spPr>
              <a:xfrm>
                <a:off x="0" y="9525"/>
                <a:ext cx="5065354" cy="1936045"/>
              </a:xfrm>
              <a:prstGeom prst="rect">
                <a:avLst/>
              </a:prstGeom>
            </p:spPr>
            <p:txBody>
              <a:bodyPr lIns="50800" tIns="50800" rIns="50800" bIns="50800" rtlCol="0" anchor="ctr"/>
              <a:lstStyle/>
              <a:p>
                <a:pPr marL="0" marR="0" lvl="0" indent="0" algn="ctr" defTabSz="914377"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grpSp>
        <p:sp>
          <p:nvSpPr>
            <p:cNvPr id="15" name="Freeform 8">
              <a:extLst>
                <a:ext uri="{FF2B5EF4-FFF2-40B4-BE49-F238E27FC236}">
                  <a16:creationId xmlns:a16="http://schemas.microsoft.com/office/drawing/2014/main" id="{1EEECC22-B07E-E164-86D5-B09B2C448EC3}"/>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6" name="Freeform 9">
              <a:extLst>
                <a:ext uri="{FF2B5EF4-FFF2-40B4-BE49-F238E27FC236}">
                  <a16:creationId xmlns:a16="http://schemas.microsoft.com/office/drawing/2014/main" id="{E9653220-419A-F258-9186-45D3C433492C}"/>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7" name="Freeform 10">
              <a:extLst>
                <a:ext uri="{FF2B5EF4-FFF2-40B4-BE49-F238E27FC236}">
                  <a16:creationId xmlns:a16="http://schemas.microsoft.com/office/drawing/2014/main" id="{FB007506-67BE-7E0C-8522-4BC35DC2BF5B}"/>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8" name="Freeform 12">
              <a:extLst>
                <a:ext uri="{FF2B5EF4-FFF2-40B4-BE49-F238E27FC236}">
                  <a16:creationId xmlns:a16="http://schemas.microsoft.com/office/drawing/2014/main" id="{162FD214-1A71-2687-C16F-88EB86A4457E}"/>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9" name="Freeform 13">
              <a:extLst>
                <a:ext uri="{FF2B5EF4-FFF2-40B4-BE49-F238E27FC236}">
                  <a16:creationId xmlns:a16="http://schemas.microsoft.com/office/drawing/2014/main" id="{C12C05AE-5D92-EE59-AA5F-0CDF1DEB7486}"/>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7">
                <a:extLst>
                  <a:ext uri="{96DAC541-7B7A-43D3-8B79-37D633B846F1}">
                    <asvg:svgBlip xmlns:asvg="http://schemas.microsoft.com/office/drawing/2016/SVG/main" xmlns="" r:embed="rId18"/>
                  </a:ext>
                </a:extLst>
              </a:blip>
              <a:stretch>
                <a:fillRect t="-19117" r="-25904"/>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20" name="Freeform 14">
              <a:extLst>
                <a:ext uri="{FF2B5EF4-FFF2-40B4-BE49-F238E27FC236}">
                  <a16:creationId xmlns:a16="http://schemas.microsoft.com/office/drawing/2014/main" id="{A37239D2-7CFD-BE9C-60B8-D814890AAEDC}"/>
                </a:ext>
              </a:extLst>
            </p:cNvPr>
            <p:cNvSpPr/>
            <p:nvPr/>
          </p:nvSpPr>
          <p:spPr>
            <a:xfrm>
              <a:off x="14938152" y="1546001"/>
              <a:ext cx="1814524" cy="1814524"/>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grpSp>
      <p:grpSp>
        <p:nvGrpSpPr>
          <p:cNvPr id="26" name="Google Shape;49;p15">
            <a:extLst>
              <a:ext uri="{FF2B5EF4-FFF2-40B4-BE49-F238E27FC236}">
                <a16:creationId xmlns:a16="http://schemas.microsoft.com/office/drawing/2014/main" id="{6987FCA7-8DA8-5027-6667-C2DA8A7098F2}"/>
              </a:ext>
            </a:extLst>
          </p:cNvPr>
          <p:cNvGrpSpPr/>
          <p:nvPr/>
        </p:nvGrpSpPr>
        <p:grpSpPr>
          <a:xfrm>
            <a:off x="128363" y="3200402"/>
            <a:ext cx="3516880" cy="3730924"/>
            <a:chOff x="457200" y="1608525"/>
            <a:chExt cx="3653750" cy="3648425"/>
          </a:xfrm>
        </p:grpSpPr>
        <p:sp>
          <p:nvSpPr>
            <p:cNvPr id="27" name="Google Shape;50;p15">
              <a:extLst>
                <a:ext uri="{FF2B5EF4-FFF2-40B4-BE49-F238E27FC236}">
                  <a16:creationId xmlns:a16="http://schemas.microsoft.com/office/drawing/2014/main" id="{D3A0AE23-AB9F-0D3E-C850-9CAAB3EC51C0}"/>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51;p15">
              <a:extLst>
                <a:ext uri="{FF2B5EF4-FFF2-40B4-BE49-F238E27FC236}">
                  <a16:creationId xmlns:a16="http://schemas.microsoft.com/office/drawing/2014/main" id="{677D3662-CAB6-B7D1-FD25-361BF30EA7A1}"/>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52;p15">
              <a:extLst>
                <a:ext uri="{FF2B5EF4-FFF2-40B4-BE49-F238E27FC236}">
                  <a16:creationId xmlns:a16="http://schemas.microsoft.com/office/drawing/2014/main" id="{917C9D1F-198D-73F2-5519-B6D0C806D81E}"/>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Google Shape;53;p15">
              <a:extLst>
                <a:ext uri="{FF2B5EF4-FFF2-40B4-BE49-F238E27FC236}">
                  <a16:creationId xmlns:a16="http://schemas.microsoft.com/office/drawing/2014/main" id="{F0219573-52EA-970A-4A7F-87F422528618}"/>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4;p15">
              <a:extLst>
                <a:ext uri="{FF2B5EF4-FFF2-40B4-BE49-F238E27FC236}">
                  <a16:creationId xmlns:a16="http://schemas.microsoft.com/office/drawing/2014/main" id="{587CDEE9-9202-CFD7-30B5-9173C0988D3B}"/>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5;p15">
              <a:extLst>
                <a:ext uri="{FF2B5EF4-FFF2-40B4-BE49-F238E27FC236}">
                  <a16:creationId xmlns:a16="http://schemas.microsoft.com/office/drawing/2014/main" id="{7D453244-CDF1-B10F-FA58-162BC660720B}"/>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6;p15">
              <a:extLst>
                <a:ext uri="{FF2B5EF4-FFF2-40B4-BE49-F238E27FC236}">
                  <a16:creationId xmlns:a16="http://schemas.microsoft.com/office/drawing/2014/main" id="{45D0401B-61C5-F72A-7431-28828A6BDA56}"/>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7;p15">
              <a:extLst>
                <a:ext uri="{FF2B5EF4-FFF2-40B4-BE49-F238E27FC236}">
                  <a16:creationId xmlns:a16="http://schemas.microsoft.com/office/drawing/2014/main" id="{5E896638-D596-8371-66E9-F1B2477ABA52}"/>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8;p15">
              <a:extLst>
                <a:ext uri="{FF2B5EF4-FFF2-40B4-BE49-F238E27FC236}">
                  <a16:creationId xmlns:a16="http://schemas.microsoft.com/office/drawing/2014/main" id="{2BBA7A41-5BE8-A8C6-879A-4F9A1D89641C}"/>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59;p15">
              <a:extLst>
                <a:ext uri="{FF2B5EF4-FFF2-40B4-BE49-F238E27FC236}">
                  <a16:creationId xmlns:a16="http://schemas.microsoft.com/office/drawing/2014/main" id="{4CCE4FB1-919F-16C7-18F5-B0E2E532788A}"/>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p15">
              <a:extLst>
                <a:ext uri="{FF2B5EF4-FFF2-40B4-BE49-F238E27FC236}">
                  <a16:creationId xmlns:a16="http://schemas.microsoft.com/office/drawing/2014/main" id="{D3EE2D1D-F58A-9DEC-36FF-41E4B8415D09}"/>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1;p15">
              <a:extLst>
                <a:ext uri="{FF2B5EF4-FFF2-40B4-BE49-F238E27FC236}">
                  <a16:creationId xmlns:a16="http://schemas.microsoft.com/office/drawing/2014/main" id="{CF74852B-566E-3400-023C-9DA118FE2482}"/>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2;p15">
              <a:extLst>
                <a:ext uri="{FF2B5EF4-FFF2-40B4-BE49-F238E27FC236}">
                  <a16:creationId xmlns:a16="http://schemas.microsoft.com/office/drawing/2014/main" id="{1F56C17F-7078-B639-C393-D133C0F9F4BD}"/>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3;p15">
              <a:extLst>
                <a:ext uri="{FF2B5EF4-FFF2-40B4-BE49-F238E27FC236}">
                  <a16:creationId xmlns:a16="http://schemas.microsoft.com/office/drawing/2014/main" id="{A3A87AAC-0C28-A880-F164-C9E62F4D458E}"/>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4;p15">
              <a:extLst>
                <a:ext uri="{FF2B5EF4-FFF2-40B4-BE49-F238E27FC236}">
                  <a16:creationId xmlns:a16="http://schemas.microsoft.com/office/drawing/2014/main" id="{FE9501E0-4556-ACBD-126D-B3343E0E18B7}"/>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5;p15">
              <a:extLst>
                <a:ext uri="{FF2B5EF4-FFF2-40B4-BE49-F238E27FC236}">
                  <a16:creationId xmlns:a16="http://schemas.microsoft.com/office/drawing/2014/main" id="{72C9BC18-FCC8-7907-BEBA-32FDC1A9E951}"/>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6;p15">
              <a:extLst>
                <a:ext uri="{FF2B5EF4-FFF2-40B4-BE49-F238E27FC236}">
                  <a16:creationId xmlns:a16="http://schemas.microsoft.com/office/drawing/2014/main" id="{3A6F9FE5-A05B-7DA1-B69E-77877DA2AA0A}"/>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7;p15">
              <a:extLst>
                <a:ext uri="{FF2B5EF4-FFF2-40B4-BE49-F238E27FC236}">
                  <a16:creationId xmlns:a16="http://schemas.microsoft.com/office/drawing/2014/main" id="{DB387BFB-674F-EADF-9781-68E7E708EFF2}"/>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8;p15">
              <a:extLst>
                <a:ext uri="{FF2B5EF4-FFF2-40B4-BE49-F238E27FC236}">
                  <a16:creationId xmlns:a16="http://schemas.microsoft.com/office/drawing/2014/main" id="{FDFE65B9-0544-11EE-D01A-C00783CA7C44}"/>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6" name="Google Shape;69;p15">
              <a:extLst>
                <a:ext uri="{FF2B5EF4-FFF2-40B4-BE49-F238E27FC236}">
                  <a16:creationId xmlns:a16="http://schemas.microsoft.com/office/drawing/2014/main" id="{46A6C3E7-61A3-7885-1FB9-A238746C8F75}"/>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0;p15">
              <a:extLst>
                <a:ext uri="{FF2B5EF4-FFF2-40B4-BE49-F238E27FC236}">
                  <a16:creationId xmlns:a16="http://schemas.microsoft.com/office/drawing/2014/main" id="{7FAFD5A8-CF20-EDCA-A560-7AFEFB153B60}"/>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1;p15">
              <a:extLst>
                <a:ext uri="{FF2B5EF4-FFF2-40B4-BE49-F238E27FC236}">
                  <a16:creationId xmlns:a16="http://schemas.microsoft.com/office/drawing/2014/main" id="{8ED4F615-90F4-F118-50C2-BA6108407C3A}"/>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2;p15">
              <a:extLst>
                <a:ext uri="{FF2B5EF4-FFF2-40B4-BE49-F238E27FC236}">
                  <a16:creationId xmlns:a16="http://schemas.microsoft.com/office/drawing/2014/main" id="{43169284-2C43-1FAE-2018-E493ACCC9DD6}"/>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3;p15">
              <a:extLst>
                <a:ext uri="{FF2B5EF4-FFF2-40B4-BE49-F238E27FC236}">
                  <a16:creationId xmlns:a16="http://schemas.microsoft.com/office/drawing/2014/main" id="{C1DA543C-FAF0-03C8-27E8-614C4BFA172E}"/>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74;p15">
              <a:extLst>
                <a:ext uri="{FF2B5EF4-FFF2-40B4-BE49-F238E27FC236}">
                  <a16:creationId xmlns:a16="http://schemas.microsoft.com/office/drawing/2014/main" id="{857CE04A-C147-18CE-8CD5-A9ECC3A1001B}"/>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75;p15">
              <a:extLst>
                <a:ext uri="{FF2B5EF4-FFF2-40B4-BE49-F238E27FC236}">
                  <a16:creationId xmlns:a16="http://schemas.microsoft.com/office/drawing/2014/main" id="{D387A810-3BA1-4F66-883C-DCC16C22934B}"/>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76;p15">
              <a:extLst>
                <a:ext uri="{FF2B5EF4-FFF2-40B4-BE49-F238E27FC236}">
                  <a16:creationId xmlns:a16="http://schemas.microsoft.com/office/drawing/2014/main" id="{7A9EB7C8-3770-DB8E-D8A0-3F7E69BAAC2F}"/>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77;p15">
              <a:extLst>
                <a:ext uri="{FF2B5EF4-FFF2-40B4-BE49-F238E27FC236}">
                  <a16:creationId xmlns:a16="http://schemas.microsoft.com/office/drawing/2014/main" id="{94FEA6A2-172B-B13B-C458-DCDF4CEEDECA}"/>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83;p15">
              <a:extLst>
                <a:ext uri="{FF2B5EF4-FFF2-40B4-BE49-F238E27FC236}">
                  <a16:creationId xmlns:a16="http://schemas.microsoft.com/office/drawing/2014/main" id="{92230DA5-8717-880C-BFF3-0DEA58549A7B}"/>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6" name="Google Shape;84;p15">
              <a:extLst>
                <a:ext uri="{FF2B5EF4-FFF2-40B4-BE49-F238E27FC236}">
                  <a16:creationId xmlns:a16="http://schemas.microsoft.com/office/drawing/2014/main" id="{EE357EF0-8E37-6D61-2880-47A78F969D4C}"/>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85;p15">
              <a:extLst>
                <a:ext uri="{FF2B5EF4-FFF2-40B4-BE49-F238E27FC236}">
                  <a16:creationId xmlns:a16="http://schemas.microsoft.com/office/drawing/2014/main" id="{303403B9-1E42-4972-8F9A-DE9B15159D6F}"/>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86;p15">
              <a:extLst>
                <a:ext uri="{FF2B5EF4-FFF2-40B4-BE49-F238E27FC236}">
                  <a16:creationId xmlns:a16="http://schemas.microsoft.com/office/drawing/2014/main" id="{FC4BDF93-C898-E608-5455-3C692FA6826A}"/>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87;p15">
              <a:extLst>
                <a:ext uri="{FF2B5EF4-FFF2-40B4-BE49-F238E27FC236}">
                  <a16:creationId xmlns:a16="http://schemas.microsoft.com/office/drawing/2014/main" id="{9473E299-C665-B445-BCFB-BD91C906E773}"/>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88;p15">
              <a:extLst>
                <a:ext uri="{FF2B5EF4-FFF2-40B4-BE49-F238E27FC236}">
                  <a16:creationId xmlns:a16="http://schemas.microsoft.com/office/drawing/2014/main" id="{DDE06005-2E69-AAA8-9308-24FF30B1CAF9}"/>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 name="TextBox 60">
            <a:extLst>
              <a:ext uri="{FF2B5EF4-FFF2-40B4-BE49-F238E27FC236}">
                <a16:creationId xmlns:a16="http://schemas.microsoft.com/office/drawing/2014/main" id="{C27E910B-EFF1-517A-B1C0-F7F4DBF66D42}"/>
              </a:ext>
            </a:extLst>
          </p:cNvPr>
          <p:cNvSpPr txBox="1"/>
          <p:nvPr/>
        </p:nvSpPr>
        <p:spPr>
          <a:xfrm>
            <a:off x="2448431" y="1765475"/>
            <a:ext cx="7902103" cy="2308324"/>
          </a:xfrm>
          <a:prstGeom prst="rect">
            <a:avLst/>
          </a:prstGeom>
          <a:noFill/>
        </p:spPr>
        <p:txBody>
          <a:bodyPr wrap="square">
            <a:spAutoFit/>
          </a:bodyPr>
          <a:lstStyle/>
          <a:p>
            <a:pPr algn="ctr"/>
            <a:r>
              <a:rPr lang="vi-VN" sz="4800" dirty="0">
                <a:latin typeface="+mj-lt"/>
              </a:rPr>
              <a:t>Viết một đoạn văn ghi lại bài học em rút ra được từ một trong những văn bản đã học</a:t>
            </a:r>
            <a:endParaRPr lang="en-SG" sz="4800" dirty="0">
              <a:latin typeface="+mj-lt"/>
            </a:endParaRPr>
          </a:p>
        </p:txBody>
      </p:sp>
    </p:spTree>
    <p:extLst>
      <p:ext uri="{BB962C8B-B14F-4D97-AF65-F5344CB8AC3E}">
        <p14:creationId xmlns:p14="http://schemas.microsoft.com/office/powerpoint/2010/main" val="3412395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 fill="hold"/>
                                        <p:tgtEl>
                                          <p:spTgt spid="61"/>
                                        </p:tgtEl>
                                        <p:attrNameLst>
                                          <p:attrName>ppt_x</p:attrName>
                                        </p:attrNameLst>
                                      </p:cBhvr>
                                      <p:tavLst>
                                        <p:tav tm="0">
                                          <p:val>
                                            <p:strVal val="#ppt_x"/>
                                          </p:val>
                                        </p:tav>
                                        <p:tav tm="100000">
                                          <p:val>
                                            <p:strVal val="#ppt_x"/>
                                          </p:val>
                                        </p:tav>
                                      </p:tavLst>
                                    </p:anim>
                                    <p:anim calcmode="lin" valueType="num">
                                      <p:cBhvr additive="base">
                                        <p:cTn id="1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HOẠT ĐỘNG MỞ ĐẦU</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组合 24">
            <a:extLst>
              <a:ext uri="{FF2B5EF4-FFF2-40B4-BE49-F238E27FC236}">
                <a16:creationId xmlns:a16="http://schemas.microsoft.com/office/drawing/2014/main" id="{58BB5161-6D5C-5799-A0F3-522BB5C6050A}"/>
              </a:ext>
            </a:extLst>
          </p:cNvPr>
          <p:cNvGrpSpPr/>
          <p:nvPr/>
        </p:nvGrpSpPr>
        <p:grpSpPr>
          <a:xfrm>
            <a:off x="351330" y="1750841"/>
            <a:ext cx="4070200" cy="4138331"/>
            <a:chOff x="954879" y="2204864"/>
            <a:chExt cx="3001788" cy="3258614"/>
          </a:xfrm>
        </p:grpSpPr>
        <p:sp>
          <p:nvSpPr>
            <p:cNvPr id="3" name="卷形: 垂直 2">
              <a:extLst>
                <a:ext uri="{FF2B5EF4-FFF2-40B4-BE49-F238E27FC236}">
                  <a16:creationId xmlns:a16="http://schemas.microsoft.com/office/drawing/2014/main" id="{CEA24C2C-02CB-6B99-AF15-37EDD9413799}"/>
                </a:ext>
              </a:extLst>
            </p:cNvPr>
            <p:cNvSpPr/>
            <p:nvPr/>
          </p:nvSpPr>
          <p:spPr>
            <a:xfrm>
              <a:off x="954879" y="2204864"/>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3400" b="1"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43">
              <a:extLst>
                <a:ext uri="{FF2B5EF4-FFF2-40B4-BE49-F238E27FC236}">
                  <a16:creationId xmlns:a16="http://schemas.microsoft.com/office/drawing/2014/main" id="{27118196-A3BE-7145-7C9F-6BFAB986A463}"/>
                </a:ext>
              </a:extLst>
            </p:cNvPr>
            <p:cNvSpPr txBox="1"/>
            <p:nvPr/>
          </p:nvSpPr>
          <p:spPr>
            <a:xfrm>
              <a:off x="1218480" y="2728296"/>
              <a:ext cx="2389120" cy="225385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18415" algn="ctr" defTabSz="914400" rtl="0" eaLnBrk="1" fontAlgn="auto" latinLnBrk="0" hangingPunct="1">
                <a:lnSpc>
                  <a:spcPct val="100000"/>
                </a:lnSpc>
                <a:spcBef>
                  <a:spcPts val="0"/>
                </a:spcBef>
                <a:spcAft>
                  <a:spcPts val="800"/>
                </a:spcAft>
                <a:buClrTx/>
                <a:buSzTx/>
                <a:buFontTx/>
                <a:buNone/>
                <a:tabLst>
                  <a:tab pos="0" algn="l"/>
                </a:tabLst>
                <a:defRPr/>
              </a:pPr>
              <a:r>
                <a:rPr kumimoji="0" lang="en-US" sz="6000" b="1"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rPr>
                <a:t>ONG TÌM CHỮ</a:t>
              </a:r>
              <a:endParaRPr kumimoji="0" lang="en-SG" sz="123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5" name="思想气泡: 云 25">
            <a:extLst>
              <a:ext uri="{FF2B5EF4-FFF2-40B4-BE49-F238E27FC236}">
                <a16:creationId xmlns:a16="http://schemas.microsoft.com/office/drawing/2014/main" id="{4AD7236A-BB06-684A-B502-BCB0012CA3F2}"/>
              </a:ext>
            </a:extLst>
          </p:cNvPr>
          <p:cNvSpPr/>
          <p:nvPr/>
        </p:nvSpPr>
        <p:spPr>
          <a:xfrm>
            <a:off x="5173884" y="1153687"/>
            <a:ext cx="6123007" cy="4575782"/>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TextBox 9">
            <a:extLst>
              <a:ext uri="{FF2B5EF4-FFF2-40B4-BE49-F238E27FC236}">
                <a16:creationId xmlns:a16="http://schemas.microsoft.com/office/drawing/2014/main" id="{D9F30A61-3B52-A814-45B8-B8164FCA6FD2}"/>
              </a:ext>
            </a:extLst>
          </p:cNvPr>
          <p:cNvSpPr txBox="1"/>
          <p:nvPr/>
        </p:nvSpPr>
        <p:spPr>
          <a:xfrm>
            <a:off x="5714731" y="1834847"/>
            <a:ext cx="5061299" cy="3416320"/>
          </a:xfrm>
          <a:prstGeom prst="rect">
            <a:avLst/>
          </a:prstGeom>
          <a:noFill/>
        </p:spPr>
        <p:txBody>
          <a:bodyPr wrap="square">
            <a:spAutoFit/>
          </a:bodyPr>
          <a:lstStyle/>
          <a:p>
            <a:pPr algn="ctr"/>
            <a:r>
              <a:rPr lang="vi-VN" sz="3600" dirty="0">
                <a:latin typeface="Times New Roman" panose="02020603050405020304" pitchFamily="18" charset="0"/>
                <a:cs typeface="Times New Roman" panose="02020603050405020304" pitchFamily="18" charset="0"/>
              </a:rPr>
              <a:t>Trong vòng 3 phút, đội nào ghi được nhiều từ khóa liên quan đến chủ đề Con người trong thế giới kì ảo đội đó sẽ dành chiến thắng.</a:t>
            </a:r>
            <a:endParaRPr lang="en-SG" sz="3600" dirty="0">
              <a:latin typeface="Times New Roman" panose="02020603050405020304" pitchFamily="18" charset="0"/>
              <a:cs typeface="Times New Roman" panose="02020603050405020304" pitchFamily="18" charset="0"/>
            </a:endParaRPr>
          </a:p>
        </p:txBody>
      </p:sp>
      <p:sp>
        <p:nvSpPr>
          <p:cNvPr id="11" name="Freeform 8">
            <a:extLst>
              <a:ext uri="{FF2B5EF4-FFF2-40B4-BE49-F238E27FC236}">
                <a16:creationId xmlns:a16="http://schemas.microsoft.com/office/drawing/2014/main" id="{02EF94CA-B34B-DC6E-DAA4-5A21B81BC840}"/>
              </a:ext>
            </a:extLst>
          </p:cNvPr>
          <p:cNvSpPr/>
          <p:nvPr/>
        </p:nvSpPr>
        <p:spPr>
          <a:xfrm flipH="1">
            <a:off x="3455944" y="3353938"/>
            <a:ext cx="3343254" cy="3350788"/>
          </a:xfrm>
          <a:custGeom>
            <a:avLst/>
            <a:gdLst/>
            <a:ahLst/>
            <a:cxnLst/>
            <a:rect l="l" t="t" r="r" b="b"/>
            <a:pathLst>
              <a:path w="5610939" h="5386501">
                <a:moveTo>
                  <a:pt x="0" y="0"/>
                </a:moveTo>
                <a:lnTo>
                  <a:pt x="5610938" y="0"/>
                </a:lnTo>
                <a:lnTo>
                  <a:pt x="5610938" y="5386501"/>
                </a:lnTo>
                <a:lnTo>
                  <a:pt x="0" y="53865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等线" panose="020F0502020204030204"/>
              <a:ea typeface="等线" panose="020F0502020204030204"/>
              <a:cs typeface="Arial"/>
            </a:endParaRPr>
          </a:p>
        </p:txBody>
      </p:sp>
    </p:spTree>
    <p:extLst>
      <p:ext uri="{BB962C8B-B14F-4D97-AF65-F5344CB8AC3E}">
        <p14:creationId xmlns:p14="http://schemas.microsoft.com/office/powerpoint/2010/main" val="1475263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par>
                                <p:cTn id="16" presetID="17"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ppt_w</p:attrName>
                                        </p:attrNameLst>
                                      </p:cBhvr>
                                      <p:tavLst>
                                        <p:tav tm="0">
                                          <p:val>
                                            <p:fltVal val="0"/>
                                          </p:val>
                                        </p:tav>
                                        <p:tav tm="100000">
                                          <p:val>
                                            <p:strVal val="#ppt_w"/>
                                          </p:val>
                                        </p:tav>
                                      </p:tavLst>
                                    </p:anim>
                                    <p:anim calcmode="lin" valueType="num">
                                      <p:cBhvr>
                                        <p:cTn id="19"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barn(inVertical)">
                                      <p:cBhvr>
                                        <p:cTn id="2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5A9C1F4-44BF-36A6-80F5-A60D1F672461}"/>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graphicFrame>
        <p:nvGraphicFramePr>
          <p:cNvPr id="3" name="Table 2">
            <a:extLst>
              <a:ext uri="{FF2B5EF4-FFF2-40B4-BE49-F238E27FC236}">
                <a16:creationId xmlns:a16="http://schemas.microsoft.com/office/drawing/2014/main" id="{511AF23D-8E26-9103-BD33-03B93B7DA24B}"/>
              </a:ext>
            </a:extLst>
          </p:cNvPr>
          <p:cNvGraphicFramePr>
            <a:graphicFrameLocks noGrp="1"/>
          </p:cNvGraphicFramePr>
          <p:nvPr>
            <p:extLst>
              <p:ext uri="{D42A27DB-BD31-4B8C-83A1-F6EECF244321}">
                <p14:modId xmlns:p14="http://schemas.microsoft.com/office/powerpoint/2010/main" val="1526854831"/>
              </p:ext>
            </p:extLst>
          </p:nvPr>
        </p:nvGraphicFramePr>
        <p:xfrm>
          <a:off x="243952" y="807495"/>
          <a:ext cx="11704095" cy="5928975"/>
        </p:xfrm>
        <a:graphic>
          <a:graphicData uri="http://schemas.openxmlformats.org/drawingml/2006/table">
            <a:tbl>
              <a:tblPr firstRow="1" firstCol="1" bandRow="1"/>
              <a:tblGrid>
                <a:gridCol w="780273">
                  <a:extLst>
                    <a:ext uri="{9D8B030D-6E8A-4147-A177-3AD203B41FA5}">
                      <a16:colId xmlns:a16="http://schemas.microsoft.com/office/drawing/2014/main" val="2290129888"/>
                    </a:ext>
                  </a:extLst>
                </a:gridCol>
                <a:gridCol w="780273">
                  <a:extLst>
                    <a:ext uri="{9D8B030D-6E8A-4147-A177-3AD203B41FA5}">
                      <a16:colId xmlns:a16="http://schemas.microsoft.com/office/drawing/2014/main" val="1086805116"/>
                    </a:ext>
                  </a:extLst>
                </a:gridCol>
                <a:gridCol w="780273">
                  <a:extLst>
                    <a:ext uri="{9D8B030D-6E8A-4147-A177-3AD203B41FA5}">
                      <a16:colId xmlns:a16="http://schemas.microsoft.com/office/drawing/2014/main" val="1724532081"/>
                    </a:ext>
                  </a:extLst>
                </a:gridCol>
                <a:gridCol w="780273">
                  <a:extLst>
                    <a:ext uri="{9D8B030D-6E8A-4147-A177-3AD203B41FA5}">
                      <a16:colId xmlns:a16="http://schemas.microsoft.com/office/drawing/2014/main" val="2444187875"/>
                    </a:ext>
                  </a:extLst>
                </a:gridCol>
                <a:gridCol w="780273">
                  <a:extLst>
                    <a:ext uri="{9D8B030D-6E8A-4147-A177-3AD203B41FA5}">
                      <a16:colId xmlns:a16="http://schemas.microsoft.com/office/drawing/2014/main" val="2820725781"/>
                    </a:ext>
                  </a:extLst>
                </a:gridCol>
                <a:gridCol w="780273">
                  <a:extLst>
                    <a:ext uri="{9D8B030D-6E8A-4147-A177-3AD203B41FA5}">
                      <a16:colId xmlns:a16="http://schemas.microsoft.com/office/drawing/2014/main" val="3965935419"/>
                    </a:ext>
                  </a:extLst>
                </a:gridCol>
                <a:gridCol w="780273">
                  <a:extLst>
                    <a:ext uri="{9D8B030D-6E8A-4147-A177-3AD203B41FA5}">
                      <a16:colId xmlns:a16="http://schemas.microsoft.com/office/drawing/2014/main" val="2676340060"/>
                    </a:ext>
                  </a:extLst>
                </a:gridCol>
                <a:gridCol w="780273">
                  <a:extLst>
                    <a:ext uri="{9D8B030D-6E8A-4147-A177-3AD203B41FA5}">
                      <a16:colId xmlns:a16="http://schemas.microsoft.com/office/drawing/2014/main" val="3733289620"/>
                    </a:ext>
                  </a:extLst>
                </a:gridCol>
                <a:gridCol w="780273">
                  <a:extLst>
                    <a:ext uri="{9D8B030D-6E8A-4147-A177-3AD203B41FA5}">
                      <a16:colId xmlns:a16="http://schemas.microsoft.com/office/drawing/2014/main" val="1704132590"/>
                    </a:ext>
                  </a:extLst>
                </a:gridCol>
                <a:gridCol w="780273">
                  <a:extLst>
                    <a:ext uri="{9D8B030D-6E8A-4147-A177-3AD203B41FA5}">
                      <a16:colId xmlns:a16="http://schemas.microsoft.com/office/drawing/2014/main" val="4271434304"/>
                    </a:ext>
                  </a:extLst>
                </a:gridCol>
                <a:gridCol w="780273">
                  <a:extLst>
                    <a:ext uri="{9D8B030D-6E8A-4147-A177-3AD203B41FA5}">
                      <a16:colId xmlns:a16="http://schemas.microsoft.com/office/drawing/2014/main" val="440070462"/>
                    </a:ext>
                  </a:extLst>
                </a:gridCol>
                <a:gridCol w="780273">
                  <a:extLst>
                    <a:ext uri="{9D8B030D-6E8A-4147-A177-3AD203B41FA5}">
                      <a16:colId xmlns:a16="http://schemas.microsoft.com/office/drawing/2014/main" val="1405592162"/>
                    </a:ext>
                  </a:extLst>
                </a:gridCol>
                <a:gridCol w="780273">
                  <a:extLst>
                    <a:ext uri="{9D8B030D-6E8A-4147-A177-3AD203B41FA5}">
                      <a16:colId xmlns:a16="http://schemas.microsoft.com/office/drawing/2014/main" val="1219618542"/>
                    </a:ext>
                  </a:extLst>
                </a:gridCol>
                <a:gridCol w="780273">
                  <a:extLst>
                    <a:ext uri="{9D8B030D-6E8A-4147-A177-3AD203B41FA5}">
                      <a16:colId xmlns:a16="http://schemas.microsoft.com/office/drawing/2014/main" val="4202174324"/>
                    </a:ext>
                  </a:extLst>
                </a:gridCol>
                <a:gridCol w="780273">
                  <a:extLst>
                    <a:ext uri="{9D8B030D-6E8A-4147-A177-3AD203B41FA5}">
                      <a16:colId xmlns:a16="http://schemas.microsoft.com/office/drawing/2014/main" val="1179916388"/>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Ệ</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813529314"/>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Ệ</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Ể</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528500730"/>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120922349"/>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Ế</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404726924"/>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479152566"/>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Ệ</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683716751"/>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Ọ</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Á</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229254055"/>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Ế</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528968069"/>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52581861"/>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À</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Ủ</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Á</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Ẻ</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82099696"/>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Ạ</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39466163"/>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Ề</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55538463"/>
                  </a:ext>
                </a:extLst>
              </a:tr>
              <a:tr h="395265">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03354888"/>
                  </a:ext>
                </a:extLst>
              </a:tr>
              <a:tr h="395265">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Ư</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Ở</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Ư</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Ợ</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Ẩ</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59961640"/>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740959310"/>
                  </a:ext>
                </a:extLst>
              </a:tr>
            </a:tbl>
          </a:graphicData>
        </a:graphic>
      </p:graphicFrame>
      <p:graphicFrame>
        <p:nvGraphicFramePr>
          <p:cNvPr id="12" name="Table 11">
            <a:extLst>
              <a:ext uri="{FF2B5EF4-FFF2-40B4-BE49-F238E27FC236}">
                <a16:creationId xmlns:a16="http://schemas.microsoft.com/office/drawing/2014/main" id="{EA29917A-C68B-74A0-DE8E-11DA357DF0CD}"/>
              </a:ext>
            </a:extLst>
          </p:cNvPr>
          <p:cNvGraphicFramePr>
            <a:graphicFrameLocks noGrp="1"/>
          </p:cNvGraphicFramePr>
          <p:nvPr>
            <p:extLst>
              <p:ext uri="{D42A27DB-BD31-4B8C-83A1-F6EECF244321}">
                <p14:modId xmlns:p14="http://schemas.microsoft.com/office/powerpoint/2010/main" val="2455900425"/>
              </p:ext>
            </p:extLst>
          </p:nvPr>
        </p:nvGraphicFramePr>
        <p:xfrm>
          <a:off x="243952" y="807495"/>
          <a:ext cx="3121092" cy="395265"/>
        </p:xfrm>
        <a:graphic>
          <a:graphicData uri="http://schemas.openxmlformats.org/drawingml/2006/table">
            <a:tbl>
              <a:tblPr firstRow="1" firstCol="1" bandRow="1"/>
              <a:tblGrid>
                <a:gridCol w="780273">
                  <a:extLst>
                    <a:ext uri="{9D8B030D-6E8A-4147-A177-3AD203B41FA5}">
                      <a16:colId xmlns:a16="http://schemas.microsoft.com/office/drawing/2014/main" val="1698667101"/>
                    </a:ext>
                  </a:extLst>
                </a:gridCol>
                <a:gridCol w="780273">
                  <a:extLst>
                    <a:ext uri="{9D8B030D-6E8A-4147-A177-3AD203B41FA5}">
                      <a16:colId xmlns:a16="http://schemas.microsoft.com/office/drawing/2014/main" val="4217567381"/>
                    </a:ext>
                  </a:extLst>
                </a:gridCol>
                <a:gridCol w="780273">
                  <a:extLst>
                    <a:ext uri="{9D8B030D-6E8A-4147-A177-3AD203B41FA5}">
                      <a16:colId xmlns:a16="http://schemas.microsoft.com/office/drawing/2014/main" val="286172249"/>
                    </a:ext>
                  </a:extLst>
                </a:gridCol>
                <a:gridCol w="780273">
                  <a:extLst>
                    <a:ext uri="{9D8B030D-6E8A-4147-A177-3AD203B41FA5}">
                      <a16:colId xmlns:a16="http://schemas.microsoft.com/office/drawing/2014/main" val="4128335561"/>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17120218"/>
                  </a:ext>
                </a:extLst>
              </a:tr>
            </a:tbl>
          </a:graphicData>
        </a:graphic>
      </p:graphicFrame>
      <p:graphicFrame>
        <p:nvGraphicFramePr>
          <p:cNvPr id="13" name="Table 12">
            <a:extLst>
              <a:ext uri="{FF2B5EF4-FFF2-40B4-BE49-F238E27FC236}">
                <a16:creationId xmlns:a16="http://schemas.microsoft.com/office/drawing/2014/main" id="{ECB349B1-5F7C-5980-417C-2703849BA7EB}"/>
              </a:ext>
            </a:extLst>
          </p:cNvPr>
          <p:cNvGraphicFramePr>
            <a:graphicFrameLocks noGrp="1"/>
          </p:cNvGraphicFramePr>
          <p:nvPr>
            <p:extLst>
              <p:ext uri="{D42A27DB-BD31-4B8C-83A1-F6EECF244321}">
                <p14:modId xmlns:p14="http://schemas.microsoft.com/office/powerpoint/2010/main" val="1954383453"/>
              </p:ext>
            </p:extLst>
          </p:nvPr>
        </p:nvGraphicFramePr>
        <p:xfrm>
          <a:off x="4932604" y="1202760"/>
          <a:ext cx="6242184" cy="395265"/>
        </p:xfrm>
        <a:graphic>
          <a:graphicData uri="http://schemas.openxmlformats.org/drawingml/2006/table">
            <a:tbl>
              <a:tblPr firstRow="1" firstCol="1" bandRow="1"/>
              <a:tblGrid>
                <a:gridCol w="780273">
                  <a:extLst>
                    <a:ext uri="{9D8B030D-6E8A-4147-A177-3AD203B41FA5}">
                      <a16:colId xmlns:a16="http://schemas.microsoft.com/office/drawing/2014/main" val="3722163821"/>
                    </a:ext>
                  </a:extLst>
                </a:gridCol>
                <a:gridCol w="780273">
                  <a:extLst>
                    <a:ext uri="{9D8B030D-6E8A-4147-A177-3AD203B41FA5}">
                      <a16:colId xmlns:a16="http://schemas.microsoft.com/office/drawing/2014/main" val="3597293431"/>
                    </a:ext>
                  </a:extLst>
                </a:gridCol>
                <a:gridCol w="780273">
                  <a:extLst>
                    <a:ext uri="{9D8B030D-6E8A-4147-A177-3AD203B41FA5}">
                      <a16:colId xmlns:a16="http://schemas.microsoft.com/office/drawing/2014/main" val="1752428747"/>
                    </a:ext>
                  </a:extLst>
                </a:gridCol>
                <a:gridCol w="780273">
                  <a:extLst>
                    <a:ext uri="{9D8B030D-6E8A-4147-A177-3AD203B41FA5}">
                      <a16:colId xmlns:a16="http://schemas.microsoft.com/office/drawing/2014/main" val="4101701800"/>
                    </a:ext>
                  </a:extLst>
                </a:gridCol>
                <a:gridCol w="780273">
                  <a:extLst>
                    <a:ext uri="{9D8B030D-6E8A-4147-A177-3AD203B41FA5}">
                      <a16:colId xmlns:a16="http://schemas.microsoft.com/office/drawing/2014/main" val="1584291826"/>
                    </a:ext>
                  </a:extLst>
                </a:gridCol>
                <a:gridCol w="780273">
                  <a:extLst>
                    <a:ext uri="{9D8B030D-6E8A-4147-A177-3AD203B41FA5}">
                      <a16:colId xmlns:a16="http://schemas.microsoft.com/office/drawing/2014/main" val="522528928"/>
                    </a:ext>
                  </a:extLst>
                </a:gridCol>
                <a:gridCol w="780273">
                  <a:extLst>
                    <a:ext uri="{9D8B030D-6E8A-4147-A177-3AD203B41FA5}">
                      <a16:colId xmlns:a16="http://schemas.microsoft.com/office/drawing/2014/main" val="3409489873"/>
                    </a:ext>
                  </a:extLst>
                </a:gridCol>
                <a:gridCol w="780273">
                  <a:extLst>
                    <a:ext uri="{9D8B030D-6E8A-4147-A177-3AD203B41FA5}">
                      <a16:colId xmlns:a16="http://schemas.microsoft.com/office/drawing/2014/main" val="3425374137"/>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Ệ</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Ể</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598707315"/>
                  </a:ext>
                </a:extLst>
              </a:tr>
            </a:tbl>
          </a:graphicData>
        </a:graphic>
      </p:graphicFrame>
      <p:graphicFrame>
        <p:nvGraphicFramePr>
          <p:cNvPr id="14" name="Table 13">
            <a:extLst>
              <a:ext uri="{FF2B5EF4-FFF2-40B4-BE49-F238E27FC236}">
                <a16:creationId xmlns:a16="http://schemas.microsoft.com/office/drawing/2014/main" id="{15CB74D4-A26E-6F66-992D-D0F286239CA7}"/>
              </a:ext>
            </a:extLst>
          </p:cNvPr>
          <p:cNvGraphicFramePr>
            <a:graphicFrameLocks noGrp="1"/>
          </p:cNvGraphicFramePr>
          <p:nvPr>
            <p:extLst>
              <p:ext uri="{D42A27DB-BD31-4B8C-83A1-F6EECF244321}">
                <p14:modId xmlns:p14="http://schemas.microsoft.com/office/powerpoint/2010/main" val="3339530055"/>
              </p:ext>
            </p:extLst>
          </p:nvPr>
        </p:nvGraphicFramePr>
        <p:xfrm>
          <a:off x="3365044" y="1598025"/>
          <a:ext cx="780273" cy="3162120"/>
        </p:xfrm>
        <a:graphic>
          <a:graphicData uri="http://schemas.openxmlformats.org/drawingml/2006/table">
            <a:tbl>
              <a:tblPr firstRow="1" firstCol="1" bandRow="1"/>
              <a:tblGrid>
                <a:gridCol w="780273">
                  <a:extLst>
                    <a:ext uri="{9D8B030D-6E8A-4147-A177-3AD203B41FA5}">
                      <a16:colId xmlns:a16="http://schemas.microsoft.com/office/drawing/2014/main" val="2353721327"/>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57593436"/>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782220973"/>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399628638"/>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437454635"/>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846620562"/>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76547514"/>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470739282"/>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255682169"/>
                  </a:ext>
                </a:extLst>
              </a:tr>
            </a:tbl>
          </a:graphicData>
        </a:graphic>
      </p:graphicFrame>
      <p:graphicFrame>
        <p:nvGraphicFramePr>
          <p:cNvPr id="15" name="Table 14">
            <a:extLst>
              <a:ext uri="{FF2B5EF4-FFF2-40B4-BE49-F238E27FC236}">
                <a16:creationId xmlns:a16="http://schemas.microsoft.com/office/drawing/2014/main" id="{F6479F87-9695-A768-DAA4-ED7B113E5E4D}"/>
              </a:ext>
            </a:extLst>
          </p:cNvPr>
          <p:cNvGraphicFramePr>
            <a:graphicFrameLocks noGrp="1"/>
          </p:cNvGraphicFramePr>
          <p:nvPr>
            <p:extLst>
              <p:ext uri="{D42A27DB-BD31-4B8C-83A1-F6EECF244321}">
                <p14:modId xmlns:p14="http://schemas.microsoft.com/office/powerpoint/2010/main" val="4228856398"/>
              </p:ext>
            </p:extLst>
          </p:nvPr>
        </p:nvGraphicFramePr>
        <p:xfrm>
          <a:off x="7273423" y="1598025"/>
          <a:ext cx="780273" cy="2766855"/>
        </p:xfrm>
        <a:graphic>
          <a:graphicData uri="http://schemas.openxmlformats.org/drawingml/2006/table">
            <a:tbl>
              <a:tblPr firstRow="1" firstCol="1" bandRow="1"/>
              <a:tblGrid>
                <a:gridCol w="780273">
                  <a:extLst>
                    <a:ext uri="{9D8B030D-6E8A-4147-A177-3AD203B41FA5}">
                      <a16:colId xmlns:a16="http://schemas.microsoft.com/office/drawing/2014/main" val="3036799261"/>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534641769"/>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125901145"/>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432185166"/>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240617372"/>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747432298"/>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349453157"/>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813859136"/>
                  </a:ext>
                </a:extLst>
              </a:tr>
            </a:tbl>
          </a:graphicData>
        </a:graphic>
      </p:graphicFrame>
      <p:graphicFrame>
        <p:nvGraphicFramePr>
          <p:cNvPr id="16" name="Table 15">
            <a:extLst>
              <a:ext uri="{FF2B5EF4-FFF2-40B4-BE49-F238E27FC236}">
                <a16:creationId xmlns:a16="http://schemas.microsoft.com/office/drawing/2014/main" id="{5609680F-347F-CB1F-827B-9D5C372D3D86}"/>
              </a:ext>
            </a:extLst>
          </p:cNvPr>
          <p:cNvGraphicFramePr>
            <a:graphicFrameLocks noGrp="1"/>
          </p:cNvGraphicFramePr>
          <p:nvPr>
            <p:extLst>
              <p:ext uri="{D42A27DB-BD31-4B8C-83A1-F6EECF244321}">
                <p14:modId xmlns:p14="http://schemas.microsoft.com/office/powerpoint/2010/main" val="3771208989"/>
              </p:ext>
            </p:extLst>
          </p:nvPr>
        </p:nvGraphicFramePr>
        <p:xfrm>
          <a:off x="8833968" y="2780776"/>
          <a:ext cx="780273" cy="2766855"/>
        </p:xfrm>
        <a:graphic>
          <a:graphicData uri="http://schemas.openxmlformats.org/drawingml/2006/table">
            <a:tbl>
              <a:tblPr firstRow="1" firstCol="1" bandRow="1"/>
              <a:tblGrid>
                <a:gridCol w="780273">
                  <a:extLst>
                    <a:ext uri="{9D8B030D-6E8A-4147-A177-3AD203B41FA5}">
                      <a16:colId xmlns:a16="http://schemas.microsoft.com/office/drawing/2014/main" val="208534732"/>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536965860"/>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92970935"/>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68774678"/>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965616617"/>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170246588"/>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Ạ</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125160455"/>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24729078"/>
                  </a:ext>
                </a:extLst>
              </a:tr>
            </a:tbl>
          </a:graphicData>
        </a:graphic>
      </p:graphicFrame>
      <p:graphicFrame>
        <p:nvGraphicFramePr>
          <p:cNvPr id="17" name="Table 16">
            <a:extLst>
              <a:ext uri="{FF2B5EF4-FFF2-40B4-BE49-F238E27FC236}">
                <a16:creationId xmlns:a16="http://schemas.microsoft.com/office/drawing/2014/main" id="{72FD086D-5CC6-D085-02FA-D7241E73BFB6}"/>
              </a:ext>
            </a:extLst>
          </p:cNvPr>
          <p:cNvGraphicFramePr>
            <a:graphicFrameLocks noGrp="1"/>
          </p:cNvGraphicFramePr>
          <p:nvPr>
            <p:extLst>
              <p:ext uri="{D42A27DB-BD31-4B8C-83A1-F6EECF244321}">
                <p14:modId xmlns:p14="http://schemas.microsoft.com/office/powerpoint/2010/main" val="3815260306"/>
              </p:ext>
            </p:extLst>
          </p:nvPr>
        </p:nvGraphicFramePr>
        <p:xfrm>
          <a:off x="11170227" y="3967383"/>
          <a:ext cx="780273" cy="2371590"/>
        </p:xfrm>
        <a:graphic>
          <a:graphicData uri="http://schemas.openxmlformats.org/drawingml/2006/table">
            <a:tbl>
              <a:tblPr firstRow="1" firstCol="1" bandRow="1"/>
              <a:tblGrid>
                <a:gridCol w="780273">
                  <a:extLst>
                    <a:ext uri="{9D8B030D-6E8A-4147-A177-3AD203B41FA5}">
                      <a16:colId xmlns:a16="http://schemas.microsoft.com/office/drawing/2014/main" val="2237107753"/>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369109503"/>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Ẻ</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738863003"/>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284072361"/>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639882273"/>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283119288"/>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54182087"/>
                  </a:ext>
                </a:extLst>
              </a:tr>
            </a:tbl>
          </a:graphicData>
        </a:graphic>
      </p:graphicFrame>
      <p:graphicFrame>
        <p:nvGraphicFramePr>
          <p:cNvPr id="18" name="Table 17">
            <a:extLst>
              <a:ext uri="{FF2B5EF4-FFF2-40B4-BE49-F238E27FC236}">
                <a16:creationId xmlns:a16="http://schemas.microsoft.com/office/drawing/2014/main" id="{5E9FA7BD-0D03-AF24-4380-883726DC8EBB}"/>
              </a:ext>
            </a:extLst>
          </p:cNvPr>
          <p:cNvGraphicFramePr>
            <a:graphicFrameLocks noGrp="1"/>
          </p:cNvGraphicFramePr>
          <p:nvPr>
            <p:extLst>
              <p:ext uri="{D42A27DB-BD31-4B8C-83A1-F6EECF244321}">
                <p14:modId xmlns:p14="http://schemas.microsoft.com/office/powerpoint/2010/main" val="3674814121"/>
              </p:ext>
            </p:extLst>
          </p:nvPr>
        </p:nvGraphicFramePr>
        <p:xfrm>
          <a:off x="241499" y="5943708"/>
          <a:ext cx="7802730" cy="395265"/>
        </p:xfrm>
        <a:graphic>
          <a:graphicData uri="http://schemas.openxmlformats.org/drawingml/2006/table">
            <a:tbl>
              <a:tblPr firstRow="1" firstCol="1" bandRow="1"/>
              <a:tblGrid>
                <a:gridCol w="780273">
                  <a:extLst>
                    <a:ext uri="{9D8B030D-6E8A-4147-A177-3AD203B41FA5}">
                      <a16:colId xmlns:a16="http://schemas.microsoft.com/office/drawing/2014/main" val="481076874"/>
                    </a:ext>
                  </a:extLst>
                </a:gridCol>
                <a:gridCol w="780273">
                  <a:extLst>
                    <a:ext uri="{9D8B030D-6E8A-4147-A177-3AD203B41FA5}">
                      <a16:colId xmlns:a16="http://schemas.microsoft.com/office/drawing/2014/main" val="2892206390"/>
                    </a:ext>
                  </a:extLst>
                </a:gridCol>
                <a:gridCol w="780273">
                  <a:extLst>
                    <a:ext uri="{9D8B030D-6E8A-4147-A177-3AD203B41FA5}">
                      <a16:colId xmlns:a16="http://schemas.microsoft.com/office/drawing/2014/main" val="3809423213"/>
                    </a:ext>
                  </a:extLst>
                </a:gridCol>
                <a:gridCol w="780273">
                  <a:extLst>
                    <a:ext uri="{9D8B030D-6E8A-4147-A177-3AD203B41FA5}">
                      <a16:colId xmlns:a16="http://schemas.microsoft.com/office/drawing/2014/main" val="4014539776"/>
                    </a:ext>
                  </a:extLst>
                </a:gridCol>
                <a:gridCol w="780273">
                  <a:extLst>
                    <a:ext uri="{9D8B030D-6E8A-4147-A177-3AD203B41FA5}">
                      <a16:colId xmlns:a16="http://schemas.microsoft.com/office/drawing/2014/main" val="1354486271"/>
                    </a:ext>
                  </a:extLst>
                </a:gridCol>
                <a:gridCol w="780273">
                  <a:extLst>
                    <a:ext uri="{9D8B030D-6E8A-4147-A177-3AD203B41FA5}">
                      <a16:colId xmlns:a16="http://schemas.microsoft.com/office/drawing/2014/main" val="368092202"/>
                    </a:ext>
                  </a:extLst>
                </a:gridCol>
                <a:gridCol w="780273">
                  <a:extLst>
                    <a:ext uri="{9D8B030D-6E8A-4147-A177-3AD203B41FA5}">
                      <a16:colId xmlns:a16="http://schemas.microsoft.com/office/drawing/2014/main" val="320778005"/>
                    </a:ext>
                  </a:extLst>
                </a:gridCol>
                <a:gridCol w="780273">
                  <a:extLst>
                    <a:ext uri="{9D8B030D-6E8A-4147-A177-3AD203B41FA5}">
                      <a16:colId xmlns:a16="http://schemas.microsoft.com/office/drawing/2014/main" val="1589544233"/>
                    </a:ext>
                  </a:extLst>
                </a:gridCol>
                <a:gridCol w="780273">
                  <a:extLst>
                    <a:ext uri="{9D8B030D-6E8A-4147-A177-3AD203B41FA5}">
                      <a16:colId xmlns:a16="http://schemas.microsoft.com/office/drawing/2014/main" val="1071462169"/>
                    </a:ext>
                  </a:extLst>
                </a:gridCol>
                <a:gridCol w="780273">
                  <a:extLst>
                    <a:ext uri="{9D8B030D-6E8A-4147-A177-3AD203B41FA5}">
                      <a16:colId xmlns:a16="http://schemas.microsoft.com/office/drawing/2014/main" val="2313293543"/>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Ở</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Ợ</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537436642"/>
                  </a:ext>
                </a:extLst>
              </a:tr>
            </a:tbl>
          </a:graphicData>
        </a:graphic>
      </p:graphicFrame>
    </p:spTree>
    <p:extLst>
      <p:ext uri="{BB962C8B-B14F-4D97-AF65-F5344CB8AC3E}">
        <p14:creationId xmlns:p14="http://schemas.microsoft.com/office/powerpoint/2010/main" val="1964933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460173" y="1890118"/>
            <a:ext cx="7511143" cy="304698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4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a:t>
            </a:r>
            <a:r>
              <a:rPr kumimoji="0" lang="en-US" sz="64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HÌNH THÀNH KIẾN THỨC MỚI</a:t>
            </a:r>
            <a:endParaRPr kumimoji="0" lang="en-SG" sz="6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0772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1</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2198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548006EE-ADCF-982B-1D88-1ABBE23D2D9E}"/>
              </a:ext>
            </a:extLst>
          </p:cNvPr>
          <p:cNvPicPr>
            <a:picLocks noChangeAspect="1"/>
          </p:cNvPicPr>
          <p:nvPr/>
        </p:nvPicPr>
        <p:blipFill>
          <a:blip r:embed="rId5"/>
          <a:stretch>
            <a:fillRect/>
          </a:stretch>
        </p:blipFill>
        <p:spPr>
          <a:xfrm>
            <a:off x="857249" y="3102427"/>
            <a:ext cx="3237395" cy="4067364"/>
          </a:xfrm>
          <a:prstGeom prst="rect">
            <a:avLst/>
          </a:prstGeom>
        </p:spPr>
      </p:pic>
      <p:sp>
        <p:nvSpPr>
          <p:cNvPr id="6" name="Rectangle: Rounded Corners 5">
            <a:extLst>
              <a:ext uri="{FF2B5EF4-FFF2-40B4-BE49-F238E27FC236}">
                <a16:creationId xmlns:a16="http://schemas.microsoft.com/office/drawing/2014/main" id="{B91D6762-89CD-1647-EB28-9ACB0F7A7C57}"/>
              </a:ext>
            </a:extLst>
          </p:cNvPr>
          <p:cNvSpPr/>
          <p:nvPr/>
        </p:nvSpPr>
        <p:spPr>
          <a:xfrm>
            <a:off x="2698358" y="212608"/>
            <a:ext cx="6795285" cy="63061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7AA5D330-AB54-1AEA-E9A5-BD6184437385}"/>
              </a:ext>
            </a:extLst>
          </p:cNvPr>
          <p:cNvSpPr txBox="1"/>
          <p:nvPr/>
        </p:nvSpPr>
        <p:spPr>
          <a:xfrm>
            <a:off x="5149838" y="117874"/>
            <a:ext cx="6339840" cy="752065"/>
          </a:xfrm>
          <a:prstGeom prst="rect">
            <a:avLst/>
          </a:prstGeom>
          <a:noFill/>
        </p:spPr>
        <p:txBody>
          <a:bodyPr wrap="square">
            <a:spAutoFit/>
          </a:bodyPr>
          <a:lstStyle/>
          <a:p>
            <a:pPr marL="0" marR="0" lvl="0" indent="0" algn="just" defTabSz="1219170" rtl="0" eaLnBrk="1" fontAlgn="auto" latinLnBrk="0" hangingPunct="1">
              <a:lnSpc>
                <a:spcPct val="150000"/>
              </a:lnSpc>
              <a:spcBef>
                <a:spcPts val="0"/>
              </a:spcBef>
              <a:spcAft>
                <a:spcPts val="1067"/>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sym typeface="Arial"/>
              </a:rPr>
              <a:t>CÂU 1</a:t>
            </a:r>
            <a:endParaRPr kumimoji="0" lang="en-SG"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8" name="Group 7">
            <a:extLst>
              <a:ext uri="{FF2B5EF4-FFF2-40B4-BE49-F238E27FC236}">
                <a16:creationId xmlns:a16="http://schemas.microsoft.com/office/drawing/2014/main" id="{5F335A30-8030-5D08-8CEA-EE6F6A244D5E}"/>
              </a:ext>
            </a:extLst>
          </p:cNvPr>
          <p:cNvGrpSpPr/>
          <p:nvPr/>
        </p:nvGrpSpPr>
        <p:grpSpPr>
          <a:xfrm>
            <a:off x="4486481" y="869939"/>
            <a:ext cx="7221753" cy="5562600"/>
            <a:chOff x="5280806" y="1244675"/>
            <a:chExt cx="5812058" cy="5015344"/>
          </a:xfrm>
        </p:grpSpPr>
        <p:pic>
          <p:nvPicPr>
            <p:cNvPr id="10" name="图片 10245" descr="22">
              <a:extLst>
                <a:ext uri="{FF2B5EF4-FFF2-40B4-BE49-F238E27FC236}">
                  <a16:creationId xmlns:a16="http://schemas.microsoft.com/office/drawing/2014/main" id="{2A256A5A-0C6C-1314-57A2-673B82E6C39B}"/>
                </a:ext>
              </a:extLst>
            </p:cNvPr>
            <p:cNvPicPr>
              <a:picLocks noChangeAspect="1"/>
            </p:cNvPicPr>
            <p:nvPr/>
          </p:nvPicPr>
          <p:blipFill>
            <a:blip r:embed="rId6"/>
            <a:stretch>
              <a:fillRect/>
            </a:stretch>
          </p:blipFill>
          <p:spPr>
            <a:xfrm>
              <a:off x="5280806" y="1244675"/>
              <a:ext cx="5812058" cy="5015344"/>
            </a:xfrm>
            <a:prstGeom prst="rect">
              <a:avLst/>
            </a:prstGeom>
            <a:noFill/>
            <a:ln w="9525">
              <a:noFill/>
            </a:ln>
          </p:spPr>
        </p:pic>
        <p:sp>
          <p:nvSpPr>
            <p:cNvPr id="11" name="TextBox 10">
              <a:extLst>
                <a:ext uri="{FF2B5EF4-FFF2-40B4-BE49-F238E27FC236}">
                  <a16:creationId xmlns:a16="http://schemas.microsoft.com/office/drawing/2014/main" id="{EFEB7EAE-818B-32E4-AD29-D7F11783741A}"/>
                </a:ext>
              </a:extLst>
            </p:cNvPr>
            <p:cNvSpPr txBox="1"/>
            <p:nvPr/>
          </p:nvSpPr>
          <p:spPr>
            <a:xfrm>
              <a:off x="5741954" y="2768015"/>
              <a:ext cx="4889761" cy="3080218"/>
            </a:xfrm>
            <a:prstGeom prst="rect">
              <a:avLst/>
            </a:prstGeom>
            <a:noFill/>
          </p:spPr>
          <p:txBody>
            <a:bodyPr wrap="square">
              <a:spAutoFit/>
            </a:bodyPr>
            <a:lstStyle/>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Kẻ bảng sau vào vở, liệt kê một số yếu tố kì ảo quan trọng và nêu tác dụng của nó trong các truyện Chuyện người con gái Nam Xương, Truyện lạ nhà thuyền chài, Dế chọi.</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52338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840376" y="-21145"/>
            <a:ext cx="8449518" cy="745172"/>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0846249" y="34614"/>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2147409" y="151683"/>
            <a:ext cx="78354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BẢNG TÓM LƯỢC</a:t>
            </a:r>
            <a:endParaRPr kumimoji="0" lang="en-SG"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3" name="Google Shape;1888;p60">
            <a:extLst>
              <a:ext uri="{FF2B5EF4-FFF2-40B4-BE49-F238E27FC236}">
                <a16:creationId xmlns:a16="http://schemas.microsoft.com/office/drawing/2014/main" id="{14C0AB64-4F61-BF51-C8B5-C718DF5CB275}"/>
              </a:ext>
            </a:extLst>
          </p:cNvPr>
          <p:cNvGrpSpPr/>
          <p:nvPr/>
        </p:nvGrpSpPr>
        <p:grpSpPr>
          <a:xfrm rot="10800000">
            <a:off x="608090" y="95227"/>
            <a:ext cx="400480" cy="689911"/>
            <a:chOff x="6316225" y="3717575"/>
            <a:chExt cx="251400" cy="421100"/>
          </a:xfrm>
        </p:grpSpPr>
        <p:sp>
          <p:nvSpPr>
            <p:cNvPr id="34" name="Google Shape;1889;p60">
              <a:extLst>
                <a:ext uri="{FF2B5EF4-FFF2-40B4-BE49-F238E27FC236}">
                  <a16:creationId xmlns:a16="http://schemas.microsoft.com/office/drawing/2014/main"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3" name="Table 12">
            <a:extLst>
              <a:ext uri="{FF2B5EF4-FFF2-40B4-BE49-F238E27FC236}">
                <a16:creationId xmlns:a16="http://schemas.microsoft.com/office/drawing/2014/main" id="{608A0E5B-58E0-3CFF-B051-156A5D0BE658}"/>
              </a:ext>
            </a:extLst>
          </p:cNvPr>
          <p:cNvGraphicFramePr>
            <a:graphicFrameLocks noGrp="1"/>
          </p:cNvGraphicFramePr>
          <p:nvPr>
            <p:extLst>
              <p:ext uri="{D42A27DB-BD31-4B8C-83A1-F6EECF244321}">
                <p14:modId xmlns:p14="http://schemas.microsoft.com/office/powerpoint/2010/main" val="2069335731"/>
              </p:ext>
            </p:extLst>
          </p:nvPr>
        </p:nvGraphicFramePr>
        <p:xfrm>
          <a:off x="224786" y="891252"/>
          <a:ext cx="11710407" cy="5842194"/>
        </p:xfrm>
        <a:graphic>
          <a:graphicData uri="http://schemas.openxmlformats.org/drawingml/2006/table">
            <a:tbl>
              <a:tblPr firstRow="1" firstCol="1" bandRow="1">
                <a:tableStyleId>{10A1B5D5-9B99-4C35-A422-299274C87663}</a:tableStyleId>
              </a:tblPr>
              <a:tblGrid>
                <a:gridCol w="2472115">
                  <a:extLst>
                    <a:ext uri="{9D8B030D-6E8A-4147-A177-3AD203B41FA5}">
                      <a16:colId xmlns:a16="http://schemas.microsoft.com/office/drawing/2014/main" val="2490910267"/>
                    </a:ext>
                  </a:extLst>
                </a:gridCol>
                <a:gridCol w="4928021">
                  <a:extLst>
                    <a:ext uri="{9D8B030D-6E8A-4147-A177-3AD203B41FA5}">
                      <a16:colId xmlns:a16="http://schemas.microsoft.com/office/drawing/2014/main" val="711471246"/>
                    </a:ext>
                  </a:extLst>
                </a:gridCol>
                <a:gridCol w="4310271">
                  <a:extLst>
                    <a:ext uri="{9D8B030D-6E8A-4147-A177-3AD203B41FA5}">
                      <a16:colId xmlns:a16="http://schemas.microsoft.com/office/drawing/2014/main" val="964839535"/>
                    </a:ext>
                  </a:extLst>
                </a:gridCol>
              </a:tblGrid>
              <a:tr h="717460">
                <a:tc>
                  <a:txBody>
                    <a:bodyPr/>
                    <a:lstStyle/>
                    <a:p>
                      <a:pPr algn="ctr">
                        <a:lnSpc>
                          <a:spcPct val="100000"/>
                        </a:lnSpc>
                        <a:spcAft>
                          <a:spcPts val="800"/>
                        </a:spcAft>
                      </a:pPr>
                      <a:r>
                        <a:rPr lang="vi-VN" sz="3200" dirty="0">
                          <a:solidFill>
                            <a:schemeClr val="tx1"/>
                          </a:solidFill>
                          <a:effectLst/>
                          <a:latin typeface="+mj-lt"/>
                        </a:rPr>
                        <a:t>Văn bản</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200">
                          <a:solidFill>
                            <a:schemeClr val="tx1"/>
                          </a:solidFill>
                          <a:effectLst/>
                          <a:latin typeface="+mj-lt"/>
                        </a:rPr>
                        <a:t>Yếu tố kì ảo</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200" dirty="0">
                          <a:solidFill>
                            <a:schemeClr val="tx1"/>
                          </a:solidFill>
                          <a:effectLst/>
                          <a:latin typeface="+mj-lt"/>
                        </a:rPr>
                        <a:t>Tác dụng</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95449347"/>
                  </a:ext>
                </a:extLst>
              </a:tr>
              <a:tr h="2152379">
                <a:tc>
                  <a:txBody>
                    <a:bodyPr/>
                    <a:lstStyle/>
                    <a:p>
                      <a:pPr algn="just">
                        <a:lnSpc>
                          <a:spcPct val="100000"/>
                        </a:lnSpc>
                        <a:spcAft>
                          <a:spcPts val="800"/>
                        </a:spcAft>
                      </a:pPr>
                      <a:r>
                        <a:rPr lang="vi-VN" sz="3200">
                          <a:solidFill>
                            <a:schemeClr val="tx1"/>
                          </a:solidFill>
                          <a:effectLst/>
                          <a:latin typeface="+mj-lt"/>
                        </a:rPr>
                        <a:t>Chuyện người con gái Nam Xương</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9112547"/>
                  </a:ext>
                </a:extLst>
              </a:tr>
              <a:tr h="1434920">
                <a:tc>
                  <a:txBody>
                    <a:bodyPr/>
                    <a:lstStyle/>
                    <a:p>
                      <a:pPr algn="just">
                        <a:lnSpc>
                          <a:spcPct val="100000"/>
                        </a:lnSpc>
                        <a:spcAft>
                          <a:spcPts val="800"/>
                        </a:spcAft>
                      </a:pPr>
                      <a:r>
                        <a:rPr lang="vi-VN" sz="3200">
                          <a:solidFill>
                            <a:schemeClr val="tx1"/>
                          </a:solidFill>
                          <a:effectLst/>
                          <a:latin typeface="+mj-lt"/>
                        </a:rPr>
                        <a:t>Truyện lạ nhà thuyền chài</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8159413"/>
                  </a:ext>
                </a:extLst>
              </a:tr>
              <a:tr h="1537435">
                <a:tc>
                  <a:txBody>
                    <a:bodyPr/>
                    <a:lstStyle/>
                    <a:p>
                      <a:pPr algn="just">
                        <a:lnSpc>
                          <a:spcPct val="100000"/>
                        </a:lnSpc>
                        <a:spcAft>
                          <a:spcPts val="800"/>
                        </a:spcAft>
                      </a:pPr>
                      <a:r>
                        <a:rPr lang="vi-VN" sz="3200">
                          <a:solidFill>
                            <a:schemeClr val="tx1"/>
                          </a:solidFill>
                          <a:effectLst/>
                          <a:latin typeface="+mj-lt"/>
                        </a:rPr>
                        <a:t>Dế chọi</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0331590"/>
                  </a:ext>
                </a:extLst>
              </a:tr>
            </a:tbl>
          </a:graphicData>
        </a:graphic>
      </p:graphicFrame>
    </p:spTree>
    <p:extLst>
      <p:ext uri="{BB962C8B-B14F-4D97-AF65-F5344CB8AC3E}">
        <p14:creationId xmlns:p14="http://schemas.microsoft.com/office/powerpoint/2010/main" val="1586637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840376" y="-21145"/>
            <a:ext cx="8449518" cy="745172"/>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0846249" y="34614"/>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2147409" y="151683"/>
            <a:ext cx="78354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BẢNG TÓM LƯỢC</a:t>
            </a:r>
            <a:endParaRPr kumimoji="0" lang="en-SG"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3" name="Google Shape;1888;p60">
            <a:extLst>
              <a:ext uri="{FF2B5EF4-FFF2-40B4-BE49-F238E27FC236}">
                <a16:creationId xmlns:a16="http://schemas.microsoft.com/office/drawing/2014/main" id="{14C0AB64-4F61-BF51-C8B5-C718DF5CB275}"/>
              </a:ext>
            </a:extLst>
          </p:cNvPr>
          <p:cNvGrpSpPr/>
          <p:nvPr/>
        </p:nvGrpSpPr>
        <p:grpSpPr>
          <a:xfrm rot="10800000">
            <a:off x="608090" y="95227"/>
            <a:ext cx="400480" cy="689911"/>
            <a:chOff x="6316225" y="3717575"/>
            <a:chExt cx="251400" cy="421100"/>
          </a:xfrm>
        </p:grpSpPr>
        <p:sp>
          <p:nvSpPr>
            <p:cNvPr id="34" name="Google Shape;1889;p60">
              <a:extLst>
                <a:ext uri="{FF2B5EF4-FFF2-40B4-BE49-F238E27FC236}">
                  <a16:creationId xmlns:a16="http://schemas.microsoft.com/office/drawing/2014/main"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3" name="Table 12">
            <a:extLst>
              <a:ext uri="{FF2B5EF4-FFF2-40B4-BE49-F238E27FC236}">
                <a16:creationId xmlns:a16="http://schemas.microsoft.com/office/drawing/2014/main" id="{608A0E5B-58E0-3CFF-B051-156A5D0BE658}"/>
              </a:ext>
            </a:extLst>
          </p:cNvPr>
          <p:cNvGraphicFramePr>
            <a:graphicFrameLocks noGrp="1"/>
          </p:cNvGraphicFramePr>
          <p:nvPr>
            <p:extLst>
              <p:ext uri="{D42A27DB-BD31-4B8C-83A1-F6EECF244321}">
                <p14:modId xmlns:p14="http://schemas.microsoft.com/office/powerpoint/2010/main" val="4192147046"/>
              </p:ext>
            </p:extLst>
          </p:nvPr>
        </p:nvGraphicFramePr>
        <p:xfrm>
          <a:off x="0" y="0"/>
          <a:ext cx="12192000" cy="6858000"/>
        </p:xfrm>
        <a:graphic>
          <a:graphicData uri="http://schemas.openxmlformats.org/drawingml/2006/table">
            <a:tbl>
              <a:tblPr firstRow="1" firstCol="1" bandRow="1">
                <a:tableStyleId>{10A1B5D5-9B99-4C35-A422-299274C87663}</a:tableStyleId>
              </a:tblPr>
              <a:tblGrid>
                <a:gridCol w="1470764">
                  <a:extLst>
                    <a:ext uri="{9D8B030D-6E8A-4147-A177-3AD203B41FA5}">
                      <a16:colId xmlns:a16="http://schemas.microsoft.com/office/drawing/2014/main" val="2490910267"/>
                    </a:ext>
                  </a:extLst>
                </a:gridCol>
                <a:gridCol w="5293291">
                  <a:extLst>
                    <a:ext uri="{9D8B030D-6E8A-4147-A177-3AD203B41FA5}">
                      <a16:colId xmlns:a16="http://schemas.microsoft.com/office/drawing/2014/main" val="711471246"/>
                    </a:ext>
                  </a:extLst>
                </a:gridCol>
                <a:gridCol w="5427945">
                  <a:extLst>
                    <a:ext uri="{9D8B030D-6E8A-4147-A177-3AD203B41FA5}">
                      <a16:colId xmlns:a16="http://schemas.microsoft.com/office/drawing/2014/main" val="964839535"/>
                    </a:ext>
                  </a:extLst>
                </a:gridCol>
              </a:tblGrid>
              <a:tr h="452690">
                <a:tc>
                  <a:txBody>
                    <a:bodyPr/>
                    <a:lstStyle/>
                    <a:p>
                      <a:pPr algn="ctr">
                        <a:lnSpc>
                          <a:spcPct val="100000"/>
                        </a:lnSpc>
                        <a:spcAft>
                          <a:spcPts val="800"/>
                        </a:spcAft>
                      </a:pPr>
                      <a:r>
                        <a:rPr lang="vi-VN" sz="2900" dirty="0">
                          <a:solidFill>
                            <a:schemeClr val="tx1"/>
                          </a:solidFill>
                          <a:effectLst/>
                          <a:latin typeface="+mj-lt"/>
                        </a:rPr>
                        <a:t>Văn bản</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900">
                          <a:solidFill>
                            <a:schemeClr val="tx1"/>
                          </a:solidFill>
                          <a:effectLst/>
                          <a:latin typeface="+mj-lt"/>
                        </a:rPr>
                        <a:t>Yếu tố kì ảo</a:t>
                      </a:r>
                      <a:endParaRPr lang="en-SG" sz="29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900" dirty="0">
                          <a:solidFill>
                            <a:schemeClr val="tx1"/>
                          </a:solidFill>
                          <a:effectLst/>
                          <a:latin typeface="+mj-lt"/>
                        </a:rPr>
                        <a:t>Tác dụng</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95449347"/>
                  </a:ext>
                </a:extLst>
              </a:tr>
              <a:tr h="6405310">
                <a:tc>
                  <a:txBody>
                    <a:bodyPr/>
                    <a:lstStyle/>
                    <a:p>
                      <a:pPr algn="just">
                        <a:lnSpc>
                          <a:spcPct val="100000"/>
                        </a:lnSpc>
                        <a:spcAft>
                          <a:spcPts val="800"/>
                        </a:spcAft>
                      </a:pPr>
                      <a:r>
                        <a:rPr lang="vi-VN" sz="2900" dirty="0">
                          <a:solidFill>
                            <a:schemeClr val="tx1"/>
                          </a:solidFill>
                          <a:effectLst/>
                          <a:latin typeface="+mj-lt"/>
                        </a:rPr>
                        <a:t>Chuyện người con gái Nam Xương</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r>
                        <a:rPr lang="vi-VN" sz="2900" dirty="0">
                          <a:solidFill>
                            <a:schemeClr val="tx1"/>
                          </a:solidFill>
                          <a:effectLst/>
                          <a:latin typeface="+mj-lt"/>
                        </a:rPr>
                        <a:t> </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9112547"/>
                  </a:ext>
                </a:extLst>
              </a:tr>
            </a:tbl>
          </a:graphicData>
        </a:graphic>
      </p:graphicFrame>
      <p:pic>
        <p:nvPicPr>
          <p:cNvPr id="14" name="Picture 13">
            <a:extLst>
              <a:ext uri="{FF2B5EF4-FFF2-40B4-BE49-F238E27FC236}">
                <a16:creationId xmlns:a16="http://schemas.microsoft.com/office/drawing/2014/main" id="{B2380AFB-7910-5FA0-E150-B989BF54E1FD}"/>
              </a:ext>
            </a:extLst>
          </p:cNvPr>
          <p:cNvPicPr>
            <a:picLocks noChangeAspect="1"/>
          </p:cNvPicPr>
          <p:nvPr/>
        </p:nvPicPr>
        <p:blipFill>
          <a:blip r:embed="rId5"/>
          <a:stretch>
            <a:fillRect/>
          </a:stretch>
        </p:blipFill>
        <p:spPr>
          <a:xfrm>
            <a:off x="-339940" y="4872626"/>
            <a:ext cx="1993639" cy="2067988"/>
          </a:xfrm>
          <a:prstGeom prst="rect">
            <a:avLst/>
          </a:prstGeom>
        </p:spPr>
      </p:pic>
      <p:sp>
        <p:nvSpPr>
          <p:cNvPr id="16" name="TextBox 15">
            <a:extLst>
              <a:ext uri="{FF2B5EF4-FFF2-40B4-BE49-F238E27FC236}">
                <a16:creationId xmlns:a16="http://schemas.microsoft.com/office/drawing/2014/main" id="{1D16282C-DA89-902B-3FDB-0FF7CD15DC2F}"/>
              </a:ext>
            </a:extLst>
          </p:cNvPr>
          <p:cNvSpPr txBox="1"/>
          <p:nvPr/>
        </p:nvSpPr>
        <p:spPr>
          <a:xfrm>
            <a:off x="1489478" y="529827"/>
            <a:ext cx="5197106" cy="630429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Phan Lang nằm mộng rồi thả rùa mai xanh</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Phan Lang gặp nạn được các tiên nữ đưa về chốn thủy cung.</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Cuộc gặp gỡ và trò chuyện của Phan Lang và Vũ Nương dưới cung nước.</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Phan Lang trở về trần thế, gặp và trò chuyện với Trương Sinh.</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Trương Sinh lập đàn giải oan, Vũ Nương hiện về trong làn sương khói, nói lời tạ từ rồi biến mất.</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934CB8C4-B452-760C-0C52-099820D3E436}"/>
              </a:ext>
            </a:extLst>
          </p:cNvPr>
          <p:cNvSpPr txBox="1"/>
          <p:nvPr/>
        </p:nvSpPr>
        <p:spPr>
          <a:xfrm>
            <a:off x="6771394" y="534986"/>
            <a:ext cx="5358876" cy="620169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Làm nên đặc trưng của thể lại Truyện truyền kì</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Làm nên yếu tố bất ngờ, hấp dẫn cho người đọc.</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Hoàn thiện nét đẹp vốn có của nhân vật Vũ Nương ngay cả khi nàng đã sang thế giới mới, một người phụ nữ nặng tình, nặng nghĩa, bao dung, nhân hậu và rất coi trọng danh dự.</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Tạo nên kết thúc phần nào có hậu, thể hiện ước mơ ngàn đời của nhân dân ta về lẽ công bằng.</a:t>
            </a:r>
            <a:endParaRPr kumimoji="0" lang="en-SG" sz="29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452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barn(inVertical)">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barn(inVertical)">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xEl>
                                              <p:pRg st="1" end="1"/>
                                            </p:txEl>
                                          </p:spTgt>
                                        </p:tgtEl>
                                        <p:attrNameLst>
                                          <p:attrName>style.visibility</p:attrName>
                                        </p:attrNameLst>
                                      </p:cBhvr>
                                      <p:to>
                                        <p:strVal val="visible"/>
                                      </p:to>
                                    </p:set>
                                    <p:animEffect transition="in" filter="barn(inVertical)">
                                      <p:cBhvr>
                                        <p:cTn id="37" dur="500"/>
                                        <p:tgtEl>
                                          <p:spTgt spid="1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xEl>
                                              <p:pRg st="2" end="2"/>
                                            </p:txEl>
                                          </p:spTgt>
                                        </p:tgtEl>
                                        <p:attrNameLst>
                                          <p:attrName>style.visibility</p:attrName>
                                        </p:attrNameLst>
                                      </p:cBhvr>
                                      <p:to>
                                        <p:strVal val="visible"/>
                                      </p:to>
                                    </p:set>
                                    <p:animEffect transition="in" filter="barn(inVertical)">
                                      <p:cBhvr>
                                        <p:cTn id="42" dur="500"/>
                                        <p:tgtEl>
                                          <p:spTgt spid="1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xEl>
                                              <p:pRg st="3" end="3"/>
                                            </p:txEl>
                                          </p:spTgt>
                                        </p:tgtEl>
                                        <p:attrNameLst>
                                          <p:attrName>style.visibility</p:attrName>
                                        </p:attrNameLst>
                                      </p:cBhvr>
                                      <p:to>
                                        <p:strVal val="visible"/>
                                      </p:to>
                                    </p:set>
                                    <p:animEffect transition="in" filter="barn(inVertical)">
                                      <p:cBhvr>
                                        <p:cTn id="47"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TotalTime>
  <Words>1589</Words>
  <Application>Microsoft Office PowerPoint</Application>
  <PresentationFormat>Widescreen</PresentationFormat>
  <Paragraphs>394</Paragraphs>
  <Slides>28</Slides>
  <Notes>16</Notes>
  <HiddenSlides>0</HiddenSlides>
  <MMClips>0</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28</vt:i4>
      </vt:variant>
    </vt:vector>
  </HeadingPairs>
  <TitlesOfParts>
    <vt:vector size="54" baseType="lpstr">
      <vt:lpstr>微软雅黑</vt:lpstr>
      <vt:lpstr>宋体</vt:lpstr>
      <vt:lpstr>SimSun-ExtB</vt:lpstr>
      <vt:lpstr>Anaheim</vt:lpstr>
      <vt:lpstr>Aptos</vt:lpstr>
      <vt:lpstr>Aptos Display</vt:lpstr>
      <vt:lpstr>Arial</vt:lpstr>
      <vt:lpstr>Arial Black</vt:lpstr>
      <vt:lpstr>Bebas Neue</vt:lpstr>
      <vt:lpstr>Calibri</vt:lpstr>
      <vt:lpstr>等线</vt:lpstr>
      <vt:lpstr>Josefin Sans</vt:lpstr>
      <vt:lpstr>Montserrat</vt:lpstr>
      <vt:lpstr>Nunito Light</vt:lpstr>
      <vt:lpstr>Poppins Medium</vt:lpstr>
      <vt:lpstr>Roboto Condensed Light</vt:lpstr>
      <vt:lpstr>黑体</vt:lpstr>
      <vt:lpstr>Times New Roman</vt:lpstr>
      <vt:lpstr>Titan One</vt:lpstr>
      <vt:lpstr>Wingdings</vt:lpstr>
      <vt:lpstr>字魂95号-手刻宋</vt:lpstr>
      <vt:lpstr>思源黑体 CN</vt:lpstr>
      <vt:lpstr>1_Office Theme</vt:lpstr>
      <vt:lpstr>1_Career Day for Elementary Students Infographics by Slidesgo</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7</cp:revision>
  <dcterms:created xsi:type="dcterms:W3CDTF">2024-09-24T04:59:05Z</dcterms:created>
  <dcterms:modified xsi:type="dcterms:W3CDTF">2025-04-22T13:48:28Z</dcterms:modified>
</cp:coreProperties>
</file>