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avi" ContentType="video/x-msvide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371" r:id="rId2"/>
    <p:sldId id="393" r:id="rId3"/>
    <p:sldId id="396" r:id="rId4"/>
    <p:sldId id="263" r:id="rId5"/>
    <p:sldId id="264" r:id="rId6"/>
    <p:sldId id="395" r:id="rId7"/>
    <p:sldId id="397" r:id="rId8"/>
    <p:sldId id="398" r:id="rId9"/>
    <p:sldId id="429" r:id="rId10"/>
    <p:sldId id="399" r:id="rId11"/>
    <p:sldId id="430" r:id="rId12"/>
    <p:sldId id="394" r:id="rId13"/>
    <p:sldId id="431" r:id="rId14"/>
    <p:sldId id="433" r:id="rId15"/>
    <p:sldId id="434" r:id="rId1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a:srgbClr val="0000FF"/>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15" autoAdjust="0"/>
    <p:restoredTop sz="94660"/>
  </p:normalViewPr>
  <p:slideViewPr>
    <p:cSldViewPr>
      <p:cViewPr varScale="1">
        <p:scale>
          <a:sx n="70" d="100"/>
          <a:sy n="70" d="100"/>
        </p:scale>
        <p:origin x="822" y="7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3179B53-D6EE-40E3-A45A-A21F062D0A0D}" type="datetimeFigureOut">
              <a:rPr lang="en-US" smtClean="0"/>
              <a:pPr/>
              <a:t>03/12/2023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D066088-79B6-43FD-8169-9C1DCC446DC5}" type="slidenum">
              <a:rPr lang="en-US" smtClean="0"/>
              <a:pPr/>
              <a:t>‹#›</a:t>
            </a:fld>
            <a:endParaRPr lang="en-US"/>
          </a:p>
        </p:txBody>
      </p:sp>
    </p:spTree>
    <p:extLst>
      <p:ext uri="{BB962C8B-B14F-4D97-AF65-F5344CB8AC3E}">
        <p14:creationId xmlns:p14="http://schemas.microsoft.com/office/powerpoint/2010/main" val="23215252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D066088-79B6-43FD-8169-9C1DCC446DC5}" type="slidenum">
              <a:rPr lang="en-US" smtClean="0"/>
              <a:pPr/>
              <a:t>4</a:t>
            </a:fld>
            <a:endParaRPr lang="en-US"/>
          </a:p>
        </p:txBody>
      </p:sp>
    </p:spTree>
    <p:extLst>
      <p:ext uri="{BB962C8B-B14F-4D97-AF65-F5344CB8AC3E}">
        <p14:creationId xmlns:p14="http://schemas.microsoft.com/office/powerpoint/2010/main" val="30191534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D066088-79B6-43FD-8169-9C1DCC446DC5}" type="slidenum">
              <a:rPr lang="en-US" smtClean="0"/>
              <a:pPr/>
              <a:t>5</a:t>
            </a:fld>
            <a:endParaRPr lang="en-US"/>
          </a:p>
        </p:txBody>
      </p:sp>
    </p:spTree>
    <p:extLst>
      <p:ext uri="{BB962C8B-B14F-4D97-AF65-F5344CB8AC3E}">
        <p14:creationId xmlns:p14="http://schemas.microsoft.com/office/powerpoint/2010/main" val="38052252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D066088-79B6-43FD-8169-9C1DCC446DC5}" type="slidenum">
              <a:rPr lang="en-US" smtClean="0"/>
              <a:pPr/>
              <a:t>8</a:t>
            </a:fld>
            <a:endParaRPr lang="en-US"/>
          </a:p>
        </p:txBody>
      </p:sp>
    </p:spTree>
    <p:extLst>
      <p:ext uri="{BB962C8B-B14F-4D97-AF65-F5344CB8AC3E}">
        <p14:creationId xmlns:p14="http://schemas.microsoft.com/office/powerpoint/2010/main" val="4826736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D066088-79B6-43FD-8169-9C1DCC446DC5}" type="slidenum">
              <a:rPr lang="en-US" smtClean="0"/>
              <a:pPr/>
              <a:t>11</a:t>
            </a:fld>
            <a:endParaRPr lang="en-US"/>
          </a:p>
        </p:txBody>
      </p:sp>
    </p:spTree>
    <p:extLst>
      <p:ext uri="{BB962C8B-B14F-4D97-AF65-F5344CB8AC3E}">
        <p14:creationId xmlns:p14="http://schemas.microsoft.com/office/powerpoint/2010/main" val="32643774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D066088-79B6-43FD-8169-9C1DCC446DC5}" type="slidenum">
              <a:rPr lang="en-US" smtClean="0"/>
              <a:pPr/>
              <a:t>14</a:t>
            </a:fld>
            <a:endParaRPr lang="en-US"/>
          </a:p>
        </p:txBody>
      </p:sp>
    </p:spTree>
    <p:extLst>
      <p:ext uri="{BB962C8B-B14F-4D97-AF65-F5344CB8AC3E}">
        <p14:creationId xmlns:p14="http://schemas.microsoft.com/office/powerpoint/2010/main" val="36756840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ED3E74C-22C4-4F63-9B69-88079DB08943}" type="datetimeFigureOut">
              <a:rPr lang="en-US" smtClean="0"/>
              <a:pPr/>
              <a:t>03/12/2023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307690-9064-4386-9160-5DC269561F8C}"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ED3E74C-22C4-4F63-9B69-88079DB08943}" type="datetimeFigureOut">
              <a:rPr lang="en-US" smtClean="0"/>
              <a:pPr/>
              <a:t>03/12/2023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307690-9064-4386-9160-5DC269561F8C}"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ED3E74C-22C4-4F63-9B69-88079DB08943}" type="datetimeFigureOut">
              <a:rPr lang="en-US" smtClean="0"/>
              <a:pPr/>
              <a:t>03/12/2023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307690-9064-4386-9160-5DC269561F8C}"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ED3E74C-22C4-4F63-9B69-88079DB08943}" type="datetimeFigureOut">
              <a:rPr lang="en-US" smtClean="0"/>
              <a:pPr/>
              <a:t>03/12/2023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307690-9064-4386-9160-5DC269561F8C}"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ED3E74C-22C4-4F63-9B69-88079DB08943}" type="datetimeFigureOut">
              <a:rPr lang="en-US" smtClean="0"/>
              <a:pPr/>
              <a:t>03/12/2023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307690-9064-4386-9160-5DC269561F8C}"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ED3E74C-22C4-4F63-9B69-88079DB08943}" type="datetimeFigureOut">
              <a:rPr lang="en-US" smtClean="0"/>
              <a:pPr/>
              <a:t>03/12/2023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307690-9064-4386-9160-5DC269561F8C}"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ED3E74C-22C4-4F63-9B69-88079DB08943}" type="datetimeFigureOut">
              <a:rPr lang="en-US" smtClean="0"/>
              <a:pPr/>
              <a:t>03/12/2023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F307690-9064-4386-9160-5DC269561F8C}"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ED3E74C-22C4-4F63-9B69-88079DB08943}" type="datetimeFigureOut">
              <a:rPr lang="en-US" smtClean="0"/>
              <a:pPr/>
              <a:t>03/12/2023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F307690-9064-4386-9160-5DC269561F8C}"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D3E74C-22C4-4F63-9B69-88079DB08943}" type="datetimeFigureOut">
              <a:rPr lang="en-US" smtClean="0"/>
              <a:pPr/>
              <a:t>03/12/2023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F307690-9064-4386-9160-5DC269561F8C}"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ED3E74C-22C4-4F63-9B69-88079DB08943}" type="datetimeFigureOut">
              <a:rPr lang="en-US" smtClean="0"/>
              <a:pPr/>
              <a:t>03/12/2023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307690-9064-4386-9160-5DC269561F8C}"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ED3E74C-22C4-4F63-9B69-88079DB08943}" type="datetimeFigureOut">
              <a:rPr lang="en-US" smtClean="0"/>
              <a:pPr/>
              <a:t>03/12/2023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307690-9064-4386-9160-5DC269561F8C}"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D3E74C-22C4-4F63-9B69-88079DB08943}" type="datetimeFigureOut">
              <a:rPr lang="en-US" smtClean="0"/>
              <a:pPr/>
              <a:t>03/12/2023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307690-9064-4386-9160-5DC269561F8C}"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avi"/><Relationship Id="rId1" Type="http://schemas.microsoft.com/office/2007/relationships/media" Target="../media/media1.avi"/><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ung noi gian">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57199" y="1600200"/>
            <a:ext cx="8244085" cy="4518025"/>
          </a:xfr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609599" y="76200"/>
            <a:ext cx="8107907" cy="3124200"/>
          </a:xfrm>
          <a:prstGeom prst="rect">
            <a:avLst/>
          </a:prstGeom>
        </p:spPr>
      </p:pic>
      <p:sp>
        <p:nvSpPr>
          <p:cNvPr id="5" name="Shape 332"/>
          <p:cNvSpPr txBox="1"/>
          <p:nvPr/>
        </p:nvSpPr>
        <p:spPr>
          <a:xfrm>
            <a:off x="1143000" y="3200400"/>
            <a:ext cx="7010400" cy="571558"/>
          </a:xfrm>
          <a:prstGeom prst="rect">
            <a:avLst/>
          </a:prstGeom>
          <a:noFill/>
        </p:spPr>
        <p:txBody>
          <a:bodyPr lIns="0" tIns="0" rIns="0" bIns="0"/>
          <a:lstStyle/>
          <a:p>
            <a:pPr>
              <a:lnSpc>
                <a:spcPct val="132000"/>
              </a:lnSpc>
              <a:spcAft>
                <a:spcPts val="300"/>
              </a:spcAft>
              <a:tabLst>
                <a:tab pos="972185" algn="l"/>
              </a:tabLst>
            </a:pPr>
            <a:r>
              <a:rPr lang="vi-VN" sz="2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Cây con có b</a:t>
            </a:r>
            <a:r>
              <a:rPr lang="en-US" sz="2800" dirty="0">
                <a:solidFill>
                  <a:srgbClr val="0000FF"/>
                </a:solidFill>
                <a:latin typeface="Times New Roman" panose="02020603050405020304" pitchFamily="18" charset="0"/>
                <a:ea typeface="Arial" panose="020B0604020202020204" pitchFamily="34" charset="0"/>
                <a:cs typeface="Times New Roman" panose="02020603050405020304" pitchFamily="18" charset="0"/>
              </a:rPr>
              <a:t>ầ</a:t>
            </a:r>
            <a:r>
              <a:rPr lang="vi-VN" sz="2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u đ</a:t>
            </a:r>
            <a:r>
              <a:rPr lang="en-US" sz="2800" dirty="0">
                <a:solidFill>
                  <a:srgbClr val="0000FF"/>
                </a:solidFill>
                <a:latin typeface="Times New Roman" panose="02020603050405020304" pitchFamily="18" charset="0"/>
                <a:ea typeface="Arial" panose="020B0604020202020204" pitchFamily="34" charset="0"/>
                <a:cs typeface="Times New Roman" panose="02020603050405020304" pitchFamily="18" charset="0"/>
              </a:rPr>
              <a:t>ấ</a:t>
            </a:r>
            <a:r>
              <a:rPr lang="vi-VN" sz="2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t	</a:t>
            </a:r>
            <a:r>
              <a:rPr lang="en-US" sz="2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smtClean="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2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C</a:t>
            </a:r>
            <a:r>
              <a:rPr lang="en-US" sz="2800" dirty="0">
                <a:solidFill>
                  <a:srgbClr val="0000FF"/>
                </a:solidFill>
                <a:latin typeface="Times New Roman" panose="02020603050405020304" pitchFamily="18" charset="0"/>
                <a:ea typeface="Arial" panose="020B0604020202020204" pitchFamily="34" charset="0"/>
                <a:cs typeface="Times New Roman" panose="02020603050405020304" pitchFamily="18" charset="0"/>
              </a:rPr>
              <a:t>â</a:t>
            </a:r>
            <a:r>
              <a:rPr lang="vi-VN" sz="2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y con r</a:t>
            </a:r>
            <a:r>
              <a:rPr lang="en-US" sz="2800" dirty="0">
                <a:solidFill>
                  <a:srgbClr val="0000FF"/>
                </a:solidFill>
                <a:latin typeface="Times New Roman" panose="02020603050405020304" pitchFamily="18" charset="0"/>
                <a:ea typeface="Arial" panose="020B0604020202020204" pitchFamily="34" charset="0"/>
                <a:cs typeface="Times New Roman" panose="02020603050405020304" pitchFamily="18" charset="0"/>
              </a:rPr>
              <a:t>ễ</a:t>
            </a:r>
            <a:r>
              <a:rPr lang="vi-VN" sz="2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tr</a:t>
            </a:r>
            <a:r>
              <a:rPr lang="en-US" sz="2800" dirty="0">
                <a:solidFill>
                  <a:srgbClr val="0000FF"/>
                </a:solidFill>
                <a:latin typeface="Times New Roman" panose="02020603050405020304" pitchFamily="18" charset="0"/>
                <a:ea typeface="Arial" panose="020B0604020202020204" pitchFamily="34" charset="0"/>
                <a:cs typeface="Times New Roman" panose="02020603050405020304" pitchFamily="18" charset="0"/>
              </a:rPr>
              <a:t>ầ</a:t>
            </a:r>
            <a:r>
              <a:rPr lang="vi-VN" sz="2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n</a:t>
            </a:r>
            <a:endParaRPr lang="en-US" sz="2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6" name="Rectangle 5"/>
          <p:cNvSpPr/>
          <p:nvPr/>
        </p:nvSpPr>
        <p:spPr>
          <a:xfrm>
            <a:off x="152400" y="3799344"/>
            <a:ext cx="8839200" cy="2677656"/>
          </a:xfrm>
          <a:prstGeom prst="rect">
            <a:avLst/>
          </a:prstGeom>
        </p:spPr>
        <p:txBody>
          <a:bodyPr wrap="square">
            <a:spAutoFit/>
          </a:bodyPr>
          <a:lstStyle/>
          <a:p>
            <a:pPr marL="342900" lvl="0" indent="-342900">
              <a:lnSpc>
                <a:spcPct val="150000"/>
              </a:lnSpc>
              <a:spcAft>
                <a:spcPts val="0"/>
              </a:spcAft>
              <a:buClr>
                <a:srgbClr val="596E7C"/>
              </a:buClr>
              <a:buSzPts val="400"/>
              <a:buFont typeface="+mj-lt"/>
              <a:buAutoNum type="arabicPeriod"/>
              <a:tabLst>
                <a:tab pos="82550" algn="l"/>
              </a:tabLst>
            </a:pPr>
            <a:r>
              <a:rPr lang="vi-VN" sz="28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Quan sát Hình 7.1 v</a:t>
            </a:r>
            <a:r>
              <a:rPr lang="en-US" sz="28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à</a:t>
            </a:r>
            <a:r>
              <a:rPr lang="vi-VN" sz="28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cho biết ưu điểm khi tr</a:t>
            </a:r>
            <a:r>
              <a:rPr lang="en-US" sz="28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ồ</a:t>
            </a:r>
            <a:r>
              <a:rPr lang="vi-VN" sz="28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ng rừng b</a:t>
            </a:r>
            <a:r>
              <a:rPr lang="en-US" sz="28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ằ</a:t>
            </a:r>
            <a:r>
              <a:rPr lang="vi-VN" sz="28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ng c</a:t>
            </a:r>
            <a:r>
              <a:rPr lang="en-US" sz="28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â</a:t>
            </a:r>
            <a:r>
              <a:rPr lang="vi-VN" sz="28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y con. Theo em, phương pháp tr</a:t>
            </a:r>
            <a:r>
              <a:rPr lang="en-US" sz="28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ồ</a:t>
            </a:r>
            <a:r>
              <a:rPr lang="vi-VN" sz="28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ng rừng b</a:t>
            </a:r>
            <a:r>
              <a:rPr lang="en-US" sz="28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ằ</a:t>
            </a:r>
            <a:r>
              <a:rPr lang="vi-VN" sz="28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ng c</a:t>
            </a:r>
            <a:r>
              <a:rPr lang="en-US" sz="28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â</a:t>
            </a:r>
            <a:r>
              <a:rPr lang="vi-VN" sz="28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y con có b</a:t>
            </a:r>
            <a:r>
              <a:rPr lang="en-US" sz="28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ầu</a:t>
            </a:r>
            <a:r>
              <a:rPr lang="vi-VN" sz="28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đ</a:t>
            </a:r>
            <a:r>
              <a:rPr lang="en-US" sz="28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ất</a:t>
            </a:r>
            <a:r>
              <a:rPr lang="vi-VN" sz="28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và c</a:t>
            </a:r>
            <a:r>
              <a:rPr lang="en-US" sz="28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â</a:t>
            </a:r>
            <a:r>
              <a:rPr lang="vi-VN" sz="28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y con r</a:t>
            </a:r>
            <a:r>
              <a:rPr lang="en-US" sz="28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ễ</a:t>
            </a:r>
            <a:r>
              <a:rPr lang="vi-VN" sz="28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tr</a:t>
            </a:r>
            <a:r>
              <a:rPr lang="en-US" sz="28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ầ</a:t>
            </a:r>
            <a:r>
              <a:rPr lang="vi-VN" sz="28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n có nhược điểm như thế nào?</a:t>
            </a:r>
            <a:endParaRPr lang="en-US" sz="2800" u="none" strike="noStrike" spc="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2365898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20"/>
          <p:cNvSpPr txBox="1">
            <a:spLocks noChangeArrowheads="1"/>
          </p:cNvSpPr>
          <p:nvPr/>
        </p:nvSpPr>
        <p:spPr bwMode="auto">
          <a:xfrm>
            <a:off x="0" y="0"/>
            <a:ext cx="9144000" cy="1200329"/>
          </a:xfrm>
          <a:prstGeom prst="rect">
            <a:avLst/>
          </a:prstGeom>
          <a:noFill/>
          <a:ln w="9525">
            <a:noFill/>
            <a:miter lim="800000"/>
            <a:headEnd/>
            <a:tailEnd/>
          </a:ln>
        </p:spPr>
        <p:txBody>
          <a:bodyPr>
            <a:spAutoFit/>
          </a:bodyPr>
          <a:lstStyle/>
          <a:p>
            <a:pPr algn="ctr" eaLnBrk="0" hangingPunct="0">
              <a:spcBef>
                <a:spcPct val="50000"/>
              </a:spcBef>
            </a:pPr>
            <a:r>
              <a:rPr lang="en-US" sz="3600" b="1" dirty="0">
                <a:solidFill>
                  <a:srgbClr val="FF0066"/>
                </a:solidFill>
                <a:latin typeface="Times New Roman" pitchFamily="18" charset="0"/>
              </a:rPr>
              <a:t>BÀI 7: TRỒNG, CHĂM SÓC VÀ BẢO VỆ RỪNG</a:t>
            </a:r>
          </a:p>
        </p:txBody>
      </p:sp>
      <p:sp>
        <p:nvSpPr>
          <p:cNvPr id="154645" name="Text Box 21"/>
          <p:cNvSpPr txBox="1">
            <a:spLocks noChangeArrowheads="1"/>
          </p:cNvSpPr>
          <p:nvPr/>
        </p:nvSpPr>
        <p:spPr bwMode="auto">
          <a:xfrm>
            <a:off x="93663" y="1682750"/>
            <a:ext cx="7740650" cy="519113"/>
          </a:xfrm>
          <a:prstGeom prst="rect">
            <a:avLst/>
          </a:prstGeom>
          <a:noFill/>
          <a:ln w="9525">
            <a:noFill/>
            <a:miter lim="800000"/>
            <a:headEnd/>
            <a:tailEnd/>
          </a:ln>
        </p:spPr>
        <p:txBody>
          <a:bodyPr>
            <a:spAutoFit/>
          </a:bodyPr>
          <a:lstStyle/>
          <a:p>
            <a:pPr eaLnBrk="0" hangingPunct="0">
              <a:spcBef>
                <a:spcPct val="50000"/>
              </a:spcBef>
            </a:pPr>
            <a:r>
              <a:rPr lang="en-US" sz="2800" b="1" dirty="0">
                <a:solidFill>
                  <a:srgbClr val="3333FF"/>
                </a:solidFill>
                <a:latin typeface="Times New Roman" pitchFamily="18" charset="0"/>
              </a:rPr>
              <a:t>1. </a:t>
            </a:r>
            <a:r>
              <a:rPr lang="en-US" sz="2800" b="1" u="sng" dirty="0">
                <a:solidFill>
                  <a:srgbClr val="3333FF"/>
                </a:solidFill>
                <a:latin typeface="Times New Roman" pitchFamily="18" charset="0"/>
              </a:rPr>
              <a:t>TRỒNG RỪNG</a:t>
            </a:r>
          </a:p>
        </p:txBody>
      </p:sp>
      <p:sp>
        <p:nvSpPr>
          <p:cNvPr id="4" name="Text Box 21"/>
          <p:cNvSpPr txBox="1">
            <a:spLocks noChangeArrowheads="1"/>
          </p:cNvSpPr>
          <p:nvPr/>
        </p:nvSpPr>
        <p:spPr bwMode="auto">
          <a:xfrm>
            <a:off x="457200" y="2201863"/>
            <a:ext cx="7740650" cy="519113"/>
          </a:xfrm>
          <a:prstGeom prst="rect">
            <a:avLst/>
          </a:prstGeom>
          <a:noFill/>
          <a:ln w="9525">
            <a:noFill/>
            <a:miter lim="800000"/>
            <a:headEnd/>
            <a:tailEnd/>
          </a:ln>
        </p:spPr>
        <p:txBody>
          <a:bodyPr>
            <a:spAutoFit/>
          </a:bodyPr>
          <a:lstStyle/>
          <a:p>
            <a:pPr eaLnBrk="0" hangingPunct="0">
              <a:spcBef>
                <a:spcPct val="50000"/>
              </a:spcBef>
            </a:pPr>
            <a:r>
              <a:rPr lang="en-US" sz="2800" b="1" dirty="0">
                <a:solidFill>
                  <a:srgbClr val="3333FF"/>
                </a:solidFill>
                <a:latin typeface="Times New Roman" pitchFamily="18" charset="0"/>
              </a:rPr>
              <a:t>1. 1. Chuẩn bị</a:t>
            </a:r>
            <a:endParaRPr lang="en-US" sz="2800" b="1" u="sng" dirty="0">
              <a:solidFill>
                <a:srgbClr val="3333FF"/>
              </a:solidFill>
              <a:latin typeface="Times New Roman" pitchFamily="18" charset="0"/>
            </a:endParaRPr>
          </a:p>
        </p:txBody>
      </p:sp>
      <p:sp>
        <p:nvSpPr>
          <p:cNvPr id="5" name="Text Box 21"/>
          <p:cNvSpPr txBox="1">
            <a:spLocks noChangeArrowheads="1"/>
          </p:cNvSpPr>
          <p:nvPr/>
        </p:nvSpPr>
        <p:spPr bwMode="auto">
          <a:xfrm>
            <a:off x="820737" y="2725892"/>
            <a:ext cx="3751263" cy="519113"/>
          </a:xfrm>
          <a:prstGeom prst="rect">
            <a:avLst/>
          </a:prstGeom>
          <a:noFill/>
          <a:ln w="9525">
            <a:noFill/>
            <a:miter lim="800000"/>
            <a:headEnd/>
            <a:tailEnd/>
          </a:ln>
        </p:spPr>
        <p:txBody>
          <a:bodyPr wrap="square">
            <a:spAutoFit/>
          </a:bodyPr>
          <a:lstStyle/>
          <a:p>
            <a:pPr eaLnBrk="0" hangingPunct="0">
              <a:spcBef>
                <a:spcPct val="50000"/>
              </a:spcBef>
            </a:pPr>
            <a:r>
              <a:rPr lang="en-US" sz="2800" b="1" dirty="0">
                <a:solidFill>
                  <a:srgbClr val="3333FF"/>
                </a:solidFill>
                <a:latin typeface="Times New Roman" pitchFamily="18" charset="0"/>
              </a:rPr>
              <a:t>b</a:t>
            </a:r>
            <a:r>
              <a:rPr lang="en-US" sz="2800" b="1" dirty="0" smtClean="0">
                <a:solidFill>
                  <a:srgbClr val="3333FF"/>
                </a:solidFill>
                <a:latin typeface="Times New Roman" pitchFamily="18" charset="0"/>
              </a:rPr>
              <a:t>. </a:t>
            </a:r>
            <a:r>
              <a:rPr lang="en-US" sz="2800" b="1" dirty="0">
                <a:solidFill>
                  <a:srgbClr val="3333FF"/>
                </a:solidFill>
                <a:latin typeface="Times New Roman" pitchFamily="18" charset="0"/>
              </a:rPr>
              <a:t>Làm đất trồng cây :</a:t>
            </a:r>
            <a:endParaRPr lang="en-US" sz="2800" b="1" u="sng" dirty="0">
              <a:solidFill>
                <a:srgbClr val="3333FF"/>
              </a:solidFill>
              <a:latin typeface="Times New Roman" pitchFamily="18" charset="0"/>
            </a:endParaRPr>
          </a:p>
        </p:txBody>
      </p:sp>
    </p:spTree>
    <p:extLst>
      <p:ext uri="{BB962C8B-B14F-4D97-AF65-F5344CB8AC3E}">
        <p14:creationId xmlns:p14="http://schemas.microsoft.com/office/powerpoint/2010/main" val="582360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1452"/>
            <a:ext cx="8229600" cy="624348"/>
          </a:xfrm>
        </p:spPr>
        <p:txBody>
          <a:bodyPr>
            <a:normAutofit/>
          </a:bodyPr>
          <a:lstStyle/>
          <a:p>
            <a:r>
              <a:rPr lang="en-US" sz="2800" dirty="0">
                <a:solidFill>
                  <a:srgbClr val="0000FF"/>
                </a:solidFill>
                <a:latin typeface="Times New Roman" panose="02020603050405020304" pitchFamily="18" charset="0"/>
                <a:cs typeface="Times New Roman" panose="02020603050405020304" pitchFamily="18" charset="0"/>
              </a:rPr>
              <a:t>Đào hố là kĩ thuật làm đất phổ biến trong trồng rừng</a:t>
            </a:r>
          </a:p>
        </p:txBody>
      </p:sp>
      <p:pic>
        <p:nvPicPr>
          <p:cNvPr id="5" name="Picture 4" descr="Screenshot 2022-02-09 220411.jpg"/>
          <p:cNvPicPr>
            <a:picLocks noChangeAspect="1"/>
          </p:cNvPicPr>
          <p:nvPr/>
        </p:nvPicPr>
        <p:blipFill rotWithShape="1">
          <a:blip r:embed="rId2"/>
          <a:srcRect l="4166" t="36471" r="29999" b="8236"/>
          <a:stretch/>
        </p:blipFill>
        <p:spPr>
          <a:xfrm>
            <a:off x="685800" y="838200"/>
            <a:ext cx="7810500" cy="4648200"/>
          </a:xfrm>
          <a:prstGeom prst="rect">
            <a:avLst/>
          </a:prstGeom>
        </p:spPr>
      </p:pic>
      <p:sp>
        <p:nvSpPr>
          <p:cNvPr id="7" name="Title 1"/>
          <p:cNvSpPr txBox="1">
            <a:spLocks/>
          </p:cNvSpPr>
          <p:nvPr/>
        </p:nvSpPr>
        <p:spPr>
          <a:xfrm>
            <a:off x="266700" y="548640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a:solidFill>
                  <a:srgbClr val="0000FF"/>
                </a:solidFill>
                <a:latin typeface="Times New Roman" panose="02020603050405020304" pitchFamily="18" charset="0"/>
                <a:cs typeface="Times New Roman" panose="02020603050405020304" pitchFamily="18" charset="0"/>
              </a:rPr>
              <a:t>Quan sát hình 7.2, thảo luận và hoàn thành PHT số 1 tìm hiểu quy trình đào hố trồng rừng </a:t>
            </a:r>
          </a:p>
        </p:txBody>
      </p:sp>
    </p:spTree>
    <p:extLst>
      <p:ext uri="{BB962C8B-B14F-4D97-AF65-F5344CB8AC3E}">
        <p14:creationId xmlns:p14="http://schemas.microsoft.com/office/powerpoint/2010/main" val="3263701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shot 2022-02-09 220626.jpg"/>
          <p:cNvPicPr>
            <a:picLocks noChangeAspect="1"/>
          </p:cNvPicPr>
          <p:nvPr/>
        </p:nvPicPr>
        <p:blipFill rotWithShape="1">
          <a:blip r:embed="rId2"/>
          <a:srcRect l="2761" t="33334" r="3246" b="17777"/>
          <a:stretch/>
        </p:blipFill>
        <p:spPr>
          <a:xfrm>
            <a:off x="54472" y="311973"/>
            <a:ext cx="7108328" cy="2165968"/>
          </a:xfrm>
          <a:prstGeom prst="rect">
            <a:avLst/>
          </a:prstGeom>
        </p:spPr>
      </p:pic>
      <p:pic>
        <p:nvPicPr>
          <p:cNvPr id="5" name="Picture 4"/>
          <p:cNvPicPr>
            <a:picLocks noChangeAspect="1"/>
          </p:cNvPicPr>
          <p:nvPr/>
        </p:nvPicPr>
        <p:blipFill>
          <a:blip r:embed="rId3"/>
          <a:stretch>
            <a:fillRect/>
          </a:stretch>
        </p:blipFill>
        <p:spPr>
          <a:xfrm>
            <a:off x="54472" y="2477941"/>
            <a:ext cx="9035055" cy="1902117"/>
          </a:xfrm>
          <a:prstGeom prst="rect">
            <a:avLst/>
          </a:prstGeom>
        </p:spPr>
      </p:pic>
      <p:pic>
        <p:nvPicPr>
          <p:cNvPr id="6" name="Picture 5"/>
          <p:cNvPicPr>
            <a:picLocks noChangeAspect="1"/>
          </p:cNvPicPr>
          <p:nvPr/>
        </p:nvPicPr>
        <p:blipFill>
          <a:blip r:embed="rId4"/>
          <a:stretch>
            <a:fillRect/>
          </a:stretch>
        </p:blipFill>
        <p:spPr>
          <a:xfrm>
            <a:off x="74136" y="4345645"/>
            <a:ext cx="6098063" cy="2400300"/>
          </a:xfrm>
          <a:prstGeom prst="rect">
            <a:avLst/>
          </a:prstGeom>
        </p:spPr>
      </p:pic>
    </p:spTree>
    <p:extLst>
      <p:ext uri="{BB962C8B-B14F-4D97-AF65-F5344CB8AC3E}">
        <p14:creationId xmlns:p14="http://schemas.microsoft.com/office/powerpoint/2010/main" val="2966234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20"/>
          <p:cNvSpPr txBox="1">
            <a:spLocks noChangeArrowheads="1"/>
          </p:cNvSpPr>
          <p:nvPr/>
        </p:nvSpPr>
        <p:spPr bwMode="auto">
          <a:xfrm>
            <a:off x="0" y="0"/>
            <a:ext cx="9144000" cy="1200329"/>
          </a:xfrm>
          <a:prstGeom prst="rect">
            <a:avLst/>
          </a:prstGeom>
          <a:noFill/>
          <a:ln w="9525">
            <a:noFill/>
            <a:miter lim="800000"/>
            <a:headEnd/>
            <a:tailEnd/>
          </a:ln>
        </p:spPr>
        <p:txBody>
          <a:bodyPr>
            <a:spAutoFit/>
          </a:bodyPr>
          <a:lstStyle/>
          <a:p>
            <a:pPr algn="ctr" eaLnBrk="0" hangingPunct="0">
              <a:spcBef>
                <a:spcPct val="50000"/>
              </a:spcBef>
            </a:pPr>
            <a:r>
              <a:rPr lang="en-US" sz="3600" b="1" dirty="0">
                <a:solidFill>
                  <a:srgbClr val="FF0066"/>
                </a:solidFill>
                <a:latin typeface="Times New Roman" pitchFamily="18" charset="0"/>
              </a:rPr>
              <a:t>BÀI 7: TRỒNG, CHĂM SÓC VÀ BẢO VỆ RỪNG</a:t>
            </a:r>
          </a:p>
        </p:txBody>
      </p:sp>
      <p:sp>
        <p:nvSpPr>
          <p:cNvPr id="154645" name="Text Box 21"/>
          <p:cNvSpPr txBox="1">
            <a:spLocks noChangeArrowheads="1"/>
          </p:cNvSpPr>
          <p:nvPr/>
        </p:nvSpPr>
        <p:spPr bwMode="auto">
          <a:xfrm>
            <a:off x="93663" y="1143000"/>
            <a:ext cx="4362656" cy="584775"/>
          </a:xfrm>
          <a:prstGeom prst="rect">
            <a:avLst/>
          </a:prstGeom>
          <a:noFill/>
          <a:ln w="9525">
            <a:noFill/>
            <a:miter lim="800000"/>
            <a:headEnd/>
            <a:tailEnd/>
          </a:ln>
        </p:spPr>
        <p:txBody>
          <a:bodyPr wrap="square">
            <a:spAutoFit/>
          </a:bodyPr>
          <a:lstStyle/>
          <a:p>
            <a:pPr eaLnBrk="0" hangingPunct="0">
              <a:spcBef>
                <a:spcPct val="50000"/>
              </a:spcBef>
            </a:pPr>
            <a:r>
              <a:rPr lang="en-US" sz="3200" b="1" dirty="0">
                <a:solidFill>
                  <a:srgbClr val="3333FF"/>
                </a:solidFill>
                <a:latin typeface="Times New Roman" pitchFamily="18" charset="0"/>
              </a:rPr>
              <a:t>1. </a:t>
            </a:r>
            <a:r>
              <a:rPr lang="en-US" sz="3200" b="1" u="sng" dirty="0">
                <a:solidFill>
                  <a:srgbClr val="3333FF"/>
                </a:solidFill>
                <a:latin typeface="Times New Roman" pitchFamily="18" charset="0"/>
              </a:rPr>
              <a:t>TRỒNG RỪNG</a:t>
            </a:r>
          </a:p>
        </p:txBody>
      </p:sp>
      <p:sp>
        <p:nvSpPr>
          <p:cNvPr id="4" name="Text Box 21"/>
          <p:cNvSpPr txBox="1">
            <a:spLocks noChangeArrowheads="1"/>
          </p:cNvSpPr>
          <p:nvPr/>
        </p:nvSpPr>
        <p:spPr bwMode="auto">
          <a:xfrm>
            <a:off x="76200" y="1667029"/>
            <a:ext cx="6172200" cy="584775"/>
          </a:xfrm>
          <a:prstGeom prst="rect">
            <a:avLst/>
          </a:prstGeom>
          <a:noFill/>
          <a:ln w="9525">
            <a:noFill/>
            <a:miter lim="800000"/>
            <a:headEnd/>
            <a:tailEnd/>
          </a:ln>
        </p:spPr>
        <p:txBody>
          <a:bodyPr wrap="square">
            <a:spAutoFit/>
          </a:bodyPr>
          <a:lstStyle/>
          <a:p>
            <a:pPr eaLnBrk="0" hangingPunct="0">
              <a:spcBef>
                <a:spcPct val="50000"/>
              </a:spcBef>
            </a:pPr>
            <a:r>
              <a:rPr lang="en-US" sz="3200" b="1" dirty="0">
                <a:solidFill>
                  <a:srgbClr val="3333FF"/>
                </a:solidFill>
                <a:latin typeface="Times New Roman" pitchFamily="18" charset="0"/>
              </a:rPr>
              <a:t>1. 2. Trồng rừng bằng cây con :</a:t>
            </a:r>
            <a:endParaRPr lang="en-US" sz="3200" b="1" u="sng" dirty="0">
              <a:solidFill>
                <a:srgbClr val="3333FF"/>
              </a:solidFill>
              <a:latin typeface="Times New Roman" pitchFamily="18" charset="0"/>
            </a:endParaRPr>
          </a:p>
        </p:txBody>
      </p:sp>
      <p:sp>
        <p:nvSpPr>
          <p:cNvPr id="5" name="Text Box 21"/>
          <p:cNvSpPr txBox="1">
            <a:spLocks noChangeArrowheads="1"/>
          </p:cNvSpPr>
          <p:nvPr/>
        </p:nvSpPr>
        <p:spPr bwMode="auto">
          <a:xfrm>
            <a:off x="533400" y="2186142"/>
            <a:ext cx="4940370" cy="584775"/>
          </a:xfrm>
          <a:prstGeom prst="rect">
            <a:avLst/>
          </a:prstGeom>
          <a:noFill/>
          <a:ln w="9525">
            <a:noFill/>
            <a:miter lim="800000"/>
            <a:headEnd/>
            <a:tailEnd/>
          </a:ln>
        </p:spPr>
        <p:txBody>
          <a:bodyPr wrap="square">
            <a:spAutoFit/>
          </a:bodyPr>
          <a:lstStyle/>
          <a:p>
            <a:pPr eaLnBrk="0" hangingPunct="0">
              <a:spcBef>
                <a:spcPct val="50000"/>
              </a:spcBef>
            </a:pPr>
            <a:r>
              <a:rPr lang="en-US" sz="3200" b="1" dirty="0">
                <a:solidFill>
                  <a:srgbClr val="3333FF"/>
                </a:solidFill>
                <a:latin typeface="Times New Roman" pitchFamily="18" charset="0"/>
              </a:rPr>
              <a:t>a. Trồng cây con có bầu</a:t>
            </a:r>
            <a:endParaRPr lang="en-US" sz="3200" b="1" u="sng" dirty="0">
              <a:solidFill>
                <a:srgbClr val="3333FF"/>
              </a:solidFill>
              <a:latin typeface="Times New Roman" pitchFamily="18" charset="0"/>
            </a:endParaRPr>
          </a:p>
        </p:txBody>
      </p:sp>
      <p:sp>
        <p:nvSpPr>
          <p:cNvPr id="6" name="Text Box 21"/>
          <p:cNvSpPr txBox="1">
            <a:spLocks noChangeArrowheads="1"/>
          </p:cNvSpPr>
          <p:nvPr/>
        </p:nvSpPr>
        <p:spPr bwMode="auto">
          <a:xfrm>
            <a:off x="533400" y="2702591"/>
            <a:ext cx="4672013" cy="584775"/>
          </a:xfrm>
          <a:prstGeom prst="rect">
            <a:avLst/>
          </a:prstGeom>
          <a:noFill/>
          <a:ln w="9525">
            <a:noFill/>
            <a:miter lim="800000"/>
            <a:headEnd/>
            <a:tailEnd/>
          </a:ln>
        </p:spPr>
        <p:txBody>
          <a:bodyPr wrap="square">
            <a:spAutoFit/>
          </a:bodyPr>
          <a:lstStyle/>
          <a:p>
            <a:pPr eaLnBrk="0" hangingPunct="0">
              <a:spcBef>
                <a:spcPct val="50000"/>
              </a:spcBef>
            </a:pPr>
            <a:r>
              <a:rPr lang="en-US" sz="3200" b="1" dirty="0">
                <a:solidFill>
                  <a:srgbClr val="3333FF"/>
                </a:solidFill>
                <a:latin typeface="Times New Roman" pitchFamily="18" charset="0"/>
              </a:rPr>
              <a:t>b. Trồng cây rễ trần </a:t>
            </a:r>
            <a:endParaRPr lang="en-US" sz="3200" b="1" u="sng" dirty="0">
              <a:solidFill>
                <a:srgbClr val="3333FF"/>
              </a:solidFill>
              <a:latin typeface="Times New Roman" pitchFamily="18" charset="0"/>
            </a:endParaRPr>
          </a:p>
        </p:txBody>
      </p:sp>
    </p:spTree>
    <p:extLst>
      <p:ext uri="{BB962C8B-B14F-4D97-AF65-F5344CB8AC3E}">
        <p14:creationId xmlns:p14="http://schemas.microsoft.com/office/powerpoint/2010/main" val="72179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154645"/>
                                        </p:tgtEl>
                                        <p:attrNameLst>
                                          <p:attrName>style.visibility</p:attrName>
                                        </p:attrNameLst>
                                      </p:cBhvr>
                                      <p:to>
                                        <p:strVal val="visible"/>
                                      </p:to>
                                    </p:set>
                                    <p:animEffect transition="in" filter="box(in)">
                                      <p:cBhvr>
                                        <p:cTn id="7" dur="500"/>
                                        <p:tgtEl>
                                          <p:spTgt spid="154645"/>
                                        </p:tgtEl>
                                      </p:cBhvr>
                                    </p:animEffect>
                                  </p:childTnLst>
                                </p:cTn>
                              </p:par>
                            </p:childTnLst>
                          </p:cTn>
                        </p:par>
                        <p:par>
                          <p:cTn id="8" fill="hold">
                            <p:stCondLst>
                              <p:cond delay="500"/>
                            </p:stCondLst>
                            <p:childTnLst>
                              <p:par>
                                <p:cTn id="9" presetID="4" presetClass="entr" presetSubtype="16"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ox(in)">
                                      <p:cBhvr>
                                        <p:cTn id="11" dur="500"/>
                                        <p:tgtEl>
                                          <p:spTgt spid="4"/>
                                        </p:tgtEl>
                                      </p:cBhvr>
                                    </p:animEffect>
                                  </p:childTnLst>
                                </p:cTn>
                              </p:par>
                            </p:childTnLst>
                          </p:cTn>
                        </p:par>
                        <p:par>
                          <p:cTn id="12" fill="hold">
                            <p:stCondLst>
                              <p:cond delay="1000"/>
                            </p:stCondLst>
                            <p:childTnLst>
                              <p:par>
                                <p:cTn id="13" presetID="4" presetClass="entr" presetSubtype="16"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ox(in)">
                                      <p:cBhvr>
                                        <p:cTn id="15" dur="500"/>
                                        <p:tgtEl>
                                          <p:spTgt spid="5"/>
                                        </p:tgtEl>
                                      </p:cBhvr>
                                    </p:animEffect>
                                  </p:childTnLst>
                                </p:cTn>
                              </p:par>
                            </p:childTnLst>
                          </p:cTn>
                        </p:par>
                        <p:par>
                          <p:cTn id="16" fill="hold">
                            <p:stCondLst>
                              <p:cond delay="1500"/>
                            </p:stCondLst>
                            <p:childTnLst>
                              <p:par>
                                <p:cTn id="17" presetID="4" presetClass="entr" presetSubtype="16"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ox(in)">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645" grpId="0"/>
      <p:bldP spid="4" grpId="0"/>
      <p:bldP spid="5"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2400" y="213367"/>
            <a:ext cx="4495331" cy="3368033"/>
          </a:xfrm>
          <a:prstGeom prst="rect">
            <a:avLst/>
          </a:prstGeom>
        </p:spPr>
      </p:pic>
      <p:pic>
        <p:nvPicPr>
          <p:cNvPr id="6" name="Picture 5"/>
          <p:cNvPicPr>
            <a:picLocks noChangeAspect="1"/>
          </p:cNvPicPr>
          <p:nvPr/>
        </p:nvPicPr>
        <p:blipFill>
          <a:blip r:embed="rId3"/>
          <a:stretch>
            <a:fillRect/>
          </a:stretch>
        </p:blipFill>
        <p:spPr>
          <a:xfrm>
            <a:off x="2298678" y="3581400"/>
            <a:ext cx="2559096" cy="3276600"/>
          </a:xfrm>
          <a:prstGeom prst="rect">
            <a:avLst/>
          </a:prstGeom>
        </p:spPr>
      </p:pic>
      <p:pic>
        <p:nvPicPr>
          <p:cNvPr id="7" name="Picture 6"/>
          <p:cNvPicPr>
            <a:picLocks noChangeAspect="1"/>
          </p:cNvPicPr>
          <p:nvPr/>
        </p:nvPicPr>
        <p:blipFill>
          <a:blip r:embed="rId4"/>
          <a:stretch>
            <a:fillRect/>
          </a:stretch>
        </p:blipFill>
        <p:spPr>
          <a:xfrm>
            <a:off x="4916" y="3733800"/>
            <a:ext cx="2293762" cy="3124200"/>
          </a:xfrm>
          <a:prstGeom prst="rect">
            <a:avLst/>
          </a:prstGeom>
        </p:spPr>
      </p:pic>
      <p:pic>
        <p:nvPicPr>
          <p:cNvPr id="8" name="Picture 7"/>
          <p:cNvPicPr>
            <a:picLocks noChangeAspect="1"/>
          </p:cNvPicPr>
          <p:nvPr/>
        </p:nvPicPr>
        <p:blipFill>
          <a:blip r:embed="rId5"/>
          <a:stretch>
            <a:fillRect/>
          </a:stretch>
        </p:blipFill>
        <p:spPr>
          <a:xfrm>
            <a:off x="228600" y="4267200"/>
            <a:ext cx="1981200" cy="2362200"/>
          </a:xfrm>
          <a:prstGeom prst="rect">
            <a:avLst/>
          </a:prstGeom>
        </p:spPr>
      </p:pic>
      <p:graphicFrame>
        <p:nvGraphicFramePr>
          <p:cNvPr id="11" name="Table 10"/>
          <p:cNvGraphicFramePr>
            <a:graphicFrameLocks noGrp="1"/>
          </p:cNvGraphicFramePr>
          <p:nvPr>
            <p:extLst>
              <p:ext uri="{D42A27DB-BD31-4B8C-83A1-F6EECF244321}">
                <p14:modId xmlns:p14="http://schemas.microsoft.com/office/powerpoint/2010/main" val="2118385069"/>
              </p:ext>
            </p:extLst>
          </p:nvPr>
        </p:nvGraphicFramePr>
        <p:xfrm>
          <a:off x="4952999" y="2809735"/>
          <a:ext cx="4011845" cy="3895865"/>
        </p:xfrm>
        <a:graphic>
          <a:graphicData uri="http://schemas.openxmlformats.org/drawingml/2006/table">
            <a:tbl>
              <a:tblPr firstRow="1" firstCol="1" lastRow="1" lastCol="1" bandRow="1" bandCol="1"/>
              <a:tblGrid>
                <a:gridCol w="1142035">
                  <a:extLst>
                    <a:ext uri="{9D8B030D-6E8A-4147-A177-3AD203B41FA5}">
                      <a16:colId xmlns="" xmlns:a16="http://schemas.microsoft.com/office/drawing/2014/main" val="3539710416"/>
                    </a:ext>
                  </a:extLst>
                </a:gridCol>
                <a:gridCol w="1434905">
                  <a:extLst>
                    <a:ext uri="{9D8B030D-6E8A-4147-A177-3AD203B41FA5}">
                      <a16:colId xmlns="" xmlns:a16="http://schemas.microsoft.com/office/drawing/2014/main" val="3770728997"/>
                    </a:ext>
                  </a:extLst>
                </a:gridCol>
                <a:gridCol w="1434905">
                  <a:extLst>
                    <a:ext uri="{9D8B030D-6E8A-4147-A177-3AD203B41FA5}">
                      <a16:colId xmlns="" xmlns:a16="http://schemas.microsoft.com/office/drawing/2014/main" val="3045393730"/>
                    </a:ext>
                  </a:extLst>
                </a:gridCol>
              </a:tblGrid>
              <a:tr h="529320">
                <a:tc>
                  <a:txBody>
                    <a:bodyPr/>
                    <a:lstStyle/>
                    <a:p>
                      <a:pPr algn="ctr">
                        <a:lnSpc>
                          <a:spcPct val="107000"/>
                        </a:lnSpc>
                        <a:spcAft>
                          <a:spcPts val="800"/>
                        </a:spcAft>
                      </a:pPr>
                      <a:r>
                        <a:rPr lang="en-US" sz="2400" dirty="0" err="1">
                          <a:solidFill>
                            <a:srgbClr val="0000FF"/>
                          </a:solidFill>
                          <a:effectLst/>
                          <a:latin typeface="Times New Roman" panose="02020603050405020304" pitchFamily="18" charset="0"/>
                          <a:ea typeface="Calibri" panose="020F0502020204030204" pitchFamily="34" charset="0"/>
                        </a:rPr>
                        <a:t>Bước</a:t>
                      </a:r>
                      <a:endParaRPr lang="en-US" sz="2400" dirty="0">
                        <a:solidFill>
                          <a:srgbClr val="0000FF"/>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a:lnSpc>
                          <a:spcPct val="107000"/>
                        </a:lnSpc>
                        <a:spcAft>
                          <a:spcPts val="800"/>
                        </a:spcAft>
                      </a:pPr>
                      <a:r>
                        <a:rPr lang="en-US" sz="2400" dirty="0" err="1">
                          <a:solidFill>
                            <a:srgbClr val="0000FF"/>
                          </a:solidFill>
                          <a:effectLst/>
                          <a:latin typeface="Times New Roman" panose="02020603050405020304" pitchFamily="18" charset="0"/>
                          <a:ea typeface="Calibri" panose="020F0502020204030204" pitchFamily="34" charset="0"/>
                        </a:rPr>
                        <a:t>Công</a:t>
                      </a:r>
                      <a:r>
                        <a:rPr lang="en-US" sz="2400" dirty="0">
                          <a:solidFill>
                            <a:srgbClr val="0000FF"/>
                          </a:solidFill>
                          <a:effectLst/>
                          <a:latin typeface="Times New Roman" panose="02020603050405020304" pitchFamily="18" charset="0"/>
                          <a:ea typeface="Calibri" panose="020F0502020204030204" pitchFamily="34" charset="0"/>
                        </a:rPr>
                        <a:t> </a:t>
                      </a:r>
                      <a:r>
                        <a:rPr lang="en-US" sz="2400" dirty="0" err="1">
                          <a:solidFill>
                            <a:srgbClr val="0000FF"/>
                          </a:solidFill>
                          <a:effectLst/>
                          <a:latin typeface="Times New Roman" panose="02020603050405020304" pitchFamily="18" charset="0"/>
                          <a:ea typeface="Calibri" panose="020F0502020204030204" pitchFamily="34" charset="0"/>
                        </a:rPr>
                        <a:t>việc</a:t>
                      </a:r>
                      <a:r>
                        <a:rPr lang="en-US" sz="2400" dirty="0">
                          <a:solidFill>
                            <a:srgbClr val="0000FF"/>
                          </a:solidFill>
                          <a:effectLst/>
                          <a:latin typeface="Times New Roman" panose="02020603050405020304" pitchFamily="18" charset="0"/>
                          <a:ea typeface="Calibri" panose="020F0502020204030204" pitchFamily="34"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a:lnSpc>
                          <a:spcPct val="107000"/>
                        </a:lnSpc>
                        <a:spcAft>
                          <a:spcPts val="800"/>
                        </a:spcAft>
                      </a:pPr>
                      <a:r>
                        <a:rPr lang="en-US" sz="2400" dirty="0">
                          <a:solidFill>
                            <a:srgbClr val="0000FF"/>
                          </a:solidFill>
                          <a:effectLst/>
                          <a:latin typeface="Times New Roman" panose="02020603050405020304" pitchFamily="18" charset="0"/>
                          <a:ea typeface="Calibri" panose="020F0502020204030204" pitchFamily="34" charset="0"/>
                        </a:rPr>
                        <a:t>Tác dụng</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extLst>
                  <a:ext uri="{0D108BD9-81ED-4DB2-BD59-A6C34878D82A}">
                    <a16:rowId xmlns="" xmlns:a16="http://schemas.microsoft.com/office/drawing/2014/main" val="2015009260"/>
                  </a:ext>
                </a:extLst>
              </a:tr>
              <a:tr h="529320">
                <a:tc>
                  <a:txBody>
                    <a:bodyPr/>
                    <a:lstStyle/>
                    <a:p>
                      <a:pPr algn="just">
                        <a:lnSpc>
                          <a:spcPct val="107000"/>
                        </a:lnSpc>
                        <a:spcAft>
                          <a:spcPts val="800"/>
                        </a:spcAft>
                      </a:pPr>
                      <a:r>
                        <a:rPr lang="en-US" sz="1300">
                          <a:effectLst/>
                          <a:latin typeface="Times New Roman" panose="02020603050405020304" pitchFamily="18" charset="0"/>
                          <a:ea typeface="Calibri" panose="020F0502020204030204" pitchFamily="34" charset="0"/>
                        </a:rPr>
                        <a:t> </a:t>
                      </a:r>
                      <a:endParaRPr lang="en-US" sz="11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just">
                        <a:lnSpc>
                          <a:spcPct val="107000"/>
                        </a:lnSpc>
                        <a:spcAft>
                          <a:spcPts val="800"/>
                        </a:spcAft>
                      </a:pPr>
                      <a:r>
                        <a:rPr lang="en-US" sz="1300">
                          <a:effectLst/>
                          <a:latin typeface="Times New Roman" panose="02020603050405020304" pitchFamily="18" charset="0"/>
                          <a:ea typeface="Calibri" panose="020F0502020204030204" pitchFamily="34" charset="0"/>
                        </a:rPr>
                        <a:t> </a:t>
                      </a:r>
                      <a:endParaRPr lang="en-US" sz="11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just">
                        <a:lnSpc>
                          <a:spcPct val="107000"/>
                        </a:lnSpc>
                        <a:spcAft>
                          <a:spcPts val="800"/>
                        </a:spcAft>
                      </a:pPr>
                      <a:r>
                        <a:rPr lang="en-US" sz="1300">
                          <a:effectLst/>
                          <a:latin typeface="Times New Roman" panose="02020603050405020304" pitchFamily="18" charset="0"/>
                          <a:ea typeface="Calibri" panose="020F0502020204030204" pitchFamily="34" charset="0"/>
                        </a:rPr>
                        <a:t> </a:t>
                      </a:r>
                      <a:endParaRPr lang="en-US" sz="11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extLst>
                  <a:ext uri="{0D108BD9-81ED-4DB2-BD59-A6C34878D82A}">
                    <a16:rowId xmlns="" xmlns:a16="http://schemas.microsoft.com/office/drawing/2014/main" val="380468800"/>
                  </a:ext>
                </a:extLst>
              </a:tr>
              <a:tr h="567445">
                <a:tc>
                  <a:txBody>
                    <a:bodyPr/>
                    <a:lstStyle/>
                    <a:p>
                      <a:pPr algn="just">
                        <a:lnSpc>
                          <a:spcPct val="107000"/>
                        </a:lnSpc>
                        <a:spcAft>
                          <a:spcPts val="800"/>
                        </a:spcAft>
                      </a:pPr>
                      <a:r>
                        <a:rPr lang="en-US" sz="1300" dirty="0">
                          <a:effectLst/>
                          <a:latin typeface="Times New Roman" panose="02020603050405020304" pitchFamily="18" charset="0"/>
                          <a:ea typeface="Calibri" panose="020F0502020204030204" pitchFamily="34" charset="0"/>
                        </a:rPr>
                        <a:t> </a:t>
                      </a:r>
                      <a:endParaRPr lang="en-US" sz="1100" dirty="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just">
                        <a:lnSpc>
                          <a:spcPct val="107000"/>
                        </a:lnSpc>
                        <a:spcAft>
                          <a:spcPts val="800"/>
                        </a:spcAft>
                      </a:pPr>
                      <a:r>
                        <a:rPr lang="en-US" sz="1300" dirty="0">
                          <a:effectLst/>
                          <a:latin typeface="Times New Roman" panose="02020603050405020304" pitchFamily="18" charset="0"/>
                          <a:ea typeface="Calibri" panose="020F0502020204030204" pitchFamily="34" charset="0"/>
                        </a:rPr>
                        <a:t> </a:t>
                      </a:r>
                      <a:endParaRPr lang="en-US" sz="1100" dirty="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just">
                        <a:lnSpc>
                          <a:spcPct val="107000"/>
                        </a:lnSpc>
                        <a:spcAft>
                          <a:spcPts val="800"/>
                        </a:spcAft>
                      </a:pPr>
                      <a:r>
                        <a:rPr lang="en-US" sz="1300">
                          <a:effectLst/>
                          <a:latin typeface="Times New Roman" panose="02020603050405020304" pitchFamily="18" charset="0"/>
                          <a:ea typeface="Calibri" panose="020F0502020204030204" pitchFamily="34" charset="0"/>
                        </a:rPr>
                        <a:t> </a:t>
                      </a:r>
                      <a:endParaRPr lang="en-US" sz="11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extLst>
                  <a:ext uri="{0D108BD9-81ED-4DB2-BD59-A6C34878D82A}">
                    <a16:rowId xmlns="" xmlns:a16="http://schemas.microsoft.com/office/drawing/2014/main" val="2971166124"/>
                  </a:ext>
                </a:extLst>
              </a:tr>
              <a:tr h="567445">
                <a:tc>
                  <a:txBody>
                    <a:bodyPr/>
                    <a:lstStyle/>
                    <a:p>
                      <a:pPr algn="just">
                        <a:lnSpc>
                          <a:spcPct val="107000"/>
                        </a:lnSpc>
                        <a:spcAft>
                          <a:spcPts val="800"/>
                        </a:spcAft>
                      </a:pPr>
                      <a:r>
                        <a:rPr lang="en-US" sz="1300">
                          <a:effectLst/>
                          <a:latin typeface="Times New Roman" panose="02020603050405020304" pitchFamily="18" charset="0"/>
                          <a:ea typeface="Calibri" panose="020F0502020204030204" pitchFamily="34" charset="0"/>
                        </a:rPr>
                        <a:t> </a:t>
                      </a:r>
                      <a:endParaRPr lang="en-US" sz="11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just">
                        <a:lnSpc>
                          <a:spcPct val="107000"/>
                        </a:lnSpc>
                        <a:spcAft>
                          <a:spcPts val="800"/>
                        </a:spcAft>
                      </a:pPr>
                      <a:r>
                        <a:rPr lang="en-US" sz="1300" dirty="0">
                          <a:effectLst/>
                          <a:latin typeface="Times New Roman" panose="02020603050405020304" pitchFamily="18" charset="0"/>
                          <a:ea typeface="Calibri" panose="020F0502020204030204" pitchFamily="34" charset="0"/>
                        </a:rPr>
                        <a:t> </a:t>
                      </a:r>
                      <a:endParaRPr lang="en-US" sz="1100" dirty="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just">
                        <a:lnSpc>
                          <a:spcPct val="107000"/>
                        </a:lnSpc>
                        <a:spcAft>
                          <a:spcPts val="800"/>
                        </a:spcAft>
                      </a:pPr>
                      <a:r>
                        <a:rPr lang="en-US" sz="1300">
                          <a:effectLst/>
                          <a:latin typeface="Times New Roman" panose="02020603050405020304" pitchFamily="18" charset="0"/>
                          <a:ea typeface="Calibri" panose="020F0502020204030204" pitchFamily="34" charset="0"/>
                        </a:rPr>
                        <a:t> </a:t>
                      </a:r>
                      <a:endParaRPr lang="en-US" sz="11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extLst>
                  <a:ext uri="{0D108BD9-81ED-4DB2-BD59-A6C34878D82A}">
                    <a16:rowId xmlns="" xmlns:a16="http://schemas.microsoft.com/office/drawing/2014/main" val="3948791390"/>
                  </a:ext>
                </a:extLst>
              </a:tr>
              <a:tr h="567445">
                <a:tc>
                  <a:txBody>
                    <a:bodyPr/>
                    <a:lstStyle/>
                    <a:p>
                      <a:pPr algn="just">
                        <a:lnSpc>
                          <a:spcPct val="107000"/>
                        </a:lnSpc>
                        <a:spcAft>
                          <a:spcPts val="800"/>
                        </a:spcAft>
                      </a:pPr>
                      <a:r>
                        <a:rPr lang="en-US" sz="1300">
                          <a:effectLst/>
                          <a:latin typeface="Times New Roman" panose="02020603050405020304" pitchFamily="18" charset="0"/>
                          <a:ea typeface="Calibri" panose="020F0502020204030204" pitchFamily="34" charset="0"/>
                        </a:rPr>
                        <a:t> </a:t>
                      </a:r>
                      <a:endParaRPr lang="en-US" sz="11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just">
                        <a:lnSpc>
                          <a:spcPct val="107000"/>
                        </a:lnSpc>
                        <a:spcAft>
                          <a:spcPts val="800"/>
                        </a:spcAft>
                      </a:pPr>
                      <a:r>
                        <a:rPr lang="en-US" sz="1300">
                          <a:effectLst/>
                          <a:latin typeface="Times New Roman" panose="02020603050405020304" pitchFamily="18" charset="0"/>
                          <a:ea typeface="Calibri" panose="020F0502020204030204" pitchFamily="34" charset="0"/>
                        </a:rPr>
                        <a:t> </a:t>
                      </a:r>
                      <a:endParaRPr lang="en-US" sz="11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just">
                        <a:lnSpc>
                          <a:spcPct val="107000"/>
                        </a:lnSpc>
                        <a:spcAft>
                          <a:spcPts val="800"/>
                        </a:spcAft>
                      </a:pPr>
                      <a:r>
                        <a:rPr lang="en-US" sz="1300">
                          <a:effectLst/>
                          <a:latin typeface="Times New Roman" panose="02020603050405020304" pitchFamily="18" charset="0"/>
                          <a:ea typeface="Calibri" panose="020F0502020204030204" pitchFamily="34" charset="0"/>
                        </a:rPr>
                        <a:t> </a:t>
                      </a:r>
                      <a:endParaRPr lang="en-US" sz="11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extLst>
                  <a:ext uri="{0D108BD9-81ED-4DB2-BD59-A6C34878D82A}">
                    <a16:rowId xmlns="" xmlns:a16="http://schemas.microsoft.com/office/drawing/2014/main" val="953608374"/>
                  </a:ext>
                </a:extLst>
              </a:tr>
              <a:tr h="567445">
                <a:tc>
                  <a:txBody>
                    <a:bodyPr/>
                    <a:lstStyle/>
                    <a:p>
                      <a:pPr algn="just">
                        <a:lnSpc>
                          <a:spcPct val="107000"/>
                        </a:lnSpc>
                        <a:spcAft>
                          <a:spcPts val="800"/>
                        </a:spcAft>
                      </a:pPr>
                      <a:r>
                        <a:rPr lang="en-US" sz="1300">
                          <a:effectLst/>
                          <a:latin typeface="Times New Roman" panose="02020603050405020304" pitchFamily="18" charset="0"/>
                          <a:ea typeface="Calibri" panose="020F0502020204030204" pitchFamily="34" charset="0"/>
                        </a:rPr>
                        <a:t> </a:t>
                      </a:r>
                      <a:endParaRPr lang="en-US" sz="11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just">
                        <a:lnSpc>
                          <a:spcPct val="107000"/>
                        </a:lnSpc>
                        <a:spcAft>
                          <a:spcPts val="800"/>
                        </a:spcAft>
                      </a:pPr>
                      <a:r>
                        <a:rPr lang="en-US" sz="1300">
                          <a:effectLst/>
                          <a:latin typeface="Times New Roman" panose="02020603050405020304" pitchFamily="18" charset="0"/>
                          <a:ea typeface="Calibri" panose="020F0502020204030204" pitchFamily="34" charset="0"/>
                        </a:rPr>
                        <a:t> </a:t>
                      </a:r>
                      <a:endParaRPr lang="en-US" sz="11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just">
                        <a:lnSpc>
                          <a:spcPct val="107000"/>
                        </a:lnSpc>
                        <a:spcAft>
                          <a:spcPts val="800"/>
                        </a:spcAft>
                      </a:pPr>
                      <a:r>
                        <a:rPr lang="en-US" sz="1300">
                          <a:effectLst/>
                          <a:latin typeface="Times New Roman" panose="02020603050405020304" pitchFamily="18" charset="0"/>
                          <a:ea typeface="Calibri" panose="020F0502020204030204" pitchFamily="34" charset="0"/>
                        </a:rPr>
                        <a:t> </a:t>
                      </a:r>
                      <a:endParaRPr lang="en-US" sz="11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extLst>
                  <a:ext uri="{0D108BD9-81ED-4DB2-BD59-A6C34878D82A}">
                    <a16:rowId xmlns="" xmlns:a16="http://schemas.microsoft.com/office/drawing/2014/main" val="141102109"/>
                  </a:ext>
                </a:extLst>
              </a:tr>
              <a:tr h="567445">
                <a:tc>
                  <a:txBody>
                    <a:bodyPr/>
                    <a:lstStyle/>
                    <a:p>
                      <a:pPr algn="just">
                        <a:lnSpc>
                          <a:spcPct val="107000"/>
                        </a:lnSpc>
                        <a:spcAft>
                          <a:spcPts val="800"/>
                        </a:spcAft>
                      </a:pPr>
                      <a:r>
                        <a:rPr lang="en-US" sz="1300">
                          <a:effectLst/>
                          <a:latin typeface="Times New Roman" panose="02020603050405020304" pitchFamily="18" charset="0"/>
                          <a:ea typeface="Calibri" panose="020F0502020204030204" pitchFamily="34" charset="0"/>
                        </a:rPr>
                        <a:t> </a:t>
                      </a:r>
                      <a:endParaRPr lang="en-US" sz="11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just">
                        <a:lnSpc>
                          <a:spcPct val="107000"/>
                        </a:lnSpc>
                        <a:spcAft>
                          <a:spcPts val="800"/>
                        </a:spcAft>
                      </a:pPr>
                      <a:r>
                        <a:rPr lang="en-US" sz="1300">
                          <a:effectLst/>
                          <a:latin typeface="Times New Roman" panose="02020603050405020304" pitchFamily="18" charset="0"/>
                          <a:ea typeface="Calibri" panose="020F0502020204030204" pitchFamily="34" charset="0"/>
                        </a:rPr>
                        <a:t> </a:t>
                      </a:r>
                      <a:endParaRPr lang="en-US" sz="11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just">
                        <a:lnSpc>
                          <a:spcPct val="107000"/>
                        </a:lnSpc>
                        <a:spcAft>
                          <a:spcPts val="800"/>
                        </a:spcAft>
                      </a:pPr>
                      <a:r>
                        <a:rPr lang="en-US" sz="1300" dirty="0">
                          <a:effectLst/>
                          <a:latin typeface="Times New Roman" panose="02020603050405020304" pitchFamily="18" charset="0"/>
                          <a:ea typeface="Calibri" panose="020F0502020204030204" pitchFamily="34" charset="0"/>
                        </a:rPr>
                        <a:t> </a:t>
                      </a:r>
                      <a:endParaRPr lang="en-US" sz="1100" dirty="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extLst>
                  <a:ext uri="{0D108BD9-81ED-4DB2-BD59-A6C34878D82A}">
                    <a16:rowId xmlns="" xmlns:a16="http://schemas.microsoft.com/office/drawing/2014/main" val="1761010232"/>
                  </a:ext>
                </a:extLst>
              </a:tr>
            </a:tbl>
          </a:graphicData>
        </a:graphic>
      </p:graphicFrame>
      <p:sp>
        <p:nvSpPr>
          <p:cNvPr id="12" name="Title 1"/>
          <p:cNvSpPr txBox="1">
            <a:spLocks/>
          </p:cNvSpPr>
          <p:nvPr/>
        </p:nvSpPr>
        <p:spPr>
          <a:xfrm>
            <a:off x="4647731" y="76200"/>
            <a:ext cx="4343869" cy="2733537"/>
          </a:xfrm>
          <a:prstGeom prst="rect">
            <a:avLst/>
          </a:prstGeom>
        </p:spPr>
        <p:txBody>
          <a:bodyPr vert="horz" lIns="91440" tIns="45720" rIns="91440" bIns="45720" rtlCol="0" anchor="ctr">
            <a:normAutofit fontScale="9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800" dirty="0">
                <a:solidFill>
                  <a:srgbClr val="FF0000"/>
                </a:solidFill>
                <a:latin typeface="Times New Roman" panose="02020603050405020304" pitchFamily="18" charset="0"/>
                <a:cs typeface="Times New Roman" panose="02020603050405020304" pitchFamily="18" charset="0"/>
              </a:rPr>
              <a:t>Quan sát quy trình trồng cây con có bầu, cây con rễ trần, thảo luận và hoàn thành PHT số 2 tìm hiểu quy </a:t>
            </a:r>
            <a:r>
              <a:rPr lang="en-US" sz="2800" dirty="0" err="1">
                <a:solidFill>
                  <a:srgbClr val="FF0000"/>
                </a:solidFill>
                <a:latin typeface="Times New Roman" panose="02020603050405020304" pitchFamily="18" charset="0"/>
                <a:cs typeface="Times New Roman" panose="02020603050405020304" pitchFamily="18" charset="0"/>
              </a:rPr>
              <a:t>trình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trồng</a:t>
            </a:r>
            <a:endParaRPr lang="en-US" sz="2800" dirty="0" smtClean="0">
              <a:solidFill>
                <a:srgbClr val="FF0000"/>
              </a:solidFill>
              <a:latin typeface="Times New Roman" panose="02020603050405020304" pitchFamily="18" charset="0"/>
              <a:cs typeface="Times New Roman" panose="02020603050405020304" pitchFamily="18" charset="0"/>
            </a:endParaRPr>
          </a:p>
          <a:p>
            <a:pPr algn="just"/>
            <a:r>
              <a:rPr lang="en-US" sz="2800" dirty="0" smtClean="0">
                <a:solidFill>
                  <a:srgbClr val="FF0000"/>
                </a:solidFill>
                <a:latin typeface="Times New Roman" panose="02020603050405020304" pitchFamily="18" charset="0"/>
                <a:cs typeface="Times New Roman" panose="02020603050405020304" pitchFamily="18" charset="0"/>
              </a:rPr>
              <a:t>+</a:t>
            </a:r>
            <a:r>
              <a:rPr lang="en-US" sz="2800" dirty="0" err="1" smtClean="0">
                <a:solidFill>
                  <a:srgbClr val="FF0000"/>
                </a:solidFill>
                <a:latin typeface="Times New Roman" panose="02020603050405020304" pitchFamily="18" charset="0"/>
                <a:cs typeface="Times New Roman" panose="02020603050405020304" pitchFamily="18" charset="0"/>
              </a:rPr>
              <a:t>Nhóm</a:t>
            </a:r>
            <a:r>
              <a:rPr lang="en-US" sz="2800" dirty="0" smtClean="0">
                <a:solidFill>
                  <a:srgbClr val="FF0000"/>
                </a:solidFill>
                <a:latin typeface="Times New Roman" panose="02020603050405020304" pitchFamily="18" charset="0"/>
                <a:cs typeface="Times New Roman" panose="02020603050405020304" pitchFamily="18" charset="0"/>
              </a:rPr>
              <a:t> 1,3,5:Trồng </a:t>
            </a:r>
            <a:r>
              <a:rPr lang="en-US" sz="2800" dirty="0">
                <a:solidFill>
                  <a:srgbClr val="FF0000"/>
                </a:solidFill>
                <a:latin typeface="Times New Roman" panose="02020603050405020304" pitchFamily="18" charset="0"/>
                <a:cs typeface="Times New Roman" panose="02020603050405020304" pitchFamily="18" charset="0"/>
              </a:rPr>
              <a:t>cây con có bầu</a:t>
            </a:r>
          </a:p>
          <a:p>
            <a:pPr algn="l"/>
            <a:r>
              <a:rPr lang="en-US" sz="2800" dirty="0">
                <a:solidFill>
                  <a:srgbClr val="FF0000"/>
                </a:solidFill>
                <a:latin typeface="Times New Roman" panose="02020603050405020304" pitchFamily="18" charset="0"/>
                <a:cs typeface="Times New Roman" panose="02020603050405020304" pitchFamily="18" charset="0"/>
              </a:rPr>
              <a:t>+Nhóm 2,4,6 : trồng cây con rễ trần </a:t>
            </a:r>
          </a:p>
        </p:txBody>
      </p:sp>
    </p:spTree>
    <p:extLst>
      <p:ext uri="{BB962C8B-B14F-4D97-AF65-F5344CB8AC3E}">
        <p14:creationId xmlns:p14="http://schemas.microsoft.com/office/powerpoint/2010/main" val="3916551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6" presetClass="entr" presetSubtype="16"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ircle(in)">
                                      <p:cBhvr>
                                        <p:cTn id="10" dur="2000"/>
                                        <p:tgtEl>
                                          <p:spTgt spid="8"/>
                                        </p:tgtEl>
                                      </p:cBhvr>
                                    </p:animEffect>
                                  </p:childTnLst>
                                </p:cTn>
                              </p:par>
                              <p:par>
                                <p:cTn id="11" presetID="6" presetClass="entr" presetSubtype="16"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circle(in)">
                                      <p:cBhvr>
                                        <p:cTn id="13" dur="2000"/>
                                        <p:tgtEl>
                                          <p:spTgt spid="7"/>
                                        </p:tgtEl>
                                      </p:cBhvr>
                                    </p:animEffect>
                                  </p:childTnLst>
                                </p:cTn>
                              </p:par>
                              <p:par>
                                <p:cTn id="14" presetID="6" presetClass="entr" presetSubtype="16"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circle(in)">
                                      <p:cBhvr>
                                        <p:cTn id="16" dur="20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arn(inVertical)">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barn(inVertical)">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 y="5867400"/>
            <a:ext cx="8229600" cy="685800"/>
          </a:xfrm>
        </p:spPr>
        <p:txBody>
          <a:bodyPr>
            <a:normAutofit/>
          </a:bodyPr>
          <a:lstStyle/>
          <a:p>
            <a:r>
              <a:rPr lang="en-US" sz="3200" dirty="0">
                <a:solidFill>
                  <a:srgbClr val="FF0000"/>
                </a:solidFill>
                <a:latin typeface="Times New Roman" panose="02020603050405020304" pitchFamily="18" charset="0"/>
                <a:cs typeface="Times New Roman" panose="02020603050405020304" pitchFamily="18" charset="0"/>
              </a:rPr>
              <a:t>Làm thế nào để bảo vệ và phát triển rừng?</a:t>
            </a:r>
          </a:p>
        </p:txBody>
      </p:sp>
      <p:pic>
        <p:nvPicPr>
          <p:cNvPr id="4" name="Picture 3"/>
          <p:cNvPicPr>
            <a:picLocks noChangeAspect="1"/>
          </p:cNvPicPr>
          <p:nvPr/>
        </p:nvPicPr>
        <p:blipFill>
          <a:blip r:embed="rId2"/>
          <a:stretch>
            <a:fillRect/>
          </a:stretch>
        </p:blipFill>
        <p:spPr>
          <a:xfrm>
            <a:off x="381000" y="228600"/>
            <a:ext cx="8458200" cy="5638800"/>
          </a:xfrm>
          <a:prstGeom prst="rect">
            <a:avLst/>
          </a:prstGeom>
        </p:spPr>
      </p:pic>
    </p:spTree>
    <p:extLst>
      <p:ext uri="{BB962C8B-B14F-4D97-AF65-F5344CB8AC3E}">
        <p14:creationId xmlns:p14="http://schemas.microsoft.com/office/powerpoint/2010/main" val="3711828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18692" y="2678186"/>
            <a:ext cx="1737405" cy="647554"/>
          </a:xfrm>
        </p:spPr>
        <p:txBody>
          <a:bodyPr>
            <a:normAutofit fontScale="90000"/>
          </a:bodyPr>
          <a:lstStyle/>
          <a:p>
            <a:r>
              <a:rPr lang="en-US" sz="3200" b="1" dirty="0">
                <a:solidFill>
                  <a:srgbClr val="0000FF"/>
                </a:solidFill>
                <a:latin typeface="Times New Roman" panose="02020603050405020304" pitchFamily="18" charset="0"/>
                <a:cs typeface="Times New Roman" panose="02020603050405020304" pitchFamily="18" charset="0"/>
              </a:rPr>
              <a:t>Chăm sóc</a:t>
            </a:r>
          </a:p>
        </p:txBody>
      </p:sp>
      <p:pic>
        <p:nvPicPr>
          <p:cNvPr id="4" name="Content Placeholder 3"/>
          <p:cNvPicPr>
            <a:picLocks noGrp="1" noChangeAspect="1"/>
          </p:cNvPicPr>
          <p:nvPr>
            <p:ph idx="1"/>
          </p:nvPr>
        </p:nvPicPr>
        <p:blipFill>
          <a:blip r:embed="rId2"/>
          <a:stretch>
            <a:fillRect/>
          </a:stretch>
        </p:blipFill>
        <p:spPr>
          <a:xfrm>
            <a:off x="228600" y="1447801"/>
            <a:ext cx="3532909" cy="4053348"/>
          </a:xfrm>
          <a:prstGeom prst="rect">
            <a:avLst/>
          </a:prstGeom>
        </p:spPr>
      </p:pic>
      <p:pic>
        <p:nvPicPr>
          <p:cNvPr id="5" name="Picture 4"/>
          <p:cNvPicPr>
            <a:picLocks noChangeAspect="1"/>
          </p:cNvPicPr>
          <p:nvPr/>
        </p:nvPicPr>
        <p:blipFill>
          <a:blip r:embed="rId3"/>
          <a:stretch>
            <a:fillRect/>
          </a:stretch>
        </p:blipFill>
        <p:spPr>
          <a:xfrm>
            <a:off x="4114800" y="133350"/>
            <a:ext cx="4281055" cy="2628900"/>
          </a:xfrm>
          <a:prstGeom prst="rect">
            <a:avLst/>
          </a:prstGeom>
        </p:spPr>
      </p:pic>
      <p:pic>
        <p:nvPicPr>
          <p:cNvPr id="6" name="Picture 5"/>
          <p:cNvPicPr>
            <a:picLocks noChangeAspect="1"/>
          </p:cNvPicPr>
          <p:nvPr/>
        </p:nvPicPr>
        <p:blipFill>
          <a:blip r:embed="rId4"/>
          <a:stretch>
            <a:fillRect/>
          </a:stretch>
        </p:blipFill>
        <p:spPr>
          <a:xfrm>
            <a:off x="4114800" y="3312757"/>
            <a:ext cx="4281055" cy="2653246"/>
          </a:xfrm>
          <a:prstGeom prst="rect">
            <a:avLst/>
          </a:prstGeom>
        </p:spPr>
      </p:pic>
      <p:sp>
        <p:nvSpPr>
          <p:cNvPr id="7" name="Title 1"/>
          <p:cNvSpPr txBox="1">
            <a:spLocks/>
          </p:cNvSpPr>
          <p:nvPr/>
        </p:nvSpPr>
        <p:spPr>
          <a:xfrm>
            <a:off x="1173391" y="5562600"/>
            <a:ext cx="1417409" cy="762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a:solidFill>
                  <a:srgbClr val="0000FF"/>
                </a:solidFill>
                <a:latin typeface="Times New Roman" panose="02020603050405020304" pitchFamily="18" charset="0"/>
                <a:cs typeface="Times New Roman" panose="02020603050405020304" pitchFamily="18" charset="0"/>
              </a:rPr>
              <a:t>Trồng</a:t>
            </a:r>
          </a:p>
        </p:txBody>
      </p:sp>
      <p:sp>
        <p:nvSpPr>
          <p:cNvPr id="8" name="Title 1"/>
          <p:cNvSpPr txBox="1">
            <a:spLocks/>
          </p:cNvSpPr>
          <p:nvPr/>
        </p:nvSpPr>
        <p:spPr>
          <a:xfrm>
            <a:off x="5120594" y="6061253"/>
            <a:ext cx="257560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a:solidFill>
                  <a:srgbClr val="0000FF"/>
                </a:solidFill>
                <a:latin typeface="Times New Roman" panose="02020603050405020304" pitchFamily="18" charset="0"/>
                <a:cs typeface="Times New Roman" panose="02020603050405020304" pitchFamily="18" charset="0"/>
              </a:rPr>
              <a:t>Bảo vệ rừng</a:t>
            </a:r>
          </a:p>
        </p:txBody>
      </p:sp>
    </p:spTree>
    <p:extLst>
      <p:ext uri="{BB962C8B-B14F-4D97-AF65-F5344CB8AC3E}">
        <p14:creationId xmlns:p14="http://schemas.microsoft.com/office/powerpoint/2010/main" val="91527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6" presetClass="entr" presetSubtype="16"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000"/>
                                        <p:tgtEl>
                                          <p:spTgt spid="5"/>
                                        </p:tgtEl>
                                      </p:cBhvr>
                                    </p:animEffect>
                                  </p:childTnLst>
                                </p:cTn>
                              </p:par>
                              <p:par>
                                <p:cTn id="11" presetID="6" presetClass="entr" presetSubtype="16"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ircle(in)">
                                      <p:cBhvr>
                                        <p:cTn id="13" dur="20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barn(inVertical)">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barn(inVertical)">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10" descr="rung-dep-qua"/>
          <p:cNvPicPr>
            <a:picLocks noChangeAspect="1" noChangeArrowheads="1"/>
          </p:cNvPicPr>
          <p:nvPr/>
        </p:nvPicPr>
        <p:blipFill>
          <a:blip r:embed="rId3"/>
          <a:srcRect/>
          <a:stretch>
            <a:fillRect/>
          </a:stretch>
        </p:blipFill>
        <p:spPr bwMode="auto">
          <a:xfrm>
            <a:off x="-1371600" y="37531"/>
            <a:ext cx="11658600" cy="6858000"/>
          </a:xfrm>
          <a:prstGeom prst="rect">
            <a:avLst/>
          </a:prstGeom>
          <a:noFill/>
          <a:ln w="9525">
            <a:noFill/>
            <a:miter lim="800000"/>
            <a:headEnd/>
            <a:tailEnd/>
          </a:ln>
        </p:spPr>
      </p:pic>
      <p:sp>
        <p:nvSpPr>
          <p:cNvPr id="115724" name="Text Box 12"/>
          <p:cNvSpPr txBox="1">
            <a:spLocks noChangeArrowheads="1"/>
          </p:cNvSpPr>
          <p:nvPr/>
        </p:nvSpPr>
        <p:spPr bwMode="auto">
          <a:xfrm>
            <a:off x="2294731" y="1752600"/>
            <a:ext cx="4554537" cy="823913"/>
          </a:xfrm>
          <a:prstGeom prst="rect">
            <a:avLst/>
          </a:prstGeom>
          <a:noFill/>
          <a:ln w="9525">
            <a:noFill/>
            <a:miter lim="800000"/>
            <a:headEnd/>
            <a:tailEnd/>
          </a:ln>
        </p:spPr>
        <p:txBody>
          <a:bodyPr>
            <a:spAutoFit/>
          </a:bodyPr>
          <a:lstStyle/>
          <a:p>
            <a:pPr algn="ctr" eaLnBrk="0" hangingPunct="0">
              <a:spcBef>
                <a:spcPct val="50000"/>
              </a:spcBef>
            </a:pPr>
            <a:r>
              <a:rPr lang="en-US" sz="4800" b="1" dirty="0">
                <a:solidFill>
                  <a:srgbClr val="FFFF00"/>
                </a:solidFill>
                <a:latin typeface="Times New Roman" pitchFamily="18" charset="0"/>
              </a:rPr>
              <a:t>Bài 7</a:t>
            </a:r>
          </a:p>
        </p:txBody>
      </p:sp>
      <p:sp>
        <p:nvSpPr>
          <p:cNvPr id="115727" name="Text Box 15"/>
          <p:cNvSpPr txBox="1">
            <a:spLocks noChangeArrowheads="1"/>
          </p:cNvSpPr>
          <p:nvPr/>
        </p:nvSpPr>
        <p:spPr bwMode="auto">
          <a:xfrm>
            <a:off x="-298040" y="2717044"/>
            <a:ext cx="9429750" cy="1938992"/>
          </a:xfrm>
          <a:prstGeom prst="rect">
            <a:avLst/>
          </a:prstGeom>
          <a:noFill/>
          <a:ln w="9525">
            <a:noFill/>
            <a:miter lim="800000"/>
            <a:headEnd/>
            <a:tailEnd/>
          </a:ln>
        </p:spPr>
        <p:txBody>
          <a:bodyPr>
            <a:spAutoFit/>
          </a:bodyPr>
          <a:lstStyle/>
          <a:p>
            <a:pPr algn="ctr" eaLnBrk="0" hangingPunct="0">
              <a:spcBef>
                <a:spcPct val="50000"/>
              </a:spcBef>
            </a:pPr>
            <a:r>
              <a:rPr lang="en-US" sz="4800" b="1" dirty="0">
                <a:solidFill>
                  <a:srgbClr val="FFFF00"/>
                </a:solidFill>
                <a:latin typeface="Times New Roman" pitchFamily="18" charset="0"/>
              </a:rPr>
              <a:t>TRỒNG, CHĂM SÓC VÀ </a:t>
            </a:r>
          </a:p>
          <a:p>
            <a:pPr algn="ctr" eaLnBrk="0" hangingPunct="0">
              <a:spcBef>
                <a:spcPct val="50000"/>
              </a:spcBef>
            </a:pPr>
            <a:r>
              <a:rPr lang="en-US" sz="4800" b="1" dirty="0">
                <a:solidFill>
                  <a:srgbClr val="FFFF00"/>
                </a:solidFill>
                <a:latin typeface="Times New Roman" pitchFamily="18" charset="0"/>
              </a:rPr>
              <a:t>BẢO VỆ RỪNG</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circle(in)">
                                      <p:cBhvr>
                                        <p:cTn id="7" dur="2000"/>
                                        <p:tgtEl>
                                          <p:spTgt spid="7170"/>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15724"/>
                                        </p:tgtEl>
                                        <p:attrNameLst>
                                          <p:attrName>style.visibility</p:attrName>
                                        </p:attrNameLst>
                                      </p:cBhvr>
                                      <p:to>
                                        <p:strVal val="visible"/>
                                      </p:to>
                                    </p:set>
                                    <p:animEffect transition="in" filter="circle(in)">
                                      <p:cBhvr>
                                        <p:cTn id="10" dur="2000"/>
                                        <p:tgtEl>
                                          <p:spTgt spid="115724"/>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115727"/>
                                        </p:tgtEl>
                                        <p:attrNameLst>
                                          <p:attrName>style.visibility</p:attrName>
                                        </p:attrNameLst>
                                      </p:cBhvr>
                                      <p:to>
                                        <p:strVal val="visible"/>
                                      </p:to>
                                    </p:set>
                                    <p:animEffect transition="in" filter="circle(in)">
                                      <p:cBhvr>
                                        <p:cTn id="13" dur="2000"/>
                                        <p:tgtEl>
                                          <p:spTgt spid="1157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724" grpId="0"/>
      <p:bldP spid="11572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20"/>
          <p:cNvSpPr txBox="1">
            <a:spLocks noChangeArrowheads="1"/>
          </p:cNvSpPr>
          <p:nvPr/>
        </p:nvSpPr>
        <p:spPr bwMode="auto">
          <a:xfrm>
            <a:off x="609600" y="122872"/>
            <a:ext cx="7315200" cy="1477328"/>
          </a:xfrm>
          <a:prstGeom prst="rect">
            <a:avLst/>
          </a:prstGeom>
          <a:noFill/>
          <a:ln w="9525">
            <a:noFill/>
            <a:miter lim="800000"/>
            <a:headEnd/>
            <a:tailEnd/>
          </a:ln>
        </p:spPr>
        <p:txBody>
          <a:bodyPr wrap="square">
            <a:spAutoFit/>
          </a:bodyPr>
          <a:lstStyle/>
          <a:p>
            <a:pPr algn="ctr" eaLnBrk="0" hangingPunct="0">
              <a:spcBef>
                <a:spcPct val="50000"/>
              </a:spcBef>
            </a:pPr>
            <a:r>
              <a:rPr lang="en-US" sz="3600" b="1" dirty="0">
                <a:solidFill>
                  <a:srgbClr val="FF0066"/>
                </a:solidFill>
                <a:latin typeface="Times New Roman" pitchFamily="18" charset="0"/>
              </a:rPr>
              <a:t>BÀI 7: TRỒNG, CHĂM SÓC VÀ </a:t>
            </a:r>
          </a:p>
          <a:p>
            <a:pPr algn="ctr" eaLnBrk="0" hangingPunct="0">
              <a:spcBef>
                <a:spcPct val="50000"/>
              </a:spcBef>
            </a:pPr>
            <a:r>
              <a:rPr lang="en-US" sz="3600" b="1" dirty="0">
                <a:solidFill>
                  <a:srgbClr val="FF0066"/>
                </a:solidFill>
                <a:latin typeface="Times New Roman" pitchFamily="18" charset="0"/>
              </a:rPr>
              <a:t>BẢO VỆ RỪNG</a:t>
            </a:r>
          </a:p>
        </p:txBody>
      </p:sp>
      <p:sp>
        <p:nvSpPr>
          <p:cNvPr id="154645" name="Text Box 21"/>
          <p:cNvSpPr txBox="1">
            <a:spLocks noChangeArrowheads="1"/>
          </p:cNvSpPr>
          <p:nvPr/>
        </p:nvSpPr>
        <p:spPr bwMode="auto">
          <a:xfrm>
            <a:off x="152400" y="1548825"/>
            <a:ext cx="3733800" cy="584775"/>
          </a:xfrm>
          <a:prstGeom prst="rect">
            <a:avLst/>
          </a:prstGeom>
          <a:noFill/>
          <a:ln w="9525">
            <a:noFill/>
            <a:miter lim="800000"/>
            <a:headEnd/>
            <a:tailEnd/>
          </a:ln>
        </p:spPr>
        <p:txBody>
          <a:bodyPr wrap="square">
            <a:spAutoFit/>
          </a:bodyPr>
          <a:lstStyle/>
          <a:p>
            <a:pPr eaLnBrk="0" hangingPunct="0">
              <a:spcBef>
                <a:spcPct val="50000"/>
              </a:spcBef>
            </a:pPr>
            <a:r>
              <a:rPr lang="en-US" sz="3200" b="1" dirty="0">
                <a:solidFill>
                  <a:srgbClr val="3333FF"/>
                </a:solidFill>
                <a:latin typeface="Times New Roman" pitchFamily="18" charset="0"/>
              </a:rPr>
              <a:t>1. </a:t>
            </a:r>
            <a:r>
              <a:rPr lang="en-US" sz="3200" b="1" u="sng" dirty="0">
                <a:solidFill>
                  <a:srgbClr val="3333FF"/>
                </a:solidFill>
                <a:latin typeface="Times New Roman" pitchFamily="18" charset="0"/>
              </a:rPr>
              <a:t>TRỒNG </a:t>
            </a:r>
            <a:r>
              <a:rPr lang="en-US" sz="3200" b="1" u="sng" dirty="0" smtClean="0">
                <a:solidFill>
                  <a:srgbClr val="3333FF"/>
                </a:solidFill>
                <a:latin typeface="Times New Roman" pitchFamily="18" charset="0"/>
              </a:rPr>
              <a:t>RỪNG</a:t>
            </a:r>
            <a:r>
              <a:rPr lang="en-US" sz="3200" b="1" dirty="0" smtClean="0">
                <a:solidFill>
                  <a:srgbClr val="3333FF"/>
                </a:solidFill>
                <a:latin typeface="Times New Roman" pitchFamily="18" charset="0"/>
              </a:rPr>
              <a:t>:</a:t>
            </a:r>
            <a:endParaRPr lang="en-US" sz="3200" b="1" dirty="0">
              <a:solidFill>
                <a:srgbClr val="3333FF"/>
              </a:solidFill>
              <a:latin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4645"/>
                                        </p:tgtEl>
                                        <p:attrNameLst>
                                          <p:attrName>style.visibility</p:attrName>
                                        </p:attrNameLst>
                                      </p:cBhvr>
                                      <p:to>
                                        <p:strVal val="visible"/>
                                      </p:to>
                                    </p:set>
                                    <p:animEffect transition="in" filter="barn(inVertical)">
                                      <p:cBhvr>
                                        <p:cTn id="7" dur="500"/>
                                        <p:tgtEl>
                                          <p:spTgt spid="1546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64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685800" y="2086662"/>
            <a:ext cx="5257800" cy="523220"/>
          </a:xfrm>
          <a:prstGeom prst="rect">
            <a:avLst/>
          </a:prstGeom>
          <a:noFill/>
        </p:spPr>
        <p:txBody>
          <a:bodyPr wrap="square" rtlCol="0">
            <a:spAutoFit/>
          </a:bodyPr>
          <a:lstStyle/>
          <a:p>
            <a:pPr>
              <a:buFont typeface="Wingdings" pitchFamily="2" charset="2"/>
              <a:buChar char="Ø"/>
            </a:pP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Thay</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đổi</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theo</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vùng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khí</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hậu</a:t>
            </a:r>
            <a:endParaRPr lang="en-US" sz="2800" dirty="0">
              <a:solidFill>
                <a:srgbClr val="0000FF"/>
              </a:solidFill>
              <a:latin typeface="Times New Roman" pitchFamily="18" charset="0"/>
              <a:cs typeface="Times New Roman" pitchFamily="18" charset="0"/>
            </a:endParaRPr>
          </a:p>
        </p:txBody>
      </p:sp>
      <p:sp>
        <p:nvSpPr>
          <p:cNvPr id="9" name="TextBox 8"/>
          <p:cNvSpPr txBox="1"/>
          <p:nvPr/>
        </p:nvSpPr>
        <p:spPr>
          <a:xfrm>
            <a:off x="685800" y="2981980"/>
            <a:ext cx="7467600" cy="954107"/>
          </a:xfrm>
          <a:prstGeom prst="rect">
            <a:avLst/>
          </a:prstGeom>
          <a:noFill/>
        </p:spPr>
        <p:txBody>
          <a:bodyPr wrap="square" rtlCol="0">
            <a:spAutoFit/>
          </a:bodyPr>
          <a:lstStyle/>
          <a:p>
            <a:pPr>
              <a:buFont typeface="Wingdings" pitchFamily="2" charset="2"/>
              <a:buChar char="v"/>
            </a:pPr>
            <a:r>
              <a:rPr lang="en-US" sz="2800" dirty="0">
                <a:latin typeface="Times New Roman" pitchFamily="18" charset="0"/>
                <a:cs typeface="Times New Roman" pitchFamily="18" charset="0"/>
              </a:rPr>
              <a:t> Ở </a:t>
            </a:r>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tỉnh</a:t>
            </a:r>
            <a:r>
              <a:rPr lang="en-US" sz="2800" dirty="0">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miền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Bắc</a:t>
            </a:r>
            <a:r>
              <a:rPr lang="en-US" sz="2800" b="1" dirty="0">
                <a:solidFill>
                  <a:srgbClr val="FF0000"/>
                </a:solidFill>
                <a:latin typeface="Times New Roman" pitchFamily="18" charset="0"/>
                <a:cs typeface="Times New Roman" pitchFamily="18" charset="0"/>
              </a:rPr>
              <a:t> </a:t>
            </a:r>
            <a:r>
              <a:rPr lang="en-US" sz="2800" dirty="0" err="1">
                <a:latin typeface="Times New Roman" pitchFamily="18" charset="0"/>
                <a:cs typeface="Times New Roman" pitchFamily="18" charset="0"/>
              </a:rPr>
              <a:t>trồng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rừng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vào</a:t>
            </a:r>
            <a:r>
              <a:rPr lang="en-US" sz="2800" dirty="0">
                <a:latin typeface="Times New Roman" pitchFamily="18" charset="0"/>
                <a:cs typeface="Times New Roman" pitchFamily="18" charset="0"/>
              </a:rPr>
              <a:t> </a:t>
            </a:r>
            <a:r>
              <a:rPr lang="en-US" sz="2800" b="1" dirty="0" err="1">
                <a:solidFill>
                  <a:srgbClr val="000099"/>
                </a:solidFill>
                <a:latin typeface="Times New Roman" pitchFamily="18" charset="0"/>
                <a:cs typeface="Times New Roman" pitchFamily="18" charset="0"/>
              </a:rPr>
              <a:t>mùa</a:t>
            </a:r>
            <a:r>
              <a:rPr lang="en-US" sz="2800" b="1" dirty="0">
                <a:solidFill>
                  <a:srgbClr val="000099"/>
                </a:solidFill>
                <a:latin typeface="Times New Roman" pitchFamily="18" charset="0"/>
                <a:cs typeface="Times New Roman" pitchFamily="18" charset="0"/>
              </a:rPr>
              <a:t> </a:t>
            </a:r>
            <a:r>
              <a:rPr lang="en-US" sz="2800" b="1" dirty="0" err="1">
                <a:solidFill>
                  <a:srgbClr val="000099"/>
                </a:solidFill>
                <a:latin typeface="Times New Roman" pitchFamily="18" charset="0"/>
                <a:cs typeface="Times New Roman" pitchFamily="18" charset="0"/>
              </a:rPr>
              <a:t>xuân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a:t>
            </a:r>
            <a:r>
              <a:rPr lang="en-US" sz="2800" dirty="0">
                <a:latin typeface="Times New Roman" pitchFamily="18" charset="0"/>
                <a:cs typeface="Times New Roman" pitchFamily="18" charset="0"/>
              </a:rPr>
              <a:t> </a:t>
            </a:r>
            <a:r>
              <a:rPr lang="en-US" sz="2800" b="1" dirty="0" err="1">
                <a:solidFill>
                  <a:srgbClr val="000099"/>
                </a:solidFill>
                <a:latin typeface="Times New Roman" pitchFamily="18" charset="0"/>
                <a:cs typeface="Times New Roman" pitchFamily="18" charset="0"/>
              </a:rPr>
              <a:t>mùa</a:t>
            </a:r>
            <a:r>
              <a:rPr lang="en-US" sz="2800" b="1" dirty="0">
                <a:solidFill>
                  <a:srgbClr val="000099"/>
                </a:solidFill>
                <a:latin typeface="Times New Roman" pitchFamily="18" charset="0"/>
                <a:cs typeface="Times New Roman" pitchFamily="18" charset="0"/>
              </a:rPr>
              <a:t> </a:t>
            </a:r>
            <a:r>
              <a:rPr lang="en-US" sz="2800" b="1" dirty="0" err="1">
                <a:solidFill>
                  <a:srgbClr val="000099"/>
                </a:solidFill>
                <a:latin typeface="Times New Roman" pitchFamily="18" charset="0"/>
                <a:cs typeface="Times New Roman" pitchFamily="18" charset="0"/>
              </a:rPr>
              <a:t>thu</a:t>
            </a:r>
            <a:r>
              <a:rPr lang="en-US" sz="2800" dirty="0">
                <a:latin typeface="Times New Roman" pitchFamily="18" charset="0"/>
                <a:cs typeface="Times New Roman" pitchFamily="18" charset="0"/>
              </a:rPr>
              <a:t>.</a:t>
            </a:r>
            <a:endParaRPr lang="en-US" sz="2800" b="1" dirty="0">
              <a:solidFill>
                <a:srgbClr val="000099"/>
              </a:solidFill>
              <a:latin typeface="Times New Roman" pitchFamily="18" charset="0"/>
              <a:cs typeface="Times New Roman" pitchFamily="18" charset="0"/>
            </a:endParaRPr>
          </a:p>
        </p:txBody>
      </p:sp>
      <p:sp>
        <p:nvSpPr>
          <p:cNvPr id="10" name="TextBox 9"/>
          <p:cNvSpPr txBox="1"/>
          <p:nvPr/>
        </p:nvSpPr>
        <p:spPr>
          <a:xfrm>
            <a:off x="685800" y="4151293"/>
            <a:ext cx="7696200" cy="954107"/>
          </a:xfrm>
          <a:prstGeom prst="rect">
            <a:avLst/>
          </a:prstGeom>
          <a:noFill/>
        </p:spPr>
        <p:txBody>
          <a:bodyPr wrap="square" rtlCol="0">
            <a:spAutoFit/>
          </a:bodyPr>
          <a:lstStyle/>
          <a:p>
            <a:pPr>
              <a:buFont typeface="Wingdings" pitchFamily="2" charset="2"/>
              <a:buChar char="v"/>
            </a:pPr>
            <a:r>
              <a:rPr lang="en-US" sz="2800" dirty="0">
                <a:latin typeface="Times New Roman" pitchFamily="18" charset="0"/>
                <a:cs typeface="Times New Roman" pitchFamily="18" charset="0"/>
              </a:rPr>
              <a:t> Ở </a:t>
            </a:r>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tỉnh</a:t>
            </a:r>
            <a:r>
              <a:rPr lang="en-US" sz="2800" dirty="0">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miền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Trung</a:t>
            </a:r>
            <a:r>
              <a:rPr lang="en-US" sz="2800" b="1" dirty="0">
                <a:solidFill>
                  <a:srgbClr val="FF0000"/>
                </a:solidFill>
                <a:latin typeface="Times New Roman" pitchFamily="18" charset="0"/>
                <a:cs typeface="Times New Roman" pitchFamily="18" charset="0"/>
              </a:rPr>
              <a:t> </a:t>
            </a:r>
            <a:r>
              <a:rPr lang="en-US" sz="2800" dirty="0" err="1">
                <a:latin typeface="Times New Roman" pitchFamily="18" charset="0"/>
                <a:cs typeface="Times New Roman" pitchFamily="18" charset="0"/>
              </a:rPr>
              <a:t>và</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miền</a:t>
            </a:r>
            <a:r>
              <a:rPr lang="en-US" sz="2800" b="1" dirty="0">
                <a:solidFill>
                  <a:srgbClr val="FF0000"/>
                </a:solidFill>
                <a:latin typeface="Times New Roman" pitchFamily="18" charset="0"/>
                <a:cs typeface="Times New Roman" pitchFamily="18" charset="0"/>
              </a:rPr>
              <a:t> Nam </a:t>
            </a:r>
            <a:r>
              <a:rPr lang="en-US" sz="2800" dirty="0" err="1">
                <a:latin typeface="Times New Roman" pitchFamily="18" charset="0"/>
                <a:cs typeface="Times New Roman" pitchFamily="18" charset="0"/>
              </a:rPr>
              <a:t>thường</a:t>
            </a:r>
            <a:r>
              <a:rPr lang="en-US" sz="2800" b="1" dirty="0">
                <a:solidFill>
                  <a:srgbClr val="FF0000"/>
                </a:solidFill>
                <a:latin typeface="Times New Roman" pitchFamily="18" charset="0"/>
                <a:cs typeface="Times New Roman" pitchFamily="18" charset="0"/>
              </a:rPr>
              <a:t> </a:t>
            </a:r>
            <a:r>
              <a:rPr lang="en-US" sz="2800" dirty="0" err="1">
                <a:latin typeface="Times New Roman" pitchFamily="18" charset="0"/>
                <a:cs typeface="Times New Roman" pitchFamily="18" charset="0"/>
              </a:rPr>
              <a:t>trồng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vào</a:t>
            </a:r>
            <a:r>
              <a:rPr lang="en-US" sz="2800" dirty="0">
                <a:latin typeface="Times New Roman" pitchFamily="18" charset="0"/>
                <a:cs typeface="Times New Roman" pitchFamily="18" charset="0"/>
              </a:rPr>
              <a:t> </a:t>
            </a:r>
            <a:r>
              <a:rPr lang="en-US" sz="2800" b="1" dirty="0" err="1">
                <a:solidFill>
                  <a:srgbClr val="000099"/>
                </a:solidFill>
                <a:latin typeface="Times New Roman" pitchFamily="18" charset="0"/>
                <a:cs typeface="Times New Roman" pitchFamily="18" charset="0"/>
              </a:rPr>
              <a:t>mùa</a:t>
            </a:r>
            <a:r>
              <a:rPr lang="en-US" sz="2800" b="1" dirty="0">
                <a:solidFill>
                  <a:srgbClr val="000099"/>
                </a:solidFill>
                <a:latin typeface="Times New Roman" pitchFamily="18" charset="0"/>
                <a:cs typeface="Times New Roman" pitchFamily="18" charset="0"/>
              </a:rPr>
              <a:t> </a:t>
            </a:r>
            <a:r>
              <a:rPr lang="en-US" sz="2800" b="1" dirty="0" err="1">
                <a:solidFill>
                  <a:srgbClr val="000099"/>
                </a:solidFill>
                <a:latin typeface="Times New Roman" pitchFamily="18" charset="0"/>
                <a:cs typeface="Times New Roman" pitchFamily="18" charset="0"/>
              </a:rPr>
              <a:t>mưa</a:t>
            </a:r>
            <a:r>
              <a:rPr lang="en-US" sz="2800" dirty="0">
                <a:latin typeface="Times New Roman" pitchFamily="18" charset="0"/>
                <a:cs typeface="Times New Roman" pitchFamily="18" charset="0"/>
              </a:rPr>
              <a:t>. </a:t>
            </a:r>
            <a:endParaRPr lang="en-US" sz="2800" b="1" dirty="0">
              <a:solidFill>
                <a:srgbClr val="000099"/>
              </a:solidFill>
              <a:latin typeface="Times New Roman" pitchFamily="18" charset="0"/>
              <a:cs typeface="Times New Roman" pitchFamily="18" charset="0"/>
            </a:endParaRPr>
          </a:p>
        </p:txBody>
      </p:sp>
      <p:sp>
        <p:nvSpPr>
          <p:cNvPr id="11" name="Rectangle 10"/>
          <p:cNvSpPr/>
          <p:nvPr/>
        </p:nvSpPr>
        <p:spPr>
          <a:xfrm>
            <a:off x="381000" y="486461"/>
            <a:ext cx="8534400" cy="1569660"/>
          </a:xfrm>
          <a:prstGeom prst="rect">
            <a:avLst/>
          </a:prstGeom>
        </p:spPr>
        <p:txBody>
          <a:bodyPr wrap="square">
            <a:spAutoFit/>
          </a:bodyPr>
          <a:lstStyle/>
          <a:p>
            <a:pPr lvl="0">
              <a:lnSpc>
                <a:spcPct val="150000"/>
              </a:lnSpc>
              <a:spcAft>
                <a:spcPts val="1000"/>
              </a:spcAft>
              <a:buClr>
                <a:srgbClr val="596E7C"/>
              </a:buClr>
              <a:buSzPts val="400"/>
              <a:tabLst>
                <a:tab pos="48895" algn="l"/>
              </a:tabLst>
            </a:pPr>
            <a:r>
              <a:rPr lang="en-US" sz="3200" u="none" strike="noStrike" spc="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Thời vụ trồng rừng ở nước ta vào mùa nào trong năm ?</a:t>
            </a:r>
            <a:r>
              <a:rPr lang="en-US" sz="32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Vì sao?</a:t>
            </a:r>
            <a:endParaRPr lang="en-US" sz="3200" u="none" strike="noStrike" spc="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4089261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95528" y="76200"/>
            <a:ext cx="6495872" cy="738664"/>
          </a:xfrm>
          <a:prstGeom prst="rect">
            <a:avLst/>
          </a:prstGeom>
        </p:spPr>
        <p:txBody>
          <a:bodyPr wrap="square">
            <a:spAutoFit/>
          </a:bodyPr>
          <a:lstStyle/>
          <a:p>
            <a:pPr lvl="0">
              <a:lnSpc>
                <a:spcPct val="150000"/>
              </a:lnSpc>
              <a:spcAft>
                <a:spcPts val="1000"/>
              </a:spcAft>
              <a:buClr>
                <a:srgbClr val="596E7C"/>
              </a:buClr>
              <a:buSzPts val="400"/>
              <a:tabLst>
                <a:tab pos="48895" algn="l"/>
              </a:tabLst>
            </a:pPr>
            <a:r>
              <a:rPr lang="en-US" sz="2800" u="none" strike="noStrike" spc="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Quy trình trồng rừng gồm các bước nào ?</a:t>
            </a:r>
          </a:p>
        </p:txBody>
      </p:sp>
      <p:sp>
        <p:nvSpPr>
          <p:cNvPr id="9" name="TextBox 8"/>
          <p:cNvSpPr txBox="1"/>
          <p:nvPr/>
        </p:nvSpPr>
        <p:spPr>
          <a:xfrm>
            <a:off x="609918" y="3124200"/>
            <a:ext cx="2895282" cy="523220"/>
          </a:xfrm>
          <a:prstGeom prst="rect">
            <a:avLst/>
          </a:prstGeom>
          <a:noFill/>
        </p:spPr>
        <p:txBody>
          <a:bodyPr wrap="square" rtlCol="0">
            <a:spAutoFit/>
          </a:bodyPr>
          <a:lstStyle/>
          <a:p>
            <a:r>
              <a:rPr lang="en-US" sz="2800" dirty="0">
                <a:solidFill>
                  <a:srgbClr val="0000FF"/>
                </a:solidFill>
                <a:latin typeface="Times New Roman" pitchFamily="18" charset="0"/>
                <a:cs typeface="Times New Roman" pitchFamily="18" charset="0"/>
              </a:rPr>
              <a:t>Chuẩn bị cây con</a:t>
            </a:r>
          </a:p>
        </p:txBody>
      </p:sp>
      <p:sp>
        <p:nvSpPr>
          <p:cNvPr id="10" name="TextBox 9"/>
          <p:cNvSpPr txBox="1"/>
          <p:nvPr/>
        </p:nvSpPr>
        <p:spPr>
          <a:xfrm>
            <a:off x="776572" y="6185848"/>
            <a:ext cx="2985756" cy="523220"/>
          </a:xfrm>
          <a:prstGeom prst="rect">
            <a:avLst/>
          </a:prstGeom>
          <a:noFill/>
        </p:spPr>
        <p:txBody>
          <a:bodyPr wrap="square" rtlCol="0">
            <a:spAutoFit/>
          </a:bodyPr>
          <a:lstStyle/>
          <a:p>
            <a:r>
              <a:rPr lang="en-US" sz="2800" dirty="0">
                <a:solidFill>
                  <a:srgbClr val="0000FF"/>
                </a:solidFill>
                <a:latin typeface="Times New Roman" pitchFamily="18" charset="0"/>
                <a:cs typeface="Times New Roman" pitchFamily="18" charset="0"/>
              </a:rPr>
              <a:t>Làm đất trồng cây</a:t>
            </a:r>
          </a:p>
        </p:txBody>
      </p:sp>
      <p:sp>
        <p:nvSpPr>
          <p:cNvPr id="11" name="TextBox 10"/>
          <p:cNvSpPr txBox="1"/>
          <p:nvPr/>
        </p:nvSpPr>
        <p:spPr>
          <a:xfrm>
            <a:off x="5567253" y="3207385"/>
            <a:ext cx="2052747" cy="523220"/>
          </a:xfrm>
          <a:prstGeom prst="rect">
            <a:avLst/>
          </a:prstGeom>
          <a:noFill/>
        </p:spPr>
        <p:txBody>
          <a:bodyPr wrap="square" rtlCol="0">
            <a:spAutoFit/>
          </a:bodyPr>
          <a:lstStyle/>
          <a:p>
            <a:r>
              <a:rPr lang="en-US" sz="2800" dirty="0">
                <a:solidFill>
                  <a:srgbClr val="0000FF"/>
                </a:solidFill>
                <a:latin typeface="Times New Roman" pitchFamily="18" charset="0"/>
                <a:cs typeface="Times New Roman" pitchFamily="18" charset="0"/>
              </a:rPr>
              <a:t>Trồng cây</a:t>
            </a:r>
          </a:p>
        </p:txBody>
      </p:sp>
      <p:sp>
        <p:nvSpPr>
          <p:cNvPr id="12" name="TextBox 11"/>
          <p:cNvSpPr txBox="1"/>
          <p:nvPr/>
        </p:nvSpPr>
        <p:spPr>
          <a:xfrm>
            <a:off x="6138581" y="6278314"/>
            <a:ext cx="1862420" cy="523220"/>
          </a:xfrm>
          <a:prstGeom prst="rect">
            <a:avLst/>
          </a:prstGeom>
          <a:noFill/>
        </p:spPr>
        <p:txBody>
          <a:bodyPr wrap="square" rtlCol="0">
            <a:spAutoFit/>
          </a:bodyPr>
          <a:lstStyle/>
          <a:p>
            <a:r>
              <a:rPr lang="en-US" sz="2800" dirty="0">
                <a:solidFill>
                  <a:srgbClr val="0000FF"/>
                </a:solidFill>
                <a:latin typeface="Times New Roman" pitchFamily="18" charset="0"/>
                <a:cs typeface="Times New Roman" pitchFamily="18" charset="0"/>
              </a:rPr>
              <a:t>Chăm sóc</a:t>
            </a:r>
          </a:p>
        </p:txBody>
      </p:sp>
      <p:pic>
        <p:nvPicPr>
          <p:cNvPr id="15" name="Picture 14"/>
          <p:cNvPicPr>
            <a:picLocks noChangeAspect="1"/>
          </p:cNvPicPr>
          <p:nvPr/>
        </p:nvPicPr>
        <p:blipFill>
          <a:blip r:embed="rId2"/>
          <a:stretch>
            <a:fillRect/>
          </a:stretch>
        </p:blipFill>
        <p:spPr>
          <a:xfrm>
            <a:off x="228600" y="746935"/>
            <a:ext cx="4028665" cy="2435239"/>
          </a:xfrm>
          <a:prstGeom prst="rect">
            <a:avLst/>
          </a:prstGeom>
        </p:spPr>
      </p:pic>
      <p:pic>
        <p:nvPicPr>
          <p:cNvPr id="16" name="Picture 15"/>
          <p:cNvPicPr>
            <a:picLocks noChangeAspect="1"/>
          </p:cNvPicPr>
          <p:nvPr/>
        </p:nvPicPr>
        <p:blipFill>
          <a:blip r:embed="rId3"/>
          <a:stretch>
            <a:fillRect/>
          </a:stretch>
        </p:blipFill>
        <p:spPr>
          <a:xfrm>
            <a:off x="4800600" y="737407"/>
            <a:ext cx="3788585" cy="2444767"/>
          </a:xfrm>
          <a:prstGeom prst="rect">
            <a:avLst/>
          </a:prstGeom>
        </p:spPr>
      </p:pic>
      <p:pic>
        <p:nvPicPr>
          <p:cNvPr id="17" name="Picture 16"/>
          <p:cNvPicPr>
            <a:picLocks noChangeAspect="1"/>
          </p:cNvPicPr>
          <p:nvPr/>
        </p:nvPicPr>
        <p:blipFill>
          <a:blip r:embed="rId4"/>
          <a:stretch>
            <a:fillRect/>
          </a:stretch>
        </p:blipFill>
        <p:spPr>
          <a:xfrm>
            <a:off x="304800" y="3809384"/>
            <a:ext cx="3929300" cy="2362816"/>
          </a:xfrm>
          <a:prstGeom prst="rect">
            <a:avLst/>
          </a:prstGeom>
        </p:spPr>
      </p:pic>
      <p:pic>
        <p:nvPicPr>
          <p:cNvPr id="18" name="Picture 17"/>
          <p:cNvPicPr>
            <a:picLocks noChangeAspect="1"/>
          </p:cNvPicPr>
          <p:nvPr/>
        </p:nvPicPr>
        <p:blipFill>
          <a:blip r:embed="rId5"/>
          <a:stretch>
            <a:fillRect/>
          </a:stretch>
        </p:blipFill>
        <p:spPr>
          <a:xfrm>
            <a:off x="4876800" y="3833548"/>
            <a:ext cx="3710809" cy="2338652"/>
          </a:xfrm>
          <a:prstGeom prst="rect">
            <a:avLst/>
          </a:prstGeom>
        </p:spPr>
      </p:pic>
    </p:spTree>
    <p:extLst>
      <p:ext uri="{BB962C8B-B14F-4D97-AF65-F5344CB8AC3E}">
        <p14:creationId xmlns:p14="http://schemas.microsoft.com/office/powerpoint/2010/main" val="138437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arn(inVertical)">
                                      <p:cBhvr>
                                        <p:cTn id="10" dur="500"/>
                                        <p:tgtEl>
                                          <p:spTgt spid="16"/>
                                        </p:tgtEl>
                                      </p:cBhvr>
                                    </p:animEffect>
                                  </p:childTnLst>
                                </p:cTn>
                              </p:par>
                              <p:par>
                                <p:cTn id="11" presetID="16" presetClass="entr" presetSubtype="21"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par>
                                <p:cTn id="14" presetID="16" presetClass="entr" presetSubtype="21"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barn(inVertical)">
                                      <p:cBhvr>
                                        <p:cTn id="16" dur="5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arn(inVertical)">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barn(inVertical)">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arn(inVertical)">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barn(inVertical)">
                                      <p:cBhvr>
                                        <p:cTn id="36" dur="500"/>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barn(inVertical)">
                                      <p:cBhvr>
                                        <p:cTn id="4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10" grpId="0"/>
      <p:bldP spid="11"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20"/>
          <p:cNvSpPr txBox="1">
            <a:spLocks noChangeArrowheads="1"/>
          </p:cNvSpPr>
          <p:nvPr/>
        </p:nvSpPr>
        <p:spPr bwMode="auto">
          <a:xfrm>
            <a:off x="0" y="0"/>
            <a:ext cx="9144000" cy="1200329"/>
          </a:xfrm>
          <a:prstGeom prst="rect">
            <a:avLst/>
          </a:prstGeom>
          <a:noFill/>
          <a:ln w="9525">
            <a:noFill/>
            <a:miter lim="800000"/>
            <a:headEnd/>
            <a:tailEnd/>
          </a:ln>
        </p:spPr>
        <p:txBody>
          <a:bodyPr>
            <a:spAutoFit/>
          </a:bodyPr>
          <a:lstStyle/>
          <a:p>
            <a:pPr algn="ctr" eaLnBrk="0" hangingPunct="0">
              <a:spcBef>
                <a:spcPct val="50000"/>
              </a:spcBef>
            </a:pPr>
            <a:r>
              <a:rPr lang="en-US" sz="3600" b="1" dirty="0">
                <a:solidFill>
                  <a:srgbClr val="FF0066"/>
                </a:solidFill>
                <a:latin typeface="Times New Roman" pitchFamily="18" charset="0"/>
              </a:rPr>
              <a:t>BÀI 7: TRỒNG, CHĂM SÓC VÀ BẢO VỆ RỪNG</a:t>
            </a:r>
          </a:p>
        </p:txBody>
      </p:sp>
      <p:sp>
        <p:nvSpPr>
          <p:cNvPr id="154645" name="Text Box 21"/>
          <p:cNvSpPr txBox="1">
            <a:spLocks noChangeArrowheads="1"/>
          </p:cNvSpPr>
          <p:nvPr/>
        </p:nvSpPr>
        <p:spPr bwMode="auto">
          <a:xfrm>
            <a:off x="93663" y="1219200"/>
            <a:ext cx="3411537" cy="519113"/>
          </a:xfrm>
          <a:prstGeom prst="rect">
            <a:avLst/>
          </a:prstGeom>
          <a:noFill/>
          <a:ln w="9525">
            <a:noFill/>
            <a:miter lim="800000"/>
            <a:headEnd/>
            <a:tailEnd/>
          </a:ln>
        </p:spPr>
        <p:txBody>
          <a:bodyPr wrap="square">
            <a:spAutoFit/>
          </a:bodyPr>
          <a:lstStyle/>
          <a:p>
            <a:pPr eaLnBrk="0" hangingPunct="0">
              <a:spcBef>
                <a:spcPct val="50000"/>
              </a:spcBef>
            </a:pPr>
            <a:r>
              <a:rPr lang="en-US" sz="2800" b="1" dirty="0">
                <a:solidFill>
                  <a:srgbClr val="3333FF"/>
                </a:solidFill>
                <a:latin typeface="Times New Roman" pitchFamily="18" charset="0"/>
              </a:rPr>
              <a:t>1. </a:t>
            </a:r>
            <a:r>
              <a:rPr lang="en-US" sz="2800" b="1" u="sng" dirty="0">
                <a:solidFill>
                  <a:srgbClr val="3333FF"/>
                </a:solidFill>
                <a:latin typeface="Times New Roman" pitchFamily="18" charset="0"/>
              </a:rPr>
              <a:t>TRỒNG </a:t>
            </a:r>
            <a:r>
              <a:rPr lang="en-US" sz="2800" b="1" u="sng" dirty="0" smtClean="0">
                <a:solidFill>
                  <a:srgbClr val="3333FF"/>
                </a:solidFill>
                <a:latin typeface="Times New Roman" pitchFamily="18" charset="0"/>
              </a:rPr>
              <a:t>RỪNG:</a:t>
            </a:r>
            <a:endParaRPr lang="en-US" sz="2800" b="1" u="sng" dirty="0">
              <a:solidFill>
                <a:srgbClr val="3333FF"/>
              </a:solidFill>
              <a:latin typeface="Times New Roman" pitchFamily="18" charset="0"/>
            </a:endParaRPr>
          </a:p>
        </p:txBody>
      </p:sp>
      <p:sp>
        <p:nvSpPr>
          <p:cNvPr id="4" name="Text Box 21"/>
          <p:cNvSpPr txBox="1">
            <a:spLocks noChangeArrowheads="1"/>
          </p:cNvSpPr>
          <p:nvPr/>
        </p:nvSpPr>
        <p:spPr bwMode="auto">
          <a:xfrm>
            <a:off x="93663" y="1724358"/>
            <a:ext cx="2895600" cy="519113"/>
          </a:xfrm>
          <a:prstGeom prst="rect">
            <a:avLst/>
          </a:prstGeom>
          <a:noFill/>
          <a:ln w="9525">
            <a:noFill/>
            <a:miter lim="800000"/>
            <a:headEnd/>
            <a:tailEnd/>
          </a:ln>
        </p:spPr>
        <p:txBody>
          <a:bodyPr wrap="square">
            <a:spAutoFit/>
          </a:bodyPr>
          <a:lstStyle/>
          <a:p>
            <a:pPr eaLnBrk="0" hangingPunct="0">
              <a:spcBef>
                <a:spcPct val="50000"/>
              </a:spcBef>
            </a:pPr>
            <a:r>
              <a:rPr lang="en-US" sz="2800" b="1" dirty="0">
                <a:solidFill>
                  <a:srgbClr val="3333FF"/>
                </a:solidFill>
                <a:latin typeface="Times New Roman" pitchFamily="18" charset="0"/>
              </a:rPr>
              <a:t>1. 1. </a:t>
            </a:r>
            <a:r>
              <a:rPr lang="en-US" sz="2800" b="1" dirty="0" err="1">
                <a:solidFill>
                  <a:srgbClr val="3333FF"/>
                </a:solidFill>
                <a:latin typeface="Times New Roman" pitchFamily="18" charset="0"/>
              </a:rPr>
              <a:t>Chuẩn</a:t>
            </a:r>
            <a:r>
              <a:rPr lang="en-US" sz="2800" b="1" dirty="0">
                <a:solidFill>
                  <a:srgbClr val="3333FF"/>
                </a:solidFill>
                <a:latin typeface="Times New Roman" pitchFamily="18" charset="0"/>
              </a:rPr>
              <a:t> </a:t>
            </a:r>
            <a:r>
              <a:rPr lang="en-US" sz="2800" b="1" dirty="0" err="1" smtClean="0">
                <a:solidFill>
                  <a:srgbClr val="3333FF"/>
                </a:solidFill>
                <a:latin typeface="Times New Roman" pitchFamily="18" charset="0"/>
              </a:rPr>
              <a:t>bị</a:t>
            </a:r>
            <a:r>
              <a:rPr lang="en-US" sz="2800" b="1" dirty="0" smtClean="0">
                <a:solidFill>
                  <a:srgbClr val="3333FF"/>
                </a:solidFill>
                <a:latin typeface="Times New Roman" pitchFamily="18" charset="0"/>
              </a:rPr>
              <a:t>:</a:t>
            </a:r>
            <a:endParaRPr lang="en-US" sz="2800" b="1" u="sng" dirty="0">
              <a:solidFill>
                <a:srgbClr val="3333FF"/>
              </a:solidFill>
              <a:latin typeface="Times New Roman" pitchFamily="18" charset="0"/>
            </a:endParaRPr>
          </a:p>
        </p:txBody>
      </p:sp>
      <p:sp>
        <p:nvSpPr>
          <p:cNvPr id="5" name="Text Box 21"/>
          <p:cNvSpPr txBox="1">
            <a:spLocks noChangeArrowheads="1"/>
          </p:cNvSpPr>
          <p:nvPr/>
        </p:nvSpPr>
        <p:spPr bwMode="auto">
          <a:xfrm>
            <a:off x="457200" y="2229516"/>
            <a:ext cx="3446463" cy="519113"/>
          </a:xfrm>
          <a:prstGeom prst="rect">
            <a:avLst/>
          </a:prstGeom>
          <a:noFill/>
          <a:ln w="9525">
            <a:noFill/>
            <a:miter lim="800000"/>
            <a:headEnd/>
            <a:tailEnd/>
          </a:ln>
        </p:spPr>
        <p:txBody>
          <a:bodyPr wrap="square">
            <a:spAutoFit/>
          </a:bodyPr>
          <a:lstStyle/>
          <a:p>
            <a:pPr eaLnBrk="0" hangingPunct="0">
              <a:spcBef>
                <a:spcPct val="50000"/>
              </a:spcBef>
            </a:pPr>
            <a:r>
              <a:rPr lang="en-US" sz="2800" b="1" dirty="0">
                <a:solidFill>
                  <a:srgbClr val="3333FF"/>
                </a:solidFill>
                <a:latin typeface="Times New Roman" pitchFamily="18" charset="0"/>
              </a:rPr>
              <a:t>a. Chuẩn bị </a:t>
            </a:r>
            <a:r>
              <a:rPr lang="en-US" sz="2800" b="1" dirty="0" err="1">
                <a:solidFill>
                  <a:srgbClr val="3333FF"/>
                </a:solidFill>
                <a:latin typeface="Times New Roman" pitchFamily="18" charset="0"/>
              </a:rPr>
              <a:t>cây</a:t>
            </a:r>
            <a:r>
              <a:rPr lang="en-US" sz="2800" b="1" dirty="0">
                <a:solidFill>
                  <a:srgbClr val="3333FF"/>
                </a:solidFill>
                <a:latin typeface="Times New Roman" pitchFamily="18" charset="0"/>
              </a:rPr>
              <a:t> </a:t>
            </a:r>
            <a:r>
              <a:rPr lang="en-US" sz="2800" b="1" dirty="0" smtClean="0">
                <a:solidFill>
                  <a:srgbClr val="3333FF"/>
                </a:solidFill>
                <a:latin typeface="Times New Roman" pitchFamily="18" charset="0"/>
              </a:rPr>
              <a:t>con:</a:t>
            </a:r>
            <a:endParaRPr lang="en-US" sz="2800" b="1" u="sng" dirty="0">
              <a:solidFill>
                <a:srgbClr val="3333FF"/>
              </a:solidFill>
              <a:latin typeface="Times New Roman" pitchFamily="18" charset="0"/>
            </a:endParaRPr>
          </a:p>
        </p:txBody>
      </p:sp>
    </p:spTree>
    <p:extLst>
      <p:ext uri="{BB962C8B-B14F-4D97-AF65-F5344CB8AC3E}">
        <p14:creationId xmlns:p14="http://schemas.microsoft.com/office/powerpoint/2010/main" val="3044144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6200" y="3387515"/>
            <a:ext cx="8991600" cy="3554819"/>
          </a:xfrm>
          <a:prstGeom prst="rect">
            <a:avLst/>
          </a:prstGeom>
        </p:spPr>
        <p:txBody>
          <a:bodyPr wrap="square">
            <a:spAutoFit/>
          </a:bodyPr>
          <a:lstStyle/>
          <a:p>
            <a:pPr lvl="0" algn="l">
              <a:lnSpc>
                <a:spcPct val="150000"/>
              </a:lnSpc>
              <a:spcAft>
                <a:spcPts val="0"/>
              </a:spcAft>
              <a:buClr>
                <a:srgbClr val="596E7C"/>
              </a:buClr>
              <a:buSzPts val="400"/>
              <a:tabLst>
                <a:tab pos="82550" algn="l"/>
              </a:tabLst>
            </a:pPr>
            <a:r>
              <a:rPr lang="en-US" sz="30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1) Cây giống chuẩn bị để trồng rừng gồm có những loại nào?</a:t>
            </a:r>
            <a:br>
              <a:rPr lang="en-US" sz="30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br>
            <a:r>
              <a:rPr lang="en-US" sz="30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2) Cần chuẩn bị cây giống có các tiêu chuẩn nào để đảm bảo cây giống sau khi trồng rừng đảm bảo sinh trưởng, phát triển tốt?</a:t>
            </a:r>
            <a:endParaRPr lang="en-US" sz="3000" u="none" strike="noStrike" spc="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endParaRPr>
          </a:p>
        </p:txBody>
      </p:sp>
      <p:pic>
        <p:nvPicPr>
          <p:cNvPr id="6" name="Picture 5"/>
          <p:cNvPicPr>
            <a:picLocks noChangeAspect="1"/>
          </p:cNvPicPr>
          <p:nvPr/>
        </p:nvPicPr>
        <p:blipFill>
          <a:blip r:embed="rId2"/>
          <a:stretch>
            <a:fillRect/>
          </a:stretch>
        </p:blipFill>
        <p:spPr>
          <a:xfrm>
            <a:off x="457200" y="152400"/>
            <a:ext cx="8343900" cy="2781242"/>
          </a:xfrm>
          <a:prstGeom prst="rect">
            <a:avLst/>
          </a:prstGeom>
        </p:spPr>
      </p:pic>
      <p:sp>
        <p:nvSpPr>
          <p:cNvPr id="7" name="Shape 332"/>
          <p:cNvSpPr txBox="1"/>
          <p:nvPr/>
        </p:nvSpPr>
        <p:spPr>
          <a:xfrm>
            <a:off x="1066800" y="2895600"/>
            <a:ext cx="7391400" cy="571558"/>
          </a:xfrm>
          <a:prstGeom prst="rect">
            <a:avLst/>
          </a:prstGeom>
          <a:noFill/>
        </p:spPr>
        <p:txBody>
          <a:bodyPr lIns="0" tIns="0" rIns="0" bIns="0"/>
          <a:lstStyle/>
          <a:p>
            <a:pPr>
              <a:lnSpc>
                <a:spcPct val="132000"/>
              </a:lnSpc>
              <a:spcAft>
                <a:spcPts val="300"/>
              </a:spcAft>
              <a:tabLst>
                <a:tab pos="972185" algn="l"/>
              </a:tabLst>
            </a:pPr>
            <a:r>
              <a:rPr lang="vi-VN" sz="32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Cây con có b</a:t>
            </a:r>
            <a:r>
              <a:rPr lang="en-US" sz="3200" dirty="0">
                <a:solidFill>
                  <a:srgbClr val="0000FF"/>
                </a:solidFill>
                <a:latin typeface="Times New Roman" panose="02020603050405020304" pitchFamily="18" charset="0"/>
                <a:ea typeface="Arial" panose="020B0604020202020204" pitchFamily="34" charset="0"/>
                <a:cs typeface="Times New Roman" panose="02020603050405020304" pitchFamily="18" charset="0"/>
              </a:rPr>
              <a:t>ầ</a:t>
            </a:r>
            <a:r>
              <a:rPr lang="vi-VN" sz="32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u đ</a:t>
            </a:r>
            <a:r>
              <a:rPr lang="en-US" sz="3200" dirty="0">
                <a:solidFill>
                  <a:srgbClr val="0000FF"/>
                </a:solidFill>
                <a:latin typeface="Times New Roman" panose="02020603050405020304" pitchFamily="18" charset="0"/>
                <a:ea typeface="Arial" panose="020B0604020202020204" pitchFamily="34" charset="0"/>
                <a:cs typeface="Times New Roman" panose="02020603050405020304" pitchFamily="18" charset="0"/>
              </a:rPr>
              <a:t>ấ</a:t>
            </a:r>
            <a:r>
              <a:rPr lang="vi-VN" sz="32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t	</a:t>
            </a:r>
            <a:r>
              <a:rPr lang="en-US" sz="32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2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C</a:t>
            </a:r>
            <a:r>
              <a:rPr lang="en-US" sz="3200" dirty="0">
                <a:solidFill>
                  <a:srgbClr val="0000FF"/>
                </a:solidFill>
                <a:latin typeface="Times New Roman" panose="02020603050405020304" pitchFamily="18" charset="0"/>
                <a:ea typeface="Arial" panose="020B0604020202020204" pitchFamily="34" charset="0"/>
                <a:cs typeface="Times New Roman" panose="02020603050405020304" pitchFamily="18" charset="0"/>
              </a:rPr>
              <a:t>â</a:t>
            </a:r>
            <a:r>
              <a:rPr lang="vi-VN" sz="32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y con r</a:t>
            </a:r>
            <a:r>
              <a:rPr lang="en-US" sz="3200" dirty="0">
                <a:solidFill>
                  <a:srgbClr val="0000FF"/>
                </a:solidFill>
                <a:latin typeface="Times New Roman" panose="02020603050405020304" pitchFamily="18" charset="0"/>
                <a:ea typeface="Arial" panose="020B0604020202020204" pitchFamily="34" charset="0"/>
                <a:cs typeface="Times New Roman" panose="02020603050405020304" pitchFamily="18" charset="0"/>
              </a:rPr>
              <a:t>ễ</a:t>
            </a:r>
            <a:r>
              <a:rPr lang="vi-VN" sz="32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tr</a:t>
            </a:r>
            <a:r>
              <a:rPr lang="en-US" sz="3200" dirty="0">
                <a:solidFill>
                  <a:srgbClr val="0000FF"/>
                </a:solidFill>
                <a:latin typeface="Times New Roman" panose="02020603050405020304" pitchFamily="18" charset="0"/>
                <a:ea typeface="Arial" panose="020B0604020202020204" pitchFamily="34" charset="0"/>
                <a:cs typeface="Times New Roman" panose="02020603050405020304" pitchFamily="18" charset="0"/>
              </a:rPr>
              <a:t>ầ</a:t>
            </a:r>
            <a:r>
              <a:rPr lang="vi-VN" sz="32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n</a:t>
            </a:r>
            <a:endParaRPr lang="en-US" sz="32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2865615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1439</TotalTime>
  <Words>394</Words>
  <Application>Microsoft Office PowerPoint</Application>
  <PresentationFormat>On-screen Show (4:3)</PresentationFormat>
  <Paragraphs>67</Paragraphs>
  <Slides>15</Slides>
  <Notes>5</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Arial</vt:lpstr>
      <vt:lpstr>Calibri</vt:lpstr>
      <vt:lpstr>Times New Roman</vt:lpstr>
      <vt:lpstr>Wingdings</vt:lpstr>
      <vt:lpstr>Office Theme</vt:lpstr>
      <vt:lpstr>PowerPoint Presentation</vt:lpstr>
      <vt:lpstr>Làm thế nào để bảo vệ và phát triển rừng?</vt:lpstr>
      <vt:lpstr>Chăm sóc</vt:lpstr>
      <vt:lpstr>PowerPoint Presentation</vt:lpstr>
      <vt:lpstr>PowerPoint Presentation</vt:lpstr>
      <vt:lpstr>PowerPoint Presentation</vt:lpstr>
      <vt:lpstr>PowerPoint Presentation</vt:lpstr>
      <vt:lpstr>PowerPoint Presentation</vt:lpstr>
      <vt:lpstr>1) Cây giống chuẩn bị để trồng rừng gồm có những loại nào? 2) Cần chuẩn bị cây giống có các tiêu chuẩn nào để đảm bảo cây giống sau khi trồng rừng đảm bảo sinh trưởng, phát triển tốt?</vt:lpstr>
      <vt:lpstr>PowerPoint Presentation</vt:lpstr>
      <vt:lpstr>PowerPoint Presentation</vt:lpstr>
      <vt:lpstr>Đào hố là kĩ thuật làm đất phổ biến trong trồng rừng</vt:lpstr>
      <vt:lpstr>PowerPoint Presentation</vt:lpstr>
      <vt:lpstr>PowerPoint Presentation</vt:lpstr>
      <vt:lpstr>PowerPoint Presentation</vt:lpstr>
    </vt:vector>
  </TitlesOfParts>
  <Manager>Du An-Mien Phi-STEM</Manager>
  <Company>Du An-Mien Phi-STEM</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Du An-Mien Phi-STEM</dc:title>
  <dc:subject>Du An-Mien Phi-STEM</dc:subject>
  <dc:creator>Du An-Mien Phi-STEM</dc:creator>
  <dc:description>Du An-Mien Phi-STEM</dc:description>
  <cp:lastModifiedBy>Admin</cp:lastModifiedBy>
  <cp:revision>160</cp:revision>
  <dcterms:created xsi:type="dcterms:W3CDTF">2015-12-22T13:58:21Z</dcterms:created>
  <dcterms:modified xsi:type="dcterms:W3CDTF">2023-12-03T05:50:50Z</dcterms:modified>
  <cp:category>Du An-Mien Phi-STEM</cp:category>
</cp:coreProperties>
</file>