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68" r:id="rId4"/>
    <p:sldId id="257" r:id="rId5"/>
    <p:sldId id="270" r:id="rId6"/>
    <p:sldId id="292" r:id="rId7"/>
    <p:sldId id="293" r:id="rId8"/>
    <p:sldId id="279" r:id="rId9"/>
    <p:sldId id="271" r:id="rId10"/>
    <p:sldId id="294" r:id="rId11"/>
    <p:sldId id="295" r:id="rId12"/>
    <p:sldId id="302" r:id="rId13"/>
    <p:sldId id="296" r:id="rId14"/>
    <p:sldId id="297" r:id="rId15"/>
    <p:sldId id="298" r:id="rId16"/>
    <p:sldId id="299" r:id="rId17"/>
    <p:sldId id="300" r:id="rId18"/>
    <p:sldId id="301" r:id="rId19"/>
    <p:sldId id="303" r:id="rId20"/>
    <p:sldId id="304" r:id="rId21"/>
    <p:sldId id="287" r:id="rId22"/>
    <p:sldId id="305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F6B85F-6FE8-434F-B26E-5D71C3E0AFB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DED0FB-502E-4BEE-8964-87B43B1C6188}">
      <dgm:prSet phldrT="[Text]" custT="1"/>
      <dgm:spPr/>
      <dgm:t>
        <a:bodyPr/>
        <a:lstStyle/>
        <a:p>
          <a:r>
            <a: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RỪNG Ở VIỆT NAM </a:t>
          </a:r>
          <a:endParaRPr lang="en-US" sz="3200" dirty="0">
            <a:solidFill>
              <a:srgbClr val="0000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7A265-A0F8-4824-9C7B-D403706E214D}" type="parTrans" cxnId="{D3D2A2F3-7A70-4CCA-8D2E-4B634BA4928D}">
      <dgm:prSet/>
      <dgm:spPr/>
      <dgm:t>
        <a:bodyPr/>
        <a:lstStyle/>
        <a:p>
          <a:endParaRPr lang="en-US"/>
        </a:p>
      </dgm:t>
    </dgm:pt>
    <dgm:pt modelId="{01A04E7E-A881-4B47-848A-BA62CD933B51}" type="sibTrans" cxnId="{D3D2A2F3-7A70-4CCA-8D2E-4B634BA4928D}">
      <dgm:prSet/>
      <dgm:spPr/>
      <dgm:t>
        <a:bodyPr/>
        <a:lstStyle/>
        <a:p>
          <a:endParaRPr lang="en-US"/>
        </a:p>
      </dgm:t>
    </dgm:pt>
    <dgm:pt modelId="{C207598B-6164-4BA1-8750-89BD268598F4}">
      <dgm:prSet phldrT="[Text]" custT="1"/>
      <dgm:spPr/>
      <dgm:t>
        <a:bodyPr/>
        <a:lstStyle/>
        <a:p>
          <a:pPr algn="ctr"/>
          <a:r>
            <a: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VAI TRÒ CỦA RỪNG</a:t>
          </a:r>
        </a:p>
      </dgm:t>
    </dgm:pt>
    <dgm:pt modelId="{AFE049E4-130A-45FF-9D2E-6A8DD760D2A6}" type="parTrans" cxnId="{987B2109-B82C-49AC-9400-70004E5E334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10142-DECB-4552-9F09-2A082E5771A0}" type="sibTrans" cxnId="{987B2109-B82C-49AC-9400-70004E5E3343}">
      <dgm:prSet/>
      <dgm:spPr/>
      <dgm:t>
        <a:bodyPr/>
        <a:lstStyle/>
        <a:p>
          <a:endParaRPr lang="en-US"/>
        </a:p>
      </dgm:t>
    </dgm:pt>
    <dgm:pt modelId="{0763C09E-856B-485E-BD7E-FA14EFE3299D}">
      <dgm:prSet phldrT="[Text]" custT="1"/>
      <dgm:spPr/>
      <dgm:t>
        <a:bodyPr/>
        <a:lstStyle/>
        <a:p>
          <a:pPr algn="ctr"/>
          <a:r>
            <a: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MỘT SỐ LOẠI RỪNG PHỔ BIẾN Ở VIỆT NAM</a:t>
          </a:r>
        </a:p>
      </dgm:t>
    </dgm:pt>
    <dgm:pt modelId="{2B9689E1-A0E5-4AC1-AF5F-8A3A195E4783}" type="parTrans" cxnId="{BAE93D5B-AC79-4922-B8BD-C5FC3B96D84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603243-9555-428E-A9C3-535C82B41332}" type="sibTrans" cxnId="{BAE93D5B-AC79-4922-B8BD-C5FC3B96D84A}">
      <dgm:prSet/>
      <dgm:spPr/>
      <dgm:t>
        <a:bodyPr/>
        <a:lstStyle/>
        <a:p>
          <a:endParaRPr lang="en-US"/>
        </a:p>
      </dgm:t>
    </dgm:pt>
    <dgm:pt modelId="{FAA07477-0944-475C-9E8D-FD0F65D11FFA}" type="pres">
      <dgm:prSet presAssocID="{95F6B85F-6FE8-434F-B26E-5D71C3E0AFB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82B7BA-D258-4A2C-B793-B4497C3C2075}" type="pres">
      <dgm:prSet presAssocID="{6CDED0FB-502E-4BEE-8964-87B43B1C6188}" presName="root1" presStyleCnt="0"/>
      <dgm:spPr/>
    </dgm:pt>
    <dgm:pt modelId="{52CC3858-04E6-4AC8-9521-5CA3BFE29911}" type="pres">
      <dgm:prSet presAssocID="{6CDED0FB-502E-4BEE-8964-87B43B1C6188}" presName="LevelOneTextNode" presStyleLbl="node0" presStyleIdx="0" presStyleCnt="1" custScaleX="127801" custScaleY="88461" custLinFactNeighborX="1181" custLinFactNeighborY="-5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375B6B-EC55-4898-A826-331971A25438}" type="pres">
      <dgm:prSet presAssocID="{6CDED0FB-502E-4BEE-8964-87B43B1C6188}" presName="level2hierChild" presStyleCnt="0"/>
      <dgm:spPr/>
    </dgm:pt>
    <dgm:pt modelId="{88FDB691-016A-40B0-A9DB-C295FAE27C13}" type="pres">
      <dgm:prSet presAssocID="{AFE049E4-130A-45FF-9D2E-6A8DD760D2A6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C657D35-8FF6-4CE4-854D-7790B4683305}" type="pres">
      <dgm:prSet presAssocID="{AFE049E4-130A-45FF-9D2E-6A8DD760D2A6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8F05378-3571-48B7-8D83-A923E957A7A8}" type="pres">
      <dgm:prSet presAssocID="{C207598B-6164-4BA1-8750-89BD268598F4}" presName="root2" presStyleCnt="0"/>
      <dgm:spPr/>
    </dgm:pt>
    <dgm:pt modelId="{588D7B36-9318-452D-AA4D-4E12F5F67A05}" type="pres">
      <dgm:prSet presAssocID="{C207598B-6164-4BA1-8750-89BD268598F4}" presName="LevelTwoTextNode" presStyleLbl="node2" presStyleIdx="0" presStyleCnt="2" custScaleX="2241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B1D86-9A95-41BD-AD3C-CDEC5E301989}" type="pres">
      <dgm:prSet presAssocID="{C207598B-6164-4BA1-8750-89BD268598F4}" presName="level3hierChild" presStyleCnt="0"/>
      <dgm:spPr/>
    </dgm:pt>
    <dgm:pt modelId="{5B81714E-4C4C-40B2-98B1-B3C189056BAA}" type="pres">
      <dgm:prSet presAssocID="{2B9689E1-A0E5-4AC1-AF5F-8A3A195E478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100AB55-3CB7-49EC-AF19-B1206FBFBA10}" type="pres">
      <dgm:prSet presAssocID="{2B9689E1-A0E5-4AC1-AF5F-8A3A195E478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607D19D-7883-4D5D-83EB-95D51D0A182B}" type="pres">
      <dgm:prSet presAssocID="{0763C09E-856B-485E-BD7E-FA14EFE3299D}" presName="root2" presStyleCnt="0"/>
      <dgm:spPr/>
    </dgm:pt>
    <dgm:pt modelId="{4873DB87-FF6F-4DF1-AB10-6BBE036B1793}" type="pres">
      <dgm:prSet presAssocID="{0763C09E-856B-485E-BD7E-FA14EFE3299D}" presName="LevelTwoTextNode" presStyleLbl="node2" presStyleIdx="1" presStyleCnt="2" custScaleX="224550" custScaleY="179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FA001F-335F-46F5-9C4B-4E872794CF9F}" type="pres">
      <dgm:prSet presAssocID="{0763C09E-856B-485E-BD7E-FA14EFE3299D}" presName="level3hierChild" presStyleCnt="0"/>
      <dgm:spPr/>
    </dgm:pt>
  </dgm:ptLst>
  <dgm:cxnLst>
    <dgm:cxn modelId="{F4D2A8F4-E02B-45C1-B71C-38379611BE4A}" type="presOf" srcId="{95F6B85F-6FE8-434F-B26E-5D71C3E0AFB3}" destId="{FAA07477-0944-475C-9E8D-FD0F65D11FFA}" srcOrd="0" destOrd="0" presId="urn:microsoft.com/office/officeart/2008/layout/HorizontalMultiLevelHierarchy"/>
    <dgm:cxn modelId="{AE87D2C8-EBDD-47A6-BF82-2143ED459759}" type="presOf" srcId="{0763C09E-856B-485E-BD7E-FA14EFE3299D}" destId="{4873DB87-FF6F-4DF1-AB10-6BBE036B1793}" srcOrd="0" destOrd="0" presId="urn:microsoft.com/office/officeart/2008/layout/HorizontalMultiLevelHierarchy"/>
    <dgm:cxn modelId="{BB7BC066-23E9-43E5-ACE2-3979E00186F3}" type="presOf" srcId="{AFE049E4-130A-45FF-9D2E-6A8DD760D2A6}" destId="{88FDB691-016A-40B0-A9DB-C295FAE27C13}" srcOrd="0" destOrd="0" presId="urn:microsoft.com/office/officeart/2008/layout/HorizontalMultiLevelHierarchy"/>
    <dgm:cxn modelId="{11DD8378-6AFF-4C18-8ECB-AC639F88DB10}" type="presOf" srcId="{6CDED0FB-502E-4BEE-8964-87B43B1C6188}" destId="{52CC3858-04E6-4AC8-9521-5CA3BFE29911}" srcOrd="0" destOrd="0" presId="urn:microsoft.com/office/officeart/2008/layout/HorizontalMultiLevelHierarchy"/>
    <dgm:cxn modelId="{BAE93D5B-AC79-4922-B8BD-C5FC3B96D84A}" srcId="{6CDED0FB-502E-4BEE-8964-87B43B1C6188}" destId="{0763C09E-856B-485E-BD7E-FA14EFE3299D}" srcOrd="1" destOrd="0" parTransId="{2B9689E1-A0E5-4AC1-AF5F-8A3A195E4783}" sibTransId="{A8603243-9555-428E-A9C3-535C82B41332}"/>
    <dgm:cxn modelId="{D3D2A2F3-7A70-4CCA-8D2E-4B634BA4928D}" srcId="{95F6B85F-6FE8-434F-B26E-5D71C3E0AFB3}" destId="{6CDED0FB-502E-4BEE-8964-87B43B1C6188}" srcOrd="0" destOrd="0" parTransId="{F457A265-A0F8-4824-9C7B-D403706E214D}" sibTransId="{01A04E7E-A881-4B47-848A-BA62CD933B51}"/>
    <dgm:cxn modelId="{76C43168-EC41-4EA9-96BF-A1F51061117E}" type="presOf" srcId="{C207598B-6164-4BA1-8750-89BD268598F4}" destId="{588D7B36-9318-452D-AA4D-4E12F5F67A05}" srcOrd="0" destOrd="0" presId="urn:microsoft.com/office/officeart/2008/layout/HorizontalMultiLevelHierarchy"/>
    <dgm:cxn modelId="{94EEB20C-2C65-4161-8804-7B606FE7EE91}" type="presOf" srcId="{AFE049E4-130A-45FF-9D2E-6A8DD760D2A6}" destId="{4C657D35-8FF6-4CE4-854D-7790B4683305}" srcOrd="1" destOrd="0" presId="urn:microsoft.com/office/officeart/2008/layout/HorizontalMultiLevelHierarchy"/>
    <dgm:cxn modelId="{AA04297A-D928-4B37-BC1E-535339158CD2}" type="presOf" srcId="{2B9689E1-A0E5-4AC1-AF5F-8A3A195E4783}" destId="{0100AB55-3CB7-49EC-AF19-B1206FBFBA10}" srcOrd="1" destOrd="0" presId="urn:microsoft.com/office/officeart/2008/layout/HorizontalMultiLevelHierarchy"/>
    <dgm:cxn modelId="{0D1A2642-29C2-4488-BC7F-CDC6E4E1C3F7}" type="presOf" srcId="{2B9689E1-A0E5-4AC1-AF5F-8A3A195E4783}" destId="{5B81714E-4C4C-40B2-98B1-B3C189056BAA}" srcOrd="0" destOrd="0" presId="urn:microsoft.com/office/officeart/2008/layout/HorizontalMultiLevelHierarchy"/>
    <dgm:cxn modelId="{987B2109-B82C-49AC-9400-70004E5E3343}" srcId="{6CDED0FB-502E-4BEE-8964-87B43B1C6188}" destId="{C207598B-6164-4BA1-8750-89BD268598F4}" srcOrd="0" destOrd="0" parTransId="{AFE049E4-130A-45FF-9D2E-6A8DD760D2A6}" sibTransId="{E2A10142-DECB-4552-9F09-2A082E5771A0}"/>
    <dgm:cxn modelId="{52E43774-90A3-48F3-85DC-2FE465AEBB54}" type="presParOf" srcId="{FAA07477-0944-475C-9E8D-FD0F65D11FFA}" destId="{DA82B7BA-D258-4A2C-B793-B4497C3C2075}" srcOrd="0" destOrd="0" presId="urn:microsoft.com/office/officeart/2008/layout/HorizontalMultiLevelHierarchy"/>
    <dgm:cxn modelId="{E7E24D1D-17F8-4A72-B073-96C211E48979}" type="presParOf" srcId="{DA82B7BA-D258-4A2C-B793-B4497C3C2075}" destId="{52CC3858-04E6-4AC8-9521-5CA3BFE29911}" srcOrd="0" destOrd="0" presId="urn:microsoft.com/office/officeart/2008/layout/HorizontalMultiLevelHierarchy"/>
    <dgm:cxn modelId="{28E4D002-BAE5-4B3F-B037-21AD2752DF77}" type="presParOf" srcId="{DA82B7BA-D258-4A2C-B793-B4497C3C2075}" destId="{FA375B6B-EC55-4898-A826-331971A25438}" srcOrd="1" destOrd="0" presId="urn:microsoft.com/office/officeart/2008/layout/HorizontalMultiLevelHierarchy"/>
    <dgm:cxn modelId="{7AC8A487-D84E-4F43-8EC0-4D7683392FD8}" type="presParOf" srcId="{FA375B6B-EC55-4898-A826-331971A25438}" destId="{88FDB691-016A-40B0-A9DB-C295FAE27C13}" srcOrd="0" destOrd="0" presId="urn:microsoft.com/office/officeart/2008/layout/HorizontalMultiLevelHierarchy"/>
    <dgm:cxn modelId="{ED3EA311-F1EB-4843-9ECA-C83FFC3C598C}" type="presParOf" srcId="{88FDB691-016A-40B0-A9DB-C295FAE27C13}" destId="{4C657D35-8FF6-4CE4-854D-7790B4683305}" srcOrd="0" destOrd="0" presId="urn:microsoft.com/office/officeart/2008/layout/HorizontalMultiLevelHierarchy"/>
    <dgm:cxn modelId="{75FBC657-3385-41DC-AE9E-94F06BE511D0}" type="presParOf" srcId="{FA375B6B-EC55-4898-A826-331971A25438}" destId="{18F05378-3571-48B7-8D83-A923E957A7A8}" srcOrd="1" destOrd="0" presId="urn:microsoft.com/office/officeart/2008/layout/HorizontalMultiLevelHierarchy"/>
    <dgm:cxn modelId="{6F7B9D91-F318-4D5C-9E05-106FDE866A79}" type="presParOf" srcId="{18F05378-3571-48B7-8D83-A923E957A7A8}" destId="{588D7B36-9318-452D-AA4D-4E12F5F67A05}" srcOrd="0" destOrd="0" presId="urn:microsoft.com/office/officeart/2008/layout/HorizontalMultiLevelHierarchy"/>
    <dgm:cxn modelId="{68EFC25C-E623-49E6-BD63-E4EA2B3C2C82}" type="presParOf" srcId="{18F05378-3571-48B7-8D83-A923E957A7A8}" destId="{8AFB1D86-9A95-41BD-AD3C-CDEC5E301989}" srcOrd="1" destOrd="0" presId="urn:microsoft.com/office/officeart/2008/layout/HorizontalMultiLevelHierarchy"/>
    <dgm:cxn modelId="{3DAC35E2-B12D-4C6D-949B-09048E6D4D07}" type="presParOf" srcId="{FA375B6B-EC55-4898-A826-331971A25438}" destId="{5B81714E-4C4C-40B2-98B1-B3C189056BAA}" srcOrd="2" destOrd="0" presId="urn:microsoft.com/office/officeart/2008/layout/HorizontalMultiLevelHierarchy"/>
    <dgm:cxn modelId="{9A6535F2-77C7-416A-9103-D860A80072A1}" type="presParOf" srcId="{5B81714E-4C4C-40B2-98B1-B3C189056BAA}" destId="{0100AB55-3CB7-49EC-AF19-B1206FBFBA10}" srcOrd="0" destOrd="0" presId="urn:microsoft.com/office/officeart/2008/layout/HorizontalMultiLevelHierarchy"/>
    <dgm:cxn modelId="{A8F73EDC-0304-40C6-93A1-F4C30F9C006A}" type="presParOf" srcId="{FA375B6B-EC55-4898-A826-331971A25438}" destId="{D607D19D-7883-4D5D-83EB-95D51D0A182B}" srcOrd="3" destOrd="0" presId="urn:microsoft.com/office/officeart/2008/layout/HorizontalMultiLevelHierarchy"/>
    <dgm:cxn modelId="{889077A7-EABB-4A1C-9D33-53AC65D0B461}" type="presParOf" srcId="{D607D19D-7883-4D5D-83EB-95D51D0A182B}" destId="{4873DB87-FF6F-4DF1-AB10-6BBE036B1793}" srcOrd="0" destOrd="0" presId="urn:microsoft.com/office/officeart/2008/layout/HorizontalMultiLevelHierarchy"/>
    <dgm:cxn modelId="{C95B8F4B-B279-43B1-8CAA-2FF9D2CD9875}" type="presParOf" srcId="{D607D19D-7883-4D5D-83EB-95D51D0A182B}" destId="{12FA001F-335F-46F5-9C4B-4E872794CF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1714E-4C4C-40B2-98B1-B3C189056BAA}">
      <dsp:nvSpPr>
        <dsp:cNvPr id="0" name=""/>
        <dsp:cNvSpPr/>
      </dsp:nvSpPr>
      <dsp:spPr>
        <a:xfrm>
          <a:off x="1013257" y="1996101"/>
          <a:ext cx="492592" cy="498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296" y="0"/>
              </a:lnTo>
              <a:lnTo>
                <a:pt x="246296" y="498041"/>
              </a:lnTo>
              <a:lnTo>
                <a:pt x="492592" y="49804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2041" y="2227609"/>
        <a:ext cx="35024" cy="35024"/>
      </dsp:txXfrm>
    </dsp:sp>
    <dsp:sp modelId="{88FDB691-016A-40B0-A9DB-C295FAE27C13}">
      <dsp:nvSpPr>
        <dsp:cNvPr id="0" name=""/>
        <dsp:cNvSpPr/>
      </dsp:nvSpPr>
      <dsp:spPr>
        <a:xfrm>
          <a:off x="1013257" y="1235351"/>
          <a:ext cx="492592" cy="760749"/>
        </a:xfrm>
        <a:custGeom>
          <a:avLst/>
          <a:gdLst/>
          <a:ahLst/>
          <a:cxnLst/>
          <a:rect l="0" t="0" r="0" b="0"/>
          <a:pathLst>
            <a:path>
              <a:moveTo>
                <a:pt x="0" y="760749"/>
              </a:moveTo>
              <a:lnTo>
                <a:pt x="246296" y="760749"/>
              </a:lnTo>
              <a:lnTo>
                <a:pt x="246296" y="0"/>
              </a:lnTo>
              <a:lnTo>
                <a:pt x="49259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6896" y="1593068"/>
        <a:ext cx="45315" cy="45315"/>
      </dsp:txXfrm>
    </dsp:sp>
    <dsp:sp modelId="{52CC3858-04E6-4AC8-9521-5CA3BFE29911}">
      <dsp:nvSpPr>
        <dsp:cNvPr id="0" name=""/>
        <dsp:cNvSpPr/>
      </dsp:nvSpPr>
      <dsp:spPr>
        <a:xfrm rot="16200000">
          <a:off x="-1255459" y="1507473"/>
          <a:ext cx="3560180" cy="977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RỪNG Ở VIỆT NAM </a:t>
          </a:r>
          <a:endParaRPr lang="en-US" sz="3200" kern="1200" dirty="0">
            <a:solidFill>
              <a:srgbClr val="0000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255459" y="1507473"/>
        <a:ext cx="3560180" cy="977255"/>
      </dsp:txXfrm>
    </dsp:sp>
    <dsp:sp modelId="{588D7B36-9318-452D-AA4D-4E12F5F67A05}">
      <dsp:nvSpPr>
        <dsp:cNvPr id="0" name=""/>
        <dsp:cNvSpPr/>
      </dsp:nvSpPr>
      <dsp:spPr>
        <a:xfrm>
          <a:off x="1505850" y="853016"/>
          <a:ext cx="5622693" cy="7646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VAI TRÒ CỦA RỪNG</a:t>
          </a:r>
        </a:p>
      </dsp:txBody>
      <dsp:txXfrm>
        <a:off x="1505850" y="853016"/>
        <a:ext cx="5622693" cy="764669"/>
      </dsp:txXfrm>
    </dsp:sp>
    <dsp:sp modelId="{4873DB87-FF6F-4DF1-AB10-6BBE036B1793}">
      <dsp:nvSpPr>
        <dsp:cNvPr id="0" name=""/>
        <dsp:cNvSpPr/>
      </dsp:nvSpPr>
      <dsp:spPr>
        <a:xfrm>
          <a:off x="1505850" y="1808853"/>
          <a:ext cx="5631973" cy="13705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MỘT SỐ LOẠI RỪNG PHỔ BIẾN Ở VIỆT NAM</a:t>
          </a:r>
        </a:p>
      </dsp:txBody>
      <dsp:txXfrm>
        <a:off x="1505850" y="1808853"/>
        <a:ext cx="5631973" cy="1370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83F0A-31C6-4257-BA9F-8E132D7BCA28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308DE-8C44-47D4-BB74-647859585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10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7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6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87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5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3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9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0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70B60-EB16-4181-BE10-F25BFBBA4077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6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70B60-EB16-4181-BE10-F25BFBBA4077}" type="datetimeFigureOut">
              <a:rPr lang="en-US" smtClean="0"/>
              <a:t>24/11/2024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90985-CE35-4CA4-87A4-6E3A65387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5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446516"/>
            <a:ext cx="4584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VAI TRÒ CỦA RỪNG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566602" y="404664"/>
              <a:ext cx="52994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6: RỪNG Ở VIỆT NAM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83160" y="2204864"/>
            <a:ext cx="7381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vai trò của rừng đối với môi trường, đời sống và sản xuất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" y="2060848"/>
            <a:ext cx="1383531" cy="14413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7624" y="3455655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de-DE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vệ cải tạo môi trường.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Phục vụ tích cực cho đời sống, sản xuất con người.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de-DE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Phục vụ nghiên cứu khoa học.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51520" y="148158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RỪNG PHỔ BIẾN Ở VIỆT NAM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08920"/>
            <a:ext cx="305983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7" y="2663516"/>
            <a:ext cx="2923875" cy="249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7" b="11409"/>
          <a:stretch/>
        </p:blipFill>
        <p:spPr>
          <a:xfrm>
            <a:off x="2987824" y="2708920"/>
            <a:ext cx="295232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539552" y="5137920"/>
            <a:ext cx="1944216" cy="5953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19872" y="5143780"/>
            <a:ext cx="1944216" cy="6614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44208" y="5143780"/>
            <a:ext cx="1944216" cy="6614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9552" y="5736158"/>
            <a:ext cx="8460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49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348031"/>
            <a:ext cx="3059832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7" y="2298605"/>
            <a:ext cx="2923875" cy="271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97" b="11409"/>
          <a:stretch/>
        </p:blipFill>
        <p:spPr>
          <a:xfrm>
            <a:off x="2987824" y="2348031"/>
            <a:ext cx="2952328" cy="2665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539552" y="4941168"/>
            <a:ext cx="194421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19872" y="4941168"/>
            <a:ext cx="194421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44208" y="4941168"/>
            <a:ext cx="1944216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5661248"/>
            <a:ext cx="2307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gốc hình thành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1840" y="5858108"/>
            <a:ext cx="221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loài cây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8885" y="5766355"/>
            <a:ext cx="24415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điều kiện lập địa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148158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RỪNG PHỔ BIẾN Ở VIỆT NAM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2420888"/>
            <a:ext cx="651492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187624" y="5805264"/>
            <a:ext cx="6514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8" name="Rectangle 7"/>
          <p:cNvSpPr/>
          <p:nvPr/>
        </p:nvSpPr>
        <p:spPr>
          <a:xfrm>
            <a:off x="1475656" y="5786100"/>
            <a:ext cx="5715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cau dừa hoặc rừng ngập nước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148158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RỪNG PHỔ BIẾN Ở VIỆT NAM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66602" y="404664"/>
              <a:ext cx="52993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6: RỪNG Ở VIỆT NAM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885950" cy="14101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23728" y="2492896"/>
            <a:ext cx="6635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148158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RỪNG PHỔ BIẾN Ở VIỆT NAM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66602" y="404664"/>
              <a:ext cx="52994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6: RỪNG Ở VIỆT NAM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31640" y="2348880"/>
            <a:ext cx="7272808" cy="4185175"/>
            <a:chOff x="1115616" y="2348880"/>
            <a:chExt cx="7488832" cy="41851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48880"/>
              <a:ext cx="7488832" cy="3456383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203848" y="5949280"/>
              <a:ext cx="3672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tràm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Trà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31640" y="2383873"/>
            <a:ext cx="7272808" cy="4145640"/>
            <a:chOff x="1115616" y="2383873"/>
            <a:chExt cx="7488832" cy="41456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83873"/>
              <a:ext cx="7488832" cy="3547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668130" y="5944738"/>
              <a:ext cx="30963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nứa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31640" y="2348880"/>
            <a:ext cx="7272807" cy="4085444"/>
            <a:chOff x="1115616" y="2348880"/>
            <a:chExt cx="7488831" cy="49254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2348880"/>
              <a:ext cx="7488831" cy="360040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931565" y="6689571"/>
              <a:ext cx="221697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51520" y="148158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RỪNG PHỔ BIẾN Ở VIỆT NAM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66602" y="404664"/>
              <a:ext cx="52993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6: RỪNG Ở VIỆT NAM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31420"/>
            <a:ext cx="8352928" cy="4326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58805"/>
            <a:ext cx="8352928" cy="4326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2558805"/>
            <a:ext cx="8352928" cy="4299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86192"/>
            <a:ext cx="8352928" cy="439539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520" y="148158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RỪNG PHỔ BIẾN Ở VIỆT NAM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66602" y="404664"/>
              <a:ext cx="52993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6: RỪNG Ở VIỆT NAM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44210" y="2306128"/>
            <a:ext cx="86555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(2 phút)Hình 6.4 cho thấy rừng giúp ích cho môi trường và cho đời sống con người thế nào?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65570"/>
            <a:ext cx="3075343" cy="237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81" y="3804254"/>
            <a:ext cx="2734106" cy="236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765570"/>
            <a:ext cx="3135341" cy="239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1259632" y="6181519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229687" y="6181519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7308418" y="6138570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6217" y="137324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RỪNG PHỔ BIẾN Ở VIỆT NAM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260204" y="404664"/>
              <a:ext cx="59121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BÀI 6: RỪNG Ở VIỆT NAM</a:t>
              </a:r>
              <a:endPara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3075343" cy="239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181" y="2516367"/>
            <a:ext cx="2734106" cy="2361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92897"/>
            <a:ext cx="3135341" cy="239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10"/>
          <p:cNvSpPr/>
          <p:nvPr/>
        </p:nvSpPr>
        <p:spPr>
          <a:xfrm>
            <a:off x="1259632" y="4877417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4184607" y="4892631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7282801" y="4894710"/>
            <a:ext cx="385543" cy="3752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307" y="5358128"/>
            <a:ext cx="2404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sản xuất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5373216"/>
            <a:ext cx="2526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đặc dụng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0192" y="5354052"/>
            <a:ext cx="2547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phòng hộ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148158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RỪNG PHỔ BIẾN Ở VIỆT NAM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66602" y="404664"/>
              <a:ext cx="52993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6: RỪNG Ở VIỆT NAM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8810"/>
            <a:ext cx="1728192" cy="12921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73817" y="2198474"/>
            <a:ext cx="6768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trong tự nhiên được phân loại theo những cách nào?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3557" y="3568251"/>
            <a:ext cx="858269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Phân loại theo nguồn gốc hình thành: rừng tự nhiên, rừng trồng.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Phân loại theo cây: rừng tràm, rừng thông, rừng tre nứa...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Phân loại theo trữ lượng: rừng rất giàu, rừng giàu, rừng trung bình, rừng nghèo...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Phân loại theo điều kiện lập địa: rừng núi đất, rừng núi đá, rừng ngập nước, rừng đất cát.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148158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RỪNG PHỔ BIẾN Ở VIỆT NAM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5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7704" y="332656"/>
            <a:ext cx="676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8" y="235109"/>
            <a:ext cx="1551068" cy="21857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65" y="4005064"/>
            <a:ext cx="4323215" cy="2646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2338"/>
            <a:ext cx="4291385" cy="28609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30793" y="2656249"/>
            <a:ext cx="4305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52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230" y="1"/>
            <a:ext cx="9144000" cy="1358770"/>
            <a:chOff x="43230" y="1"/>
            <a:chExt cx="9144000" cy="13587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677"/>
            <a:stretch/>
          </p:blipFill>
          <p:spPr>
            <a:xfrm>
              <a:off x="43230" y="1"/>
              <a:ext cx="9144000" cy="13587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566602" y="404664"/>
              <a:ext cx="52993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6: RỪNG Ở VIỆT NAM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3" y="2390569"/>
            <a:ext cx="1728192" cy="12921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74970" y="2656312"/>
            <a:ext cx="4680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ta có mấy loại rừng?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796" y="3682767"/>
            <a:ext cx="85826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nước ta, rừng chủ yếu phân loại theo mục đích sử dụng riêng, có 3 loại rừng: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Rừng sản xuất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Rừng đặc dụng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Rừng phòng hộ 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1481589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de-DE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RỪNG PHỔ BIẾN Ở VIỆT NAM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22258"/>
            <a:ext cx="5670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788" y="1292269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6.5 SGK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16632"/>
            <a:ext cx="3312368" cy="1900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48161"/>
            <a:ext cx="3828733" cy="194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1907704" y="3910651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4716016" y="4146546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4498009"/>
            <a:ext cx="4007813" cy="209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107504" y="6156073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96577"/>
            <a:ext cx="3960440" cy="204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/>
          <p:cNvSpPr/>
          <p:nvPr/>
        </p:nvSpPr>
        <p:spPr>
          <a:xfrm>
            <a:off x="4707276" y="6234778"/>
            <a:ext cx="720080" cy="434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12311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0" y="522258"/>
            <a:ext cx="5670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760" y="1286450"/>
            <a:ext cx="878497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H.6.6, H.6.7, H.6.8.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259228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/>
          <a:stretch/>
        </p:blipFill>
        <p:spPr>
          <a:xfrm>
            <a:off x="5868144" y="3040076"/>
            <a:ext cx="3165794" cy="262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24944"/>
            <a:ext cx="2988444" cy="275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195045" y="5669071"/>
            <a:ext cx="2555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6.6: Rừng Cúc Phương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15816" y="5683740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6.7: Rừng keo trồng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98134" y="5683740"/>
            <a:ext cx="26564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6.8: Rừng 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96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7784" y="417776"/>
            <a:ext cx="3366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1540" y="1859340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51139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459853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564" y="1889530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TRỒNG, CHĂM SÓC VÀ BẢO VỆ RỪNG.</a:t>
            </a:r>
          </a:p>
        </p:txBody>
      </p:sp>
    </p:spTree>
    <p:extLst>
      <p:ext uri="{BB962C8B-B14F-4D97-AF65-F5344CB8AC3E}">
        <p14:creationId xmlns:p14="http://schemas.microsoft.com/office/powerpoint/2010/main" val="221502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270501"/>
            <a:ext cx="6993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9489862"/>
              </p:ext>
            </p:extLst>
          </p:nvPr>
        </p:nvGraphicFramePr>
        <p:xfrm>
          <a:off x="1439652" y="1916832"/>
          <a:ext cx="71647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971600" y="193283"/>
            <a:ext cx="6726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TRỒNG,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VÀ BẢO VỆ RỪNG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61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4" y="-27384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2276872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VAI TRÒ CỦA RỪNG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840" y="2710661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188" y="76470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763284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065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99434" y="83120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VAI TRÒ CỦA RỪNG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005" y="1844824"/>
            <a:ext cx="3188215" cy="2484318"/>
            <a:chOff x="251520" y="1844824"/>
            <a:chExt cx="3711399" cy="2484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44824"/>
              <a:ext cx="3711399" cy="24843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539552" y="2312876"/>
              <a:ext cx="1423651" cy="50405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Oxygen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67744" y="2312876"/>
              <a:ext cx="1423651" cy="61206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Carbon</a:t>
              </a:r>
            </a:p>
            <a:p>
              <a:pPr algn="ctr"/>
              <a:r>
                <a:rPr lang="en-US" dirty="0"/>
                <a:t>dioxide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251377" y="2924944"/>
              <a:ext cx="0" cy="3780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03201" y="2996952"/>
              <a:ext cx="0" cy="4950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23528" y="3861048"/>
              <a:ext cx="432048" cy="3600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37112"/>
            <a:ext cx="313271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/>
          <p:cNvSpPr/>
          <p:nvPr/>
        </p:nvSpPr>
        <p:spPr>
          <a:xfrm>
            <a:off x="179512" y="6021288"/>
            <a:ext cx="4004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24754"/>
            <a:ext cx="3024336" cy="1959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/>
          <p:nvPr/>
        </p:nvSpPr>
        <p:spPr>
          <a:xfrm>
            <a:off x="6156176" y="6021288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20" y="4509120"/>
            <a:ext cx="2843948" cy="201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Oval 35"/>
          <p:cNvSpPr/>
          <p:nvPr/>
        </p:nvSpPr>
        <p:spPr>
          <a:xfrm>
            <a:off x="3275856" y="6021288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69" y="1930032"/>
            <a:ext cx="3035027" cy="221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19" y="1930032"/>
            <a:ext cx="2761249" cy="229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Oval 38"/>
          <p:cNvSpPr/>
          <p:nvPr/>
        </p:nvSpPr>
        <p:spPr>
          <a:xfrm>
            <a:off x="3275856" y="3717032"/>
            <a:ext cx="432048" cy="4320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0" name="Oval 39"/>
          <p:cNvSpPr/>
          <p:nvPr/>
        </p:nvSpPr>
        <p:spPr>
          <a:xfrm>
            <a:off x="6084168" y="3717032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99434" y="620688"/>
            <a:ext cx="84171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(2 phút): Em hãy nêu vai trò của rừng đối với môi trường, đời sống và sản xuất trong mỗi trường hợp được được minh họa ở Hình 6.1.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61421" y="2643206"/>
            <a:ext cx="7381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yêu cầu của chuồng trại nuôi gà thể hiện trong mỗi trường hợp được minh họa ở hình 11.2.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" y="2348880"/>
            <a:ext cx="1383531" cy="16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85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715" y="4725144"/>
            <a:ext cx="2736101" cy="19389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cải tạo môi trường, hấp thụ khí carbon dioxide, bụi trong không khí và thải ra khí oxygen, giúp điều hòa khí hậu.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005" y="2276872"/>
            <a:ext cx="3188215" cy="2484318"/>
            <a:chOff x="251520" y="1844824"/>
            <a:chExt cx="3711399" cy="248431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1844824"/>
              <a:ext cx="3711399" cy="24843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539552" y="2312876"/>
              <a:ext cx="1423651" cy="50405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Oxygen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67744" y="2312876"/>
              <a:ext cx="1423651" cy="61206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Carbon</a:t>
              </a:r>
            </a:p>
            <a:p>
              <a:pPr algn="ctr"/>
              <a:r>
                <a:rPr lang="en-US" dirty="0"/>
                <a:t>dioxide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251377" y="2924944"/>
              <a:ext cx="0" cy="37806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003201" y="2996952"/>
              <a:ext cx="0" cy="49506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323528" y="3861048"/>
              <a:ext cx="432048" cy="36004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69" y="2492896"/>
            <a:ext cx="3035027" cy="2219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19" y="2348880"/>
            <a:ext cx="2761249" cy="229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9" name="Oval 38"/>
          <p:cNvSpPr/>
          <p:nvPr/>
        </p:nvSpPr>
        <p:spPr>
          <a:xfrm>
            <a:off x="3275856" y="4135880"/>
            <a:ext cx="432048" cy="4320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  <p:sp>
        <p:nvSpPr>
          <p:cNvPr id="40" name="Oval 39"/>
          <p:cNvSpPr/>
          <p:nvPr/>
        </p:nvSpPr>
        <p:spPr>
          <a:xfrm>
            <a:off x="6084168" y="4279896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6188" y="40466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1393612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VAI TRÒ CỦA RỪNG</a:t>
            </a:r>
            <a:endParaRPr lang="en-US" sz="28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8679" y="4763607"/>
            <a:ext cx="2775489" cy="193899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chắn gió, chống cát di động ven biển, che chở vùng đất phía trong đất liền.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4188" y="4730368"/>
            <a:ext cx="2772308" cy="193899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cung cấp nguyên liệu cho sản xuất các vật dụng cần thiết cho con người.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9512" y="1446516"/>
            <a:ext cx="407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VAI TRÒ CỦA RỪNG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5473"/>
            <a:ext cx="3132716" cy="2523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/>
          <p:cNvSpPr/>
          <p:nvPr/>
        </p:nvSpPr>
        <p:spPr>
          <a:xfrm>
            <a:off x="179512" y="3789040"/>
            <a:ext cx="4004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79257"/>
            <a:ext cx="3024336" cy="245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/>
          <p:nvPr/>
        </p:nvSpPr>
        <p:spPr>
          <a:xfrm>
            <a:off x="6156176" y="3789040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0220" y="2057482"/>
            <a:ext cx="2843948" cy="2523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Oval 35"/>
          <p:cNvSpPr/>
          <p:nvPr/>
        </p:nvSpPr>
        <p:spPr>
          <a:xfrm>
            <a:off x="3275856" y="3789040"/>
            <a:ext cx="432048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43230" y="1"/>
            <a:ext cx="9144000" cy="13587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116188" y="404664"/>
            <a:ext cx="5912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6: RỪNG Ở VIỆT NAM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670" y="4509120"/>
            <a:ext cx="2982170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chống xói mòn, hạn chế hiện tượng sạt lở đất.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9872" y="4563125"/>
            <a:ext cx="2520280" cy="9541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phục vụ nghiên cứu khoa học.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50686" y="4581128"/>
            <a:ext cx="2967554" cy="13849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bảo tồn thiên nhiên, động vật và thực vật rừng.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8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84" y="1556792"/>
            <a:ext cx="1885950" cy="14101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97968" y="1772816"/>
            <a:ext cx="7038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những ngành sản xuất sử dụng nguyên liệu từ </a:t>
            </a:r>
            <a:r>
              <a:rPr lang="de-DE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0" y="1"/>
            <a:ext cx="9144000" cy="13587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22586" y="404664"/>
            <a:ext cx="5299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RỪNG Ở VIỆT NAM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536" y="3140968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cây:hoa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..)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7213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1537628"/>
            <a:ext cx="45842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VAI TRÒ CỦA RỪNG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77"/>
          <a:stretch/>
        </p:blipFill>
        <p:spPr>
          <a:xfrm>
            <a:off x="43230" y="1"/>
            <a:ext cx="9144000" cy="13587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22586" y="404664"/>
            <a:ext cx="5299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RỪNG Ở VIỆT NAM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3528" y="2204864"/>
            <a:ext cx="8496944" cy="38884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2013,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carbon dioxide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528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1030</Words>
  <Application>Microsoft Office PowerPoint</Application>
  <PresentationFormat>On-screen Show (4:3)</PresentationFormat>
  <Paragraphs>130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Du An-Mien Phi-STEM</Manager>
  <Company>Du An-Mien Phi-STEM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 An-Mien Phi-STEM</dc:title>
  <dc:subject>Du An-Mien Phi-STEM</dc:subject>
  <dc:creator>Du An-Mien Phi-STEM</dc:creator>
  <dc:description>Du An-Mien Phi-STEM</dc:description>
  <cp:lastModifiedBy>Admin</cp:lastModifiedBy>
  <cp:revision>65</cp:revision>
  <dcterms:created xsi:type="dcterms:W3CDTF">2022-07-31T13:34:17Z</dcterms:created>
  <dcterms:modified xsi:type="dcterms:W3CDTF">2024-11-24T13:44:33Z</dcterms:modified>
  <cp:category>Du An-Mien Phi-STEM</cp:category>
</cp:coreProperties>
</file>