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82" r:id="rId5"/>
    <p:sldId id="284" r:id="rId6"/>
    <p:sldId id="285" r:id="rId7"/>
    <p:sldId id="286" r:id="rId8"/>
    <p:sldId id="287" r:id="rId9"/>
    <p:sldId id="288" r:id="rId10"/>
    <p:sldId id="28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14A30D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9" autoAdjust="0"/>
    <p:restoredTop sz="94619" autoAdjust="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=""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24/11/2024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=""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=""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133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24/11/2024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977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=""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24/11/2024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=""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=""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680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=""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24/11/2024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=""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=""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11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24/11/2024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=""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=""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3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24/11/2024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993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24/11/2024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174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24/11/2024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143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24/11/2024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817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=""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24/11/2024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=""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=""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855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24/11/2024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146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24/11/2024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9789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E08D4B6A-8113-4DFB-B82E-B60CAC8E0A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9822E561-F97C-4CBB-A9A6-A6BF6317BC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FC5398-C628-478A-822A-BE6CBC515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10470" y="863696"/>
            <a:ext cx="6162259" cy="2553084"/>
          </a:xfrm>
        </p:spPr>
        <p:txBody>
          <a:bodyPr anchor="ctr">
            <a:normAutofit/>
          </a:bodyPr>
          <a:lstStyle/>
          <a:p>
            <a:pPr algn="ctr"/>
            <a:r>
              <a:rPr lang="en-US" sz="32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11 </a:t>
            </a:r>
            <a:r>
              <a:rPr lang="en-US" sz="32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32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  <a:r>
              <a:rPr lang="en-US" sz="3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err="1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200" b="1" dirty="0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200" b="1" dirty="0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b="1" dirty="0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3200" b="1" dirty="0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b="1" dirty="0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endParaRPr lang="en-US" sz="3200" b="1" dirty="0">
              <a:solidFill>
                <a:srgbClr val="14A30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7730D41-D3A4-4CFC-91DC-62E6A5AE50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9838" y="3429000"/>
            <a:ext cx="4263521" cy="739991"/>
          </a:xfrm>
        </p:spPr>
        <p:txBody>
          <a:bodyPr anchor="t">
            <a:noAutofit/>
          </a:bodyPr>
          <a:lstStyle/>
          <a:p>
            <a:r>
              <a:rPr lang="en-US" sz="3200" b="1" dirty="0">
                <a:solidFill>
                  <a:srgbClr val="FFC000"/>
                </a:solidFill>
                <a:latin typeface="Bookman Old Style" panose="02050604050505020204" pitchFamily="18" charset="0"/>
              </a:rPr>
              <a:t>MÔN </a:t>
            </a:r>
            <a:r>
              <a:rPr lang="en-US" sz="3200" b="1" dirty="0" err="1">
                <a:solidFill>
                  <a:srgbClr val="FFC000"/>
                </a:solidFill>
                <a:latin typeface="Bookman Old Style" panose="02050604050505020204" pitchFamily="18" charset="0"/>
              </a:rPr>
              <a:t>Công</a:t>
            </a:r>
            <a:r>
              <a:rPr lang="en-US" sz="3200" b="1" dirty="0">
                <a:solidFill>
                  <a:srgbClr val="FFC000"/>
                </a:solidFill>
                <a:latin typeface="Bookman Old Style" panose="02050604050505020204" pitchFamily="18" charset="0"/>
              </a:rPr>
              <a:t> </a:t>
            </a:r>
            <a:r>
              <a:rPr lang="en-US" sz="3200" b="1" dirty="0" err="1">
                <a:solidFill>
                  <a:srgbClr val="FFC000"/>
                </a:solidFill>
                <a:latin typeface="Bookman Old Style" panose="02050604050505020204" pitchFamily="18" charset="0"/>
              </a:rPr>
              <a:t>nghệ</a:t>
            </a:r>
            <a:r>
              <a:rPr lang="en-US" sz="3200" b="1" dirty="0">
                <a:solidFill>
                  <a:srgbClr val="FFC000"/>
                </a:solidFill>
                <a:latin typeface="Bookman Old Style" panose="02050604050505020204" pitchFamily="18" charset="0"/>
              </a:rPr>
              <a:t> </a:t>
            </a:r>
            <a:r>
              <a:rPr lang="en-US" sz="32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7</a:t>
            </a:r>
            <a:r>
              <a:rPr lang="en-US" sz="3200" b="1" dirty="0">
                <a:solidFill>
                  <a:srgbClr val="FFC000"/>
                </a:solidFill>
                <a:latin typeface="Bookman Old Style" panose="02050604050505020204" pitchFamily="18" charset="0"/>
              </a:rPr>
              <a:t> 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B01B0E58-A5C8-4CDA-A2E0-35DF94E59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109235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122" name="Picture 2" descr="Những lưu ý khi trồng cây phong thủy trong nhà tránh khiến gia đình tiêu  hao tài lộc - Thị Trường">
            <a:extLst>
              <a:ext uri="{FF2B5EF4-FFF2-40B4-BE49-F238E27FC236}">
                <a16:creationId xmlns="" xmlns:a16="http://schemas.microsoft.com/office/drawing/2014/main" id="{22005A92-2CFF-8759-BE74-36926093D5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71" y="212035"/>
            <a:ext cx="5425418" cy="62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48736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0B371CC-C0A0-886C-7C58-9EBB51B03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0"/>
            <a:ext cx="11327760" cy="1245704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thiết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cây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đình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Vì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3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5 cây phong thủy hút độc chất trong nhà bạn - Tuổi Trẻ Online">
            <a:extLst>
              <a:ext uri="{FF2B5EF4-FFF2-40B4-BE49-F238E27FC236}">
                <a16:creationId xmlns="" xmlns:a16="http://schemas.microsoft.com/office/drawing/2014/main" id="{74B91480-15C1-D978-E7D7-A9FF69F30B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192" y="1525876"/>
            <a:ext cx="5027296" cy="24761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5 loại cây được nhiều gia đình chọn để trồng trước cửa nhà. Vì sao vậy?">
            <a:extLst>
              <a:ext uri="{FF2B5EF4-FFF2-40B4-BE49-F238E27FC236}">
                <a16:creationId xmlns="" xmlns:a16="http://schemas.microsoft.com/office/drawing/2014/main" id="{D251AD4A-69BD-BEEE-3A0C-872843C013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192" y="4175871"/>
            <a:ext cx="5027296" cy="26535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10 Cây trồng leo giàn trên sân thượng đẹp, ăn quả, bóng mát - Hoa Cảnh  Quang Vỹ">
            <a:extLst>
              <a:ext uri="{FF2B5EF4-FFF2-40B4-BE49-F238E27FC236}">
                <a16:creationId xmlns="" xmlns:a16="http://schemas.microsoft.com/office/drawing/2014/main" id="{EFEBB46A-DD1E-534D-C662-B8D5822DE2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8" y="1525876"/>
            <a:ext cx="5565914" cy="2476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Những loại cây ăn quả có thể trồng trong chậu tại nhà - Phần 1 – Công Ty  TNHH Sản xuất Thương mại Tổng hợp Trần Gia">
            <a:extLst>
              <a:ext uri="{FF2B5EF4-FFF2-40B4-BE49-F238E27FC236}">
                <a16:creationId xmlns="" xmlns:a16="http://schemas.microsoft.com/office/drawing/2014/main" id="{A7CB81AF-83D0-BA6E-A204-2A2A702D61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4175870"/>
            <a:ext cx="5565914" cy="2653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4750DDCE-D00C-4DE0-C04B-062B8B753A7B}"/>
              </a:ext>
            </a:extLst>
          </p:cNvPr>
          <p:cNvSpPr txBox="1"/>
          <p:nvPr/>
        </p:nvSpPr>
        <p:spPr>
          <a:xfrm>
            <a:off x="1058269" y="890377"/>
            <a:ext cx="10751657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Kể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tên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loại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cây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thường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được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trồng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hộ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gia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đình</a:t>
            </a:r>
            <a:r>
              <a:rPr lang="en-US" sz="3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</a:t>
            </a:r>
            <a:endParaRPr lang="en-US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328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6AD9C74-E586-DFC1-70B9-271C0DA5B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02276"/>
            <a:ext cx="11730078" cy="1143236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endParaRPr lang="en-US" sz="3200" dirty="0">
              <a:solidFill>
                <a:srgbClr val="0000CC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A9C6F1E-1CEC-28DF-8513-836D07042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231" y="1645512"/>
            <a:ext cx="11029615" cy="4858319"/>
          </a:xfrm>
        </p:spPr>
        <p:txBody>
          <a:bodyPr>
            <a:noAutofit/>
          </a:bodyPr>
          <a:lstStyle/>
          <a:p>
            <a:pPr marL="0" marR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dirty="0" smtClean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en-US" sz="3200" b="1" dirty="0" err="1" smtClean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3200" b="1" dirty="0" smtClean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tiêu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Lập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hoạch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toán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phí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chăm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sóc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loại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cây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đình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dirty="0" smtClean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Nhiệm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srgbClr val="0000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loại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cây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phù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kiện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đình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Lập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hoạch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chăm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sóc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cây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toán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phí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chăm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sóc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cây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chọn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295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="" xmlns:a16="http://schemas.microsoft.com/office/drawing/2014/main" id="{65B3801B-0CDD-5AC4-7960-5D07E1111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="" xmlns:a16="http://schemas.microsoft.com/office/drawing/2014/main" id="{AE825EF7-9BFB-D052-A9B2-929877EF1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0286" y="1821114"/>
            <a:ext cx="2677164" cy="859555"/>
          </a:xfrm>
        </p:spPr>
        <p:txBody>
          <a:bodyPr/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32F14DE-5195-C116-C326-84DD511DF0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4546" y="2655596"/>
            <a:ext cx="5685808" cy="36421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="" xmlns:a16="http://schemas.microsoft.com/office/drawing/2014/main" id="{A5B79972-206F-D0FC-1316-34E7FC0F14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692464" y="1821114"/>
            <a:ext cx="6336404" cy="962679"/>
          </a:xfrm>
        </p:spPr>
        <p:txBody>
          <a:bodyPr/>
          <a:lstStyle/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="" xmlns:a16="http://schemas.microsoft.com/office/drawing/2014/main" id="{227FEAE3-412E-3B69-E5F4-FE5E54E85690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78724740"/>
              </p:ext>
            </p:extLst>
          </p:nvPr>
        </p:nvGraphicFramePr>
        <p:xfrm>
          <a:off x="5692463" y="2941265"/>
          <a:ext cx="6168979" cy="33589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0783">
                  <a:extLst>
                    <a:ext uri="{9D8B030D-6E8A-4147-A177-3AD203B41FA5}">
                      <a16:colId xmlns="" xmlns:a16="http://schemas.microsoft.com/office/drawing/2014/main" val="4086744757"/>
                    </a:ext>
                  </a:extLst>
                </a:gridCol>
                <a:gridCol w="1447050">
                  <a:extLst>
                    <a:ext uri="{9D8B030D-6E8A-4147-A177-3AD203B41FA5}">
                      <a16:colId xmlns="" xmlns:a16="http://schemas.microsoft.com/office/drawing/2014/main" val="837431118"/>
                    </a:ext>
                  </a:extLst>
                </a:gridCol>
                <a:gridCol w="1577917">
                  <a:extLst>
                    <a:ext uri="{9D8B030D-6E8A-4147-A177-3AD203B41FA5}">
                      <a16:colId xmlns="" xmlns:a16="http://schemas.microsoft.com/office/drawing/2014/main" val="65392616"/>
                    </a:ext>
                  </a:extLst>
                </a:gridCol>
                <a:gridCol w="1697512">
                  <a:extLst>
                    <a:ext uri="{9D8B030D-6E8A-4147-A177-3AD203B41FA5}">
                      <a16:colId xmlns="" xmlns:a16="http://schemas.microsoft.com/office/drawing/2014/main" val="2035143215"/>
                    </a:ext>
                  </a:extLst>
                </a:gridCol>
                <a:gridCol w="725717">
                  <a:extLst>
                    <a:ext uri="{9D8B030D-6E8A-4147-A177-3AD203B41FA5}">
                      <a16:colId xmlns="" xmlns:a16="http://schemas.microsoft.com/office/drawing/2014/main" val="3532122809"/>
                    </a:ext>
                  </a:extLst>
                </a:gridCol>
              </a:tblGrid>
              <a:tr h="10716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 gian thực hiện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 liệu, dụng cụ cần thiết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Ghi chú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extLst>
                  <a:ext uri="{0D108BD9-81ED-4DB2-BD59-A6C34878D82A}">
                    <a16:rowId xmlns="" xmlns:a16="http://schemas.microsoft.com/office/drawing/2014/main" val="1624281507"/>
                  </a:ext>
                </a:extLst>
              </a:tr>
              <a:tr h="6223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extLst>
                  <a:ext uri="{0D108BD9-81ED-4DB2-BD59-A6C34878D82A}">
                    <a16:rowId xmlns="" xmlns:a16="http://schemas.microsoft.com/office/drawing/2014/main" val="1655895880"/>
                  </a:ext>
                </a:extLst>
              </a:tr>
              <a:tr h="6734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extLst>
                  <a:ext uri="{0D108BD9-81ED-4DB2-BD59-A6C34878D82A}">
                    <a16:rowId xmlns="" xmlns:a16="http://schemas.microsoft.com/office/drawing/2014/main" val="1992836623"/>
                  </a:ext>
                </a:extLst>
              </a:tr>
              <a:tr h="8891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extLst>
                  <a:ext uri="{0D108BD9-81ED-4DB2-BD59-A6C34878D82A}">
                    <a16:rowId xmlns="" xmlns:a16="http://schemas.microsoft.com/office/drawing/2014/main" val="2245821861"/>
                  </a:ext>
                </a:extLst>
              </a:tr>
            </a:tbl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5422006" y="1821114"/>
            <a:ext cx="0" cy="50368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649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 build="p"/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9FD6EC7-5760-D71C-ABC8-FCF8904C5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828" y="592427"/>
            <a:ext cx="11029616" cy="1094705"/>
          </a:xfrm>
        </p:spPr>
        <p:txBody>
          <a:bodyPr>
            <a:noAutofit/>
          </a:bodyPr>
          <a:lstStyle/>
          <a:p>
            <a:pPr algn="ctr"/>
            <a:r>
              <a:rPr lang="de-DE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Mẫu 2: Bảng tính chi phí trồng và chăm sóc cây trồng trong gia </a:t>
            </a:r>
            <a:r>
              <a:rPr lang="de-DE" sz="32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endParaRPr lang="en-US" sz="3200" dirty="0">
              <a:solidFill>
                <a:srgbClr val="FF0000"/>
              </a:solidFill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="" xmlns:a16="http://schemas.microsoft.com/office/drawing/2014/main" id="{B660A978-9035-6516-202F-40C017BBE5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602880"/>
              </p:ext>
            </p:extLst>
          </p:nvPr>
        </p:nvGraphicFramePr>
        <p:xfrm>
          <a:off x="619828" y="1687132"/>
          <a:ext cx="11177221" cy="50164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6367">
                  <a:extLst>
                    <a:ext uri="{9D8B030D-6E8A-4147-A177-3AD203B41FA5}">
                      <a16:colId xmlns="" xmlns:a16="http://schemas.microsoft.com/office/drawing/2014/main" val="3983254473"/>
                    </a:ext>
                  </a:extLst>
                </a:gridCol>
                <a:gridCol w="3419053">
                  <a:extLst>
                    <a:ext uri="{9D8B030D-6E8A-4147-A177-3AD203B41FA5}">
                      <a16:colId xmlns="" xmlns:a16="http://schemas.microsoft.com/office/drawing/2014/main" val="3884359676"/>
                    </a:ext>
                  </a:extLst>
                </a:gridCol>
                <a:gridCol w="1709527">
                  <a:extLst>
                    <a:ext uri="{9D8B030D-6E8A-4147-A177-3AD203B41FA5}">
                      <a16:colId xmlns="" xmlns:a16="http://schemas.microsoft.com/office/drawing/2014/main" val="1876048284"/>
                    </a:ext>
                  </a:extLst>
                </a:gridCol>
                <a:gridCol w="1388991">
                  <a:extLst>
                    <a:ext uri="{9D8B030D-6E8A-4147-A177-3AD203B41FA5}">
                      <a16:colId xmlns="" xmlns:a16="http://schemas.microsoft.com/office/drawing/2014/main" val="2103330764"/>
                    </a:ext>
                  </a:extLst>
                </a:gridCol>
                <a:gridCol w="1388991">
                  <a:extLst>
                    <a:ext uri="{9D8B030D-6E8A-4147-A177-3AD203B41FA5}">
                      <a16:colId xmlns="" xmlns:a16="http://schemas.microsoft.com/office/drawing/2014/main" val="1290671607"/>
                    </a:ext>
                  </a:extLst>
                </a:gridCol>
                <a:gridCol w="1709527">
                  <a:extLst>
                    <a:ext uri="{9D8B030D-6E8A-4147-A177-3AD203B41FA5}">
                      <a16:colId xmlns="" xmlns:a16="http://schemas.microsoft.com/office/drawing/2014/main" val="2582242993"/>
                    </a:ext>
                  </a:extLst>
                </a:gridCol>
                <a:gridCol w="854765">
                  <a:extLst>
                    <a:ext uri="{9D8B030D-6E8A-4147-A177-3AD203B41FA5}">
                      <a16:colId xmlns="" xmlns:a16="http://schemas.microsoft.com/office/drawing/2014/main" val="684929214"/>
                    </a:ext>
                  </a:extLst>
                </a:gridCol>
              </a:tblGrid>
              <a:tr h="8158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 loại chi phí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 vị tính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 giá (đồng)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lượng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 tiền (đồng)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Ghi chú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41015449"/>
                  </a:ext>
                </a:extLst>
              </a:tr>
              <a:tr h="13451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 liệu, dụng cụ để trồng và chăm sóc cây (xẻng,bình tưới nước..)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020825647"/>
                  </a:ext>
                </a:extLst>
              </a:tr>
              <a:tr h="40791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Cây trồng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555907698"/>
                  </a:ext>
                </a:extLst>
              </a:tr>
              <a:tr h="40791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 bón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510097878"/>
                  </a:ext>
                </a:extLst>
              </a:tr>
              <a:tr h="40791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Thuốc bảo vệ thực vật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146414866"/>
                  </a:ext>
                </a:extLst>
              </a:tr>
              <a:tr h="8158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 phí gieo trồng, chăm sóc cây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69729602"/>
                  </a:ext>
                </a:extLst>
              </a:tr>
              <a:tr h="40791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 phí khác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40415304"/>
                  </a:ext>
                </a:extLst>
              </a:tr>
              <a:tr h="407919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 cộng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39406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0917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DFC0E03-3DFA-D6F4-56E2-88F0FDA3F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547095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tiêu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đánh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97CA777-F202-6CB4-48D2-A5591254F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457" y="1249251"/>
            <a:ext cx="10259085" cy="2485622"/>
          </a:xfrm>
        </p:spPr>
        <p:txBody>
          <a:bodyPr>
            <a:noAutofit/>
          </a:bodyPr>
          <a:lstStyle/>
          <a:p>
            <a:pPr marL="0" marR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dirty="0" smtClean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 smtClean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Cấu</a:t>
            </a:r>
            <a:r>
              <a:rPr lang="en-US" sz="3200" b="1" dirty="0" smtClean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trúc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báo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cáo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Đầy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đủ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dung,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rõ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ràng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chi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chi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phí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b="1" dirty="0" smtClean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 smtClean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3200" b="1" dirty="0" smtClean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bày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án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trước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Diễn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tin,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trôi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chảy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130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65F1AE2-223D-B194-943E-6762AA49A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637247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0A834AA-E752-05CE-BCE8-F2CF23230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4975" y="1490858"/>
            <a:ext cx="10245833" cy="30660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0000CC"/>
                </a:solidFill>
              </a:rPr>
              <a:t> </a:t>
            </a:r>
            <a:r>
              <a:rPr lang="en-US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32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32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pPr marL="400050" indent="-400050">
              <a:buFont typeface="+mj-lt"/>
              <a:buAutoNum type="romanUcPeriod"/>
            </a:pPr>
            <a:endParaRPr lang="en-US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21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DividendVTI">
  <a:themeElements>
    <a:clrScheme name="Aspect">
      <a:dk1>
        <a:sysClr val="windowText" lastClr="000000"/>
      </a:dk1>
      <a:lt1>
        <a:sysClr val="window" lastClr="FFFFFF"/>
      </a:lt1>
      <a:dk2>
        <a:srgbClr val="585753"/>
      </a:dk2>
      <a:lt2>
        <a:srgbClr val="EBDDC3"/>
      </a:lt2>
      <a:accent1>
        <a:srgbClr val="71B9E4"/>
      </a:accent1>
      <a:accent2>
        <a:srgbClr val="E25D3C"/>
      </a:accent2>
      <a:accent3>
        <a:srgbClr val="BDB59D"/>
      </a:accent3>
      <a:accent4>
        <a:srgbClr val="A5AB8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Override1.xml><?xml version="1.0" encoding="utf-8"?>
<a:themeOverride xmlns:a="http://schemas.openxmlformats.org/drawingml/2006/main">
  <a:clrScheme name="DividendVTI">
    <a:dk1>
      <a:sysClr val="windowText" lastClr="000000"/>
    </a:dk1>
    <a:lt1>
      <a:sysClr val="window" lastClr="FFFFFF"/>
    </a:lt1>
    <a:dk2>
      <a:srgbClr val="3D3D3D"/>
    </a:dk2>
    <a:lt2>
      <a:srgbClr val="EBEBEB"/>
    </a:lt2>
    <a:accent1>
      <a:srgbClr val="ED8428"/>
    </a:accent1>
    <a:accent2>
      <a:srgbClr val="E6C46D"/>
    </a:accent2>
    <a:accent3>
      <a:srgbClr val="537685"/>
    </a:accent3>
    <a:accent4>
      <a:srgbClr val="969FA7"/>
    </a:accent4>
    <a:accent5>
      <a:srgbClr val="A9C37C"/>
    </a:accent5>
    <a:accent6>
      <a:srgbClr val="5A8071"/>
    </a:accent6>
    <a:hlink>
      <a:srgbClr val="828282"/>
    </a:hlink>
    <a:folHlink>
      <a:srgbClr val="A5A5A5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DF95FD5-1F25-4FA5-84C8-2AB1AFB896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8C6403A-684A-431F-8F36-A24C99E286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455B2D-BAB7-438A-85DA-0266A24CB79F}">
  <ds:schemaRefs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16c05727-aa75-4e4a-9b5f-8a80a1165891"/>
    <ds:schemaRef ds:uri="71af3243-3dd4-4a8d-8c0d-dd76da1f02a5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{EF4B4E1D-A7CE-4454-899A-7970ADAE9728}tf11964407_win32</Template>
  <TotalTime>95</TotalTime>
  <Words>379</Words>
  <Application>Microsoft Office PowerPoint</Application>
  <PresentationFormat>Widescreen</PresentationFormat>
  <Paragraphs>97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Bookman Old Style</vt:lpstr>
      <vt:lpstr>Calibri</vt:lpstr>
      <vt:lpstr>Franklin Gothic Book</vt:lpstr>
      <vt:lpstr>Franklin Gothic Demi</vt:lpstr>
      <vt:lpstr>Gill Sans MT</vt:lpstr>
      <vt:lpstr>Tahoma</vt:lpstr>
      <vt:lpstr>Times New Roman</vt:lpstr>
      <vt:lpstr>Wingdings 2</vt:lpstr>
      <vt:lpstr>DividendVTI</vt:lpstr>
      <vt:lpstr>Tiết 11 - Dự án 1:  Kế hoạch trồng và chăm sóc cây trồng trong gia đình</vt:lpstr>
      <vt:lpstr>Theo em Có cần thiết phải trồng cây trong gia đình không? Vì sao?</vt:lpstr>
      <vt:lpstr>Dự án: Kế hoạch trồng và chăm sóc cây trồng trong gia đình</vt:lpstr>
      <vt:lpstr>Mẫu 1: Báo cáo kế hoạch trồng và chăm sóc cây trồng trong gia đình</vt:lpstr>
      <vt:lpstr>Mẫu 2: Bảng tính chi phí trồng và chăm sóc cây trồng trong gia đình</vt:lpstr>
      <vt:lpstr>Các tiêu chí đánh giá kết quả dự án</vt:lpstr>
      <vt:lpstr>Tiến trình thực hiện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10 - Dự án 1:   Kế hoạch trồng và chăm sóc cây trồng trong gia đình</dc:title>
  <dc:creator>Cẩm Hường Nguyễn</dc:creator>
  <cp:lastModifiedBy>Admin</cp:lastModifiedBy>
  <cp:revision>4</cp:revision>
  <dcterms:created xsi:type="dcterms:W3CDTF">2022-08-10T19:19:40Z</dcterms:created>
  <dcterms:modified xsi:type="dcterms:W3CDTF">2024-11-24T13:59:27Z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