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Saira Black" panose="020B0604020202020204" charset="0"/>
      <p:regular r:id="rId22"/>
    </p:embeddedFont>
    <p:embeddedFont>
      <p:font typeface="Muli Regular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AB"/>
    <a:srgbClr val="170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6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image" Target="../media/image1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0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svg"/><Relationship Id="rId3" Type="http://schemas.openxmlformats.org/officeDocument/2006/relationships/image" Target="../media/image50.svg"/><Relationship Id="rId7" Type="http://schemas.openxmlformats.org/officeDocument/2006/relationships/image" Target="../media/image82.sv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video" Target="../media/media1.mp4"/><Relationship Id="rId16" Type="http://schemas.openxmlformats.org/officeDocument/2006/relationships/image" Target="../media/image48.svg"/><Relationship Id="rId20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42.sv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34.png"/><Relationship Id="rId2" Type="http://schemas.openxmlformats.org/officeDocument/2006/relationships/image" Target="../media/image18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0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63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36.png"/><Relationship Id="rId2" Type="http://schemas.openxmlformats.org/officeDocument/2006/relationships/image" Target="../media/image1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0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05000" y="122403"/>
            <a:ext cx="14782800" cy="25635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73029" y="5472643"/>
            <a:ext cx="3153404" cy="48143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63294" y="0"/>
            <a:ext cx="10967106" cy="15259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456736" y="3450956"/>
            <a:ext cx="9374528" cy="66446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048080" y="4784453"/>
            <a:ext cx="2412169" cy="24387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21032" y="1802650"/>
            <a:ext cx="54321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2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3019" y="2406126"/>
            <a:ext cx="1483178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42672" y="2974706"/>
            <a:ext cx="438732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3" y="0"/>
            <a:ext cx="11208039" cy="18026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2893" y="1800418"/>
            <a:ext cx="51273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3149" y="2259850"/>
            <a:ext cx="1394725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91800" y="3952335"/>
            <a:ext cx="6019800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3" y="0"/>
            <a:ext cx="11208039" cy="16903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44168"/>
            <a:ext cx="9041583" cy="66289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06000" y="3170359"/>
            <a:ext cx="6705600" cy="62687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61669" y="1859571"/>
            <a:ext cx="52035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817" y="2413317"/>
            <a:ext cx="1387105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3" y="0"/>
            <a:ext cx="11208039" cy="1463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70059" y="3066550"/>
            <a:ext cx="6656754" cy="2686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63200" y="5753099"/>
            <a:ext cx="6938314" cy="39200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1032" y="1802650"/>
            <a:ext cx="53559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KHÁI </a:t>
            </a: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 GIÂM CÀNH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200" y="2354101"/>
            <a:ext cx="1402345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- </a:t>
            </a: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NHÂN GIỐNG CÂY TRỒNG BẰNG PHƯƠNG PHÁP GIÂM CÀNH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3" y="0"/>
            <a:ext cx="11208039" cy="1742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" y="3120309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87767" y="3486221"/>
            <a:ext cx="5739046" cy="51147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74661" y="1742797"/>
            <a:ext cx="51273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600" y="2431553"/>
            <a:ext cx="140208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11424306" cy="15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48044" y="1802380"/>
            <a:ext cx="53295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432" y="2366126"/>
            <a:ext cx="1417585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688" y="2992800"/>
            <a:ext cx="276195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III-THỰC HÀNH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6590" y="3557993"/>
            <a:ext cx="14715968" cy="320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11108472" cy="1684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1657" y="3340308"/>
            <a:ext cx="6023543" cy="6914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20000" y="3340480"/>
            <a:ext cx="6095999" cy="6914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26858" y="3507352"/>
            <a:ext cx="2699955" cy="26594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1032" y="1802650"/>
            <a:ext cx="53559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749" y="2307475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FF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72612" y="2887573"/>
            <a:ext cx="276195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III-THỰC HÀNH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26858" y="6452285"/>
            <a:ext cx="3192843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4AAD"/>
                </a:solidFill>
                <a:latin typeface="Saira Black"/>
              </a:rPr>
              <a:t>THỜI GIAN: 20'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004AAD"/>
                </a:solidFill>
                <a:latin typeface="Saira Black"/>
              </a:rPr>
              <a:t>BÁO CÁO: MỖI NHÓM 3'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3800" y="100100"/>
            <a:ext cx="12719706" cy="18026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25376" y="2662386"/>
            <a:ext cx="10037249" cy="71505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06145" y="2053968"/>
            <a:ext cx="319284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0000"/>
                </a:solidFill>
                <a:latin typeface="Saira Black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41590" y="2393200"/>
            <a:ext cx="11850404" cy="70810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70371" y="1574050"/>
            <a:ext cx="319284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4AAD"/>
                </a:solidFill>
                <a:latin typeface="Saira Black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11500506" cy="1390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9600" y="2214948"/>
            <a:ext cx="5389477" cy="5246369"/>
            <a:chOff x="-173185" y="0"/>
            <a:chExt cx="6523185" cy="6349974"/>
          </a:xfrm>
        </p:grpSpPr>
        <p:sp>
          <p:nvSpPr>
            <p:cNvPr id="7" name="Freeform 7"/>
            <p:cNvSpPr/>
            <p:nvPr/>
          </p:nvSpPr>
          <p:spPr>
            <a:xfrm>
              <a:off x="-173185" y="0"/>
              <a:ext cx="6523185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520805" y="2214948"/>
            <a:ext cx="5246391" cy="524637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073" r="-25073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248138" y="2214948"/>
            <a:ext cx="5246391" cy="524637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99" r="-2499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09798" y="1574050"/>
            <a:ext cx="319284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0000"/>
                </a:solidFill>
                <a:latin typeface="Saira Black"/>
              </a:rPr>
              <a:t>VẬN DỤNG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96979" y="7823268"/>
            <a:ext cx="1025351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4AAD"/>
                </a:solidFill>
                <a:latin typeface="Saira Black"/>
              </a:rPr>
              <a:t>EM HÃY CHỌN 1 CÂY PHÙ HỢP ĐỂ THỰC HIỆN GIÂM CÀNH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004AAD"/>
                </a:solidFill>
                <a:latin typeface="Saira Black"/>
              </a:rPr>
              <a:t>CHỤP HÌNH GỬI THẦY KHI CÂY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7764" y="3475388"/>
            <a:ext cx="1879035" cy="1332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34746" y="3131522"/>
            <a:ext cx="1879035" cy="13324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1796171" y="6813338"/>
            <a:ext cx="1309687" cy="3003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14003845" y="5642103"/>
            <a:ext cx="1309687" cy="3003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16381" y="1714801"/>
            <a:ext cx="4293094" cy="2833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31678" y="1808919"/>
            <a:ext cx="4869909" cy="27393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76892" y="4686300"/>
            <a:ext cx="157207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CÂY MÍA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04612" y="4807794"/>
            <a:ext cx="211574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CÂY CHANH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8957" y="5415793"/>
            <a:ext cx="10183656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MỖI ĐỘI CỬ 1 BẠN LÊN BẢNG</a:t>
            </a: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+ NỘI DUNG:</a:t>
            </a:r>
            <a:r>
              <a:rPr lang="en-US" sz="3000">
                <a:solidFill>
                  <a:srgbClr val="000000"/>
                </a:solidFill>
                <a:latin typeface="Saira Black"/>
              </a:rPr>
              <a:t> LIỆT KÊ NHỮNG CÁCH TẠO CÂY CON TỪ 2 CÂY TRÊN</a:t>
            </a: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+ THỜI GIAN </a:t>
            </a:r>
            <a:r>
              <a:rPr lang="en-US" sz="3000">
                <a:solidFill>
                  <a:srgbClr val="FF1616"/>
                </a:solidFill>
                <a:latin typeface="Saira Black"/>
              </a:rPr>
              <a:t>60S</a:t>
            </a: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+ CỔ ĐỘNG TỰ DO</a:t>
            </a: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ĐỘI NÀO </a:t>
            </a:r>
            <a:r>
              <a:rPr lang="en-US" sz="3000">
                <a:solidFill>
                  <a:srgbClr val="FF1616"/>
                </a:solidFill>
                <a:latin typeface="Saira Black"/>
              </a:rPr>
              <a:t>NHIỀU ĐÁP ÁN ĐÚNG</a:t>
            </a:r>
            <a:r>
              <a:rPr lang="en-US" sz="3000">
                <a:solidFill>
                  <a:srgbClr val="000000"/>
                </a:solidFill>
                <a:latin typeface="Saira Black"/>
              </a:rPr>
              <a:t> HƠN SẼ THẮNG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0784" y="581025"/>
            <a:ext cx="275332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4AAD"/>
                </a:solidFill>
                <a:latin typeface="Saira Black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9318" y="1114425"/>
            <a:ext cx="5773482" cy="136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9600" dirty="0">
                <a:solidFill>
                  <a:srgbClr val="FF0000"/>
                </a:solidFill>
                <a:latin typeface="Muli Regular"/>
              </a:rPr>
              <a:t>DẶN DÒ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89318" y="4985700"/>
            <a:ext cx="11851117" cy="3038130"/>
            <a:chOff x="0" y="0"/>
            <a:chExt cx="33494571" cy="85866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94569" cy="8586604"/>
            </a:xfrm>
            <a:custGeom>
              <a:avLst/>
              <a:gdLst/>
              <a:ahLst/>
              <a:cxnLst/>
              <a:rect l="l" t="t" r="r" b="b"/>
              <a:pathLst>
                <a:path w="33494569" h="8586604">
                  <a:moveTo>
                    <a:pt x="331897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281804"/>
                  </a:lnTo>
                  <a:cubicBezTo>
                    <a:pt x="0" y="8450714"/>
                    <a:pt x="135890" y="8586604"/>
                    <a:pt x="304800" y="8586604"/>
                  </a:cubicBezTo>
                  <a:lnTo>
                    <a:pt x="33189769" y="8586604"/>
                  </a:lnTo>
                  <a:cubicBezTo>
                    <a:pt x="33358680" y="8586604"/>
                    <a:pt x="33494569" y="8450714"/>
                    <a:pt x="33494569" y="8281804"/>
                  </a:cubicBezTo>
                  <a:lnTo>
                    <a:pt x="33494569" y="304800"/>
                  </a:lnTo>
                  <a:cubicBezTo>
                    <a:pt x="33494569" y="135890"/>
                    <a:pt x="33358680" y="0"/>
                    <a:pt x="331897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62618" y="4935633"/>
            <a:ext cx="1912460" cy="54219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04826" y="6687590"/>
            <a:ext cx="2515584" cy="3603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5946">
            <a:off x="16233089" y="4595218"/>
            <a:ext cx="859060" cy="780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5095" y="9346980"/>
            <a:ext cx="644284" cy="650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6557"/>
          <a:stretch>
            <a:fillRect/>
          </a:stretch>
        </p:blipFill>
        <p:spPr>
          <a:xfrm>
            <a:off x="13759506" y="1028700"/>
            <a:ext cx="3499794" cy="1823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80758" y="2502965"/>
            <a:ext cx="2470768" cy="24707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28801" y="5573544"/>
            <a:ext cx="111252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7"/>
              </a:lnSpc>
            </a:pPr>
            <a:r>
              <a:rPr lang="en-US" sz="5289" dirty="0">
                <a:solidFill>
                  <a:srgbClr val="FF0000"/>
                </a:solidFill>
                <a:latin typeface="Saira Black"/>
              </a:rPr>
              <a:t>HOÀN THÀNH MẪU GIÂM CÀNH</a:t>
            </a:r>
          </a:p>
          <a:p>
            <a:pPr algn="ctr">
              <a:lnSpc>
                <a:spcPts val="6347"/>
              </a:lnSpc>
              <a:spcBef>
                <a:spcPct val="0"/>
              </a:spcBef>
            </a:pPr>
            <a:r>
              <a:rPr lang="en-US" sz="5289" dirty="0">
                <a:solidFill>
                  <a:srgbClr val="FF0000"/>
                </a:solidFill>
                <a:latin typeface="Saira Black"/>
              </a:rPr>
              <a:t>HỌC BÀI, CHUẨN BỊ BÀI 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20960" y="835307"/>
            <a:ext cx="13811354" cy="1850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66256" y="6522316"/>
            <a:ext cx="8989059" cy="35269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4784236"/>
            <a:ext cx="894025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FF1616"/>
                </a:solidFill>
                <a:latin typeface="Saira Black"/>
              </a:rPr>
              <a:t>MỤC TIÊU BÀI HỌC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6597">
            <a:off x="3037724" y="8606114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6327" y="5244974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99419" y="9303373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578975" y="0"/>
            <a:ext cx="11661025" cy="2437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301777">
            <a:off x="1222876" y="-4655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257392" y="2512780"/>
            <a:ext cx="11421008" cy="75075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79352" y="3193622"/>
            <a:ext cx="529549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.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 GIÂM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6327" y="3836716"/>
            <a:ext cx="580866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QUAN SÁT CLIP TẠO CÂY CON KHÔNG PHẢI TỪ HẠT SAU</a:t>
            </a:r>
          </a:p>
        </p:txBody>
      </p:sp>
      <p:pic>
        <p:nvPicPr>
          <p:cNvPr id="14" name="CN7_CTST_Bài 4_Giâm cành">
            <a:hlinkClick r:id="" action="ppaction://media"/>
            <a:extLst>
              <a:ext uri="{FF2B5EF4-FFF2-40B4-BE49-F238E27FC236}">
                <a16:creationId xmlns="" xmlns:a16="http://schemas.microsoft.com/office/drawing/2014/main" id="{2E65086C-CE98-2275-A2BF-9255AD8DE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57392" y="2512780"/>
            <a:ext cx="11268607" cy="619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08676" y="0"/>
            <a:ext cx="10897923" cy="1849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1876754" y="-388411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801" y="2516890"/>
            <a:ext cx="9144000" cy="7384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37828" y="2107635"/>
            <a:ext cx="6583372" cy="77932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1" y="2157538"/>
            <a:ext cx="538929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78905" y="2049520"/>
            <a:ext cx="493467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THEO NHÓM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2687" y="2620666"/>
            <a:ext cx="10921029" cy="4384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39065" y="2031250"/>
            <a:ext cx="4705573" cy="72270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1953" y="1802650"/>
            <a:ext cx="407149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LÀM VIỆC THEO NHÓM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1362" y="2520314"/>
            <a:ext cx="6446637" cy="650938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9567">
            <a:off x="7799079" y="1904786"/>
            <a:ext cx="1676271" cy="15840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04621" y="1709265"/>
            <a:ext cx="524639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73375" y="3695219"/>
            <a:ext cx="833342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3200" dirty="0">
              <a:solidFill>
                <a:srgbClr val="0303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dirty="0">
                <a:solidFill>
                  <a:srgbClr val="0303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96597">
            <a:off x="2746722" y="8733470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7069">
            <a:off x="483722" y="5296817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63294" y="0"/>
            <a:ext cx="10281306" cy="16126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69593" y="5266683"/>
            <a:ext cx="1594703" cy="4521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7800" y="2981980"/>
            <a:ext cx="12167331" cy="4066520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932002" y="4817377"/>
            <a:ext cx="2986495" cy="524637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23994" r="-2959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121032" y="1802650"/>
            <a:ext cx="56607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2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8151" y="2464172"/>
            <a:ext cx="1527222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63293" y="0"/>
            <a:ext cx="11208039" cy="16488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449982" y="3603709"/>
            <a:ext cx="9508905" cy="6235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453751" y="3765783"/>
            <a:ext cx="2006497" cy="212609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52441" y="1823372"/>
            <a:ext cx="55083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I-KHÁI NIỆM GIÂM CÀNH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1949" y="2527996"/>
            <a:ext cx="1430400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QUY TRÌNH NHÂN GIỐNG CÂY TRỒNG BẰNG PHƯƠNG PHÁP GIÂM CÀNH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5168" y="3078975"/>
            <a:ext cx="16510695" cy="45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THEO CẶP: SẮP XẾP CÁC BƯỚC GIÂM CÀNH THÀNH QUY TRÌNH HOÀN CHỈNH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1333" y="6244297"/>
            <a:ext cx="13271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2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519</Words>
  <Application>Microsoft Office PowerPoint</Application>
  <PresentationFormat>Custom</PresentationFormat>
  <Paragraphs>57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Saira Black</vt:lpstr>
      <vt:lpstr>Muli Regular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An-Mien Phi-STEM</Manager>
  <Company>Du An-Mien Phi-STEM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An-Mien Phi-STEM</dc:title>
  <dc:subject>Du An-Mien Phi-STEM</dc:subject>
  <dc:creator>Du An-Mien Phi-STEM</dc:creator>
  <dc:description>Du An-Mien Phi-STEM</dc:description>
  <cp:lastModifiedBy>Admin</cp:lastModifiedBy>
  <cp:revision>9</cp:revision>
  <dcterms:created xsi:type="dcterms:W3CDTF">2006-08-16T00:00:00Z</dcterms:created>
  <dcterms:modified xsi:type="dcterms:W3CDTF">2025-04-30T13:12:21Z</dcterms:modified>
  <cp:category>Du An-Mien Phi-STEM</cp:category>
  <dc:identifier>DAFHYq7G9JA</dc:identifier>
</cp:coreProperties>
</file>